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5"/>
  </p:notesMasterIdLst>
  <p:handoutMasterIdLst>
    <p:handoutMasterId r:id="rId56"/>
  </p:handoutMasterIdLst>
  <p:sldIdLst>
    <p:sldId id="302" r:id="rId2"/>
    <p:sldId id="266" r:id="rId3"/>
    <p:sldId id="317" r:id="rId4"/>
    <p:sldId id="267" r:id="rId5"/>
    <p:sldId id="313" r:id="rId6"/>
    <p:sldId id="287" r:id="rId7"/>
    <p:sldId id="292" r:id="rId8"/>
    <p:sldId id="268" r:id="rId9"/>
    <p:sldId id="269" r:id="rId10"/>
    <p:sldId id="270" r:id="rId11"/>
    <p:sldId id="271" r:id="rId12"/>
    <p:sldId id="272" r:id="rId13"/>
    <p:sldId id="273" r:id="rId14"/>
    <p:sldId id="314" r:id="rId15"/>
    <p:sldId id="274" r:id="rId16"/>
    <p:sldId id="315" r:id="rId17"/>
    <p:sldId id="275" r:id="rId18"/>
    <p:sldId id="276" r:id="rId19"/>
    <p:sldId id="299" r:id="rId20"/>
    <p:sldId id="294" r:id="rId21"/>
    <p:sldId id="295" r:id="rId22"/>
    <p:sldId id="296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297" r:id="rId54"/>
  </p:sldIdLst>
  <p:sldSz cx="12192000" cy="6858000"/>
  <p:notesSz cx="7302500" cy="95885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 varScale="1">
        <p:scale>
          <a:sx n="61" d="100"/>
          <a:sy n="61" d="100"/>
        </p:scale>
        <p:origin x="84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30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64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45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386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1.xml"/><Relationship Id="rId7" Type="http://schemas.openxmlformats.org/officeDocument/2006/relationships/image" Target="../media/image2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6.xml"/><Relationship Id="rId7" Type="http://schemas.openxmlformats.org/officeDocument/2006/relationships/image" Target="../media/image3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4" Type="http://schemas.openxmlformats.org/officeDocument/2006/relationships/tags" Target="../tags/tag17.xml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36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5.png"/><Relationship Id="rId5" Type="http://schemas.openxmlformats.org/officeDocument/2006/relationships/tags" Target="../tags/tag22.xml"/><Relationship Id="rId10" Type="http://schemas.openxmlformats.org/officeDocument/2006/relationships/image" Target="../media/image34.png"/><Relationship Id="rId4" Type="http://schemas.openxmlformats.org/officeDocument/2006/relationships/tags" Target="../tags/tag21.xml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6.xml"/><Relationship Id="rId7" Type="http://schemas.openxmlformats.org/officeDocument/2006/relationships/image" Target="../media/image3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4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9.xml"/><Relationship Id="rId7" Type="http://schemas.openxmlformats.org/officeDocument/2006/relationships/image" Target="../media/image4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2.xml"/><Relationship Id="rId7" Type="http://schemas.openxmlformats.org/officeDocument/2006/relationships/image" Target="../media/image48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7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39.xml"/><Relationship Id="rId7" Type="http://schemas.openxmlformats.org/officeDocument/2006/relationships/image" Target="../media/image5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5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43.xml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45.xml"/><Relationship Id="rId10" Type="http://schemas.openxmlformats.org/officeDocument/2006/relationships/image" Target="../media/image7.png"/><Relationship Id="rId4" Type="http://schemas.openxmlformats.org/officeDocument/2006/relationships/tags" Target="../tags/tag44.xml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49.xml"/><Relationship Id="rId7" Type="http://schemas.openxmlformats.org/officeDocument/2006/relationships/image" Target="../media/image7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6.png"/><Relationship Id="rId4" Type="http://schemas.openxmlformats.org/officeDocument/2006/relationships/tags" Target="../tags/tag50.xml"/><Relationship Id="rId9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54.xml"/><Relationship Id="rId7" Type="http://schemas.openxmlformats.org/officeDocument/2006/relationships/image" Target="../media/image7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7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4" Type="http://schemas.openxmlformats.org/officeDocument/2006/relationships/tags" Target="../tags/tag55.xml"/><Relationship Id="rId9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87.png"/><Relationship Id="rId5" Type="http://schemas.openxmlformats.org/officeDocument/2006/relationships/image" Target="../media/image86.emf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60.xml"/><Relationship Id="rId7" Type="http://schemas.openxmlformats.org/officeDocument/2006/relationships/image" Target="../media/image9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89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63.xml"/><Relationship Id="rId7" Type="http://schemas.openxmlformats.org/officeDocument/2006/relationships/image" Target="../media/image92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5" Type="http://schemas.openxmlformats.org/officeDocument/2006/relationships/tags" Target="../tags/tag65.xml"/><Relationship Id="rId10" Type="http://schemas.openxmlformats.org/officeDocument/2006/relationships/image" Target="../media/image95.png"/><Relationship Id="rId4" Type="http://schemas.openxmlformats.org/officeDocument/2006/relationships/tags" Target="../tags/tag64.xml"/><Relationship Id="rId9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99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Bayes’ Nets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 Bayes’ net is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efficient encoding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of a probabilistic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model of a domain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Inference: given a fixed BN, what is P(X | e)?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Representation: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Modeling: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95400"/>
            <a:ext cx="4138471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 Semantics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495801"/>
            <a:ext cx="2062553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1371600"/>
            <a:ext cx="3724088" cy="27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0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59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60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797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62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6172200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8039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817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10972800" cy="3382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Conditional independence assumptions directly from simplifications in chain rule: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Additional implied conditional independence assumptions?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7550" y="1524000"/>
            <a:ext cx="5657850" cy="838200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93401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Addendum: they </a:t>
            </a:r>
            <a:r>
              <a:rPr lang="en-US" sz="2000" i="1" dirty="0">
                <a:latin typeface="Calibri"/>
                <a:cs typeface="Calibri"/>
              </a:rPr>
              <a:t>could </a:t>
            </a:r>
            <a:r>
              <a:rPr lang="en-US" sz="2000" dirty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Low pressure causes rain causes traffic,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high pressure causes no rain causes no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traffic</a:t>
            </a: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49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Guaranteed X independent of Z given 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Evidence along the chain 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Project due causes both forums busy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    and lab full 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20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Ballgame</a:t>
            </a:r>
          </a:p>
        </p:txBody>
      </p:sp>
    </p:spTree>
    <p:extLst>
      <p:ext uri="{BB962C8B-B14F-4D97-AF65-F5344CB8AC3E}">
        <p14:creationId xmlns:p14="http://schemas.microsoft.com/office/powerpoint/2010/main" val="6491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Solution: analyze the graph</a:t>
            </a:r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broken</a:t>
            </a:r>
          </a:p>
          <a:p>
            <a:pPr marL="0" indent="0">
              <a:buNone/>
            </a:pPr>
            <a:r>
              <a:rPr lang="en-US" sz="2800" dirty="0"/>
              <a:t>    into repetitions of the three canonical cases</a:t>
            </a:r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Attempt 1: if two nodes are connected by an undirected path not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800" i="1" dirty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800" i="1" dirty="0" err="1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  <p:extLst>
      <p:ext uri="{BB962C8B-B14F-4D97-AF65-F5344CB8AC3E}">
        <p14:creationId xmlns:p14="http://schemas.microsoft.com/office/powerpoint/2010/main" val="2230514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Query:	</a:t>
            </a:r>
            <a:endParaRPr lang="en-US" sz="12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Check all (undirected!) paths between        and </a:t>
            </a:r>
          </a:p>
          <a:p>
            <a:pPr lvl="7">
              <a:buFont typeface="Wingdings" charset="0"/>
              <a:buChar char="§"/>
              <a:defRPr/>
            </a:pPr>
            <a:endParaRPr lang="en-US" sz="6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If one or more active, then independence not guaranteed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Otherwise (i.e. if all paths are inactive),</a:t>
            </a:r>
          </a:p>
          <a:p>
            <a:pPr marL="457176" lvl="1" indent="0"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then independence is guaranteed</a:t>
            </a: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4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92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443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S: I’</a:t>
            </a:r>
            <a:r>
              <a:rPr lang="en-US" altLang="ja-JP" dirty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7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Computing All Independences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" y="1759560"/>
            <a:ext cx="5714899" cy="4107839"/>
          </a:xfrm>
          <a:prstGeom prst="rect">
            <a:avLst/>
          </a:prstGeom>
        </p:spPr>
      </p:pic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6629400" y="1219200"/>
            <a:ext cx="1428750" cy="1143000"/>
            <a:chOff x="4272" y="1152"/>
            <a:chExt cx="1200" cy="100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19" name="AutoShape 15"/>
            <p:cNvCxnSpPr>
              <a:cxnSpLocks noChangeShapeType="1"/>
              <a:stCxn id="17" idx="3"/>
              <a:endCxn id="16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7" idx="5"/>
              <a:endCxn id="18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705600" y="2514600"/>
            <a:ext cx="1402080" cy="1219200"/>
            <a:chOff x="4272" y="1152"/>
            <a:chExt cx="1200" cy="1008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25" name="AutoShape 15"/>
            <p:cNvCxnSpPr>
              <a:cxnSpLocks noChangeShapeType="1"/>
              <a:stCxn id="23" idx="3"/>
              <a:endCxn id="22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6"/>
            <p:cNvCxnSpPr>
              <a:cxnSpLocks noChangeShapeType="1"/>
              <a:stCxn id="23" idx="5"/>
              <a:endCxn id="24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6705600" y="3962400"/>
            <a:ext cx="1447800" cy="1273629"/>
            <a:chOff x="3089" y="3828"/>
            <a:chExt cx="665" cy="585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339" y="419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31" name="AutoShape 28"/>
            <p:cNvCxnSpPr>
              <a:cxnSpLocks noChangeShapeType="1"/>
              <a:stCxn id="28" idx="4"/>
              <a:endCxn id="29" idx="1"/>
            </p:cNvCxnSpPr>
            <p:nvPr/>
          </p:nvCxnSpPr>
          <p:spPr bwMode="auto">
            <a:xfrm>
              <a:off x="3198" y="4046"/>
              <a:ext cx="173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9" idx="7"/>
              <a:endCxn id="30" idx="4"/>
            </p:cNvCxnSpPr>
            <p:nvPr/>
          </p:nvCxnSpPr>
          <p:spPr bwMode="auto">
            <a:xfrm flipV="1">
              <a:off x="3524" y="4046"/>
              <a:ext cx="121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6781800" y="5410200"/>
            <a:ext cx="1447800" cy="1243149"/>
            <a:chOff x="3089" y="3475"/>
            <a:chExt cx="665" cy="571"/>
          </a:xfrm>
        </p:grpSpPr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3307" y="347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47" name="AutoShape 28"/>
            <p:cNvCxnSpPr>
              <a:cxnSpLocks noChangeShapeType="1"/>
              <a:stCxn id="45" idx="3"/>
              <a:endCxn id="44" idx="0"/>
            </p:cNvCxnSpPr>
            <p:nvPr/>
          </p:nvCxnSpPr>
          <p:spPr bwMode="auto">
            <a:xfrm flipH="1">
              <a:off x="3198" y="3666"/>
              <a:ext cx="140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5" idx="5"/>
              <a:endCxn id="46" idx="0"/>
            </p:cNvCxnSpPr>
            <p:nvPr/>
          </p:nvCxnSpPr>
          <p:spPr bwMode="auto">
            <a:xfrm>
              <a:off x="3492" y="3670"/>
              <a:ext cx="153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3316" y="3937"/>
              <a:ext cx="21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123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318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Bayes nets compactly encode joint distributions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751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Variable elimination (exact, worst-case</a:t>
            </a:r>
          </a:p>
          <a:p>
            <a:pPr marL="457176" lvl="1" indent="0">
              <a:buNone/>
            </a:pPr>
            <a:r>
              <a:rPr lang="en-US" dirty="0">
                <a:ea typeface="ＭＳ Ｐゴシック" pitchFamily="34" charset="-128"/>
              </a:rPr>
              <a:t>		exponential complexity, often better)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22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Bayes’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146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2" y="1524000"/>
            <a:ext cx="5332633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MMPROD_NEXTUNIQUEID" val="10010"/>
  <p:tag name="MMPROD_UIDATA" val="&lt;database version=&quot;10.0&quot;&gt;&lt;object type=&quot;1&quot; unique_id=&quot;10001&quot;&gt;&lt;object type=&quot;2&quot; unique_id=&quot;12437&quot;&gt;&lt;object type=&quot;3&quot; unique_id=&quot;12439&quot;&gt;&lt;property id=&quot;20148&quot; value=&quot;5&quot;/&gt;&lt;property id=&quot;20300&quot; value=&quot;Slide 1 - &amp;quot;CS 188: Artificial Intelligence &amp;quot;&quot;/&gt;&lt;property id=&quot;20307&quot; value=&quot;302&quot;/&gt;&lt;/object&gt;&lt;object type=&quot;3&quot; unique_id=&quot;12440&quot;&gt;&lt;property id=&quot;20148&quot; value=&quot;5&quot;/&gt;&lt;property id=&quot;20300&quot; value=&quot;Slide 2 - &amp;quot;Probabilistic Models&amp;quot;&quot;/&gt;&lt;property id=&quot;20307&quot; value=&quot;266&quot;/&gt;&lt;/object&gt;&lt;object type=&quot;3&quot; unique_id=&quot;12452&quot;&gt;&lt;property id=&quot;20148&quot; value=&quot;5&quot;/&gt;&lt;property id=&quot;20300&quot; value=&quot;Slide 4 - &amp;quot;Bayes’Nets: Big Picture&amp;quot;&quot;/&gt;&lt;property id=&quot;20307&quot; value=&quot;267&quot;/&gt;&lt;/object&gt;&lt;object type=&quot;3&quot; unique_id=&quot;12453&quot;&gt;&lt;property id=&quot;20148&quot; value=&quot;5&quot;/&gt;&lt;property id=&quot;20300&quot; value=&quot;Slide 5 - &amp;quot;Bayes’ Nets: Big Picture&amp;quot;&quot;/&gt;&lt;property id=&quot;20307&quot; value=&quot;313&quot;/&gt;&lt;/object&gt;&lt;object type=&quot;3&quot; unique_id=&quot;12454&quot;&gt;&lt;property id=&quot;20148&quot; value=&quot;5&quot;/&gt;&lt;property id=&quot;20300&quot; value=&quot;Slide 6 - &amp;quot;Example Bayes’ Net: Insurance&amp;quot;&quot;/&gt;&lt;property id=&quot;20307&quot; value=&quot;287&quot;/&gt;&lt;/object&gt;&lt;object type=&quot;3&quot; unique_id=&quot;12455&quot;&gt;&lt;property id=&quot;20148&quot; value=&quot;5&quot;/&gt;&lt;property id=&quot;20300&quot; value=&quot;Slide 7 - &amp;quot;Example Bayes’ Net: Car&amp;quot;&quot;/&gt;&lt;property id=&quot;20307&quot; value=&quot;292&quot;/&gt;&lt;/object&gt;&lt;object type=&quot;3&quot; unique_id=&quot;12456&quot;&gt;&lt;property id=&quot;20148&quot; value=&quot;5&quot;/&gt;&lt;property id=&quot;20300&quot; value=&quot;Slide 8 - &amp;quot;Graphical Model Notation&amp;quot;&quot;/&gt;&lt;property id=&quot;20307&quot; value=&quot;268&quot;/&gt;&lt;/object&gt;&lt;object type=&quot;3&quot; unique_id=&quot;12457&quot;&gt;&lt;property id=&quot;20148&quot; value=&quot;5&quot;/&gt;&lt;property id=&quot;20300&quot; value=&quot;Slide 9 - &amp;quot;Example: Coin Flips&amp;quot;&quot;/&gt;&lt;property id=&quot;20307&quot; value=&quot;269&quot;/&gt;&lt;/object&gt;&lt;object type=&quot;3&quot; unique_id=&quot;12458&quot;&gt;&lt;property id=&quot;20148&quot; value=&quot;5&quot;/&gt;&lt;property id=&quot;20300&quot; value=&quot;Slide 10 - &amp;quot;Example: Traffic&amp;quot;&quot;/&gt;&lt;property id=&quot;20307&quot; value=&quot;270&quot;/&gt;&lt;/object&gt;&lt;object type=&quot;3&quot; unique_id=&quot;12459&quot;&gt;&lt;property id=&quot;20148&quot; value=&quot;5&quot;/&gt;&lt;property id=&quot;20300&quot; value=&quot;Slide 11 - &amp;quot;Example: Traffic II&amp;quot;&quot;/&gt;&lt;property id=&quot;20307&quot; value=&quot;271&quot;/&gt;&lt;/object&gt;&lt;object type=&quot;3&quot; unique_id=&quot;12460&quot;&gt;&lt;property id=&quot;20148&quot; value=&quot;5&quot;/&gt;&lt;property id=&quot;20300&quot; value=&quot;Slide 12 - &amp;quot;Example: Alarm Network&amp;quot;&quot;/&gt;&lt;property id=&quot;20307&quot; value=&quot;272&quot;/&gt;&lt;/object&gt;&lt;object type=&quot;3&quot; unique_id=&quot;12461&quot;&gt;&lt;property id=&quot;20148&quot; value=&quot;5&quot;/&gt;&lt;property id=&quot;20300&quot; value=&quot;Slide 13 - &amp;quot;Bayes’ Net Semantics&amp;quot;&quot;/&gt;&lt;property id=&quot;20307&quot; value=&quot;273&quot;/&gt;&lt;/object&gt;&lt;object type=&quot;3&quot; unique_id=&quot;12462&quot;&gt;&lt;property id=&quot;20148&quot; value=&quot;5&quot;/&gt;&lt;property id=&quot;20300&quot; value=&quot;Slide 14 - &amp;quot;Bayes’ Net Semantics&amp;quot;&quot;/&gt;&lt;property id=&quot;20307&quot; value=&quot;314&quot;/&gt;&lt;/object&gt;&lt;object type=&quot;3&quot; unique_id=&quot;12463&quot;&gt;&lt;property id=&quot;20148&quot; value=&quot;5&quot;/&gt;&lt;property id=&quot;20300&quot; value=&quot;Slide 15 - &amp;quot;Probabilities in BNs&amp;quot;&quot;/&gt;&lt;property id=&quot;20307&quot; value=&quot;274&quot;/&gt;&lt;/object&gt;&lt;object type=&quot;3&quot; unique_id=&quot;12464&quot;&gt;&lt;property id=&quot;20148&quot; value=&quot;5&quot;/&gt;&lt;property id=&quot;20300&quot; value=&quot;Slide 16 - &amp;quot;Probabilities in BNs&amp;quot;&quot;/&gt;&lt;property id=&quot;20307&quot; value=&quot;315&quot;/&gt;&lt;/object&gt;&lt;object type=&quot;3&quot; unique_id=&quot;12465&quot;&gt;&lt;property id=&quot;20148&quot; value=&quot;5&quot;/&gt;&lt;property id=&quot;20300&quot; value=&quot;Slide 17 - &amp;quot;Example: Coin Flips&amp;quot;&quot;/&gt;&lt;property id=&quot;20307&quot; value=&quot;275&quot;/&gt;&lt;/object&gt;&lt;object type=&quot;3&quot; unique_id=&quot;12466&quot;&gt;&lt;property id=&quot;20148&quot; value=&quot;5&quot;/&gt;&lt;property id=&quot;20300&quot; value=&quot;Slide 18 - &amp;quot;Example: Traffic&amp;quot;&quot;/&gt;&lt;property id=&quot;20307&quot; value=&quot;276&quot;/&gt;&lt;/object&gt;&lt;object type=&quot;3&quot; unique_id=&quot;12467&quot;&gt;&lt;property id=&quot;20148&quot; value=&quot;5&quot;/&gt;&lt;property id=&quot;20300&quot; value=&quot;Slide 19 - &amp;quot;Example: Alarm Network&amp;quot;&quot;/&gt;&lt;property id=&quot;20307&quot; value=&quot;299&quot;/&gt;&lt;/object&gt;&lt;object type=&quot;3&quot; unique_id=&quot;12468&quot;&gt;&lt;property id=&quot;20148&quot; value=&quot;5&quot;/&gt;&lt;property id=&quot;20300&quot; value=&quot;Slide 20 - &amp;quot;Example: Traffic&amp;quot;&quot;/&gt;&lt;property id=&quot;20307&quot; value=&quot;294&quot;/&gt;&lt;/object&gt;&lt;object type=&quot;3&quot; unique_id=&quot;12469&quot;&gt;&lt;property id=&quot;20148&quot; value=&quot;5&quot;/&gt;&lt;property id=&quot;20300&quot; value=&quot;Slide 21 - &amp;quot;Example: Reverse Traffic&amp;quot;&quot;/&gt;&lt;property id=&quot;20307&quot; value=&quot;295&quot;/&gt;&lt;/object&gt;&lt;object type=&quot;3&quot; unique_id=&quot;12470&quot;&gt;&lt;property id=&quot;20148&quot; value=&quot;5&quot;/&gt;&lt;property id=&quot;20300&quot; value=&quot;Slide 22 - &amp;quot;Causality?&amp;quot;&quot;/&gt;&lt;property id=&quot;20307&quot; value=&quot;296&quot;/&gt;&lt;/object&gt;&lt;object type=&quot;3&quot; unique_id=&quot;12471&quot;&gt;&lt;property id=&quot;20148&quot; value=&quot;5&quot;/&gt;&lt;property id=&quot;20300&quot; value=&quot;Slide 53 - &amp;quot;Bayes’ Nets&amp;quot;&quot;/&gt;&lt;property id=&quot;20307&quot; value=&quot;297&quot;/&gt;&lt;/object&gt;&lt;object type=&quot;3&quot; unique_id=&quot;13733&quot;&gt;&lt;property id=&quot;20148&quot; value=&quot;5&quot;/&gt;&lt;property id=&quot;20300&quot; value=&quot;Slide 3 - &amp;quot;Probability Recap&amp;quot;&quot;/&gt;&lt;property id=&quot;20307&quot; value=&quot;317&quot;/&gt;&lt;/object&gt;&lt;object type=&quot;3&quot; unique_id=&quot;13734&quot;&gt;&lt;property id=&quot;20148&quot; value=&quot;5&quot;/&gt;&lt;property id=&quot;20300&quot; value=&quot;Slide 23 - &amp;quot;Bayes’ Nets&amp;quot;&quot;/&gt;&lt;property id=&quot;20307&quot; value=&quot;318&quot;/&gt;&lt;/object&gt;&lt;object type=&quot;3&quot; unique_id=&quot;13735&quot;&gt;&lt;property id=&quot;20148&quot; value=&quot;5&quot;/&gt;&lt;property id=&quot;20300&quot; value=&quot;Slide 24 - &amp;quot;Bayes’ Net Semantics&amp;quot;&quot;/&gt;&lt;property id=&quot;20307&quot; value=&quot;319&quot;/&gt;&lt;/object&gt;&lt;object type=&quot;3&quot; unique_id=&quot;13736&quot;&gt;&lt;property id=&quot;20148&quot; value=&quot;5&quot;/&gt;&lt;property id=&quot;20300&quot; value=&quot;Slide 25 - &amp;quot;Example: Alarm Network&amp;quot;&quot;/&gt;&lt;property id=&quot;20307&quot; value=&quot;320&quot;/&gt;&lt;/object&gt;&lt;object type=&quot;3&quot; unique_id=&quot;13737&quot;&gt;&lt;property id=&quot;20148&quot; value=&quot;5&quot;/&gt;&lt;property id=&quot;20300&quot; value=&quot;Slide 26 - &amp;quot;Example: Alarm Network&amp;quot;&quot;/&gt;&lt;property id=&quot;20307&quot; value=&quot;321&quot;/&gt;&lt;/object&gt;&lt;object type=&quot;3&quot; unique_id=&quot;13738&quot;&gt;&lt;property id=&quot;20148&quot; value=&quot;5&quot;/&gt;&lt;property id=&quot;20300&quot; value=&quot;Slide 27 - &amp;quot;Size of a Bayes’ Net&amp;quot;&quot;/&gt;&lt;property id=&quot;20307&quot; value=&quot;322&quot;/&gt;&lt;/object&gt;&lt;object type=&quot;3&quot; unique_id=&quot;13739&quot;&gt;&lt;property id=&quot;20148&quot; value=&quot;5&quot;/&gt;&lt;property id=&quot;20300&quot; value=&quot;Slide 28 - &amp;quot;Bayes’ Nets&amp;quot;&quot;/&gt;&lt;property id=&quot;20307&quot; value=&quot;323&quot;/&gt;&lt;/object&gt;&lt;object type=&quot;3&quot; unique_id=&quot;13740&quot;&gt;&lt;property id=&quot;20148&quot; value=&quot;5&quot;/&gt;&lt;property id=&quot;20300&quot; value=&quot;Slide 29 - &amp;quot;Conditional Independence&amp;quot;&quot;/&gt;&lt;property id=&quot;20307&quot; value=&quot;324&quot;/&gt;&lt;/object&gt;&lt;object type=&quot;3&quot; unique_id=&quot;13741&quot;&gt;&lt;property id=&quot;20148&quot; value=&quot;5&quot;/&gt;&lt;property id=&quot;20300&quot; value=&quot;Slide 30 - &amp;quot;Bayes Nets: Assumptions&amp;quot;&quot;/&gt;&lt;property id=&quot;20307&quot; value=&quot;325&quot;/&gt;&lt;/object&gt;&lt;object type=&quot;3&quot; unique_id=&quot;13742&quot;&gt;&lt;property id=&quot;20148&quot; value=&quot;5&quot;/&gt;&lt;property id=&quot;20300&quot; value=&quot;Slide 31 - &amp;quot;Example&amp;quot;&quot;/&gt;&lt;property id=&quot;20307&quot; value=&quot;326&quot;/&gt;&lt;/object&gt;&lt;object type=&quot;3&quot; unique_id=&quot;13743&quot;&gt;&lt;property id=&quot;20148&quot; value=&quot;5&quot;/&gt;&lt;property id=&quot;20300&quot; value=&quot;Slide 32 - &amp;quot;Independence in a BN&amp;quot;&quot;/&gt;&lt;property id=&quot;20307&quot; value=&quot;327&quot;/&gt;&lt;/object&gt;&lt;object type=&quot;3&quot; unique_id=&quot;13744&quot;&gt;&lt;property id=&quot;20148&quot; value=&quot;5&quot;/&gt;&lt;property id=&quot;20300&quot; value=&quot;Slide 33 - &amp;quot;D-separation: Outline&amp;quot;&quot;/&gt;&lt;property id=&quot;20307&quot; value=&quot;328&quot;/&gt;&lt;/object&gt;&lt;object type=&quot;3&quot; unique_id=&quot;13745&quot;&gt;&lt;property id=&quot;20148&quot; value=&quot;5&quot;/&gt;&lt;property id=&quot;20300&quot; value=&quot;Slide 34 - &amp;quot;D-separation: Outline&amp;quot;&quot;/&gt;&lt;property id=&quot;20307&quot; value=&quot;329&quot;/&gt;&lt;/object&gt;&lt;object type=&quot;3&quot; unique_id=&quot;13746&quot;&gt;&lt;property id=&quot;20148&quot; value=&quot;5&quot;/&gt;&lt;property id=&quot;20300&quot; value=&quot;Slide 35 - &amp;quot;Causal Chains&amp;quot;&quot;/&gt;&lt;property id=&quot;20307&quot; value=&quot;330&quot;/&gt;&lt;/object&gt;&lt;object type=&quot;3&quot; unique_id=&quot;13747&quot;&gt;&lt;property id=&quot;20148&quot; value=&quot;5&quot;/&gt;&lt;property id=&quot;20300&quot; value=&quot;Slide 36 - &amp;quot;Causal Chains&amp;quot;&quot;/&gt;&lt;property id=&quot;20307&quot; value=&quot;331&quot;/&gt;&lt;/object&gt;&lt;object type=&quot;3&quot; unique_id=&quot;13748&quot;&gt;&lt;property id=&quot;20148&quot; value=&quot;5&quot;/&gt;&lt;property id=&quot;20300&quot; value=&quot;Slide 37 - &amp;quot;Common Cause&amp;quot;&quot;/&gt;&lt;property id=&quot;20307&quot; value=&quot;332&quot;/&gt;&lt;/object&gt;&lt;object type=&quot;3&quot; unique_id=&quot;13749&quot;&gt;&lt;property id=&quot;20148&quot; value=&quot;5&quot;/&gt;&lt;property id=&quot;20300&quot; value=&quot;Slide 38 - &amp;quot;Common Cause&amp;quot;&quot;/&gt;&lt;property id=&quot;20307&quot; value=&quot;333&quot;/&gt;&lt;/object&gt;&lt;object type=&quot;3&quot; unique_id=&quot;13750&quot;&gt;&lt;property id=&quot;20148&quot; value=&quot;5&quot;/&gt;&lt;property id=&quot;20300&quot; value=&quot;Slide 39 - &amp;quot;Common Effect&amp;quot;&quot;/&gt;&lt;property id=&quot;20307&quot; value=&quot;334&quot;/&gt;&lt;/object&gt;&lt;object type=&quot;3&quot; unique_id=&quot;13751&quot;&gt;&lt;property id=&quot;20148&quot; value=&quot;5&quot;/&gt;&lt;property id=&quot;20300&quot; value=&quot;Slide 40 - &amp;quot;The General Case&amp;quot;&quot;/&gt;&lt;property id=&quot;20307&quot; value=&quot;335&quot;/&gt;&lt;/object&gt;&lt;object type=&quot;3&quot; unique_id=&quot;13752&quot;&gt;&lt;property id=&quot;20148&quot; value=&quot;5&quot;/&gt;&lt;property id=&quot;20300&quot; value=&quot;Slide 41 - &amp;quot;The General Case&amp;quot;&quot;/&gt;&lt;property id=&quot;20307&quot; value=&quot;336&quot;/&gt;&lt;/object&gt;&lt;object type=&quot;3&quot; unique_id=&quot;13753&quot;&gt;&lt;property id=&quot;20148&quot; value=&quot;5&quot;/&gt;&lt;property id=&quot;20300&quot; value=&quot;Slide 42 - &amp;quot;Reachability&amp;quot;&quot;/&gt;&lt;property id=&quot;20307&quot; value=&quot;337&quot;/&gt;&lt;/object&gt;&lt;object type=&quot;3&quot; unique_id=&quot;13754&quot;&gt;&lt;property id=&quot;20148&quot; value=&quot;5&quot;/&gt;&lt;property id=&quot;20300&quot; value=&quot;Slide 43 - &amp;quot;Active / Inactive Paths&amp;quot;&quot;/&gt;&lt;property id=&quot;20307&quot; value=&quot;338&quot;/&gt;&lt;/object&gt;&lt;object type=&quot;3&quot; unique_id=&quot;13755&quot;&gt;&lt;property id=&quot;20148&quot; value=&quot;5&quot;/&gt;&lt;property id=&quot;20300&quot; value=&quot;Slide 44 - &amp;quot;D-Separation&amp;quot;&quot;/&gt;&lt;property id=&quot;20307&quot; value=&quot;339&quot;/&gt;&lt;/object&gt;&lt;object type=&quot;3&quot; unique_id=&quot;13756&quot;&gt;&lt;property id=&quot;20148&quot; value=&quot;5&quot;/&gt;&lt;property id=&quot;20300&quot; value=&quot;Slide 45 - &amp;quot;Example&amp;quot;&quot;/&gt;&lt;property id=&quot;20307&quot; value=&quot;340&quot;/&gt;&lt;/object&gt;&lt;object type=&quot;3&quot; unique_id=&quot;13757&quot;&gt;&lt;property id=&quot;20148&quot; value=&quot;5&quot;/&gt;&lt;property id=&quot;20300&quot; value=&quot;Slide 46 - &amp;quot;Example&amp;quot;&quot;/&gt;&lt;property id=&quot;20307&quot; value=&quot;341&quot;/&gt;&lt;/object&gt;&lt;object type=&quot;3&quot; unique_id=&quot;13758&quot;&gt;&lt;property id=&quot;20148&quot; value=&quot;5&quot;/&gt;&lt;property id=&quot;20300&quot; value=&quot;Slide 47 - &amp;quot;Example&amp;quot;&quot;/&gt;&lt;property id=&quot;20307&quot; value=&quot;342&quot;/&gt;&lt;/object&gt;&lt;object type=&quot;3&quot; unique_id=&quot;13759&quot;&gt;&lt;property id=&quot;20148&quot; value=&quot;5&quot;/&gt;&lt;property id=&quot;20300&quot; value=&quot;Slide 48 - &amp;quot;Structure Implications&amp;quot;&quot;/&gt;&lt;property id=&quot;20307&quot; value=&quot;343&quot;/&gt;&lt;/object&gt;&lt;object type=&quot;3&quot; unique_id=&quot;13760&quot;&gt;&lt;property id=&quot;20148&quot; value=&quot;5&quot;/&gt;&lt;property id=&quot;20300&quot; value=&quot;Slide 49 - &amp;quot;Computing All Independences&amp;quot;&quot;/&gt;&lt;property id=&quot;20307&quot; value=&quot;344&quot;/&gt;&lt;/object&gt;&lt;object type=&quot;3&quot; unique_id=&quot;13761&quot;&gt;&lt;property id=&quot;20148&quot; value=&quot;5&quot;/&gt;&lt;property id=&quot;20300&quot; value=&quot;Slide 50 - &amp;quot;Topology Limits Distributions&amp;quot;&quot;/&gt;&lt;property id=&quot;20307&quot; value=&quot;345&quot;/&gt;&lt;/object&gt;&lt;object type=&quot;3&quot; unique_id=&quot;13762&quot;&gt;&lt;property id=&quot;20148&quot; value=&quot;5&quot;/&gt;&lt;property id=&quot;20300&quot; value=&quot;Slide 51 - &amp;quot;Bayes Nets Representation Summary&amp;quot;&quot;/&gt;&lt;property id=&quot;20307&quot; value=&quot;346&quot;/&gt;&lt;/object&gt;&lt;object type=&quot;3&quot; unique_id=&quot;13763&quot;&gt;&lt;property id=&quot;20148&quot; value=&quot;5&quot;/&gt;&lt;property id=&quot;20300&quot; value=&quot;Slide 52 - &amp;quot;Bayes’ Nets&amp;quot;&quot;/&gt;&lt;property id=&quot;20307&quot; value=&quot;347&quot;/&gt;&lt;/object&gt;&lt;/object&gt;&lt;object type=&quot;8&quot; unique_id=&quot;12507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52510</TotalTime>
  <Words>2583</Words>
  <Application>Microsoft Office PowerPoint</Application>
  <PresentationFormat>Widescreen</PresentationFormat>
  <Paragraphs>939</Paragraphs>
  <Slides>53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ＭＳ Ｐゴシック</vt:lpstr>
      <vt:lpstr>Arial</vt:lpstr>
      <vt:lpstr>Calibri</vt:lpstr>
      <vt:lpstr>Symbol</vt:lpstr>
      <vt:lpstr>Times New Roman</vt:lpstr>
      <vt:lpstr>Wingdings</vt:lpstr>
      <vt:lpstr>dan-berkeley-nlp-v1</vt:lpstr>
      <vt:lpstr>CS 188: Artificial Intelligence </vt:lpstr>
      <vt:lpstr>Probabilistic Models</vt:lpstr>
      <vt:lpstr>Probability Recap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Bayes’ Nets</vt:lpstr>
      <vt:lpstr>Bayes’ Net Semantics</vt:lpstr>
      <vt:lpstr>Example: Alarm Network</vt:lpstr>
      <vt:lpstr>Example: Alarm Network</vt:lpstr>
      <vt:lpstr>Size of a Bayes’ Net</vt:lpstr>
      <vt:lpstr>Bayes’ Nets</vt:lpstr>
      <vt:lpstr>Conditional Independence</vt:lpstr>
      <vt:lpstr>Bayes Nets: Assumptions</vt:lpstr>
      <vt:lpstr>Example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Computing All Independences</vt:lpstr>
      <vt:lpstr>Topology Limits Distributions</vt:lpstr>
      <vt:lpstr>Bayes Nets Representation Summary</vt:lpstr>
      <vt:lpstr>Bayes’ Nets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Rang</cp:lastModifiedBy>
  <cp:revision>3294</cp:revision>
  <cp:lastPrinted>2014-03-18T18:14:25Z</cp:lastPrinted>
  <dcterms:created xsi:type="dcterms:W3CDTF">2004-08-27T04:16:05Z</dcterms:created>
  <dcterms:modified xsi:type="dcterms:W3CDTF">2019-04-11T06:43:25Z</dcterms:modified>
</cp:coreProperties>
</file>