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6"/>
  </p:notesMasterIdLst>
  <p:handoutMasterIdLst>
    <p:handoutMasterId r:id="rId47"/>
  </p:handoutMasterIdLst>
  <p:sldIdLst>
    <p:sldId id="455" r:id="rId2"/>
    <p:sldId id="457" r:id="rId3"/>
    <p:sldId id="464" r:id="rId4"/>
    <p:sldId id="448" r:id="rId5"/>
    <p:sldId id="449" r:id="rId6"/>
    <p:sldId id="435" r:id="rId7"/>
    <p:sldId id="469" r:id="rId8"/>
    <p:sldId id="471" r:id="rId9"/>
    <p:sldId id="440" r:id="rId10"/>
    <p:sldId id="407" r:id="rId11"/>
    <p:sldId id="408" r:id="rId12"/>
    <p:sldId id="409" r:id="rId13"/>
    <p:sldId id="441" r:id="rId14"/>
    <p:sldId id="411" r:id="rId15"/>
    <p:sldId id="439" r:id="rId16"/>
    <p:sldId id="415" r:id="rId17"/>
    <p:sldId id="451" r:id="rId18"/>
    <p:sldId id="470" r:id="rId19"/>
    <p:sldId id="450" r:id="rId20"/>
    <p:sldId id="472" r:id="rId21"/>
    <p:sldId id="454" r:id="rId22"/>
    <p:sldId id="446" r:id="rId23"/>
    <p:sldId id="416" r:id="rId24"/>
    <p:sldId id="417" r:id="rId25"/>
    <p:sldId id="456" r:id="rId26"/>
    <p:sldId id="458" r:id="rId27"/>
    <p:sldId id="466" r:id="rId28"/>
    <p:sldId id="460" r:id="rId29"/>
    <p:sldId id="461" r:id="rId30"/>
    <p:sldId id="462" r:id="rId31"/>
    <p:sldId id="463" r:id="rId32"/>
    <p:sldId id="422" r:id="rId33"/>
    <p:sldId id="423" r:id="rId34"/>
    <p:sldId id="467" r:id="rId35"/>
    <p:sldId id="424" r:id="rId36"/>
    <p:sldId id="468" r:id="rId37"/>
    <p:sldId id="431" r:id="rId38"/>
    <p:sldId id="432" r:id="rId39"/>
    <p:sldId id="413" r:id="rId40"/>
    <p:sldId id="428" r:id="rId41"/>
    <p:sldId id="433" r:id="rId42"/>
    <p:sldId id="442" r:id="rId43"/>
    <p:sldId id="429" r:id="rId44"/>
    <p:sldId id="430" r:id="rId45"/>
  </p:sldIdLst>
  <p:sldSz cx="12192000" cy="6858000"/>
  <p:notesSz cx="7099300" cy="102346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61" d="100"/>
          <a:sy n="61" d="100"/>
        </p:scale>
        <p:origin x="84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0.png"/><Relationship Id="rId5" Type="http://schemas.openxmlformats.org/officeDocument/2006/relationships/tags" Target="../tags/tag12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2.png"/><Relationship Id="rId26" Type="http://schemas.openxmlformats.org/officeDocument/2006/relationships/image" Target="../media/image35.png"/><Relationship Id="rId3" Type="http://schemas.openxmlformats.org/officeDocument/2006/relationships/tags" Target="../tags/tag24.xml"/><Relationship Id="rId21" Type="http://schemas.openxmlformats.org/officeDocument/2006/relationships/image" Target="../media/image45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tags" Target="../tags/tag2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48.png"/><Relationship Id="rId5" Type="http://schemas.openxmlformats.org/officeDocument/2006/relationships/tags" Target="../tags/tag26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31.xml"/><Relationship Id="rId19" Type="http://schemas.openxmlformats.org/officeDocument/2006/relationships/image" Target="../media/image43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8.xml"/><Relationship Id="rId7" Type="http://schemas.openxmlformats.org/officeDocument/2006/relationships/image" Target="../media/image5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2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60.png"/><Relationship Id="rId5" Type="http://schemas.openxmlformats.org/officeDocument/2006/relationships/tags" Target="../tags/tag43.xml"/><Relationship Id="rId10" Type="http://schemas.openxmlformats.org/officeDocument/2006/relationships/image" Target="../media/image59.png"/><Relationship Id="rId4" Type="http://schemas.openxmlformats.org/officeDocument/2006/relationships/tags" Target="../tags/tag42.xml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1.xml"/><Relationship Id="rId7" Type="http://schemas.openxmlformats.org/officeDocument/2006/relationships/image" Target="../media/image69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53.xml"/><Relationship Id="rId10" Type="http://schemas.openxmlformats.org/officeDocument/2006/relationships/image" Target="../media/image72.png"/><Relationship Id="rId4" Type="http://schemas.openxmlformats.org/officeDocument/2006/relationships/tags" Target="../tags/tag52.xml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tags" Target="../tags/tag59.xml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tags" Target="../tags/tag61.xml"/><Relationship Id="rId10" Type="http://schemas.openxmlformats.org/officeDocument/2006/relationships/image" Target="../media/image79.png"/><Relationship Id="rId4" Type="http://schemas.openxmlformats.org/officeDocument/2006/relationships/tags" Target="../tags/tag60.xml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77.png"/><Relationship Id="rId5" Type="http://schemas.openxmlformats.org/officeDocument/2006/relationships/tags" Target="../tags/tag66.xml"/><Relationship Id="rId10" Type="http://schemas.openxmlformats.org/officeDocument/2006/relationships/image" Target="../media/image87.png"/><Relationship Id="rId4" Type="http://schemas.openxmlformats.org/officeDocument/2006/relationships/tags" Target="../tags/tag65.xml"/><Relationship Id="rId9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71.xml"/><Relationship Id="rId7" Type="http://schemas.openxmlformats.org/officeDocument/2006/relationships/image" Target="../media/image89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8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Naïve </a:t>
            </a:r>
            <a:r>
              <a:rPr lang="en-US" sz="3600" dirty="0" err="1"/>
              <a:t>Bayes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general 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Total number of parameters is </a:t>
            </a:r>
            <a:r>
              <a:rPr lang="en-US" sz="2400" i="1" dirty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What do we need in order to use Naïve </a:t>
            </a:r>
            <a:r>
              <a:rPr lang="en-US" sz="2800" dirty="0" err="1"/>
              <a:t>Bayes</a:t>
            </a:r>
            <a:r>
              <a:rPr lang="en-US" sz="2800" dirty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Start with a bunch of probabilities: P(Y) and the 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Use standard inference to compute P(Y|F</a:t>
            </a:r>
            <a:r>
              <a:rPr lang="en-US" sz="2000" baseline="-25000" dirty="0"/>
              <a:t>1</a:t>
            </a:r>
            <a:r>
              <a:rPr lang="en-US" sz="2000" dirty="0"/>
              <a:t>…F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These probabilities are collectively called the </a:t>
            </a:r>
            <a:r>
              <a:rPr lang="en-US" sz="2000" i="1" dirty="0">
                <a:solidFill>
                  <a:srgbClr val="CC0000"/>
                </a:solidFill>
              </a:rPr>
              <a:t>parameters</a:t>
            </a:r>
            <a:r>
              <a:rPr lang="en-US" sz="2000" i="1" dirty="0"/>
              <a:t> </a:t>
            </a:r>
            <a:r>
              <a:rPr lang="en-US" sz="2000" dirty="0"/>
              <a:t>of the model and denoted by </a:t>
            </a:r>
            <a:r>
              <a:rPr lang="en-US" b="1" i="1" dirty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913" y="1676400"/>
            <a:ext cx="712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1482"/>
              </p:ext>
            </p:extLst>
          </p:nvPr>
        </p:nvGraphicFramePr>
        <p:xfrm>
          <a:off x="2209800" y="21463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562600" y="20574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419600" y="19050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410200" y="40386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33153"/>
              </p:ext>
            </p:extLst>
          </p:nvPr>
        </p:nvGraphicFramePr>
        <p:xfrm>
          <a:off x="70866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828800"/>
            <a:ext cx="1625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1828800"/>
            <a:ext cx="1622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6659"/>
              </p:ext>
            </p:extLst>
          </p:nvPr>
        </p:nvGraphicFramePr>
        <p:xfrm>
          <a:off x="88392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38862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57800" y="1600200"/>
            <a:ext cx="35814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Dear Sir.</a:t>
            </a:r>
          </a:p>
          <a:p>
            <a:endParaRPr lang="en-US" sz="1400"/>
          </a:p>
          <a:p>
            <a:r>
              <a:rPr lang="en-US" sz="140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TO BE REMOVED FROM FUTURE MAILINGS, SIMPLY REPLY TO THIS MESSAGE AND PUT "REMOVE" IN THE SUBJECT.</a:t>
            </a:r>
          </a:p>
          <a:p>
            <a:endParaRPr lang="en-US" sz="1400"/>
          </a:p>
          <a:p>
            <a:r>
              <a:rPr lang="en-US" sz="1400"/>
              <a:t>99  MILLION EMAIL ADDRESSES</a:t>
            </a:r>
          </a:p>
          <a:p>
            <a:r>
              <a:rPr lang="en-US" sz="140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57800" y="50292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318000" y="54864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422775" y="20574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4419600" y="36576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Bag-of-words 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Features: </a:t>
            </a:r>
            <a:r>
              <a:rPr lang="en-US" sz="2000" dirty="0" err="1">
                <a:latin typeface="Calibri"/>
                <a:cs typeface="Calibri"/>
              </a:rPr>
              <a:t>W</a:t>
            </a:r>
            <a:r>
              <a:rPr lang="en-US" sz="2000" baseline="-25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is the word at </a:t>
            </a:r>
            <a:r>
              <a:rPr lang="en-US" sz="2000" dirty="0" err="1">
                <a:latin typeface="Calibri"/>
                <a:cs typeface="Calibri"/>
              </a:rPr>
              <a:t>positon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i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New: each </a:t>
            </a:r>
            <a:r>
              <a:rPr lang="en-US" sz="2000" dirty="0" err="1">
                <a:latin typeface="Calibri"/>
                <a:cs typeface="Calibri"/>
              </a:rPr>
              <a:t>W</a:t>
            </a:r>
            <a:r>
              <a:rPr lang="en-US" sz="2000" baseline="-25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>
                <a:latin typeface="Calibri"/>
                <a:cs typeface="Calibri"/>
              </a:rPr>
              <a:t>probs</a:t>
            </a:r>
            <a:r>
              <a:rPr lang="en-US" sz="1800" dirty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553200" y="6491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/>
              <a:t>Model: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400"/>
              <a:t>What are the parameters?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Where do these tables come from?</a:t>
            </a:r>
          </a:p>
          <a:p>
            <a:pPr eaLnBrk="1" hangingPunct="1"/>
            <a:endParaRPr lang="en-US" sz="240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735" y="1524000"/>
            <a:ext cx="4847955" cy="572567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46482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743200"/>
            <a:ext cx="16065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2743200"/>
            <a:ext cx="14668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80010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26024" y="2743200"/>
            <a:ext cx="712140" cy="278992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981200" y="3124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2590800" y="1600200"/>
          <a:ext cx="6858000" cy="40233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7391400" y="5943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7315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6858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6858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68580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6858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(Tune </a:t>
            </a:r>
            <a:r>
              <a:rPr lang="en-US" sz="1600" dirty="0" err="1">
                <a:latin typeface="Calibri"/>
                <a:cs typeface="Calibri"/>
              </a:rPr>
              <a:t>hyperparameters</a:t>
            </a:r>
            <a:r>
              <a:rPr lang="en-US" sz="1600" dirty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>
                <a:latin typeface="Calibri"/>
                <a:cs typeface="Calibri"/>
              </a:rPr>
              <a:t>Overfitting</a:t>
            </a:r>
            <a:r>
              <a:rPr lang="en-US" sz="1800" dirty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Want a classifier which does well on </a:t>
            </a:r>
            <a:r>
              <a:rPr lang="en-US" sz="1600" i="1" dirty="0">
                <a:latin typeface="Calibri"/>
                <a:cs typeface="Calibri"/>
              </a:rPr>
              <a:t>test</a:t>
            </a:r>
            <a:r>
              <a:rPr lang="en-US" sz="1600" dirty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>
                <a:latin typeface="Calibri"/>
                <a:cs typeface="Calibri"/>
              </a:rPr>
              <a:t>Overfitting</a:t>
            </a:r>
            <a:r>
              <a:rPr lang="en-US" sz="1600" dirty="0">
                <a:latin typeface="Calibri"/>
                <a:cs typeface="Calibri"/>
              </a:rPr>
              <a:t>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We’ll investigate </a:t>
            </a:r>
            <a:r>
              <a:rPr lang="en-US" sz="1600" dirty="0" err="1">
                <a:latin typeface="Calibri"/>
                <a:cs typeface="Calibri"/>
              </a:rPr>
              <a:t>overfitting</a:t>
            </a:r>
            <a:r>
              <a:rPr lang="en-US" sz="1600" dirty="0">
                <a:latin typeface="Calibri"/>
                <a:cs typeface="Calibri"/>
              </a:rPr>
              <a:t> and generalization formally in a few lectures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Up until now: how use a model to make optimal decisions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Machine learning: how to acquire a model from data / experience</a:t>
            </a:r>
          </a:p>
          <a:p>
            <a:pPr lvl="1" eaLnBrk="1" hangingPunct="1"/>
            <a:r>
              <a:rPr lang="en-US" sz="2400" dirty="0"/>
              <a:t>Learning parameters (e.g. probabilities)</a:t>
            </a:r>
          </a:p>
          <a:p>
            <a:pPr lvl="1" eaLnBrk="1" hangingPunct="1"/>
            <a:r>
              <a:rPr lang="en-US" sz="2400" dirty="0"/>
              <a:t>Learning structure (e.g. BN graphs)</a:t>
            </a:r>
          </a:p>
          <a:p>
            <a:pPr lvl="1" eaLnBrk="1" hangingPunct="1"/>
            <a:r>
              <a:rPr lang="en-US" sz="2400" dirty="0"/>
              <a:t>Learning hidden concepts (e.g. clustering)</a:t>
            </a:r>
          </a:p>
          <a:p>
            <a:pPr lvl="1" eaLnBrk="1" hangingPunct="1"/>
            <a:endParaRPr lang="en-US" sz="2400" dirty="0"/>
          </a:p>
          <a:p>
            <a:r>
              <a:rPr lang="en-US" sz="2800" dirty="0"/>
              <a:t>Today: model-based classification with Naive </a:t>
            </a:r>
            <a:r>
              <a:rPr lang="en-US" sz="2800" dirty="0" err="1"/>
              <a:t>Bayes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and </a:t>
            </a:r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073" y="1295400"/>
            <a:ext cx="3121641" cy="466725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95452"/>
            <a:ext cx="3352800" cy="466714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982" y="1295400"/>
            <a:ext cx="4265635" cy="466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74725" y="1295400"/>
            <a:ext cx="7537450" cy="51276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74725" y="6423025"/>
            <a:ext cx="7537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974725" y="1295400"/>
            <a:ext cx="1588" cy="512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9747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731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7256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240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24749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4733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2337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232150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39846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9830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47434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7021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54943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530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436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2023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700246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6961188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77533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77120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851217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8470900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974725" y="64230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88988" y="634682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974725" y="58531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788988" y="57769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974725" y="52816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857250" y="520541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974725" y="4711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896938" y="4635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974725" y="4140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896938" y="406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974725" y="3568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830263" y="3492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974725" y="2998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830263" y="2922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974725" y="24272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830263" y="23510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974725" y="1855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830263" y="1779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974725" y="12954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830263" y="121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344613" y="1827213"/>
            <a:ext cx="4784725" cy="3721100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6129338" y="3292475"/>
            <a:ext cx="2382837" cy="2894013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747678" y="2343150"/>
            <a:ext cx="292925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Posteriors determined by </a:t>
            </a:r>
            <a:r>
              <a:rPr lang="en-US" sz="2000" i="1" dirty="0"/>
              <a:t>relative </a:t>
            </a:r>
            <a:r>
              <a:rPr lang="en-US" sz="2000" dirty="0"/>
              <a:t>probabilities (odds ratios):</a:t>
            </a:r>
          </a:p>
          <a:p>
            <a:pPr eaLnBrk="1" hangingPunct="1"/>
            <a:endParaRPr lang="en-US" sz="20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316288"/>
            <a:ext cx="25146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43200" y="57213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316288"/>
            <a:ext cx="24384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3876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3622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Relative frequency parameters will </a:t>
            </a:r>
            <a:r>
              <a:rPr lang="en-US" sz="2000" dirty="0" err="1">
                <a:solidFill>
                  <a:srgbClr val="C00000"/>
                </a:solidFill>
              </a:rPr>
              <a:t>overfit</a:t>
            </a:r>
            <a:r>
              <a:rPr lang="en-US" sz="2000" dirty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As an extreme case, imagine using the entire email as the only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Wouldn’t </a:t>
            </a:r>
            <a:r>
              <a:rPr lang="en-US" sz="1800" i="1" dirty="0"/>
              <a:t>generalize</a:t>
            </a:r>
            <a:r>
              <a:rPr lang="en-US" sz="1800" dirty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To generalize better: we need to </a:t>
            </a:r>
            <a:r>
              <a:rPr lang="en-US" sz="2000" dirty="0">
                <a:solidFill>
                  <a:srgbClr val="CC0000"/>
                </a:solidFill>
              </a:rPr>
              <a:t>smooth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C0000"/>
                </a:solidFill>
              </a:rPr>
              <a:t>regularize </a:t>
            </a:r>
            <a:r>
              <a:rPr lang="en-US" sz="2000" dirty="0"/>
              <a:t>the estimates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/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Elicitation:</a:t>
            </a:r>
            <a:r>
              <a:rPr lang="en-US" sz="2400" dirty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1200" i="1" dirty="0"/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Empirically: </a:t>
            </a:r>
            <a:r>
              <a:rPr lang="en-US" sz="2400" dirty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E.g.: for each outcome x, look at the </a:t>
            </a:r>
            <a:r>
              <a:rPr lang="en-US" sz="2000" i="1" dirty="0">
                <a:solidFill>
                  <a:srgbClr val="CC0000"/>
                </a:solidFill>
              </a:rPr>
              <a:t>empirical rate</a:t>
            </a:r>
            <a:r>
              <a:rPr lang="en-US" sz="2000" dirty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This is the estimate that maximizes the </a:t>
            </a:r>
            <a:r>
              <a:rPr lang="en-US" sz="2000" i="1" dirty="0">
                <a:solidFill>
                  <a:srgbClr val="CC0000"/>
                </a:solidFill>
              </a:rPr>
              <a:t>likelihood of the data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6726" y="3506789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2437" y="5105401"/>
            <a:ext cx="2316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"/>
          <p:cNvSpPr>
            <a:spLocks noChangeArrowheads="1"/>
          </p:cNvSpPr>
          <p:nvPr/>
        </p:nvSpPr>
        <p:spPr bwMode="auto"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9250" y="4022726"/>
            <a:ext cx="1758951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0" name="Oval 7"/>
          <p:cNvSpPr>
            <a:spLocks noChangeArrowheads="1"/>
          </p:cNvSpPr>
          <p:nvPr/>
        </p:nvSpPr>
        <p:spPr bwMode="auto"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1" name="Oval 8"/>
          <p:cNvSpPr>
            <a:spLocks noChangeArrowheads="1"/>
          </p:cNvSpPr>
          <p:nvPr/>
        </p:nvSpPr>
        <p:spPr bwMode="auto"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3" name="Oval 7"/>
          <p:cNvSpPr>
            <a:spLocks noChangeArrowheads="1"/>
          </p:cNvSpPr>
          <p:nvPr/>
        </p:nvSpPr>
        <p:spPr bwMode="auto"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4" name="Oval 8"/>
          <p:cNvSpPr>
            <a:spLocks noChangeArrowheads="1"/>
          </p:cNvSpPr>
          <p:nvPr/>
        </p:nvSpPr>
        <p:spPr bwMode="auto"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5" name="Oval 6"/>
          <p:cNvSpPr>
            <a:spLocks noChangeArrowheads="1"/>
          </p:cNvSpPr>
          <p:nvPr/>
        </p:nvSpPr>
        <p:spPr bwMode="auto"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6" name="Oval 7"/>
          <p:cNvSpPr>
            <a:spLocks noChangeArrowheads="1"/>
          </p:cNvSpPr>
          <p:nvPr/>
        </p:nvSpPr>
        <p:spPr bwMode="auto"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7" name="Oval 8"/>
          <p:cNvSpPr>
            <a:spLocks noChangeArrowheads="1"/>
          </p:cNvSpPr>
          <p:nvPr/>
        </p:nvSpPr>
        <p:spPr bwMode="auto"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8" name="Oval 6"/>
          <p:cNvSpPr>
            <a:spLocks noChangeArrowheads="1"/>
          </p:cNvSpPr>
          <p:nvPr/>
        </p:nvSpPr>
        <p:spPr bwMode="auto"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9" name="Oval 7"/>
          <p:cNvSpPr>
            <a:spLocks noChangeArrowheads="1"/>
          </p:cNvSpPr>
          <p:nvPr/>
        </p:nvSpPr>
        <p:spPr bwMode="auto"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70" name="Oval 8"/>
          <p:cNvSpPr>
            <a:spLocks noChangeArrowheads="1"/>
          </p:cNvSpPr>
          <p:nvPr/>
        </p:nvSpPr>
        <p:spPr bwMode="auto"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71" name="Oval 6"/>
          <p:cNvSpPr>
            <a:spLocks noChangeArrowheads="1"/>
          </p:cNvSpPr>
          <p:nvPr/>
        </p:nvSpPr>
        <p:spPr bwMode="auto"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72" name="Oval 7"/>
          <p:cNvSpPr>
            <a:spLocks noChangeArrowheads="1"/>
          </p:cNvSpPr>
          <p:nvPr/>
        </p:nvSpPr>
        <p:spPr bwMode="auto"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73" name="Oval 8"/>
          <p:cNvSpPr>
            <a:spLocks noChangeArrowheads="1"/>
          </p:cNvSpPr>
          <p:nvPr/>
        </p:nvSpPr>
        <p:spPr bwMode="auto"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5574" y="1295400"/>
            <a:ext cx="3838788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Likelihood?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97526" y="2209800"/>
            <a:ext cx="3105151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2" y="2133601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1977" y="2746377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419601"/>
            <a:ext cx="3041651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4876800" y="2362200"/>
            <a:ext cx="381000" cy="3048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2637" y="5081588"/>
            <a:ext cx="3662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718175"/>
            <a:ext cx="2833688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6096000" y="4876800"/>
            <a:ext cx="609600" cy="53340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7162800" y="4953001"/>
            <a:ext cx="16002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Events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Can derive this estimate with </a:t>
            </a:r>
            <a:r>
              <a:rPr lang="en-US" sz="2000" i="1" dirty="0" err="1">
                <a:latin typeface="Calibri"/>
                <a:cs typeface="Calibri"/>
              </a:rPr>
              <a:t>Dirichlet</a:t>
            </a:r>
            <a:r>
              <a:rPr lang="en-US" sz="2000" i="1" dirty="0">
                <a:latin typeface="Calibri"/>
                <a:cs typeface="Calibri"/>
              </a:rPr>
              <a:t> priors</a:t>
            </a:r>
            <a:r>
              <a:rPr lang="en-US" sz="2000" dirty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k is the 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 practice, Laplace often performs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What if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4024313"/>
            <a:ext cx="6370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For real classification problems, smoothing is critical</a:t>
            </a:r>
          </a:p>
          <a:p>
            <a:pPr eaLnBrk="1" hangingPunct="1"/>
            <a:r>
              <a:rPr lang="en-US" sz="2400" dirty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00200" y="3690938"/>
            <a:ext cx="2514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3690938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7622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7368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14600" y="5791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863" y="1295400"/>
            <a:ext cx="3352874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143596"/>
            <a:ext cx="7199313" cy="54090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477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Calibri"/>
                <a:cs typeface="Calibri"/>
              </a:rPr>
              <a:t>Hyperparameters</a:t>
            </a:r>
            <a:r>
              <a:rPr lang="en-US" sz="2400" dirty="0">
                <a:latin typeface="Calibri"/>
                <a:cs typeface="Calibri"/>
              </a:rPr>
              <a:t>: e.g. the amount / type of smoothing to do, k,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400" dirty="0" err="1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129587" y="3933825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8129587" y="2093913"/>
            <a:ext cx="0" cy="183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0825" y="4149725"/>
            <a:ext cx="15081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4137" y="2306638"/>
            <a:ext cx="20955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8161337" y="2128838"/>
            <a:ext cx="2133600" cy="175260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1937" y="1900238"/>
            <a:ext cx="11366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8164512" y="2430463"/>
            <a:ext cx="2130425" cy="1450975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124200"/>
            <a:ext cx="12271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8137" y="3424238"/>
            <a:ext cx="58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8161337" y="2420938"/>
            <a:ext cx="2130425" cy="1463675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98" y="4375150"/>
            <a:ext cx="1032052" cy="1543050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37" y="4451367"/>
            <a:ext cx="1108477" cy="1543016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6596" y="4400550"/>
            <a:ext cx="1410271" cy="1543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371600"/>
            <a:ext cx="7500937" cy="4585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/>
              <a:t>Examples of errors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0800" y="20828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90800" y="39878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4516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Have 1K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Next class we’ll talk about classifiers which let you easily add arbitrary features more easily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0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First step: get a </a:t>
            </a:r>
            <a:r>
              <a:rPr lang="en-US" sz="240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Features: The attributes used to make the ham / spam decision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 Patterns: $</a:t>
            </a:r>
            <a:r>
              <a:rPr lang="en-US" sz="2000" dirty="0" err="1"/>
              <a:t>dd</a:t>
            </a:r>
            <a:r>
              <a:rPr lang="en-US" sz="20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Non-text: </a:t>
            </a:r>
            <a:r>
              <a:rPr lang="en-US" sz="2000" dirty="0" err="1"/>
              <a:t>SenderInContacts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rgbClr val="CC0000"/>
                </a:solidFill>
              </a:rPr>
              <a:t>confidence </a:t>
            </a:r>
            <a:r>
              <a:rPr lang="en-US" sz="200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Classifier confidences are useful, when you can get them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Time: Perceptron!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Precision vs. Recall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Let’s say we want to classify web pages 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homepages or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In a test set of 1K pages, there are 3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Our classifier says they are all non-homepages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99.7 accuracy!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Need new measures for rare positive events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Precision: fraction of guessed positives which were actually positive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Recall: fraction of actual positives which were guessed as positive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Say we guess 5 homepages, of which 2 were actually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Precision: 2 correct / 5 guessed = 0.4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Recall: 2 correct / 3 true = 0.67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Which is more important in customer support email automation?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Which is more important in airport face recognition?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629400" y="1524000"/>
            <a:ext cx="2286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705600" y="1371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-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7721600" y="2057400"/>
            <a:ext cx="812800" cy="8128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239000" y="2057400"/>
            <a:ext cx="838200" cy="838200"/>
          </a:xfrm>
          <a:prstGeom prst="ellipse">
            <a:avLst/>
          </a:prstGeom>
          <a:solidFill>
            <a:srgbClr val="3333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guessed +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772400" y="1676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actual 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Precision vs. Recall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Precision/recall 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Often, you can trade off precision and recall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Only works well with weakly calibrated classifiers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To summarize the tradeoff: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</a:rPr>
              <a:t>Break-even point:</a:t>
            </a:r>
            <a:r>
              <a:rPr lang="en-US" sz="2400"/>
              <a:t> precision value when p =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</a:rPr>
              <a:t>F-measure:</a:t>
            </a:r>
            <a:r>
              <a:rPr lang="en-US" sz="2400"/>
              <a:t> harmonic mean of p and r: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521450" y="3633788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6521450" y="1793875"/>
            <a:ext cx="0" cy="183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3775" y="2030413"/>
            <a:ext cx="25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3810000"/>
            <a:ext cx="74771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Freeform 8"/>
          <p:cNvSpPr>
            <a:spLocks/>
          </p:cNvSpPr>
          <p:nvPr/>
        </p:nvSpPr>
        <p:spPr bwMode="auto">
          <a:xfrm>
            <a:off x="6629400" y="1828800"/>
            <a:ext cx="1981200" cy="1676400"/>
          </a:xfrm>
          <a:custGeom>
            <a:avLst/>
            <a:gdLst>
              <a:gd name="T0" fmla="*/ 0 w 1248"/>
              <a:gd name="T1" fmla="*/ 0 h 1056"/>
              <a:gd name="T2" fmla="*/ 2147483647 w 1248"/>
              <a:gd name="T3" fmla="*/ 2147483647 h 1056"/>
              <a:gd name="T4" fmla="*/ 2147483647 w 1248"/>
              <a:gd name="T5" fmla="*/ 2147483647 h 1056"/>
              <a:gd name="T6" fmla="*/ 2147483647 w 124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1056"/>
              <a:gd name="T14" fmla="*/ 1248 w 124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1056">
                <a:moveTo>
                  <a:pt x="0" y="0"/>
                </a:moveTo>
                <a:cubicBezTo>
                  <a:pt x="43" y="110"/>
                  <a:pt x="167" y="505"/>
                  <a:pt x="260" y="657"/>
                </a:cubicBezTo>
                <a:cubicBezTo>
                  <a:pt x="353" y="809"/>
                  <a:pt x="391" y="848"/>
                  <a:pt x="556" y="915"/>
                </a:cubicBezTo>
                <a:cubicBezTo>
                  <a:pt x="721" y="982"/>
                  <a:pt x="1104" y="1027"/>
                  <a:pt x="124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791200"/>
            <a:ext cx="20050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6553200" y="1905000"/>
            <a:ext cx="1905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16002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7094538" y="3011488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Features: </a:t>
            </a:r>
            <a:r>
              <a:rPr lang="en-US" sz="2000" dirty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Shape Patterns: </a:t>
            </a:r>
            <a:r>
              <a:rPr lang="en-US" sz="2000" dirty="0" err="1">
                <a:latin typeface="Calibri"/>
                <a:cs typeface="Calibri"/>
              </a:rPr>
              <a:t>NumComponents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AspectRatio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NumLoops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307269"/>
            <a:ext cx="5943600" cy="5061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/>
              <a:t>Model-based approach</a:t>
            </a:r>
          </a:p>
          <a:p>
            <a:pPr lvl="1"/>
            <a:r>
              <a:rPr lang="en-US" sz="2400" dirty="0"/>
              <a:t>Build a model (e.g. Bayes’ net) where both the label and features are random variables</a:t>
            </a:r>
          </a:p>
          <a:p>
            <a:pPr lvl="1"/>
            <a:r>
              <a:rPr lang="en-US" sz="2400" dirty="0"/>
              <a:t>Instantiate any observed features</a:t>
            </a:r>
          </a:p>
          <a:p>
            <a:pPr lvl="1"/>
            <a:r>
              <a:rPr lang="en-US" sz="2400" dirty="0"/>
              <a:t>Query for the distribution of the label conditioned on the features</a:t>
            </a:r>
          </a:p>
          <a:p>
            <a:pPr lvl="4"/>
            <a:endParaRPr lang="en-US" dirty="0"/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400" dirty="0"/>
              <a:t>What structure should the BN have?</a:t>
            </a:r>
          </a:p>
          <a:p>
            <a:pPr lvl="1"/>
            <a:r>
              <a:rPr lang="en-US" sz="2400" dirty="0"/>
              <a:t>How should we learn its parameters?</a:t>
            </a:r>
            <a:endParaRPr lang="en-US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6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One feature (variable) </a:t>
            </a:r>
            <a:r>
              <a:rPr lang="en-US" sz="2000" dirty="0" err="1">
                <a:latin typeface="Calibri"/>
                <a:cs typeface="Calibri"/>
              </a:rPr>
              <a:t>F</a:t>
            </a:r>
            <a:r>
              <a:rPr lang="en-US" sz="2000" baseline="-25000" dirty="0" err="1">
                <a:latin typeface="Calibri"/>
                <a:cs typeface="Calibri"/>
              </a:rPr>
              <a:t>ij</a:t>
            </a:r>
            <a:r>
              <a:rPr lang="en-US" sz="2000" dirty="0">
                <a:latin typeface="Calibri"/>
                <a:cs typeface="Calibri"/>
              </a:rPr>
              <a:t> for each grid position &lt;</a:t>
            </a:r>
            <a:r>
              <a:rPr lang="en-US" sz="2000" dirty="0" err="1">
                <a:latin typeface="Calibri"/>
                <a:cs typeface="Calibri"/>
              </a:rPr>
              <a:t>i,j</a:t>
            </a:r>
            <a:r>
              <a:rPr lang="en-US" sz="2000" dirty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2000" dirty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 model:</a:t>
            </a:r>
          </a:p>
          <a:p>
            <a:pPr lvl="5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3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4713" y="4267200"/>
            <a:ext cx="6618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6162" y="5334000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0203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059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34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102870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93726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791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10058400" y="2438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77500" y="3581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1 - &amp;quot;CS 188: Artificial Intelligence &amp;quot;&quot;/&gt;&lt;property id=&quot;20307&quot; value=&quot;455&quot;/&gt;&lt;/object&gt;&lt;object type=&quot;3&quot; unique_id=&quot;10005&quot;&gt;&lt;property id=&quot;20148&quot; value=&quot;5&quot;/&gt;&lt;property id=&quot;20300&quot; value=&quot;Slide 2 - &amp;quot;Machine Learning&amp;quot;&quot;/&gt;&lt;property id=&quot;20307&quot; value=&quot;457&quot;/&gt;&lt;/object&gt;&lt;object type=&quot;3&quot; unique_id=&quot;10006&quot;&gt;&lt;property id=&quot;20148&quot; value=&quot;5&quot;/&gt;&lt;property id=&quot;20300&quot; value=&quot;Slide 3 - &amp;quot;Classification&amp;quot;&quot;/&gt;&lt;property id=&quot;20307&quot; value=&quot;464&quot;/&gt;&lt;/object&gt;&lt;object type=&quot;3&quot; unique_id=&quot;10007&quot;&gt;&lt;property id=&quot;20148&quot; value=&quot;5&quot;/&gt;&lt;property id=&quot;20300&quot; value=&quot;Slide 4 - &amp;quot;Example: Spam Filter&amp;quot;&quot;/&gt;&lt;property id=&quot;20307&quot; value=&quot;448&quot;/&gt;&lt;/object&gt;&lt;object type=&quot;3&quot; unique_id=&quot;10008&quot;&gt;&lt;property id=&quot;20148&quot; value=&quot;5&quot;/&gt;&lt;property id=&quot;20300&quot; value=&quot;Slide 5 - &amp;quot;Example: Digit Recognition&amp;quot;&quot;/&gt;&lt;property id=&quot;20307&quot; value=&quot;449&quot;/&gt;&lt;/object&gt;&lt;object type=&quot;3&quot; unique_id=&quot;10009&quot;&gt;&lt;property id=&quot;20148&quot; value=&quot;5&quot;/&gt;&lt;property id=&quot;20300&quot; value=&quot;Slide 6 - &amp;quot;Other Classification Tasks&amp;quot;&quot;/&gt;&lt;property id=&quot;20307&quot; value=&quot;435&quot;/&gt;&lt;/object&gt;&lt;object type=&quot;3&quot; unique_id=&quot;10010&quot;&gt;&lt;property id=&quot;20148&quot; value=&quot;5&quot;/&gt;&lt;property id=&quot;20300&quot; value=&quot;Slide 7 - &amp;quot;Model-Based Classification&amp;quot;&quot;/&gt;&lt;property id=&quot;20307&quot; value=&quot;469&quot;/&gt;&lt;/object&gt;&lt;object type=&quot;3&quot; unique_id=&quot;10011&quot;&gt;&lt;property id=&quot;20148&quot; value=&quot;5&quot;/&gt;&lt;property id=&quot;20300&quot; value=&quot;Slide 8 - &amp;quot;Model-Based Classification&amp;quot;&quot;/&gt;&lt;property id=&quot;20307&quot; value=&quot;471&quot;/&gt;&lt;/object&gt;&lt;object type=&quot;3&quot; unique_id=&quot;10012&quot;&gt;&lt;property id=&quot;20148&quot; value=&quot;5&quot;/&gt;&lt;property id=&quot;20300&quot; value=&quot;Slide 9 - &amp;quot;Naïve Bayes for Digits&amp;quot;&quot;/&gt;&lt;property id=&quot;20307&quot; value=&quot;440&quot;/&gt;&lt;/object&gt;&lt;object type=&quot;3&quot; unique_id=&quot;10013&quot;&gt;&lt;property id=&quot;20148&quot; value=&quot;5&quot;/&gt;&lt;property id=&quot;20300&quot; value=&quot;Slide 10 - &amp;quot;General Naïve Bayes&amp;quot;&quot;/&gt;&lt;property id=&quot;20307&quot; value=&quot;407&quot;/&gt;&lt;/object&gt;&lt;object type=&quot;3&quot; unique_id=&quot;10014&quot;&gt;&lt;property id=&quot;20148&quot; value=&quot;5&quot;/&gt;&lt;property id=&quot;20300&quot; value=&quot;Slide 11 - &amp;quot;Inference for Naïve Bayes&amp;quot;&quot;/&gt;&lt;property id=&quot;20307&quot; value=&quot;408&quot;/&gt;&lt;/object&gt;&lt;object type=&quot;3&quot; unique_id=&quot;10015&quot;&gt;&lt;property id=&quot;20148&quot; value=&quot;5&quot;/&gt;&lt;property id=&quot;20300&quot; value=&quot;Slide 12 - &amp;quot;General Naïve Bayes&amp;quot;&quot;/&gt;&lt;property id=&quot;20307&quot; value=&quot;409&quot;/&gt;&lt;/object&gt;&lt;object type=&quot;3&quot; unique_id=&quot;10016&quot;&gt;&lt;property id=&quot;20148&quot; value=&quot;5&quot;/&gt;&lt;property id=&quot;20300&quot; value=&quot;Slide 13 - &amp;quot;Example: Conditional Probabilities&amp;quot;&quot;/&gt;&lt;property id=&quot;20307&quot; value=&quot;441&quot;/&gt;&lt;/object&gt;&lt;object type=&quot;3&quot; unique_id=&quot;10017&quot;&gt;&lt;property id=&quot;20148&quot; value=&quot;5&quot;/&gt;&lt;property id=&quot;20300&quot; value=&quot;Slide 14 - &amp;quot;A Spam Filter&amp;quot;&quot;/&gt;&lt;property id=&quot;20307&quot; value=&quot;411&quot;/&gt;&lt;/object&gt;&lt;object type=&quot;3&quot; unique_id=&quot;10018&quot;&gt;&lt;property id=&quot;20148&quot; value=&quot;5&quot;/&gt;&lt;property id=&quot;20300&quot; value=&quot;Slide 15 - &amp;quot;Naïve Bayes for Text&amp;quot;&quot;/&gt;&lt;property id=&quot;20307&quot; value=&quot;439&quot;/&gt;&lt;/object&gt;&lt;object type=&quot;3&quot; unique_id=&quot;10019&quot;&gt;&lt;property id=&quot;20148&quot; value=&quot;5&quot;/&gt;&lt;property id=&quot;20300&quot; value=&quot;Slide 16 - &amp;quot;Example: Spam Filtering&amp;quot;&quot;/&gt;&lt;property id=&quot;20307&quot; value=&quot;415&quot;/&gt;&lt;/object&gt;&lt;object type=&quot;3&quot; unique_id=&quot;10020&quot;&gt;&lt;property id=&quot;20148&quot; value=&quot;5&quot;/&gt;&lt;property id=&quot;20300&quot; value=&quot;Slide 17 - &amp;quot;Spam Example&amp;quot;&quot;/&gt;&lt;property id=&quot;20307&quot; value=&quot;451&quot;/&gt;&lt;/object&gt;&lt;object type=&quot;3&quot; unique_id=&quot;10021&quot;&gt;&lt;property id=&quot;20148&quot; value=&quot;5&quot;/&gt;&lt;property id=&quot;20300&quot; value=&quot;Slide 18 - &amp;quot;Training and Testing&amp;quot;&quot;/&gt;&lt;property id=&quot;20307&quot; value=&quot;470&quot;/&gt;&lt;/object&gt;&lt;object type=&quot;3&quot; unique_id=&quot;10022&quot;&gt;&lt;property id=&quot;20148&quot; value=&quot;5&quot;/&gt;&lt;property id=&quot;20300&quot; value=&quot;Slide 19 - &amp;quot;Important Concept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Generalization and Overfitting&amp;quot;&quot;/&gt;&lt;property id=&quot;20307&quot; value=&quot;472&quot;/&gt;&lt;/object&gt;&lt;object type=&quot;3&quot; unique_id=&quot;10024&quot;&gt;&lt;property id=&quot;20148&quot; value=&quot;5&quot;/&gt;&lt;property id=&quot;20300&quot; value=&quot;Slide 21 - &amp;quot;Overfitting&amp;quot;&quot;/&gt;&lt;property id=&quot;20307&quot; value=&quot;454&quot;/&gt;&lt;/object&gt;&lt;object type=&quot;3&quot; unique_id=&quot;10025&quot;&gt;&lt;property id=&quot;20148&quot; value=&quot;5&quot;/&gt;&lt;property id=&quot;20300&quot; value=&quot;Slide 22 - &amp;quot;Example: Overfitting&amp;quot;&quot;/&gt;&lt;property id=&quot;20307&quot; value=&quot;446&quot;/&gt;&lt;/object&gt;&lt;object type=&quot;3&quot; unique_id=&quot;10026&quot;&gt;&lt;property id=&quot;20148&quot; value=&quot;5&quot;/&gt;&lt;property id=&quot;20300&quot; value=&quot;Slide 23 - &amp;quot;Example: Overfitting&amp;quot;&quot;/&gt;&lt;property id=&quot;20307&quot; value=&quot;416&quot;/&gt;&lt;/object&gt;&lt;object type=&quot;3&quot; unique_id=&quot;10027&quot;&gt;&lt;property id=&quot;20148&quot; value=&quot;5&quot;/&gt;&lt;property id=&quot;20300&quot; value=&quot;Slide 24 - &amp;quot;Generalization and Overfitting&amp;quot;&quot;/&gt;&lt;property id=&quot;20307&quot; value=&quot;417&quot;/&gt;&lt;/object&gt;&lt;object type=&quot;3&quot; unique_id=&quot;10028&quot;&gt;&lt;property id=&quot;20148&quot; value=&quot;5&quot;/&gt;&lt;property id=&quot;20300&quot; value=&quot;Slide 25 - &amp;quot;Parameter Estimation&amp;quot;&quot;/&gt;&lt;property id=&quot;20307&quot; value=&quot;456&quot;/&gt;&lt;/object&gt;&lt;object type=&quot;3&quot; unique_id=&quot;10029&quot;&gt;&lt;property id=&quot;20148&quot; value=&quot;5&quot;/&gt;&lt;property id=&quot;20300&quot; value=&quot;Slide 26 - &amp;quot;Parameter Estimation&amp;quot;&quot;/&gt;&lt;property id=&quot;20307&quot; value=&quot;458&quot;/&gt;&lt;/object&gt;&lt;object type=&quot;3&quot; unique_id=&quot;10030&quot;&gt;&lt;property id=&quot;20148&quot; value=&quot;5&quot;/&gt;&lt;property id=&quot;20300&quot; value=&quot;Slide 27 - &amp;quot;Smoothing&amp;quot;&quot;/&gt;&lt;property id=&quot;20307&quot; value=&quot;466&quot;/&gt;&lt;/object&gt;&lt;object type=&quot;3&quot; unique_id=&quot;10031&quot;&gt;&lt;property id=&quot;20148&quot; value=&quot;5&quot;/&gt;&lt;property id=&quot;20300&quot; value=&quot;Slide 28 - &amp;quot;Maximum Likelihood?&amp;quot;&quot;/&gt;&lt;property id=&quot;20307&quot; value=&quot;460&quot;/&gt;&lt;/object&gt;&lt;object type=&quot;3&quot; unique_id=&quot;10032&quot;&gt;&lt;property id=&quot;20148&quot; value=&quot;5&quot;/&gt;&lt;property id=&quot;20300&quot; value=&quot;Slide 29 - &amp;quot;Unseen Events&amp;quot;&quot;/&gt;&lt;property id=&quot;20307&quot; value=&quot;461&quot;/&gt;&lt;/object&gt;&lt;object type=&quot;3&quot; unique_id=&quot;10033&quot;&gt;&lt;property id=&quot;20148&quot; value=&quot;5&quot;/&gt;&lt;property id=&quot;20300&quot; value=&quot;Slide 30 - &amp;quot;Laplace Smoothing&amp;quot;&quot;/&gt;&lt;property id=&quot;20307&quot; value=&quot;462&quot;/&gt;&lt;/object&gt;&lt;object type=&quot;3&quot; unique_id=&quot;10034&quot;&gt;&lt;property id=&quot;20148&quot; value=&quot;5&quot;/&gt;&lt;property id=&quot;20300&quot; value=&quot;Slide 31 - &amp;quot;Laplace Smoothing&amp;quot;&quot;/&gt;&lt;property id=&quot;20307&quot; value=&quot;463&quot;/&gt;&lt;/object&gt;&lt;object type=&quot;3&quot; unique_id=&quot;10035&quot;&gt;&lt;property id=&quot;20148&quot; value=&quot;5&quot;/&gt;&lt;property id=&quot;20300&quot; value=&quot;Slide 32 - &amp;quot;Estimation: Linear Interpolation* &amp;quot;&quot;/&gt;&lt;property id=&quot;20307&quot; value=&quot;422&quot;/&gt;&lt;/object&gt;&lt;object type=&quot;3&quot; unique_id=&quot;10036&quot;&gt;&lt;property id=&quot;20148&quot; value=&quot;5&quot;/&gt;&lt;property id=&quot;20300&quot; value=&quot;Slide 33 - &amp;quot;Real NB: Smoothing&amp;quot;&quot;/&gt;&lt;property id=&quot;20307&quot; value=&quot;423&quot;/&gt;&lt;/object&gt;&lt;object type=&quot;3&quot; unique_id=&quot;10037&quot;&gt;&lt;property id=&quot;20148&quot; value=&quot;5&quot;/&gt;&lt;property id=&quot;20300&quot; value=&quot;Slide 34 - &amp;quot;Tuning&amp;quot;&quot;/&gt;&lt;property id=&quot;20307&quot; value=&quot;467&quot;/&gt;&lt;/object&gt;&lt;object type=&quot;3&quot; unique_id=&quot;10038&quot;&gt;&lt;property id=&quot;20148&quot; value=&quot;5&quot;/&gt;&lt;property id=&quot;20300&quot; value=&quot;Slide 35 - &amp;quot;Tuning on Held-Out Data&amp;quot;&quot;/&gt;&lt;property id=&quot;20307&quot; value=&quot;424&quot;/&gt;&lt;/object&gt;&lt;object type=&quot;3&quot; unique_id=&quot;10039&quot;&gt;&lt;property id=&quot;20148&quot; value=&quot;5&quot;/&gt;&lt;property id=&quot;20300&quot; value=&quot;Slide 36 - &amp;quot;Features&amp;quot;&quot;/&gt;&lt;property id=&quot;20307&quot; value=&quot;468&quot;/&gt;&lt;/object&gt;&lt;object type=&quot;3&quot; unique_id=&quot;10040&quot;&gt;&lt;property id=&quot;20148&quot; value=&quot;5&quot;/&gt;&lt;property id=&quot;20300&quot; value=&quot;Slide 37 - &amp;quot;Errors, and What to Do&amp;quot;&quot;/&gt;&lt;property id=&quot;20307&quot; value=&quot;431&quot;/&gt;&lt;/object&gt;&lt;object type=&quot;3&quot; unique_id=&quot;10041&quot;&gt;&lt;property id=&quot;20148&quot; value=&quot;5&quot;/&gt;&lt;property id=&quot;20300&quot; value=&quot;Slide 38 - &amp;quot;What to Do About Errors?&amp;quot;&quot;/&gt;&lt;property id=&quot;20307&quot; value=&quot;432&quot;/&gt;&lt;/object&gt;&lt;object type=&quot;3&quot; unique_id=&quot;10042&quot;&gt;&lt;property id=&quot;20148&quot; value=&quot;5&quot;/&gt;&lt;property id=&quot;20300&quot; value=&quot;Slide 39 - &amp;quot;Baselines&amp;quot;&quot;/&gt;&lt;property id=&quot;20307&quot; value=&quot;413&quot;/&gt;&lt;/object&gt;&lt;object type=&quot;3&quot; unique_id=&quot;10043&quot;&gt;&lt;property id=&quot;20148&quot; value=&quot;5&quot;/&gt;&lt;property id=&quot;20300&quot; value=&quot;Slide 40 - &amp;quot;Confidences from a Classifier&amp;quot;&quot;/&gt;&lt;property id=&quot;20307&quot; value=&quot;428&quot;/&gt;&lt;/object&gt;&lt;object type=&quot;3&quot; unique_id=&quot;10044&quot;&gt;&lt;property id=&quot;20148&quot; value=&quot;5&quot;/&gt;&lt;property id=&quot;20300&quot; value=&quot;Slide 41 - &amp;quot;Summary&amp;quot;&quot;/&gt;&lt;property id=&quot;20307&quot; value=&quot;433&quot;/&gt;&lt;/object&gt;&lt;object type=&quot;3&quot; unique_id=&quot;10045&quot;&gt;&lt;property id=&quot;20148&quot; value=&quot;5&quot;/&gt;&lt;property id=&quot;20300&quot; value=&quot;Slide 42 - &amp;quot;Next Time: Perceptron!&amp;quot;&quot;/&gt;&lt;property id=&quot;20307&quot; value=&quot;442&quot;/&gt;&lt;/object&gt;&lt;object type=&quot;3&quot; unique_id=&quot;10046&quot;&gt;&lt;property id=&quot;20148&quot; value=&quot;5&quot;/&gt;&lt;property id=&quot;20300&quot; value=&quot;Slide 43 - &amp;quot;Precision vs. Recall&amp;quot;&quot;/&gt;&lt;property id=&quot;20307&quot; value=&quot;429&quot;/&gt;&lt;/object&gt;&lt;object type=&quot;3&quot; unique_id=&quot;10047&quot;&gt;&lt;property id=&quot;20148&quot; value=&quot;5&quot;/&gt;&lt;property id=&quot;20300&quot; value=&quot;Slide 44 - &amp;quot;Precision vs. Recall&amp;quot;&quot;/&gt;&lt;property id=&quot;20307&quot; value=&quot;430&quot;/&gt;&lt;/object&gt;&lt;/object&gt;&lt;object type=&quot;8&quot; unique_id=&quot;10094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precis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40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0}{recall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_1 = \frac{2}{1/p+1/r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8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=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6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49949</TotalTime>
  <Words>2644</Words>
  <Application>Microsoft Office PowerPoint</Application>
  <PresentationFormat>Widescreen</PresentationFormat>
  <Paragraphs>638</Paragraphs>
  <Slides>44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Symbol</vt:lpstr>
      <vt:lpstr>Verdana</vt:lpstr>
      <vt:lpstr>Wingdings</vt:lpstr>
      <vt:lpstr>dan-berkeley-nlp-v1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Model-Based Classification</vt:lpstr>
      <vt:lpstr>Naïve Bayes for Digits</vt:lpstr>
      <vt:lpstr>General Naïve Bayes</vt:lpstr>
      <vt:lpstr>Inference for Naïve Bayes</vt:lpstr>
      <vt:lpstr>General Naïve Bayes</vt:lpstr>
      <vt:lpstr>Example: Conditional Probabilities</vt:lpstr>
      <vt:lpstr>A Spam Filter</vt:lpstr>
      <vt:lpstr>Naïve Bayes for Text</vt:lpstr>
      <vt:lpstr>Example: Spam Filtering</vt:lpstr>
      <vt:lpstr>Spam Example</vt:lpstr>
      <vt:lpstr>Training and Testing</vt:lpstr>
      <vt:lpstr>Important Concepts</vt:lpstr>
      <vt:lpstr>Generalization and Overfitting</vt:lpstr>
      <vt:lpstr>Overfitting</vt:lpstr>
      <vt:lpstr>Example: Overfitting</vt:lpstr>
      <vt:lpstr>Example: Overfitting</vt:lpstr>
      <vt:lpstr>Generalization and Overfitting</vt:lpstr>
      <vt:lpstr>Parameter Estimation</vt:lpstr>
      <vt:lpstr>Parameter Estimation</vt:lpstr>
      <vt:lpstr>Smoothing</vt:lpstr>
      <vt:lpstr>Maximum Likelihood?</vt:lpstr>
      <vt:lpstr>Unseen Events</vt:lpstr>
      <vt:lpstr>Laplace Smoothing</vt:lpstr>
      <vt:lpstr>Laplace Smoothing</vt:lpstr>
      <vt:lpstr>Estimation: Linear Interpolation* </vt:lpstr>
      <vt:lpstr>Real NB: Smoothing</vt:lpstr>
      <vt:lpstr>Tuning</vt:lpstr>
      <vt:lpstr>Tuning on Held-Out Data</vt:lpstr>
      <vt:lpstr>Features</vt:lpstr>
      <vt:lpstr>Errors, and What to Do</vt:lpstr>
      <vt:lpstr>What to Do About Errors?</vt:lpstr>
      <vt:lpstr>Baselines</vt:lpstr>
      <vt:lpstr>Confidences from a Classifier</vt:lpstr>
      <vt:lpstr>Summary</vt:lpstr>
      <vt:lpstr>Next Time: Perceptron!</vt:lpstr>
      <vt:lpstr>Precision vs. Recall</vt:lpstr>
      <vt:lpstr>Precision vs. 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Rang</cp:lastModifiedBy>
  <cp:revision>2671</cp:revision>
  <dcterms:created xsi:type="dcterms:W3CDTF">2004-08-27T04:16:05Z</dcterms:created>
  <dcterms:modified xsi:type="dcterms:W3CDTF">2019-05-02T05:29:57Z</dcterms:modified>
</cp:coreProperties>
</file>