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3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4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5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6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9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46"/>
  </p:notesMasterIdLst>
  <p:handoutMasterIdLst>
    <p:handoutMasterId r:id="rId47"/>
  </p:handoutMasterIdLst>
  <p:sldIdLst>
    <p:sldId id="570" r:id="rId2"/>
    <p:sldId id="567" r:id="rId3"/>
    <p:sldId id="557" r:id="rId4"/>
    <p:sldId id="575" r:id="rId5"/>
    <p:sldId id="573" r:id="rId6"/>
    <p:sldId id="528" r:id="rId7"/>
    <p:sldId id="560" r:id="rId8"/>
    <p:sldId id="561" r:id="rId9"/>
    <p:sldId id="549" r:id="rId10"/>
    <p:sldId id="577" r:id="rId11"/>
    <p:sldId id="563" r:id="rId12"/>
    <p:sldId id="578" r:id="rId13"/>
    <p:sldId id="520" r:id="rId14"/>
    <p:sldId id="580" r:id="rId15"/>
    <p:sldId id="568" r:id="rId16"/>
    <p:sldId id="521" r:id="rId17"/>
    <p:sldId id="522" r:id="rId18"/>
    <p:sldId id="523" r:id="rId19"/>
    <p:sldId id="525" r:id="rId20"/>
    <p:sldId id="526" r:id="rId21"/>
    <p:sldId id="576" r:id="rId22"/>
    <p:sldId id="527" r:id="rId23"/>
    <p:sldId id="554" r:id="rId24"/>
    <p:sldId id="473" r:id="rId25"/>
    <p:sldId id="474" r:id="rId26"/>
    <p:sldId id="475" r:id="rId27"/>
    <p:sldId id="476" r:id="rId28"/>
    <p:sldId id="477" r:id="rId29"/>
    <p:sldId id="581" r:id="rId30"/>
    <p:sldId id="582" r:id="rId31"/>
    <p:sldId id="583" r:id="rId32"/>
    <p:sldId id="584" r:id="rId33"/>
    <p:sldId id="585" r:id="rId34"/>
    <p:sldId id="586" r:id="rId35"/>
    <p:sldId id="587" r:id="rId36"/>
    <p:sldId id="588" r:id="rId37"/>
    <p:sldId id="589" r:id="rId38"/>
    <p:sldId id="590" r:id="rId39"/>
    <p:sldId id="591" r:id="rId40"/>
    <p:sldId id="592" r:id="rId41"/>
    <p:sldId id="593" r:id="rId42"/>
    <p:sldId id="594" r:id="rId43"/>
    <p:sldId id="595" r:id="rId44"/>
    <p:sldId id="555" r:id="rId45"/>
  </p:sldIdLst>
  <p:sldSz cx="12192000" cy="6858000"/>
  <p:notesSz cx="7099300" cy="10234613"/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B60"/>
    <a:srgbClr val="EAE636"/>
    <a:srgbClr val="FFFF00"/>
    <a:srgbClr val="3333FF"/>
    <a:srgbClr val="FF3300"/>
    <a:srgbClr val="CC00CC"/>
    <a:srgbClr val="6699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8" autoAdjust="0"/>
  </p:normalViewPr>
  <p:slideViewPr>
    <p:cSldViewPr>
      <p:cViewPr varScale="1">
        <p:scale>
          <a:sx n="75" d="100"/>
          <a:sy n="75" d="100"/>
        </p:scale>
        <p:origin x="302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C1A9D02-DD21-4898-A59D-07F6DF8302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2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656C15A-65A9-4188-BE47-91B53ACA7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138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http://isl.ira.uka.de/neuralNetCourse/2004/VL_11_5/Perceptron.html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C9BE2-5684-49CD-9E0E-5BD0322C288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http://isl.ira.uka.de/neuralNetCourse/2004/VL_11_5/Perceptron.html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C9BE2-5684-49CD-9E0E-5BD0322C288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8957F51E-A783-406E-B590-1245D7CA094A}" type="slidenum">
              <a:rPr lang="en-US" smtClean="0"/>
              <a:pPr defTabSz="965200"/>
              <a:t>26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857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698" y="4861781"/>
            <a:ext cx="5681905" cy="460456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8957F51E-A783-406E-B590-1245D7CA094A}" type="slidenum">
              <a:rPr lang="en-US" smtClean="0"/>
              <a:pPr defTabSz="965200"/>
              <a:t>31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857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698" y="4861781"/>
            <a:ext cx="5681905" cy="460456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48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8957F51E-A783-406E-B590-1245D7CA094A}" type="slidenum">
              <a:rPr lang="en-US" smtClean="0"/>
              <a:pPr defTabSz="965200"/>
              <a:t>32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857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698" y="4861781"/>
            <a:ext cx="5681905" cy="460456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9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8957F51E-A783-406E-B590-1245D7CA094A}" type="slidenum">
              <a:rPr lang="en-US" smtClean="0"/>
              <a:pPr defTabSz="965200"/>
              <a:t>33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857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698" y="4861781"/>
            <a:ext cx="5681905" cy="460456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63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8957F51E-A783-406E-B590-1245D7CA094A}" type="slidenum">
              <a:rPr lang="en-US" smtClean="0"/>
              <a:pPr defTabSz="965200"/>
              <a:t>34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857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698" y="4861781"/>
            <a:ext cx="5681905" cy="460456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3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1928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3" name="TextShape 2"/>
          <p:cNvSpPr txBox="1"/>
          <p:nvPr/>
        </p:nvSpPr>
        <p:spPr>
          <a:xfrm>
            <a:off x="414324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EAEC2C7B-3823-4DC7-8159-BB63F9A801FE}" type="slidenum"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3049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8957F51E-A783-406E-B590-1245D7CA094A}" type="slidenum">
              <a:rPr lang="en-US" smtClean="0"/>
              <a:pPr defTabSz="965200"/>
              <a:t>41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857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698" y="4861781"/>
            <a:ext cx="5681905" cy="4604560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07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8DC11-8EFA-4DB0-87BB-57578885DC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C7BAE-4B66-4EEC-B79A-1A698F2195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1271A-B7D9-48EC-BE1B-7049E40E98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BA664-188E-4D15-A720-E7568CF80E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BBBF8-8C7C-468A-A607-4A79223C5B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B447F-1489-40A1-8505-7B2E946D4D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EAE0D-0584-46A6-858B-7BBA326602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0F6D5-C5C6-48F0-B3FD-F4C936872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BB04D-0C1C-4B1B-B2D0-898EDBE9C1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F9B20-1798-443C-80EC-8A3FB7CF1F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8F80A-C317-4557-8A62-ED43EB137E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2A4B744-0245-4492-B137-6352EFB250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 b="0" i="0" u="none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2.xml"/><Relationship Id="rId12" Type="http://schemas.openxmlformats.org/officeDocument/2006/relationships/image" Target="../media/image26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5" Type="http://schemas.openxmlformats.org/officeDocument/2006/relationships/tags" Target="../tags/tag16.xml"/><Relationship Id="rId10" Type="http://schemas.openxmlformats.org/officeDocument/2006/relationships/image" Target="../media/image24.png"/><Relationship Id="rId4" Type="http://schemas.openxmlformats.org/officeDocument/2006/relationships/tags" Target="../tags/tag15.xml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3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31.png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tags" Target="../tags/tag18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35.png"/><Relationship Id="rId5" Type="http://schemas.openxmlformats.org/officeDocument/2006/relationships/tags" Target="../tags/tag21.xml"/><Relationship Id="rId15" Type="http://schemas.openxmlformats.org/officeDocument/2006/relationships/image" Target="../media/image39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3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9.png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48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47.png"/><Relationship Id="rId5" Type="http://schemas.openxmlformats.org/officeDocument/2006/relationships/tags" Target="../tags/tag30.xml"/><Relationship Id="rId15" Type="http://schemas.openxmlformats.org/officeDocument/2006/relationships/image" Target="../media/image50.png"/><Relationship Id="rId10" Type="http://schemas.openxmlformats.org/officeDocument/2006/relationships/image" Target="../media/image46.png"/><Relationship Id="rId4" Type="http://schemas.openxmlformats.org/officeDocument/2006/relationships/tags" Target="../tags/tag29.xml"/><Relationship Id="rId9" Type="http://schemas.openxmlformats.org/officeDocument/2006/relationships/image" Target="../media/image45.png"/><Relationship Id="rId1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53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6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tags" Target="../tags/tag39.xml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3.png"/><Relationship Id="rId5" Type="http://schemas.openxmlformats.org/officeDocument/2006/relationships/tags" Target="../tags/tag41.xml"/><Relationship Id="rId10" Type="http://schemas.openxmlformats.org/officeDocument/2006/relationships/image" Target="../media/image62.png"/><Relationship Id="rId4" Type="http://schemas.openxmlformats.org/officeDocument/2006/relationships/tags" Target="../tags/tag40.xml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image" Target="../media/image69.png"/><Relationship Id="rId18" Type="http://schemas.openxmlformats.org/officeDocument/2006/relationships/image" Target="../media/image23.png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image" Target="../media/image68.png"/><Relationship Id="rId17" Type="http://schemas.openxmlformats.org/officeDocument/2006/relationships/image" Target="../media/image49.png"/><Relationship Id="rId2" Type="http://schemas.openxmlformats.org/officeDocument/2006/relationships/tags" Target="../tags/tag43.xml"/><Relationship Id="rId16" Type="http://schemas.openxmlformats.org/officeDocument/2006/relationships/image" Target="../media/image48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67.png"/><Relationship Id="rId5" Type="http://schemas.openxmlformats.org/officeDocument/2006/relationships/tags" Target="../tags/tag46.xml"/><Relationship Id="rId15" Type="http://schemas.openxmlformats.org/officeDocument/2006/relationships/image" Target="../media/image7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0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image" Target="../media/image72.png"/><Relationship Id="rId18" Type="http://schemas.openxmlformats.org/officeDocument/2006/relationships/image" Target="../media/image75.png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71.png"/><Relationship Id="rId17" Type="http://schemas.openxmlformats.org/officeDocument/2006/relationships/image" Target="../media/image74.png"/><Relationship Id="rId2" Type="http://schemas.openxmlformats.org/officeDocument/2006/relationships/tags" Target="../tags/tag52.xml"/><Relationship Id="rId16" Type="http://schemas.openxmlformats.org/officeDocument/2006/relationships/image" Target="../media/image70.png"/><Relationship Id="rId20" Type="http://schemas.openxmlformats.org/officeDocument/2006/relationships/image" Target="../media/image77.pn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5.xml"/><Relationship Id="rId15" Type="http://schemas.openxmlformats.org/officeDocument/2006/relationships/image" Target="../media/image67.png"/><Relationship Id="rId10" Type="http://schemas.openxmlformats.org/officeDocument/2006/relationships/tags" Target="../tags/tag60.xml"/><Relationship Id="rId19" Type="http://schemas.openxmlformats.org/officeDocument/2006/relationships/image" Target="../media/image76.png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63.xml"/><Relationship Id="rId7" Type="http://schemas.openxmlformats.org/officeDocument/2006/relationships/image" Target="../media/image78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1.png"/><Relationship Id="rId5" Type="http://schemas.openxmlformats.org/officeDocument/2006/relationships/tags" Target="../tags/tag65.xml"/><Relationship Id="rId10" Type="http://schemas.openxmlformats.org/officeDocument/2006/relationships/image" Target="../media/image74.png"/><Relationship Id="rId4" Type="http://schemas.openxmlformats.org/officeDocument/2006/relationships/tags" Target="../tags/tag64.xml"/><Relationship Id="rId9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tags" Target="../tags/tag68.xml"/><Relationship Id="rId7" Type="http://schemas.openxmlformats.org/officeDocument/2006/relationships/image" Target="../media/image83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8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9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tags" Target="../tags/tag73.xml"/><Relationship Id="rId7" Type="http://schemas.openxmlformats.org/officeDocument/2006/relationships/image" Target="../media/image90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3.png"/><Relationship Id="rId4" Type="http://schemas.openxmlformats.org/officeDocument/2006/relationships/tags" Target="../tags/tag74.xml"/><Relationship Id="rId9" Type="http://schemas.openxmlformats.org/officeDocument/2006/relationships/image" Target="../media/image9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6.png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image" Target="../media/image92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image" Target="../media/image95.png"/><Relationship Id="rId5" Type="http://schemas.openxmlformats.org/officeDocument/2006/relationships/tags" Target="../tags/tag79.xml"/><Relationship Id="rId15" Type="http://schemas.openxmlformats.org/officeDocument/2006/relationships/image" Target="../media/image98.png"/><Relationship Id="rId10" Type="http://schemas.openxmlformats.org/officeDocument/2006/relationships/image" Target="../media/image94.png"/><Relationship Id="rId4" Type="http://schemas.openxmlformats.org/officeDocument/2006/relationships/tags" Target="../tags/tag78.xml"/><Relationship Id="rId9" Type="http://schemas.openxmlformats.org/officeDocument/2006/relationships/notesSlide" Target="../notesSlides/notesSlide5.xml"/><Relationship Id="rId14" Type="http://schemas.openxmlformats.org/officeDocument/2006/relationships/image" Target="../media/image9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0.png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image" Target="../media/image99.png"/><Relationship Id="rId2" Type="http://schemas.openxmlformats.org/officeDocument/2006/relationships/tags" Target="../tags/tag83.xml"/><Relationship Id="rId16" Type="http://schemas.openxmlformats.org/officeDocument/2006/relationships/image" Target="../media/image98.png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image" Target="../media/image95.png"/><Relationship Id="rId5" Type="http://schemas.openxmlformats.org/officeDocument/2006/relationships/tags" Target="../tags/tag86.xml"/><Relationship Id="rId15" Type="http://schemas.openxmlformats.org/officeDocument/2006/relationships/image" Target="../media/image102.png"/><Relationship Id="rId10" Type="http://schemas.openxmlformats.org/officeDocument/2006/relationships/image" Target="../media/image94.png"/><Relationship Id="rId4" Type="http://schemas.openxmlformats.org/officeDocument/2006/relationships/tags" Target="../tags/tag85.xml"/><Relationship Id="rId9" Type="http://schemas.openxmlformats.org/officeDocument/2006/relationships/notesSlide" Target="../notesSlides/notesSlide6.xml"/><Relationship Id="rId14" Type="http://schemas.openxmlformats.org/officeDocument/2006/relationships/image" Target="../media/image10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tags" Target="../tags/tag91.xml"/><Relationship Id="rId7" Type="http://schemas.openxmlformats.org/officeDocument/2006/relationships/notesSlide" Target="../notesSlides/notesSlide7.xml"/><Relationship Id="rId12" Type="http://schemas.openxmlformats.org/officeDocument/2006/relationships/image" Target="../media/image107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6.png"/><Relationship Id="rId5" Type="http://schemas.openxmlformats.org/officeDocument/2006/relationships/tags" Target="../tags/tag93.xml"/><Relationship Id="rId10" Type="http://schemas.openxmlformats.org/officeDocument/2006/relationships/image" Target="../media/image105.png"/><Relationship Id="rId4" Type="http://schemas.openxmlformats.org/officeDocument/2006/relationships/tags" Target="../tags/tag92.xml"/><Relationship Id="rId9" Type="http://schemas.openxmlformats.org/officeDocument/2006/relationships/image" Target="../media/image10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tags" Target="../tags/tag96.xml"/><Relationship Id="rId7" Type="http://schemas.openxmlformats.org/officeDocument/2006/relationships/image" Target="../media/image123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108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29.png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image" Target="../media/image128.png"/><Relationship Id="rId2" Type="http://schemas.openxmlformats.org/officeDocument/2006/relationships/tags" Target="../tags/tag98.xml"/><Relationship Id="rId16" Type="http://schemas.openxmlformats.org/officeDocument/2006/relationships/image" Target="../media/image132.png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image" Target="../media/image127.png"/><Relationship Id="rId5" Type="http://schemas.openxmlformats.org/officeDocument/2006/relationships/tags" Target="../tags/tag101.xml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4" Type="http://schemas.openxmlformats.org/officeDocument/2006/relationships/tags" Target="../tags/tag100.xml"/><Relationship Id="rId9" Type="http://schemas.openxmlformats.org/officeDocument/2006/relationships/image" Target="../media/image125.png"/><Relationship Id="rId14" Type="http://schemas.openxmlformats.org/officeDocument/2006/relationships/image" Target="../media/image13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image" Target="../media/image126.png"/><Relationship Id="rId18" Type="http://schemas.openxmlformats.org/officeDocument/2006/relationships/image" Target="../media/image134.png"/><Relationship Id="rId3" Type="http://schemas.openxmlformats.org/officeDocument/2006/relationships/tags" Target="../tags/tag106.xml"/><Relationship Id="rId21" Type="http://schemas.openxmlformats.org/officeDocument/2006/relationships/image" Target="../media/image137.png"/><Relationship Id="rId7" Type="http://schemas.openxmlformats.org/officeDocument/2006/relationships/tags" Target="../tags/tag110.xml"/><Relationship Id="rId12" Type="http://schemas.openxmlformats.org/officeDocument/2006/relationships/image" Target="../media/image125.png"/><Relationship Id="rId17" Type="http://schemas.openxmlformats.org/officeDocument/2006/relationships/image" Target="../media/image127.png"/><Relationship Id="rId2" Type="http://schemas.openxmlformats.org/officeDocument/2006/relationships/tags" Target="../tags/tag105.xml"/><Relationship Id="rId16" Type="http://schemas.openxmlformats.org/officeDocument/2006/relationships/image" Target="../media/image133.png"/><Relationship Id="rId20" Type="http://schemas.openxmlformats.org/officeDocument/2006/relationships/image" Target="../media/image136.png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08.xml"/><Relationship Id="rId15" Type="http://schemas.openxmlformats.org/officeDocument/2006/relationships/image" Target="../media/image129.png"/><Relationship Id="rId10" Type="http://schemas.openxmlformats.org/officeDocument/2006/relationships/tags" Target="../tags/tag113.xml"/><Relationship Id="rId19" Type="http://schemas.openxmlformats.org/officeDocument/2006/relationships/image" Target="../media/image135.png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image" Target="../media/image12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8.xml"/><Relationship Id="rId7" Type="http://schemas.openxmlformats.org/officeDocument/2006/relationships/image" Target="../media/image1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858" y="1371898"/>
            <a:ext cx="11428412" cy="4295178"/>
          </a:xfrm>
          <a:prstGeom prst="rect">
            <a:avLst/>
          </a:prstGeom>
          <a:noFill/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286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990600"/>
            <a:ext cx="12192000" cy="1524000"/>
          </a:xfrm>
        </p:spPr>
        <p:txBody>
          <a:bodyPr/>
          <a:lstStyle/>
          <a:p>
            <a:pPr eaLnBrk="1" hangingPunct="1"/>
            <a:r>
              <a:rPr lang="en-US" sz="3600" dirty="0" err="1"/>
              <a:t>Perceptrons</a:t>
            </a:r>
            <a:endParaRPr lang="en-US" sz="36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Instructors: Dan Klein and Pieter Abbeel ---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>
                <a:latin typeface="Calibri"/>
                <a:cs typeface="Calibri"/>
              </a:rPr>
              <a:t>ai.berkeley.edu</a:t>
            </a:r>
            <a:r>
              <a:rPr lang="en-US" sz="1400" dirty="0">
                <a:latin typeface="Calibri"/>
                <a:cs typeface="Calibri"/>
              </a:rPr>
              <a:t>.]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Rules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9845" y="2362200"/>
            <a:ext cx="9463950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Binary Decision Rule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In the space of feature vectors</a:t>
            </a:r>
          </a:p>
          <a:p>
            <a:pPr lvl="1" eaLnBrk="1" hangingPunct="1"/>
            <a:r>
              <a:rPr lang="en-US" sz="2400" dirty="0"/>
              <a:t>Examples are points</a:t>
            </a:r>
          </a:p>
          <a:p>
            <a:pPr lvl="1" eaLnBrk="1" hangingPunct="1"/>
            <a:r>
              <a:rPr lang="en-US" sz="2400" dirty="0"/>
              <a:t>Any weight vector is a </a:t>
            </a:r>
            <a:r>
              <a:rPr lang="en-US" sz="2400" dirty="0" err="1"/>
              <a:t>hyperplane</a:t>
            </a:r>
            <a:endParaRPr lang="en-US" sz="2400" dirty="0"/>
          </a:p>
          <a:p>
            <a:pPr lvl="1" eaLnBrk="1" hangingPunct="1"/>
            <a:r>
              <a:rPr lang="en-US" sz="2400" dirty="0"/>
              <a:t>One side corresponds to Y=+1</a:t>
            </a:r>
          </a:p>
          <a:p>
            <a:pPr lvl="1" eaLnBrk="1" hangingPunct="1"/>
            <a:r>
              <a:rPr lang="en-US" sz="2400" dirty="0"/>
              <a:t>Other corresponds to Y=-1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600200" y="4724400"/>
            <a:ext cx="16764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BIAS  : -3</a:t>
            </a:r>
          </a:p>
          <a:p>
            <a:r>
              <a:rPr lang="en-US">
                <a:latin typeface="Courier New" pitchFamily="49" charset="0"/>
              </a:rPr>
              <a:t>free  :  4</a:t>
            </a:r>
          </a:p>
          <a:p>
            <a:r>
              <a:rPr lang="en-US">
                <a:latin typeface="Courier New" pitchFamily="49" charset="0"/>
              </a:rPr>
              <a:t>money :  2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150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4111625"/>
            <a:ext cx="292100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6400800" y="5638800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V="1">
            <a:off x="6400800" y="3505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248400" y="5638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7315200" y="5638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6096000" y="5424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6096000" y="4572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6096000" y="35956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7661" name="Freeform 13"/>
          <p:cNvSpPr>
            <a:spLocks/>
          </p:cNvSpPr>
          <p:nvPr/>
        </p:nvSpPr>
        <p:spPr bwMode="auto">
          <a:xfrm rot="-1185043">
            <a:off x="5791200" y="3962400"/>
            <a:ext cx="1117600" cy="2363788"/>
          </a:xfrm>
          <a:custGeom>
            <a:avLst/>
            <a:gdLst>
              <a:gd name="T0" fmla="*/ 2147483647 w 1510"/>
              <a:gd name="T1" fmla="*/ 0 h 1197"/>
              <a:gd name="T2" fmla="*/ 2147483647 w 1510"/>
              <a:gd name="T3" fmla="*/ 2147483647 h 1197"/>
              <a:gd name="T4" fmla="*/ 2147483647 w 1510"/>
              <a:gd name="T5" fmla="*/ 2147483647 h 1197"/>
              <a:gd name="T6" fmla="*/ 0 w 1510"/>
              <a:gd name="T7" fmla="*/ 2147483647 h 1197"/>
              <a:gd name="T8" fmla="*/ 2147483647 w 1510"/>
              <a:gd name="T9" fmla="*/ 0 h 1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0"/>
              <a:gd name="T16" fmla="*/ 0 h 1197"/>
              <a:gd name="T17" fmla="*/ 1510 w 1510"/>
              <a:gd name="T18" fmla="*/ 1197 h 1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0" h="1197">
                <a:moveTo>
                  <a:pt x="1139" y="0"/>
                </a:moveTo>
                <a:lnTo>
                  <a:pt x="1510" y="1197"/>
                </a:lnTo>
                <a:lnTo>
                  <a:pt x="77" y="1101"/>
                </a:lnTo>
                <a:lnTo>
                  <a:pt x="0" y="378"/>
                </a:lnTo>
                <a:lnTo>
                  <a:pt x="1139" y="0"/>
                </a:lnTo>
                <a:close/>
              </a:path>
            </a:pathLst>
          </a:custGeom>
          <a:gradFill rotWithShape="1">
            <a:gsLst>
              <a:gs pos="0">
                <a:srgbClr val="003B00">
                  <a:alpha val="0"/>
                </a:srgbClr>
              </a:gs>
              <a:gs pos="100000">
                <a:srgbClr val="008000">
                  <a:alpha val="50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rot="-646224">
            <a:off x="6446838" y="3852863"/>
            <a:ext cx="647700" cy="2309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8229600" y="5729288"/>
            <a:ext cx="1371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free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 rot="-5400000">
            <a:off x="5212557" y="3474243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money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7010400" y="41148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+1 = SPAM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4724400" y="5562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-1 = HAM</a:t>
            </a:r>
          </a:p>
        </p:txBody>
      </p:sp>
      <p:pic>
        <p:nvPicPr>
          <p:cNvPr id="27667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6248400"/>
            <a:ext cx="12192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3841" y="1447800"/>
            <a:ext cx="5638317" cy="18612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1" grpId="0" animBg="1"/>
      <p:bldP spid="27662" grpId="0" animBg="1"/>
      <p:bldP spid="27665" grpId="0"/>
      <p:bldP spid="276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Updates</a:t>
            </a: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800" y="1740316"/>
            <a:ext cx="7772400" cy="3871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Learning: Binary Perceptron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638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Start with weights = 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For each training instance: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Classify with current weights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correct (i.e., y=y*), no change!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wrong: adjust the weight vector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000" y="1219829"/>
            <a:ext cx="4800600" cy="1979942"/>
          </a:xfrm>
          <a:prstGeom prst="rect">
            <a:avLst/>
          </a:prstGeom>
          <a:noFill/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000" y="3353284"/>
            <a:ext cx="4800600" cy="1523032"/>
          </a:xfrm>
          <a:prstGeom prst="rect">
            <a:avLst/>
          </a:prstGeom>
          <a:noFill/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0042" y="4953000"/>
            <a:ext cx="4794515" cy="1600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Learning: Binary Perceptron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638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Start with weights = 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For each training instance: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Classify with current weights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correct (i.e., y=y*), no change!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wrong: adjust the weight vector by adding or subtracting the feature vector. Subtract if y* is -1.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2253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48122" y="1856161"/>
            <a:ext cx="2730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481647" y="3261099"/>
            <a:ext cx="2190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085975" y="5924550"/>
            <a:ext cx="2508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81322" y="2614986"/>
            <a:ext cx="7302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18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30300" y="2867025"/>
            <a:ext cx="37465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8" name="Line 7"/>
          <p:cNvSpPr>
            <a:spLocks noChangeShapeType="1"/>
          </p:cNvSpPr>
          <p:nvPr/>
        </p:nvSpPr>
        <p:spPr bwMode="auto">
          <a:xfrm flipH="1" flipV="1">
            <a:off x="8067185" y="2237161"/>
            <a:ext cx="711200" cy="21209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15"/>
          <p:cNvSpPr>
            <a:spLocks noChangeShapeType="1"/>
          </p:cNvSpPr>
          <p:nvPr/>
        </p:nvSpPr>
        <p:spPr bwMode="auto">
          <a:xfrm flipH="1">
            <a:off x="7262322" y="2237161"/>
            <a:ext cx="812800" cy="1514475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Line 16"/>
          <p:cNvSpPr>
            <a:spLocks noChangeShapeType="1"/>
          </p:cNvSpPr>
          <p:nvPr/>
        </p:nvSpPr>
        <p:spPr bwMode="auto">
          <a:xfrm flipH="1" flipV="1">
            <a:off x="7262322" y="3694486"/>
            <a:ext cx="1516063" cy="663575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Line 15"/>
          <p:cNvSpPr>
            <a:spLocks noChangeShapeType="1"/>
          </p:cNvSpPr>
          <p:nvPr/>
        </p:nvSpPr>
        <p:spPr bwMode="auto">
          <a:xfrm flipH="1">
            <a:off x="8811722" y="2819774"/>
            <a:ext cx="812800" cy="1514475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Freeform 13"/>
          <p:cNvSpPr>
            <a:spLocks/>
          </p:cNvSpPr>
          <p:nvPr/>
        </p:nvSpPr>
        <p:spPr bwMode="auto">
          <a:xfrm rot="-6620302">
            <a:off x="8465647" y="3450011"/>
            <a:ext cx="719138" cy="2363788"/>
          </a:xfrm>
          <a:custGeom>
            <a:avLst/>
            <a:gdLst>
              <a:gd name="T0" fmla="*/ 2147483647 w 1510"/>
              <a:gd name="T1" fmla="*/ 0 h 1197"/>
              <a:gd name="T2" fmla="*/ 2147483647 w 1510"/>
              <a:gd name="T3" fmla="*/ 2147483647 h 1197"/>
              <a:gd name="T4" fmla="*/ 2147483647 w 1510"/>
              <a:gd name="T5" fmla="*/ 2147483647 h 1197"/>
              <a:gd name="T6" fmla="*/ 0 w 1510"/>
              <a:gd name="T7" fmla="*/ 2147483647 h 1197"/>
              <a:gd name="T8" fmla="*/ 2147483647 w 1510"/>
              <a:gd name="T9" fmla="*/ 0 h 1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0"/>
              <a:gd name="T16" fmla="*/ 0 h 1197"/>
              <a:gd name="T17" fmla="*/ 1510 w 1510"/>
              <a:gd name="T18" fmla="*/ 1197 h 1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0" h="1197">
                <a:moveTo>
                  <a:pt x="1139" y="0"/>
                </a:moveTo>
                <a:lnTo>
                  <a:pt x="1510" y="1197"/>
                </a:lnTo>
                <a:lnTo>
                  <a:pt x="77" y="1101"/>
                </a:lnTo>
                <a:lnTo>
                  <a:pt x="0" y="378"/>
                </a:lnTo>
                <a:lnTo>
                  <a:pt x="1139" y="0"/>
                </a:lnTo>
                <a:close/>
              </a:path>
            </a:pathLst>
          </a:custGeom>
          <a:gradFill rotWithShape="1">
            <a:gsLst>
              <a:gs pos="0">
                <a:srgbClr val="003B00">
                  <a:alpha val="0"/>
                </a:srgbClr>
              </a:gs>
              <a:gs pos="100000">
                <a:srgbClr val="008000">
                  <a:alpha val="50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Freeform 13"/>
          <p:cNvSpPr>
            <a:spLocks/>
          </p:cNvSpPr>
          <p:nvPr/>
        </p:nvSpPr>
        <p:spPr bwMode="auto">
          <a:xfrm rot="-9428567">
            <a:off x="8840297" y="2448299"/>
            <a:ext cx="541338" cy="3132137"/>
          </a:xfrm>
          <a:custGeom>
            <a:avLst/>
            <a:gdLst>
              <a:gd name="T0" fmla="*/ 2147483647 w 1510"/>
              <a:gd name="T1" fmla="*/ 0 h 1197"/>
              <a:gd name="T2" fmla="*/ 2147483647 w 1510"/>
              <a:gd name="T3" fmla="*/ 2147483647 h 1197"/>
              <a:gd name="T4" fmla="*/ 2147483647 w 1510"/>
              <a:gd name="T5" fmla="*/ 2147483647 h 1197"/>
              <a:gd name="T6" fmla="*/ 0 w 1510"/>
              <a:gd name="T7" fmla="*/ 2147483647 h 1197"/>
              <a:gd name="T8" fmla="*/ 2147483647 w 1510"/>
              <a:gd name="T9" fmla="*/ 0 h 1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0"/>
              <a:gd name="T16" fmla="*/ 0 h 1197"/>
              <a:gd name="T17" fmla="*/ 1510 w 1510"/>
              <a:gd name="T18" fmla="*/ 1197 h 1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0" h="1197">
                <a:moveTo>
                  <a:pt x="1139" y="0"/>
                </a:moveTo>
                <a:lnTo>
                  <a:pt x="1510" y="1197"/>
                </a:lnTo>
                <a:lnTo>
                  <a:pt x="77" y="1101"/>
                </a:lnTo>
                <a:lnTo>
                  <a:pt x="0" y="378"/>
                </a:lnTo>
                <a:lnTo>
                  <a:pt x="1139" y="0"/>
                </a:lnTo>
                <a:close/>
              </a:path>
            </a:pathLst>
          </a:custGeom>
          <a:gradFill rotWithShape="1">
            <a:gsLst>
              <a:gs pos="0">
                <a:srgbClr val="003B00">
                  <a:alpha val="0"/>
                </a:srgbClr>
              </a:gs>
              <a:gs pos="100000">
                <a:srgbClr val="008000">
                  <a:alpha val="50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6" grpId="0" animBg="1"/>
      <p:bldP spid="31757" grpId="0" animBg="1"/>
      <p:bldP spid="31759" grpId="0" animBg="1"/>
      <p:bldP spid="317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Examples: Perceptron</a:t>
            </a:r>
          </a:p>
        </p:txBody>
      </p:sp>
      <p:sp>
        <p:nvSpPr>
          <p:cNvPr id="10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97001"/>
            <a:ext cx="11404600" cy="4729164"/>
          </a:xfrm>
        </p:spPr>
        <p:txBody>
          <a:bodyPr/>
          <a:lstStyle/>
          <a:p>
            <a:pPr eaLnBrk="1" hangingPunct="1"/>
            <a:r>
              <a:rPr lang="en-US" dirty="0"/>
              <a:t>Separable Case</a:t>
            </a:r>
          </a:p>
        </p:txBody>
      </p:sp>
      <p:graphicFrame>
        <p:nvGraphicFramePr>
          <p:cNvPr id="1383428" name="Object 4"/>
          <p:cNvGraphicFramePr>
            <a:graphicFrameLocks noChangeAspect="1"/>
          </p:cNvGraphicFramePr>
          <p:nvPr/>
        </p:nvGraphicFramePr>
        <p:xfrm>
          <a:off x="3636963" y="2078038"/>
          <a:ext cx="4791075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Photo Editor Photo" r:id="rId3" imgW="4791744" imgH="3742857" progId="MSPhotoEd.3">
                  <p:embed/>
                </p:oleObj>
              </mc:Choice>
              <mc:Fallback>
                <p:oleObj name="Photo Editor Photo" r:id="rId3" imgW="4791744" imgH="3742857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3" y="2078038"/>
                        <a:ext cx="4791075" cy="374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29" name="Object 5"/>
          <p:cNvGraphicFramePr>
            <a:graphicFrameLocks noChangeAspect="1"/>
          </p:cNvGraphicFramePr>
          <p:nvPr/>
        </p:nvGraphicFramePr>
        <p:xfrm>
          <a:off x="3681413" y="2095500"/>
          <a:ext cx="4752975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Photo Editor Photo" r:id="rId5" imgW="4753639" imgH="3704762" progId="MSPhotoEd.3">
                  <p:embed/>
                </p:oleObj>
              </mc:Choice>
              <mc:Fallback>
                <p:oleObj name="Photo Editor Photo" r:id="rId5" imgW="4753639" imgH="3704762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3" y="2095500"/>
                        <a:ext cx="4752975" cy="370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0" name="Object 6"/>
          <p:cNvGraphicFramePr>
            <a:graphicFrameLocks noChangeAspect="1"/>
          </p:cNvGraphicFramePr>
          <p:nvPr/>
        </p:nvGraphicFramePr>
        <p:xfrm>
          <a:off x="3648075" y="2066925"/>
          <a:ext cx="4752975" cy="378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name="Photo Editor Photo" r:id="rId7" imgW="4753639" imgH="3780952" progId="MSPhotoEd.3">
                  <p:embed/>
                </p:oleObj>
              </mc:Choice>
              <mc:Fallback>
                <p:oleObj name="Photo Editor Photo" r:id="rId7" imgW="4753639" imgH="3780952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2066925"/>
                        <a:ext cx="4752975" cy="378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1" name="Object 7"/>
          <p:cNvGraphicFramePr>
            <a:graphicFrameLocks noChangeAspect="1"/>
          </p:cNvGraphicFramePr>
          <p:nvPr/>
        </p:nvGraphicFramePr>
        <p:xfrm>
          <a:off x="3552825" y="2101850"/>
          <a:ext cx="4905375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" name="Photo Editor Photo" r:id="rId9" imgW="4904762" imgH="3761905" progId="MSPhotoEd.3">
                  <p:embed/>
                </p:oleObj>
              </mc:Choice>
              <mc:Fallback>
                <p:oleObj name="Photo Editor Photo" r:id="rId9" imgW="4904762" imgH="3761905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5" y="2101850"/>
                        <a:ext cx="4905375" cy="376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2" name="Object 8"/>
          <p:cNvGraphicFramePr>
            <a:graphicFrameLocks noChangeAspect="1"/>
          </p:cNvGraphicFramePr>
          <p:nvPr/>
        </p:nvGraphicFramePr>
        <p:xfrm>
          <a:off x="3509963" y="2095500"/>
          <a:ext cx="4943475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" name="Photo Editor Photo" r:id="rId11" imgW="4944165" imgH="3742857" progId="MSPhotoEd.3">
                  <p:embed/>
                </p:oleObj>
              </mc:Choice>
              <mc:Fallback>
                <p:oleObj name="Photo Editor Photo" r:id="rId11" imgW="4944165" imgH="3742857" progId="MSPhotoEd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963" y="2095500"/>
                        <a:ext cx="4943475" cy="374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3" name="Object 9"/>
          <p:cNvGraphicFramePr>
            <a:graphicFrameLocks noChangeAspect="1"/>
          </p:cNvGraphicFramePr>
          <p:nvPr/>
        </p:nvGraphicFramePr>
        <p:xfrm>
          <a:off x="3594100" y="2074863"/>
          <a:ext cx="4848225" cy="378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name="Photo Editor Photo" r:id="rId13" imgW="4847619" imgH="3780952" progId="MSPhotoEd.3">
                  <p:embed/>
                </p:oleObj>
              </mc:Choice>
              <mc:Fallback>
                <p:oleObj name="Photo Editor Photo" r:id="rId13" imgW="4847619" imgH="3780952" progId="MSPhotoEd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2074863"/>
                        <a:ext cx="4848225" cy="378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4" name="Object 10"/>
          <p:cNvGraphicFramePr>
            <a:graphicFrameLocks noChangeAspect="1"/>
          </p:cNvGraphicFramePr>
          <p:nvPr/>
        </p:nvGraphicFramePr>
        <p:xfrm>
          <a:off x="3657600" y="2128838"/>
          <a:ext cx="4714875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" name="Photo Editor Photo" r:id="rId15" imgW="4715533" imgH="3666667" progId="MSPhotoEd.3">
                  <p:embed/>
                </p:oleObj>
              </mc:Choice>
              <mc:Fallback>
                <p:oleObj name="Photo Editor Photo" r:id="rId15" imgW="4715533" imgH="3666667" progId="MSPhotoEd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28838"/>
                        <a:ext cx="4714875" cy="366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5" name="Object 11"/>
          <p:cNvGraphicFramePr>
            <a:graphicFrameLocks noChangeAspect="1"/>
          </p:cNvGraphicFramePr>
          <p:nvPr/>
        </p:nvGraphicFramePr>
        <p:xfrm>
          <a:off x="3640138" y="2073275"/>
          <a:ext cx="4657725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" name="Photo Editor Photo" r:id="rId17" imgW="4657143" imgH="3742857" progId="MSPhotoEd.3">
                  <p:embed/>
                </p:oleObj>
              </mc:Choice>
              <mc:Fallback>
                <p:oleObj name="Photo Editor Photo" r:id="rId17" imgW="4657143" imgH="3742857" progId="MSPhotoEd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138" y="2073275"/>
                        <a:ext cx="4657725" cy="374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Multiclass Decision Rule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If we have multiple classes:</a:t>
            </a:r>
          </a:p>
          <a:p>
            <a:pPr lvl="1" eaLnBrk="1" hangingPunct="1"/>
            <a:r>
              <a:rPr lang="en-US" sz="2000" dirty="0"/>
              <a:t>A weight vector for each class:</a:t>
            </a:r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r>
              <a:rPr lang="en-US" sz="2000" dirty="0"/>
              <a:t>Score (activation) of a class y:</a:t>
            </a:r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1100" dirty="0"/>
          </a:p>
          <a:p>
            <a:pPr lvl="1" eaLnBrk="1" hangingPunct="1"/>
            <a:r>
              <a:rPr lang="en-US" sz="2000" dirty="0"/>
              <a:t>Prediction highest score wins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05000" y="3733800"/>
            <a:ext cx="14192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96200" y="3706813"/>
            <a:ext cx="2286000" cy="2209800"/>
            <a:chOff x="3648" y="1104"/>
            <a:chExt cx="1440" cy="1392"/>
          </a:xfrm>
        </p:grpSpPr>
        <p:sp>
          <p:nvSpPr>
            <p:cNvPr id="23570" name="Freeform 6"/>
            <p:cNvSpPr>
              <a:spLocks/>
            </p:cNvSpPr>
            <p:nvPr/>
          </p:nvSpPr>
          <p:spPr bwMode="auto">
            <a:xfrm>
              <a:off x="3792" y="1104"/>
              <a:ext cx="1104" cy="528"/>
            </a:xfrm>
            <a:custGeom>
              <a:avLst/>
              <a:gdLst>
                <a:gd name="T0" fmla="*/ 0 w 1104"/>
                <a:gd name="T1" fmla="*/ 528 h 528"/>
                <a:gd name="T2" fmla="*/ 96 w 1104"/>
                <a:gd name="T3" fmla="*/ 96 h 528"/>
                <a:gd name="T4" fmla="*/ 720 w 1104"/>
                <a:gd name="T5" fmla="*/ 0 h 528"/>
                <a:gd name="T6" fmla="*/ 1104 w 1104"/>
                <a:gd name="T7" fmla="*/ 28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528"/>
                <a:gd name="T14" fmla="*/ 1104 w 1104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528">
                  <a:moveTo>
                    <a:pt x="0" y="528"/>
                  </a:moveTo>
                  <a:lnTo>
                    <a:pt x="96" y="96"/>
                  </a:lnTo>
                  <a:lnTo>
                    <a:pt x="720" y="0"/>
                  </a:lnTo>
                  <a:lnTo>
                    <a:pt x="1104" y="288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Freeform 7"/>
            <p:cNvSpPr>
              <a:spLocks/>
            </p:cNvSpPr>
            <p:nvPr/>
          </p:nvSpPr>
          <p:spPr bwMode="auto">
            <a:xfrm>
              <a:off x="4512" y="1392"/>
              <a:ext cx="576" cy="1008"/>
            </a:xfrm>
            <a:custGeom>
              <a:avLst/>
              <a:gdLst>
                <a:gd name="T0" fmla="*/ 384 w 576"/>
                <a:gd name="T1" fmla="*/ 0 h 1008"/>
                <a:gd name="T2" fmla="*/ 576 w 576"/>
                <a:gd name="T3" fmla="*/ 432 h 1008"/>
                <a:gd name="T4" fmla="*/ 432 w 576"/>
                <a:gd name="T5" fmla="*/ 960 h 1008"/>
                <a:gd name="T6" fmla="*/ 0 w 576"/>
                <a:gd name="T7" fmla="*/ 1008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008"/>
                <a:gd name="T14" fmla="*/ 576 w 576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008">
                  <a:moveTo>
                    <a:pt x="384" y="0"/>
                  </a:moveTo>
                  <a:lnTo>
                    <a:pt x="576" y="432"/>
                  </a:lnTo>
                  <a:lnTo>
                    <a:pt x="432" y="960"/>
                  </a:lnTo>
                  <a:lnTo>
                    <a:pt x="0" y="1008"/>
                  </a:lnTo>
                </a:path>
              </a:pathLst>
            </a:custGeom>
            <a:gradFill rotWithShape="0">
              <a:gsLst>
                <a:gs pos="0">
                  <a:srgbClr val="FF99CC"/>
                </a:gs>
                <a:gs pos="100000">
                  <a:srgbClr val="FFFFFF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Freeform 8"/>
            <p:cNvSpPr>
              <a:spLocks/>
            </p:cNvSpPr>
            <p:nvPr/>
          </p:nvSpPr>
          <p:spPr bwMode="auto">
            <a:xfrm>
              <a:off x="3648" y="1632"/>
              <a:ext cx="864" cy="864"/>
            </a:xfrm>
            <a:custGeom>
              <a:avLst/>
              <a:gdLst>
                <a:gd name="T0" fmla="*/ 144 w 864"/>
                <a:gd name="T1" fmla="*/ 0 h 864"/>
                <a:gd name="T2" fmla="*/ 0 w 864"/>
                <a:gd name="T3" fmla="*/ 384 h 864"/>
                <a:gd name="T4" fmla="*/ 480 w 864"/>
                <a:gd name="T5" fmla="*/ 864 h 864"/>
                <a:gd name="T6" fmla="*/ 864 w 864"/>
                <a:gd name="T7" fmla="*/ 768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864"/>
                <a:gd name="T14" fmla="*/ 864 w 864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864">
                  <a:moveTo>
                    <a:pt x="144" y="0"/>
                  </a:moveTo>
                  <a:lnTo>
                    <a:pt x="0" y="384"/>
                  </a:lnTo>
                  <a:lnTo>
                    <a:pt x="480" y="864"/>
                  </a:lnTo>
                  <a:lnTo>
                    <a:pt x="864" y="768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Freeform 9"/>
            <p:cNvSpPr>
              <a:spLocks/>
            </p:cNvSpPr>
            <p:nvPr/>
          </p:nvSpPr>
          <p:spPr bwMode="auto">
            <a:xfrm>
              <a:off x="3792" y="1392"/>
              <a:ext cx="1104" cy="384"/>
            </a:xfrm>
            <a:custGeom>
              <a:avLst/>
              <a:gdLst>
                <a:gd name="T0" fmla="*/ 0 w 1104"/>
                <a:gd name="T1" fmla="*/ 240 h 384"/>
                <a:gd name="T2" fmla="*/ 624 w 1104"/>
                <a:gd name="T3" fmla="*/ 384 h 384"/>
                <a:gd name="T4" fmla="*/ 1104 w 1104"/>
                <a:gd name="T5" fmla="*/ 0 h 384"/>
                <a:gd name="T6" fmla="*/ 0 60000 65536"/>
                <a:gd name="T7" fmla="*/ 0 60000 65536"/>
                <a:gd name="T8" fmla="*/ 0 60000 65536"/>
                <a:gd name="T9" fmla="*/ 0 w 1104"/>
                <a:gd name="T10" fmla="*/ 0 h 384"/>
                <a:gd name="T11" fmla="*/ 1104 w 1104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384">
                  <a:moveTo>
                    <a:pt x="0" y="240"/>
                  </a:moveTo>
                  <a:lnTo>
                    <a:pt x="624" y="384"/>
                  </a:lnTo>
                  <a:lnTo>
                    <a:pt x="1104" y="0"/>
                  </a:lnTo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Freeform 10"/>
            <p:cNvSpPr>
              <a:spLocks/>
            </p:cNvSpPr>
            <p:nvPr/>
          </p:nvSpPr>
          <p:spPr bwMode="auto">
            <a:xfrm>
              <a:off x="4416" y="1392"/>
              <a:ext cx="480" cy="1008"/>
            </a:xfrm>
            <a:custGeom>
              <a:avLst/>
              <a:gdLst>
                <a:gd name="T0" fmla="*/ 480 w 480"/>
                <a:gd name="T1" fmla="*/ 0 h 1008"/>
                <a:gd name="T2" fmla="*/ 0 w 480"/>
                <a:gd name="T3" fmla="*/ 384 h 1008"/>
                <a:gd name="T4" fmla="*/ 96 w 480"/>
                <a:gd name="T5" fmla="*/ 1008 h 1008"/>
                <a:gd name="T6" fmla="*/ 0 60000 65536"/>
                <a:gd name="T7" fmla="*/ 0 60000 65536"/>
                <a:gd name="T8" fmla="*/ 0 60000 65536"/>
                <a:gd name="T9" fmla="*/ 0 w 480"/>
                <a:gd name="T10" fmla="*/ 0 h 1008"/>
                <a:gd name="T11" fmla="*/ 480 w 480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008">
                  <a:moveTo>
                    <a:pt x="480" y="0"/>
                  </a:moveTo>
                  <a:lnTo>
                    <a:pt x="0" y="384"/>
                  </a:lnTo>
                  <a:lnTo>
                    <a:pt x="96" y="1008"/>
                  </a:lnTo>
                </a:path>
              </a:pathLst>
            </a:custGeom>
            <a:gradFill rotWithShape="0">
              <a:gsLst>
                <a:gs pos="0">
                  <a:srgbClr val="FF99CC"/>
                </a:gs>
                <a:gs pos="100000">
                  <a:srgbClr val="FFCFE7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Freeform 11"/>
            <p:cNvSpPr>
              <a:spLocks/>
            </p:cNvSpPr>
            <p:nvPr/>
          </p:nvSpPr>
          <p:spPr bwMode="auto">
            <a:xfrm>
              <a:off x="3792" y="1632"/>
              <a:ext cx="720" cy="768"/>
            </a:xfrm>
            <a:custGeom>
              <a:avLst/>
              <a:gdLst>
                <a:gd name="T0" fmla="*/ 0 w 720"/>
                <a:gd name="T1" fmla="*/ 0 h 768"/>
                <a:gd name="T2" fmla="*/ 624 w 720"/>
                <a:gd name="T3" fmla="*/ 144 h 768"/>
                <a:gd name="T4" fmla="*/ 720 w 720"/>
                <a:gd name="T5" fmla="*/ 768 h 768"/>
                <a:gd name="T6" fmla="*/ 0 60000 65536"/>
                <a:gd name="T7" fmla="*/ 0 60000 65536"/>
                <a:gd name="T8" fmla="*/ 0 60000 65536"/>
                <a:gd name="T9" fmla="*/ 0 w 720"/>
                <a:gd name="T10" fmla="*/ 0 h 768"/>
                <a:gd name="T11" fmla="*/ 720 w 720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768">
                  <a:moveTo>
                    <a:pt x="0" y="0"/>
                  </a:moveTo>
                  <a:lnTo>
                    <a:pt x="624" y="144"/>
                  </a:lnTo>
                  <a:lnTo>
                    <a:pt x="720" y="768"/>
                  </a:lnTo>
                </a:path>
              </a:pathLst>
            </a:custGeom>
            <a:gradFill rotWithShape="0">
              <a:gsLst>
                <a:gs pos="0">
                  <a:srgbClr val="DFEFFF"/>
                </a:gs>
                <a:gs pos="100000">
                  <a:srgbClr val="99CCFF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" name="Picture 2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828800" y="5181600"/>
            <a:ext cx="33528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72400" y="3402013"/>
            <a:ext cx="1524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15200" y="5459413"/>
            <a:ext cx="81915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53600" y="5307013"/>
            <a:ext cx="81915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2" name="Picture 2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905000" y="2667000"/>
            <a:ext cx="4683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3" name="Line 7"/>
          <p:cNvSpPr>
            <a:spLocks noChangeShapeType="1"/>
          </p:cNvSpPr>
          <p:nvPr/>
        </p:nvSpPr>
        <p:spPr bwMode="auto">
          <a:xfrm flipH="1" flipV="1">
            <a:off x="8686800" y="3783013"/>
            <a:ext cx="2286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Line 7"/>
          <p:cNvSpPr>
            <a:spLocks noChangeShapeType="1"/>
          </p:cNvSpPr>
          <p:nvPr/>
        </p:nvSpPr>
        <p:spPr bwMode="auto">
          <a:xfrm>
            <a:off x="8915400" y="4773613"/>
            <a:ext cx="10668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Line 7"/>
          <p:cNvSpPr>
            <a:spLocks noChangeShapeType="1"/>
          </p:cNvSpPr>
          <p:nvPr/>
        </p:nvSpPr>
        <p:spPr bwMode="auto">
          <a:xfrm flipH="1">
            <a:off x="8229600" y="4773613"/>
            <a:ext cx="6858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6" name="TextBox 27"/>
          <p:cNvSpPr txBox="1">
            <a:spLocks noChangeArrowheads="1"/>
          </p:cNvSpPr>
          <p:nvPr/>
        </p:nvSpPr>
        <p:spPr bwMode="auto">
          <a:xfrm>
            <a:off x="5791200" y="6324600"/>
            <a:ext cx="617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>
                <a:latin typeface="Calibri"/>
                <a:cs typeface="Calibri"/>
              </a:rPr>
              <a:t>Binary = multiclass where the negative class has weight zero</a:t>
            </a:r>
          </a:p>
        </p:txBody>
      </p:sp>
      <p:pic>
        <p:nvPicPr>
          <p:cNvPr id="23567" name="Picture 3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39200" y="3810000"/>
            <a:ext cx="33813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8" name="Picture 3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4800" y="4984750"/>
            <a:ext cx="352425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9" name="Picture 35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29800" y="4800600"/>
            <a:ext cx="352425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4600" y="1378615"/>
            <a:ext cx="4648200" cy="166920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Learning: Multiclass Perceptron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5638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Start with all weights = 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Pick up training examples one by one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Predict with current weights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If correct, no change!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If wrong: lower score of wrong answer, raise score of right answer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78013" y="4953000"/>
            <a:ext cx="2695575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68488" y="5638800"/>
            <a:ext cx="3043237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57400" y="2971800"/>
            <a:ext cx="366395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1" name="Line 7"/>
          <p:cNvSpPr>
            <a:spLocks noChangeShapeType="1"/>
          </p:cNvSpPr>
          <p:nvPr/>
        </p:nvSpPr>
        <p:spPr bwMode="auto">
          <a:xfrm flipH="1" flipV="1">
            <a:off x="9067800" y="2667000"/>
            <a:ext cx="30480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V="1">
            <a:off x="9372600" y="3200400"/>
            <a:ext cx="12192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>
            <a:off x="9144000" y="3810000"/>
            <a:ext cx="22860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6394" name="Picture 2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839200" y="2362200"/>
            <a:ext cx="4365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5" name="Picture 2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017000" y="4679950"/>
            <a:ext cx="525463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6" name="Line 13"/>
          <p:cNvSpPr>
            <a:spLocks noChangeShapeType="1"/>
          </p:cNvSpPr>
          <p:nvPr/>
        </p:nvSpPr>
        <p:spPr bwMode="auto">
          <a:xfrm flipV="1">
            <a:off x="9372600" y="3200400"/>
            <a:ext cx="76200" cy="6096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6397" name="Picture 1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448800" y="2819400"/>
            <a:ext cx="2190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3743" name="Line 15"/>
          <p:cNvSpPr>
            <a:spLocks noChangeShapeType="1"/>
          </p:cNvSpPr>
          <p:nvPr/>
        </p:nvSpPr>
        <p:spPr bwMode="auto">
          <a:xfrm flipH="1">
            <a:off x="8991600" y="2667000"/>
            <a:ext cx="76200" cy="6096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3744" name="Line 16"/>
          <p:cNvSpPr>
            <a:spLocks noChangeShapeType="1"/>
          </p:cNvSpPr>
          <p:nvPr/>
        </p:nvSpPr>
        <p:spPr bwMode="auto">
          <a:xfrm flipH="1" flipV="1">
            <a:off x="8991600" y="3276600"/>
            <a:ext cx="381000" cy="533400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3745" name="Line 17"/>
          <p:cNvSpPr>
            <a:spLocks noChangeShapeType="1"/>
          </p:cNvSpPr>
          <p:nvPr/>
        </p:nvSpPr>
        <p:spPr bwMode="auto">
          <a:xfrm flipV="1">
            <a:off x="10591800" y="2590800"/>
            <a:ext cx="76200" cy="6096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3746" name="Line 18"/>
          <p:cNvSpPr>
            <a:spLocks noChangeShapeType="1"/>
          </p:cNvSpPr>
          <p:nvPr/>
        </p:nvSpPr>
        <p:spPr bwMode="auto">
          <a:xfrm flipV="1">
            <a:off x="9372600" y="2590800"/>
            <a:ext cx="1295400" cy="1219200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6403" name="Picture 2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028238" y="3635375"/>
            <a:ext cx="56356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/>
      <p:bldP spid="16392" grpId="0" animBg="1"/>
      <p:bldP spid="16393" grpId="0" animBg="1"/>
      <p:bldP spid="16396" grpId="0" animBg="1"/>
      <p:bldP spid="1353743" grpId="0" animBg="1"/>
      <p:bldP spid="1353744" grpId="0" animBg="1"/>
      <p:bldP spid="1353745" grpId="0" animBg="1"/>
      <p:bldP spid="13537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Multiclass Perceptron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046163" y="4568825"/>
            <a:ext cx="19050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BIAS  : 1</a:t>
            </a:r>
          </a:p>
          <a:p>
            <a:r>
              <a:rPr lang="en-US">
                <a:latin typeface="Courier New" pitchFamily="49" charset="0"/>
              </a:rPr>
              <a:t>win   : 0</a:t>
            </a:r>
          </a:p>
          <a:p>
            <a:r>
              <a:rPr lang="en-US">
                <a:latin typeface="Courier New" pitchFamily="49" charset="0"/>
              </a:rPr>
              <a:t>game  : 0 </a:t>
            </a:r>
          </a:p>
          <a:p>
            <a:r>
              <a:rPr lang="en-US">
                <a:latin typeface="Courier New" pitchFamily="49" charset="0"/>
              </a:rPr>
              <a:t>vote  : 0 </a:t>
            </a:r>
          </a:p>
          <a:p>
            <a:r>
              <a:rPr lang="en-US">
                <a:latin typeface="Courier New" pitchFamily="49" charset="0"/>
              </a:rPr>
              <a:t>the   : 0  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560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2675" y="3971925"/>
            <a:ext cx="1792288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135562" y="4568825"/>
            <a:ext cx="19050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BIAS  : 0  </a:t>
            </a:r>
          </a:p>
          <a:p>
            <a:r>
              <a:rPr lang="en-US">
                <a:latin typeface="Courier New" pitchFamily="49" charset="0"/>
              </a:rPr>
              <a:t>win   : 0 </a:t>
            </a:r>
          </a:p>
          <a:p>
            <a:r>
              <a:rPr lang="en-US">
                <a:latin typeface="Courier New" pitchFamily="49" charset="0"/>
              </a:rPr>
              <a:t>game  : 0 </a:t>
            </a:r>
          </a:p>
          <a:p>
            <a:r>
              <a:rPr lang="en-US">
                <a:latin typeface="Courier New" pitchFamily="49" charset="0"/>
              </a:rPr>
              <a:t>vote  : 0 </a:t>
            </a:r>
          </a:p>
          <a:p>
            <a:r>
              <a:rPr lang="en-US">
                <a:latin typeface="Courier New" pitchFamily="49" charset="0"/>
              </a:rPr>
              <a:t>the   : 0  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560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3952875"/>
            <a:ext cx="21431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9296400" y="4575175"/>
            <a:ext cx="19050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BIAS  : 0 </a:t>
            </a:r>
          </a:p>
          <a:p>
            <a:r>
              <a:rPr lang="en-US">
                <a:latin typeface="Courier New" pitchFamily="49" charset="0"/>
              </a:rPr>
              <a:t>win   : 0 </a:t>
            </a:r>
          </a:p>
          <a:p>
            <a:r>
              <a:rPr lang="en-US">
                <a:latin typeface="Courier New" pitchFamily="49" charset="0"/>
              </a:rPr>
              <a:t>game  : 0 </a:t>
            </a:r>
          </a:p>
          <a:p>
            <a:r>
              <a:rPr lang="en-US">
                <a:latin typeface="Courier New" pitchFamily="49" charset="0"/>
              </a:rPr>
              <a:t>vote  : 0 </a:t>
            </a:r>
          </a:p>
          <a:p>
            <a:r>
              <a:rPr lang="en-US">
                <a:latin typeface="Courier New" pitchFamily="49" charset="0"/>
              </a:rPr>
              <a:t>the   : 0  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5609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490075" y="3952875"/>
            <a:ext cx="13827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1219200" y="1524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Calibri"/>
                <a:cs typeface="Calibri"/>
              </a:rPr>
              <a:t>“win the vote”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1219200" y="2147888"/>
            <a:ext cx="2895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Calibri"/>
                <a:cs typeface="Calibri"/>
              </a:rPr>
              <a:t>“win the election”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1219200" y="2757488"/>
            <a:ext cx="2895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Calibri"/>
                <a:cs typeface="Calibri"/>
              </a:rPr>
              <a:t>“win the game”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Properties of Perceptrons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/>
              <a:t>Separability</a:t>
            </a:r>
            <a:r>
              <a:rPr lang="en-US" sz="2400" dirty="0"/>
              <a:t>: true if some parameters get the training set perfectly correct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Convergence: if the training is separable, </a:t>
            </a:r>
            <a:r>
              <a:rPr lang="en-US" sz="2400" dirty="0" err="1"/>
              <a:t>perceptron</a:t>
            </a:r>
            <a:r>
              <a:rPr lang="en-US" sz="2400" dirty="0"/>
              <a:t> will eventually converge (binary case)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Mistake Bound: the maximum number of mistakes (binary case) related to the </a:t>
            </a:r>
            <a:r>
              <a:rPr lang="en-US" sz="2400" i="1" dirty="0"/>
              <a:t>margin</a:t>
            </a:r>
            <a:r>
              <a:rPr lang="en-US" sz="2400" dirty="0"/>
              <a:t> or degree of </a:t>
            </a:r>
            <a:r>
              <a:rPr lang="en-US" sz="2400" dirty="0" err="1"/>
              <a:t>separability</a:t>
            </a:r>
            <a:endParaRPr lang="en-US" sz="2400" i="1" dirty="0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9310688" y="4711700"/>
            <a:ext cx="1143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8777288" y="4787900"/>
            <a:ext cx="1981200" cy="1600200"/>
            <a:chOff x="3364" y="2169"/>
            <a:chExt cx="1248" cy="1008"/>
          </a:xfrm>
        </p:grpSpPr>
        <p:sp>
          <p:nvSpPr>
            <p:cNvPr id="26660" name="Line 6"/>
            <p:cNvSpPr>
              <a:spLocks noChangeShapeType="1"/>
            </p:cNvSpPr>
            <p:nvPr/>
          </p:nvSpPr>
          <p:spPr bwMode="auto">
            <a:xfrm>
              <a:off x="3604" y="260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1" name="Group 7"/>
            <p:cNvGrpSpPr>
              <a:grpSpLocks/>
            </p:cNvGrpSpPr>
            <p:nvPr/>
          </p:nvGrpSpPr>
          <p:grpSpPr bwMode="auto">
            <a:xfrm>
              <a:off x="4324" y="2409"/>
              <a:ext cx="96" cy="96"/>
              <a:chOff x="5040" y="1392"/>
              <a:chExt cx="96" cy="96"/>
            </a:xfrm>
          </p:grpSpPr>
          <p:sp>
            <p:nvSpPr>
              <p:cNvPr id="26682" name="Line 8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3" name="Line 9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62" name="Line 10"/>
            <p:cNvSpPr>
              <a:spLocks noChangeShapeType="1"/>
            </p:cNvSpPr>
            <p:nvPr/>
          </p:nvSpPr>
          <p:spPr bwMode="auto">
            <a:xfrm>
              <a:off x="3604" y="2889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Line 11"/>
            <p:cNvSpPr>
              <a:spLocks noChangeShapeType="1"/>
            </p:cNvSpPr>
            <p:nvPr/>
          </p:nvSpPr>
          <p:spPr bwMode="auto">
            <a:xfrm>
              <a:off x="3988" y="293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Line 12"/>
            <p:cNvSpPr>
              <a:spLocks noChangeShapeType="1"/>
            </p:cNvSpPr>
            <p:nvPr/>
          </p:nvSpPr>
          <p:spPr bwMode="auto">
            <a:xfrm>
              <a:off x="3364" y="269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Line 13"/>
            <p:cNvSpPr>
              <a:spLocks noChangeShapeType="1"/>
            </p:cNvSpPr>
            <p:nvPr/>
          </p:nvSpPr>
          <p:spPr bwMode="auto">
            <a:xfrm>
              <a:off x="3604" y="236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6" name="Group 14"/>
            <p:cNvGrpSpPr>
              <a:grpSpLocks/>
            </p:cNvGrpSpPr>
            <p:nvPr/>
          </p:nvGrpSpPr>
          <p:grpSpPr bwMode="auto">
            <a:xfrm>
              <a:off x="4420" y="2697"/>
              <a:ext cx="96" cy="96"/>
              <a:chOff x="5040" y="1392"/>
              <a:chExt cx="96" cy="96"/>
            </a:xfrm>
          </p:grpSpPr>
          <p:sp>
            <p:nvSpPr>
              <p:cNvPr id="26680" name="Line 15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1" name="Line 16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67" name="Group 17"/>
            <p:cNvGrpSpPr>
              <a:grpSpLocks/>
            </p:cNvGrpSpPr>
            <p:nvPr/>
          </p:nvGrpSpPr>
          <p:grpSpPr bwMode="auto">
            <a:xfrm>
              <a:off x="4084" y="2361"/>
              <a:ext cx="96" cy="96"/>
              <a:chOff x="5040" y="1392"/>
              <a:chExt cx="96" cy="96"/>
            </a:xfrm>
          </p:grpSpPr>
          <p:sp>
            <p:nvSpPr>
              <p:cNvPr id="26678" name="Line 18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9" name="Line 19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68" name="Group 20"/>
            <p:cNvGrpSpPr>
              <a:grpSpLocks/>
            </p:cNvGrpSpPr>
            <p:nvPr/>
          </p:nvGrpSpPr>
          <p:grpSpPr bwMode="auto">
            <a:xfrm>
              <a:off x="4132" y="2169"/>
              <a:ext cx="96" cy="96"/>
              <a:chOff x="5040" y="1392"/>
              <a:chExt cx="96" cy="96"/>
            </a:xfrm>
          </p:grpSpPr>
          <p:sp>
            <p:nvSpPr>
              <p:cNvPr id="26676" name="Line 21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7" name="Line 22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69" name="Group 23"/>
            <p:cNvGrpSpPr>
              <a:grpSpLocks/>
            </p:cNvGrpSpPr>
            <p:nvPr/>
          </p:nvGrpSpPr>
          <p:grpSpPr bwMode="auto">
            <a:xfrm>
              <a:off x="4420" y="2217"/>
              <a:ext cx="96" cy="96"/>
              <a:chOff x="5040" y="1392"/>
              <a:chExt cx="96" cy="96"/>
            </a:xfrm>
          </p:grpSpPr>
          <p:sp>
            <p:nvSpPr>
              <p:cNvPr id="26674" name="Line 24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5" name="Line 25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70" name="Group 26"/>
            <p:cNvGrpSpPr>
              <a:grpSpLocks/>
            </p:cNvGrpSpPr>
            <p:nvPr/>
          </p:nvGrpSpPr>
          <p:grpSpPr bwMode="auto">
            <a:xfrm>
              <a:off x="3652" y="3081"/>
              <a:ext cx="96" cy="96"/>
              <a:chOff x="5040" y="1392"/>
              <a:chExt cx="96" cy="96"/>
            </a:xfrm>
          </p:grpSpPr>
          <p:sp>
            <p:nvSpPr>
              <p:cNvPr id="26672" name="Line 27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3" name="Line 28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71" name="Line 29"/>
            <p:cNvSpPr>
              <a:spLocks noChangeShapeType="1"/>
            </p:cNvSpPr>
            <p:nvPr/>
          </p:nvSpPr>
          <p:spPr bwMode="auto">
            <a:xfrm>
              <a:off x="4516" y="2505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0" name="Line 30"/>
          <p:cNvSpPr>
            <a:spLocks noChangeShapeType="1"/>
          </p:cNvSpPr>
          <p:nvPr/>
        </p:nvSpPr>
        <p:spPr bwMode="auto">
          <a:xfrm>
            <a:off x="9296400" y="2108200"/>
            <a:ext cx="1143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631" name="Group 31"/>
          <p:cNvGrpSpPr>
            <a:grpSpLocks/>
          </p:cNvGrpSpPr>
          <p:nvPr/>
        </p:nvGrpSpPr>
        <p:grpSpPr bwMode="auto">
          <a:xfrm>
            <a:off x="8763000" y="2184400"/>
            <a:ext cx="2032000" cy="1570037"/>
            <a:chOff x="1065" y="2179"/>
            <a:chExt cx="1280" cy="989"/>
          </a:xfrm>
        </p:grpSpPr>
        <p:sp>
          <p:nvSpPr>
            <p:cNvPr id="26636" name="Line 32"/>
            <p:cNvSpPr>
              <a:spLocks noChangeShapeType="1"/>
            </p:cNvSpPr>
            <p:nvPr/>
          </p:nvSpPr>
          <p:spPr bwMode="auto">
            <a:xfrm>
              <a:off x="1305" y="261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37" name="Group 33"/>
            <p:cNvGrpSpPr>
              <a:grpSpLocks/>
            </p:cNvGrpSpPr>
            <p:nvPr/>
          </p:nvGrpSpPr>
          <p:grpSpPr bwMode="auto">
            <a:xfrm>
              <a:off x="2025" y="2419"/>
              <a:ext cx="96" cy="96"/>
              <a:chOff x="5040" y="1392"/>
              <a:chExt cx="96" cy="96"/>
            </a:xfrm>
          </p:grpSpPr>
          <p:sp>
            <p:nvSpPr>
              <p:cNvPr id="26658" name="Line 34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9" name="Line 35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38" name="Line 36"/>
            <p:cNvSpPr>
              <a:spLocks noChangeShapeType="1"/>
            </p:cNvSpPr>
            <p:nvPr/>
          </p:nvSpPr>
          <p:spPr bwMode="auto">
            <a:xfrm>
              <a:off x="1305" y="2899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37"/>
            <p:cNvSpPr>
              <a:spLocks noChangeShapeType="1"/>
            </p:cNvSpPr>
            <p:nvPr/>
          </p:nvSpPr>
          <p:spPr bwMode="auto">
            <a:xfrm>
              <a:off x="1689" y="294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38"/>
            <p:cNvSpPr>
              <a:spLocks noChangeShapeType="1"/>
            </p:cNvSpPr>
            <p:nvPr/>
          </p:nvSpPr>
          <p:spPr bwMode="auto">
            <a:xfrm>
              <a:off x="1065" y="270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39"/>
            <p:cNvSpPr>
              <a:spLocks noChangeShapeType="1"/>
            </p:cNvSpPr>
            <p:nvPr/>
          </p:nvSpPr>
          <p:spPr bwMode="auto">
            <a:xfrm>
              <a:off x="1305" y="237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42" name="Group 40"/>
            <p:cNvGrpSpPr>
              <a:grpSpLocks/>
            </p:cNvGrpSpPr>
            <p:nvPr/>
          </p:nvGrpSpPr>
          <p:grpSpPr bwMode="auto">
            <a:xfrm>
              <a:off x="2121" y="2707"/>
              <a:ext cx="96" cy="96"/>
              <a:chOff x="5040" y="1392"/>
              <a:chExt cx="96" cy="96"/>
            </a:xfrm>
          </p:grpSpPr>
          <p:sp>
            <p:nvSpPr>
              <p:cNvPr id="26656" name="Line 41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7" name="Line 42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3" name="Group 43"/>
            <p:cNvGrpSpPr>
              <a:grpSpLocks/>
            </p:cNvGrpSpPr>
            <p:nvPr/>
          </p:nvGrpSpPr>
          <p:grpSpPr bwMode="auto">
            <a:xfrm>
              <a:off x="1785" y="2371"/>
              <a:ext cx="96" cy="96"/>
              <a:chOff x="5040" y="1392"/>
              <a:chExt cx="96" cy="96"/>
            </a:xfrm>
          </p:grpSpPr>
          <p:sp>
            <p:nvSpPr>
              <p:cNvPr id="26654" name="Line 44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5" name="Line 45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4" name="Group 46"/>
            <p:cNvGrpSpPr>
              <a:grpSpLocks/>
            </p:cNvGrpSpPr>
            <p:nvPr/>
          </p:nvGrpSpPr>
          <p:grpSpPr bwMode="auto">
            <a:xfrm>
              <a:off x="1833" y="2179"/>
              <a:ext cx="96" cy="96"/>
              <a:chOff x="5040" y="1392"/>
              <a:chExt cx="96" cy="96"/>
            </a:xfrm>
          </p:grpSpPr>
          <p:sp>
            <p:nvSpPr>
              <p:cNvPr id="26652" name="Line 47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3" name="Line 48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5" name="Group 49"/>
            <p:cNvGrpSpPr>
              <a:grpSpLocks/>
            </p:cNvGrpSpPr>
            <p:nvPr/>
          </p:nvGrpSpPr>
          <p:grpSpPr bwMode="auto">
            <a:xfrm>
              <a:off x="2121" y="2227"/>
              <a:ext cx="96" cy="96"/>
              <a:chOff x="5040" y="1392"/>
              <a:chExt cx="96" cy="96"/>
            </a:xfrm>
          </p:grpSpPr>
          <p:sp>
            <p:nvSpPr>
              <p:cNvPr id="26650" name="Line 50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1" name="Line 51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6" name="Group 52"/>
            <p:cNvGrpSpPr>
              <a:grpSpLocks/>
            </p:cNvGrpSpPr>
            <p:nvPr/>
          </p:nvGrpSpPr>
          <p:grpSpPr bwMode="auto">
            <a:xfrm>
              <a:off x="2249" y="2471"/>
              <a:ext cx="96" cy="96"/>
              <a:chOff x="5040" y="1392"/>
              <a:chExt cx="96" cy="96"/>
            </a:xfrm>
          </p:grpSpPr>
          <p:sp>
            <p:nvSpPr>
              <p:cNvPr id="26648" name="Line 53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9" name="Line 54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47" name="Line 55"/>
            <p:cNvSpPr>
              <a:spLocks noChangeShapeType="1"/>
            </p:cNvSpPr>
            <p:nvPr/>
          </p:nvSpPr>
          <p:spPr bwMode="auto">
            <a:xfrm>
              <a:off x="1404" y="3168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2" name="Text Box 56"/>
          <p:cNvSpPr txBox="1">
            <a:spLocks noChangeArrowheads="1"/>
          </p:cNvSpPr>
          <p:nvPr/>
        </p:nvSpPr>
        <p:spPr bwMode="auto">
          <a:xfrm>
            <a:off x="9036050" y="1371600"/>
            <a:ext cx="184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Separable</a:t>
            </a:r>
          </a:p>
        </p:txBody>
      </p:sp>
      <p:sp>
        <p:nvSpPr>
          <p:cNvPr id="26633" name="Text Box 57"/>
          <p:cNvSpPr txBox="1">
            <a:spLocks noChangeArrowheads="1"/>
          </p:cNvSpPr>
          <p:nvPr/>
        </p:nvSpPr>
        <p:spPr bwMode="auto">
          <a:xfrm>
            <a:off x="9067800" y="3983037"/>
            <a:ext cx="248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Non-Separable</a:t>
            </a:r>
          </a:p>
        </p:txBody>
      </p:sp>
      <p:pic>
        <p:nvPicPr>
          <p:cNvPr id="26634" name="Picture 6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953000"/>
            <a:ext cx="2286000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Errors, and What to Do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743200" y="1524000"/>
            <a:ext cx="8229600" cy="4800600"/>
          </a:xfrm>
        </p:spPr>
        <p:txBody>
          <a:bodyPr/>
          <a:lstStyle/>
          <a:p>
            <a:pPr eaLnBrk="1" hangingPunct="1"/>
            <a:r>
              <a:rPr lang="en-US" sz="2800" dirty="0"/>
              <a:t>Examples of errors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743200" y="2235200"/>
            <a:ext cx="6781800" cy="1697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Dear GlobalSCAPE Customer, 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GlobalSCAPE has partnered with ScanSoft to offer you the latest version of OmniPage Pro, for just $99.99* - the regular list price is $499! The most common question we've received about this offer is - Is this genuine? We would like to assure you that this offer is authorized by ScanSoft, is genuine and valid. You can get the . . .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743200" y="4140200"/>
            <a:ext cx="678180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. . . To receive your $30 Amazon.com promotional certificate, click through to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  http://www.amazon.com/apparel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and see the prominent link for the $30 offer. All details are there. We hope you enjoyed receiving this message. However, if you'd rather not receive future e-mails announcing new store launches, please click . . 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Examples: Perceptron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97001"/>
            <a:ext cx="10896600" cy="4729164"/>
          </a:xfrm>
        </p:spPr>
        <p:txBody>
          <a:bodyPr/>
          <a:lstStyle/>
          <a:p>
            <a:pPr eaLnBrk="1" hangingPunct="1"/>
            <a:r>
              <a:rPr lang="en-US" dirty="0"/>
              <a:t>Non-Separable Case</a:t>
            </a:r>
          </a:p>
        </p:txBody>
      </p:sp>
      <p:graphicFrame>
        <p:nvGraphicFramePr>
          <p:cNvPr id="1384452" name="Object 4"/>
          <p:cNvGraphicFramePr>
            <a:graphicFrameLocks noChangeAspect="1"/>
          </p:cNvGraphicFramePr>
          <p:nvPr/>
        </p:nvGraphicFramePr>
        <p:xfrm>
          <a:off x="3611563" y="2295525"/>
          <a:ext cx="4752975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Photo Editor Photo" r:id="rId3" imgW="4753639" imgH="3704762" progId="MSPhotoEd.3">
                  <p:embed/>
                </p:oleObj>
              </mc:Choice>
              <mc:Fallback>
                <p:oleObj name="Photo Editor Photo" r:id="rId3" imgW="4753639" imgH="3704762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563" y="2295525"/>
                        <a:ext cx="4752975" cy="370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4453" name="Object 5"/>
          <p:cNvGraphicFramePr>
            <a:graphicFrameLocks noChangeAspect="1"/>
          </p:cNvGraphicFramePr>
          <p:nvPr/>
        </p:nvGraphicFramePr>
        <p:xfrm>
          <a:off x="3540125" y="2268538"/>
          <a:ext cx="4829175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Photo Editor Photo" r:id="rId5" imgW="4828571" imgH="3723810" progId="MSPhotoEd.3">
                  <p:embed/>
                </p:oleObj>
              </mc:Choice>
              <mc:Fallback>
                <p:oleObj name="Photo Editor Photo" r:id="rId5" imgW="4828571" imgH="3723810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25" y="2268538"/>
                        <a:ext cx="4829175" cy="372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4454" name="Object 6"/>
          <p:cNvGraphicFramePr>
            <a:graphicFrameLocks noChangeAspect="1"/>
          </p:cNvGraphicFramePr>
          <p:nvPr/>
        </p:nvGraphicFramePr>
        <p:xfrm>
          <a:off x="3667125" y="2281238"/>
          <a:ext cx="4714875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Photo Editor Photo" r:id="rId7" imgW="4715533" imgH="3723810" progId="MSPhotoEd.3">
                  <p:embed/>
                </p:oleObj>
              </mc:Choice>
              <mc:Fallback>
                <p:oleObj name="Photo Editor Photo" r:id="rId7" imgW="4715533" imgH="3723810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2281238"/>
                        <a:ext cx="4714875" cy="372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the </a:t>
            </a:r>
            <a:r>
              <a:rPr lang="en-US" dirty="0" err="1"/>
              <a:t>Perceptron</a:t>
            </a:r>
            <a:endParaRPr lang="en-US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6429" y="1448182"/>
            <a:ext cx="7901971" cy="47609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Problems with the Perceptron</a:t>
            </a:r>
          </a:p>
        </p:txBody>
      </p:sp>
      <p:sp>
        <p:nvSpPr>
          <p:cNvPr id="13578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49530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Noise: if the data isn’t separable, weights might thrash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Averaging weight vectors over time can help (averaged perceptron)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Mediocre generalization: finds a “barely” separating solution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Overtraining: test / held-out accuracy usually rises, then falls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Overtraining is a kind of </a:t>
            </a:r>
            <a:r>
              <a:rPr lang="en-US" sz="2000" dirty="0" err="1"/>
              <a:t>overfitting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0" y="4648200"/>
            <a:ext cx="2057400" cy="1881188"/>
            <a:chOff x="3552" y="1104"/>
            <a:chExt cx="1680" cy="1536"/>
          </a:xfrm>
        </p:grpSpPr>
        <p:sp>
          <p:nvSpPr>
            <p:cNvPr id="27739" name="Line 5"/>
            <p:cNvSpPr>
              <a:spLocks noChangeShapeType="1"/>
            </p:cNvSpPr>
            <p:nvPr/>
          </p:nvSpPr>
          <p:spPr bwMode="auto">
            <a:xfrm>
              <a:off x="3820" y="2385"/>
              <a:ext cx="13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40" name="Line 6"/>
            <p:cNvSpPr>
              <a:spLocks noChangeShapeType="1"/>
            </p:cNvSpPr>
            <p:nvPr/>
          </p:nvSpPr>
          <p:spPr bwMode="auto">
            <a:xfrm flipV="1">
              <a:off x="3820" y="1226"/>
              <a:ext cx="0" cy="1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7741" name="Picture 7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52" y="1360"/>
              <a:ext cx="132" cy="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742" name="Freeform 8"/>
            <p:cNvSpPr>
              <a:spLocks/>
            </p:cNvSpPr>
            <p:nvPr/>
          </p:nvSpPr>
          <p:spPr bwMode="auto">
            <a:xfrm>
              <a:off x="3833" y="1323"/>
              <a:ext cx="1233" cy="1049"/>
            </a:xfrm>
            <a:custGeom>
              <a:avLst/>
              <a:gdLst>
                <a:gd name="T0" fmla="*/ 0 w 1233"/>
                <a:gd name="T1" fmla="*/ 1049 h 1049"/>
                <a:gd name="T2" fmla="*/ 328 w 1233"/>
                <a:gd name="T3" fmla="*/ 198 h 1049"/>
                <a:gd name="T4" fmla="*/ 1012 w 1233"/>
                <a:gd name="T5" fmla="*/ 31 h 1049"/>
                <a:gd name="T6" fmla="*/ 1233 w 1233"/>
                <a:gd name="T7" fmla="*/ 10 h 10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3"/>
                <a:gd name="T13" fmla="*/ 0 h 1049"/>
                <a:gd name="T14" fmla="*/ 1233 w 1233"/>
                <a:gd name="T15" fmla="*/ 1049 h 10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3" h="1049">
                  <a:moveTo>
                    <a:pt x="0" y="1049"/>
                  </a:moveTo>
                  <a:cubicBezTo>
                    <a:pt x="55" y="907"/>
                    <a:pt x="160" y="367"/>
                    <a:pt x="328" y="198"/>
                  </a:cubicBezTo>
                  <a:cubicBezTo>
                    <a:pt x="496" y="29"/>
                    <a:pt x="861" y="62"/>
                    <a:pt x="1012" y="31"/>
                  </a:cubicBezTo>
                  <a:cubicBezTo>
                    <a:pt x="1163" y="0"/>
                    <a:pt x="1187" y="14"/>
                    <a:pt x="1233" y="10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7743" name="Picture 9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464" y="1104"/>
              <a:ext cx="716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744" name="Freeform 10"/>
            <p:cNvSpPr>
              <a:spLocks/>
            </p:cNvSpPr>
            <p:nvPr/>
          </p:nvSpPr>
          <p:spPr bwMode="auto">
            <a:xfrm>
              <a:off x="3827" y="1537"/>
              <a:ext cx="1228" cy="829"/>
            </a:xfrm>
            <a:custGeom>
              <a:avLst/>
              <a:gdLst>
                <a:gd name="T0" fmla="*/ 0 w 1228"/>
                <a:gd name="T1" fmla="*/ 829 h 829"/>
                <a:gd name="T2" fmla="*/ 544 w 1228"/>
                <a:gd name="T3" fmla="*/ 113 h 829"/>
                <a:gd name="T4" fmla="*/ 1072 w 1228"/>
                <a:gd name="T5" fmla="*/ 151 h 829"/>
                <a:gd name="T6" fmla="*/ 1228 w 1228"/>
                <a:gd name="T7" fmla="*/ 216 h 8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8"/>
                <a:gd name="T13" fmla="*/ 0 h 829"/>
                <a:gd name="T14" fmla="*/ 1228 w 1228"/>
                <a:gd name="T15" fmla="*/ 829 h 8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8" h="829">
                  <a:moveTo>
                    <a:pt x="0" y="829"/>
                  </a:moveTo>
                  <a:cubicBezTo>
                    <a:pt x="91" y="710"/>
                    <a:pt x="365" y="226"/>
                    <a:pt x="544" y="113"/>
                  </a:cubicBezTo>
                  <a:cubicBezTo>
                    <a:pt x="723" y="0"/>
                    <a:pt x="958" y="134"/>
                    <a:pt x="1072" y="151"/>
                  </a:cubicBezTo>
                  <a:cubicBezTo>
                    <a:pt x="1186" y="168"/>
                    <a:pt x="1196" y="203"/>
                    <a:pt x="1228" y="216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7745" name="Picture 11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459" y="2064"/>
              <a:ext cx="773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746" name="Picture 12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512" y="1872"/>
              <a:ext cx="368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747" name="Freeform 13"/>
            <p:cNvSpPr>
              <a:spLocks/>
            </p:cNvSpPr>
            <p:nvPr/>
          </p:nvSpPr>
          <p:spPr bwMode="auto">
            <a:xfrm>
              <a:off x="3827" y="1535"/>
              <a:ext cx="1244" cy="853"/>
            </a:xfrm>
            <a:custGeom>
              <a:avLst/>
              <a:gdLst>
                <a:gd name="T0" fmla="*/ 0 w 1244"/>
                <a:gd name="T1" fmla="*/ 853 h 853"/>
                <a:gd name="T2" fmla="*/ 447 w 1244"/>
                <a:gd name="T3" fmla="*/ 126 h 853"/>
                <a:gd name="T4" fmla="*/ 948 w 1244"/>
                <a:gd name="T5" fmla="*/ 99 h 853"/>
                <a:gd name="T6" fmla="*/ 1244 w 1244"/>
                <a:gd name="T7" fmla="*/ 158 h 8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4"/>
                <a:gd name="T13" fmla="*/ 0 h 853"/>
                <a:gd name="T14" fmla="*/ 1244 w 1244"/>
                <a:gd name="T15" fmla="*/ 853 h 8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4" h="853">
                  <a:moveTo>
                    <a:pt x="0" y="853"/>
                  </a:moveTo>
                  <a:cubicBezTo>
                    <a:pt x="75" y="732"/>
                    <a:pt x="289" y="252"/>
                    <a:pt x="447" y="126"/>
                  </a:cubicBezTo>
                  <a:cubicBezTo>
                    <a:pt x="605" y="0"/>
                    <a:pt x="815" y="94"/>
                    <a:pt x="948" y="99"/>
                  </a:cubicBezTo>
                  <a:cubicBezTo>
                    <a:pt x="1081" y="104"/>
                    <a:pt x="1182" y="146"/>
                    <a:pt x="1244" y="158"/>
                  </a:cubicBezTo>
                </a:path>
              </a:pathLst>
            </a:cu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7748" name="Picture 14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066" y="2499"/>
              <a:ext cx="876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653" name="Group 15"/>
          <p:cNvGrpSpPr>
            <a:grpSpLocks/>
          </p:cNvGrpSpPr>
          <p:nvPr/>
        </p:nvGrpSpPr>
        <p:grpSpPr bwMode="auto">
          <a:xfrm>
            <a:off x="5470525" y="1676400"/>
            <a:ext cx="3292475" cy="1090613"/>
            <a:chOff x="3398" y="2400"/>
            <a:chExt cx="2074" cy="687"/>
          </a:xfrm>
        </p:grpSpPr>
        <p:grpSp>
          <p:nvGrpSpPr>
            <p:cNvPr id="27682" name="Group 16"/>
            <p:cNvGrpSpPr>
              <a:grpSpLocks/>
            </p:cNvGrpSpPr>
            <p:nvPr/>
          </p:nvGrpSpPr>
          <p:grpSpPr bwMode="auto">
            <a:xfrm>
              <a:off x="3398" y="2477"/>
              <a:ext cx="727" cy="587"/>
              <a:chOff x="3364" y="2169"/>
              <a:chExt cx="1248" cy="1008"/>
            </a:xfrm>
          </p:grpSpPr>
          <p:sp>
            <p:nvSpPr>
              <p:cNvPr id="27715" name="Line 17"/>
              <p:cNvSpPr>
                <a:spLocks noChangeShapeType="1"/>
              </p:cNvSpPr>
              <p:nvPr/>
            </p:nvSpPr>
            <p:spPr bwMode="auto">
              <a:xfrm>
                <a:off x="3604" y="260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716" name="Group 18"/>
              <p:cNvGrpSpPr>
                <a:grpSpLocks/>
              </p:cNvGrpSpPr>
              <p:nvPr/>
            </p:nvGrpSpPr>
            <p:grpSpPr bwMode="auto">
              <a:xfrm>
                <a:off x="4324" y="2409"/>
                <a:ext cx="96" cy="96"/>
                <a:chOff x="5040" y="1392"/>
                <a:chExt cx="96" cy="96"/>
              </a:xfrm>
            </p:grpSpPr>
            <p:sp>
              <p:nvSpPr>
                <p:cNvPr id="27737" name="Line 19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8" name="Line 20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17" name="Line 21"/>
              <p:cNvSpPr>
                <a:spLocks noChangeShapeType="1"/>
              </p:cNvSpPr>
              <p:nvPr/>
            </p:nvSpPr>
            <p:spPr bwMode="auto">
              <a:xfrm>
                <a:off x="3604" y="2889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8" name="Line 22"/>
              <p:cNvSpPr>
                <a:spLocks noChangeShapeType="1"/>
              </p:cNvSpPr>
              <p:nvPr/>
            </p:nvSpPr>
            <p:spPr bwMode="auto">
              <a:xfrm>
                <a:off x="3988" y="293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9" name="Line 23"/>
              <p:cNvSpPr>
                <a:spLocks noChangeShapeType="1"/>
              </p:cNvSpPr>
              <p:nvPr/>
            </p:nvSpPr>
            <p:spPr bwMode="auto">
              <a:xfrm>
                <a:off x="3364" y="269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0" name="Line 24"/>
              <p:cNvSpPr>
                <a:spLocks noChangeShapeType="1"/>
              </p:cNvSpPr>
              <p:nvPr/>
            </p:nvSpPr>
            <p:spPr bwMode="auto">
              <a:xfrm>
                <a:off x="3604" y="236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721" name="Group 25"/>
              <p:cNvGrpSpPr>
                <a:grpSpLocks/>
              </p:cNvGrpSpPr>
              <p:nvPr/>
            </p:nvGrpSpPr>
            <p:grpSpPr bwMode="auto">
              <a:xfrm>
                <a:off x="4420" y="2697"/>
                <a:ext cx="96" cy="96"/>
                <a:chOff x="5040" y="1392"/>
                <a:chExt cx="96" cy="96"/>
              </a:xfrm>
            </p:grpSpPr>
            <p:sp>
              <p:nvSpPr>
                <p:cNvPr id="27735" name="Line 26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6" name="Line 27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22" name="Group 28"/>
              <p:cNvGrpSpPr>
                <a:grpSpLocks/>
              </p:cNvGrpSpPr>
              <p:nvPr/>
            </p:nvGrpSpPr>
            <p:grpSpPr bwMode="auto">
              <a:xfrm>
                <a:off x="4084" y="2361"/>
                <a:ext cx="96" cy="96"/>
                <a:chOff x="5040" y="1392"/>
                <a:chExt cx="96" cy="96"/>
              </a:xfrm>
            </p:grpSpPr>
            <p:sp>
              <p:nvSpPr>
                <p:cNvPr id="27733" name="Line 29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4" name="Line 30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23" name="Group 31"/>
              <p:cNvGrpSpPr>
                <a:grpSpLocks/>
              </p:cNvGrpSpPr>
              <p:nvPr/>
            </p:nvGrpSpPr>
            <p:grpSpPr bwMode="auto">
              <a:xfrm>
                <a:off x="4132" y="2169"/>
                <a:ext cx="96" cy="96"/>
                <a:chOff x="5040" y="1392"/>
                <a:chExt cx="96" cy="96"/>
              </a:xfrm>
            </p:grpSpPr>
            <p:sp>
              <p:nvSpPr>
                <p:cNvPr id="27731" name="Line 32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2" name="Line 33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24" name="Group 34"/>
              <p:cNvGrpSpPr>
                <a:grpSpLocks/>
              </p:cNvGrpSpPr>
              <p:nvPr/>
            </p:nvGrpSpPr>
            <p:grpSpPr bwMode="auto">
              <a:xfrm>
                <a:off x="4420" y="2217"/>
                <a:ext cx="96" cy="96"/>
                <a:chOff x="5040" y="1392"/>
                <a:chExt cx="96" cy="96"/>
              </a:xfrm>
            </p:grpSpPr>
            <p:sp>
              <p:nvSpPr>
                <p:cNvPr id="27729" name="Line 35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0" name="Line 36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25" name="Group 37"/>
              <p:cNvGrpSpPr>
                <a:grpSpLocks/>
              </p:cNvGrpSpPr>
              <p:nvPr/>
            </p:nvGrpSpPr>
            <p:grpSpPr bwMode="auto">
              <a:xfrm>
                <a:off x="3652" y="3081"/>
                <a:ext cx="96" cy="96"/>
                <a:chOff x="5040" y="1392"/>
                <a:chExt cx="96" cy="96"/>
              </a:xfrm>
            </p:grpSpPr>
            <p:sp>
              <p:nvSpPr>
                <p:cNvPr id="27727" name="Line 38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8" name="Line 39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26" name="Line 40"/>
              <p:cNvSpPr>
                <a:spLocks noChangeShapeType="1"/>
              </p:cNvSpPr>
              <p:nvPr/>
            </p:nvSpPr>
            <p:spPr bwMode="auto">
              <a:xfrm>
                <a:off x="4516" y="2505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83" name="Line 41"/>
            <p:cNvSpPr>
              <a:spLocks noChangeShapeType="1"/>
            </p:cNvSpPr>
            <p:nvPr/>
          </p:nvSpPr>
          <p:spPr bwMode="auto">
            <a:xfrm>
              <a:off x="3630" y="2536"/>
              <a:ext cx="551" cy="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4" name="Line 42"/>
            <p:cNvSpPr>
              <a:spLocks noChangeShapeType="1"/>
            </p:cNvSpPr>
            <p:nvPr/>
          </p:nvSpPr>
          <p:spPr bwMode="auto">
            <a:xfrm flipH="1">
              <a:off x="3537" y="2400"/>
              <a:ext cx="242" cy="6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5" name="Line 43"/>
            <p:cNvSpPr>
              <a:spLocks noChangeShapeType="1"/>
            </p:cNvSpPr>
            <p:nvPr/>
          </p:nvSpPr>
          <p:spPr bwMode="auto">
            <a:xfrm flipH="1">
              <a:off x="3705" y="2691"/>
              <a:ext cx="218" cy="14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686" name="Group 44"/>
            <p:cNvGrpSpPr>
              <a:grpSpLocks/>
            </p:cNvGrpSpPr>
            <p:nvPr/>
          </p:nvGrpSpPr>
          <p:grpSpPr bwMode="auto">
            <a:xfrm>
              <a:off x="4689" y="2481"/>
              <a:ext cx="727" cy="587"/>
              <a:chOff x="3364" y="2169"/>
              <a:chExt cx="1248" cy="1008"/>
            </a:xfrm>
          </p:grpSpPr>
          <p:sp>
            <p:nvSpPr>
              <p:cNvPr id="27691" name="Line 45"/>
              <p:cNvSpPr>
                <a:spLocks noChangeShapeType="1"/>
              </p:cNvSpPr>
              <p:nvPr/>
            </p:nvSpPr>
            <p:spPr bwMode="auto">
              <a:xfrm>
                <a:off x="3604" y="260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692" name="Group 46"/>
              <p:cNvGrpSpPr>
                <a:grpSpLocks/>
              </p:cNvGrpSpPr>
              <p:nvPr/>
            </p:nvGrpSpPr>
            <p:grpSpPr bwMode="auto">
              <a:xfrm>
                <a:off x="4324" y="2409"/>
                <a:ext cx="96" cy="96"/>
                <a:chOff x="5040" y="1392"/>
                <a:chExt cx="96" cy="96"/>
              </a:xfrm>
            </p:grpSpPr>
            <p:sp>
              <p:nvSpPr>
                <p:cNvPr id="27713" name="Line 47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4" name="Line 48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693" name="Line 49"/>
              <p:cNvSpPr>
                <a:spLocks noChangeShapeType="1"/>
              </p:cNvSpPr>
              <p:nvPr/>
            </p:nvSpPr>
            <p:spPr bwMode="auto">
              <a:xfrm>
                <a:off x="3604" y="2889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4" name="Line 50"/>
              <p:cNvSpPr>
                <a:spLocks noChangeShapeType="1"/>
              </p:cNvSpPr>
              <p:nvPr/>
            </p:nvSpPr>
            <p:spPr bwMode="auto">
              <a:xfrm>
                <a:off x="3988" y="293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5" name="Line 51"/>
              <p:cNvSpPr>
                <a:spLocks noChangeShapeType="1"/>
              </p:cNvSpPr>
              <p:nvPr/>
            </p:nvSpPr>
            <p:spPr bwMode="auto">
              <a:xfrm>
                <a:off x="3364" y="269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6" name="Line 52"/>
              <p:cNvSpPr>
                <a:spLocks noChangeShapeType="1"/>
              </p:cNvSpPr>
              <p:nvPr/>
            </p:nvSpPr>
            <p:spPr bwMode="auto">
              <a:xfrm>
                <a:off x="3604" y="236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697" name="Group 53"/>
              <p:cNvGrpSpPr>
                <a:grpSpLocks/>
              </p:cNvGrpSpPr>
              <p:nvPr/>
            </p:nvGrpSpPr>
            <p:grpSpPr bwMode="auto">
              <a:xfrm>
                <a:off x="4420" y="2697"/>
                <a:ext cx="96" cy="96"/>
                <a:chOff x="5040" y="1392"/>
                <a:chExt cx="96" cy="96"/>
              </a:xfrm>
            </p:grpSpPr>
            <p:sp>
              <p:nvSpPr>
                <p:cNvPr id="27711" name="Line 54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2" name="Line 55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98" name="Group 56"/>
              <p:cNvGrpSpPr>
                <a:grpSpLocks/>
              </p:cNvGrpSpPr>
              <p:nvPr/>
            </p:nvGrpSpPr>
            <p:grpSpPr bwMode="auto">
              <a:xfrm>
                <a:off x="4084" y="2361"/>
                <a:ext cx="96" cy="96"/>
                <a:chOff x="5040" y="1392"/>
                <a:chExt cx="96" cy="96"/>
              </a:xfrm>
            </p:grpSpPr>
            <p:sp>
              <p:nvSpPr>
                <p:cNvPr id="27709" name="Line 57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0" name="Line 58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99" name="Group 59"/>
              <p:cNvGrpSpPr>
                <a:grpSpLocks/>
              </p:cNvGrpSpPr>
              <p:nvPr/>
            </p:nvGrpSpPr>
            <p:grpSpPr bwMode="auto">
              <a:xfrm>
                <a:off x="4132" y="2169"/>
                <a:ext cx="96" cy="96"/>
                <a:chOff x="5040" y="1392"/>
                <a:chExt cx="96" cy="96"/>
              </a:xfrm>
            </p:grpSpPr>
            <p:sp>
              <p:nvSpPr>
                <p:cNvPr id="27707" name="Line 60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8" name="Line 61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00" name="Group 62"/>
              <p:cNvGrpSpPr>
                <a:grpSpLocks/>
              </p:cNvGrpSpPr>
              <p:nvPr/>
            </p:nvGrpSpPr>
            <p:grpSpPr bwMode="auto">
              <a:xfrm>
                <a:off x="4420" y="2217"/>
                <a:ext cx="96" cy="96"/>
                <a:chOff x="5040" y="1392"/>
                <a:chExt cx="96" cy="96"/>
              </a:xfrm>
            </p:grpSpPr>
            <p:sp>
              <p:nvSpPr>
                <p:cNvPr id="27705" name="Line 63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6" name="Line 64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01" name="Group 65"/>
              <p:cNvGrpSpPr>
                <a:grpSpLocks/>
              </p:cNvGrpSpPr>
              <p:nvPr/>
            </p:nvGrpSpPr>
            <p:grpSpPr bwMode="auto">
              <a:xfrm>
                <a:off x="3652" y="3081"/>
                <a:ext cx="96" cy="96"/>
                <a:chOff x="5040" y="1392"/>
                <a:chExt cx="96" cy="96"/>
              </a:xfrm>
            </p:grpSpPr>
            <p:sp>
              <p:nvSpPr>
                <p:cNvPr id="27703" name="Line 66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4" name="Line 67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02" name="Line 68"/>
              <p:cNvSpPr>
                <a:spLocks noChangeShapeType="1"/>
              </p:cNvSpPr>
              <p:nvPr/>
            </p:nvSpPr>
            <p:spPr bwMode="auto">
              <a:xfrm>
                <a:off x="4516" y="2505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87" name="Line 69"/>
            <p:cNvSpPr>
              <a:spLocks noChangeShapeType="1"/>
            </p:cNvSpPr>
            <p:nvPr/>
          </p:nvSpPr>
          <p:spPr bwMode="auto">
            <a:xfrm>
              <a:off x="4921" y="2540"/>
              <a:ext cx="551" cy="11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Line 70"/>
            <p:cNvSpPr>
              <a:spLocks noChangeShapeType="1"/>
            </p:cNvSpPr>
            <p:nvPr/>
          </p:nvSpPr>
          <p:spPr bwMode="auto">
            <a:xfrm flipH="1">
              <a:off x="4828" y="2404"/>
              <a:ext cx="242" cy="68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Line 71"/>
            <p:cNvSpPr>
              <a:spLocks noChangeShapeType="1"/>
            </p:cNvSpPr>
            <p:nvPr/>
          </p:nvSpPr>
          <p:spPr bwMode="auto">
            <a:xfrm>
              <a:off x="4976" y="2461"/>
              <a:ext cx="238" cy="5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0" name="AutoShape 72"/>
            <p:cNvSpPr>
              <a:spLocks noChangeArrowheads="1"/>
            </p:cNvSpPr>
            <p:nvPr/>
          </p:nvSpPr>
          <p:spPr bwMode="auto">
            <a:xfrm>
              <a:off x="4364" y="2623"/>
              <a:ext cx="223" cy="247"/>
            </a:xfrm>
            <a:prstGeom prst="rightArrow">
              <a:avLst>
                <a:gd name="adj1" fmla="val 53843"/>
                <a:gd name="adj2" fmla="val 4484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73"/>
          <p:cNvGrpSpPr>
            <a:grpSpLocks/>
          </p:cNvGrpSpPr>
          <p:nvPr/>
        </p:nvGrpSpPr>
        <p:grpSpPr bwMode="auto">
          <a:xfrm>
            <a:off x="6324600" y="3200400"/>
            <a:ext cx="1295400" cy="1027113"/>
            <a:chOff x="3946" y="1392"/>
            <a:chExt cx="1331" cy="1056"/>
          </a:xfrm>
        </p:grpSpPr>
        <p:sp>
          <p:nvSpPr>
            <p:cNvPr id="27655" name="Line 74"/>
            <p:cNvSpPr>
              <a:spLocks noChangeShapeType="1"/>
            </p:cNvSpPr>
            <p:nvPr/>
          </p:nvSpPr>
          <p:spPr bwMode="auto">
            <a:xfrm>
              <a:off x="4282" y="1411"/>
              <a:ext cx="72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656" name="Group 75"/>
            <p:cNvGrpSpPr>
              <a:grpSpLocks/>
            </p:cNvGrpSpPr>
            <p:nvPr/>
          </p:nvGrpSpPr>
          <p:grpSpPr bwMode="auto">
            <a:xfrm>
              <a:off x="3946" y="1459"/>
              <a:ext cx="1280" cy="989"/>
              <a:chOff x="1065" y="2179"/>
              <a:chExt cx="1280" cy="989"/>
            </a:xfrm>
          </p:grpSpPr>
          <p:sp>
            <p:nvSpPr>
              <p:cNvPr id="27658" name="Line 76"/>
              <p:cNvSpPr>
                <a:spLocks noChangeShapeType="1"/>
              </p:cNvSpPr>
              <p:nvPr/>
            </p:nvSpPr>
            <p:spPr bwMode="auto">
              <a:xfrm>
                <a:off x="1305" y="261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659" name="Group 77"/>
              <p:cNvGrpSpPr>
                <a:grpSpLocks/>
              </p:cNvGrpSpPr>
              <p:nvPr/>
            </p:nvGrpSpPr>
            <p:grpSpPr bwMode="auto">
              <a:xfrm>
                <a:off x="2025" y="2419"/>
                <a:ext cx="96" cy="96"/>
                <a:chOff x="5040" y="1392"/>
                <a:chExt cx="96" cy="96"/>
              </a:xfrm>
            </p:grpSpPr>
            <p:sp>
              <p:nvSpPr>
                <p:cNvPr id="27680" name="Line 78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1" name="Line 79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660" name="Line 80"/>
              <p:cNvSpPr>
                <a:spLocks noChangeShapeType="1"/>
              </p:cNvSpPr>
              <p:nvPr/>
            </p:nvSpPr>
            <p:spPr bwMode="auto">
              <a:xfrm>
                <a:off x="1305" y="2899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1" name="Line 81"/>
              <p:cNvSpPr>
                <a:spLocks noChangeShapeType="1"/>
              </p:cNvSpPr>
              <p:nvPr/>
            </p:nvSpPr>
            <p:spPr bwMode="auto">
              <a:xfrm>
                <a:off x="1689" y="294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2" name="Line 82"/>
              <p:cNvSpPr>
                <a:spLocks noChangeShapeType="1"/>
              </p:cNvSpPr>
              <p:nvPr/>
            </p:nvSpPr>
            <p:spPr bwMode="auto">
              <a:xfrm>
                <a:off x="1065" y="270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3" name="Line 83"/>
              <p:cNvSpPr>
                <a:spLocks noChangeShapeType="1"/>
              </p:cNvSpPr>
              <p:nvPr/>
            </p:nvSpPr>
            <p:spPr bwMode="auto">
              <a:xfrm>
                <a:off x="1305" y="237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664" name="Group 84"/>
              <p:cNvGrpSpPr>
                <a:grpSpLocks/>
              </p:cNvGrpSpPr>
              <p:nvPr/>
            </p:nvGrpSpPr>
            <p:grpSpPr bwMode="auto">
              <a:xfrm>
                <a:off x="2121" y="2707"/>
                <a:ext cx="96" cy="96"/>
                <a:chOff x="5040" y="1392"/>
                <a:chExt cx="96" cy="96"/>
              </a:xfrm>
            </p:grpSpPr>
            <p:sp>
              <p:nvSpPr>
                <p:cNvPr id="27678" name="Line 85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9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65" name="Group 87"/>
              <p:cNvGrpSpPr>
                <a:grpSpLocks/>
              </p:cNvGrpSpPr>
              <p:nvPr/>
            </p:nvGrpSpPr>
            <p:grpSpPr bwMode="auto">
              <a:xfrm>
                <a:off x="1785" y="2371"/>
                <a:ext cx="96" cy="96"/>
                <a:chOff x="5040" y="1392"/>
                <a:chExt cx="96" cy="96"/>
              </a:xfrm>
            </p:grpSpPr>
            <p:sp>
              <p:nvSpPr>
                <p:cNvPr id="27676" name="Line 88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7" name="Line 89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66" name="Group 90"/>
              <p:cNvGrpSpPr>
                <a:grpSpLocks/>
              </p:cNvGrpSpPr>
              <p:nvPr/>
            </p:nvGrpSpPr>
            <p:grpSpPr bwMode="auto">
              <a:xfrm>
                <a:off x="1833" y="2179"/>
                <a:ext cx="96" cy="96"/>
                <a:chOff x="5040" y="1392"/>
                <a:chExt cx="96" cy="96"/>
              </a:xfrm>
            </p:grpSpPr>
            <p:sp>
              <p:nvSpPr>
                <p:cNvPr id="27674" name="Line 91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5" name="Line 92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67" name="Group 93"/>
              <p:cNvGrpSpPr>
                <a:grpSpLocks/>
              </p:cNvGrpSpPr>
              <p:nvPr/>
            </p:nvGrpSpPr>
            <p:grpSpPr bwMode="auto">
              <a:xfrm>
                <a:off x="2121" y="2227"/>
                <a:ext cx="96" cy="96"/>
                <a:chOff x="5040" y="1392"/>
                <a:chExt cx="96" cy="96"/>
              </a:xfrm>
            </p:grpSpPr>
            <p:sp>
              <p:nvSpPr>
                <p:cNvPr id="27672" name="Line 94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3" name="Line 95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68" name="Group 96"/>
              <p:cNvGrpSpPr>
                <a:grpSpLocks/>
              </p:cNvGrpSpPr>
              <p:nvPr/>
            </p:nvGrpSpPr>
            <p:grpSpPr bwMode="auto">
              <a:xfrm>
                <a:off x="2249" y="2471"/>
                <a:ext cx="96" cy="96"/>
                <a:chOff x="5040" y="1392"/>
                <a:chExt cx="96" cy="96"/>
              </a:xfrm>
            </p:grpSpPr>
            <p:sp>
              <p:nvSpPr>
                <p:cNvPr id="27670" name="Line 97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1" name="Line 98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669" name="Line 99"/>
              <p:cNvSpPr>
                <a:spLocks noChangeShapeType="1"/>
              </p:cNvSpPr>
              <p:nvPr/>
            </p:nvSpPr>
            <p:spPr bwMode="auto">
              <a:xfrm>
                <a:off x="1404" y="3168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57" name="Line 100"/>
            <p:cNvSpPr>
              <a:spLocks noChangeShapeType="1"/>
            </p:cNvSpPr>
            <p:nvPr/>
          </p:nvSpPr>
          <p:spPr bwMode="auto">
            <a:xfrm>
              <a:off x="4368" y="1392"/>
              <a:ext cx="909" cy="8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8896" y="1143000"/>
            <a:ext cx="2538895" cy="1676400"/>
          </a:xfrm>
          <a:prstGeom prst="rect">
            <a:avLst/>
          </a:prstGeom>
          <a:noFill/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8710" y="3052691"/>
            <a:ext cx="2050502" cy="1595509"/>
          </a:xfrm>
          <a:prstGeom prst="rect">
            <a:avLst/>
          </a:prstGeom>
          <a:noFill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2668" y="4800600"/>
            <a:ext cx="2850052" cy="15192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Fixing the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6858000" cy="4525963"/>
          </a:xfrm>
        </p:spPr>
        <p:txBody>
          <a:bodyPr/>
          <a:lstStyle/>
          <a:p>
            <a:pPr eaLnBrk="1" hangingPunct="1"/>
            <a:r>
              <a:rPr lang="en-US" sz="2000" dirty="0"/>
              <a:t>Idea: adjust the weight update to mitigate these effects</a:t>
            </a:r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000" dirty="0"/>
              <a:t>MIRA*: choose an update size that fixes the current mistake…</a:t>
            </a:r>
          </a:p>
          <a:p>
            <a:pPr eaLnBrk="1" hangingPunct="1"/>
            <a:r>
              <a:rPr lang="en-US" sz="2000" dirty="0"/>
              <a:t>… but, minimizes the change to w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The +1 helps to generalize</a:t>
            </a:r>
          </a:p>
        </p:txBody>
      </p:sp>
      <p:pic>
        <p:nvPicPr>
          <p:cNvPr id="37" name="Picture 3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862888" y="551180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23150" y="4673600"/>
            <a:ext cx="39306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54112" y="4745038"/>
            <a:ext cx="4027488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10488" y="6029325"/>
            <a:ext cx="32464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382712" y="3581400"/>
            <a:ext cx="3492500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28600" y="6400800"/>
            <a:ext cx="35504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* Margin Infused Relaxed Algorithm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H="1">
            <a:off x="8185150" y="1797050"/>
            <a:ext cx="533400" cy="8382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 flipH="1" flipV="1">
            <a:off x="8185150" y="2635250"/>
            <a:ext cx="914400" cy="403225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V="1">
            <a:off x="10013950" y="2559050"/>
            <a:ext cx="533400" cy="784225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 flipV="1">
            <a:off x="9099550" y="2559050"/>
            <a:ext cx="1447800" cy="479425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8566150" y="1447800"/>
            <a:ext cx="1858963" cy="2787650"/>
            <a:chOff x="6096000" y="1479550"/>
            <a:chExt cx="1858962" cy="2787650"/>
          </a:xfrm>
        </p:grpSpPr>
        <p:sp>
          <p:nvSpPr>
            <p:cNvPr id="28691" name="Line 7"/>
            <p:cNvSpPr>
              <a:spLocks noChangeShapeType="1"/>
            </p:cNvSpPr>
            <p:nvPr/>
          </p:nvSpPr>
          <p:spPr bwMode="auto">
            <a:xfrm flipH="1" flipV="1">
              <a:off x="6248400" y="1752599"/>
              <a:ext cx="381000" cy="131762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8"/>
            <p:cNvSpPr>
              <a:spLocks noChangeShapeType="1"/>
            </p:cNvSpPr>
            <p:nvPr/>
          </p:nvSpPr>
          <p:spPr bwMode="auto">
            <a:xfrm>
              <a:off x="6629400" y="3070225"/>
              <a:ext cx="914400" cy="304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9"/>
            <p:cNvSpPr>
              <a:spLocks noChangeShapeType="1"/>
            </p:cNvSpPr>
            <p:nvPr/>
          </p:nvSpPr>
          <p:spPr bwMode="auto">
            <a:xfrm flipH="1">
              <a:off x="6400800" y="3070225"/>
              <a:ext cx="228600" cy="76200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8694" name="Picture 21" descr="txp_fi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6096000" y="1479550"/>
              <a:ext cx="436563" cy="273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95" name="Picture 20" descr="txp_fi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6273800" y="3940175"/>
              <a:ext cx="525463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96" name="Line 13"/>
            <p:cNvSpPr>
              <a:spLocks noChangeShapeType="1"/>
            </p:cNvSpPr>
            <p:nvPr/>
          </p:nvSpPr>
          <p:spPr bwMode="auto">
            <a:xfrm flipV="1">
              <a:off x="6629400" y="2286000"/>
              <a:ext cx="533400" cy="784224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8697" name="Picture 14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6858000" y="1981200"/>
              <a:ext cx="219075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98" name="Picture 26" descr="txp_fi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7391400" y="3603625"/>
              <a:ext cx="563562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" name="Line 17"/>
          <p:cNvSpPr>
            <a:spLocks noChangeShapeType="1"/>
          </p:cNvSpPr>
          <p:nvPr/>
        </p:nvSpPr>
        <p:spPr bwMode="auto">
          <a:xfrm flipV="1">
            <a:off x="10013950" y="2863850"/>
            <a:ext cx="381000" cy="4572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 flipV="1">
            <a:off x="9099550" y="2863850"/>
            <a:ext cx="1295400" cy="174625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8413750" y="1720850"/>
            <a:ext cx="304800" cy="5334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H="1" flipV="1">
            <a:off x="8413750" y="2254250"/>
            <a:ext cx="685800" cy="784225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1" grpId="0" animBg="1"/>
      <p:bldP spid="32" grpId="0" animBg="1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9067800" y="2971800"/>
            <a:ext cx="1447800" cy="2133600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bg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Minimum Correcting Update</a:t>
            </a: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674812" y="1371600"/>
            <a:ext cx="289877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73262" y="2227263"/>
            <a:ext cx="2584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459037" y="3352800"/>
            <a:ext cx="149225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2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46938" y="1447800"/>
            <a:ext cx="29146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2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135813" y="1981200"/>
            <a:ext cx="32432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7010400" y="1371600"/>
            <a:ext cx="3429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2922587" y="2743200"/>
            <a:ext cx="685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0" name="Picture 29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897062" y="3962400"/>
            <a:ext cx="2584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086600" y="5491163"/>
            <a:ext cx="3581400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min not </a:t>
            </a:r>
            <a:r>
              <a:rPr lang="en-US" sz="2800" dirty="0">
                <a:latin typeface="Calibri"/>
                <a:cs typeface="Calibri"/>
                <a:sym typeface="Symbol" pitchFamily="18" charset="2"/>
              </a:rPr>
              <a:t></a:t>
            </a:r>
            <a:r>
              <a:rPr lang="en-US" sz="2000" dirty="0">
                <a:latin typeface="Calibri"/>
                <a:cs typeface="Calibri"/>
                <a:sym typeface="Symbol" pitchFamily="18" charset="2"/>
              </a:rPr>
              <a:t>=0, or would not have made an error, so min will be where equality holds</a:t>
            </a:r>
            <a:endParaRPr lang="en-US" sz="2000" dirty="0">
              <a:latin typeface="Calibri"/>
              <a:cs typeface="Calibri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5400000" flipH="1" flipV="1">
            <a:off x="8000207" y="4037806"/>
            <a:ext cx="2133600" cy="1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28125" y="3810000"/>
            <a:ext cx="149383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6400800" y="2895600"/>
            <a:ext cx="3733800" cy="2559050"/>
            <a:chOff x="4572000" y="2971800"/>
            <a:chExt cx="3733800" cy="255924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5562600" y="5181770"/>
              <a:ext cx="27432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5256925" y="4114094"/>
              <a:ext cx="2133764" cy="1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6"/>
            <p:cNvSpPr/>
            <p:nvPr/>
          </p:nvSpPr>
          <p:spPr>
            <a:xfrm>
              <a:off x="4724400" y="3100398"/>
              <a:ext cx="3160713" cy="2084547"/>
            </a:xfrm>
            <a:custGeom>
              <a:avLst/>
              <a:gdLst>
                <a:gd name="connsiteX0" fmla="*/ 0 w 2336370"/>
                <a:gd name="connsiteY0" fmla="*/ 391332 h 2429359"/>
                <a:gd name="connsiteX1" fmla="*/ 1092631 w 2336370"/>
                <a:gd name="connsiteY1" fmla="*/ 2421610 h 2429359"/>
                <a:gd name="connsiteX2" fmla="*/ 2146516 w 2336370"/>
                <a:gd name="connsiteY2" fmla="*/ 344837 h 2429359"/>
                <a:gd name="connsiteX3" fmla="*/ 2231756 w 2336370"/>
                <a:gd name="connsiteY3" fmla="*/ 352586 h 2429359"/>
                <a:gd name="connsiteX0" fmla="*/ 0 w 2146516"/>
                <a:gd name="connsiteY0" fmla="*/ 46495 h 2084522"/>
                <a:gd name="connsiteX1" fmla="*/ 1092631 w 2146516"/>
                <a:gd name="connsiteY1" fmla="*/ 2076773 h 2084522"/>
                <a:gd name="connsiteX2" fmla="*/ 2146516 w 2146516"/>
                <a:gd name="connsiteY2" fmla="*/ 0 h 2084522"/>
                <a:gd name="connsiteX0" fmla="*/ 0 w 2222716"/>
                <a:gd name="connsiteY0" fmla="*/ 122695 h 2173422"/>
                <a:gd name="connsiteX1" fmla="*/ 1092631 w 2222716"/>
                <a:gd name="connsiteY1" fmla="*/ 2152973 h 2173422"/>
                <a:gd name="connsiteX2" fmla="*/ 2222716 w 2222716"/>
                <a:gd name="connsiteY2" fmla="*/ 0 h 2173422"/>
                <a:gd name="connsiteX0" fmla="*/ 0 w 2222716"/>
                <a:gd name="connsiteY0" fmla="*/ 122695 h 2173422"/>
                <a:gd name="connsiteX1" fmla="*/ 1092631 w 2222716"/>
                <a:gd name="connsiteY1" fmla="*/ 2152973 h 2173422"/>
                <a:gd name="connsiteX2" fmla="*/ 2222716 w 2222716"/>
                <a:gd name="connsiteY2" fmla="*/ 0 h 2173422"/>
                <a:gd name="connsiteX0" fmla="*/ 0 w 2222716"/>
                <a:gd name="connsiteY0" fmla="*/ 122695 h 2173422"/>
                <a:gd name="connsiteX1" fmla="*/ 1092631 w 2222716"/>
                <a:gd name="connsiteY1" fmla="*/ 2152973 h 2173422"/>
                <a:gd name="connsiteX2" fmla="*/ 2222716 w 2222716"/>
                <a:gd name="connsiteY2" fmla="*/ 0 h 2173422"/>
                <a:gd name="connsiteX0" fmla="*/ 0 w 1994116"/>
                <a:gd name="connsiteY0" fmla="*/ 0 h 2035229"/>
                <a:gd name="connsiteX1" fmla="*/ 1092631 w 1994116"/>
                <a:gd name="connsiteY1" fmla="*/ 2030278 h 2035229"/>
                <a:gd name="connsiteX2" fmla="*/ 1994116 w 1994116"/>
                <a:gd name="connsiteY2" fmla="*/ 29705 h 2035229"/>
                <a:gd name="connsiteX0" fmla="*/ 0 w 1994116"/>
                <a:gd name="connsiteY0" fmla="*/ 0 h 2035229"/>
                <a:gd name="connsiteX1" fmla="*/ 1092631 w 1994116"/>
                <a:gd name="connsiteY1" fmla="*/ 2030278 h 2035229"/>
                <a:gd name="connsiteX2" fmla="*/ 1994116 w 1994116"/>
                <a:gd name="connsiteY2" fmla="*/ 29705 h 2035229"/>
                <a:gd name="connsiteX0" fmla="*/ 0 w 2222716"/>
                <a:gd name="connsiteY0" fmla="*/ 46495 h 2084522"/>
                <a:gd name="connsiteX1" fmla="*/ 1092631 w 2222716"/>
                <a:gd name="connsiteY1" fmla="*/ 2076773 h 2084522"/>
                <a:gd name="connsiteX2" fmla="*/ 2222716 w 2222716"/>
                <a:gd name="connsiteY2" fmla="*/ 0 h 20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2716" h="2084522">
                  <a:moveTo>
                    <a:pt x="0" y="46495"/>
                  </a:moveTo>
                  <a:cubicBezTo>
                    <a:pt x="367439" y="1065508"/>
                    <a:pt x="722178" y="2084522"/>
                    <a:pt x="1092631" y="2076773"/>
                  </a:cubicBezTo>
                  <a:cubicBezTo>
                    <a:pt x="1463084" y="2069024"/>
                    <a:pt x="1910167" y="1047427"/>
                    <a:pt x="2222716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9718" name="Picture 28" descr="txp_fi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5867400" y="5257800"/>
              <a:ext cx="983689" cy="273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Rectangle 32"/>
            <p:cNvSpPr/>
            <p:nvPr/>
          </p:nvSpPr>
          <p:spPr>
            <a:xfrm>
              <a:off x="4572000" y="2971800"/>
              <a:ext cx="990600" cy="2133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6" name="Down Arrow 35"/>
          <p:cNvSpPr/>
          <p:nvPr/>
        </p:nvSpPr>
        <p:spPr>
          <a:xfrm>
            <a:off x="2922587" y="4572000"/>
            <a:ext cx="685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1" name="Picture 30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295400" y="5257800"/>
            <a:ext cx="462121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2063750" y="5849938"/>
            <a:ext cx="3082925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7" grpId="0" animBg="1"/>
      <p:bldP spid="19" grpId="0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7" name="Group 17"/>
          <p:cNvGrpSpPr>
            <a:grpSpLocks/>
          </p:cNvGrpSpPr>
          <p:nvPr/>
        </p:nvGrpSpPr>
        <p:grpSpPr bwMode="auto">
          <a:xfrm>
            <a:off x="6629400" y="2362200"/>
            <a:ext cx="4572000" cy="2286000"/>
            <a:chOff x="3962400" y="2667000"/>
            <a:chExt cx="4572000" cy="2286000"/>
          </a:xfrm>
        </p:grpSpPr>
        <p:sp>
          <p:nvSpPr>
            <p:cNvPr id="12" name="Freeform 11"/>
            <p:cNvSpPr/>
            <p:nvPr/>
          </p:nvSpPr>
          <p:spPr>
            <a:xfrm>
              <a:off x="4038600" y="2667000"/>
              <a:ext cx="4495800" cy="2286000"/>
            </a:xfrm>
            <a:custGeom>
              <a:avLst/>
              <a:gdLst>
                <a:gd name="connsiteX0" fmla="*/ 0 w 2336370"/>
                <a:gd name="connsiteY0" fmla="*/ 391332 h 2429359"/>
                <a:gd name="connsiteX1" fmla="*/ 1092631 w 2336370"/>
                <a:gd name="connsiteY1" fmla="*/ 2421610 h 2429359"/>
                <a:gd name="connsiteX2" fmla="*/ 2146516 w 2336370"/>
                <a:gd name="connsiteY2" fmla="*/ 344837 h 2429359"/>
                <a:gd name="connsiteX3" fmla="*/ 2231756 w 2336370"/>
                <a:gd name="connsiteY3" fmla="*/ 352586 h 2429359"/>
                <a:gd name="connsiteX0" fmla="*/ 0 w 2146516"/>
                <a:gd name="connsiteY0" fmla="*/ 46495 h 2084522"/>
                <a:gd name="connsiteX1" fmla="*/ 1092631 w 2146516"/>
                <a:gd name="connsiteY1" fmla="*/ 2076773 h 2084522"/>
                <a:gd name="connsiteX2" fmla="*/ 2146516 w 2146516"/>
                <a:gd name="connsiteY2" fmla="*/ 0 h 2084522"/>
                <a:gd name="connsiteX0" fmla="*/ 0 w 2222716"/>
                <a:gd name="connsiteY0" fmla="*/ 122695 h 2173422"/>
                <a:gd name="connsiteX1" fmla="*/ 1092631 w 2222716"/>
                <a:gd name="connsiteY1" fmla="*/ 2152973 h 2173422"/>
                <a:gd name="connsiteX2" fmla="*/ 2222716 w 2222716"/>
                <a:gd name="connsiteY2" fmla="*/ 0 h 2173422"/>
                <a:gd name="connsiteX0" fmla="*/ 0 w 2222716"/>
                <a:gd name="connsiteY0" fmla="*/ 122695 h 2173422"/>
                <a:gd name="connsiteX1" fmla="*/ 1092631 w 2222716"/>
                <a:gd name="connsiteY1" fmla="*/ 2152973 h 2173422"/>
                <a:gd name="connsiteX2" fmla="*/ 2222716 w 2222716"/>
                <a:gd name="connsiteY2" fmla="*/ 0 h 2173422"/>
                <a:gd name="connsiteX0" fmla="*/ 0 w 2222716"/>
                <a:gd name="connsiteY0" fmla="*/ 122695 h 2173422"/>
                <a:gd name="connsiteX1" fmla="*/ 1092631 w 2222716"/>
                <a:gd name="connsiteY1" fmla="*/ 2152973 h 2173422"/>
                <a:gd name="connsiteX2" fmla="*/ 2222716 w 2222716"/>
                <a:gd name="connsiteY2" fmla="*/ 0 h 2173422"/>
                <a:gd name="connsiteX0" fmla="*/ 0 w 1994116"/>
                <a:gd name="connsiteY0" fmla="*/ 0 h 2035229"/>
                <a:gd name="connsiteX1" fmla="*/ 1092631 w 1994116"/>
                <a:gd name="connsiteY1" fmla="*/ 2030278 h 2035229"/>
                <a:gd name="connsiteX2" fmla="*/ 1994116 w 1994116"/>
                <a:gd name="connsiteY2" fmla="*/ 29705 h 2035229"/>
                <a:gd name="connsiteX0" fmla="*/ 0 w 1994116"/>
                <a:gd name="connsiteY0" fmla="*/ 0 h 2035229"/>
                <a:gd name="connsiteX1" fmla="*/ 1092631 w 1994116"/>
                <a:gd name="connsiteY1" fmla="*/ 2030278 h 2035229"/>
                <a:gd name="connsiteX2" fmla="*/ 1994116 w 1994116"/>
                <a:gd name="connsiteY2" fmla="*/ 29705 h 2035229"/>
                <a:gd name="connsiteX0" fmla="*/ 0 w 2222716"/>
                <a:gd name="connsiteY0" fmla="*/ 46495 h 2084522"/>
                <a:gd name="connsiteX1" fmla="*/ 1092631 w 2222716"/>
                <a:gd name="connsiteY1" fmla="*/ 2076773 h 2084522"/>
                <a:gd name="connsiteX2" fmla="*/ 2222716 w 2222716"/>
                <a:gd name="connsiteY2" fmla="*/ 0 h 208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2716" h="2084522">
                  <a:moveTo>
                    <a:pt x="0" y="46495"/>
                  </a:moveTo>
                  <a:cubicBezTo>
                    <a:pt x="367439" y="1065508"/>
                    <a:pt x="722178" y="2084522"/>
                    <a:pt x="1092631" y="2076773"/>
                  </a:cubicBezTo>
                  <a:cubicBezTo>
                    <a:pt x="1463084" y="2069024"/>
                    <a:pt x="1910167" y="1047427"/>
                    <a:pt x="2222716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2400" y="2667000"/>
              <a:ext cx="2111375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Maximum Step Size</a:t>
            </a:r>
          </a:p>
        </p:txBody>
      </p:sp>
      <p:sp>
        <p:nvSpPr>
          <p:cNvPr id="30728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7772400" cy="4525963"/>
          </a:xfrm>
        </p:spPr>
        <p:txBody>
          <a:bodyPr/>
          <a:lstStyle/>
          <a:p>
            <a:pPr eaLnBrk="1" hangingPunct="1"/>
            <a:r>
              <a:rPr lang="en-US" sz="2000" dirty="0"/>
              <a:t>In practice, it’s also bad to make updates that are too large</a:t>
            </a:r>
          </a:p>
          <a:p>
            <a:pPr lvl="1" eaLnBrk="1" hangingPunct="1"/>
            <a:r>
              <a:rPr lang="en-US" sz="2000" dirty="0"/>
              <a:t>Example may be labeled incorrectly</a:t>
            </a:r>
          </a:p>
          <a:p>
            <a:pPr lvl="1" eaLnBrk="1" hangingPunct="1"/>
            <a:r>
              <a:rPr lang="en-US" sz="2000" dirty="0"/>
              <a:t>You may not have enough features</a:t>
            </a:r>
          </a:p>
          <a:p>
            <a:pPr lvl="1" eaLnBrk="1" hangingPunct="1"/>
            <a:r>
              <a:rPr lang="en-US" sz="2000" dirty="0"/>
              <a:t>Solution: cap the maximum possible value of </a:t>
            </a:r>
            <a:r>
              <a:rPr lang="en-US" sz="2000" dirty="0">
                <a:sym typeface="Symbol" pitchFamily="18" charset="2"/>
              </a:rPr>
              <a:t> with some constant C</a:t>
            </a:r>
          </a:p>
          <a:p>
            <a:pPr lvl="1" eaLnBrk="1" hangingPunct="1"/>
            <a:endParaRPr lang="en-US" sz="2000" dirty="0">
              <a:sym typeface="Symbol" pitchFamily="18" charset="2"/>
            </a:endParaRPr>
          </a:p>
          <a:p>
            <a:pPr lvl="1" eaLnBrk="1" hangingPunct="1"/>
            <a:endParaRPr lang="en-US" sz="2000" dirty="0">
              <a:sym typeface="Symbol" pitchFamily="18" charset="2"/>
            </a:endParaRPr>
          </a:p>
          <a:p>
            <a:pPr lvl="1" eaLnBrk="1" hangingPunct="1"/>
            <a:endParaRPr lang="en-US" sz="2000" dirty="0">
              <a:sym typeface="Symbol" pitchFamily="18" charset="2"/>
            </a:endParaRPr>
          </a:p>
          <a:p>
            <a:pPr lvl="1" eaLnBrk="1" hangingPunct="1"/>
            <a:endParaRPr lang="en-US" sz="2000" dirty="0">
              <a:sym typeface="Symbol" pitchFamily="18" charset="2"/>
            </a:endParaRPr>
          </a:p>
          <a:p>
            <a:pPr lvl="1" eaLnBrk="1" hangingPunct="1"/>
            <a:r>
              <a:rPr lang="en-US" sz="2000" dirty="0">
                <a:sym typeface="Symbol" pitchFamily="18" charset="2"/>
              </a:rPr>
              <a:t>Corresponds to an optimization that assumes non-separable data</a:t>
            </a:r>
            <a:endParaRPr lang="en-US" sz="2000" dirty="0"/>
          </a:p>
          <a:p>
            <a:pPr lvl="1" eaLnBrk="1" hangingPunct="1"/>
            <a:r>
              <a:rPr lang="en-US" sz="2000" dirty="0"/>
              <a:t>Usually converges faster than </a:t>
            </a:r>
            <a:r>
              <a:rPr lang="en-US" sz="2000" dirty="0" err="1"/>
              <a:t>perceptron</a:t>
            </a:r>
            <a:endParaRPr lang="en-US" sz="2000" dirty="0"/>
          </a:p>
          <a:p>
            <a:pPr lvl="1" eaLnBrk="1" hangingPunct="1"/>
            <a:r>
              <a:rPr lang="en-US" sz="2000" dirty="0"/>
              <a:t>Usually better, especially on noisy data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000" dirty="0"/>
          </a:p>
        </p:txBody>
      </p:sp>
      <p:grpSp>
        <p:nvGrpSpPr>
          <p:cNvPr id="30723" name="Group 21"/>
          <p:cNvGrpSpPr>
            <a:grpSpLocks/>
          </p:cNvGrpSpPr>
          <p:nvPr/>
        </p:nvGrpSpPr>
        <p:grpSpPr bwMode="auto">
          <a:xfrm>
            <a:off x="8382000" y="2286000"/>
            <a:ext cx="2792413" cy="2819400"/>
            <a:chOff x="5715000" y="2590802"/>
            <a:chExt cx="2792413" cy="2819398"/>
          </a:xfrm>
        </p:grpSpPr>
        <p:sp>
          <p:nvSpPr>
            <p:cNvPr id="6" name="Rectangle 5"/>
            <p:cNvSpPr/>
            <p:nvPr/>
          </p:nvSpPr>
          <p:spPr bwMode="auto">
            <a:xfrm>
              <a:off x="6908800" y="2608265"/>
              <a:ext cx="1473200" cy="2320923"/>
            </a:xfrm>
            <a:prstGeom prst="rect">
              <a:avLst/>
            </a:prstGeom>
            <a:gradFill flip="none" rotWithShape="1">
              <a:gsLst>
                <a:gs pos="0">
                  <a:srgbClr val="92D050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5715000" y="4929188"/>
              <a:ext cx="2792413" cy="31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 bwMode="auto">
            <a:xfrm rot="5400000" flipH="1" flipV="1">
              <a:off x="5133976" y="3768727"/>
              <a:ext cx="23209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auto">
            <a:xfrm rot="5400000" flipH="1" flipV="1">
              <a:off x="5746751" y="3767139"/>
              <a:ext cx="2320923" cy="31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auto">
            <a:xfrm rot="5400000" flipH="1" flipV="1">
              <a:off x="7219951" y="3751264"/>
              <a:ext cx="2322511" cy="1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37" name="Picture 20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161886" y="5112317"/>
              <a:ext cx="296314" cy="297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38" name="Picture 22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835497" y="5072460"/>
              <a:ext cx="353222" cy="337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24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820150" y="4806950"/>
            <a:ext cx="18573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63113" y="2351088"/>
            <a:ext cx="1323975" cy="109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05000" y="3505200"/>
            <a:ext cx="4211638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Separators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04950"/>
            <a:ext cx="9829800" cy="5029200"/>
          </a:xfrm>
        </p:spPr>
        <p:txBody>
          <a:bodyPr/>
          <a:lstStyle/>
          <a:p>
            <a:pPr eaLnBrk="1" hangingPunct="1"/>
            <a:r>
              <a:rPr lang="en-US" sz="2800" dirty="0"/>
              <a:t>Which of these linear separators is optimal? 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flipV="1">
            <a:off x="4249737" y="29019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4114800" y="582771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5289550" y="36576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4714875" y="40147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auto">
          <a:xfrm>
            <a:off x="4867275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AutoShape 9"/>
          <p:cNvSpPr>
            <a:spLocks noChangeArrowheads="1"/>
          </p:cNvSpPr>
          <p:nvPr/>
        </p:nvSpPr>
        <p:spPr bwMode="auto">
          <a:xfrm>
            <a:off x="4486275" y="501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>
            <a:off x="5019675" y="3417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4486275" y="4332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AutoShape 12"/>
          <p:cNvSpPr>
            <a:spLocks noChangeArrowheads="1"/>
          </p:cNvSpPr>
          <p:nvPr/>
        </p:nvSpPr>
        <p:spPr bwMode="auto">
          <a:xfrm>
            <a:off x="4638675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AutoShape 13"/>
          <p:cNvSpPr>
            <a:spLocks noChangeArrowheads="1"/>
          </p:cNvSpPr>
          <p:nvPr/>
        </p:nvSpPr>
        <p:spPr bwMode="auto">
          <a:xfrm>
            <a:off x="5400675" y="4103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AutoShape 14"/>
          <p:cNvSpPr>
            <a:spLocks noChangeArrowheads="1"/>
          </p:cNvSpPr>
          <p:nvPr/>
        </p:nvSpPr>
        <p:spPr bwMode="auto">
          <a:xfrm>
            <a:off x="6302375" y="40909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AutoShape 15"/>
          <p:cNvSpPr>
            <a:spLocks noChangeArrowheads="1"/>
          </p:cNvSpPr>
          <p:nvPr/>
        </p:nvSpPr>
        <p:spPr bwMode="auto">
          <a:xfrm>
            <a:off x="5934075" y="501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AutoShape 16"/>
          <p:cNvSpPr>
            <a:spLocks noChangeArrowheads="1"/>
          </p:cNvSpPr>
          <p:nvPr/>
        </p:nvSpPr>
        <p:spPr bwMode="auto">
          <a:xfrm>
            <a:off x="6924675" y="501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AutoShape 17"/>
          <p:cNvSpPr>
            <a:spLocks noChangeArrowheads="1"/>
          </p:cNvSpPr>
          <p:nvPr/>
        </p:nvSpPr>
        <p:spPr bwMode="auto">
          <a:xfrm>
            <a:off x="5616575" y="5538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AutoShape 18"/>
          <p:cNvSpPr>
            <a:spLocks noChangeArrowheads="1"/>
          </p:cNvSpPr>
          <p:nvPr/>
        </p:nvSpPr>
        <p:spPr bwMode="auto">
          <a:xfrm>
            <a:off x="6238875" y="4408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AutoShape 19"/>
          <p:cNvSpPr>
            <a:spLocks noChangeArrowheads="1"/>
          </p:cNvSpPr>
          <p:nvPr/>
        </p:nvSpPr>
        <p:spPr bwMode="auto">
          <a:xfrm>
            <a:off x="5616575" y="48529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AutoShape 20"/>
          <p:cNvSpPr>
            <a:spLocks noChangeArrowheads="1"/>
          </p:cNvSpPr>
          <p:nvPr/>
        </p:nvSpPr>
        <p:spPr bwMode="auto">
          <a:xfrm>
            <a:off x="6315075" y="5246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AutoShape 21"/>
          <p:cNvSpPr>
            <a:spLocks noChangeArrowheads="1"/>
          </p:cNvSpPr>
          <p:nvPr/>
        </p:nvSpPr>
        <p:spPr bwMode="auto">
          <a:xfrm>
            <a:off x="7000875" y="4332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9350" name="Line 22"/>
          <p:cNvSpPr>
            <a:spLocks noChangeShapeType="1"/>
          </p:cNvSpPr>
          <p:nvPr/>
        </p:nvSpPr>
        <p:spPr bwMode="auto">
          <a:xfrm flipV="1">
            <a:off x="4562475" y="3124200"/>
            <a:ext cx="2676525" cy="24272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7" name="AutoShape 23"/>
          <p:cNvSpPr>
            <a:spLocks noChangeArrowheads="1"/>
          </p:cNvSpPr>
          <p:nvPr/>
        </p:nvSpPr>
        <p:spPr bwMode="auto">
          <a:xfrm>
            <a:off x="5486400" y="28194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AutoShape 24"/>
          <p:cNvSpPr>
            <a:spLocks noChangeArrowheads="1"/>
          </p:cNvSpPr>
          <p:nvPr/>
        </p:nvSpPr>
        <p:spPr bwMode="auto">
          <a:xfrm>
            <a:off x="6096000" y="28956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AutoShape 25"/>
          <p:cNvSpPr>
            <a:spLocks noChangeArrowheads="1"/>
          </p:cNvSpPr>
          <p:nvPr/>
        </p:nvSpPr>
        <p:spPr bwMode="auto">
          <a:xfrm>
            <a:off x="7162800" y="36576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79354" name="Line 26"/>
          <p:cNvSpPr>
            <a:spLocks noChangeShapeType="1"/>
          </p:cNvSpPr>
          <p:nvPr/>
        </p:nvSpPr>
        <p:spPr bwMode="auto">
          <a:xfrm flipV="1">
            <a:off x="4714875" y="281940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79355" name="Line 27"/>
          <p:cNvSpPr>
            <a:spLocks noChangeShapeType="1"/>
          </p:cNvSpPr>
          <p:nvPr/>
        </p:nvSpPr>
        <p:spPr bwMode="auto">
          <a:xfrm flipV="1">
            <a:off x="4343400" y="3124200"/>
            <a:ext cx="2971800" cy="2286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79356" name="Line 28"/>
          <p:cNvSpPr>
            <a:spLocks noChangeShapeType="1"/>
          </p:cNvSpPr>
          <p:nvPr/>
        </p:nvSpPr>
        <p:spPr bwMode="auto">
          <a:xfrm flipV="1">
            <a:off x="4876800" y="2895600"/>
            <a:ext cx="1828800" cy="289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79357" name="Line 29"/>
          <p:cNvSpPr>
            <a:spLocks noChangeShapeType="1"/>
          </p:cNvSpPr>
          <p:nvPr/>
        </p:nvSpPr>
        <p:spPr bwMode="auto">
          <a:xfrm flipV="1">
            <a:off x="4648200" y="2819400"/>
            <a:ext cx="1828800" cy="289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79358" name="Line 30"/>
          <p:cNvSpPr>
            <a:spLocks noChangeShapeType="1"/>
          </p:cNvSpPr>
          <p:nvPr/>
        </p:nvSpPr>
        <p:spPr bwMode="auto">
          <a:xfrm flipV="1">
            <a:off x="4495800" y="2971800"/>
            <a:ext cx="2667000" cy="2590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Tm="34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9350" grpId="0" animBg="1"/>
      <p:bldP spid="1379354" grpId="0" animBg="1"/>
      <p:bldP spid="1379355" grpId="0" animBg="1"/>
      <p:bldP spid="1379356" grpId="0" animBg="1"/>
      <p:bldP spid="1379357" grpId="0" animBg="1"/>
      <p:bldP spid="137935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Support Vector Machines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71600"/>
            <a:ext cx="8229600" cy="5029200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rgbClr val="CC0000"/>
                </a:solidFill>
              </a:rPr>
              <a:t>Maximizing the margin: </a:t>
            </a:r>
            <a:r>
              <a:rPr lang="en-US" sz="2000" dirty="0"/>
              <a:t>good according to intuition, theory, practice</a:t>
            </a:r>
          </a:p>
          <a:p>
            <a:pPr eaLnBrk="1" hangingPunct="1"/>
            <a:r>
              <a:rPr lang="en-US" sz="2000" dirty="0"/>
              <a:t>Only </a:t>
            </a:r>
            <a:r>
              <a:rPr lang="en-US" sz="2000" dirty="0">
                <a:solidFill>
                  <a:srgbClr val="C00000"/>
                </a:solidFill>
              </a:rPr>
              <a:t>support vectors </a:t>
            </a:r>
            <a:r>
              <a:rPr lang="en-US" sz="2000" dirty="0"/>
              <a:t>matter; other training examples are ignorable </a:t>
            </a:r>
          </a:p>
          <a:p>
            <a:pPr eaLnBrk="1" hangingPunct="1"/>
            <a:r>
              <a:rPr lang="en-US" sz="2000" dirty="0"/>
              <a:t>Support vector machines (SVMs) find the separator with max margin</a:t>
            </a:r>
          </a:p>
          <a:p>
            <a:pPr eaLnBrk="1" hangingPunct="1"/>
            <a:r>
              <a:rPr lang="en-US" sz="2000" dirty="0"/>
              <a:t>Basically, SVMs are MIRA where you optimize over all examples at once</a:t>
            </a: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V="1">
            <a:off x="1463675" y="3508375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 flipV="1">
            <a:off x="1328737" y="6434138"/>
            <a:ext cx="4081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2503487" y="42640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auto">
          <a:xfrm>
            <a:off x="1928812" y="46212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AutoShape 8"/>
          <p:cNvSpPr>
            <a:spLocks noChangeArrowheads="1"/>
          </p:cNvSpPr>
          <p:nvPr/>
        </p:nvSpPr>
        <p:spPr bwMode="auto">
          <a:xfrm>
            <a:off x="2081212" y="51673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auto">
          <a:xfrm>
            <a:off x="1700212" y="56245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AutoShape 10"/>
          <p:cNvSpPr>
            <a:spLocks noChangeArrowheads="1"/>
          </p:cNvSpPr>
          <p:nvPr/>
        </p:nvSpPr>
        <p:spPr bwMode="auto">
          <a:xfrm>
            <a:off x="2233612" y="40243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AutoShape 11"/>
          <p:cNvSpPr>
            <a:spLocks noChangeArrowheads="1"/>
          </p:cNvSpPr>
          <p:nvPr/>
        </p:nvSpPr>
        <p:spPr bwMode="auto">
          <a:xfrm>
            <a:off x="1700212" y="49387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AutoShape 12"/>
          <p:cNvSpPr>
            <a:spLocks noChangeArrowheads="1"/>
          </p:cNvSpPr>
          <p:nvPr/>
        </p:nvSpPr>
        <p:spPr bwMode="auto">
          <a:xfrm>
            <a:off x="1852612" y="50911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AutoShape 13"/>
          <p:cNvSpPr>
            <a:spLocks noChangeArrowheads="1"/>
          </p:cNvSpPr>
          <p:nvPr/>
        </p:nvSpPr>
        <p:spPr bwMode="auto">
          <a:xfrm>
            <a:off x="2614612" y="47101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AutoShape 14"/>
          <p:cNvSpPr>
            <a:spLocks noChangeArrowheads="1"/>
          </p:cNvSpPr>
          <p:nvPr/>
        </p:nvSpPr>
        <p:spPr bwMode="auto">
          <a:xfrm>
            <a:off x="3516312" y="46974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AutoShape 15"/>
          <p:cNvSpPr>
            <a:spLocks noChangeArrowheads="1"/>
          </p:cNvSpPr>
          <p:nvPr/>
        </p:nvSpPr>
        <p:spPr bwMode="auto">
          <a:xfrm>
            <a:off x="3148012" y="56245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AutoShape 16"/>
          <p:cNvSpPr>
            <a:spLocks noChangeArrowheads="1"/>
          </p:cNvSpPr>
          <p:nvPr/>
        </p:nvSpPr>
        <p:spPr bwMode="auto">
          <a:xfrm>
            <a:off x="4138612" y="56245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AutoShape 17"/>
          <p:cNvSpPr>
            <a:spLocks noChangeArrowheads="1"/>
          </p:cNvSpPr>
          <p:nvPr/>
        </p:nvSpPr>
        <p:spPr bwMode="auto">
          <a:xfrm>
            <a:off x="2830512" y="61452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AutoShape 18"/>
          <p:cNvSpPr>
            <a:spLocks noChangeArrowheads="1"/>
          </p:cNvSpPr>
          <p:nvPr/>
        </p:nvSpPr>
        <p:spPr bwMode="auto">
          <a:xfrm>
            <a:off x="3452812" y="50149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AutoShape 19"/>
          <p:cNvSpPr>
            <a:spLocks noChangeArrowheads="1"/>
          </p:cNvSpPr>
          <p:nvPr/>
        </p:nvSpPr>
        <p:spPr bwMode="auto">
          <a:xfrm>
            <a:off x="2884487" y="550862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AutoShape 20"/>
          <p:cNvSpPr>
            <a:spLocks noChangeArrowheads="1"/>
          </p:cNvSpPr>
          <p:nvPr/>
        </p:nvSpPr>
        <p:spPr bwMode="auto">
          <a:xfrm>
            <a:off x="3529012" y="58531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AutoShape 21"/>
          <p:cNvSpPr>
            <a:spLocks noChangeArrowheads="1"/>
          </p:cNvSpPr>
          <p:nvPr/>
        </p:nvSpPr>
        <p:spPr bwMode="auto">
          <a:xfrm>
            <a:off x="4214812" y="49387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AutoShape 22"/>
          <p:cNvSpPr>
            <a:spLocks noChangeArrowheads="1"/>
          </p:cNvSpPr>
          <p:nvPr/>
        </p:nvSpPr>
        <p:spPr bwMode="auto">
          <a:xfrm>
            <a:off x="2700337" y="34258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AutoShape 23"/>
          <p:cNvSpPr>
            <a:spLocks noChangeArrowheads="1"/>
          </p:cNvSpPr>
          <p:nvPr/>
        </p:nvSpPr>
        <p:spPr bwMode="auto">
          <a:xfrm>
            <a:off x="3309937" y="35020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AutoShape 24"/>
          <p:cNvSpPr>
            <a:spLocks noChangeArrowheads="1"/>
          </p:cNvSpPr>
          <p:nvPr/>
        </p:nvSpPr>
        <p:spPr bwMode="auto">
          <a:xfrm>
            <a:off x="4376737" y="426402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 flipV="1">
            <a:off x="1928812" y="3425825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flipH="1" flipV="1">
            <a:off x="3263900" y="4530725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5" name="Oval 27"/>
          <p:cNvSpPr>
            <a:spLocks noChangeArrowheads="1"/>
          </p:cNvSpPr>
          <p:nvPr/>
        </p:nvSpPr>
        <p:spPr bwMode="auto">
          <a:xfrm>
            <a:off x="2540000" y="4645025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6" name="Oval 28"/>
          <p:cNvSpPr>
            <a:spLocks noChangeArrowheads="1"/>
          </p:cNvSpPr>
          <p:nvPr/>
        </p:nvSpPr>
        <p:spPr bwMode="auto">
          <a:xfrm>
            <a:off x="2813050" y="5440363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Oval 29"/>
          <p:cNvSpPr>
            <a:spLocks noChangeArrowheads="1"/>
          </p:cNvSpPr>
          <p:nvPr/>
        </p:nvSpPr>
        <p:spPr bwMode="auto">
          <a:xfrm>
            <a:off x="3446462" y="4627563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8" name="Line 30"/>
          <p:cNvSpPr>
            <a:spLocks noChangeShapeType="1"/>
          </p:cNvSpPr>
          <p:nvPr/>
        </p:nvSpPr>
        <p:spPr bwMode="auto">
          <a:xfrm flipH="1" flipV="1">
            <a:off x="2640012" y="5345113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9" name="Line 31"/>
          <p:cNvSpPr>
            <a:spLocks noChangeShapeType="1"/>
          </p:cNvSpPr>
          <p:nvPr/>
        </p:nvSpPr>
        <p:spPr bwMode="auto">
          <a:xfrm flipH="1" flipV="1">
            <a:off x="2692400" y="4783138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0" name="Line 32"/>
          <p:cNvSpPr>
            <a:spLocks noChangeShapeType="1"/>
          </p:cNvSpPr>
          <p:nvPr/>
        </p:nvSpPr>
        <p:spPr bwMode="auto">
          <a:xfrm flipV="1">
            <a:off x="2366962" y="3606800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1" name="Line 33"/>
          <p:cNvSpPr>
            <a:spLocks noChangeShapeType="1"/>
          </p:cNvSpPr>
          <p:nvPr/>
        </p:nvSpPr>
        <p:spPr bwMode="auto">
          <a:xfrm flipV="1">
            <a:off x="1719262" y="3244850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589712" y="5265738"/>
            <a:ext cx="3697288" cy="1211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2803" name="Picture 3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9800" y="3570288"/>
            <a:ext cx="18859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804" name="Picture 4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97675" y="4271963"/>
            <a:ext cx="30607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805" name="Picture 4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18387" y="5329238"/>
            <a:ext cx="1320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806" name="Picture 4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38925" y="6094413"/>
            <a:ext cx="36242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Rectangle 41"/>
          <p:cNvSpPr/>
          <p:nvPr/>
        </p:nvSpPr>
        <p:spPr>
          <a:xfrm>
            <a:off x="6589712" y="3443288"/>
            <a:ext cx="3697288" cy="1211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808" name="TextBox 43"/>
          <p:cNvSpPr txBox="1">
            <a:spLocks noChangeArrowheads="1"/>
          </p:cNvSpPr>
          <p:nvPr/>
        </p:nvSpPr>
        <p:spPr bwMode="auto">
          <a:xfrm>
            <a:off x="6497637" y="3048000"/>
            <a:ext cx="127476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MIRA</a:t>
            </a:r>
          </a:p>
        </p:txBody>
      </p:sp>
      <p:sp>
        <p:nvSpPr>
          <p:cNvPr id="32809" name="TextBox 44"/>
          <p:cNvSpPr txBox="1">
            <a:spLocks noChangeArrowheads="1"/>
          </p:cNvSpPr>
          <p:nvPr/>
        </p:nvSpPr>
        <p:spPr bwMode="auto">
          <a:xfrm>
            <a:off x="6497637" y="4879975"/>
            <a:ext cx="127476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SVM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Classification: Comparison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Naïve Bayes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Builds a model training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Gives prediction probabilities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Strong assumptions about feature independence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One pass through data (counting)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Perceptrons / MIRA: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Makes less assumptions about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Mistake-driven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Multiple passes through data (prediction)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Often more accurate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the </a:t>
            </a:r>
            <a:r>
              <a:rPr lang="en-US" dirty="0" err="1"/>
              <a:t>Perceptron</a:t>
            </a:r>
            <a:endParaRPr lang="en-US" dirty="0"/>
          </a:p>
        </p:txBody>
      </p:sp>
      <p:pic>
        <p:nvPicPr>
          <p:cNvPr id="95234" name="Picture 2" descr="C:\Users\Dan\Dropbox\Office\CS 188\Ketrina Art\Perceptron\Lecture21-Perceptr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6429" y="1447800"/>
            <a:ext cx="7901971" cy="47617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489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to Do About Errors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Problem: there’s still spam in your inbox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Need more </a:t>
            </a:r>
            <a:r>
              <a:rPr lang="en-US" sz="2800" dirty="0">
                <a:solidFill>
                  <a:srgbClr val="C00000"/>
                </a:solidFill>
              </a:rPr>
              <a:t>features</a:t>
            </a:r>
            <a:r>
              <a:rPr lang="en-US" sz="2800" dirty="0"/>
              <a:t> – words aren’t enough!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Have you emailed the sender before?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Have 1M other people just gotten the same email?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Is the sending information consistent?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Is the email in ALL CAPS?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Do inline URLs point where they say they point?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Does the email address you by (your) name?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Naïve </a:t>
            </a:r>
            <a:r>
              <a:rPr lang="en-US" sz="2800" dirty="0" err="1"/>
              <a:t>Bayes</a:t>
            </a:r>
            <a:r>
              <a:rPr lang="en-US" sz="2800" dirty="0"/>
              <a:t> models can incorporate a variety of features, but tend to do best in homogeneous cases (e.g. all features are word occurrences)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Probabilistic Classification</a:t>
            </a:r>
          </a:p>
        </p:txBody>
      </p:sp>
      <p:sp>
        <p:nvSpPr>
          <p:cNvPr id="32771" name="Rectangle 3 1"/>
          <p:cNvSpPr>
            <a:spLocks noGrp="1" noChangeArrowheads="1"/>
          </p:cNvSpPr>
          <p:nvPr>
            <p:ph idx="1"/>
          </p:nvPr>
        </p:nvSpPr>
        <p:spPr>
          <a:xfrm>
            <a:off x="990600" y="1371600"/>
            <a:ext cx="9906000" cy="5029200"/>
          </a:xfrm>
        </p:spPr>
        <p:txBody>
          <a:bodyPr/>
          <a:lstStyle/>
          <a:p>
            <a:pPr eaLnBrk="1" hangingPunct="1"/>
            <a:r>
              <a:rPr lang="en-US" sz="2000" dirty="0"/>
              <a:t>Naïve Bayes provides </a:t>
            </a:r>
            <a:r>
              <a:rPr lang="en-US" sz="2000" i="1" dirty="0"/>
              <a:t>probabilistic</a:t>
            </a:r>
            <a:r>
              <a:rPr lang="en-US" sz="2000" dirty="0"/>
              <a:t> classification</a:t>
            </a:r>
          </a:p>
          <a:p>
            <a:pPr eaLnBrk="1" hangingPunct="1"/>
            <a:endParaRPr lang="en-US" sz="2000" dirty="0"/>
          </a:p>
          <a:p>
            <a:pPr marL="0" indent="0" eaLnBrk="1" hangingPunct="1">
              <a:buNone/>
            </a:pPr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Perceptron just gives us a class prediction</a:t>
            </a:r>
          </a:p>
          <a:p>
            <a:pPr lvl="1"/>
            <a:r>
              <a:rPr lang="en-US" sz="1600" dirty="0"/>
              <a:t>Can we get it to give us probabilities?</a:t>
            </a:r>
          </a:p>
          <a:p>
            <a:pPr lvl="1"/>
            <a:r>
              <a:rPr lang="en-US" sz="1600" dirty="0"/>
              <a:t>Turns out it also makes it easier to train!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9E09D6-44CF-4ADE-A06D-AB39316C15F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623" y="2019278"/>
            <a:ext cx="6773243" cy="266723"/>
          </a:xfrm>
          <a:prstGeom prst="rect">
            <a:avLst/>
          </a:prstGeom>
        </p:spPr>
      </p:pic>
      <p:sp>
        <p:nvSpPr>
          <p:cNvPr id="4" name="Rectangle 3 2">
            <a:extLst>
              <a:ext uri="{FF2B5EF4-FFF2-40B4-BE49-F238E27FC236}">
                <a16:creationId xmlns:a16="http://schemas.microsoft.com/office/drawing/2014/main" id="{67B8BC17-041D-499E-92EE-D1E0B81E781B}"/>
              </a:ext>
            </a:extLst>
          </p:cNvPr>
          <p:cNvSpPr/>
          <p:nvPr/>
        </p:nvSpPr>
        <p:spPr>
          <a:xfrm>
            <a:off x="7315200" y="1905000"/>
            <a:ext cx="2209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 2" descr="Image result for mnist digit">
            <a:extLst>
              <a:ext uri="{FF2B5EF4-FFF2-40B4-BE49-F238E27FC236}">
                <a16:creationId xmlns:a16="http://schemas.microsoft.com/office/drawing/2014/main" id="{FDE3F5C7-B3F8-4968-BDE2-9257DB53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697211"/>
            <a:ext cx="1443037" cy="144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8F8A4F-A10E-40D6-A127-9FEA1BFD6423}"/>
              </a:ext>
            </a:extLst>
          </p:cNvPr>
          <p:cNvSpPr txBox="1"/>
          <p:nvPr/>
        </p:nvSpPr>
        <p:spPr>
          <a:xfrm>
            <a:off x="5187114" y="2829186"/>
            <a:ext cx="10182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0.001</a:t>
            </a:r>
          </a:p>
          <a:p>
            <a:r>
              <a:rPr lang="en-US" dirty="0"/>
              <a:t>2: 0.001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0: 0.991</a:t>
            </a:r>
          </a:p>
        </p:txBody>
      </p:sp>
      <p:pic>
        <p:nvPicPr>
          <p:cNvPr id="5124" name="Picture 4" descr="Image result for mnist digit">
            <a:extLst>
              <a:ext uri="{FF2B5EF4-FFF2-40B4-BE49-F238E27FC236}">
                <a16:creationId xmlns:a16="http://schemas.microsoft.com/office/drawing/2014/main" id="{3BBED2FD-1B9F-4147-8FE8-0E19C14A3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722" y="2645314"/>
            <a:ext cx="1443037" cy="145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B49F46-29AF-4E2B-99A7-ECF76BD3489E}"/>
              </a:ext>
            </a:extLst>
          </p:cNvPr>
          <p:cNvSpPr txBox="1"/>
          <p:nvPr/>
        </p:nvSpPr>
        <p:spPr>
          <a:xfrm>
            <a:off x="8077200" y="2540000"/>
            <a:ext cx="10182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0.001</a:t>
            </a:r>
          </a:p>
          <a:p>
            <a:r>
              <a:rPr lang="en-US" dirty="0"/>
              <a:t>2: 0.703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6: 0.264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0: 0.001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B12BC-2CBB-4C06-A826-6A0063CD1DAB}"/>
              </a:ext>
            </a:extLst>
          </p:cNvPr>
          <p:cNvSpPr txBox="1"/>
          <p:nvPr/>
        </p:nvSpPr>
        <p:spPr>
          <a:xfrm>
            <a:off x="983062" y="6134925"/>
            <a:ext cx="102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I’m going to be lazy and use “x” in place of “f(x)” here – this is just for notational convenience!</a:t>
            </a:r>
          </a:p>
        </p:txBody>
      </p:sp>
    </p:spTree>
    <p:extLst>
      <p:ext uri="{BB962C8B-B14F-4D97-AF65-F5344CB8AC3E}">
        <p14:creationId xmlns:p14="http://schemas.microsoft.com/office/powerpoint/2010/main" val="40674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48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</a:t>
            </a:r>
            <a:r>
              <a:rPr lang="en-US" i="1" dirty="0"/>
              <a:t>Probabilistic</a:t>
            </a:r>
            <a:r>
              <a:rPr lang="en-US" dirty="0"/>
              <a:t> Perceptron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flipV="1">
            <a:off x="4322762" y="2336215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4187825" y="5261978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5362575" y="309186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4787900" y="344905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auto">
          <a:xfrm>
            <a:off x="4940300" y="399515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AutoShape 9"/>
          <p:cNvSpPr>
            <a:spLocks noChangeArrowheads="1"/>
          </p:cNvSpPr>
          <p:nvPr/>
        </p:nvSpPr>
        <p:spPr bwMode="auto">
          <a:xfrm>
            <a:off x="4559300" y="445235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>
            <a:off x="5092700" y="285215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4559300" y="376655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AutoShape 12"/>
          <p:cNvSpPr>
            <a:spLocks noChangeArrowheads="1"/>
          </p:cNvSpPr>
          <p:nvPr/>
        </p:nvSpPr>
        <p:spPr bwMode="auto">
          <a:xfrm>
            <a:off x="4711700" y="391895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AutoShape 13"/>
          <p:cNvSpPr>
            <a:spLocks noChangeArrowheads="1"/>
          </p:cNvSpPr>
          <p:nvPr/>
        </p:nvSpPr>
        <p:spPr bwMode="auto">
          <a:xfrm>
            <a:off x="5473700" y="353795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AutoShape 14"/>
          <p:cNvSpPr>
            <a:spLocks noChangeArrowheads="1"/>
          </p:cNvSpPr>
          <p:nvPr/>
        </p:nvSpPr>
        <p:spPr bwMode="auto">
          <a:xfrm>
            <a:off x="6375400" y="352525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AutoShape 15"/>
          <p:cNvSpPr>
            <a:spLocks noChangeArrowheads="1"/>
          </p:cNvSpPr>
          <p:nvPr/>
        </p:nvSpPr>
        <p:spPr bwMode="auto">
          <a:xfrm>
            <a:off x="6007100" y="445235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AutoShape 16"/>
          <p:cNvSpPr>
            <a:spLocks noChangeArrowheads="1"/>
          </p:cNvSpPr>
          <p:nvPr/>
        </p:nvSpPr>
        <p:spPr bwMode="auto">
          <a:xfrm>
            <a:off x="6997700" y="445235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AutoShape 17"/>
          <p:cNvSpPr>
            <a:spLocks noChangeArrowheads="1"/>
          </p:cNvSpPr>
          <p:nvPr/>
        </p:nvSpPr>
        <p:spPr bwMode="auto">
          <a:xfrm>
            <a:off x="5689600" y="497305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AutoShape 18"/>
          <p:cNvSpPr>
            <a:spLocks noChangeArrowheads="1"/>
          </p:cNvSpPr>
          <p:nvPr/>
        </p:nvSpPr>
        <p:spPr bwMode="auto">
          <a:xfrm>
            <a:off x="6311900" y="384275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AutoShape 19"/>
          <p:cNvSpPr>
            <a:spLocks noChangeArrowheads="1"/>
          </p:cNvSpPr>
          <p:nvPr/>
        </p:nvSpPr>
        <p:spPr bwMode="auto">
          <a:xfrm>
            <a:off x="5689600" y="428725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AutoShape 20"/>
          <p:cNvSpPr>
            <a:spLocks noChangeArrowheads="1"/>
          </p:cNvSpPr>
          <p:nvPr/>
        </p:nvSpPr>
        <p:spPr bwMode="auto">
          <a:xfrm>
            <a:off x="6388100" y="468095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AutoShape 21"/>
          <p:cNvSpPr>
            <a:spLocks noChangeArrowheads="1"/>
          </p:cNvSpPr>
          <p:nvPr/>
        </p:nvSpPr>
        <p:spPr bwMode="auto">
          <a:xfrm>
            <a:off x="7073900" y="376655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AutoShape 23"/>
          <p:cNvSpPr>
            <a:spLocks noChangeArrowheads="1"/>
          </p:cNvSpPr>
          <p:nvPr/>
        </p:nvSpPr>
        <p:spPr bwMode="auto">
          <a:xfrm>
            <a:off x="5559425" y="225366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AutoShape 24"/>
          <p:cNvSpPr>
            <a:spLocks noChangeArrowheads="1"/>
          </p:cNvSpPr>
          <p:nvPr/>
        </p:nvSpPr>
        <p:spPr bwMode="auto">
          <a:xfrm>
            <a:off x="6169025" y="232986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AutoShape 25"/>
          <p:cNvSpPr>
            <a:spLocks noChangeArrowheads="1"/>
          </p:cNvSpPr>
          <p:nvPr/>
        </p:nvSpPr>
        <p:spPr bwMode="auto">
          <a:xfrm>
            <a:off x="7235825" y="309186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8B139258-065D-4489-AF80-8260459F122D}"/>
              </a:ext>
            </a:extLst>
          </p:cNvPr>
          <p:cNvSpPr>
            <a:spLocks/>
          </p:cNvSpPr>
          <p:nvPr/>
        </p:nvSpPr>
        <p:spPr bwMode="auto">
          <a:xfrm rot="14100026">
            <a:off x="3717948" y="1263147"/>
            <a:ext cx="4756103" cy="4998938"/>
          </a:xfrm>
          <a:custGeom>
            <a:avLst/>
            <a:gdLst>
              <a:gd name="T0" fmla="*/ 2147483647 w 1510"/>
              <a:gd name="T1" fmla="*/ 0 h 1197"/>
              <a:gd name="T2" fmla="*/ 2147483647 w 1510"/>
              <a:gd name="T3" fmla="*/ 2147483647 h 1197"/>
              <a:gd name="T4" fmla="*/ 2147483647 w 1510"/>
              <a:gd name="T5" fmla="*/ 2147483647 h 1197"/>
              <a:gd name="T6" fmla="*/ 0 w 1510"/>
              <a:gd name="T7" fmla="*/ 2147483647 h 1197"/>
              <a:gd name="T8" fmla="*/ 2147483647 w 1510"/>
              <a:gd name="T9" fmla="*/ 0 h 1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0"/>
              <a:gd name="T16" fmla="*/ 0 h 1197"/>
              <a:gd name="T17" fmla="*/ 1510 w 1510"/>
              <a:gd name="T18" fmla="*/ 1197 h 1197"/>
              <a:gd name="connsiteX0" fmla="*/ 7543 w 10000"/>
              <a:gd name="connsiteY0" fmla="*/ 0 h 14499"/>
              <a:gd name="connsiteX1" fmla="*/ 10000 w 10000"/>
              <a:gd name="connsiteY1" fmla="*/ 10000 h 14499"/>
              <a:gd name="connsiteX2" fmla="*/ 1387 w 10000"/>
              <a:gd name="connsiteY2" fmla="*/ 14499 h 14499"/>
              <a:gd name="connsiteX3" fmla="*/ 0 w 10000"/>
              <a:gd name="connsiteY3" fmla="*/ 3158 h 14499"/>
              <a:gd name="connsiteX4" fmla="*/ 7543 w 10000"/>
              <a:gd name="connsiteY4" fmla="*/ 0 h 14499"/>
              <a:gd name="connsiteX0" fmla="*/ 10326 w 12783"/>
              <a:gd name="connsiteY0" fmla="*/ 0 h 14499"/>
              <a:gd name="connsiteX1" fmla="*/ 12783 w 12783"/>
              <a:gd name="connsiteY1" fmla="*/ 10000 h 14499"/>
              <a:gd name="connsiteX2" fmla="*/ 4170 w 12783"/>
              <a:gd name="connsiteY2" fmla="*/ 14499 h 14499"/>
              <a:gd name="connsiteX3" fmla="*/ 0 w 12783"/>
              <a:gd name="connsiteY3" fmla="*/ 2622 h 14499"/>
              <a:gd name="connsiteX4" fmla="*/ 10326 w 12783"/>
              <a:gd name="connsiteY4" fmla="*/ 0 h 14499"/>
              <a:gd name="connsiteX0" fmla="*/ 10326 w 14678"/>
              <a:gd name="connsiteY0" fmla="*/ 0 h 14499"/>
              <a:gd name="connsiteX1" fmla="*/ 14678 w 14678"/>
              <a:gd name="connsiteY1" fmla="*/ 9914 h 14499"/>
              <a:gd name="connsiteX2" fmla="*/ 4170 w 14678"/>
              <a:gd name="connsiteY2" fmla="*/ 14499 h 14499"/>
              <a:gd name="connsiteX3" fmla="*/ 0 w 14678"/>
              <a:gd name="connsiteY3" fmla="*/ 2622 h 14499"/>
              <a:gd name="connsiteX4" fmla="*/ 10326 w 14678"/>
              <a:gd name="connsiteY4" fmla="*/ 0 h 14499"/>
              <a:gd name="connsiteX0" fmla="*/ 12083 w 14678"/>
              <a:gd name="connsiteY0" fmla="*/ 0 h 17192"/>
              <a:gd name="connsiteX1" fmla="*/ 14678 w 14678"/>
              <a:gd name="connsiteY1" fmla="*/ 12607 h 17192"/>
              <a:gd name="connsiteX2" fmla="*/ 4170 w 14678"/>
              <a:gd name="connsiteY2" fmla="*/ 17192 h 17192"/>
              <a:gd name="connsiteX3" fmla="*/ 0 w 14678"/>
              <a:gd name="connsiteY3" fmla="*/ 5315 h 17192"/>
              <a:gd name="connsiteX4" fmla="*/ 12083 w 14678"/>
              <a:gd name="connsiteY4" fmla="*/ 0 h 17192"/>
              <a:gd name="connsiteX0" fmla="*/ 11067 w 14678"/>
              <a:gd name="connsiteY0" fmla="*/ 0 h 16768"/>
              <a:gd name="connsiteX1" fmla="*/ 14678 w 14678"/>
              <a:gd name="connsiteY1" fmla="*/ 12183 h 16768"/>
              <a:gd name="connsiteX2" fmla="*/ 4170 w 14678"/>
              <a:gd name="connsiteY2" fmla="*/ 16768 h 16768"/>
              <a:gd name="connsiteX3" fmla="*/ 0 w 14678"/>
              <a:gd name="connsiteY3" fmla="*/ 4891 h 16768"/>
              <a:gd name="connsiteX4" fmla="*/ 11067 w 14678"/>
              <a:gd name="connsiteY4" fmla="*/ 0 h 16768"/>
              <a:gd name="connsiteX0" fmla="*/ 6619 w 14678"/>
              <a:gd name="connsiteY0" fmla="*/ 0 h 18081"/>
              <a:gd name="connsiteX1" fmla="*/ 14678 w 14678"/>
              <a:gd name="connsiteY1" fmla="*/ 13496 h 18081"/>
              <a:gd name="connsiteX2" fmla="*/ 4170 w 14678"/>
              <a:gd name="connsiteY2" fmla="*/ 18081 h 18081"/>
              <a:gd name="connsiteX3" fmla="*/ 0 w 14678"/>
              <a:gd name="connsiteY3" fmla="*/ 6204 h 18081"/>
              <a:gd name="connsiteX4" fmla="*/ 6619 w 14678"/>
              <a:gd name="connsiteY4" fmla="*/ 0 h 18081"/>
              <a:gd name="connsiteX0" fmla="*/ 6619 w 15845"/>
              <a:gd name="connsiteY0" fmla="*/ 0 h 18081"/>
              <a:gd name="connsiteX1" fmla="*/ 15845 w 15845"/>
              <a:gd name="connsiteY1" fmla="*/ 7079 h 18081"/>
              <a:gd name="connsiteX2" fmla="*/ 4170 w 15845"/>
              <a:gd name="connsiteY2" fmla="*/ 18081 h 18081"/>
              <a:gd name="connsiteX3" fmla="*/ 0 w 15845"/>
              <a:gd name="connsiteY3" fmla="*/ 6204 h 18081"/>
              <a:gd name="connsiteX4" fmla="*/ 6619 w 15845"/>
              <a:gd name="connsiteY4" fmla="*/ 0 h 18081"/>
              <a:gd name="connsiteX0" fmla="*/ 8856 w 18082"/>
              <a:gd name="connsiteY0" fmla="*/ 0 h 18081"/>
              <a:gd name="connsiteX1" fmla="*/ 18082 w 18082"/>
              <a:gd name="connsiteY1" fmla="*/ 7079 h 18081"/>
              <a:gd name="connsiteX2" fmla="*/ 6407 w 18082"/>
              <a:gd name="connsiteY2" fmla="*/ 18081 h 18081"/>
              <a:gd name="connsiteX3" fmla="*/ 0 w 18082"/>
              <a:gd name="connsiteY3" fmla="*/ 13975 h 18081"/>
              <a:gd name="connsiteX4" fmla="*/ 8856 w 18082"/>
              <a:gd name="connsiteY4" fmla="*/ 0 h 18081"/>
              <a:gd name="connsiteX0" fmla="*/ 8856 w 18082"/>
              <a:gd name="connsiteY0" fmla="*/ 0 h 21148"/>
              <a:gd name="connsiteX1" fmla="*/ 18082 w 18082"/>
              <a:gd name="connsiteY1" fmla="*/ 7079 h 21148"/>
              <a:gd name="connsiteX2" fmla="*/ 9407 w 18082"/>
              <a:gd name="connsiteY2" fmla="*/ 21148 h 21148"/>
              <a:gd name="connsiteX3" fmla="*/ 0 w 18082"/>
              <a:gd name="connsiteY3" fmla="*/ 13975 h 21148"/>
              <a:gd name="connsiteX4" fmla="*/ 8856 w 18082"/>
              <a:gd name="connsiteY4" fmla="*/ 0 h 2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2" h="21148">
                <a:moveTo>
                  <a:pt x="8856" y="0"/>
                </a:moveTo>
                <a:lnTo>
                  <a:pt x="18082" y="7079"/>
                </a:lnTo>
                <a:lnTo>
                  <a:pt x="9407" y="21148"/>
                </a:lnTo>
                <a:lnTo>
                  <a:pt x="0" y="13975"/>
                </a:lnTo>
                <a:lnTo>
                  <a:pt x="8856" y="0"/>
                </a:lnTo>
                <a:close/>
              </a:path>
            </a:pathLst>
          </a:custGeom>
          <a:gradFill rotWithShape="1">
            <a:gsLst>
              <a:gs pos="0">
                <a:srgbClr val="003B00">
                  <a:alpha val="0"/>
                </a:srgbClr>
              </a:gs>
              <a:gs pos="100000">
                <a:srgbClr val="008000">
                  <a:alpha val="50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09C142-B3BB-4272-B78D-9F1CB6366BF4}"/>
              </a:ext>
            </a:extLst>
          </p:cNvPr>
          <p:cNvCxnSpPr>
            <a:cxnSpLocks/>
          </p:cNvCxnSpPr>
          <p:nvPr/>
        </p:nvCxnSpPr>
        <p:spPr>
          <a:xfrm flipV="1">
            <a:off x="4633662" y="2304465"/>
            <a:ext cx="2484688" cy="2867026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F0A869-7524-436E-8452-4BF8EDDEAAF3}"/>
              </a:ext>
            </a:extLst>
          </p:cNvPr>
          <p:cNvCxnSpPr/>
          <p:nvPr/>
        </p:nvCxnSpPr>
        <p:spPr>
          <a:xfrm>
            <a:off x="7388225" y="2518778"/>
            <a:ext cx="9906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78229F0-892F-4442-BCDF-0A2A0871CB6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3974">
            <a:off x="7314752" y="2611795"/>
            <a:ext cx="1543946" cy="253006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39C4B52-85BE-47EE-801D-EC48A18253CB}"/>
              </a:ext>
            </a:extLst>
          </p:cNvPr>
          <p:cNvCxnSpPr>
            <a:cxnSpLocks/>
          </p:cNvCxnSpPr>
          <p:nvPr/>
        </p:nvCxnSpPr>
        <p:spPr>
          <a:xfrm flipH="1" flipV="1">
            <a:off x="5908675" y="1704294"/>
            <a:ext cx="895350" cy="70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99A1061-CBE2-481B-8A44-33783D892FF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3974">
            <a:off x="5697566" y="1652455"/>
            <a:ext cx="1432684" cy="2530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E87507-315D-487D-8845-2616A0DAE6C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61337">
            <a:off x="4406465" y="3555230"/>
            <a:ext cx="2580356" cy="2530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D6AB7A-D7D3-406B-AE25-A9574FBA7A6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791" y="6063484"/>
            <a:ext cx="4450467" cy="2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0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1D Example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flipV="1">
            <a:off x="620712" y="1539875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620712" y="4555506"/>
            <a:ext cx="10720319" cy="164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AutoShape 9 1"/>
          <p:cNvSpPr>
            <a:spLocks noChangeArrowheads="1"/>
          </p:cNvSpPr>
          <p:nvPr/>
        </p:nvSpPr>
        <p:spPr bwMode="auto">
          <a:xfrm>
            <a:off x="6248404" y="4434482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09C142-B3BB-4272-B78D-9F1CB6366BF4}"/>
              </a:ext>
            </a:extLst>
          </p:cNvPr>
          <p:cNvCxnSpPr>
            <a:cxnSpLocks/>
          </p:cNvCxnSpPr>
          <p:nvPr/>
        </p:nvCxnSpPr>
        <p:spPr>
          <a:xfrm flipH="1" flipV="1">
            <a:off x="6991368" y="1633091"/>
            <a:ext cx="42132" cy="308704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81BB6FCD-4C2A-4E39-9C2A-5772590D11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4728941"/>
            <a:ext cx="126503" cy="11431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96E096F-ACDE-4191-B8F3-A2AEFC928AA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95" y="1274541"/>
            <a:ext cx="926674" cy="253006"/>
          </a:xfrm>
          <a:prstGeom prst="rect">
            <a:avLst/>
          </a:prstGeom>
        </p:spPr>
      </p:pic>
      <p:sp>
        <p:nvSpPr>
          <p:cNvPr id="38" name="AutoShape 17 1">
            <a:extLst>
              <a:ext uri="{FF2B5EF4-FFF2-40B4-BE49-F238E27FC236}">
                <a16:creationId xmlns:a16="http://schemas.microsoft.com/office/drawing/2014/main" id="{0B7DAB17-7790-47BD-8CCE-462769AF4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415" y="4430054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9 2">
            <a:extLst>
              <a:ext uri="{FF2B5EF4-FFF2-40B4-BE49-F238E27FC236}">
                <a16:creationId xmlns:a16="http://schemas.microsoft.com/office/drawing/2014/main" id="{A5A5C553-4E1D-4678-A41D-426F965D8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434481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AutoShape 9 3">
            <a:extLst>
              <a:ext uri="{FF2B5EF4-FFF2-40B4-BE49-F238E27FC236}">
                <a16:creationId xmlns:a16="http://schemas.microsoft.com/office/drawing/2014/main" id="{C48B35C4-44AF-40A5-8AE1-E6191FEA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900" y="4434480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AutoShape 9 4">
            <a:extLst>
              <a:ext uri="{FF2B5EF4-FFF2-40B4-BE49-F238E27FC236}">
                <a16:creationId xmlns:a16="http://schemas.microsoft.com/office/drawing/2014/main" id="{051B5B45-23C7-434C-B90D-65E4131B6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170" y="4434479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AutoShape 9 5">
            <a:extLst>
              <a:ext uri="{FF2B5EF4-FFF2-40B4-BE49-F238E27FC236}">
                <a16:creationId xmlns:a16="http://schemas.microsoft.com/office/drawing/2014/main" id="{F2FB127E-51C1-4A24-9A48-2B8CD9CAD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1" y="4434478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AutoShape 9 6">
            <a:extLst>
              <a:ext uri="{FF2B5EF4-FFF2-40B4-BE49-F238E27FC236}">
                <a16:creationId xmlns:a16="http://schemas.microsoft.com/office/drawing/2014/main" id="{5B9C823C-D476-4E45-94D9-9985F426B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2516" y="4430054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AutoShape 17 2">
            <a:extLst>
              <a:ext uri="{FF2B5EF4-FFF2-40B4-BE49-F238E27FC236}">
                <a16:creationId xmlns:a16="http://schemas.microsoft.com/office/drawing/2014/main" id="{EA7761CF-8B43-4414-AB2C-72D885B26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207" y="4430053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AutoShape 17 3">
            <a:extLst>
              <a:ext uri="{FF2B5EF4-FFF2-40B4-BE49-F238E27FC236}">
                <a16:creationId xmlns:a16="http://schemas.microsoft.com/office/drawing/2014/main" id="{19F6DE87-0655-4F6A-9D41-3511E9899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470" y="4432353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AutoShape 17 4">
            <a:extLst>
              <a:ext uri="{FF2B5EF4-FFF2-40B4-BE49-F238E27FC236}">
                <a16:creationId xmlns:a16="http://schemas.microsoft.com/office/drawing/2014/main" id="{981588F0-D4B2-47D2-A31B-DAE6A3CBB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9461" y="4430052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AutoShape 17 5">
            <a:extLst>
              <a:ext uri="{FF2B5EF4-FFF2-40B4-BE49-F238E27FC236}">
                <a16:creationId xmlns:a16="http://schemas.microsoft.com/office/drawing/2014/main" id="{975B2F64-3724-404C-8E9E-DBD96A0C1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980" y="4425628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AutoShape 17 6">
            <a:extLst>
              <a:ext uri="{FF2B5EF4-FFF2-40B4-BE49-F238E27FC236}">
                <a16:creationId xmlns:a16="http://schemas.microsoft.com/office/drawing/2014/main" id="{AABB14D8-A008-4D79-BAB6-76735C4C4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853" y="4425627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AutoShape 17 7">
            <a:extLst>
              <a:ext uri="{FF2B5EF4-FFF2-40B4-BE49-F238E27FC236}">
                <a16:creationId xmlns:a16="http://schemas.microsoft.com/office/drawing/2014/main" id="{CBE8CA02-7959-4D22-81E7-406221E43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918" y="4425271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123D1F3-6916-4107-9FFE-CCBA2833C070}"/>
              </a:ext>
            </a:extLst>
          </p:cNvPr>
          <p:cNvSpPr/>
          <p:nvPr/>
        </p:nvSpPr>
        <p:spPr>
          <a:xfrm rot="5400000">
            <a:off x="9303115" y="3835799"/>
            <a:ext cx="242049" cy="215670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BA0040F5-A430-4A18-A306-3746A2F8E60F}"/>
              </a:ext>
            </a:extLst>
          </p:cNvPr>
          <p:cNvSpPr/>
          <p:nvPr/>
        </p:nvSpPr>
        <p:spPr>
          <a:xfrm rot="5400000">
            <a:off x="3432937" y="2651163"/>
            <a:ext cx="242049" cy="451712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4F2F5574-D8F6-464B-BEC4-5DE7CF24F990}"/>
              </a:ext>
            </a:extLst>
          </p:cNvPr>
          <p:cNvSpPr/>
          <p:nvPr/>
        </p:nvSpPr>
        <p:spPr>
          <a:xfrm rot="5400000">
            <a:off x="6933504" y="4196786"/>
            <a:ext cx="242049" cy="145243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F6159-791A-42B7-887F-CB225EFDBDCE}"/>
              </a:ext>
            </a:extLst>
          </p:cNvPr>
          <p:cNvSpPr txBox="1"/>
          <p:nvPr/>
        </p:nvSpPr>
        <p:spPr>
          <a:xfrm>
            <a:off x="2756306" y="506278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definitely blue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6ABA63-0DD2-4B0B-BE2D-89E98B1ABB0D}"/>
              </a:ext>
            </a:extLst>
          </p:cNvPr>
          <p:cNvSpPr txBox="1"/>
          <p:nvPr/>
        </p:nvSpPr>
        <p:spPr>
          <a:xfrm>
            <a:off x="8677781" y="507163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definitely red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200755-ACAF-4566-B6D0-F1E755CA78AF}"/>
              </a:ext>
            </a:extLst>
          </p:cNvPr>
          <p:cNvSpPr txBox="1"/>
          <p:nvPr/>
        </p:nvSpPr>
        <p:spPr>
          <a:xfrm>
            <a:off x="6506039" y="5071634"/>
            <a:ext cx="105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not sure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32AB1F62-8F02-4825-839B-15F86799AF1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02259" y="2833070"/>
            <a:ext cx="2580356" cy="253006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75A60E9-55EA-4E70-9FA2-95A0A152FEB8}"/>
              </a:ext>
            </a:extLst>
          </p:cNvPr>
          <p:cNvSpPr/>
          <p:nvPr/>
        </p:nvSpPr>
        <p:spPr>
          <a:xfrm>
            <a:off x="3405467" y="2110737"/>
            <a:ext cx="8041340" cy="2283758"/>
          </a:xfrm>
          <a:custGeom>
            <a:avLst/>
            <a:gdLst>
              <a:gd name="connsiteX0" fmla="*/ 0 w 8034617"/>
              <a:gd name="connsiteY0" fmla="*/ 2214884 h 2214884"/>
              <a:gd name="connsiteX1" fmla="*/ 2111188 w 8034617"/>
              <a:gd name="connsiteY1" fmla="*/ 2040072 h 2214884"/>
              <a:gd name="connsiteX2" fmla="*/ 4282888 w 8034617"/>
              <a:gd name="connsiteY2" fmla="*/ 527278 h 2214884"/>
              <a:gd name="connsiteX3" fmla="*/ 6299947 w 8034617"/>
              <a:gd name="connsiteY3" fmla="*/ 63354 h 2214884"/>
              <a:gd name="connsiteX4" fmla="*/ 8034617 w 8034617"/>
              <a:gd name="connsiteY4" fmla="*/ 16290 h 2214884"/>
              <a:gd name="connsiteX0" fmla="*/ 0 w 8034617"/>
              <a:gd name="connsiteY0" fmla="*/ 2214884 h 2214884"/>
              <a:gd name="connsiteX1" fmla="*/ 2077571 w 8034617"/>
              <a:gd name="connsiteY1" fmla="*/ 2026625 h 2214884"/>
              <a:gd name="connsiteX2" fmla="*/ 4282888 w 8034617"/>
              <a:gd name="connsiteY2" fmla="*/ 527278 h 2214884"/>
              <a:gd name="connsiteX3" fmla="*/ 6299947 w 8034617"/>
              <a:gd name="connsiteY3" fmla="*/ 63354 h 2214884"/>
              <a:gd name="connsiteX4" fmla="*/ 8034617 w 8034617"/>
              <a:gd name="connsiteY4" fmla="*/ 16290 h 2214884"/>
              <a:gd name="connsiteX0" fmla="*/ 0 w 8034617"/>
              <a:gd name="connsiteY0" fmla="*/ 2214884 h 2214884"/>
              <a:gd name="connsiteX1" fmla="*/ 2077571 w 8034617"/>
              <a:gd name="connsiteY1" fmla="*/ 2026625 h 2214884"/>
              <a:gd name="connsiteX2" fmla="*/ 4282888 w 8034617"/>
              <a:gd name="connsiteY2" fmla="*/ 527278 h 2214884"/>
              <a:gd name="connsiteX3" fmla="*/ 6299947 w 8034617"/>
              <a:gd name="connsiteY3" fmla="*/ 63354 h 2214884"/>
              <a:gd name="connsiteX4" fmla="*/ 8034617 w 8034617"/>
              <a:gd name="connsiteY4" fmla="*/ 16290 h 2214884"/>
              <a:gd name="connsiteX0" fmla="*/ 0 w 8034617"/>
              <a:gd name="connsiteY0" fmla="*/ 2243376 h 2243376"/>
              <a:gd name="connsiteX1" fmla="*/ 2077571 w 8034617"/>
              <a:gd name="connsiteY1" fmla="*/ 2055117 h 2243376"/>
              <a:gd name="connsiteX2" fmla="*/ 3550023 w 8034617"/>
              <a:gd name="connsiteY2" fmla="*/ 1006246 h 2243376"/>
              <a:gd name="connsiteX3" fmla="*/ 6299947 w 8034617"/>
              <a:gd name="connsiteY3" fmla="*/ 91846 h 2243376"/>
              <a:gd name="connsiteX4" fmla="*/ 8034617 w 8034617"/>
              <a:gd name="connsiteY4" fmla="*/ 44782 h 2243376"/>
              <a:gd name="connsiteX0" fmla="*/ 0 w 8034617"/>
              <a:gd name="connsiteY0" fmla="*/ 2243376 h 2243376"/>
              <a:gd name="connsiteX1" fmla="*/ 2077571 w 8034617"/>
              <a:gd name="connsiteY1" fmla="*/ 2055117 h 2243376"/>
              <a:gd name="connsiteX2" fmla="*/ 3550023 w 8034617"/>
              <a:gd name="connsiteY2" fmla="*/ 1006246 h 2243376"/>
              <a:gd name="connsiteX3" fmla="*/ 6299947 w 8034617"/>
              <a:gd name="connsiteY3" fmla="*/ 91846 h 2243376"/>
              <a:gd name="connsiteX4" fmla="*/ 8034617 w 8034617"/>
              <a:gd name="connsiteY4" fmla="*/ 44782 h 2243376"/>
              <a:gd name="connsiteX0" fmla="*/ 0 w 8034617"/>
              <a:gd name="connsiteY0" fmla="*/ 2202260 h 2202260"/>
              <a:gd name="connsiteX1" fmla="*/ 2077571 w 8034617"/>
              <a:gd name="connsiteY1" fmla="*/ 2014001 h 2202260"/>
              <a:gd name="connsiteX2" fmla="*/ 3550023 w 8034617"/>
              <a:gd name="connsiteY2" fmla="*/ 965130 h 2202260"/>
              <a:gd name="connsiteX3" fmla="*/ 5277971 w 8034617"/>
              <a:gd name="connsiteY3" fmla="*/ 198648 h 2202260"/>
              <a:gd name="connsiteX4" fmla="*/ 8034617 w 8034617"/>
              <a:gd name="connsiteY4" fmla="*/ 3666 h 2202260"/>
              <a:gd name="connsiteX0" fmla="*/ 0 w 8034617"/>
              <a:gd name="connsiteY0" fmla="*/ 2200274 h 2200274"/>
              <a:gd name="connsiteX1" fmla="*/ 2077571 w 8034617"/>
              <a:gd name="connsiteY1" fmla="*/ 2012015 h 2200274"/>
              <a:gd name="connsiteX2" fmla="*/ 3550023 w 8034617"/>
              <a:gd name="connsiteY2" fmla="*/ 963144 h 2200274"/>
              <a:gd name="connsiteX3" fmla="*/ 5277971 w 8034617"/>
              <a:gd name="connsiteY3" fmla="*/ 196662 h 2200274"/>
              <a:gd name="connsiteX4" fmla="*/ 8034617 w 8034617"/>
              <a:gd name="connsiteY4" fmla="*/ 1680 h 2200274"/>
              <a:gd name="connsiteX0" fmla="*/ 0 w 8034617"/>
              <a:gd name="connsiteY0" fmla="*/ 2220495 h 2220495"/>
              <a:gd name="connsiteX1" fmla="*/ 2077571 w 8034617"/>
              <a:gd name="connsiteY1" fmla="*/ 2032236 h 2220495"/>
              <a:gd name="connsiteX2" fmla="*/ 3550023 w 8034617"/>
              <a:gd name="connsiteY2" fmla="*/ 983365 h 2220495"/>
              <a:gd name="connsiteX3" fmla="*/ 5351930 w 8034617"/>
              <a:gd name="connsiteY3" fmla="*/ 42071 h 2220495"/>
              <a:gd name="connsiteX4" fmla="*/ 8034617 w 8034617"/>
              <a:gd name="connsiteY4" fmla="*/ 21901 h 2220495"/>
              <a:gd name="connsiteX0" fmla="*/ 0 w 8034617"/>
              <a:gd name="connsiteY0" fmla="*/ 2201878 h 2201878"/>
              <a:gd name="connsiteX1" fmla="*/ 2077571 w 8034617"/>
              <a:gd name="connsiteY1" fmla="*/ 2013619 h 2201878"/>
              <a:gd name="connsiteX2" fmla="*/ 3550023 w 8034617"/>
              <a:gd name="connsiteY2" fmla="*/ 964748 h 2201878"/>
              <a:gd name="connsiteX3" fmla="*/ 5351930 w 8034617"/>
              <a:gd name="connsiteY3" fmla="*/ 117583 h 2201878"/>
              <a:gd name="connsiteX4" fmla="*/ 8034617 w 8034617"/>
              <a:gd name="connsiteY4" fmla="*/ 3284 h 2201878"/>
              <a:gd name="connsiteX0" fmla="*/ 0 w 8034617"/>
              <a:gd name="connsiteY0" fmla="*/ 2215121 h 2215121"/>
              <a:gd name="connsiteX1" fmla="*/ 2077571 w 8034617"/>
              <a:gd name="connsiteY1" fmla="*/ 2026862 h 2215121"/>
              <a:gd name="connsiteX2" fmla="*/ 3610535 w 8034617"/>
              <a:gd name="connsiteY2" fmla="*/ 1025056 h 2215121"/>
              <a:gd name="connsiteX3" fmla="*/ 5351930 w 8034617"/>
              <a:gd name="connsiteY3" fmla="*/ 130826 h 2215121"/>
              <a:gd name="connsiteX4" fmla="*/ 8034617 w 8034617"/>
              <a:gd name="connsiteY4" fmla="*/ 16527 h 2215121"/>
              <a:gd name="connsiteX0" fmla="*/ 0 w 8034617"/>
              <a:gd name="connsiteY0" fmla="*/ 2215121 h 2215121"/>
              <a:gd name="connsiteX1" fmla="*/ 2077571 w 8034617"/>
              <a:gd name="connsiteY1" fmla="*/ 2026862 h 2215121"/>
              <a:gd name="connsiteX2" fmla="*/ 3610535 w 8034617"/>
              <a:gd name="connsiteY2" fmla="*/ 1025056 h 2215121"/>
              <a:gd name="connsiteX3" fmla="*/ 5351930 w 8034617"/>
              <a:gd name="connsiteY3" fmla="*/ 130826 h 2215121"/>
              <a:gd name="connsiteX4" fmla="*/ 8034617 w 8034617"/>
              <a:gd name="connsiteY4" fmla="*/ 16527 h 2215121"/>
              <a:gd name="connsiteX0" fmla="*/ 0 w 8034617"/>
              <a:gd name="connsiteY0" fmla="*/ 2215121 h 2215121"/>
              <a:gd name="connsiteX1" fmla="*/ 2144806 w 8034617"/>
              <a:gd name="connsiteY1" fmla="*/ 2094097 h 2215121"/>
              <a:gd name="connsiteX2" fmla="*/ 3610535 w 8034617"/>
              <a:gd name="connsiteY2" fmla="*/ 1025056 h 2215121"/>
              <a:gd name="connsiteX3" fmla="*/ 5351930 w 8034617"/>
              <a:gd name="connsiteY3" fmla="*/ 130826 h 2215121"/>
              <a:gd name="connsiteX4" fmla="*/ 8034617 w 8034617"/>
              <a:gd name="connsiteY4" fmla="*/ 16527 h 2215121"/>
              <a:gd name="connsiteX0" fmla="*/ 0 w 8034617"/>
              <a:gd name="connsiteY0" fmla="*/ 2215121 h 2219382"/>
              <a:gd name="connsiteX1" fmla="*/ 2144806 w 8034617"/>
              <a:gd name="connsiteY1" fmla="*/ 2094097 h 2219382"/>
              <a:gd name="connsiteX2" fmla="*/ 3610535 w 8034617"/>
              <a:gd name="connsiteY2" fmla="*/ 1025056 h 2219382"/>
              <a:gd name="connsiteX3" fmla="*/ 5351930 w 8034617"/>
              <a:gd name="connsiteY3" fmla="*/ 130826 h 2219382"/>
              <a:gd name="connsiteX4" fmla="*/ 8034617 w 8034617"/>
              <a:gd name="connsiteY4" fmla="*/ 16527 h 2219382"/>
              <a:gd name="connsiteX0" fmla="*/ 0 w 8034617"/>
              <a:gd name="connsiteY0" fmla="*/ 2215121 h 2251296"/>
              <a:gd name="connsiteX1" fmla="*/ 2144806 w 8034617"/>
              <a:gd name="connsiteY1" fmla="*/ 2094097 h 2251296"/>
              <a:gd name="connsiteX2" fmla="*/ 3610535 w 8034617"/>
              <a:gd name="connsiteY2" fmla="*/ 1025056 h 2251296"/>
              <a:gd name="connsiteX3" fmla="*/ 5351930 w 8034617"/>
              <a:gd name="connsiteY3" fmla="*/ 130826 h 2251296"/>
              <a:gd name="connsiteX4" fmla="*/ 8034617 w 8034617"/>
              <a:gd name="connsiteY4" fmla="*/ 16527 h 2251296"/>
              <a:gd name="connsiteX0" fmla="*/ 0 w 8034617"/>
              <a:gd name="connsiteY0" fmla="*/ 2215121 h 2245975"/>
              <a:gd name="connsiteX1" fmla="*/ 2144806 w 8034617"/>
              <a:gd name="connsiteY1" fmla="*/ 2094097 h 2245975"/>
              <a:gd name="connsiteX2" fmla="*/ 3610535 w 8034617"/>
              <a:gd name="connsiteY2" fmla="*/ 1025056 h 2245975"/>
              <a:gd name="connsiteX3" fmla="*/ 5351930 w 8034617"/>
              <a:gd name="connsiteY3" fmla="*/ 130826 h 2245975"/>
              <a:gd name="connsiteX4" fmla="*/ 8034617 w 8034617"/>
              <a:gd name="connsiteY4" fmla="*/ 16527 h 2245975"/>
              <a:gd name="connsiteX0" fmla="*/ 0 w 8041340"/>
              <a:gd name="connsiteY0" fmla="*/ 2262186 h 2269830"/>
              <a:gd name="connsiteX1" fmla="*/ 2151529 w 8041340"/>
              <a:gd name="connsiteY1" fmla="*/ 2094097 h 2269830"/>
              <a:gd name="connsiteX2" fmla="*/ 3617258 w 8041340"/>
              <a:gd name="connsiteY2" fmla="*/ 1025056 h 2269830"/>
              <a:gd name="connsiteX3" fmla="*/ 5358653 w 8041340"/>
              <a:gd name="connsiteY3" fmla="*/ 130826 h 2269830"/>
              <a:gd name="connsiteX4" fmla="*/ 8041340 w 8041340"/>
              <a:gd name="connsiteY4" fmla="*/ 16527 h 2269830"/>
              <a:gd name="connsiteX0" fmla="*/ 0 w 8041340"/>
              <a:gd name="connsiteY0" fmla="*/ 2275633 h 2281315"/>
              <a:gd name="connsiteX1" fmla="*/ 2151529 w 8041340"/>
              <a:gd name="connsiteY1" fmla="*/ 2094097 h 2281315"/>
              <a:gd name="connsiteX2" fmla="*/ 3617258 w 8041340"/>
              <a:gd name="connsiteY2" fmla="*/ 1025056 h 2281315"/>
              <a:gd name="connsiteX3" fmla="*/ 5358653 w 8041340"/>
              <a:gd name="connsiteY3" fmla="*/ 130826 h 2281315"/>
              <a:gd name="connsiteX4" fmla="*/ 8041340 w 8041340"/>
              <a:gd name="connsiteY4" fmla="*/ 16527 h 2281315"/>
              <a:gd name="connsiteX0" fmla="*/ 0 w 8041340"/>
              <a:gd name="connsiteY0" fmla="*/ 2275633 h 2281315"/>
              <a:gd name="connsiteX1" fmla="*/ 2151529 w 8041340"/>
              <a:gd name="connsiteY1" fmla="*/ 2094097 h 2281315"/>
              <a:gd name="connsiteX2" fmla="*/ 3617258 w 8041340"/>
              <a:gd name="connsiteY2" fmla="*/ 1025056 h 2281315"/>
              <a:gd name="connsiteX3" fmla="*/ 5358653 w 8041340"/>
              <a:gd name="connsiteY3" fmla="*/ 130826 h 2281315"/>
              <a:gd name="connsiteX4" fmla="*/ 8041340 w 8041340"/>
              <a:gd name="connsiteY4" fmla="*/ 16527 h 2281315"/>
              <a:gd name="connsiteX0" fmla="*/ 0 w 8041340"/>
              <a:gd name="connsiteY0" fmla="*/ 2279724 h 2283758"/>
              <a:gd name="connsiteX1" fmla="*/ 2151529 w 8041340"/>
              <a:gd name="connsiteY1" fmla="*/ 2098188 h 2283758"/>
              <a:gd name="connsiteX2" fmla="*/ 3597088 w 8041340"/>
              <a:gd name="connsiteY2" fmla="*/ 1116553 h 2283758"/>
              <a:gd name="connsiteX3" fmla="*/ 5358653 w 8041340"/>
              <a:gd name="connsiteY3" fmla="*/ 134917 h 2283758"/>
              <a:gd name="connsiteX4" fmla="*/ 8041340 w 8041340"/>
              <a:gd name="connsiteY4" fmla="*/ 20618 h 2283758"/>
              <a:gd name="connsiteX0" fmla="*/ 0 w 8041340"/>
              <a:gd name="connsiteY0" fmla="*/ 2279724 h 2283758"/>
              <a:gd name="connsiteX1" fmla="*/ 2151529 w 8041340"/>
              <a:gd name="connsiteY1" fmla="*/ 2098188 h 2283758"/>
              <a:gd name="connsiteX2" fmla="*/ 3597088 w 8041340"/>
              <a:gd name="connsiteY2" fmla="*/ 1116553 h 2283758"/>
              <a:gd name="connsiteX3" fmla="*/ 5358653 w 8041340"/>
              <a:gd name="connsiteY3" fmla="*/ 134917 h 2283758"/>
              <a:gd name="connsiteX4" fmla="*/ 8041340 w 8041340"/>
              <a:gd name="connsiteY4" fmla="*/ 20618 h 228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1340" h="2283758">
                <a:moveTo>
                  <a:pt x="0" y="2279724"/>
                </a:moveTo>
                <a:cubicBezTo>
                  <a:pt x="732866" y="2290928"/>
                  <a:pt x="1552014" y="2292050"/>
                  <a:pt x="2151529" y="2098188"/>
                </a:cubicBezTo>
                <a:cubicBezTo>
                  <a:pt x="2751044" y="1904326"/>
                  <a:pt x="3089461" y="1497553"/>
                  <a:pt x="3597088" y="1116553"/>
                </a:cubicBezTo>
                <a:cubicBezTo>
                  <a:pt x="4104715" y="735553"/>
                  <a:pt x="4617944" y="317573"/>
                  <a:pt x="5358653" y="134917"/>
                </a:cubicBezTo>
                <a:cubicBezTo>
                  <a:pt x="6099362" y="-47739"/>
                  <a:pt x="7486649" y="1567"/>
                  <a:pt x="8041340" y="206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4F86FE-C8BE-4243-B468-1E50E4F7FC5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801" y="4025314"/>
            <a:ext cx="1121761" cy="1813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19C371-34E4-484A-8C4A-F05A9A917F7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046" y="2317795"/>
            <a:ext cx="1121761" cy="18137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0763F2B-E8AC-4D7A-8AA0-BF7D4F2848F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51486">
            <a:off x="7488240" y="2707970"/>
            <a:ext cx="926674" cy="25300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C908A01-4511-47D1-88D2-FC30D928ED8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407" y="5893909"/>
            <a:ext cx="3116850" cy="53649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999C17-3B0D-4C03-B154-0402BC3FEF99}"/>
              </a:ext>
            </a:extLst>
          </p:cNvPr>
          <p:cNvCxnSpPr/>
          <p:nvPr/>
        </p:nvCxnSpPr>
        <p:spPr>
          <a:xfrm flipH="1">
            <a:off x="7562740" y="5867400"/>
            <a:ext cx="1009759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FA227EA-B98A-412D-B8A6-7B35DDC6B7FD}"/>
              </a:ext>
            </a:extLst>
          </p:cNvPr>
          <p:cNvSpPr txBox="1"/>
          <p:nvPr/>
        </p:nvSpPr>
        <p:spPr>
          <a:xfrm>
            <a:off x="8572499" y="5648843"/>
            <a:ext cx="2694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probability increases exponentially as we move away from boundary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365409-BAA7-4D8F-A967-125D25DDA53D}"/>
              </a:ext>
            </a:extLst>
          </p:cNvPr>
          <p:cNvSpPr txBox="1"/>
          <p:nvPr/>
        </p:nvSpPr>
        <p:spPr>
          <a:xfrm>
            <a:off x="9753600" y="6179885"/>
            <a:ext cx="2694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normalizer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A3112B3-A519-46DF-93B0-FC51E6892D5B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8249066" y="6280905"/>
            <a:ext cx="1504534" cy="3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7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/>
      <p:bldP spid="7" grpId="0" animBg="1"/>
      <p:bldP spid="51" grpId="0" animBg="1"/>
      <p:bldP spid="53" grpId="0" animBg="1"/>
      <p:bldP spid="9" grpId="0"/>
      <p:bldP spid="55" grpId="0"/>
      <p:bldP spid="56" grpId="0"/>
      <p:bldP spid="20" grpId="0" animBg="1"/>
      <p:bldP spid="29" grpId="0"/>
      <p:bldP spid="7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i="1" dirty="0"/>
              <a:t>Soft</a:t>
            </a:r>
            <a:r>
              <a:rPr lang="en-US" dirty="0"/>
              <a:t> Max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flipV="1">
            <a:off x="620712" y="1539875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620712" y="4555506"/>
            <a:ext cx="10720319" cy="164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AutoShape 9 1"/>
          <p:cNvSpPr>
            <a:spLocks noChangeArrowheads="1"/>
          </p:cNvSpPr>
          <p:nvPr/>
        </p:nvSpPr>
        <p:spPr bwMode="auto">
          <a:xfrm>
            <a:off x="6248404" y="4434482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3DBF414-8E32-493C-92B3-9E82C78D4C9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4728941"/>
            <a:ext cx="126503" cy="11431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91DCF40-B672-4F79-8213-9EF3E8A74F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95" y="1274541"/>
            <a:ext cx="926674" cy="253006"/>
          </a:xfrm>
          <a:prstGeom prst="rect">
            <a:avLst/>
          </a:prstGeom>
        </p:spPr>
      </p:pic>
      <p:sp>
        <p:nvSpPr>
          <p:cNvPr id="38" name="AutoShape 17 1">
            <a:extLst>
              <a:ext uri="{FF2B5EF4-FFF2-40B4-BE49-F238E27FC236}">
                <a16:creationId xmlns:a16="http://schemas.microsoft.com/office/drawing/2014/main" id="{0B7DAB17-7790-47BD-8CCE-462769AF4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415" y="4430054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9 2">
            <a:extLst>
              <a:ext uri="{FF2B5EF4-FFF2-40B4-BE49-F238E27FC236}">
                <a16:creationId xmlns:a16="http://schemas.microsoft.com/office/drawing/2014/main" id="{A5A5C553-4E1D-4678-A41D-426F965D8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434481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AutoShape 9 3">
            <a:extLst>
              <a:ext uri="{FF2B5EF4-FFF2-40B4-BE49-F238E27FC236}">
                <a16:creationId xmlns:a16="http://schemas.microsoft.com/office/drawing/2014/main" id="{C48B35C4-44AF-40A5-8AE1-E6191FEA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900" y="4434480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AutoShape 9 4">
            <a:extLst>
              <a:ext uri="{FF2B5EF4-FFF2-40B4-BE49-F238E27FC236}">
                <a16:creationId xmlns:a16="http://schemas.microsoft.com/office/drawing/2014/main" id="{051B5B45-23C7-434C-B90D-65E4131B6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170" y="4434479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AutoShape 9 5">
            <a:extLst>
              <a:ext uri="{FF2B5EF4-FFF2-40B4-BE49-F238E27FC236}">
                <a16:creationId xmlns:a16="http://schemas.microsoft.com/office/drawing/2014/main" id="{F2FB127E-51C1-4A24-9A48-2B8CD9CAD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1" y="4434478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AutoShape 9 6">
            <a:extLst>
              <a:ext uri="{FF2B5EF4-FFF2-40B4-BE49-F238E27FC236}">
                <a16:creationId xmlns:a16="http://schemas.microsoft.com/office/drawing/2014/main" id="{5B9C823C-D476-4E45-94D9-9985F426B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2516" y="4430054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AutoShape 17 2">
            <a:extLst>
              <a:ext uri="{FF2B5EF4-FFF2-40B4-BE49-F238E27FC236}">
                <a16:creationId xmlns:a16="http://schemas.microsoft.com/office/drawing/2014/main" id="{EA7761CF-8B43-4414-AB2C-72D885B26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207" y="4430053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AutoShape 17 3">
            <a:extLst>
              <a:ext uri="{FF2B5EF4-FFF2-40B4-BE49-F238E27FC236}">
                <a16:creationId xmlns:a16="http://schemas.microsoft.com/office/drawing/2014/main" id="{19F6DE87-0655-4F6A-9D41-3511E9899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470" y="4432353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AutoShape 17 4">
            <a:extLst>
              <a:ext uri="{FF2B5EF4-FFF2-40B4-BE49-F238E27FC236}">
                <a16:creationId xmlns:a16="http://schemas.microsoft.com/office/drawing/2014/main" id="{981588F0-D4B2-47D2-A31B-DAE6A3CBB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9461" y="4430052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AutoShape 17 5">
            <a:extLst>
              <a:ext uri="{FF2B5EF4-FFF2-40B4-BE49-F238E27FC236}">
                <a16:creationId xmlns:a16="http://schemas.microsoft.com/office/drawing/2014/main" id="{975B2F64-3724-404C-8E9E-DBD96A0C1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980" y="4425628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AutoShape 17 6">
            <a:extLst>
              <a:ext uri="{FF2B5EF4-FFF2-40B4-BE49-F238E27FC236}">
                <a16:creationId xmlns:a16="http://schemas.microsoft.com/office/drawing/2014/main" id="{AABB14D8-A008-4D79-BAB6-76735C4C4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853" y="4425627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AutoShape 17 7">
            <a:extLst>
              <a:ext uri="{FF2B5EF4-FFF2-40B4-BE49-F238E27FC236}">
                <a16:creationId xmlns:a16="http://schemas.microsoft.com/office/drawing/2014/main" id="{CBE8CA02-7959-4D22-81E7-406221E43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918" y="4425271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75A60E9-55EA-4E70-9FA2-95A0A152FEB8}"/>
              </a:ext>
            </a:extLst>
          </p:cNvPr>
          <p:cNvSpPr/>
          <p:nvPr/>
        </p:nvSpPr>
        <p:spPr>
          <a:xfrm>
            <a:off x="3405467" y="2110737"/>
            <a:ext cx="8041340" cy="2283758"/>
          </a:xfrm>
          <a:custGeom>
            <a:avLst/>
            <a:gdLst>
              <a:gd name="connsiteX0" fmla="*/ 0 w 8034617"/>
              <a:gd name="connsiteY0" fmla="*/ 2214884 h 2214884"/>
              <a:gd name="connsiteX1" fmla="*/ 2111188 w 8034617"/>
              <a:gd name="connsiteY1" fmla="*/ 2040072 h 2214884"/>
              <a:gd name="connsiteX2" fmla="*/ 4282888 w 8034617"/>
              <a:gd name="connsiteY2" fmla="*/ 527278 h 2214884"/>
              <a:gd name="connsiteX3" fmla="*/ 6299947 w 8034617"/>
              <a:gd name="connsiteY3" fmla="*/ 63354 h 2214884"/>
              <a:gd name="connsiteX4" fmla="*/ 8034617 w 8034617"/>
              <a:gd name="connsiteY4" fmla="*/ 16290 h 2214884"/>
              <a:gd name="connsiteX0" fmla="*/ 0 w 8034617"/>
              <a:gd name="connsiteY0" fmla="*/ 2214884 h 2214884"/>
              <a:gd name="connsiteX1" fmla="*/ 2077571 w 8034617"/>
              <a:gd name="connsiteY1" fmla="*/ 2026625 h 2214884"/>
              <a:gd name="connsiteX2" fmla="*/ 4282888 w 8034617"/>
              <a:gd name="connsiteY2" fmla="*/ 527278 h 2214884"/>
              <a:gd name="connsiteX3" fmla="*/ 6299947 w 8034617"/>
              <a:gd name="connsiteY3" fmla="*/ 63354 h 2214884"/>
              <a:gd name="connsiteX4" fmla="*/ 8034617 w 8034617"/>
              <a:gd name="connsiteY4" fmla="*/ 16290 h 2214884"/>
              <a:gd name="connsiteX0" fmla="*/ 0 w 8034617"/>
              <a:gd name="connsiteY0" fmla="*/ 2214884 h 2214884"/>
              <a:gd name="connsiteX1" fmla="*/ 2077571 w 8034617"/>
              <a:gd name="connsiteY1" fmla="*/ 2026625 h 2214884"/>
              <a:gd name="connsiteX2" fmla="*/ 4282888 w 8034617"/>
              <a:gd name="connsiteY2" fmla="*/ 527278 h 2214884"/>
              <a:gd name="connsiteX3" fmla="*/ 6299947 w 8034617"/>
              <a:gd name="connsiteY3" fmla="*/ 63354 h 2214884"/>
              <a:gd name="connsiteX4" fmla="*/ 8034617 w 8034617"/>
              <a:gd name="connsiteY4" fmla="*/ 16290 h 2214884"/>
              <a:gd name="connsiteX0" fmla="*/ 0 w 8034617"/>
              <a:gd name="connsiteY0" fmla="*/ 2243376 h 2243376"/>
              <a:gd name="connsiteX1" fmla="*/ 2077571 w 8034617"/>
              <a:gd name="connsiteY1" fmla="*/ 2055117 h 2243376"/>
              <a:gd name="connsiteX2" fmla="*/ 3550023 w 8034617"/>
              <a:gd name="connsiteY2" fmla="*/ 1006246 h 2243376"/>
              <a:gd name="connsiteX3" fmla="*/ 6299947 w 8034617"/>
              <a:gd name="connsiteY3" fmla="*/ 91846 h 2243376"/>
              <a:gd name="connsiteX4" fmla="*/ 8034617 w 8034617"/>
              <a:gd name="connsiteY4" fmla="*/ 44782 h 2243376"/>
              <a:gd name="connsiteX0" fmla="*/ 0 w 8034617"/>
              <a:gd name="connsiteY0" fmla="*/ 2243376 h 2243376"/>
              <a:gd name="connsiteX1" fmla="*/ 2077571 w 8034617"/>
              <a:gd name="connsiteY1" fmla="*/ 2055117 h 2243376"/>
              <a:gd name="connsiteX2" fmla="*/ 3550023 w 8034617"/>
              <a:gd name="connsiteY2" fmla="*/ 1006246 h 2243376"/>
              <a:gd name="connsiteX3" fmla="*/ 6299947 w 8034617"/>
              <a:gd name="connsiteY3" fmla="*/ 91846 h 2243376"/>
              <a:gd name="connsiteX4" fmla="*/ 8034617 w 8034617"/>
              <a:gd name="connsiteY4" fmla="*/ 44782 h 2243376"/>
              <a:gd name="connsiteX0" fmla="*/ 0 w 8034617"/>
              <a:gd name="connsiteY0" fmla="*/ 2202260 h 2202260"/>
              <a:gd name="connsiteX1" fmla="*/ 2077571 w 8034617"/>
              <a:gd name="connsiteY1" fmla="*/ 2014001 h 2202260"/>
              <a:gd name="connsiteX2" fmla="*/ 3550023 w 8034617"/>
              <a:gd name="connsiteY2" fmla="*/ 965130 h 2202260"/>
              <a:gd name="connsiteX3" fmla="*/ 5277971 w 8034617"/>
              <a:gd name="connsiteY3" fmla="*/ 198648 h 2202260"/>
              <a:gd name="connsiteX4" fmla="*/ 8034617 w 8034617"/>
              <a:gd name="connsiteY4" fmla="*/ 3666 h 2202260"/>
              <a:gd name="connsiteX0" fmla="*/ 0 w 8034617"/>
              <a:gd name="connsiteY0" fmla="*/ 2200274 h 2200274"/>
              <a:gd name="connsiteX1" fmla="*/ 2077571 w 8034617"/>
              <a:gd name="connsiteY1" fmla="*/ 2012015 h 2200274"/>
              <a:gd name="connsiteX2" fmla="*/ 3550023 w 8034617"/>
              <a:gd name="connsiteY2" fmla="*/ 963144 h 2200274"/>
              <a:gd name="connsiteX3" fmla="*/ 5277971 w 8034617"/>
              <a:gd name="connsiteY3" fmla="*/ 196662 h 2200274"/>
              <a:gd name="connsiteX4" fmla="*/ 8034617 w 8034617"/>
              <a:gd name="connsiteY4" fmla="*/ 1680 h 2200274"/>
              <a:gd name="connsiteX0" fmla="*/ 0 w 8034617"/>
              <a:gd name="connsiteY0" fmla="*/ 2220495 h 2220495"/>
              <a:gd name="connsiteX1" fmla="*/ 2077571 w 8034617"/>
              <a:gd name="connsiteY1" fmla="*/ 2032236 h 2220495"/>
              <a:gd name="connsiteX2" fmla="*/ 3550023 w 8034617"/>
              <a:gd name="connsiteY2" fmla="*/ 983365 h 2220495"/>
              <a:gd name="connsiteX3" fmla="*/ 5351930 w 8034617"/>
              <a:gd name="connsiteY3" fmla="*/ 42071 h 2220495"/>
              <a:gd name="connsiteX4" fmla="*/ 8034617 w 8034617"/>
              <a:gd name="connsiteY4" fmla="*/ 21901 h 2220495"/>
              <a:gd name="connsiteX0" fmla="*/ 0 w 8034617"/>
              <a:gd name="connsiteY0" fmla="*/ 2201878 h 2201878"/>
              <a:gd name="connsiteX1" fmla="*/ 2077571 w 8034617"/>
              <a:gd name="connsiteY1" fmla="*/ 2013619 h 2201878"/>
              <a:gd name="connsiteX2" fmla="*/ 3550023 w 8034617"/>
              <a:gd name="connsiteY2" fmla="*/ 964748 h 2201878"/>
              <a:gd name="connsiteX3" fmla="*/ 5351930 w 8034617"/>
              <a:gd name="connsiteY3" fmla="*/ 117583 h 2201878"/>
              <a:gd name="connsiteX4" fmla="*/ 8034617 w 8034617"/>
              <a:gd name="connsiteY4" fmla="*/ 3284 h 2201878"/>
              <a:gd name="connsiteX0" fmla="*/ 0 w 8034617"/>
              <a:gd name="connsiteY0" fmla="*/ 2215121 h 2215121"/>
              <a:gd name="connsiteX1" fmla="*/ 2077571 w 8034617"/>
              <a:gd name="connsiteY1" fmla="*/ 2026862 h 2215121"/>
              <a:gd name="connsiteX2" fmla="*/ 3610535 w 8034617"/>
              <a:gd name="connsiteY2" fmla="*/ 1025056 h 2215121"/>
              <a:gd name="connsiteX3" fmla="*/ 5351930 w 8034617"/>
              <a:gd name="connsiteY3" fmla="*/ 130826 h 2215121"/>
              <a:gd name="connsiteX4" fmla="*/ 8034617 w 8034617"/>
              <a:gd name="connsiteY4" fmla="*/ 16527 h 2215121"/>
              <a:gd name="connsiteX0" fmla="*/ 0 w 8034617"/>
              <a:gd name="connsiteY0" fmla="*/ 2215121 h 2215121"/>
              <a:gd name="connsiteX1" fmla="*/ 2077571 w 8034617"/>
              <a:gd name="connsiteY1" fmla="*/ 2026862 h 2215121"/>
              <a:gd name="connsiteX2" fmla="*/ 3610535 w 8034617"/>
              <a:gd name="connsiteY2" fmla="*/ 1025056 h 2215121"/>
              <a:gd name="connsiteX3" fmla="*/ 5351930 w 8034617"/>
              <a:gd name="connsiteY3" fmla="*/ 130826 h 2215121"/>
              <a:gd name="connsiteX4" fmla="*/ 8034617 w 8034617"/>
              <a:gd name="connsiteY4" fmla="*/ 16527 h 2215121"/>
              <a:gd name="connsiteX0" fmla="*/ 0 w 8034617"/>
              <a:gd name="connsiteY0" fmla="*/ 2215121 h 2215121"/>
              <a:gd name="connsiteX1" fmla="*/ 2144806 w 8034617"/>
              <a:gd name="connsiteY1" fmla="*/ 2094097 h 2215121"/>
              <a:gd name="connsiteX2" fmla="*/ 3610535 w 8034617"/>
              <a:gd name="connsiteY2" fmla="*/ 1025056 h 2215121"/>
              <a:gd name="connsiteX3" fmla="*/ 5351930 w 8034617"/>
              <a:gd name="connsiteY3" fmla="*/ 130826 h 2215121"/>
              <a:gd name="connsiteX4" fmla="*/ 8034617 w 8034617"/>
              <a:gd name="connsiteY4" fmla="*/ 16527 h 2215121"/>
              <a:gd name="connsiteX0" fmla="*/ 0 w 8034617"/>
              <a:gd name="connsiteY0" fmla="*/ 2215121 h 2219382"/>
              <a:gd name="connsiteX1" fmla="*/ 2144806 w 8034617"/>
              <a:gd name="connsiteY1" fmla="*/ 2094097 h 2219382"/>
              <a:gd name="connsiteX2" fmla="*/ 3610535 w 8034617"/>
              <a:gd name="connsiteY2" fmla="*/ 1025056 h 2219382"/>
              <a:gd name="connsiteX3" fmla="*/ 5351930 w 8034617"/>
              <a:gd name="connsiteY3" fmla="*/ 130826 h 2219382"/>
              <a:gd name="connsiteX4" fmla="*/ 8034617 w 8034617"/>
              <a:gd name="connsiteY4" fmla="*/ 16527 h 2219382"/>
              <a:gd name="connsiteX0" fmla="*/ 0 w 8034617"/>
              <a:gd name="connsiteY0" fmla="*/ 2215121 h 2251296"/>
              <a:gd name="connsiteX1" fmla="*/ 2144806 w 8034617"/>
              <a:gd name="connsiteY1" fmla="*/ 2094097 h 2251296"/>
              <a:gd name="connsiteX2" fmla="*/ 3610535 w 8034617"/>
              <a:gd name="connsiteY2" fmla="*/ 1025056 h 2251296"/>
              <a:gd name="connsiteX3" fmla="*/ 5351930 w 8034617"/>
              <a:gd name="connsiteY3" fmla="*/ 130826 h 2251296"/>
              <a:gd name="connsiteX4" fmla="*/ 8034617 w 8034617"/>
              <a:gd name="connsiteY4" fmla="*/ 16527 h 2251296"/>
              <a:gd name="connsiteX0" fmla="*/ 0 w 8034617"/>
              <a:gd name="connsiteY0" fmla="*/ 2215121 h 2245975"/>
              <a:gd name="connsiteX1" fmla="*/ 2144806 w 8034617"/>
              <a:gd name="connsiteY1" fmla="*/ 2094097 h 2245975"/>
              <a:gd name="connsiteX2" fmla="*/ 3610535 w 8034617"/>
              <a:gd name="connsiteY2" fmla="*/ 1025056 h 2245975"/>
              <a:gd name="connsiteX3" fmla="*/ 5351930 w 8034617"/>
              <a:gd name="connsiteY3" fmla="*/ 130826 h 2245975"/>
              <a:gd name="connsiteX4" fmla="*/ 8034617 w 8034617"/>
              <a:gd name="connsiteY4" fmla="*/ 16527 h 2245975"/>
              <a:gd name="connsiteX0" fmla="*/ 0 w 8041340"/>
              <a:gd name="connsiteY0" fmla="*/ 2262186 h 2269830"/>
              <a:gd name="connsiteX1" fmla="*/ 2151529 w 8041340"/>
              <a:gd name="connsiteY1" fmla="*/ 2094097 h 2269830"/>
              <a:gd name="connsiteX2" fmla="*/ 3617258 w 8041340"/>
              <a:gd name="connsiteY2" fmla="*/ 1025056 h 2269830"/>
              <a:gd name="connsiteX3" fmla="*/ 5358653 w 8041340"/>
              <a:gd name="connsiteY3" fmla="*/ 130826 h 2269830"/>
              <a:gd name="connsiteX4" fmla="*/ 8041340 w 8041340"/>
              <a:gd name="connsiteY4" fmla="*/ 16527 h 2269830"/>
              <a:gd name="connsiteX0" fmla="*/ 0 w 8041340"/>
              <a:gd name="connsiteY0" fmla="*/ 2275633 h 2281315"/>
              <a:gd name="connsiteX1" fmla="*/ 2151529 w 8041340"/>
              <a:gd name="connsiteY1" fmla="*/ 2094097 h 2281315"/>
              <a:gd name="connsiteX2" fmla="*/ 3617258 w 8041340"/>
              <a:gd name="connsiteY2" fmla="*/ 1025056 h 2281315"/>
              <a:gd name="connsiteX3" fmla="*/ 5358653 w 8041340"/>
              <a:gd name="connsiteY3" fmla="*/ 130826 h 2281315"/>
              <a:gd name="connsiteX4" fmla="*/ 8041340 w 8041340"/>
              <a:gd name="connsiteY4" fmla="*/ 16527 h 2281315"/>
              <a:gd name="connsiteX0" fmla="*/ 0 w 8041340"/>
              <a:gd name="connsiteY0" fmla="*/ 2275633 h 2281315"/>
              <a:gd name="connsiteX1" fmla="*/ 2151529 w 8041340"/>
              <a:gd name="connsiteY1" fmla="*/ 2094097 h 2281315"/>
              <a:gd name="connsiteX2" fmla="*/ 3617258 w 8041340"/>
              <a:gd name="connsiteY2" fmla="*/ 1025056 h 2281315"/>
              <a:gd name="connsiteX3" fmla="*/ 5358653 w 8041340"/>
              <a:gd name="connsiteY3" fmla="*/ 130826 h 2281315"/>
              <a:gd name="connsiteX4" fmla="*/ 8041340 w 8041340"/>
              <a:gd name="connsiteY4" fmla="*/ 16527 h 2281315"/>
              <a:gd name="connsiteX0" fmla="*/ 0 w 8041340"/>
              <a:gd name="connsiteY0" fmla="*/ 2279724 h 2283758"/>
              <a:gd name="connsiteX1" fmla="*/ 2151529 w 8041340"/>
              <a:gd name="connsiteY1" fmla="*/ 2098188 h 2283758"/>
              <a:gd name="connsiteX2" fmla="*/ 3597088 w 8041340"/>
              <a:gd name="connsiteY2" fmla="*/ 1116553 h 2283758"/>
              <a:gd name="connsiteX3" fmla="*/ 5358653 w 8041340"/>
              <a:gd name="connsiteY3" fmla="*/ 134917 h 2283758"/>
              <a:gd name="connsiteX4" fmla="*/ 8041340 w 8041340"/>
              <a:gd name="connsiteY4" fmla="*/ 20618 h 2283758"/>
              <a:gd name="connsiteX0" fmla="*/ 0 w 8041340"/>
              <a:gd name="connsiteY0" fmla="*/ 2279724 h 2283758"/>
              <a:gd name="connsiteX1" fmla="*/ 2151529 w 8041340"/>
              <a:gd name="connsiteY1" fmla="*/ 2098188 h 2283758"/>
              <a:gd name="connsiteX2" fmla="*/ 3597088 w 8041340"/>
              <a:gd name="connsiteY2" fmla="*/ 1116553 h 2283758"/>
              <a:gd name="connsiteX3" fmla="*/ 5358653 w 8041340"/>
              <a:gd name="connsiteY3" fmla="*/ 134917 h 2283758"/>
              <a:gd name="connsiteX4" fmla="*/ 8041340 w 8041340"/>
              <a:gd name="connsiteY4" fmla="*/ 20618 h 228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1340" h="2283758">
                <a:moveTo>
                  <a:pt x="0" y="2279724"/>
                </a:moveTo>
                <a:cubicBezTo>
                  <a:pt x="732866" y="2290928"/>
                  <a:pt x="1552014" y="2292050"/>
                  <a:pt x="2151529" y="2098188"/>
                </a:cubicBezTo>
                <a:cubicBezTo>
                  <a:pt x="2751044" y="1904326"/>
                  <a:pt x="3089461" y="1497553"/>
                  <a:pt x="3597088" y="1116553"/>
                </a:cubicBezTo>
                <a:cubicBezTo>
                  <a:pt x="4104715" y="735553"/>
                  <a:pt x="4617944" y="317573"/>
                  <a:pt x="5358653" y="134917"/>
                </a:cubicBezTo>
                <a:cubicBezTo>
                  <a:pt x="6099362" y="-47739"/>
                  <a:pt x="7486649" y="1567"/>
                  <a:pt x="8041340" y="206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3EE5CA4-4BD8-40D7-8029-FFDA9D0F655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498" y="3720284"/>
            <a:ext cx="1796952" cy="53649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999C17-3B0D-4C03-B154-0402BC3FEF99}"/>
              </a:ext>
            </a:extLst>
          </p:cNvPr>
          <p:cNvCxnSpPr/>
          <p:nvPr/>
        </p:nvCxnSpPr>
        <p:spPr>
          <a:xfrm flipH="1">
            <a:off x="7334141" y="3572542"/>
            <a:ext cx="1009759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D2D96B2-675A-46B6-BD9C-03785585F54D}"/>
              </a:ext>
            </a:extLst>
          </p:cNvPr>
          <p:cNvSpPr/>
          <p:nvPr/>
        </p:nvSpPr>
        <p:spPr>
          <a:xfrm>
            <a:off x="3421770" y="2134438"/>
            <a:ext cx="8015458" cy="2274597"/>
          </a:xfrm>
          <a:custGeom>
            <a:avLst/>
            <a:gdLst>
              <a:gd name="connsiteX0" fmla="*/ 0 w 8034617"/>
              <a:gd name="connsiteY0" fmla="*/ 2214884 h 2214884"/>
              <a:gd name="connsiteX1" fmla="*/ 2111188 w 8034617"/>
              <a:gd name="connsiteY1" fmla="*/ 2040072 h 2214884"/>
              <a:gd name="connsiteX2" fmla="*/ 4282888 w 8034617"/>
              <a:gd name="connsiteY2" fmla="*/ 527278 h 2214884"/>
              <a:gd name="connsiteX3" fmla="*/ 6299947 w 8034617"/>
              <a:gd name="connsiteY3" fmla="*/ 63354 h 2214884"/>
              <a:gd name="connsiteX4" fmla="*/ 8034617 w 8034617"/>
              <a:gd name="connsiteY4" fmla="*/ 16290 h 2214884"/>
              <a:gd name="connsiteX0" fmla="*/ 0 w 8034617"/>
              <a:gd name="connsiteY0" fmla="*/ 2214884 h 2214884"/>
              <a:gd name="connsiteX1" fmla="*/ 2077571 w 8034617"/>
              <a:gd name="connsiteY1" fmla="*/ 2026625 h 2214884"/>
              <a:gd name="connsiteX2" fmla="*/ 4282888 w 8034617"/>
              <a:gd name="connsiteY2" fmla="*/ 527278 h 2214884"/>
              <a:gd name="connsiteX3" fmla="*/ 6299947 w 8034617"/>
              <a:gd name="connsiteY3" fmla="*/ 63354 h 2214884"/>
              <a:gd name="connsiteX4" fmla="*/ 8034617 w 8034617"/>
              <a:gd name="connsiteY4" fmla="*/ 16290 h 2214884"/>
              <a:gd name="connsiteX0" fmla="*/ 0 w 8034617"/>
              <a:gd name="connsiteY0" fmla="*/ 2214884 h 2214884"/>
              <a:gd name="connsiteX1" fmla="*/ 2077571 w 8034617"/>
              <a:gd name="connsiteY1" fmla="*/ 2026625 h 2214884"/>
              <a:gd name="connsiteX2" fmla="*/ 4282888 w 8034617"/>
              <a:gd name="connsiteY2" fmla="*/ 527278 h 2214884"/>
              <a:gd name="connsiteX3" fmla="*/ 6299947 w 8034617"/>
              <a:gd name="connsiteY3" fmla="*/ 63354 h 2214884"/>
              <a:gd name="connsiteX4" fmla="*/ 8034617 w 8034617"/>
              <a:gd name="connsiteY4" fmla="*/ 16290 h 2214884"/>
              <a:gd name="connsiteX0" fmla="*/ 0 w 8034617"/>
              <a:gd name="connsiteY0" fmla="*/ 2243376 h 2243376"/>
              <a:gd name="connsiteX1" fmla="*/ 2077571 w 8034617"/>
              <a:gd name="connsiteY1" fmla="*/ 2055117 h 2243376"/>
              <a:gd name="connsiteX2" fmla="*/ 3550023 w 8034617"/>
              <a:gd name="connsiteY2" fmla="*/ 1006246 h 2243376"/>
              <a:gd name="connsiteX3" fmla="*/ 6299947 w 8034617"/>
              <a:gd name="connsiteY3" fmla="*/ 91846 h 2243376"/>
              <a:gd name="connsiteX4" fmla="*/ 8034617 w 8034617"/>
              <a:gd name="connsiteY4" fmla="*/ 44782 h 2243376"/>
              <a:gd name="connsiteX0" fmla="*/ 0 w 8034617"/>
              <a:gd name="connsiteY0" fmla="*/ 2243376 h 2243376"/>
              <a:gd name="connsiteX1" fmla="*/ 2077571 w 8034617"/>
              <a:gd name="connsiteY1" fmla="*/ 2055117 h 2243376"/>
              <a:gd name="connsiteX2" fmla="*/ 3550023 w 8034617"/>
              <a:gd name="connsiteY2" fmla="*/ 1006246 h 2243376"/>
              <a:gd name="connsiteX3" fmla="*/ 6299947 w 8034617"/>
              <a:gd name="connsiteY3" fmla="*/ 91846 h 2243376"/>
              <a:gd name="connsiteX4" fmla="*/ 8034617 w 8034617"/>
              <a:gd name="connsiteY4" fmla="*/ 44782 h 2243376"/>
              <a:gd name="connsiteX0" fmla="*/ 0 w 8034617"/>
              <a:gd name="connsiteY0" fmla="*/ 2202260 h 2202260"/>
              <a:gd name="connsiteX1" fmla="*/ 2077571 w 8034617"/>
              <a:gd name="connsiteY1" fmla="*/ 2014001 h 2202260"/>
              <a:gd name="connsiteX2" fmla="*/ 3550023 w 8034617"/>
              <a:gd name="connsiteY2" fmla="*/ 965130 h 2202260"/>
              <a:gd name="connsiteX3" fmla="*/ 5277971 w 8034617"/>
              <a:gd name="connsiteY3" fmla="*/ 198648 h 2202260"/>
              <a:gd name="connsiteX4" fmla="*/ 8034617 w 8034617"/>
              <a:gd name="connsiteY4" fmla="*/ 3666 h 2202260"/>
              <a:gd name="connsiteX0" fmla="*/ 0 w 8034617"/>
              <a:gd name="connsiteY0" fmla="*/ 2200274 h 2200274"/>
              <a:gd name="connsiteX1" fmla="*/ 2077571 w 8034617"/>
              <a:gd name="connsiteY1" fmla="*/ 2012015 h 2200274"/>
              <a:gd name="connsiteX2" fmla="*/ 3550023 w 8034617"/>
              <a:gd name="connsiteY2" fmla="*/ 963144 h 2200274"/>
              <a:gd name="connsiteX3" fmla="*/ 5277971 w 8034617"/>
              <a:gd name="connsiteY3" fmla="*/ 196662 h 2200274"/>
              <a:gd name="connsiteX4" fmla="*/ 8034617 w 8034617"/>
              <a:gd name="connsiteY4" fmla="*/ 1680 h 2200274"/>
              <a:gd name="connsiteX0" fmla="*/ 0 w 8034617"/>
              <a:gd name="connsiteY0" fmla="*/ 2220495 h 2220495"/>
              <a:gd name="connsiteX1" fmla="*/ 2077571 w 8034617"/>
              <a:gd name="connsiteY1" fmla="*/ 2032236 h 2220495"/>
              <a:gd name="connsiteX2" fmla="*/ 3550023 w 8034617"/>
              <a:gd name="connsiteY2" fmla="*/ 983365 h 2220495"/>
              <a:gd name="connsiteX3" fmla="*/ 5351930 w 8034617"/>
              <a:gd name="connsiteY3" fmla="*/ 42071 h 2220495"/>
              <a:gd name="connsiteX4" fmla="*/ 8034617 w 8034617"/>
              <a:gd name="connsiteY4" fmla="*/ 21901 h 2220495"/>
              <a:gd name="connsiteX0" fmla="*/ 0 w 8034617"/>
              <a:gd name="connsiteY0" fmla="*/ 2201878 h 2201878"/>
              <a:gd name="connsiteX1" fmla="*/ 2077571 w 8034617"/>
              <a:gd name="connsiteY1" fmla="*/ 2013619 h 2201878"/>
              <a:gd name="connsiteX2" fmla="*/ 3550023 w 8034617"/>
              <a:gd name="connsiteY2" fmla="*/ 964748 h 2201878"/>
              <a:gd name="connsiteX3" fmla="*/ 5351930 w 8034617"/>
              <a:gd name="connsiteY3" fmla="*/ 117583 h 2201878"/>
              <a:gd name="connsiteX4" fmla="*/ 8034617 w 8034617"/>
              <a:gd name="connsiteY4" fmla="*/ 3284 h 2201878"/>
              <a:gd name="connsiteX0" fmla="*/ 0 w 8034617"/>
              <a:gd name="connsiteY0" fmla="*/ 2215121 h 2215121"/>
              <a:gd name="connsiteX1" fmla="*/ 2077571 w 8034617"/>
              <a:gd name="connsiteY1" fmla="*/ 2026862 h 2215121"/>
              <a:gd name="connsiteX2" fmla="*/ 3610535 w 8034617"/>
              <a:gd name="connsiteY2" fmla="*/ 1025056 h 2215121"/>
              <a:gd name="connsiteX3" fmla="*/ 5351930 w 8034617"/>
              <a:gd name="connsiteY3" fmla="*/ 130826 h 2215121"/>
              <a:gd name="connsiteX4" fmla="*/ 8034617 w 8034617"/>
              <a:gd name="connsiteY4" fmla="*/ 16527 h 2215121"/>
              <a:gd name="connsiteX0" fmla="*/ 0 w 8034617"/>
              <a:gd name="connsiteY0" fmla="*/ 2215121 h 2215121"/>
              <a:gd name="connsiteX1" fmla="*/ 2077571 w 8034617"/>
              <a:gd name="connsiteY1" fmla="*/ 2026862 h 2215121"/>
              <a:gd name="connsiteX2" fmla="*/ 3610535 w 8034617"/>
              <a:gd name="connsiteY2" fmla="*/ 1025056 h 2215121"/>
              <a:gd name="connsiteX3" fmla="*/ 5351930 w 8034617"/>
              <a:gd name="connsiteY3" fmla="*/ 130826 h 2215121"/>
              <a:gd name="connsiteX4" fmla="*/ 8034617 w 8034617"/>
              <a:gd name="connsiteY4" fmla="*/ 16527 h 2215121"/>
              <a:gd name="connsiteX0" fmla="*/ 0 w 8034617"/>
              <a:gd name="connsiteY0" fmla="*/ 2215121 h 2215121"/>
              <a:gd name="connsiteX1" fmla="*/ 2144806 w 8034617"/>
              <a:gd name="connsiteY1" fmla="*/ 2094097 h 2215121"/>
              <a:gd name="connsiteX2" fmla="*/ 3610535 w 8034617"/>
              <a:gd name="connsiteY2" fmla="*/ 1025056 h 2215121"/>
              <a:gd name="connsiteX3" fmla="*/ 5351930 w 8034617"/>
              <a:gd name="connsiteY3" fmla="*/ 130826 h 2215121"/>
              <a:gd name="connsiteX4" fmla="*/ 8034617 w 8034617"/>
              <a:gd name="connsiteY4" fmla="*/ 16527 h 2215121"/>
              <a:gd name="connsiteX0" fmla="*/ 0 w 8034617"/>
              <a:gd name="connsiteY0" fmla="*/ 2215121 h 2219382"/>
              <a:gd name="connsiteX1" fmla="*/ 2144806 w 8034617"/>
              <a:gd name="connsiteY1" fmla="*/ 2094097 h 2219382"/>
              <a:gd name="connsiteX2" fmla="*/ 3610535 w 8034617"/>
              <a:gd name="connsiteY2" fmla="*/ 1025056 h 2219382"/>
              <a:gd name="connsiteX3" fmla="*/ 5351930 w 8034617"/>
              <a:gd name="connsiteY3" fmla="*/ 130826 h 2219382"/>
              <a:gd name="connsiteX4" fmla="*/ 8034617 w 8034617"/>
              <a:gd name="connsiteY4" fmla="*/ 16527 h 2219382"/>
              <a:gd name="connsiteX0" fmla="*/ 0 w 8034617"/>
              <a:gd name="connsiteY0" fmla="*/ 2215121 h 2251296"/>
              <a:gd name="connsiteX1" fmla="*/ 2144806 w 8034617"/>
              <a:gd name="connsiteY1" fmla="*/ 2094097 h 2251296"/>
              <a:gd name="connsiteX2" fmla="*/ 3610535 w 8034617"/>
              <a:gd name="connsiteY2" fmla="*/ 1025056 h 2251296"/>
              <a:gd name="connsiteX3" fmla="*/ 5351930 w 8034617"/>
              <a:gd name="connsiteY3" fmla="*/ 130826 h 2251296"/>
              <a:gd name="connsiteX4" fmla="*/ 8034617 w 8034617"/>
              <a:gd name="connsiteY4" fmla="*/ 16527 h 2251296"/>
              <a:gd name="connsiteX0" fmla="*/ 0 w 8034617"/>
              <a:gd name="connsiteY0" fmla="*/ 2215121 h 2245975"/>
              <a:gd name="connsiteX1" fmla="*/ 2144806 w 8034617"/>
              <a:gd name="connsiteY1" fmla="*/ 2094097 h 2245975"/>
              <a:gd name="connsiteX2" fmla="*/ 3610535 w 8034617"/>
              <a:gd name="connsiteY2" fmla="*/ 1025056 h 2245975"/>
              <a:gd name="connsiteX3" fmla="*/ 5351930 w 8034617"/>
              <a:gd name="connsiteY3" fmla="*/ 130826 h 2245975"/>
              <a:gd name="connsiteX4" fmla="*/ 8034617 w 8034617"/>
              <a:gd name="connsiteY4" fmla="*/ 16527 h 2245975"/>
              <a:gd name="connsiteX0" fmla="*/ 0 w 8041340"/>
              <a:gd name="connsiteY0" fmla="*/ 2262186 h 2269830"/>
              <a:gd name="connsiteX1" fmla="*/ 2151529 w 8041340"/>
              <a:gd name="connsiteY1" fmla="*/ 2094097 h 2269830"/>
              <a:gd name="connsiteX2" fmla="*/ 3617258 w 8041340"/>
              <a:gd name="connsiteY2" fmla="*/ 1025056 h 2269830"/>
              <a:gd name="connsiteX3" fmla="*/ 5358653 w 8041340"/>
              <a:gd name="connsiteY3" fmla="*/ 130826 h 2269830"/>
              <a:gd name="connsiteX4" fmla="*/ 8041340 w 8041340"/>
              <a:gd name="connsiteY4" fmla="*/ 16527 h 2269830"/>
              <a:gd name="connsiteX0" fmla="*/ 0 w 8041340"/>
              <a:gd name="connsiteY0" fmla="*/ 2275633 h 2281315"/>
              <a:gd name="connsiteX1" fmla="*/ 2151529 w 8041340"/>
              <a:gd name="connsiteY1" fmla="*/ 2094097 h 2281315"/>
              <a:gd name="connsiteX2" fmla="*/ 3617258 w 8041340"/>
              <a:gd name="connsiteY2" fmla="*/ 1025056 h 2281315"/>
              <a:gd name="connsiteX3" fmla="*/ 5358653 w 8041340"/>
              <a:gd name="connsiteY3" fmla="*/ 130826 h 2281315"/>
              <a:gd name="connsiteX4" fmla="*/ 8041340 w 8041340"/>
              <a:gd name="connsiteY4" fmla="*/ 16527 h 2281315"/>
              <a:gd name="connsiteX0" fmla="*/ 0 w 8041340"/>
              <a:gd name="connsiteY0" fmla="*/ 2275633 h 2281315"/>
              <a:gd name="connsiteX1" fmla="*/ 2151529 w 8041340"/>
              <a:gd name="connsiteY1" fmla="*/ 2094097 h 2281315"/>
              <a:gd name="connsiteX2" fmla="*/ 3617258 w 8041340"/>
              <a:gd name="connsiteY2" fmla="*/ 1025056 h 2281315"/>
              <a:gd name="connsiteX3" fmla="*/ 5358653 w 8041340"/>
              <a:gd name="connsiteY3" fmla="*/ 130826 h 2281315"/>
              <a:gd name="connsiteX4" fmla="*/ 8041340 w 8041340"/>
              <a:gd name="connsiteY4" fmla="*/ 16527 h 2281315"/>
              <a:gd name="connsiteX0" fmla="*/ 0 w 8041340"/>
              <a:gd name="connsiteY0" fmla="*/ 2279724 h 2283758"/>
              <a:gd name="connsiteX1" fmla="*/ 2151529 w 8041340"/>
              <a:gd name="connsiteY1" fmla="*/ 2098188 h 2283758"/>
              <a:gd name="connsiteX2" fmla="*/ 3597088 w 8041340"/>
              <a:gd name="connsiteY2" fmla="*/ 1116553 h 2283758"/>
              <a:gd name="connsiteX3" fmla="*/ 5358653 w 8041340"/>
              <a:gd name="connsiteY3" fmla="*/ 134917 h 2283758"/>
              <a:gd name="connsiteX4" fmla="*/ 8041340 w 8041340"/>
              <a:gd name="connsiteY4" fmla="*/ 20618 h 2283758"/>
              <a:gd name="connsiteX0" fmla="*/ 0 w 8041340"/>
              <a:gd name="connsiteY0" fmla="*/ 2279724 h 2283758"/>
              <a:gd name="connsiteX1" fmla="*/ 2151529 w 8041340"/>
              <a:gd name="connsiteY1" fmla="*/ 2098188 h 2283758"/>
              <a:gd name="connsiteX2" fmla="*/ 3597088 w 8041340"/>
              <a:gd name="connsiteY2" fmla="*/ 1116553 h 2283758"/>
              <a:gd name="connsiteX3" fmla="*/ 5358653 w 8041340"/>
              <a:gd name="connsiteY3" fmla="*/ 134917 h 2283758"/>
              <a:gd name="connsiteX4" fmla="*/ 8041340 w 8041340"/>
              <a:gd name="connsiteY4" fmla="*/ 20618 h 2283758"/>
              <a:gd name="connsiteX0" fmla="*/ 0 w 17941153"/>
              <a:gd name="connsiteY0" fmla="*/ 2238223 h 2242257"/>
              <a:gd name="connsiteX1" fmla="*/ 2151529 w 17941153"/>
              <a:gd name="connsiteY1" fmla="*/ 2056687 h 2242257"/>
              <a:gd name="connsiteX2" fmla="*/ 3597088 w 17941153"/>
              <a:gd name="connsiteY2" fmla="*/ 1075052 h 2242257"/>
              <a:gd name="connsiteX3" fmla="*/ 5358653 w 17941153"/>
              <a:gd name="connsiteY3" fmla="*/ 93416 h 2242257"/>
              <a:gd name="connsiteX4" fmla="*/ 17941153 w 17941153"/>
              <a:gd name="connsiteY4" fmla="*/ 53075 h 2242257"/>
              <a:gd name="connsiteX0" fmla="*/ 0 w 17941153"/>
              <a:gd name="connsiteY0" fmla="*/ 2213376 h 2217410"/>
              <a:gd name="connsiteX1" fmla="*/ 2151529 w 17941153"/>
              <a:gd name="connsiteY1" fmla="*/ 2031840 h 2217410"/>
              <a:gd name="connsiteX2" fmla="*/ 3597088 w 17941153"/>
              <a:gd name="connsiteY2" fmla="*/ 1050205 h 2217410"/>
              <a:gd name="connsiteX3" fmla="*/ 5358653 w 17941153"/>
              <a:gd name="connsiteY3" fmla="*/ 68569 h 2217410"/>
              <a:gd name="connsiteX4" fmla="*/ 17941153 w 17941153"/>
              <a:gd name="connsiteY4" fmla="*/ 28228 h 2217410"/>
              <a:gd name="connsiteX0" fmla="*/ 0 w 27068965"/>
              <a:gd name="connsiteY0" fmla="*/ 2273888 h 2275376"/>
              <a:gd name="connsiteX1" fmla="*/ 11279341 w 27068965"/>
              <a:gd name="connsiteY1" fmla="*/ 2031840 h 2275376"/>
              <a:gd name="connsiteX2" fmla="*/ 12724900 w 27068965"/>
              <a:gd name="connsiteY2" fmla="*/ 1050205 h 2275376"/>
              <a:gd name="connsiteX3" fmla="*/ 14486465 w 27068965"/>
              <a:gd name="connsiteY3" fmla="*/ 68569 h 2275376"/>
              <a:gd name="connsiteX4" fmla="*/ 27068965 w 27068965"/>
              <a:gd name="connsiteY4" fmla="*/ 28228 h 2275376"/>
              <a:gd name="connsiteX0" fmla="*/ 0 w 27068965"/>
              <a:gd name="connsiteY0" fmla="*/ 2273888 h 2274597"/>
              <a:gd name="connsiteX1" fmla="*/ 11279341 w 27068965"/>
              <a:gd name="connsiteY1" fmla="*/ 2031840 h 2274597"/>
              <a:gd name="connsiteX2" fmla="*/ 12724900 w 27068965"/>
              <a:gd name="connsiteY2" fmla="*/ 1050205 h 2274597"/>
              <a:gd name="connsiteX3" fmla="*/ 14486465 w 27068965"/>
              <a:gd name="connsiteY3" fmla="*/ 68569 h 2274597"/>
              <a:gd name="connsiteX4" fmla="*/ 27068965 w 27068965"/>
              <a:gd name="connsiteY4" fmla="*/ 28228 h 2274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68965" h="2274597">
                <a:moveTo>
                  <a:pt x="0" y="2273888"/>
                </a:moveTo>
                <a:cubicBezTo>
                  <a:pt x="732866" y="2285092"/>
                  <a:pt x="10475469" y="2161828"/>
                  <a:pt x="11279341" y="2031840"/>
                </a:cubicBezTo>
                <a:cubicBezTo>
                  <a:pt x="12083213" y="1901852"/>
                  <a:pt x="12217273" y="1431205"/>
                  <a:pt x="12724900" y="1050205"/>
                </a:cubicBezTo>
                <a:cubicBezTo>
                  <a:pt x="13232527" y="669205"/>
                  <a:pt x="13685205" y="178387"/>
                  <a:pt x="14486465" y="68569"/>
                </a:cubicBezTo>
                <a:cubicBezTo>
                  <a:pt x="15287725" y="-41249"/>
                  <a:pt x="26514274" y="9177"/>
                  <a:pt x="27068965" y="2822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E8BA883-D6C7-4E11-8CEB-44EE11D73D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17822" y="2134437"/>
            <a:ext cx="7682944" cy="225591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806F8726-5174-4512-A219-BFCF40B4047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873" y="1388820"/>
            <a:ext cx="1998137" cy="5745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A030488-0C43-4122-8C2F-E398C6081A1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633" y="2310113"/>
            <a:ext cx="2402032" cy="57459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F4E912F-CDD1-4F47-AA90-EE8844F8BC3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816" y="3448713"/>
            <a:ext cx="2357832" cy="24843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FE6FC27-A17B-4449-AECF-CD10A5686A6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407" y="5893909"/>
            <a:ext cx="3116850" cy="5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3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to Learn?</a:t>
            </a:r>
          </a:p>
        </p:txBody>
      </p:sp>
      <p:pic>
        <p:nvPicPr>
          <p:cNvPr id="33" name="Picture 1">
            <a:extLst>
              <a:ext uri="{FF2B5EF4-FFF2-40B4-BE49-F238E27FC236}">
                <a16:creationId xmlns:a16="http://schemas.microsoft.com/office/drawing/2014/main" id="{C86A3D8B-CC5A-448C-909D-A45D236E4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6200" y="1333500"/>
            <a:ext cx="3838788" cy="2133600"/>
          </a:xfrm>
          <a:prstGeom prst="rect">
            <a:avLst/>
          </a:prstGeom>
          <a:noFill/>
        </p:spPr>
      </p:pic>
      <p:sp>
        <p:nvSpPr>
          <p:cNvPr id="34" name="Rectangle 3">
            <a:extLst>
              <a:ext uri="{FF2B5EF4-FFF2-40B4-BE49-F238E27FC236}">
                <a16:creationId xmlns:a16="http://schemas.microsoft.com/office/drawing/2014/main" id="{D09E6F4D-5BFD-48B0-B034-DB3BF5A40B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64770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Maximum likelihood estimation</a:t>
            </a:r>
            <a:endParaRPr lang="en-US" sz="2400" i="1" dirty="0"/>
          </a:p>
          <a:p>
            <a:pPr eaLnBrk="1" hangingPunct="1">
              <a:lnSpc>
                <a:spcPct val="80000"/>
              </a:lnSpc>
            </a:pPr>
            <a:endParaRPr lang="en-US" sz="2400" i="1" dirty="0"/>
          </a:p>
          <a:p>
            <a:pPr eaLnBrk="1" hangingPunct="1">
              <a:lnSpc>
                <a:spcPct val="80000"/>
              </a:lnSpc>
            </a:pPr>
            <a:endParaRPr lang="en-US" sz="2400" i="1" dirty="0"/>
          </a:p>
          <a:p>
            <a:pPr eaLnBrk="1" hangingPunct="1">
              <a:lnSpc>
                <a:spcPct val="80000"/>
              </a:lnSpc>
            </a:pPr>
            <a:endParaRPr lang="en-US" sz="2400" i="1" dirty="0"/>
          </a:p>
          <a:p>
            <a:pPr eaLnBrk="1" hangingPunct="1">
              <a:lnSpc>
                <a:spcPct val="80000"/>
              </a:lnSpc>
            </a:pPr>
            <a:endParaRPr lang="en-US" sz="2400" i="1" dirty="0"/>
          </a:p>
          <a:p>
            <a:pPr eaLnBrk="1" hangingPunct="1">
              <a:lnSpc>
                <a:spcPct val="80000"/>
              </a:lnSpc>
            </a:pPr>
            <a:endParaRPr lang="en-US" sz="2400" i="1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Maximum </a:t>
            </a:r>
            <a:r>
              <a:rPr lang="en-US" sz="2400" i="1" dirty="0"/>
              <a:t>conditional</a:t>
            </a:r>
            <a:r>
              <a:rPr lang="en-US" sz="2400" dirty="0"/>
              <a:t> likelihood estimation</a:t>
            </a:r>
          </a:p>
        </p:txBody>
      </p:sp>
      <p:pic>
        <p:nvPicPr>
          <p:cNvPr id="36" name="Picture 5" descr="txp_fig">
            <a:extLst>
              <a:ext uri="{FF2B5EF4-FFF2-40B4-BE49-F238E27FC236}">
                <a16:creationId xmlns:a16="http://schemas.microsoft.com/office/drawing/2014/main" id="{A830C1C5-F4CF-4D10-B677-011BE1EFB7B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5025" y="2247899"/>
            <a:ext cx="2847975" cy="427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6 1" descr="txp_fig">
            <a:extLst>
              <a:ext uri="{FF2B5EF4-FFF2-40B4-BE49-F238E27FC236}">
                <a16:creationId xmlns:a16="http://schemas.microsoft.com/office/drawing/2014/main" id="{7E92671F-36A4-4145-BE0E-9729927A0DF0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47800" y="2860675"/>
            <a:ext cx="251142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4DE59E-C3E1-4C5E-98BC-85C455D156C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419600"/>
            <a:ext cx="3022394" cy="11307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654D63-14E3-40BF-AF59-685BE62A5A2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716" y="5791200"/>
            <a:ext cx="2293818" cy="643184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6A0BE401-98B7-4E4E-8D7B-520DD749184D}"/>
              </a:ext>
            </a:extLst>
          </p:cNvPr>
          <p:cNvSpPr/>
          <p:nvPr/>
        </p:nvSpPr>
        <p:spPr>
          <a:xfrm rot="16200000">
            <a:off x="3412107" y="5046095"/>
            <a:ext cx="236784" cy="96499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EE9647-8278-4A53-BED2-0A43BE03B72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492" y="5017519"/>
            <a:ext cx="3817951" cy="125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Picture 2"/>
          <p:cNvPicPr/>
          <p:nvPr/>
        </p:nvPicPr>
        <p:blipFill>
          <a:blip r:embed="rId3"/>
          <a:stretch/>
        </p:blipFill>
        <p:spPr>
          <a:xfrm>
            <a:off x="4952880" y="1219320"/>
            <a:ext cx="7314840" cy="4571640"/>
          </a:xfrm>
          <a:prstGeom prst="rect">
            <a:avLst/>
          </a:prstGeom>
          <a:ln>
            <a:noFill/>
          </a:ln>
        </p:spPr>
      </p:pic>
      <p:sp>
        <p:nvSpPr>
          <p:cNvPr id="343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Local Search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380880" y="1447920"/>
            <a:ext cx="10743840" cy="5333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720" indent="-342360">
              <a:lnSpc>
                <a:spcPct val="90000"/>
              </a:lnSpc>
              <a:buClr>
                <a:srgbClr val="333399"/>
              </a:buClr>
              <a:buFont typeface="Courier New"/>
              <a:buChar char="o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Simple, general idea: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743040" lvl="1" indent="-285480">
              <a:lnSpc>
                <a:spcPct val="9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Start wherever</a:t>
            </a:r>
          </a:p>
          <a:p>
            <a:pPr marL="743040" lvl="1" indent="-285480">
              <a:lnSpc>
                <a:spcPct val="9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Repeat: move to the best neighboring state</a:t>
            </a:r>
          </a:p>
          <a:p>
            <a:pPr marL="743040" lvl="1" indent="-285480">
              <a:lnSpc>
                <a:spcPct val="9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If no neighbors better than current, quit</a:t>
            </a:r>
          </a:p>
          <a:p>
            <a:pPr marL="743040" lvl="1" indent="-285480">
              <a:lnSpc>
                <a:spcPct val="9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Neighbors = small perturbations of w</a:t>
            </a:r>
          </a:p>
          <a:p>
            <a:pPr>
              <a:lnSpc>
                <a:spcPct val="9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>
              <a:lnSpc>
                <a:spcPct val="9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3002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Our Status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TextShape 2"/>
          <p:cNvSpPr txBox="1"/>
          <p:nvPr/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Courier New"/>
              <a:buChar char="o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Our objective		   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Courier New"/>
              <a:buChar char="o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Challenge: how to find a good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?</a:t>
            </a: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Courier New"/>
              <a:buChar char="o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Equivalently:</a:t>
            </a:r>
          </a:p>
        </p:txBody>
      </p:sp>
      <p:pic>
        <p:nvPicPr>
          <p:cNvPr id="547" name="Picture 4"/>
          <p:cNvPicPr/>
          <p:nvPr/>
        </p:nvPicPr>
        <p:blipFill>
          <a:blip r:embed="rId2"/>
          <a:stretch/>
        </p:blipFill>
        <p:spPr>
          <a:xfrm>
            <a:off x="3352680" y="1523880"/>
            <a:ext cx="926640" cy="469440"/>
          </a:xfrm>
          <a:prstGeom prst="rect">
            <a:avLst/>
          </a:prstGeom>
          <a:ln>
            <a:noFill/>
          </a:ln>
        </p:spPr>
      </p:pic>
      <p:pic>
        <p:nvPicPr>
          <p:cNvPr id="548" name="Picture 5"/>
          <p:cNvPicPr/>
          <p:nvPr/>
        </p:nvPicPr>
        <p:blipFill>
          <a:blip r:embed="rId3"/>
          <a:stretch/>
        </p:blipFill>
        <p:spPr>
          <a:xfrm>
            <a:off x="3959731" y="3965940"/>
            <a:ext cx="1854000" cy="634680"/>
          </a:xfrm>
          <a:prstGeom prst="rect">
            <a:avLst/>
          </a:prstGeom>
          <a:ln>
            <a:noFill/>
          </a:ln>
        </p:spPr>
      </p:pic>
      <p:pic>
        <p:nvPicPr>
          <p:cNvPr id="549" name="Picture 6"/>
          <p:cNvPicPr/>
          <p:nvPr/>
        </p:nvPicPr>
        <p:blipFill>
          <a:blip r:embed="rId4"/>
          <a:stretch/>
        </p:blipFill>
        <p:spPr>
          <a:xfrm>
            <a:off x="3971971" y="5143500"/>
            <a:ext cx="2120400" cy="634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976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1D optimization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1" name="TextShape 2"/>
          <p:cNvSpPr txBox="1"/>
          <p:nvPr/>
        </p:nvSpPr>
        <p:spPr>
          <a:xfrm>
            <a:off x="406440" y="3886200"/>
            <a:ext cx="11378880" cy="2819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Courier New"/>
              <a:buChar char="o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Could evaluate			and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Then step in best direction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Courier New"/>
              <a:buChar char="o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Or, evaluate derivative:</a:t>
            </a: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Which tells which direction to step into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</p:txBody>
      </p:sp>
      <p:sp>
        <p:nvSpPr>
          <p:cNvPr id="552" name="CustomShape 3"/>
          <p:cNvSpPr/>
          <p:nvPr/>
        </p:nvSpPr>
        <p:spPr>
          <a:xfrm>
            <a:off x="2362320" y="3429000"/>
            <a:ext cx="7009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3" name="CustomShape 4"/>
          <p:cNvSpPr/>
          <p:nvPr/>
        </p:nvSpPr>
        <p:spPr>
          <a:xfrm flipV="1">
            <a:off x="3581280" y="1370880"/>
            <a:ext cx="360" cy="2209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554" name="Picture 15"/>
          <p:cNvPicPr/>
          <p:nvPr/>
        </p:nvPicPr>
        <p:blipFill>
          <a:blip r:embed="rId2"/>
          <a:stretch/>
        </p:blipFill>
        <p:spPr>
          <a:xfrm>
            <a:off x="9537840" y="3543480"/>
            <a:ext cx="317160" cy="215640"/>
          </a:xfrm>
          <a:prstGeom prst="rect">
            <a:avLst/>
          </a:prstGeom>
          <a:ln>
            <a:noFill/>
          </a:ln>
        </p:spPr>
      </p:pic>
      <p:sp>
        <p:nvSpPr>
          <p:cNvPr id="555" name="CustomShape 5"/>
          <p:cNvSpPr/>
          <p:nvPr/>
        </p:nvSpPr>
        <p:spPr>
          <a:xfrm>
            <a:off x="2672280" y="1534680"/>
            <a:ext cx="5688720" cy="2050200"/>
          </a:xfrm>
          <a:custGeom>
            <a:avLst/>
            <a:gdLst/>
            <a:ahLst/>
            <a:cxnLst/>
            <a:rect l="l" t="t" r="r" b="b"/>
            <a:pathLst>
              <a:path w="5689081" h="2050620">
                <a:moveTo>
                  <a:pt x="0" y="0"/>
                </a:moveTo>
                <a:cubicBezTo>
                  <a:pt x="22048" y="13230"/>
                  <a:pt x="44750" y="25426"/>
                  <a:pt x="66144" y="39690"/>
                </a:cubicBezTo>
                <a:cubicBezTo>
                  <a:pt x="108727" y="68081"/>
                  <a:pt x="117337" y="82175"/>
                  <a:pt x="158746" y="105839"/>
                </a:cubicBezTo>
                <a:cubicBezTo>
                  <a:pt x="204515" y="131995"/>
                  <a:pt x="206825" y="130686"/>
                  <a:pt x="251348" y="145528"/>
                </a:cubicBezTo>
                <a:cubicBezTo>
                  <a:pt x="286625" y="171988"/>
                  <a:pt x="315344" y="210961"/>
                  <a:pt x="357178" y="224907"/>
                </a:cubicBezTo>
                <a:cubicBezTo>
                  <a:pt x="411947" y="243165"/>
                  <a:pt x="385262" y="230402"/>
                  <a:pt x="436551" y="264596"/>
                </a:cubicBezTo>
                <a:cubicBezTo>
                  <a:pt x="449780" y="282236"/>
                  <a:pt x="463422" y="299573"/>
                  <a:pt x="476237" y="317516"/>
                </a:cubicBezTo>
                <a:cubicBezTo>
                  <a:pt x="485478" y="330455"/>
                  <a:pt x="490877" y="346568"/>
                  <a:pt x="502695" y="357205"/>
                </a:cubicBezTo>
                <a:cubicBezTo>
                  <a:pt x="595292" y="440549"/>
                  <a:pt x="577198" y="428752"/>
                  <a:pt x="661441" y="449814"/>
                </a:cubicBezTo>
                <a:cubicBezTo>
                  <a:pt x="674670" y="463044"/>
                  <a:pt x="685343" y="479458"/>
                  <a:pt x="701127" y="489503"/>
                </a:cubicBezTo>
                <a:cubicBezTo>
                  <a:pt x="734401" y="510679"/>
                  <a:pt x="773137" y="522128"/>
                  <a:pt x="806957" y="542422"/>
                </a:cubicBezTo>
                <a:cubicBezTo>
                  <a:pt x="829005" y="555652"/>
                  <a:pt x="851409" y="568307"/>
                  <a:pt x="873101" y="582112"/>
                </a:cubicBezTo>
                <a:cubicBezTo>
                  <a:pt x="899928" y="599185"/>
                  <a:pt x="926016" y="617391"/>
                  <a:pt x="952474" y="635031"/>
                </a:cubicBezTo>
                <a:lnTo>
                  <a:pt x="1031847" y="687950"/>
                </a:lnTo>
                <a:lnTo>
                  <a:pt x="1071534" y="714410"/>
                </a:lnTo>
                <a:cubicBezTo>
                  <a:pt x="1084763" y="723230"/>
                  <a:pt x="1099978" y="729626"/>
                  <a:pt x="1111220" y="740869"/>
                </a:cubicBezTo>
                <a:cubicBezTo>
                  <a:pt x="1124449" y="754099"/>
                  <a:pt x="1135122" y="770514"/>
                  <a:pt x="1150906" y="780559"/>
                </a:cubicBezTo>
                <a:cubicBezTo>
                  <a:pt x="1184180" y="801735"/>
                  <a:pt x="1228849" y="805588"/>
                  <a:pt x="1256737" y="833478"/>
                </a:cubicBezTo>
                <a:cubicBezTo>
                  <a:pt x="1345970" y="922718"/>
                  <a:pt x="1300612" y="901023"/>
                  <a:pt x="1375796" y="926087"/>
                </a:cubicBezTo>
                <a:cubicBezTo>
                  <a:pt x="1389025" y="939317"/>
                  <a:pt x="1399916" y="955398"/>
                  <a:pt x="1415483" y="965776"/>
                </a:cubicBezTo>
                <a:cubicBezTo>
                  <a:pt x="1427085" y="973511"/>
                  <a:pt x="1444281" y="970295"/>
                  <a:pt x="1455169" y="979006"/>
                </a:cubicBezTo>
                <a:cubicBezTo>
                  <a:pt x="1467584" y="988939"/>
                  <a:pt x="1470385" y="1007452"/>
                  <a:pt x="1481627" y="1018695"/>
                </a:cubicBezTo>
                <a:cubicBezTo>
                  <a:pt x="1492869" y="1029938"/>
                  <a:pt x="1509430" y="1034592"/>
                  <a:pt x="1521313" y="1045155"/>
                </a:cubicBezTo>
                <a:cubicBezTo>
                  <a:pt x="1549279" y="1070015"/>
                  <a:pt x="1565188" y="1112700"/>
                  <a:pt x="1600686" y="1124534"/>
                </a:cubicBezTo>
                <a:cubicBezTo>
                  <a:pt x="1613915" y="1128944"/>
                  <a:pt x="1628183" y="1130992"/>
                  <a:pt x="1640372" y="1137764"/>
                </a:cubicBezTo>
                <a:cubicBezTo>
                  <a:pt x="1668169" y="1153208"/>
                  <a:pt x="1694307" y="1171603"/>
                  <a:pt x="1719745" y="1190683"/>
                </a:cubicBezTo>
                <a:cubicBezTo>
                  <a:pt x="1737383" y="1203913"/>
                  <a:pt x="1753517" y="1219432"/>
                  <a:pt x="1772660" y="1230372"/>
                </a:cubicBezTo>
                <a:cubicBezTo>
                  <a:pt x="1784767" y="1237291"/>
                  <a:pt x="1799118" y="1239192"/>
                  <a:pt x="1812347" y="1243602"/>
                </a:cubicBezTo>
                <a:cubicBezTo>
                  <a:pt x="1829985" y="1256832"/>
                  <a:pt x="1846119" y="1272351"/>
                  <a:pt x="1865262" y="1283291"/>
                </a:cubicBezTo>
                <a:cubicBezTo>
                  <a:pt x="1877369" y="1290210"/>
                  <a:pt x="1892132" y="1291028"/>
                  <a:pt x="1904949" y="1296521"/>
                </a:cubicBezTo>
                <a:cubicBezTo>
                  <a:pt x="1923075" y="1304290"/>
                  <a:pt x="1939738" y="1315212"/>
                  <a:pt x="1957864" y="1322981"/>
                </a:cubicBezTo>
                <a:cubicBezTo>
                  <a:pt x="1970681" y="1328474"/>
                  <a:pt x="1985078" y="1329975"/>
                  <a:pt x="1997550" y="1336211"/>
                </a:cubicBezTo>
                <a:cubicBezTo>
                  <a:pt x="2038522" y="1356698"/>
                  <a:pt x="2048176" y="1378372"/>
                  <a:pt x="2090152" y="1402360"/>
                </a:cubicBezTo>
                <a:cubicBezTo>
                  <a:pt x="2102259" y="1409279"/>
                  <a:pt x="2116609" y="1411179"/>
                  <a:pt x="2129838" y="1415589"/>
                </a:cubicBezTo>
                <a:cubicBezTo>
                  <a:pt x="2256442" y="1542203"/>
                  <a:pt x="2094344" y="1391926"/>
                  <a:pt x="2209211" y="1468509"/>
                </a:cubicBezTo>
                <a:cubicBezTo>
                  <a:pt x="2308304" y="1534575"/>
                  <a:pt x="2194221" y="1489971"/>
                  <a:pt x="2288584" y="1521428"/>
                </a:cubicBezTo>
                <a:cubicBezTo>
                  <a:pt x="2319451" y="1517018"/>
                  <a:pt x="2353297" y="1522143"/>
                  <a:pt x="2381186" y="1508198"/>
                </a:cubicBezTo>
                <a:cubicBezTo>
                  <a:pt x="2400907" y="1498337"/>
                  <a:pt x="2405282" y="1470871"/>
                  <a:pt x="2420872" y="1455279"/>
                </a:cubicBezTo>
                <a:cubicBezTo>
                  <a:pt x="2536941" y="1339200"/>
                  <a:pt x="2370533" y="1548859"/>
                  <a:pt x="2500245" y="1375900"/>
                </a:cubicBezTo>
                <a:cubicBezTo>
                  <a:pt x="2538976" y="1220967"/>
                  <a:pt x="2476874" y="1447562"/>
                  <a:pt x="2553160" y="1256832"/>
                </a:cubicBezTo>
                <a:cubicBezTo>
                  <a:pt x="2610373" y="1113788"/>
                  <a:pt x="2525020" y="1252741"/>
                  <a:pt x="2592847" y="1150993"/>
                </a:cubicBezTo>
                <a:cubicBezTo>
                  <a:pt x="2597256" y="1137763"/>
                  <a:pt x="2602693" y="1124833"/>
                  <a:pt x="2606075" y="1111304"/>
                </a:cubicBezTo>
                <a:cubicBezTo>
                  <a:pt x="2613622" y="1081115"/>
                  <a:pt x="2617414" y="1035705"/>
                  <a:pt x="2632533" y="1005465"/>
                </a:cubicBezTo>
                <a:cubicBezTo>
                  <a:pt x="2639643" y="991244"/>
                  <a:pt x="2650172" y="979006"/>
                  <a:pt x="2658991" y="965776"/>
                </a:cubicBezTo>
                <a:cubicBezTo>
                  <a:pt x="2663400" y="952546"/>
                  <a:pt x="2663508" y="936977"/>
                  <a:pt x="2672219" y="926087"/>
                </a:cubicBezTo>
                <a:cubicBezTo>
                  <a:pt x="2690869" y="902772"/>
                  <a:pt x="2725448" y="895113"/>
                  <a:pt x="2751592" y="886397"/>
                </a:cubicBezTo>
                <a:cubicBezTo>
                  <a:pt x="2804507" y="890807"/>
                  <a:pt x="2860850" y="880380"/>
                  <a:pt x="2910338" y="899627"/>
                </a:cubicBezTo>
                <a:cubicBezTo>
                  <a:pt x="2945212" y="913190"/>
                  <a:pt x="2968956" y="947871"/>
                  <a:pt x="2989711" y="979006"/>
                </a:cubicBezTo>
                <a:cubicBezTo>
                  <a:pt x="3053003" y="1073952"/>
                  <a:pt x="3020141" y="1035898"/>
                  <a:pt x="3082312" y="1098074"/>
                </a:cubicBezTo>
                <a:cubicBezTo>
                  <a:pt x="3126079" y="1229385"/>
                  <a:pt x="3052648" y="1028797"/>
                  <a:pt x="3135228" y="1177453"/>
                </a:cubicBezTo>
                <a:cubicBezTo>
                  <a:pt x="3148772" y="1201834"/>
                  <a:pt x="3152866" y="1230372"/>
                  <a:pt x="3161685" y="1256832"/>
                </a:cubicBezTo>
                <a:lnTo>
                  <a:pt x="3188143" y="1336211"/>
                </a:lnTo>
                <a:cubicBezTo>
                  <a:pt x="3193222" y="1366689"/>
                  <a:pt x="3198319" y="1422715"/>
                  <a:pt x="3214600" y="1455279"/>
                </a:cubicBezTo>
                <a:cubicBezTo>
                  <a:pt x="3221710" y="1469500"/>
                  <a:pt x="3232239" y="1481738"/>
                  <a:pt x="3241058" y="1494968"/>
                </a:cubicBezTo>
                <a:cubicBezTo>
                  <a:pt x="3249877" y="1521428"/>
                  <a:pt x="3252046" y="1551140"/>
                  <a:pt x="3267516" y="1574347"/>
                </a:cubicBezTo>
                <a:cubicBezTo>
                  <a:pt x="3276335" y="1587577"/>
                  <a:pt x="3286863" y="1599815"/>
                  <a:pt x="3293973" y="1614037"/>
                </a:cubicBezTo>
                <a:cubicBezTo>
                  <a:pt x="3348735" y="1723571"/>
                  <a:pt x="3257845" y="1579687"/>
                  <a:pt x="3333660" y="1693415"/>
                </a:cubicBezTo>
                <a:cubicBezTo>
                  <a:pt x="3338070" y="1719875"/>
                  <a:pt x="3336573" y="1748033"/>
                  <a:pt x="3346889" y="1772794"/>
                </a:cubicBezTo>
                <a:cubicBezTo>
                  <a:pt x="3359119" y="1802148"/>
                  <a:pt x="3382166" y="1825713"/>
                  <a:pt x="3399804" y="1852173"/>
                </a:cubicBezTo>
                <a:cubicBezTo>
                  <a:pt x="3420900" y="1883820"/>
                  <a:pt x="3433538" y="1908400"/>
                  <a:pt x="3465948" y="1931552"/>
                </a:cubicBezTo>
                <a:cubicBezTo>
                  <a:pt x="3494553" y="1951985"/>
                  <a:pt x="3526164" y="1960445"/>
                  <a:pt x="3558549" y="1971241"/>
                </a:cubicBezTo>
                <a:cubicBezTo>
                  <a:pt x="3600476" y="2034137"/>
                  <a:pt x="3569922" y="2005902"/>
                  <a:pt x="3664380" y="2037390"/>
                </a:cubicBezTo>
                <a:lnTo>
                  <a:pt x="3704066" y="2050620"/>
                </a:lnTo>
                <a:cubicBezTo>
                  <a:pt x="3743753" y="2046210"/>
                  <a:pt x="3783738" y="2043955"/>
                  <a:pt x="3823126" y="2037390"/>
                </a:cubicBezTo>
                <a:cubicBezTo>
                  <a:pt x="3836881" y="2035097"/>
                  <a:pt x="3851210" y="2031895"/>
                  <a:pt x="3862812" y="2024160"/>
                </a:cubicBezTo>
                <a:cubicBezTo>
                  <a:pt x="3878378" y="2013782"/>
                  <a:pt x="3888126" y="1996449"/>
                  <a:pt x="3902498" y="1984471"/>
                </a:cubicBezTo>
                <a:cubicBezTo>
                  <a:pt x="3914712" y="1974292"/>
                  <a:pt x="3928956" y="1966831"/>
                  <a:pt x="3942185" y="1958011"/>
                </a:cubicBezTo>
                <a:cubicBezTo>
                  <a:pt x="3951004" y="1944781"/>
                  <a:pt x="3962186" y="1932852"/>
                  <a:pt x="3968643" y="1918322"/>
                </a:cubicBezTo>
                <a:cubicBezTo>
                  <a:pt x="3979970" y="1892835"/>
                  <a:pt x="3995100" y="1838943"/>
                  <a:pt x="3995100" y="1838943"/>
                </a:cubicBezTo>
                <a:cubicBezTo>
                  <a:pt x="3999510" y="1799254"/>
                  <a:pt x="4002682" y="1759407"/>
                  <a:pt x="4008329" y="1719875"/>
                </a:cubicBezTo>
                <a:cubicBezTo>
                  <a:pt x="4011509" y="1697615"/>
                  <a:pt x="4017536" y="1675850"/>
                  <a:pt x="4021558" y="1653726"/>
                </a:cubicBezTo>
                <a:cubicBezTo>
                  <a:pt x="4026356" y="1627334"/>
                  <a:pt x="4030994" y="1600902"/>
                  <a:pt x="4034787" y="1574347"/>
                </a:cubicBezTo>
                <a:cubicBezTo>
                  <a:pt x="4039815" y="1539150"/>
                  <a:pt x="4040566" y="1503274"/>
                  <a:pt x="4048015" y="1468509"/>
                </a:cubicBezTo>
                <a:cubicBezTo>
                  <a:pt x="4065222" y="1388203"/>
                  <a:pt x="4072951" y="1401503"/>
                  <a:pt x="4100931" y="1336211"/>
                </a:cubicBezTo>
                <a:cubicBezTo>
                  <a:pt x="4106424" y="1323393"/>
                  <a:pt x="4107387" y="1308712"/>
                  <a:pt x="4114159" y="1296521"/>
                </a:cubicBezTo>
                <a:cubicBezTo>
                  <a:pt x="4129601" y="1268722"/>
                  <a:pt x="4149436" y="1243602"/>
                  <a:pt x="4167075" y="1217142"/>
                </a:cubicBezTo>
                <a:cubicBezTo>
                  <a:pt x="4175894" y="1203912"/>
                  <a:pt x="4188504" y="1192537"/>
                  <a:pt x="4193532" y="1177453"/>
                </a:cubicBezTo>
                <a:cubicBezTo>
                  <a:pt x="4202351" y="1150993"/>
                  <a:pt x="4204520" y="1121281"/>
                  <a:pt x="4219990" y="1098074"/>
                </a:cubicBezTo>
                <a:cubicBezTo>
                  <a:pt x="4228809" y="1084844"/>
                  <a:pt x="4239990" y="1072914"/>
                  <a:pt x="4246447" y="1058385"/>
                </a:cubicBezTo>
                <a:cubicBezTo>
                  <a:pt x="4257774" y="1032898"/>
                  <a:pt x="4272905" y="979006"/>
                  <a:pt x="4272905" y="979006"/>
                </a:cubicBezTo>
                <a:cubicBezTo>
                  <a:pt x="4317001" y="983416"/>
                  <a:pt x="4361266" y="986379"/>
                  <a:pt x="4405193" y="992236"/>
                </a:cubicBezTo>
                <a:cubicBezTo>
                  <a:pt x="4427480" y="995208"/>
                  <a:pt x="4450868" y="996160"/>
                  <a:pt x="4471337" y="1005465"/>
                </a:cubicBezTo>
                <a:cubicBezTo>
                  <a:pt x="4500285" y="1018624"/>
                  <a:pt x="4550710" y="1058385"/>
                  <a:pt x="4550710" y="1058385"/>
                </a:cubicBezTo>
                <a:cubicBezTo>
                  <a:pt x="4570231" y="1087668"/>
                  <a:pt x="4586300" y="1117393"/>
                  <a:pt x="4616854" y="1137764"/>
                </a:cubicBezTo>
                <a:cubicBezTo>
                  <a:pt x="4628456" y="1145499"/>
                  <a:pt x="4643133" y="1147162"/>
                  <a:pt x="4656541" y="1150993"/>
                </a:cubicBezTo>
                <a:cubicBezTo>
                  <a:pt x="4702703" y="1164183"/>
                  <a:pt x="4721271" y="1161324"/>
                  <a:pt x="4762371" y="1190683"/>
                </a:cubicBezTo>
                <a:cubicBezTo>
                  <a:pt x="4777595" y="1201558"/>
                  <a:pt x="4790080" y="1215999"/>
                  <a:pt x="4802057" y="1230372"/>
                </a:cubicBezTo>
                <a:cubicBezTo>
                  <a:pt x="4812236" y="1242587"/>
                  <a:pt x="4816099" y="1260129"/>
                  <a:pt x="4828515" y="1270062"/>
                </a:cubicBezTo>
                <a:cubicBezTo>
                  <a:pt x="4839403" y="1278773"/>
                  <a:pt x="4854972" y="1278881"/>
                  <a:pt x="4868201" y="1283291"/>
                </a:cubicBezTo>
                <a:cubicBezTo>
                  <a:pt x="4881430" y="1296521"/>
                  <a:pt x="4889207" y="1321943"/>
                  <a:pt x="4907888" y="1322981"/>
                </a:cubicBezTo>
                <a:cubicBezTo>
                  <a:pt x="5016787" y="1329031"/>
                  <a:pt x="5078872" y="1315987"/>
                  <a:pt x="5159235" y="1270062"/>
                </a:cubicBezTo>
                <a:cubicBezTo>
                  <a:pt x="5173040" y="1262173"/>
                  <a:pt x="5185693" y="1252422"/>
                  <a:pt x="5198922" y="1243602"/>
                </a:cubicBezTo>
                <a:cubicBezTo>
                  <a:pt x="5225379" y="1208323"/>
                  <a:pt x="5253834" y="1174456"/>
                  <a:pt x="5278294" y="1137764"/>
                </a:cubicBezTo>
                <a:cubicBezTo>
                  <a:pt x="5295933" y="1111304"/>
                  <a:pt x="5308725" y="1080872"/>
                  <a:pt x="5331210" y="1058385"/>
                </a:cubicBezTo>
                <a:lnTo>
                  <a:pt x="5384125" y="1005465"/>
                </a:lnTo>
                <a:cubicBezTo>
                  <a:pt x="5410950" y="924986"/>
                  <a:pt x="5379850" y="1006688"/>
                  <a:pt x="5423811" y="926087"/>
                </a:cubicBezTo>
                <a:cubicBezTo>
                  <a:pt x="5442697" y="891459"/>
                  <a:pt x="5454849" y="853068"/>
                  <a:pt x="5476727" y="820248"/>
                </a:cubicBezTo>
                <a:cubicBezTo>
                  <a:pt x="5485546" y="807018"/>
                  <a:pt x="5496074" y="794780"/>
                  <a:pt x="5503184" y="780559"/>
                </a:cubicBezTo>
                <a:cubicBezTo>
                  <a:pt x="5557948" y="671021"/>
                  <a:pt x="5467054" y="814911"/>
                  <a:pt x="5542871" y="701180"/>
                </a:cubicBezTo>
                <a:cubicBezTo>
                  <a:pt x="5547280" y="687950"/>
                  <a:pt x="5549327" y="673681"/>
                  <a:pt x="5556099" y="661491"/>
                </a:cubicBezTo>
                <a:cubicBezTo>
                  <a:pt x="5571542" y="633692"/>
                  <a:pt x="5609015" y="582112"/>
                  <a:pt x="5609015" y="582112"/>
                </a:cubicBezTo>
                <a:cubicBezTo>
                  <a:pt x="5613424" y="564472"/>
                  <a:pt x="5618299" y="546943"/>
                  <a:pt x="5622243" y="529193"/>
                </a:cubicBezTo>
                <a:cubicBezTo>
                  <a:pt x="5627121" y="507242"/>
                  <a:pt x="5630019" y="484859"/>
                  <a:pt x="5635472" y="463044"/>
                </a:cubicBezTo>
                <a:cubicBezTo>
                  <a:pt x="5638854" y="449515"/>
                  <a:pt x="5644870" y="436763"/>
                  <a:pt x="5648701" y="423354"/>
                </a:cubicBezTo>
                <a:cubicBezTo>
                  <a:pt x="5661357" y="379054"/>
                  <a:pt x="5669384" y="337261"/>
                  <a:pt x="5675159" y="291056"/>
                </a:cubicBezTo>
                <a:cubicBezTo>
                  <a:pt x="5693653" y="143092"/>
                  <a:pt x="5688388" y="158908"/>
                  <a:pt x="5688388" y="0"/>
                </a:cubicBezTo>
              </a:path>
            </a:pathLst>
          </a:custGeom>
          <a:noFill/>
          <a:ln>
            <a:solidFill>
              <a:srgbClr val="CC00CC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556" name="Picture 18"/>
          <p:cNvPicPr/>
          <p:nvPr/>
        </p:nvPicPr>
        <p:blipFill>
          <a:blip r:embed="rId3"/>
          <a:stretch/>
        </p:blipFill>
        <p:spPr>
          <a:xfrm>
            <a:off x="3809880" y="1219320"/>
            <a:ext cx="685080" cy="362160"/>
          </a:xfrm>
          <a:prstGeom prst="rect">
            <a:avLst/>
          </a:prstGeom>
          <a:ln>
            <a:noFill/>
          </a:ln>
        </p:spPr>
      </p:pic>
      <p:pic>
        <p:nvPicPr>
          <p:cNvPr id="557" name="Picture 19"/>
          <p:cNvPicPr/>
          <p:nvPr/>
        </p:nvPicPr>
        <p:blipFill>
          <a:blip r:embed="rId4"/>
          <a:stretch/>
        </p:blipFill>
        <p:spPr>
          <a:xfrm>
            <a:off x="5638680" y="3581280"/>
            <a:ext cx="356760" cy="215640"/>
          </a:xfrm>
          <a:prstGeom prst="rect">
            <a:avLst/>
          </a:prstGeom>
          <a:ln>
            <a:noFill/>
          </a:ln>
        </p:spPr>
      </p:pic>
      <p:sp>
        <p:nvSpPr>
          <p:cNvPr id="558" name="Line 6"/>
          <p:cNvSpPr/>
          <p:nvPr/>
        </p:nvSpPr>
        <p:spPr>
          <a:xfrm>
            <a:off x="5754240" y="2632680"/>
            <a:ext cx="36720" cy="796320"/>
          </a:xfrm>
          <a:prstGeom prst="line">
            <a:avLst/>
          </a:prstGeom>
          <a:ln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9" name="Line 7"/>
          <p:cNvSpPr/>
          <p:nvPr/>
        </p:nvSpPr>
        <p:spPr>
          <a:xfrm flipH="1" flipV="1">
            <a:off x="3581280" y="2590560"/>
            <a:ext cx="2172960" cy="42120"/>
          </a:xfrm>
          <a:prstGeom prst="line">
            <a:avLst/>
          </a:prstGeom>
          <a:ln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560" name="Picture 29"/>
          <p:cNvPicPr/>
          <p:nvPr/>
        </p:nvPicPr>
        <p:blipFill>
          <a:blip r:embed="rId5"/>
          <a:stretch/>
        </p:blipFill>
        <p:spPr>
          <a:xfrm>
            <a:off x="2666880" y="2438280"/>
            <a:ext cx="787680" cy="342720"/>
          </a:xfrm>
          <a:prstGeom prst="rect">
            <a:avLst/>
          </a:prstGeom>
          <a:ln>
            <a:noFill/>
          </a:ln>
        </p:spPr>
      </p:pic>
      <p:pic>
        <p:nvPicPr>
          <p:cNvPr id="561" name="Picture 30"/>
          <p:cNvPicPr/>
          <p:nvPr/>
        </p:nvPicPr>
        <p:blipFill>
          <a:blip r:embed="rId6"/>
          <a:stretch/>
        </p:blipFill>
        <p:spPr>
          <a:xfrm>
            <a:off x="3723480" y="4004280"/>
            <a:ext cx="1762560" cy="437400"/>
          </a:xfrm>
          <a:prstGeom prst="rect">
            <a:avLst/>
          </a:prstGeom>
          <a:ln>
            <a:noFill/>
          </a:ln>
        </p:spPr>
      </p:pic>
      <p:pic>
        <p:nvPicPr>
          <p:cNvPr id="562" name="Picture 31"/>
          <p:cNvPicPr/>
          <p:nvPr/>
        </p:nvPicPr>
        <p:blipFill>
          <a:blip r:embed="rId7"/>
          <a:stretch/>
        </p:blipFill>
        <p:spPr>
          <a:xfrm>
            <a:off x="6858000" y="3949560"/>
            <a:ext cx="1891800" cy="469440"/>
          </a:xfrm>
          <a:prstGeom prst="rect">
            <a:avLst/>
          </a:prstGeom>
          <a:ln>
            <a:noFill/>
          </a:ln>
        </p:spPr>
      </p:pic>
      <p:pic>
        <p:nvPicPr>
          <p:cNvPr id="563" name="Picture 32"/>
          <p:cNvPicPr/>
          <p:nvPr/>
        </p:nvPicPr>
        <p:blipFill>
          <a:blip r:embed="rId8"/>
          <a:stretch/>
        </p:blipFill>
        <p:spPr>
          <a:xfrm>
            <a:off x="5334120" y="5334120"/>
            <a:ext cx="5174280" cy="685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967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2-D Optimization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5" name="Picture 3"/>
          <p:cNvPicPr/>
          <p:nvPr/>
        </p:nvPicPr>
        <p:blipFill>
          <a:blip r:embed="rId2"/>
          <a:stretch/>
        </p:blipFill>
        <p:spPr>
          <a:xfrm>
            <a:off x="1981080" y="1600200"/>
            <a:ext cx="7950600" cy="4049640"/>
          </a:xfrm>
          <a:prstGeom prst="rect">
            <a:avLst/>
          </a:prstGeom>
          <a:ln>
            <a:noFill/>
          </a:ln>
        </p:spPr>
      </p:pic>
      <p:sp>
        <p:nvSpPr>
          <p:cNvPr id="566" name="CustomShape 2"/>
          <p:cNvSpPr/>
          <p:nvPr/>
        </p:nvSpPr>
        <p:spPr>
          <a:xfrm>
            <a:off x="9076680" y="6528960"/>
            <a:ext cx="3099240" cy="33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Source: Thomas Jungblut’s Blog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3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Steepest Descent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8" name="TextShape 2"/>
          <p:cNvSpPr txBox="1"/>
          <p:nvPr/>
        </p:nvSpPr>
        <p:spPr>
          <a:xfrm>
            <a:off x="1117440" y="1092240"/>
            <a:ext cx="10058040" cy="4930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Courier New"/>
              <a:buChar char="o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Idea: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Start somewhere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2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Repeat:  Take a step in the steepest descent direction</a:t>
            </a:r>
          </a:p>
        </p:txBody>
      </p:sp>
      <p:pic>
        <p:nvPicPr>
          <p:cNvPr id="569" name="Picture 7"/>
          <p:cNvPicPr/>
          <p:nvPr/>
        </p:nvPicPr>
        <p:blipFill>
          <a:blip r:embed="rId2"/>
          <a:stretch/>
        </p:blipFill>
        <p:spPr>
          <a:xfrm>
            <a:off x="2743200" y="2833200"/>
            <a:ext cx="6069600" cy="4151160"/>
          </a:xfrm>
          <a:prstGeom prst="rect">
            <a:avLst/>
          </a:prstGeom>
          <a:ln>
            <a:noFill/>
          </a:ln>
        </p:spPr>
      </p:pic>
      <p:sp>
        <p:nvSpPr>
          <p:cNvPr id="570" name="CustomShape 3"/>
          <p:cNvSpPr/>
          <p:nvPr/>
        </p:nvSpPr>
        <p:spPr>
          <a:xfrm>
            <a:off x="9848160" y="6540120"/>
            <a:ext cx="2387520" cy="3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source: Mathworks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536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Error-Driven Classification</a:t>
            </a: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413" y="1676756"/>
            <a:ext cx="9767387" cy="3885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Steepest Direction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1" name="TextShape 2"/>
          <p:cNvSpPr txBox="1"/>
          <p:nvPr/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Courier New"/>
              <a:buChar char="o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Steepest Direction = direction of the gradient</a:t>
            </a:r>
          </a:p>
        </p:txBody>
      </p:sp>
      <p:pic>
        <p:nvPicPr>
          <p:cNvPr id="582" name="Picture 4"/>
          <p:cNvPicPr/>
          <p:nvPr/>
        </p:nvPicPr>
        <p:blipFill>
          <a:blip r:embed="rId2"/>
          <a:stretch/>
        </p:blipFill>
        <p:spPr>
          <a:xfrm>
            <a:off x="4351320" y="2730600"/>
            <a:ext cx="2488680" cy="2476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13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to Learn?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EE9647-8278-4A53-BED2-0A43BE03B72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59" y="1828800"/>
            <a:ext cx="3817951" cy="12589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610E8F-742B-4800-AFF0-DB049496513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429000"/>
            <a:ext cx="5474684" cy="9099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91A6B3-1AC8-4BA3-8007-C2B45D57049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59" y="4886150"/>
            <a:ext cx="2799832" cy="25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4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0BD1B5F-B22B-4D0E-9EDF-895E87E4EFA4}"/>
              </a:ext>
            </a:extLst>
          </p:cNvPr>
          <p:cNvSpPr/>
          <p:nvPr/>
        </p:nvSpPr>
        <p:spPr>
          <a:xfrm>
            <a:off x="304800" y="1524000"/>
            <a:ext cx="5791200" cy="3352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Optimization Procedure: Gradient Descent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50123-08B2-487D-8D81-99521C0190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9" y="1728209"/>
            <a:ext cx="3045216" cy="253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59F294-79C7-40D6-B9C1-6FE8009C1DD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9" y="2261609"/>
            <a:ext cx="2572735" cy="2270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0DEBB46-39BF-4236-A52B-3D731C3F857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728209"/>
            <a:ext cx="4787300" cy="594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052D6B-FF05-4088-8AC5-7D49DC7EE33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19" y="2769099"/>
            <a:ext cx="2735816" cy="2530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C825B6-2D9F-4E09-8A4C-FCC404A8D5D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302497"/>
            <a:ext cx="4631837" cy="2530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BE9918-A5F9-4BB4-9537-2490F740540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19" y="3835895"/>
            <a:ext cx="3563420" cy="26672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295BD26-6E63-4C48-AFD1-FF98FBDD70B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19" y="4383010"/>
            <a:ext cx="1775613" cy="217951"/>
          </a:xfrm>
          <a:prstGeom prst="rect">
            <a:avLst/>
          </a:prstGeom>
        </p:spPr>
      </p:pic>
      <p:sp>
        <p:nvSpPr>
          <p:cNvPr id="41" name="CustomShape 4">
            <a:extLst>
              <a:ext uri="{FF2B5EF4-FFF2-40B4-BE49-F238E27FC236}">
                <a16:creationId xmlns:a16="http://schemas.microsoft.com/office/drawing/2014/main" id="{72583E0D-3D6F-40D9-A2E5-37C483F53087}"/>
              </a:ext>
            </a:extLst>
          </p:cNvPr>
          <p:cNvSpPr/>
          <p:nvPr/>
        </p:nvSpPr>
        <p:spPr>
          <a:xfrm>
            <a:off x="1215571" y="5187230"/>
            <a:ext cx="10743840" cy="1319791"/>
          </a:xfrm>
          <a:prstGeom prst="rect">
            <a:avLst/>
          </a:prstGeom>
          <a:blipFill>
            <a:blip r:embed="rId16"/>
            <a:stretch>
              <a:fillRect l="-794" t="-3681" b="-71246"/>
            </a:stretch>
          </a:blip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4421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0BD1B5F-B22B-4D0E-9EDF-895E87E4EFA4}"/>
              </a:ext>
            </a:extLst>
          </p:cNvPr>
          <p:cNvSpPr/>
          <p:nvPr/>
        </p:nvSpPr>
        <p:spPr>
          <a:xfrm>
            <a:off x="304680" y="1483012"/>
            <a:ext cx="5791200" cy="2860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Stochastic Gradient Descent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50123-08B2-487D-8D81-99521C0190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9" y="1728209"/>
            <a:ext cx="3045216" cy="253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59F294-79C7-40D6-B9C1-6FE8009C1DD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9" y="2261609"/>
            <a:ext cx="2572735" cy="2270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052D6B-FF05-4088-8AC5-7D49DC7EE33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19" y="2769099"/>
            <a:ext cx="2735816" cy="2530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C825B6-2D9F-4E09-8A4C-FCC404A8D5D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302497"/>
            <a:ext cx="4631837" cy="2530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5DCF16-20B4-40D2-9206-C977819092A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828" y="3774160"/>
            <a:ext cx="1508890" cy="2209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A489CB-CA4C-472D-B7EC-DC964D1130F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728209"/>
            <a:ext cx="4787300" cy="5944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10300F-AAEF-44B0-B42F-A1A9A35F563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0" y="4879802"/>
            <a:ext cx="3150381" cy="2514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B9F950-0AE5-41AA-90AA-3BB6B66FD5E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76" y="5307053"/>
            <a:ext cx="2687045" cy="253006"/>
          </a:xfrm>
          <a:prstGeom prst="rect">
            <a:avLst/>
          </a:prstGeom>
        </p:spPr>
      </p:pic>
      <p:sp>
        <p:nvSpPr>
          <p:cNvPr id="15" name="Right Brace 14">
            <a:extLst>
              <a:ext uri="{FF2B5EF4-FFF2-40B4-BE49-F238E27FC236}">
                <a16:creationId xmlns:a16="http://schemas.microsoft.com/office/drawing/2014/main" id="{28CF213F-25A0-4ABD-8D7F-CC5D8FFE68AF}"/>
              </a:ext>
            </a:extLst>
          </p:cNvPr>
          <p:cNvSpPr/>
          <p:nvPr/>
        </p:nvSpPr>
        <p:spPr>
          <a:xfrm rot="5400000">
            <a:off x="2455639" y="5167601"/>
            <a:ext cx="278413" cy="124375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E287C0-13D7-4E46-A18A-F2C318C3A811}"/>
              </a:ext>
            </a:extLst>
          </p:cNvPr>
          <p:cNvSpPr txBox="1"/>
          <p:nvPr/>
        </p:nvSpPr>
        <p:spPr>
          <a:xfrm>
            <a:off x="1313885" y="5992010"/>
            <a:ext cx="2561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probability of </a:t>
            </a:r>
            <a:r>
              <a:rPr lang="en-US" sz="1400" i="1" dirty="0"/>
              <a:t>incorrect</a:t>
            </a:r>
            <a:r>
              <a:rPr lang="en-US" sz="1400" dirty="0"/>
              <a:t> answer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6D62745-8F0E-4E02-B9E6-63F2CBE395A4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028" y="4879802"/>
            <a:ext cx="3535988" cy="2545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4FAE7C5-D436-44CA-9BD3-F7A9C1607EE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514" y="5307053"/>
            <a:ext cx="2174936" cy="253006"/>
          </a:xfrm>
          <a:prstGeom prst="rect">
            <a:avLst/>
          </a:prstGeom>
        </p:spPr>
      </p:pic>
      <p:sp>
        <p:nvSpPr>
          <p:cNvPr id="26" name="Right Brace 25">
            <a:extLst>
              <a:ext uri="{FF2B5EF4-FFF2-40B4-BE49-F238E27FC236}">
                <a16:creationId xmlns:a16="http://schemas.microsoft.com/office/drawing/2014/main" id="{E72BD57E-5E1B-48E1-90E5-DAD20946204B}"/>
              </a:ext>
            </a:extLst>
          </p:cNvPr>
          <p:cNvSpPr/>
          <p:nvPr/>
        </p:nvSpPr>
        <p:spPr>
          <a:xfrm rot="5400000">
            <a:off x="6190126" y="5410954"/>
            <a:ext cx="253008" cy="73164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BCF283-35FF-4C2D-AB7D-8E6B0B7B3E23}"/>
              </a:ext>
            </a:extLst>
          </p:cNvPr>
          <p:cNvSpPr txBox="1"/>
          <p:nvPr/>
        </p:nvSpPr>
        <p:spPr>
          <a:xfrm>
            <a:off x="5029200" y="5992010"/>
            <a:ext cx="2561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probability of </a:t>
            </a:r>
            <a:r>
              <a:rPr lang="en-US" sz="1400" i="1" dirty="0"/>
              <a:t>incorrect</a:t>
            </a:r>
            <a:r>
              <a:rPr lang="en-US" sz="1400" dirty="0"/>
              <a:t> answer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E24DD7-8550-483A-A42D-994DC7DFFD8C}"/>
              </a:ext>
            </a:extLst>
          </p:cNvPr>
          <p:cNvSpPr txBox="1"/>
          <p:nvPr/>
        </p:nvSpPr>
        <p:spPr>
          <a:xfrm>
            <a:off x="8936205" y="5005353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this to the multiclass perceptron: probabilistic weighting!</a:t>
            </a:r>
          </a:p>
        </p:txBody>
      </p:sp>
    </p:spTree>
    <p:extLst>
      <p:ext uri="{BB962C8B-B14F-4D97-AF65-F5344CB8AC3E}">
        <p14:creationId xmlns:p14="http://schemas.microsoft.com/office/powerpoint/2010/main" val="389284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6" grpId="0" animBg="1"/>
      <p:bldP spid="27" grpId="0"/>
      <p:bldP spid="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Kernels and Clustering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Classifiers</a:t>
            </a: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5250" y="1371600"/>
            <a:ext cx="3885299" cy="51636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Vectors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1981200" y="2819400"/>
            <a:ext cx="24384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Hello,</a:t>
            </a:r>
          </a:p>
          <a:p>
            <a:endParaRPr lang="en-US" sz="1200">
              <a:latin typeface="Courier New" pitchFamily="49" charset="0"/>
            </a:endParaRPr>
          </a:p>
          <a:p>
            <a:r>
              <a:rPr lang="en-US" sz="1200">
                <a:latin typeface="Courier New" pitchFamily="49" charset="0"/>
              </a:rPr>
              <a:t>Do you want free printr cartriges?  Why pay more when you can get them ABSOLUTELY FREE!  Just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648200" y="3200400"/>
            <a:ext cx="676275" cy="533400"/>
          </a:xfrm>
          <a:prstGeom prst="rightArrow">
            <a:avLst>
              <a:gd name="adj1" fmla="val 50000"/>
              <a:gd name="adj2" fmla="val 316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5562600" y="2870200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# free      : 2</a:t>
            </a:r>
          </a:p>
          <a:p>
            <a:r>
              <a:rPr lang="en-US" sz="1200">
                <a:latin typeface="Courier New" pitchFamily="49" charset="0"/>
              </a:rPr>
              <a:t>YOUR_NAME   : 0</a:t>
            </a:r>
          </a:p>
          <a:p>
            <a:r>
              <a:rPr lang="en-US" sz="1200">
                <a:latin typeface="Courier New" pitchFamily="49" charset="0"/>
              </a:rPr>
              <a:t>MISSPELLED  : 2</a:t>
            </a:r>
          </a:p>
          <a:p>
            <a:r>
              <a:rPr lang="en-US" sz="1200">
                <a:latin typeface="Courier New" pitchFamily="49" charset="0"/>
              </a:rPr>
              <a:t>FROM_FRIEND : 0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pic>
        <p:nvPicPr>
          <p:cNvPr id="17414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1822450"/>
            <a:ext cx="336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1200" y="1670050"/>
            <a:ext cx="10668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1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067800" y="1822450"/>
            <a:ext cx="3365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7" name="AutoShape 5"/>
          <p:cNvSpPr>
            <a:spLocks noChangeArrowheads="1"/>
          </p:cNvSpPr>
          <p:nvPr/>
        </p:nvSpPr>
        <p:spPr bwMode="auto">
          <a:xfrm>
            <a:off x="7543800" y="3124200"/>
            <a:ext cx="676275" cy="533400"/>
          </a:xfrm>
          <a:prstGeom prst="rightArrow">
            <a:avLst>
              <a:gd name="adj1" fmla="val 50000"/>
              <a:gd name="adj2" fmla="val 316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Double Bracket 14"/>
          <p:cNvSpPr/>
          <p:nvPr/>
        </p:nvSpPr>
        <p:spPr>
          <a:xfrm>
            <a:off x="5562600" y="2819400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9" name="TextBox 15"/>
          <p:cNvSpPr txBox="1">
            <a:spLocks noChangeArrowheads="1"/>
          </p:cNvSpPr>
          <p:nvPr/>
        </p:nvSpPr>
        <p:spPr bwMode="auto">
          <a:xfrm>
            <a:off x="8458200" y="2838450"/>
            <a:ext cx="160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SPAM</a:t>
            </a:r>
          </a:p>
          <a:p>
            <a:pPr algn="ctr"/>
            <a:r>
              <a:rPr lang="en-US" sz="2400" dirty="0">
                <a:latin typeface="Calibri"/>
                <a:cs typeface="Calibri"/>
              </a:rPr>
              <a:t>or</a:t>
            </a:r>
          </a:p>
          <a:p>
            <a:pPr algn="ctr"/>
            <a:r>
              <a:rPr lang="en-US" sz="2400" dirty="0">
                <a:latin typeface="Calibri"/>
                <a:cs typeface="Calibri"/>
              </a:rPr>
              <a:t>+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648200" y="5029200"/>
            <a:ext cx="676275" cy="533400"/>
          </a:xfrm>
          <a:prstGeom prst="rightArrow">
            <a:avLst>
              <a:gd name="adj1" fmla="val 50000"/>
              <a:gd name="adj2" fmla="val 316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7543800" y="4953000"/>
            <a:ext cx="676275" cy="533400"/>
          </a:xfrm>
          <a:prstGeom prst="rightArrow">
            <a:avLst>
              <a:gd name="adj1" fmla="val 50000"/>
              <a:gd name="adj2" fmla="val 316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5562600" y="4829175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PIXEL-7,12  : 1</a:t>
            </a:r>
          </a:p>
          <a:p>
            <a:r>
              <a:rPr lang="en-US" sz="1200">
                <a:latin typeface="Courier New" pitchFamily="49" charset="0"/>
              </a:rPr>
              <a:t>PIXEL-7,13  : 0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  <a:p>
            <a:r>
              <a:rPr lang="en-US" sz="1200">
                <a:latin typeface="Courier New" pitchFamily="49" charset="0"/>
              </a:rPr>
              <a:t>NUM_LOOPS   : 1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sp>
        <p:nvSpPr>
          <p:cNvPr id="21" name="Double Bracket 20"/>
          <p:cNvSpPr/>
          <p:nvPr/>
        </p:nvSpPr>
        <p:spPr>
          <a:xfrm>
            <a:off x="5562600" y="4724400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67000" y="4876800"/>
            <a:ext cx="99853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8458200" y="4953000"/>
            <a:ext cx="1600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“2”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Some (Simplified) Biology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Very loose inspiration: human neurons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56817"/>
            <a:ext cx="5486400" cy="3229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000" y="2819541"/>
            <a:ext cx="5403371" cy="20307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Classifiers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Inputs are </a:t>
            </a:r>
            <a:r>
              <a:rPr lang="en-US" sz="2800" dirty="0">
                <a:solidFill>
                  <a:srgbClr val="CC0000"/>
                </a:solidFill>
              </a:rPr>
              <a:t>feature values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Each feature has a </a:t>
            </a:r>
            <a:r>
              <a:rPr lang="en-US" sz="2800" dirty="0">
                <a:solidFill>
                  <a:srgbClr val="CC0000"/>
                </a:solidFill>
              </a:rPr>
              <a:t>weight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Sum is the </a:t>
            </a:r>
            <a:r>
              <a:rPr lang="en-US" sz="2800" dirty="0">
                <a:solidFill>
                  <a:srgbClr val="CC0000"/>
                </a:solidFill>
              </a:rPr>
              <a:t>activation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If the activation 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Positive, output +1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Negative, output -1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096000" y="5029200"/>
            <a:ext cx="685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>
                <a:sym typeface="Symbol" pitchFamily="18" charset="2"/>
              </a:rPr>
              <a:t>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5257800" y="5257800"/>
            <a:ext cx="83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5257800" y="5638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5257800" y="6019800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4876800" y="51054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</a:t>
            </a:r>
            <a:r>
              <a:rPr lang="en-US" baseline="-25000"/>
              <a:t>1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4876800" y="54864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</a:t>
            </a:r>
            <a:r>
              <a:rPr lang="en-US" baseline="-25000"/>
              <a:t>2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4876800" y="58674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</a:t>
            </a:r>
            <a:r>
              <a:rPr lang="en-US" baseline="-25000"/>
              <a:t>3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5410200" y="4876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410200" y="52720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410200" y="5638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7162800" y="53340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&gt;0?</a:t>
            </a:r>
          </a:p>
        </p:txBody>
      </p:sp>
      <p:cxnSp>
        <p:nvCxnSpPr>
          <p:cNvPr id="25616" name="AutoShape 16"/>
          <p:cNvCxnSpPr>
            <a:cxnSpLocks noChangeShapeType="1"/>
            <a:stCxn id="25605" idx="3"/>
            <a:endCxn id="25615" idx="1"/>
          </p:cNvCxnSpPr>
          <p:nvPr/>
        </p:nvCxnSpPr>
        <p:spPr bwMode="auto">
          <a:xfrm>
            <a:off x="6781800" y="5638800"/>
            <a:ext cx="3810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7848600" y="5638800"/>
            <a:ext cx="381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689350"/>
            <a:ext cx="7624762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1200" y="1524126"/>
            <a:ext cx="4800600" cy="1804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  <p:bldP spid="25606" grpId="0" animBg="1"/>
      <p:bldP spid="25607" grpId="0" animBg="1"/>
      <p:bldP spid="25608" grpId="0" animBg="1"/>
      <p:bldP spid="25609" grpId="0" animBg="1"/>
      <p:bldP spid="25610" grpId="0" animBg="1"/>
      <p:bldP spid="25611" grpId="0" animBg="1"/>
      <p:bldP spid="25612" grpId="0"/>
      <p:bldP spid="25613" grpId="0"/>
      <p:bldP spid="25614" grpId="0"/>
      <p:bldP spid="25615" grpId="0" animBg="1"/>
      <p:bldP spid="256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133600" y="1189038"/>
            <a:ext cx="8229600" cy="4525962"/>
          </a:xfrm>
        </p:spPr>
        <p:txBody>
          <a:bodyPr/>
          <a:lstStyle/>
          <a:p>
            <a:r>
              <a:rPr lang="en-US" sz="2400" dirty="0"/>
              <a:t>Binary case: compare features to a weight vector</a:t>
            </a:r>
          </a:p>
          <a:p>
            <a:r>
              <a:rPr lang="en-US" sz="2400" dirty="0"/>
              <a:t>Learning: figure out the weight vector from examples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620000" y="2870200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# free      : 2</a:t>
            </a:r>
          </a:p>
          <a:p>
            <a:r>
              <a:rPr lang="en-US" sz="1200">
                <a:latin typeface="Courier New" pitchFamily="49" charset="0"/>
              </a:rPr>
              <a:t>YOUR_NAME   : 0</a:t>
            </a:r>
          </a:p>
          <a:p>
            <a:r>
              <a:rPr lang="en-US" sz="1200">
                <a:latin typeface="Courier New" pitchFamily="49" charset="0"/>
              </a:rPr>
              <a:t>MISSPELLED  : 2</a:t>
            </a:r>
          </a:p>
          <a:p>
            <a:r>
              <a:rPr lang="en-US" sz="1200">
                <a:latin typeface="Courier New" pitchFamily="49" charset="0"/>
              </a:rPr>
              <a:t>FROM_FRIEND : 0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sp>
        <p:nvSpPr>
          <p:cNvPr id="5" name="Double Bracket 4"/>
          <p:cNvSpPr/>
          <p:nvPr/>
        </p:nvSpPr>
        <p:spPr>
          <a:xfrm>
            <a:off x="7620000" y="2819400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743200" y="2543175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# free      : 4</a:t>
            </a:r>
          </a:p>
          <a:p>
            <a:r>
              <a:rPr lang="en-US" sz="1200">
                <a:latin typeface="Courier New" pitchFamily="49" charset="0"/>
              </a:rPr>
              <a:t>YOUR_NAME   :-1</a:t>
            </a:r>
          </a:p>
          <a:p>
            <a:r>
              <a:rPr lang="en-US" sz="1200">
                <a:latin typeface="Courier New" pitchFamily="49" charset="0"/>
              </a:rPr>
              <a:t>MISSPELLED  : 1</a:t>
            </a:r>
          </a:p>
          <a:p>
            <a:r>
              <a:rPr lang="en-US" sz="1200">
                <a:latin typeface="Courier New" pitchFamily="49" charset="0"/>
              </a:rPr>
              <a:t>FROM_FRIEND :-3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sp>
        <p:nvSpPr>
          <p:cNvPr id="7" name="Double Bracket 6"/>
          <p:cNvSpPr/>
          <p:nvPr/>
        </p:nvSpPr>
        <p:spPr>
          <a:xfrm>
            <a:off x="2743200" y="2438400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488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3200400"/>
            <a:ext cx="2730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4600" y="3276600"/>
            <a:ext cx="9667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0" name="Line 7"/>
          <p:cNvSpPr>
            <a:spLocks noChangeShapeType="1"/>
          </p:cNvSpPr>
          <p:nvPr/>
        </p:nvSpPr>
        <p:spPr bwMode="auto">
          <a:xfrm flipH="1" flipV="1">
            <a:off x="4876800" y="3352800"/>
            <a:ext cx="838200" cy="1371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V="1">
            <a:off x="5715000" y="3657600"/>
            <a:ext cx="381000" cy="10668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53200" y="5334000"/>
            <a:ext cx="9667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5715000" y="4724400"/>
            <a:ext cx="990600" cy="3810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7772400" y="5308600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# free      : 0</a:t>
            </a:r>
          </a:p>
          <a:p>
            <a:r>
              <a:rPr lang="en-US" sz="1200">
                <a:latin typeface="Courier New" pitchFamily="49" charset="0"/>
              </a:rPr>
              <a:t>YOUR_NAME   : 1</a:t>
            </a:r>
          </a:p>
          <a:p>
            <a:r>
              <a:rPr lang="en-US" sz="1200">
                <a:latin typeface="Courier New" pitchFamily="49" charset="0"/>
              </a:rPr>
              <a:t>MISSPELLED  : 1</a:t>
            </a:r>
          </a:p>
          <a:p>
            <a:r>
              <a:rPr lang="en-US" sz="1200">
                <a:latin typeface="Courier New" pitchFamily="49" charset="0"/>
              </a:rPr>
              <a:t>FROM_FRIEND : 1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sp>
        <p:nvSpPr>
          <p:cNvPr id="17" name="Double Bracket 16"/>
          <p:cNvSpPr/>
          <p:nvPr/>
        </p:nvSpPr>
        <p:spPr>
          <a:xfrm>
            <a:off x="7772400" y="5257800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96" name="TextBox 17"/>
          <p:cNvSpPr txBox="1">
            <a:spLocks noChangeArrowheads="1"/>
          </p:cNvSpPr>
          <p:nvPr/>
        </p:nvSpPr>
        <p:spPr bwMode="auto">
          <a:xfrm>
            <a:off x="1905000" y="5715000"/>
            <a:ext cx="3048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Dot product            positive means the positive class</a:t>
            </a:r>
          </a:p>
        </p:txBody>
      </p:sp>
      <p:pic>
        <p:nvPicPr>
          <p:cNvPr id="20497" name="Picture 1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76600" y="5791200"/>
            <a:ext cx="533400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1" grpId="0" animBg="1"/>
      <p:bldP spid="14" grpId="0" animBg="1"/>
      <p:bldP spid="16" grpId="0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4&quot;&gt;&lt;property id=&quot;20148&quot; value=&quot;5&quot;/&gt;&lt;property id=&quot;20300&quot; value=&quot;Slide 1 - &amp;quot;CS 188: Artificial Intelligence &amp;quot;&quot;/&gt;&lt;property id=&quot;20307&quot; value=&quot;570&quot;/&gt;&lt;/object&gt;&lt;object type=&quot;3&quot; unique_id=&quot;10005&quot;&gt;&lt;property id=&quot;20148&quot; value=&quot;5&quot;/&gt;&lt;property id=&quot;20300&quot; value=&quot;Slide 4 - &amp;quot;Error-Driven Classification&amp;quot;&quot;/&gt;&lt;property id=&quot;20307&quot; value=&quot;575&quot;/&gt;&lt;/object&gt;&lt;object type=&quot;3&quot; unique_id=&quot;10006&quot;&gt;&lt;property id=&quot;20148&quot; value=&quot;5&quot;/&gt;&lt;property id=&quot;20300&quot; value=&quot;Slide 2 - &amp;quot;Errors, and What to Do&amp;quot;&quot;/&gt;&lt;property id=&quot;20307&quot; value=&quot;567&quot;/&gt;&lt;/object&gt;&lt;object type=&quot;3&quot; unique_id=&quot;10007&quot;&gt;&lt;property id=&quot;20148&quot; value=&quot;5&quot;/&gt;&lt;property id=&quot;20300&quot; value=&quot;Slide 3 - &amp;quot;What to Do About Errors&amp;quot;&quot;/&gt;&lt;property id=&quot;20307&quot; value=&quot;557&quot;/&gt;&lt;/object&gt;&lt;object type=&quot;3&quot; unique_id=&quot;10009&quot;&gt;&lt;property id=&quot;20148&quot; value=&quot;5&quot;/&gt;&lt;property id=&quot;20300&quot; value=&quot;Slide 5 - &amp;quot;Linear Classifiers&amp;quot;&quot;/&gt;&lt;property id=&quot;20307&quot; value=&quot;573&quot;/&gt;&lt;/object&gt;&lt;object type=&quot;3&quot; unique_id=&quot;10010&quot;&gt;&lt;property id=&quot;20148&quot; value=&quot;5&quot;/&gt;&lt;property id=&quot;20300&quot; value=&quot;Slide 6 - &amp;quot;Feature Vectors&amp;quot;&quot;/&gt;&lt;property id=&quot;20307&quot; value=&quot;528&quot;/&gt;&lt;/object&gt;&lt;object type=&quot;3&quot; unique_id=&quot;10011&quot;&gt;&lt;property id=&quot;20148&quot; value=&quot;5&quot;/&gt;&lt;property id=&quot;20300&quot; value=&quot;Slide 7 - &amp;quot;Some (Simplified) Biology&amp;quot;&quot;/&gt;&lt;property id=&quot;20307&quot; value=&quot;560&quot;/&gt;&lt;/object&gt;&lt;object type=&quot;3&quot; unique_id=&quot;10012&quot;&gt;&lt;property id=&quot;20148&quot; value=&quot;5&quot;/&gt;&lt;property id=&quot;20300&quot; value=&quot;Slide 8 - &amp;quot;Linear Classifiers&amp;quot;&quot;/&gt;&lt;property id=&quot;20307&quot; value=&quot;561&quot;/&gt;&lt;/object&gt;&lt;object type=&quot;3&quot; unique_id=&quot;10013&quot;&gt;&lt;property id=&quot;20148&quot; value=&quot;5&quot;/&gt;&lt;property id=&quot;20300&quot; value=&quot;Slide 9 - &amp;quot;Weights&amp;quot;&quot;/&gt;&lt;property id=&quot;20307&quot; value=&quot;549&quot;/&gt;&lt;/object&gt;&lt;object type=&quot;3&quot; unique_id=&quot;10014&quot;&gt;&lt;property id=&quot;20148&quot; value=&quot;5&quot;/&gt;&lt;property id=&quot;20300&quot; value=&quot;Slide 10 - &amp;quot;Decision Rules&amp;quot;&quot;/&gt;&lt;property id=&quot;20307&quot; value=&quot;577&quot;/&gt;&lt;/object&gt;&lt;object type=&quot;3&quot; unique_id=&quot;10015&quot;&gt;&lt;property id=&quot;20148&quot; value=&quot;5&quot;/&gt;&lt;property id=&quot;20300&quot; value=&quot;Slide 11 - &amp;quot;Binary Decision Rule&amp;quot;&quot;/&gt;&lt;property id=&quot;20307&quot; value=&quot;563&quot;/&gt;&lt;/object&gt;&lt;object type=&quot;3&quot; unique_id=&quot;10016&quot;&gt;&lt;property id=&quot;20148&quot; value=&quot;5&quot;/&gt;&lt;property id=&quot;20300&quot; value=&quot;Slide 12 - &amp;quot;Weight Updates&amp;quot;&quot;/&gt;&lt;property id=&quot;20307&quot; value=&quot;578&quot;/&gt;&lt;/object&gt;&lt;object type=&quot;3&quot; unique_id=&quot;10017&quot;&gt;&lt;property id=&quot;20148&quot; value=&quot;5&quot;/&gt;&lt;property id=&quot;20300&quot; value=&quot;Slide 13 - &amp;quot;Learning: Binary Perceptron&amp;quot;&quot;/&gt;&lt;property id=&quot;20307&quot; value=&quot;520&quot;/&gt;&lt;/object&gt;&lt;object type=&quot;3&quot; unique_id=&quot;10018&quot;&gt;&lt;property id=&quot;20148&quot; value=&quot;5&quot;/&gt;&lt;property id=&quot;20300&quot; value=&quot;Slide 14 - &amp;quot;Learning: Binary Perceptron&amp;quot;&quot;/&gt;&lt;property id=&quot;20307&quot; value=&quot;580&quot;/&gt;&lt;/object&gt;&lt;object type=&quot;3&quot; unique_id=&quot;10019&quot;&gt;&lt;property id=&quot;20148&quot; value=&quot;5&quot;/&gt;&lt;property id=&quot;20300&quot; value=&quot;Slide 15 - &amp;quot;Examples: Perceptron&amp;quot;&quot;/&gt;&lt;property id=&quot;20307&quot; value=&quot;568&quot;/&gt;&lt;/object&gt;&lt;object type=&quot;3&quot; unique_id=&quot;10020&quot;&gt;&lt;property id=&quot;20148&quot; value=&quot;5&quot;/&gt;&lt;property id=&quot;20300&quot; value=&quot;Slide 16 - &amp;quot;Multiclass Decision Rule&amp;quot;&quot;/&gt;&lt;property id=&quot;20307&quot; value=&quot;521&quot;/&gt;&lt;/object&gt;&lt;object type=&quot;3&quot; unique_id=&quot;10021&quot;&gt;&lt;property id=&quot;20148&quot; value=&quot;5&quot;/&gt;&lt;property id=&quot;20300&quot; value=&quot;Slide 17 - &amp;quot;Learning: Multiclass Perceptron&amp;quot;&quot;/&gt;&lt;property id=&quot;20307&quot; value=&quot;522&quot;/&gt;&lt;/object&gt;&lt;object type=&quot;3&quot; unique_id=&quot;10022&quot;&gt;&lt;property id=&quot;20148&quot; value=&quot;5&quot;/&gt;&lt;property id=&quot;20300&quot; value=&quot;Slide 18 - &amp;quot;Example: Multiclass Perceptron&amp;quot;&quot;/&gt;&lt;property id=&quot;20307&quot; value=&quot;523&quot;/&gt;&lt;/object&gt;&lt;object type=&quot;3&quot; unique_id=&quot;10023&quot;&gt;&lt;property id=&quot;20148&quot; value=&quot;5&quot;/&gt;&lt;property id=&quot;20300&quot; value=&quot;Slide 19 - &amp;quot;Properties of Perceptrons&amp;quot;&quot;/&gt;&lt;property id=&quot;20307&quot; value=&quot;525&quot;/&gt;&lt;/object&gt;&lt;object type=&quot;3&quot; unique_id=&quot;10024&quot;&gt;&lt;property id=&quot;20148&quot; value=&quot;5&quot;/&gt;&lt;property id=&quot;20300&quot; value=&quot;Slide 20 - &amp;quot;Examples: Perceptron&amp;quot;&quot;/&gt;&lt;property id=&quot;20307&quot; value=&quot;526&quot;/&gt;&lt;/object&gt;&lt;object type=&quot;3&quot; unique_id=&quot;10025&quot;&gt;&lt;property id=&quot;20148&quot; value=&quot;5&quot;/&gt;&lt;property id=&quot;20300&quot; value=&quot;Slide 21 - &amp;quot;Improving the Perceptron&amp;quot;&quot;/&gt;&lt;property id=&quot;20307&quot; value=&quot;576&quot;/&gt;&lt;/object&gt;&lt;object type=&quot;3&quot; unique_id=&quot;10026&quot;&gt;&lt;property id=&quot;20148&quot; value=&quot;5&quot;/&gt;&lt;property id=&quot;20300&quot; value=&quot;Slide 22 - &amp;quot;Problems with the Perceptron&amp;quot;&quot;/&gt;&lt;property id=&quot;20307&quot; value=&quot;527&quot;/&gt;&lt;/object&gt;&lt;object type=&quot;3&quot; unique_id=&quot;10027&quot;&gt;&lt;property id=&quot;20148&quot; value=&quot;5&quot;/&gt;&lt;property id=&quot;20300&quot; value=&quot;Slide 23 - &amp;quot;Fixing the Perceptron&amp;quot;&quot;/&gt;&lt;property id=&quot;20307&quot; value=&quot;554&quot;/&gt;&lt;/object&gt;&lt;object type=&quot;3&quot; unique_id=&quot;10028&quot;&gt;&lt;property id=&quot;20148&quot; value=&quot;5&quot;/&gt;&lt;property id=&quot;20300&quot; value=&quot;Slide 24 - &amp;quot;Minimum Correcting Update&amp;quot;&quot;/&gt;&lt;property id=&quot;20307&quot; value=&quot;473&quot;/&gt;&lt;/object&gt;&lt;object type=&quot;3&quot; unique_id=&quot;10029&quot;&gt;&lt;property id=&quot;20148&quot; value=&quot;5&quot;/&gt;&lt;property id=&quot;20300&quot; value=&quot;Slide 25 - &amp;quot;Maximum Step Size&amp;quot;&quot;/&gt;&lt;property id=&quot;20307&quot; value=&quot;474&quot;/&gt;&lt;/object&gt;&lt;object type=&quot;3&quot; unique_id=&quot;10030&quot;&gt;&lt;property id=&quot;20148&quot; value=&quot;5&quot;/&gt;&lt;property id=&quot;20300&quot; value=&quot;Slide 26 - &amp;quot;Linear Separators&amp;quot;&quot;/&gt;&lt;property id=&quot;20307&quot; value=&quot;475&quot;/&gt;&lt;/object&gt;&lt;object type=&quot;3&quot; unique_id=&quot;10031&quot;&gt;&lt;property id=&quot;20148&quot; value=&quot;5&quot;/&gt;&lt;property id=&quot;20300&quot; value=&quot;Slide 27 - &amp;quot;Support Vector Machines&amp;quot;&quot;/&gt;&lt;property id=&quot;20307&quot; value=&quot;476&quot;/&gt;&lt;/object&gt;&lt;object type=&quot;3&quot; unique_id=&quot;10032&quot;&gt;&lt;property id=&quot;20148&quot; value=&quot;5&quot;/&gt;&lt;property id=&quot;20300&quot; value=&quot;Slide 28 - &amp;quot;Classification: Comparison&amp;quot;&quot;/&gt;&lt;property id=&quot;20307&quot; value=&quot;477&quot;/&gt;&lt;/object&gt;&lt;object type=&quot;3&quot; unique_id=&quot;10040&quot;&gt;&lt;property id=&quot;20148&quot; value=&quot;5&quot;/&gt;&lt;property id=&quot;20300&quot; value=&quot;Slide 44 - &amp;quot;Next: Kernels and Clustering&amp;quot;&quot;/&gt;&lt;property id=&quot;20307&quot; value=&quot;555&quot;/&gt;&lt;/object&gt;&lt;object type=&quot;3&quot; unique_id=&quot;10714&quot;&gt;&lt;property id=&quot;20148&quot; value=&quot;5&quot;/&gt;&lt;property id=&quot;20300&quot; value=&quot;Slide 29 - &amp;quot;Improving the Perceptron&amp;quot;&quot;/&gt;&lt;property id=&quot;20307&quot; value=&quot;581&quot;/&gt;&lt;/object&gt;&lt;object type=&quot;3&quot; unique_id=&quot;10715&quot;&gt;&lt;property id=&quot;20148&quot; value=&quot;5&quot;/&gt;&lt;property id=&quot;20300&quot; value=&quot;Slide 30 - &amp;quot;Probabilistic Classification&amp;quot;&quot;/&gt;&lt;property id=&quot;20307&quot; value=&quot;582&quot;/&gt;&lt;/object&gt;&lt;object type=&quot;3&quot; unique_id=&quot;10716&quot;&gt;&lt;property id=&quot;20148&quot; value=&quot;5&quot;/&gt;&lt;property id=&quot;20300&quot; value=&quot;Slide 31 - &amp;quot;A Probabilistic Perceptron&amp;quot;&quot;/&gt;&lt;property id=&quot;20307&quot; value=&quot;583&quot;/&gt;&lt;/object&gt;&lt;object type=&quot;3&quot; unique_id=&quot;10717&quot;&gt;&lt;property id=&quot;20148&quot; value=&quot;5&quot;/&gt;&lt;property id=&quot;20300&quot; value=&quot;Slide 32 - &amp;quot;A 1D Example&amp;quot;&quot;/&gt;&lt;property id=&quot;20307&quot; value=&quot;584&quot;/&gt;&lt;/object&gt;&lt;object type=&quot;3&quot; unique_id=&quot;10718&quot;&gt;&lt;property id=&quot;20148&quot; value=&quot;5&quot;/&gt;&lt;property id=&quot;20300&quot; value=&quot;Slide 33 - &amp;quot;The Soft Max&amp;quot;&quot;/&gt;&lt;property id=&quot;20307&quot; value=&quot;585&quot;/&gt;&lt;/object&gt;&lt;object type=&quot;3&quot; unique_id=&quot;10719&quot;&gt;&lt;property id=&quot;20148&quot; value=&quot;5&quot;/&gt;&lt;property id=&quot;20300&quot; value=&quot;Slide 34 - &amp;quot;How to Learn?&amp;quot;&quot;/&gt;&lt;property id=&quot;20307&quot; value=&quot;586&quot;/&gt;&lt;/object&gt;&lt;object type=&quot;3&quot; unique_id=&quot;10720&quot;&gt;&lt;property id=&quot;20148&quot; value=&quot;5&quot;/&gt;&lt;property id=&quot;20300&quot; value=&quot;Slide 35&quot;/&gt;&lt;property id=&quot;20307&quot; value=&quot;587&quot;/&gt;&lt;/object&gt;&lt;object type=&quot;3&quot; unique_id=&quot;10721&quot;&gt;&lt;property id=&quot;20148&quot; value=&quot;5&quot;/&gt;&lt;property id=&quot;20300&quot; value=&quot;Slide 36&quot;/&gt;&lt;property id=&quot;20307&quot; value=&quot;588&quot;/&gt;&lt;/object&gt;&lt;object type=&quot;3&quot; unique_id=&quot;10722&quot;&gt;&lt;property id=&quot;20148&quot; value=&quot;5&quot;/&gt;&lt;property id=&quot;20300&quot; value=&quot;Slide 37&quot;/&gt;&lt;property id=&quot;20307&quot; value=&quot;589&quot;/&gt;&lt;/object&gt;&lt;object type=&quot;3&quot; unique_id=&quot;10723&quot;&gt;&lt;property id=&quot;20148&quot; value=&quot;5&quot;/&gt;&lt;property id=&quot;20300&quot; value=&quot;Slide 38&quot;/&gt;&lt;property id=&quot;20307&quot; value=&quot;590&quot;/&gt;&lt;/object&gt;&lt;object type=&quot;3&quot; unique_id=&quot;10724&quot;&gt;&lt;property id=&quot;20148&quot; value=&quot;5&quot;/&gt;&lt;property id=&quot;20300&quot; value=&quot;Slide 39&quot;/&gt;&lt;property id=&quot;20307&quot; value=&quot;591&quot;/&gt;&lt;/object&gt;&lt;object type=&quot;3&quot; unique_id=&quot;10725&quot;&gt;&lt;property id=&quot;20148&quot; value=&quot;5&quot;/&gt;&lt;property id=&quot;20300&quot; value=&quot;Slide 40&quot;/&gt;&lt;property id=&quot;20307&quot; value=&quot;592&quot;/&gt;&lt;/object&gt;&lt;object type=&quot;3&quot; unique_id=&quot;10726&quot;&gt;&lt;property id=&quot;20148&quot; value=&quot;5&quot;/&gt;&lt;property id=&quot;20300&quot; value=&quot;Slide 41 - &amp;quot;How to Learn?&amp;quot;&quot;/&gt;&lt;property id=&quot;20307&quot; value=&quot;593&quot;/&gt;&lt;/object&gt;&lt;object type=&quot;3&quot; unique_id=&quot;10727&quot;&gt;&lt;property id=&quot;20148&quot; value=&quot;5&quot;/&gt;&lt;property id=&quot;20300&quot; value=&quot;Slide 42&quot;/&gt;&lt;property id=&quot;20307&quot; value=&quot;594&quot;/&gt;&lt;/object&gt;&lt;object type=&quot;3&quot; unique_id=&quot;10728&quot;&gt;&lt;property id=&quot;20148&quot; value=&quot;5&quot;/&gt;&lt;property id=&quot;20300&quot; value=&quot;Slide 43&quot;/&gt;&lt;property id=&quot;20307&quot; value=&quot;595&quot;/&gt;&lt;/object&gt;&lt;/object&gt;&lt;object type=&quot;8&quot; unique_id=&quot;10080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w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96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.60866"/>
  <p:tag name="ORIGINALWIDTH" val="1077.093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for each example $(x_i, y_i)$:&#10;&#10;\end{document}"/>
  <p:tag name="IGUANATEXSIZE" val="20"/>
  <p:tag name="IGUANATEXCURSOR" val="228"/>
  <p:tag name="TRANSPARENCY" val="True"/>
  <p:tag name="FILENAME" val=""/>
  <p:tag name="INPUTTYPE" val="0"/>
  <p:tag name="LATEXENGINEID" val="1"/>
  <p:tag name="TEMPFOLDER" val="c:\temp\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.60866"/>
  <p:tag name="ORIGINALWIDTH" val="1823.558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compute gradient $\Delta_i = -\nabla_w \log P_w(y_i|x_i)$&#10;&#10;\end{document}"/>
  <p:tag name="IGUANATEXSIZE" val="20"/>
  <p:tag name="IGUANATEXCURSOR" val="228"/>
  <p:tag name="TRANSPARENCY" val="True"/>
  <p:tag name="FILENAME" val=""/>
  <p:tag name="INPUTTYPE" val="0"/>
  <p:tag name="LATEXENGINEID" val="1"/>
  <p:tag name="TEMPFOLDER" val="c:\temp\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0091"/>
  <p:tag name="ORIGINALWIDTH" val="1402.922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compute gradient $\nabla_w \mathcal{L} = \sum_i \Delta_i$&#10;&#10;\end{document}"/>
  <p:tag name="IGUANATEXSIZE" val="20"/>
  <p:tag name="IGUANATEXCURSOR" val="255"/>
  <p:tag name="TRANSPARENCY" val="True"/>
  <p:tag name="FILENAME" val=""/>
  <p:tag name="INPUTTYPE" val="0"/>
  <p:tag name="LATEXENGINEID" val="1"/>
  <p:tag name="TEMPFOLDER" val="c:\temp\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8074"/>
  <p:tag name="ORIGINALWIDTH" val="699.0605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w \leftarrow w - \alpha \nabla_w \mathcal{L}&#10;\]&#10;&#10;\end{document}"/>
  <p:tag name="IGUANATEXSIZE" val="20"/>
  <p:tag name="IGUANATEXCURSOR" val="245"/>
  <p:tag name="TRANSPARENCY" val="True"/>
  <p:tag name="FILENAME" val=""/>
  <p:tag name="INPUTTYPE" val="0"/>
  <p:tag name="LATEXENGINEID" val="1"/>
  <p:tag name="TEMPFOLDER" val="c:\temp\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.60866"/>
  <p:tag name="ORIGINALWIDTH" val="1198.904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initialize $w$ (e.g., randomly)&#10;&#10;\end{document}"/>
  <p:tag name="IGUANATEXSIZE" val="20"/>
  <p:tag name="IGUANATEXCURSOR" val="229"/>
  <p:tag name="TRANSPARENCY" val="True"/>
  <p:tag name="FILENAME" val=""/>
  <p:tag name="INPUTTYPE" val="0"/>
  <p:tag name="LATEXENGINEID" val="1"/>
  <p:tag name="TEMPFOLDER" val="c:\temp\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40771"/>
  <p:tag name="ORIGINALWIDTH" val="1012.888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repeat for $K$ iterations:&#10;&#10;\end{document}"/>
  <p:tag name="IGUANATEXSIZE" val="20"/>
  <p:tag name="IGUANATEXCURSOR" val="224"/>
  <p:tag name="TRANSPARENCY" val="True"/>
  <p:tag name="FILENAME" val=""/>
  <p:tag name="INPUTTYPE" val="0"/>
  <p:tag name="LATEXENGINEID" val="1"/>
  <p:tag name="TEMPFOLDER" val="c:\temp\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.60866"/>
  <p:tag name="ORIGINALWIDTH" val="1077.093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for each example $(x_i, y_i)$:&#10;&#10;\end{document}"/>
  <p:tag name="IGUANATEXSIZE" val="20"/>
  <p:tag name="IGUANATEXCURSOR" val="228"/>
  <p:tag name="TRANSPARENCY" val="True"/>
  <p:tag name="FILENAME" val=""/>
  <p:tag name="INPUTTYPE" val="0"/>
  <p:tag name="LATEXENGINEID" val="1"/>
  <p:tag name="TEMPFOLDER" val="c:\temp\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.60866"/>
  <p:tag name="ORIGINALWIDTH" val="1823.558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compute gradient $\Delta_i = -\nabla_w \log P_w(y_i|x_i)$&#10;&#10;\end{document}"/>
  <p:tag name="IGUANATEXSIZE" val="20"/>
  <p:tag name="IGUANATEXCURSOR" val="228"/>
  <p:tag name="TRANSPARENCY" val="True"/>
  <p:tag name="FILENAME" val=""/>
  <p:tag name="INPUTTYPE" val="0"/>
  <p:tag name="LATEXENGINEID" val="1"/>
  <p:tag name="TEMPFOLDER" val="c:\temp\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00756"/>
  <p:tag name="ORIGINALWIDTH" val="594.0515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w \leftarrow w - \alpha \Delta_i&#10;\]&#10;&#10;\end{document}"/>
  <p:tag name="IGUANATEXSIZE" val="20"/>
  <p:tag name="IGUANATEXCURSOR" val="233"/>
  <p:tag name="TRANSPARENCY" val="True"/>
  <p:tag name="FILENAME" val=""/>
  <p:tag name="INPUTTYPE" val="0"/>
  <p:tag name="LATEXENGINEID" val="1"/>
  <p:tag name="TEMPFOLDER" val="c:\temp\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4.0203"/>
  <p:tag name="ORIGINALWIDTH" val="1884.763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begin{align*}&#10;\frac{d}{dw_y} \log P_w(y_i | x_i) =&#10; x_i ( I(y = y_i) - P(y | x_i) )&#10;\end{align*}&#10;&#10;\end{document}"/>
  <p:tag name="IGUANATEXSIZE" val="20"/>
  <p:tag name="IGUANATEXCURSOR" val="250"/>
  <p:tag name="TRANSPARENCY" val="True"/>
  <p:tag name="FILENAME" val=""/>
  <p:tag name="INPUTTYPE" val="0"/>
  <p:tag name="LATEXENGINEID" val="1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f \cdot w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307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.00858"/>
  <p:tag name="ORIGINALWIDTH" val="1240.307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if $y_i = y$, move $w_y$ toward $x_i$&#10;&#10;\end{document}"/>
  <p:tag name="IGUANATEXSIZE" val="20"/>
  <p:tag name="IGUANATEXCURSOR" val="235"/>
  <p:tag name="TRANSPARENCY" val="True"/>
  <p:tag name="FILENAME" val=""/>
  <p:tag name="INPUTTYPE" val="0"/>
  <p:tag name="LATEXENGINEID" val="1"/>
  <p:tag name="TEMPFOLDER" val="c:\temp\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.60866"/>
  <p:tag name="ORIGINALWIDTH" val="1057.892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with weight $1 - P(y_i|x_i)$&#10;&#10;\end{document}"/>
  <p:tag name="IGUANATEXSIZE" val="20"/>
  <p:tag name="IGUANATEXCURSOR" val="226"/>
  <p:tag name="TRANSPARENCY" val="True"/>
  <p:tag name="FILENAME" val=""/>
  <p:tag name="INPUTTYPE" val="0"/>
  <p:tag name="LATEXENGINEID" val="1"/>
  <p:tag name="TEMPFOLDER" val="c:\temp\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0.2087"/>
  <p:tag name="ORIGINALWIDTH" val="1392.121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if $y_i \neq y$, move $w_y$ away from $x_i$&#10;&#10;\end{document}"/>
  <p:tag name="IGUANATEXSIZE" val="20"/>
  <p:tag name="IGUANATEXCURSOR" val="235"/>
  <p:tag name="TRANSPARENCY" val="True"/>
  <p:tag name="FILENAME" val=""/>
  <p:tag name="INPUTTYPE" val="0"/>
  <p:tag name="LATEXENGINEID" val="1"/>
  <p:tag name="TEMPFOLDER" val="c:\temp\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.60866"/>
  <p:tag name="ORIGINALWIDTH" val="856.2742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with weight $P(y|x_i)$&#10;&#10;\end{document}"/>
  <p:tag name="IGUANATEXSIZE" val="20"/>
  <p:tag name="IGUANATEXCURSOR" val="211"/>
  <p:tag name="TRANSPARENCY" val="True"/>
  <p:tag name="FILENAME" val=""/>
  <p:tag name="INPUTTYPE" val="0"/>
  <p:tag name="LATEXENGINEID" val="1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96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f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72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 = w + y^* \cdot f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8"/>
  <p:tag name="PICTUREFILESIZE" val="528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y^*\! \cdot \! f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232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\[&#10;y = \begin{cases} &#10;+1   &amp; \textmd{if}\ \ w \cdot f(x) \geq 0 \\&#10;-1   &amp;  \textmd{if}\ \ w \cdot f(x) &lt; 0 \\&#10;\end{cases}&#10;\]&#10;\end{document}&#10;"/>
  <p:tag name="FILENAME" val="TP_tmp"/>
  <p:tag name="FORMAT" val="bmp256"/>
  <p:tag name="RES" val="1200"/>
  <p:tag name="BLEND" val="0"/>
  <p:tag name="TRANSPARENT" val="0"/>
  <p:tag name="TBUG" val="0"/>
  <p:tag name="ALLOWFS" val="0"/>
  <p:tag name="ORIGWIDTH" val="114"/>
  <p:tag name="PICTUREFILESIZE" val="98337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{y} \cdot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500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y = \argmax_y \,\, w_y \cdot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2"/>
  <p:tag name="PICTUREFILESIZE" val="122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1\cdot f \,\, \mbox{biggest}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132"/>
  <p:tag name="PICTUREFILESIZE" val="677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8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begin{array}{c}&#10;w_2 \cdot f\\&#10;\mbox{biggest}&#10;\end{array}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71"/>
  <p:tag name="PICTUREFILESIZE" val="704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begin{array}{c}&#10;w_3 \cdot f\\&#10;\mbox{biggest}&#10;\end{array}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71"/>
  <p:tag name="PICTUREFILESIZE" val="709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{y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"/>
  <p:tag name="PICTUREFILESIZE" val="16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1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24"/>
  <p:tag name="PICTUREFILESIZE" val="114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2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25"/>
  <p:tag name="PICTUREFILESIZE" val="165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3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25"/>
  <p:tag name="PICTUREFILESIZE" val="169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y = w_y -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720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^*} = w_{y^*} +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7"/>
  <p:tag name="PICTUREFILESIZE" val="847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begin{array}{rl}&#10;y &amp;= \argmax_y \,\, w_y \cdot f(x)&#10;\end{array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2"/>
  <p:tag name="PICTUREFILESIZE" val="1165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y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"/>
  <p:tag name="PICTUREFILESIZE" val="16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f(x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"/>
  <p:tag name="PICTUREFILESIZE" val="224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'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"/>
  <p:tag name="PICTUREFILESIZE" val="199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f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72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^*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"/>
  <p:tag name="PICTUREFILESIZE" val="219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w_{SPORTS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534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w_{POLITICS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0"/>
  <p:tag name="PICTUREFILESIZE" val="571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w_{TECH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71"/>
  <p:tag name="PICTUREFILESIZE" val="359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mbox{mistakes} &lt; \frac{k}{\delta^2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5"/>
  <p:tag name="PICTUREFILESIZE" val="91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{color}&#10;\begin{document}&#10;\def\argmax{\mathop{\rm arg\,max}}&#10;\textcolor{blue}{training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76"/>
  <p:tag name="PICTUREFILESIZE" val="566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[usenames]{color}&#10;\begin{document}&#10;\def\argmax{\mathop{\rm arg\,max}}&#10;\textcolor{OliveGreen}{held-out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82"/>
  <p:tag name="PICTUREFILESIZE" val="56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96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[usenames]{color}&#10;\begin{document}&#10;\def\argmax{\mathop{\rm arg\,max}}&#10;\textcolor{BrickRed}{test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39"/>
  <p:tag name="PICTUREFILESIZE" val="360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iteratio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418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w_y = w'_y - \textcolor{BrickRed}{\tau}f(x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60"/>
  <p:tag name="PICTUREFILESIZE" val="1361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Guessed $y$ instead of $y^*$ on\\&#10;example $x$ with features $f(x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2"/>
  <p:tag name="PICTUREFILESIZE" val="2802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^*} \cdot f(x) \ge w_y \cdot f(x) +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2"/>
  <p:tag name="PICTUREFILESIZE" val="121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w_{y^*} = w'_{y^*} + \textcolor{BrickRed}{\tau}f(x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78"/>
  <p:tag name="PICTUREFILESIZE" val="157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in_{w} \,\, \frac{1}{2} \sum_y || w_y - w'_y ||^2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2"/>
  <p:tag name="PICTUREFILESIZE" val="1277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y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"/>
  <p:tag name="PICTUREFILESIZE" val="167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'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"/>
  <p:tag name="PICTUREFILESIZE" val="199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f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72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mbox{activation}_w(x) = \sum_i w_i \cdot f_i(x) = w \cdot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1"/>
  <p:tag name="PICTUREFILESIZE" val="223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^*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"/>
  <p:tag name="PICTUREFILESIZE" val="219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in_{w} \,\, \frac{1}{2} \sum_y || w_y - w'_y ||^2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2"/>
  <p:tag name="PICTUREFILESIZE" val="1277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^*} \cdot f \ge w_y \cdot f +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0"/>
  <p:tag name="PICTUREFILESIZE" val="688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in_{\tau} \,\, || \tau f ||^2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4"/>
  <p:tag name="PICTUREFILESIZE" val="426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w_y = w'_y - \textcolor{BrickRed}{\tau}f(x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60"/>
  <p:tag name="PICTUREFILESIZE" val="136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w_{y^*} = w'_{y^*} + \textcolor{BrickRed}{\tau}f(x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78"/>
  <p:tag name="PICTUREFILESIZE" val="157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^*} \cdot f \ge w_y \cdot f +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0"/>
  <p:tag name="PICTUREFILESIZE" val="688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begin{center}&#10;$w_{y^*} \cdot f$\\&#10;$\ge$\\&#10;$w_y \cdot f + 1$&#10;\end{center}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92"/>
  <p:tag name="PICTUREFILESIZE" val="852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(w'_{y^*}+\tau f) \cdot f = (w'_y - \tau f) \cdot f +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2"/>
  <p:tag name="PICTUREFILESIZE" val="1356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tau= \frac{(w'_y- w'_{y^*}) \cdot f + 1}{2  f \cdot f 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5"/>
  <p:tag name="PICTUREFILESIZE" val="126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96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tau = 0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143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0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75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begin{center}&#10;$w_{y^*} \cdot f$\\&#10;$\ge$\\&#10;$w_y \cdot f + 1$&#10;\end{center}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92"/>
  <p:tag name="PICTUREFILESIZE" val="852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tau^*= \min \left( \frac{(w'_y- w'_{y^*}) \cdot f + 1}{2  f \cdot f }, C \righ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8"/>
  <p:tag name="PICTUREFILESIZE" val="2048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C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117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tau^*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"/>
  <p:tag name="PICTUREFILESIZE" val="9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in_{w} \,\, \frac{1}{2}  || w - w' ||^2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778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^*} \cdot f(x_i) \ge w_y \cdot f(x_i) +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5"/>
  <p:tag name="PICTUREFILESIZE" val="1323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in_{w} \,\, \frac{1}{2}  || w ||^2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0"/>
  <p:tag name="PICTUREFILESIZE" val="585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forall i, y \,\, w_{y^*} \cdot f(x_i) \ge w_y \cdot f(x_i) +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2"/>
  <p:tag name="PICTUREFILESIZE" val="1600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f(x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20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0091"/>
  <p:tag name="ORIGINALWIDTH" val="2666.631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Answers the query: $P(Y = y_i | x_1, \dots, x_n) \propto P(y_i)\prod_i P(x_i|y_i)$&#10;&#10;\end{document}"/>
  <p:tag name="IGUANATEXSIZE" val="20"/>
  <p:tag name="IGUANATEXCURSOR" val="231"/>
  <p:tag name="TRANSPARENCY" val="True"/>
  <p:tag name="FILENAME" val=""/>
  <p:tag name="INPUTTYPE" val="0"/>
  <p:tag name="LATEXENGINEID" val="1"/>
  <p:tag name="TEMPFOLDER" val="c:\temp\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.60866"/>
  <p:tag name="ORIGINALWIDTH" val="607.8527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larger $P(\text{blue})$&#10;&#10;\end{document}"/>
  <p:tag name="IGUANATEXSIZE" val="20"/>
  <p:tag name="IGUANATEXCURSOR" val="221"/>
  <p:tag name="TRANSPARENCY" val="True"/>
  <p:tag name="FILENAME" val=""/>
  <p:tag name="INPUTTYPE" val="0"/>
  <p:tag name="LATEXENGINEID" val="1"/>
  <p:tag name="TEMPFOLDER" val="c:\temp\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.60866"/>
  <p:tag name="ORIGINALWIDTH" val="564.0489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larger $P(\text{red})$&#10;&#10;\end{document}"/>
  <p:tag name="IGUANATEXSIZE" val="20"/>
  <p:tag name="IGUANATEXCURSOR" val="217"/>
  <p:tag name="TRANSPARENCY" val="True"/>
  <p:tag name="FILENAME" val=""/>
  <p:tag name="INPUTTYPE" val="0"/>
  <p:tag name="LATEXENGINEID" val="1"/>
  <p:tag name="TEMPFOLDER" val="c:\temp\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.60866"/>
  <p:tag name="ORIGINALWIDTH" val="1015.888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$P(\text{blue}) = P(\text{red}) = 0.5$&#10;&#10;\end{document}"/>
  <p:tag name="IGUANATEXSIZE" val="20"/>
  <p:tag name="IGUANATEXCURSOR" val="235"/>
  <p:tag name="TRANSPARENCY" val="True"/>
  <p:tag name="FILENAME" val=""/>
  <p:tag name="INPUTTYPE" val="0"/>
  <p:tag name="LATEXENGINEID" val="1"/>
  <p:tag name="TEMPFOLDER" val="c:\temp\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809"/>
  <p:tag name="ORIGINALWIDTH" val="1752.152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As $w_y \cdot x$ gets bigger, $P(y | x)$ gets bigger&#10;&#10;\end{document}"/>
  <p:tag name="IGUANATEXSIZE" val="20"/>
  <p:tag name="IGUANATEXCURSOR" val="236"/>
  <p:tag name="TRANSPARENCY" val="True"/>
  <p:tag name="FILENAME" val=""/>
  <p:tag name="INPUTTYPE" val="0"/>
  <p:tag name="LATEXENGINEID" val="1"/>
  <p:tag name="TEMPFOLDER" val="c:\temp\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5.00394"/>
  <p:tag name="ORIGINALWIDTH" val="49.80433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$x$&#10;&#10;\end{document}"/>
  <p:tag name="IGUANATEXSIZE" val="20"/>
  <p:tag name="IGUANATEXCURSOR" val="201"/>
  <p:tag name="TRANSPARENCY" val="True"/>
  <p:tag name="FILENAME" val=""/>
  <p:tag name="INPUTTYPE" val="0"/>
  <p:tag name="LATEXENGINEID" val="1"/>
  <p:tag name="TEMPFOLDER" val="c:\temp\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.60866"/>
  <p:tag name="ORIGINALWIDTH" val="364.8317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$P(\text{red}|x)$&#10;&#10;\end{document}"/>
  <p:tag name="IGUANATEXSIZE" val="20"/>
  <p:tag name="IGUANATEXCURSOR" val="213"/>
  <p:tag name="TRANSPARENCY" val="True"/>
  <p:tag name="FILENAME" val=""/>
  <p:tag name="INPUTTYPE" val="0"/>
  <p:tag name="LATEXENGINEID" val="1"/>
  <p:tag name="TEMPFOLDER" val="c:\temp\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.60866"/>
  <p:tag name="ORIGINALWIDTH" val="1015.888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$P(\text{blue}) = P(\text{red}) = 0.5$&#10;&#10;\end{document}"/>
  <p:tag name="IGUANATEXSIZE" val="20"/>
  <p:tag name="IGUANATEXCURSOR" val="235"/>
  <p:tag name="TRANSPARENCY" val="True"/>
  <p:tag name="FILENAME" val=""/>
  <p:tag name="INPUTTYPE" val="0"/>
  <p:tag name="LATEXENGINEID" val="1"/>
  <p:tag name="TEMPFOLDER" val="c:\temp\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.40622"/>
  <p:tag name="ORIGINALWIDTH" val="441.6383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almost $0.0$&#10;&#10;\end{document}"/>
  <p:tag name="IGUANATEXSIZE" val="20"/>
  <p:tag name="IGUANATEXCURSOR" val="210"/>
  <p:tag name="TRANSPARENCY" val="True"/>
  <p:tag name="FILENAME" val=""/>
  <p:tag name="INPUTTYPE" val="0"/>
  <p:tag name="LATEXENGINEID" val="1"/>
  <p:tag name="TEMPFOLDER" val="c:\temp\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.40622"/>
  <p:tag name="ORIGINALWIDTH" val="441.6383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almost $1.0$&#10;&#10;\end{document}"/>
  <p:tag name="IGUANATEXSIZE" val="20"/>
  <p:tag name="IGUANATEXCURSOR" val="207"/>
  <p:tag name="TRANSPARENCY" val="True"/>
  <p:tag name="FILENAME" val=""/>
  <p:tag name="INPUTTYPE" val="0"/>
  <p:tag name="LATEXENGINEID" val="1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f(x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57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.60866"/>
  <p:tag name="ORIGINALWIDTH" val="364.8317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$P(\text{red}|x)$&#10;&#10;\end{document}"/>
  <p:tag name="IGUANATEXSIZE" val="20"/>
  <p:tag name="IGUANATEXCURSOR" val="213"/>
  <p:tag name="TRANSPARENCY" val="True"/>
  <p:tag name="FILENAME" val=""/>
  <p:tag name="INPUTTYPE" val="0"/>
  <p:tag name="LATEXENGINEID" val="1"/>
  <p:tag name="TEMPFOLDER" val="c:\temp\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11.2183"/>
  <p:tag name="ORIGINALWIDTH" val="1227.106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P(\text{red}|x) = \frac{e^{w_\text{red} \cdot x}}{e^{w_\text{red} \cdot x} + e^{w_\text{blue} \cdot x}}&#10;\]&#10;&#10;\end{document}"/>
  <p:tag name="IGUANATEXSIZE" val="20"/>
  <p:tag name="IGUANATEXCURSOR" val="215"/>
  <p:tag name="TRANSPARENCY" val="True"/>
  <p:tag name="FILENAME" val=""/>
  <p:tag name="INPUTTYPE" val="0"/>
  <p:tag name="LATEXENGINEID" val="1"/>
  <p:tag name="TEMPFOLDER" val="c:\temp\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5.00394"/>
  <p:tag name="ORIGINALWIDTH" val="49.80433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$x$&#10;&#10;\end{document}"/>
  <p:tag name="IGUANATEXSIZE" val="20"/>
  <p:tag name="IGUANATEXCURSOR" val="199"/>
  <p:tag name="TRANSPARENCY" val="True"/>
  <p:tag name="FILENAME" val=""/>
  <p:tag name="INPUTTYPE" val="0"/>
  <p:tag name="LATEXENGINEID" val="1"/>
  <p:tag name="TEMPFOLDER" val="c:\temp\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.60866"/>
  <p:tag name="ORIGINALWIDTH" val="364.8317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$P(\text{red}|x)$&#10;&#10;\end{document}"/>
  <p:tag name="IGUANATEXSIZE" val="20"/>
  <p:tag name="IGUANATEXCURSOR" val="213"/>
  <p:tag name="TRANSPARENCY" val="True"/>
  <p:tag name="FILENAME" val=""/>
  <p:tag name="INPUTTYPE" val="0"/>
  <p:tag name="LATEXENGINEID" val="1"/>
  <p:tag name="TEMPFOLDER" val="c:\temp\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11.2183"/>
  <p:tag name="ORIGINALWIDTH" val="707.4614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\frac{e^{w_\text{red} \cdot x}}{e^{w_\text{red} \cdot x} + e^{w_\text{blue} \cdot x}}&#10;\]&#10;&#10;\end{document}"/>
  <p:tag name="IGUANATEXSIZE" val="20"/>
  <p:tag name="IGUANATEXCURSOR" val="256"/>
  <p:tag name="TRANSPARENCY" val="True"/>
  <p:tag name="FILENAME" val=""/>
  <p:tag name="INPUTTYPE" val="0"/>
  <p:tag name="LATEXENGINEID" val="1"/>
  <p:tag name="TEMPFOLDER" val="c:\temp\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6.2196"/>
  <p:tag name="ORIGINALWIDTH" val="786.6682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\frac{e^{5 w_\text{red} \cdot x}}{e^{5 w_\text{red} \cdot x} + e^{5 w_\text{blue} \cdot x}}&#10;\]&#10;&#10;\end{document}"/>
  <p:tag name="IGUANATEXSIZE" val="20"/>
  <p:tag name="IGUANATEXCURSOR" val="232"/>
  <p:tag name="TRANSPARENCY" val="True"/>
  <p:tag name="FILENAME" val=""/>
  <p:tag name="INPUTTYPE" val="0"/>
  <p:tag name="LATEXENGINEID" val="1"/>
  <p:tag name="TEMPFOLDER" val="c:\temp\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6.2196"/>
  <p:tag name="ORIGINALWIDTH" val="945.6819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\frac{e^{100 w_\text{red} \cdot x}}{e^{100 w_\text{red} \cdot x} + e^{100 w_\text{blue} \cdot x}}&#10;\]&#10;&#10;\end{document}"/>
  <p:tag name="IGUANATEXSIZE" val="20"/>
  <p:tag name="IGUANATEXCURSOR" val="296"/>
  <p:tag name="TRANSPARENCY" val="True"/>
  <p:tag name="FILENAME" val=""/>
  <p:tag name="INPUTTYPE" val="0"/>
  <p:tag name="LATEXENGINEID" val="1"/>
  <p:tag name="TEMPFOLDER" val="c:\temp\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7.8085"/>
  <p:tag name="ORIGINALWIDTH" val="928.2805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looks like $\max_y w_y \cdot x$&#10;&#10;\end{document}"/>
  <p:tag name="IGUANATEXSIZE" val="20"/>
  <p:tag name="IGUANATEXCURSOR" val="228"/>
  <p:tag name="TRANSPARENCY" val="True"/>
  <p:tag name="FILENAME" val=""/>
  <p:tag name="INPUTTYPE" val="0"/>
  <p:tag name="LATEXENGINEID" val="1"/>
  <p:tag name="TEMPFOLDER" val="c:\temp\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11.2183"/>
  <p:tag name="ORIGINALWIDTH" val="1227.106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P(\text{red}|x) = \frac{e^{w_\text{red} \cdot x}}{e^{w_\text{red} \cdot x} + e^{w_\text{blue} \cdot x}}&#10;\]&#10;&#10;\end{document}"/>
  <p:tag name="IGUANATEXSIZE" val="20"/>
  <p:tag name="IGUANATEXCURSOR" val="215"/>
  <p:tag name="TRANSPARENCY" val="True"/>
  <p:tag name="FILENAME" val=""/>
  <p:tag name="INPUTTYPE" val="0"/>
  <p:tag name="LATEXENGINEID" val="1"/>
  <p:tag name="TEMPFOLDER" val="c:\temp\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theta_{ML} = \argmax_\theta P({\bf X}|\theta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20"/>
  <p:tag name="PICTUREFILESIZE" val="1338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 \cdot f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190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\phantom{\theta_{ML}} = \argmax_\theta \prod_i P_\theta(X_i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94"/>
  <p:tag name="PICTUREFILESIZE" val="1244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2.8358"/>
  <p:tag name="ORIGINALWIDTH" val="1103.496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begin{align*}&#10;\theta^\star &amp;= \arg\max_\theta P(\mathbf{Y}|\mathbf{X},\theta) \\&#10;&amp;= \arg\max_\theta \prod_i P_\theta(y_i | x_i)&#10;\end{align*}&#10;&#10;\end{document}"/>
  <p:tag name="IGUANATEXSIZE" val="20"/>
  <p:tag name="IGUANATEXCURSOR" val="326"/>
  <p:tag name="TRANSPARENCY" val="True"/>
  <p:tag name="FILENAME" val=""/>
  <p:tag name="INPUTTYPE" val="0"/>
  <p:tag name="LATEXENGINEID" val="1"/>
  <p:tag name="TEMPFOLDER" val="c:\temp\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3.222"/>
  <p:tag name="ORIGINALWIDTH" val="903.0782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\ell(w) = \prod_i \frac{e^{w_{y_i} \cdot x_i}}{\sum_y e^{w_y \cdot x_i}}&#10;\]&#10;&#10;\end{document}"/>
  <p:tag name="IGUANATEXSIZE" val="20"/>
  <p:tag name="IGUANATEXCURSOR" val="205"/>
  <p:tag name="TRANSPARENCY" val="True"/>
  <p:tag name="FILENAME" val=""/>
  <p:tag name="INPUTTYPE" val="0"/>
  <p:tag name="LATEXENGINEID" val="1"/>
  <p:tag name="TEMPFOLDER" val="c:\temp\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5.6429"/>
  <p:tag name="ORIGINALWIDTH" val="1503.13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begin{align*}&#10;\ell\ell(w) &amp;= \sum_i \log P_w(y_i | x_i) \\&#10;&amp;= \sum_i w_{y_i} \cdot x_i - \log \sum_y e^{w_y \cdot x_i}&#10;\end{align*}&#10;&#10;\end{document}"/>
  <p:tag name="IGUANATEXSIZE" val="20"/>
  <p:tag name="IGUANATEXCURSOR" val="257"/>
  <p:tag name="TRANSPARENCY" val="True"/>
  <p:tag name="FILENAME" val=""/>
  <p:tag name="INPUTTYPE" val="0"/>
  <p:tag name="LATEXENGINEID" val="1"/>
  <p:tag name="TEMPFOLDER" val="c:\temp\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5.6429"/>
  <p:tag name="ORIGINALWIDTH" val="1503.13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begin{align*}&#10;\ell\ell(w) &amp;= \sum_i \log P_w(y_i | x_i) \\&#10;&amp;= \sum_i w_{y_i} \cdot x_i - \log \sum_y e^{w_y \cdot x_i}&#10;\end{align*}&#10;&#10;\end{document}"/>
  <p:tag name="IGUANATEXSIZE" val="20"/>
  <p:tag name="IGUANATEXCURSOR" val="257"/>
  <p:tag name="TRANSPARENCY" val="True"/>
  <p:tag name="FILENAME" val=""/>
  <p:tag name="INPUTTYPE" val="0"/>
  <p:tag name="LATEXENGINEID" val="1"/>
  <p:tag name="TEMPFOLDER" val="c:\temp\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8.231"/>
  <p:tag name="ORIGINALWIDTH" val="2155.387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begin{align*}&#10;\frac{d}{dw_y} \log P_w(y_i | x_i) =&#10;\left\{&#10;\begin{array}{l}&#10;x_i - x_i \frac{e^{w_y \cdot x_i}}{\sum_{y'} e^{w_{y'}\cdot x_i}} \text{ if } y = y_i\\&#10;- x_i \frac{e^{w_y \cdot x_i}}{\sum_{y'} e^{w_{y'}\cdot x_i}} \text{ otherwise}&#10;\end{array}&#10;\right.&#10;\end{align*}&#10;&#10;\end{document}"/>
  <p:tag name="IGUANATEXSIZE" val="20"/>
  <p:tag name="IGUANATEXCURSOR" val="360"/>
  <p:tag name="TRANSPARENCY" val="True"/>
  <p:tag name="FILENAME" val=""/>
  <p:tag name="INPUTTYPE" val="0"/>
  <p:tag name="LATEXENGINEID" val="1"/>
  <p:tag name="TEMPFOLDER" val="c:\temp\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.60866"/>
  <p:tag name="ORIGINALWIDTH" val="1102.296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begin{align*}&#10;= x_i ( I(y = y_i) - P(y | x_i) )&#10;\end{align*}&#10;&#10;\end{document}"/>
  <p:tag name="IGUANATEXSIZE" val="20"/>
  <p:tag name="IGUANATEXCURSOR" val="213"/>
  <p:tag name="TRANSPARENCY" val="True"/>
  <p:tag name="FILENAME" val=""/>
  <p:tag name="INPUTTYPE" val="0"/>
  <p:tag name="LATEXENGINEID" val="1"/>
  <p:tag name="TEMPFOLDER" val="c:\temp\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.60866"/>
  <p:tag name="ORIGINALWIDTH" val="1198.904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initialize $w$ (e.g., randomly)&#10;&#10;\end{document}"/>
  <p:tag name="IGUANATEXSIZE" val="20"/>
  <p:tag name="IGUANATEXCURSOR" val="229"/>
  <p:tag name="TRANSPARENCY" val="True"/>
  <p:tag name="FILENAME" val=""/>
  <p:tag name="INPUTTYPE" val="0"/>
  <p:tag name="LATEXENGINEID" val="1"/>
  <p:tag name="TEMPFOLDER" val="c:\temp\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.40771"/>
  <p:tag name="ORIGINALWIDTH" val="1012.888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repeat for $K$ iterations:&#10;&#10;\end{document}"/>
  <p:tag name="IGUANATEXSIZE" val="20"/>
  <p:tag name="IGUANATEXCURSOR" val="224"/>
  <p:tag name="TRANSPARENCY" val="True"/>
  <p:tag name="FILENAME" val=""/>
  <p:tag name="INPUTTYPE" val="0"/>
  <p:tag name="LATEXENGINEID" val="1"/>
  <p:tag name="TEMPFOLDER" val="c:\temp\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4.0203"/>
  <p:tag name="ORIGINALWIDTH" val="1884.763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begin{align*}&#10;\frac{d}{dw_y} \log P_w(y_i | x_i) =&#10; x_i ( I(y = y_i) - P(y | x_i) )&#10;\end{align*}&#10;&#10;\end{document}"/>
  <p:tag name="IGUANATEXSIZE" val="20"/>
  <p:tag name="IGUANATEXCURSOR" val="250"/>
  <p:tag name="TRANSPARENCY" val="True"/>
  <p:tag name="FILENAME" val=""/>
  <p:tag name="INPUTTYPE" val="0"/>
  <p:tag name="LATEXENGINEID" val="1"/>
  <p:tag name="TEMPFOLDER" val="c:\temp\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50349</TotalTime>
  <Words>1445</Words>
  <Application>Microsoft Office PowerPoint</Application>
  <PresentationFormat>Widescreen</PresentationFormat>
  <Paragraphs>336</Paragraphs>
  <Slides>44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Courier New</vt:lpstr>
      <vt:lpstr>Palatino</vt:lpstr>
      <vt:lpstr>Symbol</vt:lpstr>
      <vt:lpstr>Times New Roman</vt:lpstr>
      <vt:lpstr>Wingdings</vt:lpstr>
      <vt:lpstr>dan-berkeley-nlp-v1</vt:lpstr>
      <vt:lpstr>Photo Editor Photo</vt:lpstr>
      <vt:lpstr>CS 188: Artificial Intelligence </vt:lpstr>
      <vt:lpstr>Errors, and What to Do</vt:lpstr>
      <vt:lpstr>What to Do About Errors</vt:lpstr>
      <vt:lpstr>Error-Driven Classification</vt:lpstr>
      <vt:lpstr>Linear Classifiers</vt:lpstr>
      <vt:lpstr>Feature Vectors</vt:lpstr>
      <vt:lpstr>Some (Simplified) Biology</vt:lpstr>
      <vt:lpstr>Linear Classifiers</vt:lpstr>
      <vt:lpstr>Weights</vt:lpstr>
      <vt:lpstr>Decision Rules</vt:lpstr>
      <vt:lpstr>Binary Decision Rule</vt:lpstr>
      <vt:lpstr>Weight Updates</vt:lpstr>
      <vt:lpstr>Learning: Binary Perceptron</vt:lpstr>
      <vt:lpstr>Learning: Binary Perceptron</vt:lpstr>
      <vt:lpstr>Examples: Perceptron</vt:lpstr>
      <vt:lpstr>Multiclass Decision Rule</vt:lpstr>
      <vt:lpstr>Learning: Multiclass Perceptron</vt:lpstr>
      <vt:lpstr>Example: Multiclass Perceptron</vt:lpstr>
      <vt:lpstr>Properties of Perceptrons</vt:lpstr>
      <vt:lpstr>Examples: Perceptron</vt:lpstr>
      <vt:lpstr>Improving the Perceptron</vt:lpstr>
      <vt:lpstr>Problems with the Perceptron</vt:lpstr>
      <vt:lpstr>Fixing the Perceptron</vt:lpstr>
      <vt:lpstr>Minimum Correcting Update</vt:lpstr>
      <vt:lpstr>Maximum Step Size</vt:lpstr>
      <vt:lpstr>Linear Separators</vt:lpstr>
      <vt:lpstr>Support Vector Machines</vt:lpstr>
      <vt:lpstr>Classification: Comparison</vt:lpstr>
      <vt:lpstr>Improving the Perceptron</vt:lpstr>
      <vt:lpstr>Probabilistic Classification</vt:lpstr>
      <vt:lpstr>A Probabilistic Perceptron</vt:lpstr>
      <vt:lpstr>A 1D Example</vt:lpstr>
      <vt:lpstr>The Soft Max</vt:lpstr>
      <vt:lpstr>How to Learn?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Learn?</vt:lpstr>
      <vt:lpstr>PowerPoint Presentation</vt:lpstr>
      <vt:lpstr>PowerPoint Presentation</vt:lpstr>
      <vt:lpstr>Next: Kernels and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Rang</cp:lastModifiedBy>
  <cp:revision>2913</cp:revision>
  <cp:lastPrinted>2014-04-15T18:16:16Z</cp:lastPrinted>
  <dcterms:created xsi:type="dcterms:W3CDTF">2004-08-27T04:16:05Z</dcterms:created>
  <dcterms:modified xsi:type="dcterms:W3CDTF">2019-05-09T10:41:00Z</dcterms:modified>
</cp:coreProperties>
</file>