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2"/>
  </p:notesMasterIdLst>
  <p:handoutMasterIdLst>
    <p:handoutMasterId r:id="rId43"/>
  </p:handoutMasterIdLst>
  <p:sldIdLst>
    <p:sldId id="570" r:id="rId2"/>
    <p:sldId id="576" r:id="rId3"/>
    <p:sldId id="526" r:id="rId4"/>
    <p:sldId id="479" r:id="rId5"/>
    <p:sldId id="480" r:id="rId6"/>
    <p:sldId id="481" r:id="rId7"/>
    <p:sldId id="582" r:id="rId8"/>
    <p:sldId id="482" r:id="rId9"/>
    <p:sldId id="483" r:id="rId10"/>
    <p:sldId id="484" r:id="rId11"/>
    <p:sldId id="486" r:id="rId12"/>
    <p:sldId id="487" r:id="rId13"/>
    <p:sldId id="577" r:id="rId14"/>
    <p:sldId id="489" r:id="rId15"/>
    <p:sldId id="490" r:id="rId16"/>
    <p:sldId id="491" r:id="rId17"/>
    <p:sldId id="492" r:id="rId18"/>
    <p:sldId id="493" r:id="rId19"/>
    <p:sldId id="494" r:id="rId20"/>
    <p:sldId id="578" r:id="rId21"/>
    <p:sldId id="496" r:id="rId22"/>
    <p:sldId id="497" r:id="rId23"/>
    <p:sldId id="498" r:id="rId24"/>
    <p:sldId id="519" r:id="rId25"/>
    <p:sldId id="529" r:id="rId26"/>
    <p:sldId id="530" r:id="rId27"/>
    <p:sldId id="579" r:id="rId28"/>
    <p:sldId id="531" r:id="rId29"/>
    <p:sldId id="580" r:id="rId30"/>
    <p:sldId id="532" r:id="rId31"/>
    <p:sldId id="533" r:id="rId32"/>
    <p:sldId id="535" r:id="rId33"/>
    <p:sldId id="536" r:id="rId34"/>
    <p:sldId id="537" r:id="rId35"/>
    <p:sldId id="538" r:id="rId36"/>
    <p:sldId id="539" r:id="rId37"/>
    <p:sldId id="540" r:id="rId38"/>
    <p:sldId id="581" r:id="rId39"/>
    <p:sldId id="541" r:id="rId40"/>
    <p:sldId id="542" r:id="rId41"/>
  </p:sldIdLst>
  <p:sldSz cx="12192000" cy="6858000"/>
  <p:notesSz cx="7099300" cy="10234613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60"/>
    <a:srgbClr val="EAE636"/>
    <a:srgbClr val="FFFF00"/>
    <a:srgbClr val="3333FF"/>
    <a:srgbClr val="FF3300"/>
    <a:srgbClr val="CC00CC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0" autoAdjust="0"/>
    <p:restoredTop sz="94618" autoAdjust="0"/>
  </p:normalViewPr>
  <p:slideViewPr>
    <p:cSldViewPr>
      <p:cViewPr varScale="1">
        <p:scale>
          <a:sx n="75" d="100"/>
          <a:sy n="75" d="100"/>
        </p:scale>
        <p:origin x="18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3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6C15A-65A9-4188-BE47-91B53ACA740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6FA1E42E-5FE5-4695-BF4E-B1F8A44E7D4E}" type="slidenum">
              <a:rPr lang="en-US" smtClean="0"/>
              <a:pPr defTabSz="965200"/>
              <a:t>10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1.xml"/><Relationship Id="rId7" Type="http://schemas.openxmlformats.org/officeDocument/2006/relationships/image" Target="../media/image3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0.emf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1.xml"/><Relationship Id="rId7" Type="http://schemas.openxmlformats.org/officeDocument/2006/relationships/image" Target="../media/image4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27.xml"/><Relationship Id="rId7" Type="http://schemas.openxmlformats.org/officeDocument/2006/relationships/image" Target="../media/image7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30175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Kernels and Clustering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582768"/>
            <a:ext cx="7886330" cy="4208090"/>
          </a:xfrm>
          <a:prstGeom prst="rect">
            <a:avLst/>
          </a:prstGeom>
          <a:noFill/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Rotation Invariant Metrics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1828800"/>
            <a:ext cx="6629400" cy="4343400"/>
          </a:xfrm>
        </p:spPr>
        <p:txBody>
          <a:bodyPr/>
          <a:lstStyle/>
          <a:p>
            <a:pPr marL="447675" indent="-447675" eaLnBrk="1" hangingPunct="1"/>
            <a:r>
              <a:rPr lang="en-US" sz="2800" dirty="0"/>
              <a:t>Each example is now a curve in R</a:t>
            </a:r>
            <a:r>
              <a:rPr lang="en-US" sz="2800" baseline="30000" dirty="0"/>
              <a:t>256</a:t>
            </a:r>
          </a:p>
          <a:p>
            <a:pPr marL="447675" indent="-447675" eaLnBrk="1" hangingPunct="1"/>
            <a:r>
              <a:rPr lang="en-US" sz="2800" dirty="0"/>
              <a:t>Rotation invariant similarity:</a:t>
            </a:r>
            <a:r>
              <a:rPr lang="en-US" dirty="0"/>
              <a:t> </a:t>
            </a:r>
          </a:p>
          <a:p>
            <a:pPr marL="447675" indent="-447675" eaLnBrk="1" hangingPunct="1">
              <a:buFont typeface="Wingdings" pitchFamily="2" charset="2"/>
              <a:buNone/>
            </a:pPr>
            <a:endParaRPr lang="en-US" sz="2800" dirty="0"/>
          </a:p>
          <a:p>
            <a:pPr marL="447675" indent="-447675" eaLnBrk="1" hangingPunct="1">
              <a:buFont typeface="Wingdings" pitchFamily="2" charset="2"/>
              <a:buNone/>
            </a:pPr>
            <a:r>
              <a:rPr lang="en-US" sz="2800" dirty="0"/>
              <a:t>      s’=max s( r(         ),  r(         ))</a:t>
            </a:r>
            <a:endParaRPr lang="en-US" sz="3600" dirty="0"/>
          </a:p>
          <a:p>
            <a:pPr marL="447675" indent="-447675" eaLnBrk="1" hangingPunct="1">
              <a:buFont typeface="Wingdings" pitchFamily="2" charset="2"/>
              <a:buNone/>
            </a:pPr>
            <a:endParaRPr lang="en-US" sz="2400" dirty="0"/>
          </a:p>
          <a:p>
            <a:pPr marL="447675" indent="-447675" eaLnBrk="1" hangingPunct="1"/>
            <a:r>
              <a:rPr lang="en-US" sz="2800" dirty="0"/>
              <a:t>E.g. highest similarity between images’ rotation lines</a:t>
            </a:r>
            <a:endParaRPr lang="en-US" dirty="0"/>
          </a:p>
          <a:p>
            <a:pPr marL="447675" indent="-447675" eaLnBrk="1" hangingPunct="1"/>
            <a:endParaRPr lang="en-US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85800" y="2133600"/>
          <a:ext cx="3429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位图图像" r:id="rId4" imgW="2184512" imgH="1631746" progId="PBrush">
                  <p:embed/>
                </p:oleObj>
              </mc:Choice>
              <mc:Fallback>
                <p:oleObj name="位图图像" r:id="rId4" imgW="2184512" imgH="163174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3429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3409950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3409950"/>
            <a:ext cx="711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Template Deformation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Deformable templates:</a:t>
            </a:r>
          </a:p>
          <a:p>
            <a:pPr lvl="1" eaLnBrk="1" hangingPunct="1"/>
            <a:r>
              <a:rPr lang="en-US" sz="2000" dirty="0"/>
              <a:t>An “ideal” version of each category</a:t>
            </a:r>
          </a:p>
          <a:p>
            <a:pPr lvl="1" eaLnBrk="1" hangingPunct="1"/>
            <a:r>
              <a:rPr lang="en-US" sz="2000" dirty="0"/>
              <a:t>Best-fit to image using min variance</a:t>
            </a:r>
          </a:p>
          <a:p>
            <a:pPr lvl="1" eaLnBrk="1" hangingPunct="1"/>
            <a:r>
              <a:rPr lang="en-US" sz="2000" dirty="0"/>
              <a:t>Cost for high distortion of template</a:t>
            </a:r>
          </a:p>
          <a:p>
            <a:pPr lvl="1" eaLnBrk="1" hangingPunct="1"/>
            <a:r>
              <a:rPr lang="en-US" sz="2000" dirty="0"/>
              <a:t>Cost for image points being far from distorted template</a:t>
            </a:r>
          </a:p>
          <a:p>
            <a:pPr eaLnBrk="1" hangingPunct="1"/>
            <a:r>
              <a:rPr lang="en-US" sz="2400" dirty="0"/>
              <a:t>Used in many commercial digit recognizers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4360863"/>
            <a:ext cx="7705725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3246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220200" y="6491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Examples from [Hastie 94]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/>
          <a:srcRect r="83229"/>
          <a:stretch>
            <a:fillRect/>
          </a:stretch>
        </p:blipFill>
        <p:spPr bwMode="auto">
          <a:xfrm>
            <a:off x="7620000" y="1447800"/>
            <a:ext cx="12366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Tale of Two Approaches…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97001"/>
            <a:ext cx="10490200" cy="4729164"/>
          </a:xfrm>
        </p:spPr>
        <p:txBody>
          <a:bodyPr/>
          <a:lstStyle/>
          <a:p>
            <a:pPr eaLnBrk="1" hangingPunct="1"/>
            <a:r>
              <a:rPr lang="en-US" dirty="0"/>
              <a:t>Nearest neighbor-like approaches</a:t>
            </a:r>
          </a:p>
          <a:p>
            <a:pPr lvl="1" eaLnBrk="1" hangingPunct="1"/>
            <a:r>
              <a:rPr lang="en-US" dirty="0"/>
              <a:t>Can use fancy similarity functions</a:t>
            </a:r>
          </a:p>
          <a:p>
            <a:pPr lvl="1" eaLnBrk="1" hangingPunct="1"/>
            <a:r>
              <a:rPr lang="en-US" dirty="0"/>
              <a:t>Don’t actually get to do explicit learning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Perceptron-like approaches</a:t>
            </a:r>
          </a:p>
          <a:p>
            <a:pPr lvl="1" eaLnBrk="1" hangingPunct="1"/>
            <a:r>
              <a:rPr lang="en-US" dirty="0"/>
              <a:t>Explicit training to reduce empirical error</a:t>
            </a:r>
          </a:p>
          <a:p>
            <a:pPr lvl="1" eaLnBrk="1" hangingPunct="1"/>
            <a:r>
              <a:rPr lang="en-US" dirty="0"/>
              <a:t>Can’t use fancy similarity, only linear</a:t>
            </a:r>
          </a:p>
          <a:p>
            <a:pPr lvl="1" eaLnBrk="1" hangingPunct="1"/>
            <a:r>
              <a:rPr lang="en-US" dirty="0"/>
              <a:t>Or can they?  Let’s find out!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Kernelization</a:t>
            </a:r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1431662"/>
            <a:ext cx="5429250" cy="5044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Perceptron Weights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What is the final value of a weight </a:t>
            </a:r>
            <a:r>
              <a:rPr lang="en-US" sz="2400" dirty="0" err="1"/>
              <a:t>w</a:t>
            </a:r>
            <a:r>
              <a:rPr lang="en-US" sz="2400" baseline="-25000" dirty="0" err="1"/>
              <a:t>y</a:t>
            </a:r>
            <a:r>
              <a:rPr lang="en-US" sz="2400" dirty="0"/>
              <a:t> of a perceptron?</a:t>
            </a:r>
          </a:p>
          <a:p>
            <a:pPr lvl="1" eaLnBrk="1" hangingPunct="1"/>
            <a:r>
              <a:rPr lang="en-US" sz="2000" dirty="0"/>
              <a:t>Can it be any real vector?</a:t>
            </a:r>
          </a:p>
          <a:p>
            <a:pPr lvl="1" eaLnBrk="1" hangingPunct="1"/>
            <a:r>
              <a:rPr lang="en-US" sz="2000" dirty="0"/>
              <a:t>No!  It’s built by adding up inputs.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3" eaLnBrk="1" hangingPunct="1"/>
            <a:endParaRPr lang="en-US" sz="1600" dirty="0"/>
          </a:p>
          <a:p>
            <a:pPr eaLnBrk="1" hangingPunct="1"/>
            <a:r>
              <a:rPr lang="en-US" sz="2400" dirty="0"/>
              <a:t>Can reconstruct weight vectors (the </a:t>
            </a:r>
            <a:r>
              <a:rPr lang="en-US" sz="2400" dirty="0">
                <a:solidFill>
                  <a:srgbClr val="CC0000"/>
                </a:solidFill>
              </a:rPr>
              <a:t>primal representation</a:t>
            </a:r>
            <a:r>
              <a:rPr lang="en-US" sz="2400" dirty="0"/>
              <a:t>) from update counts (the </a:t>
            </a:r>
            <a:r>
              <a:rPr lang="en-US" sz="2400" dirty="0">
                <a:solidFill>
                  <a:srgbClr val="CC0000"/>
                </a:solidFill>
              </a:rPr>
              <a:t>dual representation</a:t>
            </a:r>
            <a:r>
              <a:rPr lang="en-US" sz="2400" dirty="0"/>
              <a:t>)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2738" y="3008313"/>
            <a:ext cx="5154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3213" y="3938588"/>
            <a:ext cx="30972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3213" y="5905500"/>
            <a:ext cx="4502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Dual Perceptron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506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How to classify a new example x?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If someone tells us the value of K for each pair of examples, never need to build the weight vectors (or the feature vectors)!</a:t>
            </a:r>
          </a:p>
        </p:txBody>
      </p:sp>
      <p:pic>
        <p:nvPicPr>
          <p:cNvPr id="45060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0475" y="2057400"/>
            <a:ext cx="3862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76613" y="2590800"/>
            <a:ext cx="38703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32163" y="3962400"/>
            <a:ext cx="3706812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90925" y="4870450"/>
            <a:ext cx="29019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Dual Perceptron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53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zero counts (alpha)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Pick up training instances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Try to classify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/>
              <a:t>,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wrong: lower count of wrong class (for this instance), raise count of right class (for this instance)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375" y="4960938"/>
            <a:ext cx="26416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0950" y="5581650"/>
            <a:ext cx="2968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2748973"/>
            <a:ext cx="3992980" cy="680027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3340100" cy="4826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5566064"/>
            <a:ext cx="3721100" cy="482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Kernelized Perceptron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582400" cy="4953000"/>
          </a:xfrm>
        </p:spPr>
        <p:txBody>
          <a:bodyPr/>
          <a:lstStyle/>
          <a:p>
            <a:pPr eaLnBrk="1" hangingPunct="1"/>
            <a:r>
              <a:rPr lang="en-US" sz="2400" dirty="0"/>
              <a:t>If we had a black box (</a:t>
            </a:r>
            <a:r>
              <a:rPr lang="en-US" sz="2400" dirty="0">
                <a:solidFill>
                  <a:srgbClr val="CC0000"/>
                </a:solidFill>
              </a:rPr>
              <a:t>kernel</a:t>
            </a:r>
            <a:r>
              <a:rPr lang="en-US" sz="2400" dirty="0"/>
              <a:t>) K that told us the dot product of two examples x and x’:</a:t>
            </a:r>
          </a:p>
          <a:p>
            <a:pPr lvl="1" eaLnBrk="1" hangingPunct="1"/>
            <a:r>
              <a:rPr lang="en-US" sz="2000" dirty="0"/>
              <a:t>Could work entirely with the dual representation</a:t>
            </a:r>
          </a:p>
          <a:p>
            <a:pPr lvl="1" eaLnBrk="1" hangingPunct="1"/>
            <a:r>
              <a:rPr lang="en-US" sz="2000" dirty="0"/>
              <a:t>No need to ever take dot products (“kernel trick”)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Like nearest neighbor – work with black-box similarities</a:t>
            </a:r>
          </a:p>
          <a:p>
            <a:pPr eaLnBrk="1" hangingPunct="1"/>
            <a:r>
              <a:rPr lang="en-US" sz="2400" dirty="0"/>
              <a:t>Downside: slow if many examples get nonzero alpha</a:t>
            </a:r>
          </a:p>
        </p:txBody>
      </p:sp>
      <p:pic>
        <p:nvPicPr>
          <p:cNvPr id="47108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7337" y="3048000"/>
            <a:ext cx="3862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5050" y="3879850"/>
            <a:ext cx="29019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2286362"/>
            <a:ext cx="3297547" cy="306400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Kernelized Perceptron Structure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1066800" y="1828800"/>
            <a:ext cx="3657600" cy="3990975"/>
            <a:chOff x="576" y="1248"/>
            <a:chExt cx="2304" cy="2514"/>
          </a:xfrm>
        </p:grpSpPr>
        <p:pic>
          <p:nvPicPr>
            <p:cNvPr id="48135" name="Picture 4" descr="sv-machine6"/>
            <p:cNvPicPr>
              <a:picLocks noChangeAspect="1" noChangeArrowheads="1"/>
            </p:cNvPicPr>
            <p:nvPr/>
          </p:nvPicPr>
          <p:blipFill>
            <a:blip r:embed="rId4" cstate="print"/>
            <a:srcRect r="50000"/>
            <a:stretch>
              <a:fillRect/>
            </a:stretch>
          </p:blipFill>
          <p:spPr bwMode="auto">
            <a:xfrm>
              <a:off x="576" y="1296"/>
              <a:ext cx="2304" cy="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6" name="Rectangle 5"/>
            <p:cNvSpPr>
              <a:spLocks noChangeArrowheads="1"/>
            </p:cNvSpPr>
            <p:nvPr/>
          </p:nvSpPr>
          <p:spPr bwMode="auto">
            <a:xfrm>
              <a:off x="816" y="1248"/>
              <a:ext cx="72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Rectangle 6"/>
            <p:cNvSpPr>
              <a:spLocks noChangeArrowheads="1"/>
            </p:cNvSpPr>
            <p:nvPr/>
          </p:nvSpPr>
          <p:spPr bwMode="auto">
            <a:xfrm>
              <a:off x="1824" y="1248"/>
              <a:ext cx="72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813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590800"/>
            <a:ext cx="1295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05000"/>
            <a:ext cx="2286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2286362"/>
            <a:ext cx="3297547" cy="306400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Kernels: Who Cares?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So far: a very strange way of doing a very simple calculation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“Kernel trick”: we can substitute any</a:t>
            </a:r>
            <a:r>
              <a:rPr lang="en-US" sz="2800" dirty="0">
                <a:solidFill>
                  <a:srgbClr val="CC0000"/>
                </a:solidFill>
              </a:rPr>
              <a:t>*</a:t>
            </a:r>
            <a:r>
              <a:rPr lang="en-US" sz="2800" dirty="0"/>
              <a:t> similarity function in place of the dot product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Lets us learn new kinds of hypotheses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1392644" name="Text Box 4"/>
          <p:cNvSpPr txBox="1">
            <a:spLocks noChangeArrowheads="1"/>
          </p:cNvSpPr>
          <p:nvPr/>
        </p:nvSpPr>
        <p:spPr bwMode="auto">
          <a:xfrm>
            <a:off x="7086600" y="5591175"/>
            <a:ext cx="5029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* Fine print: if your kernel doesn’t satisfy certain technical requirements, lots of proofs break.  E.g. convergence, mistake bounds.  In practice, illegal kernels </a:t>
            </a:r>
            <a:r>
              <a:rPr lang="en-US" i="1" dirty="0">
                <a:solidFill>
                  <a:srgbClr val="CC0000"/>
                </a:solidFill>
                <a:latin typeface="Calibri" pitchFamily="34" charset="0"/>
              </a:rPr>
              <a:t>sometimes 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work (but not always).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Learning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4312" y="1200766"/>
            <a:ext cx="6694488" cy="51994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5366" y="1809750"/>
            <a:ext cx="9336506" cy="3752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Non-Linear Separators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10668000" cy="4343400"/>
          </a:xfrm>
        </p:spPr>
        <p:txBody>
          <a:bodyPr/>
          <a:lstStyle/>
          <a:p>
            <a:pPr eaLnBrk="1" hangingPunct="1"/>
            <a:r>
              <a:rPr lang="en-US" sz="2400" dirty="0"/>
              <a:t>Data that is linearly separable works out great for linear decision rules:</a:t>
            </a:r>
          </a:p>
          <a:p>
            <a:pPr eaLnBrk="1" hangingPunct="1"/>
            <a:endParaRPr lang="en-US" sz="2400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sz="2400" dirty="0"/>
              <a:t>But what are we going to do if the dataset is just too hard?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How about… mapping data to a higher-dimensional space: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4057650" y="225742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45005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5867400" y="2200275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24525" y="2257425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4862513" y="2208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53387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554831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64055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66341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627221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2" name="Line 14"/>
          <p:cNvSpPr>
            <a:spLocks noChangeShapeType="1"/>
          </p:cNvSpPr>
          <p:nvPr/>
        </p:nvSpPr>
        <p:spPr bwMode="auto">
          <a:xfrm>
            <a:off x="5981700" y="2009775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3" name="Oval 15"/>
          <p:cNvSpPr>
            <a:spLocks noChangeArrowheads="1"/>
          </p:cNvSpPr>
          <p:nvPr/>
        </p:nvSpPr>
        <p:spPr bwMode="auto">
          <a:xfrm>
            <a:off x="6199188" y="215423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4" name="Oval 16"/>
          <p:cNvSpPr>
            <a:spLocks noChangeArrowheads="1"/>
          </p:cNvSpPr>
          <p:nvPr/>
        </p:nvSpPr>
        <p:spPr bwMode="auto">
          <a:xfrm>
            <a:off x="5484813" y="214471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5" name="Line 17"/>
          <p:cNvSpPr>
            <a:spLocks noChangeShapeType="1"/>
          </p:cNvSpPr>
          <p:nvPr/>
        </p:nvSpPr>
        <p:spPr bwMode="auto">
          <a:xfrm flipH="1" flipV="1">
            <a:off x="6310313" y="198120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6" name="Line 18"/>
          <p:cNvSpPr>
            <a:spLocks noChangeShapeType="1"/>
          </p:cNvSpPr>
          <p:nvPr/>
        </p:nvSpPr>
        <p:spPr bwMode="auto">
          <a:xfrm flipH="1" flipV="1">
            <a:off x="5595938" y="198120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7" name="Line 19"/>
          <p:cNvSpPr>
            <a:spLocks noChangeShapeType="1"/>
          </p:cNvSpPr>
          <p:nvPr/>
        </p:nvSpPr>
        <p:spPr bwMode="auto">
          <a:xfrm>
            <a:off x="4038600" y="3638550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08" name="AutoShape 20"/>
          <p:cNvSpPr>
            <a:spLocks noChangeArrowheads="1"/>
          </p:cNvSpPr>
          <p:nvPr/>
        </p:nvSpPr>
        <p:spPr bwMode="auto">
          <a:xfrm>
            <a:off x="44815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9" name="Line 21"/>
          <p:cNvSpPr>
            <a:spLocks noChangeShapeType="1"/>
          </p:cNvSpPr>
          <p:nvPr/>
        </p:nvSpPr>
        <p:spPr bwMode="auto">
          <a:xfrm>
            <a:off x="5848350" y="3581400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10" name="Text Box 22"/>
          <p:cNvSpPr txBox="1">
            <a:spLocks noChangeArrowheads="1"/>
          </p:cNvSpPr>
          <p:nvPr/>
        </p:nvSpPr>
        <p:spPr bwMode="auto">
          <a:xfrm>
            <a:off x="5705475" y="3638550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94711" name="AutoShape 23"/>
          <p:cNvSpPr>
            <a:spLocks noChangeArrowheads="1"/>
          </p:cNvSpPr>
          <p:nvPr/>
        </p:nvSpPr>
        <p:spPr bwMode="auto">
          <a:xfrm>
            <a:off x="4843463" y="3589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2" name="AutoShape 24"/>
          <p:cNvSpPr>
            <a:spLocks noChangeArrowheads="1"/>
          </p:cNvSpPr>
          <p:nvPr/>
        </p:nvSpPr>
        <p:spPr bwMode="auto">
          <a:xfrm>
            <a:off x="53197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3" name="AutoShape 25"/>
          <p:cNvSpPr>
            <a:spLocks noChangeArrowheads="1"/>
          </p:cNvSpPr>
          <p:nvPr/>
        </p:nvSpPr>
        <p:spPr bwMode="auto">
          <a:xfrm>
            <a:off x="552926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4" name="AutoShape 26"/>
          <p:cNvSpPr>
            <a:spLocks noChangeArrowheads="1"/>
          </p:cNvSpPr>
          <p:nvPr/>
        </p:nvSpPr>
        <p:spPr bwMode="auto">
          <a:xfrm>
            <a:off x="63865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5" name="AutoShape 27"/>
          <p:cNvSpPr>
            <a:spLocks noChangeArrowheads="1"/>
          </p:cNvSpPr>
          <p:nvPr/>
        </p:nvSpPr>
        <p:spPr bwMode="auto">
          <a:xfrm>
            <a:off x="66151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6" name="AutoShape 28"/>
          <p:cNvSpPr>
            <a:spLocks noChangeArrowheads="1"/>
          </p:cNvSpPr>
          <p:nvPr/>
        </p:nvSpPr>
        <p:spPr bwMode="auto">
          <a:xfrm>
            <a:off x="625316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7" name="AutoShape 29"/>
          <p:cNvSpPr>
            <a:spLocks noChangeArrowheads="1"/>
          </p:cNvSpPr>
          <p:nvPr/>
        </p:nvSpPr>
        <p:spPr bwMode="auto">
          <a:xfrm>
            <a:off x="69961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8" name="AutoShape 30"/>
          <p:cNvSpPr>
            <a:spLocks noChangeArrowheads="1"/>
          </p:cNvSpPr>
          <p:nvPr/>
        </p:nvSpPr>
        <p:spPr bwMode="auto">
          <a:xfrm>
            <a:off x="72247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9" name="AutoShape 31"/>
          <p:cNvSpPr>
            <a:spLocks noChangeArrowheads="1"/>
          </p:cNvSpPr>
          <p:nvPr/>
        </p:nvSpPr>
        <p:spPr bwMode="auto">
          <a:xfrm>
            <a:off x="7720013" y="3589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0" name="Line 32"/>
          <p:cNvSpPr>
            <a:spLocks noChangeShapeType="1"/>
          </p:cNvSpPr>
          <p:nvPr/>
        </p:nvSpPr>
        <p:spPr bwMode="auto">
          <a:xfrm>
            <a:off x="4038600" y="6215062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21" name="AutoShape 33"/>
          <p:cNvSpPr>
            <a:spLocks noChangeArrowheads="1"/>
          </p:cNvSpPr>
          <p:nvPr/>
        </p:nvSpPr>
        <p:spPr bwMode="auto">
          <a:xfrm>
            <a:off x="4538663" y="5194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2" name="Line 34"/>
          <p:cNvSpPr>
            <a:spLocks noChangeShapeType="1"/>
          </p:cNvSpPr>
          <p:nvPr/>
        </p:nvSpPr>
        <p:spPr bwMode="auto">
          <a:xfrm>
            <a:off x="5848350" y="6157912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23" name="Text Box 35"/>
          <p:cNvSpPr txBox="1">
            <a:spLocks noChangeArrowheads="1"/>
          </p:cNvSpPr>
          <p:nvPr/>
        </p:nvSpPr>
        <p:spPr bwMode="auto">
          <a:xfrm>
            <a:off x="5705475" y="6186487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94724" name="AutoShape 36"/>
          <p:cNvSpPr>
            <a:spLocks noChangeArrowheads="1"/>
          </p:cNvSpPr>
          <p:nvPr/>
        </p:nvSpPr>
        <p:spPr bwMode="auto">
          <a:xfrm>
            <a:off x="4862513" y="5670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5" name="AutoShape 37"/>
          <p:cNvSpPr>
            <a:spLocks noChangeArrowheads="1"/>
          </p:cNvSpPr>
          <p:nvPr/>
        </p:nvSpPr>
        <p:spPr bwMode="auto">
          <a:xfrm>
            <a:off x="5319713" y="59848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6" name="AutoShape 38"/>
          <p:cNvSpPr>
            <a:spLocks noChangeArrowheads="1"/>
          </p:cNvSpPr>
          <p:nvPr/>
        </p:nvSpPr>
        <p:spPr bwMode="auto">
          <a:xfrm>
            <a:off x="5548313" y="60801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7" name="AutoShape 39"/>
          <p:cNvSpPr>
            <a:spLocks noChangeArrowheads="1"/>
          </p:cNvSpPr>
          <p:nvPr/>
        </p:nvSpPr>
        <p:spPr bwMode="auto">
          <a:xfrm>
            <a:off x="6386513" y="5994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8" name="AutoShape 40"/>
          <p:cNvSpPr>
            <a:spLocks noChangeArrowheads="1"/>
          </p:cNvSpPr>
          <p:nvPr/>
        </p:nvSpPr>
        <p:spPr bwMode="auto">
          <a:xfrm>
            <a:off x="6615113" y="58134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9" name="AutoShape 41"/>
          <p:cNvSpPr>
            <a:spLocks noChangeArrowheads="1"/>
          </p:cNvSpPr>
          <p:nvPr/>
        </p:nvSpPr>
        <p:spPr bwMode="auto">
          <a:xfrm>
            <a:off x="6196013" y="60610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0" name="AutoShape 42"/>
          <p:cNvSpPr>
            <a:spLocks noChangeArrowheads="1"/>
          </p:cNvSpPr>
          <p:nvPr/>
        </p:nvSpPr>
        <p:spPr bwMode="auto">
          <a:xfrm>
            <a:off x="6996113" y="5489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1" name="AutoShape 43"/>
          <p:cNvSpPr>
            <a:spLocks noChangeArrowheads="1"/>
          </p:cNvSpPr>
          <p:nvPr/>
        </p:nvSpPr>
        <p:spPr bwMode="auto">
          <a:xfrm>
            <a:off x="7281863" y="51847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2" name="AutoShape 44"/>
          <p:cNvSpPr>
            <a:spLocks noChangeArrowheads="1"/>
          </p:cNvSpPr>
          <p:nvPr/>
        </p:nvSpPr>
        <p:spPr bwMode="auto">
          <a:xfrm>
            <a:off x="7700963" y="466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3" name="Line 45"/>
          <p:cNvSpPr>
            <a:spLocks noChangeShapeType="1"/>
          </p:cNvSpPr>
          <p:nvPr/>
        </p:nvSpPr>
        <p:spPr bwMode="auto">
          <a:xfrm flipV="1">
            <a:off x="5848350" y="4767262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34" name="Text Box 46"/>
          <p:cNvSpPr txBox="1">
            <a:spLocks noChangeArrowheads="1"/>
          </p:cNvSpPr>
          <p:nvPr/>
        </p:nvSpPr>
        <p:spPr bwMode="auto">
          <a:xfrm>
            <a:off x="5848350" y="4586287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r>
              <a:rPr lang="en-US" i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1394735" name="Text Box 47"/>
          <p:cNvSpPr txBox="1">
            <a:spLocks noChangeArrowheads="1"/>
          </p:cNvSpPr>
          <p:nvPr/>
        </p:nvSpPr>
        <p:spPr bwMode="auto">
          <a:xfrm>
            <a:off x="7934325" y="6119812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1394736" name="Text Box 48"/>
          <p:cNvSpPr txBox="1">
            <a:spLocks noChangeArrowheads="1"/>
          </p:cNvSpPr>
          <p:nvPr/>
        </p:nvSpPr>
        <p:spPr bwMode="auto">
          <a:xfrm>
            <a:off x="7867650" y="3581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7924800" y="2181225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1394738" name="Line 50"/>
          <p:cNvSpPr>
            <a:spLocks noChangeShapeType="1"/>
          </p:cNvSpPr>
          <p:nvPr/>
        </p:nvSpPr>
        <p:spPr bwMode="auto">
          <a:xfrm flipV="1">
            <a:off x="5210175" y="5072062"/>
            <a:ext cx="318135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39" name="Line 51"/>
          <p:cNvSpPr>
            <a:spLocks noChangeShapeType="1"/>
          </p:cNvSpPr>
          <p:nvPr/>
        </p:nvSpPr>
        <p:spPr bwMode="auto">
          <a:xfrm flipV="1">
            <a:off x="5205413" y="4995862"/>
            <a:ext cx="3114675" cy="12842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40" name="Line 52"/>
          <p:cNvSpPr>
            <a:spLocks noChangeShapeType="1"/>
          </p:cNvSpPr>
          <p:nvPr/>
        </p:nvSpPr>
        <p:spPr bwMode="auto">
          <a:xfrm flipV="1">
            <a:off x="5319713" y="5167312"/>
            <a:ext cx="3057525" cy="1246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41" name="Oval 53"/>
          <p:cNvSpPr>
            <a:spLocks noChangeArrowheads="1"/>
          </p:cNvSpPr>
          <p:nvPr/>
        </p:nvSpPr>
        <p:spPr bwMode="auto">
          <a:xfrm>
            <a:off x="6932613" y="542607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42" name="Oval 54"/>
          <p:cNvSpPr>
            <a:spLocks noChangeArrowheads="1"/>
          </p:cNvSpPr>
          <p:nvPr/>
        </p:nvSpPr>
        <p:spPr bwMode="auto">
          <a:xfrm>
            <a:off x="6542088" y="5740400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43" name="Oval 55"/>
          <p:cNvSpPr>
            <a:spLocks noChangeArrowheads="1"/>
          </p:cNvSpPr>
          <p:nvPr/>
        </p:nvSpPr>
        <p:spPr bwMode="auto">
          <a:xfrm>
            <a:off x="5475288" y="601662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6858000" y="65214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This and next few slides adapted from Ray Mooney, 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702" grpId="0" animBg="1"/>
      <p:bldP spid="1394703" grpId="0" animBg="1"/>
      <p:bldP spid="1394704" grpId="0" animBg="1"/>
      <p:bldP spid="1394705" grpId="0" animBg="1"/>
      <p:bldP spid="1394706" grpId="0" animBg="1"/>
      <p:bldP spid="1394707" grpId="0" animBg="1"/>
      <p:bldP spid="1394708" grpId="0" animBg="1"/>
      <p:bldP spid="1394709" grpId="0" animBg="1"/>
      <p:bldP spid="1394710" grpId="0"/>
      <p:bldP spid="1394711" grpId="0" animBg="1"/>
      <p:bldP spid="1394712" grpId="0" animBg="1"/>
      <p:bldP spid="1394713" grpId="0" animBg="1"/>
      <p:bldP spid="1394714" grpId="0" animBg="1"/>
      <p:bldP spid="1394715" grpId="0" animBg="1"/>
      <p:bldP spid="1394716" grpId="0" animBg="1"/>
      <p:bldP spid="1394717" grpId="0" animBg="1"/>
      <p:bldP spid="1394718" grpId="0" animBg="1"/>
      <p:bldP spid="1394719" grpId="0" animBg="1"/>
      <p:bldP spid="1394720" grpId="0" animBg="1"/>
      <p:bldP spid="1394721" grpId="0" animBg="1"/>
      <p:bldP spid="1394722" grpId="0" animBg="1"/>
      <p:bldP spid="1394723" grpId="0"/>
      <p:bldP spid="1394724" grpId="0" animBg="1"/>
      <p:bldP spid="1394725" grpId="0" animBg="1"/>
      <p:bldP spid="1394726" grpId="0" animBg="1"/>
      <p:bldP spid="1394727" grpId="0" animBg="1"/>
      <p:bldP spid="1394728" grpId="0" animBg="1"/>
      <p:bldP spid="1394729" grpId="0" animBg="1"/>
      <p:bldP spid="1394730" grpId="0" animBg="1"/>
      <p:bldP spid="1394731" grpId="0" animBg="1"/>
      <p:bldP spid="1394732" grpId="0" animBg="1"/>
      <p:bldP spid="1394733" grpId="0" animBg="1"/>
      <p:bldP spid="1394734" grpId="0"/>
      <p:bldP spid="1394735" grpId="0"/>
      <p:bldP spid="1394736" grpId="0"/>
      <p:bldP spid="1394738" grpId="0" animBg="1"/>
      <p:bldP spid="1394739" grpId="0" animBg="1"/>
      <p:bldP spid="1394740" grpId="0" animBg="1"/>
      <p:bldP spid="1394741" grpId="0" animBg="1"/>
      <p:bldP spid="1394742" grpId="0" animBg="1"/>
      <p:bldP spid="13947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Non-Linear Separators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/>
              <a:t>General idea: the original feature space can always be mapped to some higher-dimensional feature space where the training set is separable: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3754438" y="2686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V="1">
            <a:off x="2133600" y="4297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3784600" y="3517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3209925" y="387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3362325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3895725" y="4897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3476625" y="3563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2981325" y="419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3400425" y="4935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3"/>
          <p:cNvSpPr>
            <a:spLocks noChangeArrowheads="1"/>
          </p:cNvSpPr>
          <p:nvPr/>
        </p:nvSpPr>
        <p:spPr bwMode="auto">
          <a:xfrm>
            <a:off x="3895725" y="3963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4797425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4657725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AutoShape 16"/>
          <p:cNvSpPr>
            <a:spLocks noChangeArrowheads="1"/>
          </p:cNvSpPr>
          <p:nvPr/>
        </p:nvSpPr>
        <p:spPr bwMode="auto">
          <a:xfrm>
            <a:off x="2409825" y="407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AutoShape 17"/>
          <p:cNvSpPr>
            <a:spLocks noChangeArrowheads="1"/>
          </p:cNvSpPr>
          <p:nvPr/>
        </p:nvSpPr>
        <p:spPr bwMode="auto">
          <a:xfrm>
            <a:off x="3921125" y="5532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AutoShape 18"/>
          <p:cNvSpPr>
            <a:spLocks noChangeArrowheads="1"/>
          </p:cNvSpPr>
          <p:nvPr/>
        </p:nvSpPr>
        <p:spPr bwMode="auto">
          <a:xfrm>
            <a:off x="4886325" y="468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2949575" y="5227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AutoShape 20"/>
          <p:cNvSpPr>
            <a:spLocks noChangeArrowheads="1"/>
          </p:cNvSpPr>
          <p:nvPr/>
        </p:nvSpPr>
        <p:spPr bwMode="auto">
          <a:xfrm>
            <a:off x="2638425" y="4745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AutoShape 21"/>
          <p:cNvSpPr>
            <a:spLocks noChangeArrowheads="1"/>
          </p:cNvSpPr>
          <p:nvPr/>
        </p:nvSpPr>
        <p:spPr bwMode="auto">
          <a:xfrm>
            <a:off x="2695575" y="3221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AutoShape 22"/>
          <p:cNvSpPr>
            <a:spLocks noChangeArrowheads="1"/>
          </p:cNvSpPr>
          <p:nvPr/>
        </p:nvSpPr>
        <p:spPr bwMode="auto">
          <a:xfrm>
            <a:off x="4191000" y="4356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AutoShape 23"/>
          <p:cNvSpPr>
            <a:spLocks noChangeArrowheads="1"/>
          </p:cNvSpPr>
          <p:nvPr/>
        </p:nvSpPr>
        <p:spPr bwMode="auto">
          <a:xfrm>
            <a:off x="3810000" y="4489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AutoShape 24"/>
          <p:cNvSpPr>
            <a:spLocks noChangeArrowheads="1"/>
          </p:cNvSpPr>
          <p:nvPr/>
        </p:nvSpPr>
        <p:spPr bwMode="auto">
          <a:xfrm>
            <a:off x="4095750" y="3251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Oval 25"/>
          <p:cNvSpPr>
            <a:spLocks noChangeArrowheads="1"/>
          </p:cNvSpPr>
          <p:nvPr/>
        </p:nvSpPr>
        <p:spPr bwMode="auto">
          <a:xfrm>
            <a:off x="2800350" y="3336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AutoShape 26"/>
          <p:cNvSpPr>
            <a:spLocks noChangeArrowheads="1"/>
          </p:cNvSpPr>
          <p:nvPr/>
        </p:nvSpPr>
        <p:spPr bwMode="auto">
          <a:xfrm>
            <a:off x="2847975" y="3373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AutoShape 27"/>
          <p:cNvSpPr>
            <a:spLocks noChangeArrowheads="1"/>
          </p:cNvSpPr>
          <p:nvPr/>
        </p:nvSpPr>
        <p:spPr bwMode="auto">
          <a:xfrm>
            <a:off x="4772025" y="3354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H="1" flipV="1">
            <a:off x="7793038" y="2438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7762875" y="4525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30" name="AutoShape 30"/>
          <p:cNvSpPr>
            <a:spLocks noChangeArrowheads="1"/>
          </p:cNvSpPr>
          <p:nvPr/>
        </p:nvSpPr>
        <p:spPr bwMode="auto">
          <a:xfrm>
            <a:off x="8061325" y="3889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AutoShape 31"/>
          <p:cNvSpPr>
            <a:spLocks noChangeArrowheads="1"/>
          </p:cNvSpPr>
          <p:nvPr/>
        </p:nvSpPr>
        <p:spPr bwMode="auto">
          <a:xfrm>
            <a:off x="7486650" y="4246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AutoShape 32"/>
          <p:cNvSpPr>
            <a:spLocks noChangeArrowheads="1"/>
          </p:cNvSpPr>
          <p:nvPr/>
        </p:nvSpPr>
        <p:spPr bwMode="auto">
          <a:xfrm>
            <a:off x="7867650" y="480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AutoShape 33"/>
          <p:cNvSpPr>
            <a:spLocks noChangeArrowheads="1"/>
          </p:cNvSpPr>
          <p:nvPr/>
        </p:nvSpPr>
        <p:spPr bwMode="auto">
          <a:xfrm>
            <a:off x="8686800" y="480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AutoShape 34"/>
          <p:cNvSpPr>
            <a:spLocks noChangeArrowheads="1"/>
          </p:cNvSpPr>
          <p:nvPr/>
        </p:nvSpPr>
        <p:spPr bwMode="auto">
          <a:xfrm>
            <a:off x="7753350" y="3935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AutoShape 35"/>
          <p:cNvSpPr>
            <a:spLocks noChangeArrowheads="1"/>
          </p:cNvSpPr>
          <p:nvPr/>
        </p:nvSpPr>
        <p:spPr bwMode="auto">
          <a:xfrm>
            <a:off x="7962900" y="4211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AutoShape 36"/>
          <p:cNvSpPr>
            <a:spLocks noChangeArrowheads="1"/>
          </p:cNvSpPr>
          <p:nvPr/>
        </p:nvSpPr>
        <p:spPr bwMode="auto">
          <a:xfrm>
            <a:off x="8191500" y="484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AutoShape 37"/>
          <p:cNvSpPr>
            <a:spLocks noChangeArrowheads="1"/>
          </p:cNvSpPr>
          <p:nvPr/>
        </p:nvSpPr>
        <p:spPr bwMode="auto">
          <a:xfrm>
            <a:off x="8172450" y="4335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AutoShape 38"/>
          <p:cNvSpPr>
            <a:spLocks noChangeArrowheads="1"/>
          </p:cNvSpPr>
          <p:nvPr/>
        </p:nvSpPr>
        <p:spPr bwMode="auto">
          <a:xfrm>
            <a:off x="9779000" y="3970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AutoShape 39"/>
          <p:cNvSpPr>
            <a:spLocks noChangeArrowheads="1"/>
          </p:cNvSpPr>
          <p:nvPr/>
        </p:nvSpPr>
        <p:spPr bwMode="auto">
          <a:xfrm>
            <a:off x="9639300" y="5183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AutoShape 40"/>
          <p:cNvSpPr>
            <a:spLocks noChangeArrowheads="1"/>
          </p:cNvSpPr>
          <p:nvPr/>
        </p:nvSpPr>
        <p:spPr bwMode="auto">
          <a:xfrm>
            <a:off x="9163050" y="293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AutoShape 41"/>
          <p:cNvSpPr>
            <a:spLocks noChangeArrowheads="1"/>
          </p:cNvSpPr>
          <p:nvPr/>
        </p:nvSpPr>
        <p:spPr bwMode="auto">
          <a:xfrm>
            <a:off x="9169400" y="4198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AutoShape 42"/>
          <p:cNvSpPr>
            <a:spLocks noChangeArrowheads="1"/>
          </p:cNvSpPr>
          <p:nvPr/>
        </p:nvSpPr>
        <p:spPr bwMode="auto">
          <a:xfrm>
            <a:off x="9867900" y="470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AutoShape 43"/>
          <p:cNvSpPr>
            <a:spLocks noChangeArrowheads="1"/>
          </p:cNvSpPr>
          <p:nvPr/>
        </p:nvSpPr>
        <p:spPr bwMode="auto">
          <a:xfrm>
            <a:off x="8693150" y="3646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AutoShape 44"/>
          <p:cNvSpPr>
            <a:spLocks noChangeArrowheads="1"/>
          </p:cNvSpPr>
          <p:nvPr/>
        </p:nvSpPr>
        <p:spPr bwMode="auto">
          <a:xfrm>
            <a:off x="9296400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AutoShape 45"/>
          <p:cNvSpPr>
            <a:spLocks noChangeArrowheads="1"/>
          </p:cNvSpPr>
          <p:nvPr/>
        </p:nvSpPr>
        <p:spPr bwMode="auto">
          <a:xfrm>
            <a:off x="9086850" y="314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7696200" y="4651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AutoShape 47"/>
          <p:cNvSpPr>
            <a:spLocks noChangeArrowheads="1"/>
          </p:cNvSpPr>
          <p:nvPr/>
        </p:nvSpPr>
        <p:spPr bwMode="auto">
          <a:xfrm>
            <a:off x="7315200" y="4784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AutoShape 48"/>
          <p:cNvSpPr>
            <a:spLocks noChangeArrowheads="1"/>
          </p:cNvSpPr>
          <p:nvPr/>
        </p:nvSpPr>
        <p:spPr bwMode="auto">
          <a:xfrm>
            <a:off x="9077325" y="3270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AutoShape 49"/>
          <p:cNvSpPr>
            <a:spLocks noChangeArrowheads="1"/>
          </p:cNvSpPr>
          <p:nvPr/>
        </p:nvSpPr>
        <p:spPr bwMode="auto">
          <a:xfrm>
            <a:off x="8629650" y="280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AutoShape 50"/>
          <p:cNvSpPr>
            <a:spLocks noChangeArrowheads="1"/>
          </p:cNvSpPr>
          <p:nvPr/>
        </p:nvSpPr>
        <p:spPr bwMode="auto">
          <a:xfrm>
            <a:off x="9753600" y="3373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flipH="1">
            <a:off x="6545263" y="4527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7781925" y="3175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 flipV="1">
            <a:off x="8010525" y="4546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V="1">
            <a:off x="6315075" y="3213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6296025" y="4051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auto">
          <a:xfrm>
            <a:off x="5276850" y="26130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5276850" y="3013075"/>
            <a:ext cx="1679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Kernels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353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Kernels </a:t>
            </a:r>
            <a:r>
              <a:rPr lang="en-US" sz="2400" dirty="0">
                <a:solidFill>
                  <a:srgbClr val="CC0000"/>
                </a:solidFill>
              </a:rPr>
              <a:t>implicitly</a:t>
            </a:r>
            <a:r>
              <a:rPr lang="en-US" sz="2400" dirty="0"/>
              <a:t> map original vectors to higher dimensional spaces, take the dot product there, and hand the result back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Linear kernel: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Quadratic kernel: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RBF: infinite dimensional representation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Discrete kernels: e.g. string kernels</a:t>
            </a:r>
          </a:p>
        </p:txBody>
      </p:sp>
      <p:pic>
        <p:nvPicPr>
          <p:cNvPr id="532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438400"/>
            <a:ext cx="3733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3154363"/>
            <a:ext cx="32385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5181600"/>
            <a:ext cx="38655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810000"/>
            <a:ext cx="417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Kernels?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Can’t you just add these features on your own (e.g. add all pairs of features instead of using the quadratic kernel)?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Yes, in principle, just compute them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need to modify any algorithms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But, number of features can get large (or infinite)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 kernels not as usefully thought of in their expanded representation, e.g. RBF kernels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Kernels let us compute with these features implicitly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implicit dot product in quadratic kernel takes much less space and time per dot product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Of course, there’s the cost for using the pure dual algorithms: you need to compute the similarity to every training datum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Classification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16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Classification systems: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</a:rPr>
              <a:t>Supervised learning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Make a </a:t>
            </a:r>
            <a:r>
              <a:rPr lang="en-US" dirty="0">
                <a:solidFill>
                  <a:srgbClr val="CC0000"/>
                </a:solidFill>
              </a:rPr>
              <a:t>prediction </a:t>
            </a:r>
            <a:r>
              <a:rPr lang="en-US" dirty="0"/>
              <a:t>given evidence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We’ve seen several methods for this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when you have </a:t>
            </a:r>
            <a:r>
              <a:rPr lang="en-US" dirty="0">
                <a:solidFill>
                  <a:srgbClr val="CC0000"/>
                </a:solidFill>
              </a:rPr>
              <a:t>labeled data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55300" name="Picture 4" descr="examinprogress2"/>
          <p:cNvPicPr>
            <a:picLocks noChangeAspect="1" noChangeArrowheads="1"/>
          </p:cNvPicPr>
          <p:nvPr/>
        </p:nvPicPr>
        <p:blipFill>
          <a:blip r:embed="rId2" cstate="print"/>
          <a:srcRect b="7378"/>
          <a:stretch>
            <a:fillRect/>
          </a:stretch>
        </p:blipFill>
        <p:spPr bwMode="auto">
          <a:xfrm>
            <a:off x="8001000" y="1524000"/>
            <a:ext cx="3567112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934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Clustering systems: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</a:rPr>
              <a:t>Unsupervised learning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</a:rPr>
              <a:t>Detect patterns</a:t>
            </a:r>
            <a:r>
              <a:rPr lang="en-US" dirty="0"/>
              <a:t> in unlabeled data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E.g. group emails or search results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E.g. find categories of customers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E.g. detect anomalous program executions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Useful when don’t know what you’re looking for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Requires data, but no labels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Often get gibberish</a:t>
            </a:r>
          </a:p>
        </p:txBody>
      </p:sp>
      <p:pic>
        <p:nvPicPr>
          <p:cNvPr id="56324" name="Picture 4" descr="kid_with_headphones"/>
          <p:cNvPicPr>
            <a:picLocks noChangeAspect="1" noChangeArrowheads="1"/>
          </p:cNvPicPr>
          <p:nvPr/>
        </p:nvPicPr>
        <p:blipFill>
          <a:blip r:embed="rId2" cstate="print"/>
          <a:srcRect l="7849" t="3775" r="8711" b="8904"/>
          <a:stretch>
            <a:fillRect/>
          </a:stretch>
        </p:blipFill>
        <p:spPr bwMode="auto">
          <a:xfrm>
            <a:off x="7845425" y="1447800"/>
            <a:ext cx="3660775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250" y="1343056"/>
            <a:ext cx="11199813" cy="4752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08124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Basic idea: group together similar instances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Example: 2D point patterns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What could “similar” mean?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One option: small (squared) Euclidean distance</a:t>
            </a:r>
          </a:p>
        </p:txBody>
      </p:sp>
      <p:pic>
        <p:nvPicPr>
          <p:cNvPr id="573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400" y="5746749"/>
            <a:ext cx="68072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27432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2743200" y="3184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0480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39624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3810000" y="3946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4343400" y="3946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400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66294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69342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72390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7543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78486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80772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8382000" y="2955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8686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89916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64008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6705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69342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72390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75438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7848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8153400" y="3565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83820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86868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8991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43434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32766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963" y="1581520"/>
            <a:ext cx="8961437" cy="4171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Non-Separable Data</a:t>
            </a:r>
          </a:p>
        </p:txBody>
      </p:sp>
      <p:graphicFrame>
        <p:nvGraphicFramePr>
          <p:cNvPr id="1384454" name="Object 6"/>
          <p:cNvGraphicFramePr>
            <a:graphicFrameLocks noChangeAspect="1"/>
          </p:cNvGraphicFramePr>
          <p:nvPr/>
        </p:nvGraphicFramePr>
        <p:xfrm>
          <a:off x="3657600" y="2057400"/>
          <a:ext cx="47148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hoto Editor Photo" r:id="rId3" imgW="4715533" imgH="3723810" progId="MSPhotoEd.3">
                  <p:embed/>
                </p:oleObj>
              </mc:Choice>
              <mc:Fallback>
                <p:oleObj name="Photo Editor Photo" r:id="rId3" imgW="4715533" imgH="372381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47148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An iterative clustering algorithm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Pick K random points as cluster centers (means)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Alternate: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Assign data instances to closest mean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Assign each mean to the average of its assigned points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Stop when no points’ assignments change</a:t>
            </a:r>
          </a:p>
        </p:txBody>
      </p:sp>
      <p:pic>
        <p:nvPicPr>
          <p:cNvPr id="58372" name="Picture 4" descr="km-data"/>
          <p:cNvPicPr>
            <a:picLocks noChangeAspect="1" noChangeArrowheads="1"/>
          </p:cNvPicPr>
          <p:nvPr/>
        </p:nvPicPr>
        <p:blipFill>
          <a:blip r:embed="rId2" cstate="print"/>
          <a:srcRect l="12917" t="5797" r="1930" b="11594"/>
          <a:stretch>
            <a:fillRect/>
          </a:stretch>
        </p:blipFill>
        <p:spPr bwMode="auto">
          <a:xfrm>
            <a:off x="6858000" y="1676400"/>
            <a:ext cx="4343400" cy="43434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</p:pic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8615363" y="5402263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8920163" y="5513388"/>
            <a:ext cx="61912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9461500" y="4813300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8715375" y="4978400"/>
            <a:ext cx="61913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8421688" y="2967038"/>
            <a:ext cx="60325" cy="58737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66" name="Line 10"/>
          <p:cNvSpPr>
            <a:spLocks noChangeShapeType="1"/>
          </p:cNvSpPr>
          <p:nvPr/>
        </p:nvSpPr>
        <p:spPr bwMode="auto">
          <a:xfrm flipH="1">
            <a:off x="8955088" y="2349500"/>
            <a:ext cx="2078037" cy="168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7" name="Line 11"/>
          <p:cNvSpPr>
            <a:spLocks noChangeShapeType="1"/>
          </p:cNvSpPr>
          <p:nvPr/>
        </p:nvSpPr>
        <p:spPr bwMode="auto">
          <a:xfrm>
            <a:off x="8955088" y="4033838"/>
            <a:ext cx="155575" cy="1084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8" name="Line 12"/>
          <p:cNvSpPr>
            <a:spLocks noChangeShapeType="1"/>
          </p:cNvSpPr>
          <p:nvPr/>
        </p:nvSpPr>
        <p:spPr bwMode="auto">
          <a:xfrm>
            <a:off x="9110663" y="5118100"/>
            <a:ext cx="677862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9" name="Line 13"/>
          <p:cNvSpPr>
            <a:spLocks noChangeShapeType="1"/>
          </p:cNvSpPr>
          <p:nvPr/>
        </p:nvSpPr>
        <p:spPr bwMode="auto">
          <a:xfrm flipH="1">
            <a:off x="8788400" y="5118100"/>
            <a:ext cx="322263" cy="131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0" name="Line 14"/>
          <p:cNvSpPr>
            <a:spLocks noChangeShapeType="1"/>
          </p:cNvSpPr>
          <p:nvPr/>
        </p:nvSpPr>
        <p:spPr bwMode="auto">
          <a:xfrm flipH="1" flipV="1">
            <a:off x="6915150" y="4794250"/>
            <a:ext cx="1884363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1" name="Line 15"/>
          <p:cNvSpPr>
            <a:spLocks noChangeShapeType="1"/>
          </p:cNvSpPr>
          <p:nvPr/>
        </p:nvSpPr>
        <p:spPr bwMode="auto">
          <a:xfrm flipH="1">
            <a:off x="8759825" y="5249863"/>
            <a:ext cx="39688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2" name="Line 16"/>
          <p:cNvSpPr>
            <a:spLocks noChangeShapeType="1"/>
          </p:cNvSpPr>
          <p:nvPr/>
        </p:nvSpPr>
        <p:spPr bwMode="auto">
          <a:xfrm flipH="1">
            <a:off x="6915150" y="4033838"/>
            <a:ext cx="2030413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3" name="Oval 17"/>
          <p:cNvSpPr>
            <a:spLocks noChangeAspect="1" noChangeArrowheads="1"/>
          </p:cNvSpPr>
          <p:nvPr/>
        </p:nvSpPr>
        <p:spPr bwMode="auto">
          <a:xfrm>
            <a:off x="8936038" y="280511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4" name="Oval 18"/>
          <p:cNvSpPr>
            <a:spLocks noChangeAspect="1" noChangeArrowheads="1"/>
          </p:cNvSpPr>
          <p:nvPr/>
        </p:nvSpPr>
        <p:spPr bwMode="auto">
          <a:xfrm>
            <a:off x="9066213" y="554037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5" name="Oval 19"/>
          <p:cNvSpPr>
            <a:spLocks noChangeAspect="1" noChangeArrowheads="1"/>
          </p:cNvSpPr>
          <p:nvPr/>
        </p:nvSpPr>
        <p:spPr bwMode="auto">
          <a:xfrm>
            <a:off x="7827963" y="528002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6" name="Oval 20"/>
          <p:cNvSpPr>
            <a:spLocks noChangeAspect="1" noChangeArrowheads="1"/>
          </p:cNvSpPr>
          <p:nvPr/>
        </p:nvSpPr>
        <p:spPr bwMode="auto">
          <a:xfrm>
            <a:off x="8023225" y="4694238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7" name="Oval 21"/>
          <p:cNvSpPr>
            <a:spLocks noChangeAspect="1" noChangeArrowheads="1"/>
          </p:cNvSpPr>
          <p:nvPr/>
        </p:nvSpPr>
        <p:spPr bwMode="auto">
          <a:xfrm>
            <a:off x="9912350" y="404336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8" name="Freeform 22"/>
          <p:cNvSpPr>
            <a:spLocks/>
          </p:cNvSpPr>
          <p:nvPr/>
        </p:nvSpPr>
        <p:spPr bwMode="auto">
          <a:xfrm>
            <a:off x="8461375" y="2773363"/>
            <a:ext cx="427038" cy="125412"/>
          </a:xfrm>
          <a:custGeom>
            <a:avLst/>
            <a:gdLst>
              <a:gd name="T0" fmla="*/ 0 w 314"/>
              <a:gd name="T1" fmla="*/ 2147483647 h 92"/>
              <a:gd name="T2" fmla="*/ 2147483647 w 314"/>
              <a:gd name="T3" fmla="*/ 0 h 92"/>
              <a:gd name="T4" fmla="*/ 2147483647 w 314"/>
              <a:gd name="T5" fmla="*/ 2147483647 h 92"/>
              <a:gd name="T6" fmla="*/ 2147483647 w 314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314"/>
              <a:gd name="T13" fmla="*/ 0 h 92"/>
              <a:gd name="T14" fmla="*/ 314 w 31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79" name="Freeform 23"/>
          <p:cNvSpPr>
            <a:spLocks/>
          </p:cNvSpPr>
          <p:nvPr/>
        </p:nvSpPr>
        <p:spPr bwMode="auto">
          <a:xfrm>
            <a:off x="9598025" y="4264025"/>
            <a:ext cx="363538" cy="552450"/>
          </a:xfrm>
          <a:custGeom>
            <a:avLst/>
            <a:gdLst>
              <a:gd name="T0" fmla="*/ 0 w 268"/>
              <a:gd name="T1" fmla="*/ 2147483647 h 407"/>
              <a:gd name="T2" fmla="*/ 2147483647 w 268"/>
              <a:gd name="T3" fmla="*/ 2147483647 h 407"/>
              <a:gd name="T4" fmla="*/ 2147483647 w 268"/>
              <a:gd name="T5" fmla="*/ 2147483647 h 407"/>
              <a:gd name="T6" fmla="*/ 2147483647 w 268"/>
              <a:gd name="T7" fmla="*/ 2147483647 h 407"/>
              <a:gd name="T8" fmla="*/ 2147483647 w 268"/>
              <a:gd name="T9" fmla="*/ 2147483647 h 407"/>
              <a:gd name="T10" fmla="*/ 2147483647 w 268"/>
              <a:gd name="T11" fmla="*/ 0 h 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8"/>
              <a:gd name="T19" fmla="*/ 0 h 407"/>
              <a:gd name="T20" fmla="*/ 268 w 268"/>
              <a:gd name="T21" fmla="*/ 407 h 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0" name="Freeform 24"/>
          <p:cNvSpPr>
            <a:spLocks/>
          </p:cNvSpPr>
          <p:nvPr/>
        </p:nvSpPr>
        <p:spPr bwMode="auto">
          <a:xfrm>
            <a:off x="8197850" y="4799013"/>
            <a:ext cx="514350" cy="131762"/>
          </a:xfrm>
          <a:custGeom>
            <a:avLst/>
            <a:gdLst>
              <a:gd name="T0" fmla="*/ 2147483647 w 378"/>
              <a:gd name="T1" fmla="*/ 2147483647 h 98"/>
              <a:gd name="T2" fmla="*/ 2147483647 w 378"/>
              <a:gd name="T3" fmla="*/ 2147483647 h 98"/>
              <a:gd name="T4" fmla="*/ 2147483647 w 378"/>
              <a:gd name="T5" fmla="*/ 2147483647 h 98"/>
              <a:gd name="T6" fmla="*/ 2147483647 w 378"/>
              <a:gd name="T7" fmla="*/ 2147483647 h 98"/>
              <a:gd name="T8" fmla="*/ 2147483647 w 37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98"/>
              <a:gd name="T17" fmla="*/ 378 w 37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1" name="Freeform 25"/>
          <p:cNvSpPr>
            <a:spLocks/>
          </p:cNvSpPr>
          <p:nvPr/>
        </p:nvSpPr>
        <p:spPr bwMode="auto">
          <a:xfrm>
            <a:off x="8043863" y="5380038"/>
            <a:ext cx="542925" cy="187325"/>
          </a:xfrm>
          <a:custGeom>
            <a:avLst/>
            <a:gdLst>
              <a:gd name="T0" fmla="*/ 2147483647 w 400"/>
              <a:gd name="T1" fmla="*/ 2147483647 h 138"/>
              <a:gd name="T2" fmla="*/ 2147483647 w 400"/>
              <a:gd name="T3" fmla="*/ 2147483647 h 138"/>
              <a:gd name="T4" fmla="*/ 2147483647 w 400"/>
              <a:gd name="T5" fmla="*/ 2147483647 h 138"/>
              <a:gd name="T6" fmla="*/ 2147483647 w 400"/>
              <a:gd name="T7" fmla="*/ 2147483647 h 138"/>
              <a:gd name="T8" fmla="*/ 2147483647 w 400"/>
              <a:gd name="T9" fmla="*/ 2147483647 h 138"/>
              <a:gd name="T10" fmla="*/ 0 w 400"/>
              <a:gd name="T11" fmla="*/ 0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0"/>
              <a:gd name="T19" fmla="*/ 0 h 138"/>
              <a:gd name="T20" fmla="*/ 400 w 400"/>
              <a:gd name="T21" fmla="*/ 138 h 1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2" name="Freeform 26"/>
          <p:cNvSpPr>
            <a:spLocks/>
          </p:cNvSpPr>
          <p:nvPr/>
        </p:nvSpPr>
        <p:spPr bwMode="auto">
          <a:xfrm>
            <a:off x="8842375" y="5640388"/>
            <a:ext cx="258763" cy="228600"/>
          </a:xfrm>
          <a:custGeom>
            <a:avLst/>
            <a:gdLst>
              <a:gd name="T0" fmla="*/ 2147483647 w 191"/>
              <a:gd name="T1" fmla="*/ 0 h 169"/>
              <a:gd name="T2" fmla="*/ 2147483647 w 191"/>
              <a:gd name="T3" fmla="*/ 2147483647 h 169"/>
              <a:gd name="T4" fmla="*/ 2147483647 w 191"/>
              <a:gd name="T5" fmla="*/ 2147483647 h 169"/>
              <a:gd name="T6" fmla="*/ 2147483647 w 191"/>
              <a:gd name="T7" fmla="*/ 2147483647 h 169"/>
              <a:gd name="T8" fmla="*/ 2147483647 w 191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169"/>
              <a:gd name="T17" fmla="*/ 191 w 191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66" grpId="0" animBg="1"/>
      <p:bldP spid="1401867" grpId="0" animBg="1"/>
      <p:bldP spid="1401868" grpId="0" animBg="1"/>
      <p:bldP spid="1401869" grpId="0" animBg="1"/>
      <p:bldP spid="1401870" grpId="0" animBg="1"/>
      <p:bldP spid="1401871" grpId="0" animBg="1"/>
      <p:bldP spid="1401872" grpId="0" animBg="1"/>
      <p:bldP spid="1401873" grpId="0" animBg="1"/>
      <p:bldP spid="1401874" grpId="0" animBg="1"/>
      <p:bldP spid="1401875" grpId="0" animBg="1"/>
      <p:bldP spid="1401876" grpId="0" animBg="1"/>
      <p:bldP spid="1401877" grpId="0" animBg="1"/>
      <p:bldP spid="1401878" grpId="0" animBg="1"/>
      <p:bldP spid="1401879" grpId="0" animBg="1"/>
      <p:bldP spid="1401880" grpId="0" animBg="1"/>
      <p:bldP spid="1401881" grpId="0" animBg="1"/>
      <p:bldP spid="14018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Example</a:t>
            </a:r>
          </a:p>
        </p:txBody>
      </p:sp>
      <p:pic>
        <p:nvPicPr>
          <p:cNvPr id="59396" name="Picture 4" descr="km01"/>
          <p:cNvPicPr>
            <a:picLocks noChangeAspect="1" noChangeArrowheads="1"/>
          </p:cNvPicPr>
          <p:nvPr/>
        </p:nvPicPr>
        <p:blipFill>
          <a:blip r:embed="rId2" cstate="print"/>
          <a:srcRect l="7663" t="7434" r="4204" b="3355"/>
          <a:stretch>
            <a:fillRect/>
          </a:stretch>
        </p:blipFill>
        <p:spPr bwMode="auto">
          <a:xfrm>
            <a:off x="3505200" y="1219200"/>
            <a:ext cx="525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5" name="Picture 5" descr="km02"/>
          <p:cNvPicPr>
            <a:picLocks noChangeAspect="1" noChangeArrowheads="1"/>
          </p:cNvPicPr>
          <p:nvPr/>
        </p:nvPicPr>
        <p:blipFill>
          <a:blip r:embed="rId3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6" name="Picture 6" descr="km03"/>
          <p:cNvPicPr>
            <a:picLocks noChangeAspect="1" noChangeArrowheads="1"/>
          </p:cNvPicPr>
          <p:nvPr/>
        </p:nvPicPr>
        <p:blipFill>
          <a:blip r:embed="rId4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7" name="Picture 7" descr="km04"/>
          <p:cNvPicPr>
            <a:picLocks noChangeAspect="1" noChangeArrowheads="1"/>
          </p:cNvPicPr>
          <p:nvPr/>
        </p:nvPicPr>
        <p:blipFill>
          <a:blip r:embed="rId5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8" name="Picture 8" descr="km05"/>
          <p:cNvPicPr>
            <a:picLocks noChangeAspect="1" noChangeArrowheads="1"/>
          </p:cNvPicPr>
          <p:nvPr/>
        </p:nvPicPr>
        <p:blipFill>
          <a:blip r:embed="rId6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9" name="Picture 9" descr="km06"/>
          <p:cNvPicPr>
            <a:picLocks noChangeAspect="1" noChangeArrowheads="1"/>
          </p:cNvPicPr>
          <p:nvPr/>
        </p:nvPicPr>
        <p:blipFill>
          <a:blip r:embed="rId7" cstate="print"/>
          <a:srcRect l="3831" t="7434" r="2927" b="3355"/>
          <a:stretch>
            <a:fillRect/>
          </a:stretch>
        </p:blipFill>
        <p:spPr bwMode="auto">
          <a:xfrm>
            <a:off x="3276600" y="12192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0" name="Picture 10" descr="km07"/>
          <p:cNvPicPr>
            <a:picLocks noChangeAspect="1" noChangeArrowheads="1"/>
          </p:cNvPicPr>
          <p:nvPr/>
        </p:nvPicPr>
        <p:blipFill>
          <a:blip r:embed="rId8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1" name="Picture 11" descr="km08"/>
          <p:cNvPicPr>
            <a:picLocks noChangeAspect="1" noChangeArrowheads="1"/>
          </p:cNvPicPr>
          <p:nvPr/>
        </p:nvPicPr>
        <p:blipFill>
          <a:blip r:embed="rId9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2" name="Picture 12" descr="km09"/>
          <p:cNvPicPr>
            <a:picLocks noChangeAspect="1" noChangeArrowheads="1"/>
          </p:cNvPicPr>
          <p:nvPr/>
        </p:nvPicPr>
        <p:blipFill>
          <a:blip r:embed="rId10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3" name="Picture 13" descr="km10"/>
          <p:cNvPicPr>
            <a:picLocks noChangeAspect="1" noChangeArrowheads="1"/>
          </p:cNvPicPr>
          <p:nvPr/>
        </p:nvPicPr>
        <p:blipFill>
          <a:blip r:embed="rId11" cstate="print"/>
          <a:srcRect l="3831" t="7434" r="2927" b="3355"/>
          <a:stretch>
            <a:fillRect/>
          </a:stretch>
        </p:blipFill>
        <p:spPr bwMode="auto">
          <a:xfrm>
            <a:off x="3276600" y="12192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as Optimization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Consider the total distance to the means: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Each iteration reduces phi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Two stages each iteration: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Update assignments: fix means c, change assignments 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Update means: fix assignments a, change means c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6144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50" y="1981200"/>
            <a:ext cx="5429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752600" y="268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points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667000" y="2971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assignments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038600" y="2667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means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V="1">
            <a:off x="2286000" y="24384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3429000" y="2438400"/>
            <a:ext cx="76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 flipV="1">
            <a:off x="4343400" y="24384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9067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92964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9982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10287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104394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16"/>
          <p:cNvSpPr>
            <a:spLocks noChangeArrowheads="1"/>
          </p:cNvSpPr>
          <p:nvPr/>
        </p:nvSpPr>
        <p:spPr bwMode="auto">
          <a:xfrm>
            <a:off x="9601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10058400" y="2895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9448800" y="28956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9829800" y="21336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60" name="AutoShape 20"/>
          <p:cNvCxnSpPr>
            <a:cxnSpLocks noChangeShapeType="1"/>
            <a:stCxn id="61456" idx="5"/>
            <a:endCxn id="61459" idx="0"/>
          </p:cNvCxnSpPr>
          <p:nvPr/>
        </p:nvCxnSpPr>
        <p:spPr bwMode="auto">
          <a:xfrm>
            <a:off x="9731375" y="1958975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1" name="AutoShape 21"/>
          <p:cNvCxnSpPr>
            <a:cxnSpLocks noChangeShapeType="1"/>
            <a:stCxn id="61453" idx="3"/>
            <a:endCxn id="61459" idx="0"/>
          </p:cNvCxnSpPr>
          <p:nvPr/>
        </p:nvCxnSpPr>
        <p:spPr bwMode="auto">
          <a:xfrm flipH="1">
            <a:off x="9906000" y="1958975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2" name="AutoShape 22"/>
          <p:cNvCxnSpPr>
            <a:cxnSpLocks noChangeShapeType="1"/>
            <a:stCxn id="61451" idx="6"/>
            <a:endCxn id="61458" idx="1"/>
          </p:cNvCxnSpPr>
          <p:nvPr/>
        </p:nvCxnSpPr>
        <p:spPr bwMode="auto">
          <a:xfrm flipV="1">
            <a:off x="9220200" y="2971800"/>
            <a:ext cx="228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3" name="AutoShape 23"/>
          <p:cNvCxnSpPr>
            <a:cxnSpLocks noChangeShapeType="1"/>
            <a:stCxn id="61452" idx="7"/>
            <a:endCxn id="61458" idx="2"/>
          </p:cNvCxnSpPr>
          <p:nvPr/>
        </p:nvCxnSpPr>
        <p:spPr bwMode="auto">
          <a:xfrm flipV="1">
            <a:off x="9426575" y="3048000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4" name="AutoShape 24"/>
          <p:cNvCxnSpPr>
            <a:cxnSpLocks noChangeShapeType="1"/>
            <a:stCxn id="61454" idx="1"/>
            <a:endCxn id="61457" idx="2"/>
          </p:cNvCxnSpPr>
          <p:nvPr/>
        </p:nvCxnSpPr>
        <p:spPr bwMode="auto">
          <a:xfrm flipH="1" flipV="1">
            <a:off x="10134600" y="3048000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5" name="AutoShape 25"/>
          <p:cNvCxnSpPr>
            <a:cxnSpLocks noChangeShapeType="1"/>
            <a:stCxn id="61455" idx="2"/>
            <a:endCxn id="61457" idx="3"/>
          </p:cNvCxnSpPr>
          <p:nvPr/>
        </p:nvCxnSpPr>
        <p:spPr bwMode="auto">
          <a:xfrm flipH="1">
            <a:off x="10210800" y="2971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800" y="3962658"/>
            <a:ext cx="4800600" cy="2703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I: Update Assignments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sz="2800" dirty="0"/>
              <a:t>For each point, re-assign to closest mean:</a:t>
            </a:r>
          </a:p>
          <a:p>
            <a:endParaRPr lang="en-US" sz="2800" dirty="0"/>
          </a:p>
          <a:p>
            <a:endParaRPr lang="en-US" sz="2800" dirty="0"/>
          </a:p>
          <a:p>
            <a:pPr lvl="2"/>
            <a:endParaRPr lang="en-US" sz="2000" dirty="0"/>
          </a:p>
          <a:p>
            <a:r>
              <a:rPr lang="en-US" sz="2800" dirty="0"/>
              <a:t>Can only decrease total distance phi!</a:t>
            </a:r>
          </a:p>
        </p:txBody>
      </p:sp>
      <p:pic>
        <p:nvPicPr>
          <p:cNvPr id="624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3475" y="3044825"/>
            <a:ext cx="35909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6629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7315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76200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7772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6934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7543800" y="2438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78" name="AutoShape 14"/>
          <p:cNvCxnSpPr>
            <a:cxnSpLocks noChangeShapeType="1"/>
            <a:stCxn id="62474" idx="5"/>
            <a:endCxn id="62477" idx="0"/>
          </p:cNvCxnSpPr>
          <p:nvPr/>
        </p:nvCxnSpPr>
        <p:spPr bwMode="auto">
          <a:xfrm>
            <a:off x="7064375" y="17303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9" name="AutoShape 15"/>
          <p:cNvCxnSpPr>
            <a:cxnSpLocks noChangeShapeType="1"/>
            <a:stCxn id="62471" idx="3"/>
            <a:endCxn id="62475" idx="0"/>
          </p:cNvCxnSpPr>
          <p:nvPr/>
        </p:nvCxnSpPr>
        <p:spPr bwMode="auto">
          <a:xfrm>
            <a:off x="7337425" y="1730375"/>
            <a:ext cx="28257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0" name="AutoShape 16"/>
          <p:cNvCxnSpPr>
            <a:cxnSpLocks noChangeShapeType="1"/>
            <a:stCxn id="62469" idx="6"/>
            <a:endCxn id="62477" idx="1"/>
          </p:cNvCxnSpPr>
          <p:nvPr/>
        </p:nvCxnSpPr>
        <p:spPr bwMode="auto">
          <a:xfrm flipV="1">
            <a:off x="6553200" y="2057400"/>
            <a:ext cx="457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1" name="AutoShape 17"/>
          <p:cNvCxnSpPr>
            <a:cxnSpLocks noChangeShapeType="1"/>
            <a:stCxn id="62470" idx="7"/>
            <a:endCxn id="62476" idx="2"/>
          </p:cNvCxnSpPr>
          <p:nvPr/>
        </p:nvCxnSpPr>
        <p:spPr bwMode="auto">
          <a:xfrm flipV="1">
            <a:off x="6759575" y="28194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2" name="AutoShape 18"/>
          <p:cNvCxnSpPr>
            <a:cxnSpLocks noChangeShapeType="1"/>
            <a:stCxn id="62472" idx="1"/>
            <a:endCxn id="62476" idx="3"/>
          </p:cNvCxnSpPr>
          <p:nvPr/>
        </p:nvCxnSpPr>
        <p:spPr bwMode="auto">
          <a:xfrm flipH="1" flipV="1">
            <a:off x="7086600" y="2743200"/>
            <a:ext cx="555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3" name="AutoShape 19"/>
          <p:cNvCxnSpPr>
            <a:cxnSpLocks noChangeShapeType="1"/>
            <a:stCxn id="62473" idx="2"/>
            <a:endCxn id="62475" idx="3"/>
          </p:cNvCxnSpPr>
          <p:nvPr/>
        </p:nvCxnSpPr>
        <p:spPr bwMode="auto">
          <a:xfrm flipH="1" flipV="1">
            <a:off x="7696200" y="25146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10134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1036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1049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113538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115062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10668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1277600" y="2362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0591800" y="25146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10744200" y="19050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21" name="AutoShape 29"/>
          <p:cNvCxnSpPr>
            <a:cxnSpLocks noChangeShapeType="1"/>
            <a:stCxn id="33817" idx="5"/>
            <a:endCxn id="33820" idx="0"/>
          </p:cNvCxnSpPr>
          <p:nvPr/>
        </p:nvCxnSpPr>
        <p:spPr bwMode="auto">
          <a:xfrm>
            <a:off x="10798175" y="16541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2" name="AutoShape 30"/>
          <p:cNvCxnSpPr>
            <a:cxnSpLocks noChangeShapeType="1"/>
            <a:stCxn id="33814" idx="3"/>
            <a:endCxn id="33820" idx="0"/>
          </p:cNvCxnSpPr>
          <p:nvPr/>
        </p:nvCxnSpPr>
        <p:spPr bwMode="auto">
          <a:xfrm flipH="1">
            <a:off x="10820400" y="16541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3" name="AutoShape 31"/>
          <p:cNvCxnSpPr>
            <a:cxnSpLocks noChangeShapeType="1"/>
            <a:stCxn id="33812" idx="6"/>
            <a:endCxn id="33819" idx="1"/>
          </p:cNvCxnSpPr>
          <p:nvPr/>
        </p:nvCxnSpPr>
        <p:spPr bwMode="auto">
          <a:xfrm flipV="1">
            <a:off x="10287000" y="25908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4" name="AutoShape 32"/>
          <p:cNvCxnSpPr>
            <a:cxnSpLocks noChangeShapeType="1"/>
            <a:stCxn id="33813" idx="7"/>
            <a:endCxn id="33819" idx="2"/>
          </p:cNvCxnSpPr>
          <p:nvPr/>
        </p:nvCxnSpPr>
        <p:spPr bwMode="auto">
          <a:xfrm flipV="1">
            <a:off x="10493375" y="26670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5" name="AutoShape 33"/>
          <p:cNvCxnSpPr>
            <a:cxnSpLocks noChangeShapeType="1"/>
            <a:stCxn id="33815" idx="1"/>
            <a:endCxn id="33818" idx="2"/>
          </p:cNvCxnSpPr>
          <p:nvPr/>
        </p:nvCxnSpPr>
        <p:spPr bwMode="auto">
          <a:xfrm flipH="1" flipV="1">
            <a:off x="11353800" y="25146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6" name="AutoShape 34"/>
          <p:cNvCxnSpPr>
            <a:cxnSpLocks noChangeShapeType="1"/>
            <a:stCxn id="33816" idx="2"/>
            <a:endCxn id="33818" idx="3"/>
          </p:cNvCxnSpPr>
          <p:nvPr/>
        </p:nvCxnSpPr>
        <p:spPr bwMode="auto">
          <a:xfrm flipH="1" flipV="1">
            <a:off x="11430000" y="24384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405987" name="Picture 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257800"/>
            <a:ext cx="31369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5988" name="Picture 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7225" y="5815013"/>
            <a:ext cx="21780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29" name="AutoShape 37"/>
          <p:cNvSpPr>
            <a:spLocks noChangeArrowheads="1"/>
          </p:cNvSpPr>
          <p:nvPr/>
        </p:nvSpPr>
        <p:spPr bwMode="auto">
          <a:xfrm rot="16200000">
            <a:off x="8686800" y="1981200"/>
            <a:ext cx="609600" cy="609600"/>
          </a:xfrm>
          <a:prstGeom prst="downArrow">
            <a:avLst>
              <a:gd name="adj1" fmla="val 39583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883" y="4010526"/>
            <a:ext cx="4873034" cy="2695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 animBg="1"/>
      <p:bldP spid="62471" grpId="0" animBg="1"/>
      <p:bldP spid="62472" grpId="0" animBg="1"/>
      <p:bldP spid="62473" grpId="0" animBg="1"/>
      <p:bldP spid="62474" grpId="0" animBg="1"/>
      <p:bldP spid="62475" grpId="0" animBg="1"/>
      <p:bldP spid="62476" grpId="0" animBg="1"/>
      <p:bldP spid="62477" grpId="0" animBg="1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II: Update Means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Move each mean to the average of its assigned points: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Also can only decrease total distance… (Why?)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Fun fact: the point y with minimum squared Euclidean distance to a set of points {x} is their mean</a:t>
            </a:r>
          </a:p>
        </p:txBody>
      </p:sp>
      <p:pic>
        <p:nvPicPr>
          <p:cNvPr id="63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2459038"/>
            <a:ext cx="402907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324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502" name="AutoShape 14"/>
          <p:cNvCxnSpPr>
            <a:cxnSpLocks noChangeShapeType="1"/>
            <a:stCxn id="63498" idx="5"/>
            <a:endCxn id="63501" idx="0"/>
          </p:cNvCxnSpPr>
          <p:nvPr/>
        </p:nvCxnSpPr>
        <p:spPr bwMode="auto">
          <a:xfrm>
            <a:off x="6988175" y="18065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3" name="AutoShape 15"/>
          <p:cNvCxnSpPr>
            <a:cxnSpLocks noChangeShapeType="1"/>
            <a:stCxn id="63495" idx="3"/>
            <a:endCxn id="63501" idx="0"/>
          </p:cNvCxnSpPr>
          <p:nvPr/>
        </p:nvCxnSpPr>
        <p:spPr bwMode="auto">
          <a:xfrm flipH="1">
            <a:off x="7010400" y="18065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4" name="AutoShape 16"/>
          <p:cNvCxnSpPr>
            <a:cxnSpLocks noChangeShapeType="1"/>
            <a:stCxn id="63493" idx="6"/>
            <a:endCxn id="63500" idx="1"/>
          </p:cNvCxnSpPr>
          <p:nvPr/>
        </p:nvCxnSpPr>
        <p:spPr bwMode="auto">
          <a:xfrm flipV="1">
            <a:off x="64770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5" name="AutoShape 17"/>
          <p:cNvCxnSpPr>
            <a:cxnSpLocks noChangeShapeType="1"/>
            <a:stCxn id="63494" idx="7"/>
            <a:endCxn id="63500" idx="2"/>
          </p:cNvCxnSpPr>
          <p:nvPr/>
        </p:nvCxnSpPr>
        <p:spPr bwMode="auto">
          <a:xfrm flipV="1">
            <a:off x="6683375" y="28194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6" name="AutoShape 18"/>
          <p:cNvCxnSpPr>
            <a:cxnSpLocks noChangeShapeType="1"/>
            <a:stCxn id="63496" idx="1"/>
            <a:endCxn id="63499" idx="2"/>
          </p:cNvCxnSpPr>
          <p:nvPr/>
        </p:nvCxnSpPr>
        <p:spPr bwMode="auto">
          <a:xfrm flipH="1" flipV="1">
            <a:off x="7543800" y="26670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7" name="AutoShape 19"/>
          <p:cNvCxnSpPr>
            <a:cxnSpLocks noChangeShapeType="1"/>
            <a:stCxn id="63497" idx="2"/>
            <a:endCxn id="63499" idx="3"/>
          </p:cNvCxnSpPr>
          <p:nvPr/>
        </p:nvCxnSpPr>
        <p:spPr bwMode="auto">
          <a:xfrm flipH="1" flipV="1">
            <a:off x="7620000" y="25908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100584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102870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10972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11277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11430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10591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11353800" y="2667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0210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10775950" y="1676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45" name="AutoShape 29"/>
          <p:cNvCxnSpPr>
            <a:cxnSpLocks noChangeShapeType="1"/>
            <a:stCxn id="34841" idx="5"/>
            <a:endCxn id="34844" idx="0"/>
          </p:cNvCxnSpPr>
          <p:nvPr/>
        </p:nvCxnSpPr>
        <p:spPr bwMode="auto">
          <a:xfrm flipV="1">
            <a:off x="10721975" y="1676400"/>
            <a:ext cx="1301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6" name="AutoShape 30"/>
          <p:cNvCxnSpPr>
            <a:cxnSpLocks noChangeShapeType="1"/>
            <a:stCxn id="34838" idx="3"/>
            <a:endCxn id="34844" idx="0"/>
          </p:cNvCxnSpPr>
          <p:nvPr/>
        </p:nvCxnSpPr>
        <p:spPr bwMode="auto">
          <a:xfrm flipH="1" flipV="1">
            <a:off x="10852150" y="1676400"/>
            <a:ext cx="1428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7" name="AutoShape 31"/>
          <p:cNvCxnSpPr>
            <a:cxnSpLocks noChangeShapeType="1"/>
            <a:stCxn id="34836" idx="6"/>
            <a:endCxn id="34843" idx="1"/>
          </p:cNvCxnSpPr>
          <p:nvPr/>
        </p:nvCxnSpPr>
        <p:spPr bwMode="auto">
          <a:xfrm>
            <a:off x="10210800" y="26670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8" name="AutoShape 32"/>
          <p:cNvCxnSpPr>
            <a:cxnSpLocks noChangeShapeType="1"/>
            <a:stCxn id="34837" idx="7"/>
            <a:endCxn id="34843" idx="2"/>
          </p:cNvCxnSpPr>
          <p:nvPr/>
        </p:nvCxnSpPr>
        <p:spPr bwMode="auto">
          <a:xfrm flipH="1" flipV="1">
            <a:off x="10287000" y="2819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9" name="AutoShape 33"/>
          <p:cNvCxnSpPr>
            <a:cxnSpLocks noChangeShapeType="1"/>
            <a:stCxn id="34839" idx="1"/>
            <a:endCxn id="34842" idx="2"/>
          </p:cNvCxnSpPr>
          <p:nvPr/>
        </p:nvCxnSpPr>
        <p:spPr bwMode="auto">
          <a:xfrm flipV="1">
            <a:off x="11299825" y="2819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50" name="AutoShape 34"/>
          <p:cNvCxnSpPr>
            <a:cxnSpLocks noChangeShapeType="1"/>
            <a:stCxn id="34840" idx="2"/>
            <a:endCxn id="34842" idx="3"/>
          </p:cNvCxnSpPr>
          <p:nvPr/>
        </p:nvCxnSpPr>
        <p:spPr bwMode="auto">
          <a:xfrm>
            <a:off x="11430000" y="2590800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51" name="AutoShape 35"/>
          <p:cNvSpPr>
            <a:spLocks noChangeArrowheads="1"/>
          </p:cNvSpPr>
          <p:nvPr/>
        </p:nvSpPr>
        <p:spPr bwMode="auto">
          <a:xfrm rot="16200000">
            <a:off x="8610600" y="2057400"/>
            <a:ext cx="609600" cy="609600"/>
          </a:xfrm>
          <a:prstGeom prst="downArrow">
            <a:avLst>
              <a:gd name="adj1" fmla="val 39583"/>
              <a:gd name="adj2" fmla="val 5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0058" y="4114800"/>
            <a:ext cx="5247542" cy="2328863"/>
          </a:xfrm>
          <a:prstGeom prst="rect">
            <a:avLst/>
          </a:prstGeom>
          <a:noFill/>
        </p:spPr>
      </p:pic>
      <p:sp>
        <p:nvSpPr>
          <p:cNvPr id="40" name="Isosceles Triangle 39"/>
          <p:cNvSpPr/>
          <p:nvPr/>
        </p:nvSpPr>
        <p:spPr>
          <a:xfrm rot="10800000">
            <a:off x="8458200" y="4038600"/>
            <a:ext cx="685800" cy="381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4" grpId="0" animBg="1"/>
      <p:bldP spid="63495" grpId="0" animBg="1"/>
      <p:bldP spid="63496" grpId="0" animBg="1"/>
      <p:bldP spid="63497" grpId="0" animBg="1"/>
      <p:bldP spid="63498" grpId="0" animBg="1"/>
      <p:bldP spid="63499" grpId="0" animBg="1"/>
      <p:bldP spid="63500" grpId="0" animBg="1"/>
      <p:bldP spid="63501" grpId="0" animBg="1"/>
      <p:bldP spid="34836" grpId="0" animBg="1"/>
      <p:bldP spid="34837" grpId="0" animBg="1"/>
      <p:bldP spid="34838" grpId="0" animBg="1"/>
      <p:bldP spid="34839" grpId="0" animBg="1"/>
      <p:bldP spid="34840" grpId="0" animBg="1"/>
      <p:bldP spid="34841" grpId="0" animBg="1"/>
      <p:bldP spid="34842" grpId="0" animBg="1"/>
      <p:bldP spid="34843" grpId="0" animBg="1"/>
      <p:bldP spid="34844" grpId="0" animBg="1"/>
      <p:bldP spid="348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sz="2800" dirty="0"/>
              <a:t>K-means is non-deterministic</a:t>
            </a:r>
          </a:p>
          <a:p>
            <a:pPr lvl="1"/>
            <a:r>
              <a:rPr lang="en-US" sz="2400" dirty="0"/>
              <a:t>Requires initial means</a:t>
            </a:r>
          </a:p>
          <a:p>
            <a:pPr lvl="1"/>
            <a:r>
              <a:rPr lang="en-US" sz="2400" dirty="0"/>
              <a:t>It does matter what you pick!</a:t>
            </a:r>
          </a:p>
          <a:p>
            <a:pPr lvl="1"/>
            <a:r>
              <a:rPr lang="en-US" sz="2400" dirty="0"/>
              <a:t>What can go wrong?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Various schemes for preventing this kind of thing: variance-based split / merge, initialization heuristics</a:t>
            </a:r>
          </a:p>
          <a:p>
            <a:pPr lvl="1"/>
            <a:endParaRPr lang="en-US" sz="2400" dirty="0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6400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7315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7620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77724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6934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7391400" y="2743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781800" y="2743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3" name="Oval 13"/>
          <p:cNvSpPr>
            <a:spLocks noChangeArrowheads="1"/>
          </p:cNvSpPr>
          <p:nvPr/>
        </p:nvSpPr>
        <p:spPr bwMode="auto">
          <a:xfrm>
            <a:off x="9982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4" name="Oval 14"/>
          <p:cNvSpPr>
            <a:spLocks noChangeArrowheads="1"/>
          </p:cNvSpPr>
          <p:nvPr/>
        </p:nvSpPr>
        <p:spPr bwMode="auto">
          <a:xfrm>
            <a:off x="10210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5" name="Oval 15"/>
          <p:cNvSpPr>
            <a:spLocks noChangeArrowheads="1"/>
          </p:cNvSpPr>
          <p:nvPr/>
        </p:nvSpPr>
        <p:spPr bwMode="auto">
          <a:xfrm>
            <a:off x="108966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6" name="Oval 16"/>
          <p:cNvSpPr>
            <a:spLocks noChangeArrowheads="1"/>
          </p:cNvSpPr>
          <p:nvPr/>
        </p:nvSpPr>
        <p:spPr bwMode="auto">
          <a:xfrm>
            <a:off x="11201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7" name="Oval 17"/>
          <p:cNvSpPr>
            <a:spLocks noChangeArrowheads="1"/>
          </p:cNvSpPr>
          <p:nvPr/>
        </p:nvSpPr>
        <p:spPr bwMode="auto">
          <a:xfrm>
            <a:off x="113538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8" name="Oval 18"/>
          <p:cNvSpPr>
            <a:spLocks noChangeArrowheads="1"/>
          </p:cNvSpPr>
          <p:nvPr/>
        </p:nvSpPr>
        <p:spPr bwMode="auto">
          <a:xfrm>
            <a:off x="105156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9" name="Rectangle 19"/>
          <p:cNvSpPr>
            <a:spLocks noChangeArrowheads="1"/>
          </p:cNvSpPr>
          <p:nvPr/>
        </p:nvSpPr>
        <p:spPr bwMode="auto">
          <a:xfrm>
            <a:off x="10668000" y="2819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0" name="Rectangle 20"/>
          <p:cNvSpPr>
            <a:spLocks noChangeArrowheads="1"/>
          </p:cNvSpPr>
          <p:nvPr/>
        </p:nvSpPr>
        <p:spPr bwMode="auto">
          <a:xfrm>
            <a:off x="10515600" y="1905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1" name="Rectangle 21"/>
          <p:cNvSpPr>
            <a:spLocks noChangeArrowheads="1"/>
          </p:cNvSpPr>
          <p:nvPr/>
        </p:nvSpPr>
        <p:spPr bwMode="auto">
          <a:xfrm>
            <a:off x="10896600" y="19050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3963986"/>
            <a:ext cx="3898900" cy="2524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2" grpId="0" animBg="1"/>
      <p:bldP spid="64523" grpId="0" animBg="1"/>
      <p:bldP spid="64524" grpId="0" animBg="1"/>
      <p:bldP spid="1408013" grpId="0" animBg="1"/>
      <p:bldP spid="1408014" grpId="0" animBg="1"/>
      <p:bldP spid="1408015" grpId="0" animBg="1"/>
      <p:bldP spid="1408016" grpId="0" animBg="1"/>
      <p:bldP spid="1408017" grpId="0" animBg="1"/>
      <p:bldP spid="1408018" grpId="0" animBg="1"/>
      <p:bldP spid="1408019" grpId="0" animBg="1"/>
      <p:bldP spid="1408020" grpId="0" animBg="1"/>
      <p:bldP spid="14080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Getting Stuck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local optimum: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4114800" y="3657600"/>
            <a:ext cx="1716088" cy="1419225"/>
            <a:chOff x="1774" y="2683"/>
            <a:chExt cx="1081" cy="894"/>
          </a:xfrm>
        </p:grpSpPr>
        <p:sp>
          <p:nvSpPr>
            <p:cNvPr id="65651" name="Oval 5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" name="Oval 6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" name="Oval 7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" name="Oval 8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" name="Oval 9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6" name="Oval 10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7" name="Oval 11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8" name="Oval 12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9" name="Oval 13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0" name="Oval 14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1" name="Oval 15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2" name="Oval 16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3" name="Oval 17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4" name="Oval 18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5" name="Oval 19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6" name="Oval 20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7" name="Oval 21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8" name="Oval 22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9" name="Oval 23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0" name="Oval 24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1" name="Oval 25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2" name="Oval 26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3" name="Oval 27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4" name="Oval 28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5" name="Oval 29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6" name="Oval 30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7" name="Oval 31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8" name="Oval 32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9" name="Oval 33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0" name="Oval 34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1" name="Oval 35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2" name="Oval 36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3" name="Oval 37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4" name="Oval 38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5" name="Oval 39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6" name="Oval 40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7" name="Oval 41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8" name="Oval 42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9" name="Oval 43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0" name="Oval 44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1" name="Oval 45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2" name="Oval 46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3" name="Oval 47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4" name="Oval 48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5" name="Oval 49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6" name="Oval 50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7" name="Oval 51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8" name="Oval 52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9" name="Oval 53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0" name="Oval 54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1" name="Oval 55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2" name="Oval 56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1" name="Group 57"/>
          <p:cNvGrpSpPr>
            <a:grpSpLocks/>
          </p:cNvGrpSpPr>
          <p:nvPr/>
        </p:nvGrpSpPr>
        <p:grpSpPr bwMode="auto">
          <a:xfrm>
            <a:off x="4724400" y="1828800"/>
            <a:ext cx="1716088" cy="1419225"/>
            <a:chOff x="1774" y="2683"/>
            <a:chExt cx="1081" cy="894"/>
          </a:xfrm>
        </p:grpSpPr>
        <p:sp>
          <p:nvSpPr>
            <p:cNvPr id="65599" name="Oval 58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0" name="Oval 59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1" name="Oval 60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2" name="Oval 61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3" name="Oval 62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4" name="Oval 63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5" name="Oval 64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6" name="Oval 65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7" name="Oval 66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8" name="Oval 67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9" name="Oval 68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0" name="Oval 69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1" name="Oval 70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2" name="Oval 71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3" name="Oval 72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4" name="Oval 73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5" name="Oval 74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6" name="Oval 75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7" name="Oval 76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8" name="Oval 77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9" name="Oval 78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0" name="Oval 79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1" name="Oval 80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2" name="Oval 81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3" name="Oval 82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4" name="Oval 83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5" name="Oval 84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6" name="Oval 85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7" name="Oval 86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8" name="Oval 87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9" name="Oval 88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0" name="Oval 89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1" name="Oval 90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2" name="Oval 91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3" name="Oval 92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4" name="Oval 93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5" name="Oval 94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6" name="Oval 95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7" name="Oval 96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8" name="Oval 97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9" name="Oval 98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0" name="Oval 99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" name="Oval 100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" name="Oval 101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" name="Oval 102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" name="Oval 103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" name="Oval 104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" name="Oval 105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" name="Oval 106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" name="Oval 107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" name="Oval 108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" name="Oval 109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2" name="Oval 110"/>
          <p:cNvSpPr>
            <a:spLocks noChangeAspect="1" noChangeArrowheads="1"/>
          </p:cNvSpPr>
          <p:nvPr/>
        </p:nvSpPr>
        <p:spPr bwMode="auto">
          <a:xfrm>
            <a:off x="933865" y="37036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111"/>
          <p:cNvSpPr>
            <a:spLocks noChangeAspect="1" noChangeArrowheads="1"/>
          </p:cNvSpPr>
          <p:nvPr/>
        </p:nvSpPr>
        <p:spPr bwMode="auto">
          <a:xfrm>
            <a:off x="2084803" y="34607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112"/>
          <p:cNvSpPr>
            <a:spLocks noChangeAspect="1" noChangeArrowheads="1"/>
          </p:cNvSpPr>
          <p:nvPr/>
        </p:nvSpPr>
        <p:spPr bwMode="auto">
          <a:xfrm>
            <a:off x="1178340" y="355758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113"/>
          <p:cNvSpPr>
            <a:spLocks noChangeAspect="1" noChangeArrowheads="1"/>
          </p:cNvSpPr>
          <p:nvPr/>
        </p:nvSpPr>
        <p:spPr bwMode="auto">
          <a:xfrm>
            <a:off x="1125953" y="40560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14"/>
          <p:cNvSpPr>
            <a:spLocks noChangeAspect="1" noChangeArrowheads="1"/>
          </p:cNvSpPr>
          <p:nvPr/>
        </p:nvSpPr>
        <p:spPr bwMode="auto">
          <a:xfrm>
            <a:off x="1543465" y="391636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5"/>
          <p:cNvSpPr>
            <a:spLocks noChangeAspect="1" noChangeArrowheads="1"/>
          </p:cNvSpPr>
          <p:nvPr/>
        </p:nvSpPr>
        <p:spPr bwMode="auto">
          <a:xfrm>
            <a:off x="548103" y="35671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16"/>
          <p:cNvSpPr>
            <a:spLocks noChangeAspect="1" noChangeArrowheads="1"/>
          </p:cNvSpPr>
          <p:nvPr/>
        </p:nvSpPr>
        <p:spPr bwMode="auto">
          <a:xfrm>
            <a:off x="1418053" y="30956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17"/>
          <p:cNvSpPr>
            <a:spLocks noChangeAspect="1" noChangeArrowheads="1"/>
          </p:cNvSpPr>
          <p:nvPr/>
        </p:nvSpPr>
        <p:spPr bwMode="auto">
          <a:xfrm>
            <a:off x="1448215" y="34512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18"/>
          <p:cNvSpPr>
            <a:spLocks noChangeAspect="1" noChangeArrowheads="1"/>
          </p:cNvSpPr>
          <p:nvPr/>
        </p:nvSpPr>
        <p:spPr bwMode="auto">
          <a:xfrm>
            <a:off x="981490" y="30305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Oval 119"/>
          <p:cNvSpPr>
            <a:spLocks noChangeAspect="1" noChangeArrowheads="1"/>
          </p:cNvSpPr>
          <p:nvPr/>
        </p:nvSpPr>
        <p:spPr bwMode="auto">
          <a:xfrm>
            <a:off x="610015" y="4035425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Oval 120"/>
          <p:cNvSpPr>
            <a:spLocks noChangeAspect="1" noChangeArrowheads="1"/>
          </p:cNvSpPr>
          <p:nvPr/>
        </p:nvSpPr>
        <p:spPr bwMode="auto">
          <a:xfrm>
            <a:off x="729078" y="3281363"/>
            <a:ext cx="508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21"/>
          <p:cNvSpPr>
            <a:spLocks noChangeAspect="1" noChangeArrowheads="1"/>
          </p:cNvSpPr>
          <p:nvPr/>
        </p:nvSpPr>
        <p:spPr bwMode="auto">
          <a:xfrm>
            <a:off x="1776828" y="36591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Oval 122"/>
          <p:cNvSpPr>
            <a:spLocks noChangeAspect="1" noChangeArrowheads="1"/>
          </p:cNvSpPr>
          <p:nvPr/>
        </p:nvSpPr>
        <p:spPr bwMode="auto">
          <a:xfrm>
            <a:off x="1737140" y="31305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Oval 123"/>
          <p:cNvSpPr>
            <a:spLocks noChangeAspect="1" noChangeArrowheads="1"/>
          </p:cNvSpPr>
          <p:nvPr/>
        </p:nvSpPr>
        <p:spPr bwMode="auto">
          <a:xfrm rot="-1118274">
            <a:off x="1210090" y="3798888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124"/>
          <p:cNvSpPr>
            <a:spLocks noChangeAspect="1" noChangeArrowheads="1"/>
          </p:cNvSpPr>
          <p:nvPr/>
        </p:nvSpPr>
        <p:spPr bwMode="auto">
          <a:xfrm rot="-1118274">
            <a:off x="2202278" y="32734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Oval 125"/>
          <p:cNvSpPr>
            <a:spLocks noChangeAspect="1" noChangeArrowheads="1"/>
          </p:cNvSpPr>
          <p:nvPr/>
        </p:nvSpPr>
        <p:spPr bwMode="auto">
          <a:xfrm rot="-1118274">
            <a:off x="1381540" y="359727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Oval 126"/>
          <p:cNvSpPr>
            <a:spLocks noChangeAspect="1" noChangeArrowheads="1"/>
          </p:cNvSpPr>
          <p:nvPr/>
        </p:nvSpPr>
        <p:spPr bwMode="auto">
          <a:xfrm rot="-1118274">
            <a:off x="1530765" y="40830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127"/>
          <p:cNvSpPr>
            <a:spLocks noChangeAspect="1" noChangeArrowheads="1"/>
          </p:cNvSpPr>
          <p:nvPr/>
        </p:nvSpPr>
        <p:spPr bwMode="auto">
          <a:xfrm rot="-1118274">
            <a:off x="1870490" y="384333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Oval 128"/>
          <p:cNvSpPr>
            <a:spLocks noChangeAspect="1" noChangeArrowheads="1"/>
          </p:cNvSpPr>
          <p:nvPr/>
        </p:nvSpPr>
        <p:spPr bwMode="auto">
          <a:xfrm rot="-1118274">
            <a:off x="789403" y="37671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Oval 129"/>
          <p:cNvSpPr>
            <a:spLocks noChangeAspect="1" noChangeArrowheads="1"/>
          </p:cNvSpPr>
          <p:nvPr/>
        </p:nvSpPr>
        <p:spPr bwMode="auto">
          <a:xfrm rot="-1118274">
            <a:off x="1425990" y="3098800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130"/>
          <p:cNvSpPr>
            <a:spLocks noChangeAspect="1" noChangeArrowheads="1"/>
          </p:cNvSpPr>
          <p:nvPr/>
        </p:nvSpPr>
        <p:spPr bwMode="auto">
          <a:xfrm rot="-1118274">
            <a:off x="1595853" y="342741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Oval 131"/>
          <p:cNvSpPr>
            <a:spLocks noChangeAspect="1" noChangeArrowheads="1"/>
          </p:cNvSpPr>
          <p:nvPr/>
        </p:nvSpPr>
        <p:spPr bwMode="auto">
          <a:xfrm rot="-1118274">
            <a:off x="986253" y="31480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Oval 132"/>
          <p:cNvSpPr>
            <a:spLocks noChangeAspect="1" noChangeArrowheads="1"/>
          </p:cNvSpPr>
          <p:nvPr/>
        </p:nvSpPr>
        <p:spPr bwMode="auto">
          <a:xfrm rot="-1118274">
            <a:off x="1033878" y="41957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133"/>
          <p:cNvSpPr>
            <a:spLocks noChangeAspect="1" noChangeArrowheads="1"/>
          </p:cNvSpPr>
          <p:nvPr/>
        </p:nvSpPr>
        <p:spPr bwMode="auto">
          <a:xfrm rot="-1118274">
            <a:off x="846553" y="3451225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Oval 134"/>
          <p:cNvSpPr>
            <a:spLocks noChangeAspect="1" noChangeArrowheads="1"/>
          </p:cNvSpPr>
          <p:nvPr/>
        </p:nvSpPr>
        <p:spPr bwMode="auto">
          <a:xfrm rot="-1118274">
            <a:off x="1989553" y="3541713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Oval 135"/>
          <p:cNvSpPr>
            <a:spLocks noChangeAspect="1" noChangeArrowheads="1"/>
          </p:cNvSpPr>
          <p:nvPr/>
        </p:nvSpPr>
        <p:spPr bwMode="auto">
          <a:xfrm rot="-1118274">
            <a:off x="1740315" y="30495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136"/>
          <p:cNvSpPr>
            <a:spLocks noChangeAspect="1" noChangeArrowheads="1"/>
          </p:cNvSpPr>
          <p:nvPr/>
        </p:nvSpPr>
        <p:spPr bwMode="auto">
          <a:xfrm rot="5895381">
            <a:off x="1178340" y="3198813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Oval 137"/>
          <p:cNvSpPr>
            <a:spLocks noChangeAspect="1" noChangeArrowheads="1"/>
          </p:cNvSpPr>
          <p:nvPr/>
        </p:nvSpPr>
        <p:spPr bwMode="auto">
          <a:xfrm rot="5895381">
            <a:off x="1302165" y="41449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Oval 138"/>
          <p:cNvSpPr>
            <a:spLocks noChangeAspect="1" noChangeArrowheads="1"/>
          </p:cNvSpPr>
          <p:nvPr/>
        </p:nvSpPr>
        <p:spPr bwMode="auto">
          <a:xfrm rot="5895381">
            <a:off x="1322803" y="34131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Oval 139"/>
          <p:cNvSpPr>
            <a:spLocks noChangeAspect="1" noChangeArrowheads="1"/>
          </p:cNvSpPr>
          <p:nvPr/>
        </p:nvSpPr>
        <p:spPr bwMode="auto">
          <a:xfrm rot="5895381">
            <a:off x="711615" y="32956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Oval 140"/>
          <p:cNvSpPr>
            <a:spLocks noChangeAspect="1" noChangeArrowheads="1"/>
          </p:cNvSpPr>
          <p:nvPr/>
        </p:nvSpPr>
        <p:spPr bwMode="auto">
          <a:xfrm rot="5895381">
            <a:off x="824328" y="3648075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Oval 141"/>
          <p:cNvSpPr>
            <a:spLocks noChangeAspect="1" noChangeArrowheads="1"/>
          </p:cNvSpPr>
          <p:nvPr/>
        </p:nvSpPr>
        <p:spPr bwMode="auto">
          <a:xfrm rot="5895381">
            <a:off x="1402178" y="291147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Oval 142"/>
          <p:cNvSpPr>
            <a:spLocks noChangeAspect="1" noChangeArrowheads="1"/>
          </p:cNvSpPr>
          <p:nvPr/>
        </p:nvSpPr>
        <p:spPr bwMode="auto">
          <a:xfrm rot="5895381">
            <a:off x="1849853" y="3668713"/>
            <a:ext cx="4445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Oval 143"/>
          <p:cNvSpPr>
            <a:spLocks noChangeAspect="1" noChangeArrowheads="1"/>
          </p:cNvSpPr>
          <p:nvPr/>
        </p:nvSpPr>
        <p:spPr bwMode="auto">
          <a:xfrm rot="5895381">
            <a:off x="1414878" y="36417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Oval 144"/>
          <p:cNvSpPr>
            <a:spLocks noChangeAspect="1" noChangeArrowheads="1"/>
          </p:cNvSpPr>
          <p:nvPr/>
        </p:nvSpPr>
        <p:spPr bwMode="auto">
          <a:xfrm rot="5895381">
            <a:off x="2000665" y="3332163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Oval 145"/>
          <p:cNvSpPr>
            <a:spLocks noChangeAspect="1" noChangeArrowheads="1"/>
          </p:cNvSpPr>
          <p:nvPr/>
        </p:nvSpPr>
        <p:spPr bwMode="auto">
          <a:xfrm rot="5895381">
            <a:off x="811628" y="28892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Oval 146"/>
          <p:cNvSpPr>
            <a:spLocks noChangeAspect="1" noChangeArrowheads="1"/>
          </p:cNvSpPr>
          <p:nvPr/>
        </p:nvSpPr>
        <p:spPr bwMode="auto">
          <a:xfrm rot="5895381">
            <a:off x="1726028" y="30956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Oval 147"/>
          <p:cNvSpPr>
            <a:spLocks noChangeAspect="1" noChangeArrowheads="1"/>
          </p:cNvSpPr>
          <p:nvPr/>
        </p:nvSpPr>
        <p:spPr bwMode="auto">
          <a:xfrm rot="5895381">
            <a:off x="1111665" y="387350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Oval 148"/>
          <p:cNvSpPr>
            <a:spLocks noChangeAspect="1" noChangeArrowheads="1"/>
          </p:cNvSpPr>
          <p:nvPr/>
        </p:nvSpPr>
        <p:spPr bwMode="auto">
          <a:xfrm rot="5895381">
            <a:off x="1764128" y="3919538"/>
            <a:ext cx="4445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Oval 149"/>
          <p:cNvSpPr>
            <a:spLocks noChangeAspect="1" noChangeArrowheads="1"/>
          </p:cNvSpPr>
          <p:nvPr/>
        </p:nvSpPr>
        <p:spPr bwMode="auto">
          <a:xfrm rot="4777107">
            <a:off x="1005303" y="34083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Oval 150"/>
          <p:cNvSpPr>
            <a:spLocks noChangeAspect="1" noChangeArrowheads="1"/>
          </p:cNvSpPr>
          <p:nvPr/>
        </p:nvSpPr>
        <p:spPr bwMode="auto">
          <a:xfrm rot="4777107">
            <a:off x="1516478" y="4273550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Oval 151"/>
          <p:cNvSpPr>
            <a:spLocks noChangeAspect="1" noChangeArrowheads="1"/>
          </p:cNvSpPr>
          <p:nvPr/>
        </p:nvSpPr>
        <p:spPr bwMode="auto">
          <a:xfrm rot="4777107">
            <a:off x="1235490" y="35750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Oval 152"/>
          <p:cNvSpPr>
            <a:spLocks noChangeAspect="1" noChangeArrowheads="1"/>
          </p:cNvSpPr>
          <p:nvPr/>
        </p:nvSpPr>
        <p:spPr bwMode="auto">
          <a:xfrm rot="4777107">
            <a:off x="606840" y="3622675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5" name="Oval 153"/>
          <p:cNvSpPr>
            <a:spLocks noChangeAspect="1" noChangeArrowheads="1"/>
          </p:cNvSpPr>
          <p:nvPr/>
        </p:nvSpPr>
        <p:spPr bwMode="auto">
          <a:xfrm rot="4777107">
            <a:off x="857665" y="3930650"/>
            <a:ext cx="4445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6" name="Oval 154"/>
          <p:cNvSpPr>
            <a:spLocks noChangeAspect="1" noChangeArrowheads="1"/>
          </p:cNvSpPr>
          <p:nvPr/>
        </p:nvSpPr>
        <p:spPr bwMode="auto">
          <a:xfrm rot="4777107">
            <a:off x="1110078" y="30797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7" name="Oval 155"/>
          <p:cNvSpPr>
            <a:spLocks noChangeAspect="1" noChangeArrowheads="1"/>
          </p:cNvSpPr>
          <p:nvPr/>
        </p:nvSpPr>
        <p:spPr bwMode="auto">
          <a:xfrm rot="4777107">
            <a:off x="1840328" y="36782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8" name="Oval 156"/>
          <p:cNvSpPr>
            <a:spLocks noChangeAspect="1" noChangeArrowheads="1"/>
          </p:cNvSpPr>
          <p:nvPr/>
        </p:nvSpPr>
        <p:spPr bwMode="auto">
          <a:xfrm rot="4777107">
            <a:off x="1410115" y="3765550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Oval 157"/>
          <p:cNvSpPr>
            <a:spLocks noChangeAspect="1" noChangeArrowheads="1"/>
          </p:cNvSpPr>
          <p:nvPr/>
        </p:nvSpPr>
        <p:spPr bwMode="auto">
          <a:xfrm rot="4777107">
            <a:off x="1841915" y="33226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0" name="Oval 158"/>
          <p:cNvSpPr>
            <a:spLocks noChangeAspect="1" noChangeArrowheads="1"/>
          </p:cNvSpPr>
          <p:nvPr/>
        </p:nvSpPr>
        <p:spPr bwMode="auto">
          <a:xfrm rot="4777107">
            <a:off x="540165" y="321151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1" name="Oval 159"/>
          <p:cNvSpPr>
            <a:spLocks noChangeAspect="1" noChangeArrowheads="1"/>
          </p:cNvSpPr>
          <p:nvPr/>
        </p:nvSpPr>
        <p:spPr bwMode="auto">
          <a:xfrm rot="4777107">
            <a:off x="1491078" y="3170238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2" name="Oval 160"/>
          <p:cNvSpPr>
            <a:spLocks noChangeAspect="1" noChangeArrowheads="1"/>
          </p:cNvSpPr>
          <p:nvPr/>
        </p:nvSpPr>
        <p:spPr bwMode="auto">
          <a:xfrm rot="4777107">
            <a:off x="1211678" y="4064000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3" name="Oval 161"/>
          <p:cNvSpPr>
            <a:spLocks noChangeAspect="1" noChangeArrowheads="1"/>
          </p:cNvSpPr>
          <p:nvPr/>
        </p:nvSpPr>
        <p:spPr bwMode="auto">
          <a:xfrm rot="4777107">
            <a:off x="1854615" y="3935413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4" name="Oval 162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5" name="Oval 163"/>
          <p:cNvSpPr>
            <a:spLocks noChangeArrowheads="1"/>
          </p:cNvSpPr>
          <p:nvPr/>
        </p:nvSpPr>
        <p:spPr bwMode="auto">
          <a:xfrm>
            <a:off x="1603790" y="3505200"/>
            <a:ext cx="152400" cy="1524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6" name="Oval 164"/>
          <p:cNvSpPr>
            <a:spLocks noChangeArrowheads="1"/>
          </p:cNvSpPr>
          <p:nvPr/>
        </p:nvSpPr>
        <p:spPr bwMode="auto">
          <a:xfrm>
            <a:off x="841790" y="3505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7" name="Text Box 165"/>
          <p:cNvSpPr txBox="1">
            <a:spLocks noChangeArrowheads="1"/>
          </p:cNvSpPr>
          <p:nvPr/>
        </p:nvSpPr>
        <p:spPr bwMode="auto">
          <a:xfrm>
            <a:off x="762000" y="5105400"/>
            <a:ext cx="3505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Why doesn’t this work out like the earlier example, with the purple taking over half the blue?</a:t>
            </a:r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498" y="3903360"/>
            <a:ext cx="5234302" cy="1811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Questions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162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Will K-means converge?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To a global optimum?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Will it always find the true patterns in the data?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the patterns are very </a:t>
            </a:r>
            <a:r>
              <a:rPr lang="en-US" sz="2000" dirty="0" err="1"/>
              <a:t>very</a:t>
            </a:r>
            <a:r>
              <a:rPr lang="en-US" sz="2000" dirty="0"/>
              <a:t> clear?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Will it find something interesting?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Do people ever use it?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How many clusters to pick? 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8086" y="1676400"/>
            <a:ext cx="3612684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6636" y="1328791"/>
            <a:ext cx="7994928" cy="52244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Agglomerative Clustering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Agglomerative clustering: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First merge very similar instances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Incrementally build larger clusters out of smaller clusters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Algorithm: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Maintain a set of clusters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Initially, each instance in its own cluster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Repeat: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Pick the two </a:t>
            </a:r>
            <a:r>
              <a:rPr lang="en-US" sz="1600" dirty="0">
                <a:solidFill>
                  <a:srgbClr val="CC0000"/>
                </a:solidFill>
              </a:rPr>
              <a:t>closest </a:t>
            </a:r>
            <a:r>
              <a:rPr lang="en-US" sz="1600" dirty="0"/>
              <a:t>clusters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Merge them into a new cluster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Stop when there’s only one cluster left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Produces not one clustering, but a family of </a:t>
            </a:r>
            <a:r>
              <a:rPr lang="en-US" sz="2000" dirty="0" err="1"/>
              <a:t>clusterings</a:t>
            </a:r>
            <a:r>
              <a:rPr lang="en-US" sz="2000" dirty="0"/>
              <a:t> represented by a </a:t>
            </a:r>
            <a:r>
              <a:rPr lang="en-US" sz="2000" dirty="0" err="1">
                <a:solidFill>
                  <a:srgbClr val="CC0000"/>
                </a:solidFill>
              </a:rPr>
              <a:t>dendrogram</a:t>
            </a:r>
            <a:endParaRPr lang="en-US" sz="20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5694363"/>
            <a:ext cx="457200" cy="439737"/>
            <a:chOff x="3984" y="3587"/>
            <a:chExt cx="288" cy="277"/>
          </a:xfrm>
        </p:grpSpPr>
        <p:sp>
          <p:nvSpPr>
            <p:cNvPr id="67655" name="Oval 5"/>
            <p:cNvSpPr>
              <a:spLocks noChangeAspect="1" noChangeArrowheads="1"/>
            </p:cNvSpPr>
            <p:nvPr/>
          </p:nvSpPr>
          <p:spPr bwMode="auto">
            <a:xfrm rot="4777107">
              <a:off x="4222" y="3814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6" name="Oval 6"/>
            <p:cNvSpPr>
              <a:spLocks noChangeAspect="1" noChangeArrowheads="1"/>
            </p:cNvSpPr>
            <p:nvPr/>
          </p:nvSpPr>
          <p:spPr bwMode="auto">
            <a:xfrm rot="4777107">
              <a:off x="3987" y="3803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7" name="Oval 7"/>
            <p:cNvSpPr>
              <a:spLocks noChangeArrowheads="1"/>
            </p:cNvSpPr>
            <p:nvPr/>
          </p:nvSpPr>
          <p:spPr bwMode="auto">
            <a:xfrm>
              <a:off x="4040" y="3587"/>
              <a:ext cx="215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8" name="Line 8"/>
            <p:cNvSpPr>
              <a:spLocks noChangeShapeType="1"/>
            </p:cNvSpPr>
            <p:nvPr/>
          </p:nvSpPr>
          <p:spPr bwMode="auto">
            <a:xfrm flipV="1">
              <a:off x="4032" y="3702"/>
              <a:ext cx="62" cy="9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9" name="Line 9"/>
            <p:cNvSpPr>
              <a:spLocks noChangeShapeType="1"/>
            </p:cNvSpPr>
            <p:nvPr/>
          </p:nvSpPr>
          <p:spPr bwMode="auto">
            <a:xfrm>
              <a:off x="4186" y="3717"/>
              <a:ext cx="62" cy="1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58050" y="5715000"/>
            <a:ext cx="457200" cy="439738"/>
            <a:chOff x="4572" y="3600"/>
            <a:chExt cx="288" cy="277"/>
          </a:xfrm>
        </p:grpSpPr>
        <p:sp>
          <p:nvSpPr>
            <p:cNvPr id="67650" name="Oval 11"/>
            <p:cNvSpPr>
              <a:spLocks noChangeAspect="1" noChangeArrowheads="1"/>
            </p:cNvSpPr>
            <p:nvPr/>
          </p:nvSpPr>
          <p:spPr bwMode="auto">
            <a:xfrm rot="4777107">
              <a:off x="4810" y="3827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1" name="Oval 12"/>
            <p:cNvSpPr>
              <a:spLocks noChangeAspect="1" noChangeArrowheads="1"/>
            </p:cNvSpPr>
            <p:nvPr/>
          </p:nvSpPr>
          <p:spPr bwMode="auto">
            <a:xfrm rot="4777107">
              <a:off x="4575" y="3816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2" name="Oval 13"/>
            <p:cNvSpPr>
              <a:spLocks noChangeArrowheads="1"/>
            </p:cNvSpPr>
            <p:nvPr/>
          </p:nvSpPr>
          <p:spPr bwMode="auto">
            <a:xfrm>
              <a:off x="4628" y="3600"/>
              <a:ext cx="215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3" name="Line 14"/>
            <p:cNvSpPr>
              <a:spLocks noChangeShapeType="1"/>
            </p:cNvSpPr>
            <p:nvPr/>
          </p:nvSpPr>
          <p:spPr bwMode="auto">
            <a:xfrm flipV="1">
              <a:off x="4620" y="3715"/>
              <a:ext cx="62" cy="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4" name="Line 15"/>
            <p:cNvSpPr>
              <a:spLocks noChangeShapeType="1"/>
            </p:cNvSpPr>
            <p:nvPr/>
          </p:nvSpPr>
          <p:spPr bwMode="auto">
            <a:xfrm>
              <a:off x="4774" y="3730"/>
              <a:ext cx="50" cy="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39050" y="5334000"/>
            <a:ext cx="541338" cy="760413"/>
            <a:chOff x="4812" y="3360"/>
            <a:chExt cx="341" cy="479"/>
          </a:xfrm>
        </p:grpSpPr>
        <p:sp>
          <p:nvSpPr>
            <p:cNvPr id="67646" name="Oval 17"/>
            <p:cNvSpPr>
              <a:spLocks noChangeAspect="1" noChangeArrowheads="1"/>
            </p:cNvSpPr>
            <p:nvPr/>
          </p:nvSpPr>
          <p:spPr bwMode="auto">
            <a:xfrm rot="4777107">
              <a:off x="5103" y="3789"/>
              <a:ext cx="47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7" name="Oval 18"/>
            <p:cNvSpPr>
              <a:spLocks noChangeArrowheads="1"/>
            </p:cNvSpPr>
            <p:nvPr/>
          </p:nvSpPr>
          <p:spPr bwMode="auto">
            <a:xfrm>
              <a:off x="4812" y="3360"/>
              <a:ext cx="215" cy="122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8" name="Line 19"/>
            <p:cNvSpPr>
              <a:spLocks noChangeShapeType="1"/>
            </p:cNvSpPr>
            <p:nvPr/>
          </p:nvSpPr>
          <p:spPr bwMode="auto">
            <a:xfrm flipV="1">
              <a:off x="4812" y="3504"/>
              <a:ext cx="62" cy="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49" name="Line 20"/>
            <p:cNvSpPr>
              <a:spLocks noChangeShapeType="1"/>
            </p:cNvSpPr>
            <p:nvPr/>
          </p:nvSpPr>
          <p:spPr bwMode="auto">
            <a:xfrm>
              <a:off x="4956" y="3504"/>
              <a:ext cx="14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91" name="Group 21"/>
          <p:cNvGrpSpPr>
            <a:grpSpLocks/>
          </p:cNvGrpSpPr>
          <p:nvPr/>
        </p:nvGrpSpPr>
        <p:grpSpPr bwMode="auto">
          <a:xfrm>
            <a:off x="5867400" y="1752600"/>
            <a:ext cx="2935288" cy="2438400"/>
            <a:chOff x="3696" y="1104"/>
            <a:chExt cx="1849" cy="1536"/>
          </a:xfrm>
        </p:grpSpPr>
        <p:sp>
          <p:nvSpPr>
            <p:cNvPr id="67607" name="Oval 22"/>
            <p:cNvSpPr>
              <a:spLocks noChangeAspect="1" noChangeArrowheads="1"/>
            </p:cNvSpPr>
            <p:nvPr/>
          </p:nvSpPr>
          <p:spPr bwMode="auto">
            <a:xfrm>
              <a:off x="4177" y="194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Oval 23"/>
            <p:cNvSpPr>
              <a:spLocks noChangeAspect="1" noChangeArrowheads="1"/>
            </p:cNvSpPr>
            <p:nvPr/>
          </p:nvSpPr>
          <p:spPr bwMode="auto">
            <a:xfrm>
              <a:off x="5345" y="1804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9" name="Oval 24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0" name="Oval 25"/>
            <p:cNvSpPr>
              <a:spLocks noChangeAspect="1" noChangeArrowheads="1"/>
            </p:cNvSpPr>
            <p:nvPr/>
          </p:nvSpPr>
          <p:spPr bwMode="auto">
            <a:xfrm>
              <a:off x="4560" y="2592"/>
              <a:ext cx="60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1" name="Oval 26"/>
            <p:cNvSpPr>
              <a:spLocks noChangeAspect="1" noChangeArrowheads="1"/>
            </p:cNvSpPr>
            <p:nvPr/>
          </p:nvSpPr>
          <p:spPr bwMode="auto">
            <a:xfrm>
              <a:off x="4608" y="1872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Oval 27"/>
            <p:cNvSpPr>
              <a:spLocks noChangeAspect="1" noChangeArrowheads="1"/>
            </p:cNvSpPr>
            <p:nvPr/>
          </p:nvSpPr>
          <p:spPr bwMode="auto">
            <a:xfrm>
              <a:off x="4552" y="1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3" name="Oval 28"/>
            <p:cNvSpPr>
              <a:spLocks noChangeAspect="1" noChangeArrowheads="1"/>
            </p:cNvSpPr>
            <p:nvPr/>
          </p:nvSpPr>
          <p:spPr bwMode="auto">
            <a:xfrm>
              <a:off x="4033" y="127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Oval 29"/>
            <p:cNvSpPr>
              <a:spLocks noChangeAspect="1" noChangeArrowheads="1"/>
            </p:cNvSpPr>
            <p:nvPr/>
          </p:nvSpPr>
          <p:spPr bwMode="auto">
            <a:xfrm>
              <a:off x="3792" y="2352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5" name="Oval 30"/>
            <p:cNvSpPr>
              <a:spLocks noChangeAspect="1" noChangeArrowheads="1"/>
            </p:cNvSpPr>
            <p:nvPr/>
          </p:nvSpPr>
          <p:spPr bwMode="auto">
            <a:xfrm>
              <a:off x="4944" y="201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6" name="Oval 31"/>
            <p:cNvSpPr>
              <a:spLocks noChangeAspect="1" noChangeArrowheads="1"/>
            </p:cNvSpPr>
            <p:nvPr/>
          </p:nvSpPr>
          <p:spPr bwMode="auto">
            <a:xfrm>
              <a:off x="5136" y="144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7" name="Oval 32"/>
            <p:cNvSpPr>
              <a:spLocks noChangeAspect="1" noChangeArrowheads="1"/>
            </p:cNvSpPr>
            <p:nvPr/>
          </p:nvSpPr>
          <p:spPr bwMode="auto">
            <a:xfrm rot="-1118274">
              <a:off x="5485" y="157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Oval 33"/>
            <p:cNvSpPr>
              <a:spLocks noChangeAspect="1" noChangeArrowheads="1"/>
            </p:cNvSpPr>
            <p:nvPr/>
          </p:nvSpPr>
          <p:spPr bwMode="auto">
            <a:xfrm rot="-1118274">
              <a:off x="4752" y="2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Oval 34"/>
            <p:cNvSpPr>
              <a:spLocks noChangeAspect="1" noChangeArrowheads="1"/>
            </p:cNvSpPr>
            <p:nvPr/>
          </p:nvSpPr>
          <p:spPr bwMode="auto">
            <a:xfrm rot="-1118274">
              <a:off x="4975" y="230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Oval 35"/>
            <p:cNvSpPr>
              <a:spLocks noChangeAspect="1" noChangeArrowheads="1"/>
            </p:cNvSpPr>
            <p:nvPr/>
          </p:nvSpPr>
          <p:spPr bwMode="auto">
            <a:xfrm rot="-1118274">
              <a:off x="4005" y="202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1" name="Oval 36"/>
            <p:cNvSpPr>
              <a:spLocks noChangeAspect="1" noChangeArrowheads="1"/>
            </p:cNvSpPr>
            <p:nvPr/>
          </p:nvSpPr>
          <p:spPr bwMode="auto">
            <a:xfrm rot="-1118274">
              <a:off x="4561" y="1356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Oval 37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3" name="Oval 38"/>
            <p:cNvSpPr>
              <a:spLocks noChangeAspect="1" noChangeArrowheads="1"/>
            </p:cNvSpPr>
            <p:nvPr/>
          </p:nvSpPr>
          <p:spPr bwMode="auto">
            <a:xfrm rot="-1118274">
              <a:off x="4038" y="1417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Oval 39"/>
            <p:cNvSpPr>
              <a:spLocks noChangeAspect="1" noChangeArrowheads="1"/>
            </p:cNvSpPr>
            <p:nvPr/>
          </p:nvSpPr>
          <p:spPr bwMode="auto">
            <a:xfrm rot="-1118274">
              <a:off x="4254" y="2007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Oval 40"/>
            <p:cNvSpPr>
              <a:spLocks noChangeAspect="1" noChangeArrowheads="1"/>
            </p:cNvSpPr>
            <p:nvPr/>
          </p:nvSpPr>
          <p:spPr bwMode="auto">
            <a:xfrm rot="-1118274">
              <a:off x="5232" y="1904"/>
              <a:ext cx="52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Oval 41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7" name="Oval 42"/>
            <p:cNvSpPr>
              <a:spLocks noChangeAspect="1" noChangeArrowheads="1"/>
            </p:cNvSpPr>
            <p:nvPr/>
          </p:nvSpPr>
          <p:spPr bwMode="auto">
            <a:xfrm rot="5895381">
              <a:off x="3699" y="129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8" name="Oval 43"/>
            <p:cNvSpPr>
              <a:spLocks noChangeAspect="1" noChangeArrowheads="1"/>
            </p:cNvSpPr>
            <p:nvPr/>
          </p:nvSpPr>
          <p:spPr bwMode="auto">
            <a:xfrm rot="5895381">
              <a:off x="4419" y="2061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Oval 44"/>
            <p:cNvSpPr>
              <a:spLocks noChangeAspect="1" noChangeArrowheads="1"/>
            </p:cNvSpPr>
            <p:nvPr/>
          </p:nvSpPr>
          <p:spPr bwMode="auto">
            <a:xfrm rot="5895381">
              <a:off x="4046" y="1873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0" name="Oval 45"/>
            <p:cNvSpPr>
              <a:spLocks noChangeAspect="1" noChangeArrowheads="1"/>
            </p:cNvSpPr>
            <p:nvPr/>
          </p:nvSpPr>
          <p:spPr bwMode="auto">
            <a:xfrm rot="5895381">
              <a:off x="4467" y="13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1" name="Oval 46"/>
            <p:cNvSpPr>
              <a:spLocks noChangeAspect="1" noChangeArrowheads="1"/>
            </p:cNvSpPr>
            <p:nvPr/>
          </p:nvSpPr>
          <p:spPr bwMode="auto">
            <a:xfrm rot="5895381">
              <a:off x="5064" y="2064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2" name="Oval 47"/>
            <p:cNvSpPr>
              <a:spLocks noChangeAspect="1" noChangeArrowheads="1"/>
            </p:cNvSpPr>
            <p:nvPr/>
          </p:nvSpPr>
          <p:spPr bwMode="auto">
            <a:xfrm rot="5895381">
              <a:off x="5244" y="1646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3" name="Oval 48"/>
            <p:cNvSpPr>
              <a:spLocks noChangeAspect="1" noChangeArrowheads="1"/>
            </p:cNvSpPr>
            <p:nvPr/>
          </p:nvSpPr>
          <p:spPr bwMode="auto">
            <a:xfrm rot="5895381">
              <a:off x="3830" y="1097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4" name="Oval 49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5" name="Oval 50"/>
            <p:cNvSpPr>
              <a:spLocks noChangeAspect="1" noChangeArrowheads="1"/>
            </p:cNvSpPr>
            <p:nvPr/>
          </p:nvSpPr>
          <p:spPr bwMode="auto">
            <a:xfrm rot="5895381">
              <a:off x="4847" y="2401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6" name="Oval 51"/>
            <p:cNvSpPr>
              <a:spLocks noChangeAspect="1" noChangeArrowheads="1"/>
            </p:cNvSpPr>
            <p:nvPr/>
          </p:nvSpPr>
          <p:spPr bwMode="auto">
            <a:xfrm rot="4777107">
              <a:off x="4734" y="25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7" name="Oval 52"/>
            <p:cNvSpPr>
              <a:spLocks noChangeAspect="1" noChangeArrowheads="1"/>
            </p:cNvSpPr>
            <p:nvPr/>
          </p:nvSpPr>
          <p:spPr bwMode="auto">
            <a:xfrm rot="4777107">
              <a:off x="3787" y="1842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8" name="Oval 53"/>
            <p:cNvSpPr>
              <a:spLocks noChangeAspect="1" noChangeArrowheads="1"/>
            </p:cNvSpPr>
            <p:nvPr/>
          </p:nvSpPr>
          <p:spPr bwMode="auto">
            <a:xfrm rot="4777107">
              <a:off x="4085" y="2223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9" name="Oval 54"/>
            <p:cNvSpPr>
              <a:spLocks noChangeAspect="1" noChangeArrowheads="1"/>
            </p:cNvSpPr>
            <p:nvPr/>
          </p:nvSpPr>
          <p:spPr bwMode="auto">
            <a:xfrm rot="4777107">
              <a:off x="3843" y="12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0" name="Oval 55"/>
            <p:cNvSpPr>
              <a:spLocks noChangeAspect="1" noChangeArrowheads="1"/>
            </p:cNvSpPr>
            <p:nvPr/>
          </p:nvSpPr>
          <p:spPr bwMode="auto">
            <a:xfrm rot="4777107">
              <a:off x="5142" y="2154"/>
              <a:ext cx="48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1" name="Oval 56"/>
            <p:cNvSpPr>
              <a:spLocks noChangeAspect="1" noChangeArrowheads="1"/>
            </p:cNvSpPr>
            <p:nvPr/>
          </p:nvSpPr>
          <p:spPr bwMode="auto">
            <a:xfrm rot="4777107">
              <a:off x="5055" y="1634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2" name="Oval 57"/>
            <p:cNvSpPr>
              <a:spLocks noChangeAspect="1" noChangeArrowheads="1"/>
            </p:cNvSpPr>
            <p:nvPr/>
          </p:nvSpPr>
          <p:spPr bwMode="auto">
            <a:xfrm rot="4777107">
              <a:off x="4638" y="14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3" name="Oval 5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4" name="Oval 59"/>
            <p:cNvSpPr>
              <a:spLocks noChangeAspect="1" noChangeArrowheads="1"/>
            </p:cNvSpPr>
            <p:nvPr/>
          </p:nvSpPr>
          <p:spPr bwMode="auto">
            <a:xfrm rot="4777107">
              <a:off x="4955" y="2422"/>
              <a:ext cx="4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5" name="Line 6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7747000" y="1985963"/>
            <a:ext cx="193675" cy="358775"/>
            <a:chOff x="4880" y="1251"/>
            <a:chExt cx="122" cy="226"/>
          </a:xfrm>
        </p:grpSpPr>
        <p:sp>
          <p:nvSpPr>
            <p:cNvPr id="67603" name="Oval 62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63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Oval 64"/>
            <p:cNvSpPr>
              <a:spLocks noChangeArrowheads="1"/>
            </p:cNvSpPr>
            <p:nvPr/>
          </p:nvSpPr>
          <p:spPr bwMode="auto">
            <a:xfrm rot="-3656724">
              <a:off x="4828" y="1303"/>
              <a:ext cx="226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65"/>
            <p:cNvSpPr>
              <a:spLocks noChangeShapeType="1"/>
            </p:cNvSpPr>
            <p:nvPr/>
          </p:nvSpPr>
          <p:spPr bwMode="auto">
            <a:xfrm flipV="1">
              <a:off x="4940" y="1344"/>
              <a:ext cx="19" cy="3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877050" y="2879725"/>
            <a:ext cx="358775" cy="193675"/>
            <a:chOff x="4332" y="1814"/>
            <a:chExt cx="226" cy="122"/>
          </a:xfrm>
        </p:grpSpPr>
        <p:sp>
          <p:nvSpPr>
            <p:cNvPr id="67599" name="Oval 67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6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69"/>
            <p:cNvSpPr>
              <a:spLocks noChangeArrowheads="1"/>
            </p:cNvSpPr>
            <p:nvPr/>
          </p:nvSpPr>
          <p:spPr bwMode="auto">
            <a:xfrm rot="499056">
              <a:off x="4332" y="1814"/>
              <a:ext cx="226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Line 7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7570788" y="1890713"/>
            <a:ext cx="536575" cy="522287"/>
            <a:chOff x="4769" y="1191"/>
            <a:chExt cx="338" cy="329"/>
          </a:xfrm>
        </p:grpSpPr>
        <p:sp>
          <p:nvSpPr>
            <p:cNvPr id="67596" name="Oval 72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73"/>
            <p:cNvSpPr>
              <a:spLocks noChangeArrowheads="1"/>
            </p:cNvSpPr>
            <p:nvPr/>
          </p:nvSpPr>
          <p:spPr bwMode="auto">
            <a:xfrm rot="499056">
              <a:off x="4769" y="1191"/>
              <a:ext cx="338" cy="32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Line 74"/>
            <p:cNvSpPr>
              <a:spLocks noChangeShapeType="1"/>
            </p:cNvSpPr>
            <p:nvPr/>
          </p:nvSpPr>
          <p:spPr bwMode="auto">
            <a:xfrm>
              <a:off x="4836" y="1364"/>
              <a:ext cx="108" cy="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Case-Based Reasoning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162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 from similarity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Case-based reasoning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Predict an instance’s label using similar instances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Nearest-neighbor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1-NN: copy the label of the most similar data point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K-NN: vote the k nearest neighbors (need a weighting scheme)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Key issue: how to define similarity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Trade-offs: Small k gives relevant neighbors, Large k gives smoother functions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6934200" y="65532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alibri" pitchFamily="34" charset="0"/>
              </a:rPr>
              <a:t>http://www.cs.cmu.edu/~zhuxj/courseproject/knndemo/KNN.html</a:t>
            </a: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7924800" y="1752600"/>
          <a:ext cx="3962400" cy="398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Photo Editor Photo" r:id="rId3" imgW="3017782" imgH="3032381" progId="MSPhotoEd.3">
                  <p:embed/>
                </p:oleObj>
              </mc:Choice>
              <mc:Fallback>
                <p:oleObj name="Photo Editor Photo" r:id="rId3" imgW="3017782" imgH="3032381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3962400" cy="398064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552" y="4724400"/>
            <a:ext cx="7219047" cy="17523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Agglomerative Clustering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How should we define “closest” for clusters with multiple elements?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Many options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008000"/>
                </a:solidFill>
              </a:rPr>
              <a:t>Closest pair</a:t>
            </a:r>
            <a:r>
              <a:rPr lang="en-US" sz="2000" dirty="0"/>
              <a:t> (single-link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</a:rPr>
              <a:t>Farthest pair</a:t>
            </a:r>
            <a:r>
              <a:rPr lang="en-US" sz="2000" dirty="0"/>
              <a:t> (complete-link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Average of all pairs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Ward’s method (min variance, like k-means)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Different choices create different clustering behaviors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99060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81534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86106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85344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101346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105918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10744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20" name="AutoShape 12"/>
          <p:cNvCxnSpPr>
            <a:cxnSpLocks noChangeShapeType="1"/>
            <a:stCxn id="68619" idx="6"/>
            <a:endCxn id="68616" idx="2"/>
          </p:cNvCxnSpPr>
          <p:nvPr/>
        </p:nvCxnSpPr>
        <p:spPr bwMode="auto">
          <a:xfrm>
            <a:off x="9220200" y="2057400"/>
            <a:ext cx="914400" cy="228600"/>
          </a:xfrm>
          <a:prstGeom prst="straightConnector1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68621" name="AutoShape 13"/>
          <p:cNvCxnSpPr>
            <a:cxnSpLocks noChangeShapeType="1"/>
            <a:stCxn id="68615" idx="6"/>
            <a:endCxn id="68618" idx="2"/>
          </p:cNvCxnSpPr>
          <p:nvPr/>
        </p:nvCxnSpPr>
        <p:spPr bwMode="auto">
          <a:xfrm flipV="1">
            <a:off x="8686800" y="1905000"/>
            <a:ext cx="2057400" cy="685800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/>
            <a:tailEnd/>
          </a:ln>
        </p:spPr>
      </p:cxn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99060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81534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86106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8534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10134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10591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107442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90678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30" name="AutoShape 22"/>
          <p:cNvCxnSpPr>
            <a:cxnSpLocks noChangeShapeType="1"/>
            <a:stCxn id="68629" idx="6"/>
            <a:endCxn id="68626" idx="2"/>
          </p:cNvCxnSpPr>
          <p:nvPr/>
        </p:nvCxnSpPr>
        <p:spPr bwMode="auto">
          <a:xfrm>
            <a:off x="9220200" y="3733800"/>
            <a:ext cx="914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1" name="AutoShape 23"/>
          <p:cNvCxnSpPr>
            <a:cxnSpLocks noChangeShapeType="1"/>
            <a:stCxn id="68625" idx="6"/>
            <a:endCxn id="68628" idx="2"/>
          </p:cNvCxnSpPr>
          <p:nvPr/>
        </p:nvCxnSpPr>
        <p:spPr bwMode="auto">
          <a:xfrm flipV="1">
            <a:off x="8686800" y="3581400"/>
            <a:ext cx="2057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2" name="AutoShape 24"/>
          <p:cNvCxnSpPr>
            <a:cxnSpLocks noChangeShapeType="1"/>
            <a:stCxn id="68624" idx="6"/>
            <a:endCxn id="68627" idx="2"/>
          </p:cNvCxnSpPr>
          <p:nvPr/>
        </p:nvCxnSpPr>
        <p:spPr bwMode="auto">
          <a:xfrm>
            <a:off x="8763000" y="37338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3" name="AutoShape 25"/>
          <p:cNvCxnSpPr>
            <a:cxnSpLocks noChangeShapeType="1"/>
            <a:stCxn id="68629" idx="6"/>
            <a:endCxn id="68628" idx="2"/>
          </p:cNvCxnSpPr>
          <p:nvPr/>
        </p:nvCxnSpPr>
        <p:spPr bwMode="auto">
          <a:xfrm flipV="1">
            <a:off x="9220200" y="3581400"/>
            <a:ext cx="1524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4" name="AutoShape 26"/>
          <p:cNvCxnSpPr>
            <a:cxnSpLocks noChangeShapeType="1"/>
            <a:stCxn id="68624" idx="6"/>
            <a:endCxn id="68626" idx="2"/>
          </p:cNvCxnSpPr>
          <p:nvPr/>
        </p:nvCxnSpPr>
        <p:spPr bwMode="auto">
          <a:xfrm>
            <a:off x="8763000" y="37338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5" name="AutoShape 27"/>
          <p:cNvCxnSpPr>
            <a:cxnSpLocks noChangeShapeType="1"/>
            <a:stCxn id="68625" idx="6"/>
            <a:endCxn id="68627" idx="2"/>
          </p:cNvCxnSpPr>
          <p:nvPr/>
        </p:nvCxnSpPr>
        <p:spPr bwMode="auto">
          <a:xfrm>
            <a:off x="8686800" y="42672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6" name="AutoShape 28"/>
          <p:cNvCxnSpPr>
            <a:cxnSpLocks noChangeShapeType="1"/>
            <a:stCxn id="68629" idx="6"/>
            <a:endCxn id="68627" idx="2"/>
          </p:cNvCxnSpPr>
          <p:nvPr/>
        </p:nvCxnSpPr>
        <p:spPr bwMode="auto">
          <a:xfrm>
            <a:off x="9220200" y="3733800"/>
            <a:ext cx="1371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7" name="AutoShape 29"/>
          <p:cNvCxnSpPr>
            <a:cxnSpLocks noChangeShapeType="1"/>
            <a:stCxn id="68624" idx="6"/>
            <a:endCxn id="68628" idx="2"/>
          </p:cNvCxnSpPr>
          <p:nvPr/>
        </p:nvCxnSpPr>
        <p:spPr bwMode="auto">
          <a:xfrm flipV="1">
            <a:off x="8763000" y="3581400"/>
            <a:ext cx="1981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8" name="AutoShape 30"/>
          <p:cNvCxnSpPr>
            <a:cxnSpLocks noChangeShapeType="1"/>
            <a:stCxn id="68625" idx="6"/>
            <a:endCxn id="68626" idx="2"/>
          </p:cNvCxnSpPr>
          <p:nvPr/>
        </p:nvCxnSpPr>
        <p:spPr bwMode="auto">
          <a:xfrm flipV="1">
            <a:off x="8686800" y="3962400"/>
            <a:ext cx="1447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9" name="Oval 31"/>
          <p:cNvSpPr>
            <a:spLocks noChangeArrowheads="1"/>
          </p:cNvSpPr>
          <p:nvPr/>
        </p:nvSpPr>
        <p:spPr bwMode="auto">
          <a:xfrm>
            <a:off x="99060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Oval 32"/>
          <p:cNvSpPr>
            <a:spLocks noChangeArrowheads="1"/>
          </p:cNvSpPr>
          <p:nvPr/>
        </p:nvSpPr>
        <p:spPr bwMode="auto">
          <a:xfrm>
            <a:off x="81534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Oval 33"/>
          <p:cNvSpPr>
            <a:spLocks noChangeArrowheads="1"/>
          </p:cNvSpPr>
          <p:nvPr/>
        </p:nvSpPr>
        <p:spPr bwMode="auto">
          <a:xfrm>
            <a:off x="86106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Oval 34"/>
          <p:cNvSpPr>
            <a:spLocks noChangeArrowheads="1"/>
          </p:cNvSpPr>
          <p:nvPr/>
        </p:nvSpPr>
        <p:spPr bwMode="auto">
          <a:xfrm>
            <a:off x="85344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Oval 35"/>
          <p:cNvSpPr>
            <a:spLocks noChangeArrowheads="1"/>
          </p:cNvSpPr>
          <p:nvPr/>
        </p:nvSpPr>
        <p:spPr bwMode="auto">
          <a:xfrm>
            <a:off x="1013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105918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10744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8763000" y="56388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10439400" y="5562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9601200" y="5638800"/>
            <a:ext cx="228600" cy="2286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Parametric / Non-Parametric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41437"/>
            <a:ext cx="81534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Parametric models:</a:t>
            </a:r>
          </a:p>
          <a:p>
            <a:pPr lvl="1" eaLnBrk="1" hangingPunct="1"/>
            <a:r>
              <a:rPr lang="en-US" sz="2000" dirty="0"/>
              <a:t>Fixed set of parameters</a:t>
            </a:r>
          </a:p>
          <a:p>
            <a:pPr lvl="1" eaLnBrk="1" hangingPunct="1"/>
            <a:r>
              <a:rPr lang="en-US" sz="2000" dirty="0"/>
              <a:t>More data means better settings</a:t>
            </a:r>
          </a:p>
          <a:p>
            <a:pPr eaLnBrk="1" hangingPunct="1"/>
            <a:r>
              <a:rPr lang="en-US" sz="2400" dirty="0"/>
              <a:t>Non-parametric models:</a:t>
            </a:r>
          </a:p>
          <a:p>
            <a:pPr lvl="1" eaLnBrk="1" hangingPunct="1"/>
            <a:r>
              <a:rPr lang="en-US" sz="2000" dirty="0"/>
              <a:t>Complexity of the classifier increases with data</a:t>
            </a:r>
          </a:p>
          <a:p>
            <a:pPr lvl="1" eaLnBrk="1" hangingPunct="1"/>
            <a:r>
              <a:rPr lang="en-US" sz="2000" dirty="0"/>
              <a:t>Better in the limit, often worse in the non-limit</a:t>
            </a:r>
          </a:p>
          <a:p>
            <a:pPr eaLnBrk="1" hangingPunct="1"/>
            <a:r>
              <a:rPr lang="en-US" sz="2400" dirty="0"/>
              <a:t>(K)NN is </a:t>
            </a:r>
            <a:r>
              <a:rPr lang="en-US" sz="2400" dirty="0">
                <a:solidFill>
                  <a:srgbClr val="CC0000"/>
                </a:solidFill>
              </a:rPr>
              <a:t>non-parametric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57363" y="4884737"/>
          <a:ext cx="15113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Photo Editor Photo" r:id="rId3" imgW="3024762" imgH="3032381" progId="MSPhotoEd.3">
                  <p:embed/>
                </p:oleObj>
              </mc:Choice>
              <mc:Fallback>
                <p:oleObj name="Photo Editor Photo" r:id="rId3" imgW="3024762" imgH="3032381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4884737"/>
                        <a:ext cx="1511300" cy="15160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49" name="Object 5"/>
          <p:cNvGraphicFramePr>
            <a:graphicFrameLocks noChangeAspect="1"/>
          </p:cNvGraphicFramePr>
          <p:nvPr/>
        </p:nvGraphicFramePr>
        <p:xfrm>
          <a:off x="3967163" y="4884737"/>
          <a:ext cx="15160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Photo Editor Photo" r:id="rId5" imgW="3032381" imgH="3024762" progId="MSPhotoEd.3">
                  <p:embed/>
                </p:oleObj>
              </mc:Choice>
              <mc:Fallback>
                <p:oleObj name="Photo Editor Photo" r:id="rId5" imgW="3032381" imgH="302476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4884737"/>
                        <a:ext cx="1516062" cy="1511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50" name="Object 6"/>
          <p:cNvGraphicFramePr>
            <a:graphicFrameLocks noChangeAspect="1"/>
          </p:cNvGraphicFramePr>
          <p:nvPr/>
        </p:nvGraphicFramePr>
        <p:xfrm>
          <a:off x="6100763" y="4892675"/>
          <a:ext cx="15113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Photo Editor Photo" r:id="rId7" imgW="3024762" imgH="3017782" progId="MSPhotoEd.3">
                  <p:embed/>
                </p:oleObj>
              </mc:Choice>
              <mc:Fallback>
                <p:oleObj name="Photo Editor Photo" r:id="rId7" imgW="3024762" imgH="3017782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892675"/>
                        <a:ext cx="1511300" cy="15081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51" name="Object 7"/>
          <p:cNvGraphicFramePr>
            <a:graphicFrameLocks noChangeAspect="1"/>
          </p:cNvGraphicFramePr>
          <p:nvPr/>
        </p:nvGraphicFramePr>
        <p:xfrm>
          <a:off x="8310563" y="4881562"/>
          <a:ext cx="151923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Photo Editor Photo" r:id="rId9" imgW="3040644" imgH="3040644" progId="MSPhotoEd.3">
                  <p:embed/>
                </p:oleObj>
              </mc:Choice>
              <mc:Fallback>
                <p:oleObj name="Photo Editor Photo" r:id="rId9" imgW="3040644" imgH="3040644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563" y="4881562"/>
                        <a:ext cx="1519237" cy="15192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29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6762" y="1614487"/>
            <a:ext cx="1824038" cy="1828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62953" name="Text Box 9"/>
          <p:cNvSpPr txBox="1">
            <a:spLocks noChangeArrowheads="1"/>
          </p:cNvSpPr>
          <p:nvPr/>
        </p:nvSpPr>
        <p:spPr bwMode="auto">
          <a:xfrm>
            <a:off x="8920162" y="3595687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Truth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752600" y="443865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2 Examples</a:t>
            </a:r>
          </a:p>
        </p:txBody>
      </p:sp>
      <p:sp>
        <p:nvSpPr>
          <p:cNvPr id="1362955" name="Text Box 11"/>
          <p:cNvSpPr txBox="1">
            <a:spLocks noChangeArrowheads="1"/>
          </p:cNvSpPr>
          <p:nvPr/>
        </p:nvSpPr>
        <p:spPr bwMode="auto">
          <a:xfrm>
            <a:off x="3962400" y="4424362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10 Examples</a:t>
            </a:r>
          </a:p>
        </p:txBody>
      </p:sp>
      <p:sp>
        <p:nvSpPr>
          <p:cNvPr id="1362956" name="Text Box 12"/>
          <p:cNvSpPr txBox="1">
            <a:spLocks noChangeArrowheads="1"/>
          </p:cNvSpPr>
          <p:nvPr/>
        </p:nvSpPr>
        <p:spPr bwMode="auto">
          <a:xfrm>
            <a:off x="6019800" y="4424362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100 Examples</a:t>
            </a:r>
          </a:p>
        </p:txBody>
      </p:sp>
      <p:sp>
        <p:nvSpPr>
          <p:cNvPr id="1362957" name="Text Box 13"/>
          <p:cNvSpPr txBox="1">
            <a:spLocks noChangeArrowheads="1"/>
          </p:cNvSpPr>
          <p:nvPr/>
        </p:nvSpPr>
        <p:spPr bwMode="auto">
          <a:xfrm>
            <a:off x="8077200" y="4424362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10000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53" grpId="0"/>
      <p:bldP spid="1362955" grpId="0"/>
      <p:bldP spid="1362956" grpId="0"/>
      <p:bldP spid="13629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Nearest-Neighbor Classification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Nearest neighbor for digits: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Take new image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Compare to all training images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Assign based on closest example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Encoding: image is vector of intensities: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What’s the similarity function?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Dot product of two images vectors?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Usually normalize vectors so ||x||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min = 0 (when?), max = 1 (when?)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58400" y="16002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58400" y="2438400"/>
            <a:ext cx="544512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82200" y="3276600"/>
            <a:ext cx="61753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82200" y="4114800"/>
            <a:ext cx="5810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82200" y="4876800"/>
            <a:ext cx="6556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2200" y="5791200"/>
            <a:ext cx="61753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7467600" y="1981200"/>
          <a:ext cx="606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Photo Editor Photo" r:id="rId11" imgW="457240" imgH="517986" progId="MSPhotoEd.3">
                  <p:embed/>
                </p:oleObj>
              </mc:Choice>
              <mc:Fallback>
                <p:oleObj name="Photo Editor Photo" r:id="rId11" imgW="457240" imgH="517986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81200"/>
                        <a:ext cx="6064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25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51062" y="3657600"/>
            <a:ext cx="45545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260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17662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33550" y="5073650"/>
            <a:ext cx="45910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74"/>
          <p:cNvSpPr txBox="1">
            <a:spLocks noChangeArrowheads="1"/>
          </p:cNvSpPr>
          <p:nvPr/>
        </p:nvSpPr>
        <p:spPr bwMode="auto">
          <a:xfrm>
            <a:off x="11049000" y="16763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17" name="TextBox 75"/>
          <p:cNvSpPr txBox="1">
            <a:spLocks noChangeArrowheads="1"/>
          </p:cNvSpPr>
          <p:nvPr/>
        </p:nvSpPr>
        <p:spPr bwMode="auto">
          <a:xfrm>
            <a:off x="11049000" y="25145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1</a:t>
            </a:r>
          </a:p>
        </p:txBody>
      </p:sp>
      <p:sp>
        <p:nvSpPr>
          <p:cNvPr id="18" name="TextBox 76"/>
          <p:cNvSpPr txBox="1">
            <a:spLocks noChangeArrowheads="1"/>
          </p:cNvSpPr>
          <p:nvPr/>
        </p:nvSpPr>
        <p:spPr bwMode="auto">
          <a:xfrm>
            <a:off x="11049000" y="34289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2</a:t>
            </a:r>
          </a:p>
        </p:txBody>
      </p:sp>
      <p:sp>
        <p:nvSpPr>
          <p:cNvPr id="21" name="TextBox 74"/>
          <p:cNvSpPr txBox="1">
            <a:spLocks noChangeArrowheads="1"/>
          </p:cNvSpPr>
          <p:nvPr/>
        </p:nvSpPr>
        <p:spPr bwMode="auto">
          <a:xfrm>
            <a:off x="11049000" y="41909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2" name="TextBox 75"/>
          <p:cNvSpPr txBox="1">
            <a:spLocks noChangeArrowheads="1"/>
          </p:cNvSpPr>
          <p:nvPr/>
        </p:nvSpPr>
        <p:spPr bwMode="auto">
          <a:xfrm>
            <a:off x="11049000" y="50291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1</a:t>
            </a:r>
          </a:p>
        </p:txBody>
      </p:sp>
      <p:sp>
        <p:nvSpPr>
          <p:cNvPr id="23" name="TextBox 76"/>
          <p:cNvSpPr txBox="1">
            <a:spLocks noChangeArrowheads="1"/>
          </p:cNvSpPr>
          <p:nvPr/>
        </p:nvSpPr>
        <p:spPr bwMode="auto">
          <a:xfrm>
            <a:off x="11049000" y="59435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663" y="1238680"/>
            <a:ext cx="9952037" cy="53902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Similarity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Many similarities based on </a:t>
            </a:r>
            <a:r>
              <a:rPr lang="en-US" sz="2800">
                <a:solidFill>
                  <a:srgbClr val="CC0000"/>
                </a:solidFill>
              </a:rPr>
              <a:t>feature dot products</a:t>
            </a:r>
            <a:r>
              <a:rPr lang="en-US" sz="2800"/>
              <a:t>: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If features are just the pixels: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Note: not all similarities are of this form</a:t>
            </a:r>
          </a:p>
        </p:txBody>
      </p:sp>
      <p:pic>
        <p:nvPicPr>
          <p:cNvPr id="39940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725" y="2508250"/>
            <a:ext cx="73564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0937" y="4495800"/>
            <a:ext cx="495776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Invariant Metrics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Better similarity functions use knowledge about vision</a:t>
            </a:r>
          </a:p>
          <a:p>
            <a:pPr eaLnBrk="1" hangingPunct="1"/>
            <a:r>
              <a:rPr lang="en-US" sz="2800" dirty="0"/>
              <a:t>Example: invariant metrics:</a:t>
            </a:r>
          </a:p>
          <a:p>
            <a:pPr lvl="1" eaLnBrk="1" hangingPunct="1"/>
            <a:r>
              <a:rPr lang="en-US" sz="2400" dirty="0"/>
              <a:t>Similarities are invariant under certain transformations</a:t>
            </a:r>
          </a:p>
          <a:p>
            <a:pPr lvl="1" eaLnBrk="1" hangingPunct="1"/>
            <a:r>
              <a:rPr lang="en-US" sz="2400" dirty="0"/>
              <a:t>Rotation, scaling, translation, stroke-thickness…</a:t>
            </a:r>
          </a:p>
          <a:p>
            <a:pPr lvl="1" eaLnBrk="1" hangingPunct="1"/>
            <a:r>
              <a:rPr lang="en-US" sz="2400" dirty="0" err="1"/>
              <a:t>E.g</a:t>
            </a:r>
            <a:r>
              <a:rPr lang="en-US" sz="2400" dirty="0"/>
              <a:t>: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/>
          </a:p>
          <a:p>
            <a:pPr lvl="2" eaLnBrk="1" hangingPunct="1"/>
            <a:endParaRPr lang="en-US" dirty="0"/>
          </a:p>
          <a:p>
            <a:pPr lvl="2" eaLnBrk="1" hangingPunct="1"/>
            <a:r>
              <a:rPr lang="en-US" dirty="0"/>
              <a:t>16 x 16 = 256 pixels; a point in 256-dim space</a:t>
            </a:r>
          </a:p>
          <a:p>
            <a:pPr lvl="2" eaLnBrk="1" hangingPunct="1"/>
            <a:r>
              <a:rPr lang="en-US" dirty="0"/>
              <a:t>These points have small similarity in R</a:t>
            </a:r>
            <a:r>
              <a:rPr lang="en-US" baseline="30000" dirty="0"/>
              <a:t>256 </a:t>
            </a:r>
            <a:r>
              <a:rPr lang="en-US" dirty="0"/>
              <a:t>(why?)</a:t>
            </a:r>
          </a:p>
          <a:p>
            <a:pPr lvl="1" eaLnBrk="1" hangingPunct="1"/>
            <a:r>
              <a:rPr lang="en-US" sz="2400" dirty="0"/>
              <a:t>How can we incorporate such </a:t>
            </a:r>
            <a:r>
              <a:rPr lang="en-US" sz="2400" dirty="0" err="1"/>
              <a:t>invariances</a:t>
            </a:r>
            <a:r>
              <a:rPr lang="en-US" sz="2400" dirty="0"/>
              <a:t> into our similarities?</a:t>
            </a:r>
          </a:p>
          <a:p>
            <a:pPr eaLnBrk="1" hangingPunct="1"/>
            <a:endParaRPr lang="en-US" sz="2800" dirty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48000" y="3648075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Photo Editor Photo" r:id="rId3" imgW="838095" imgH="838095" progId="MSPhotoEd.3">
                  <p:embed/>
                </p:oleObj>
              </mc:Choice>
              <mc:Fallback>
                <p:oleObj name="Photo Editor Photo" r:id="rId3" imgW="838095" imgH="83809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48075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4724400" y="3648075"/>
          <a:ext cx="838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Photo Editor Photo" r:id="rId5" imgW="838095" imgH="847843" progId="MSPhotoEd.3">
                  <p:embed/>
                </p:oleObj>
              </mc:Choice>
              <mc:Fallback>
                <p:oleObj name="Photo Editor Photo" r:id="rId5" imgW="838095" imgH="847843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8075"/>
                        <a:ext cx="838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48400" y="6491288"/>
            <a:ext cx="586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This and next few slides adapted from Xiao </a:t>
            </a:r>
            <a:r>
              <a:rPr lang="en-US" dirty="0" err="1">
                <a:latin typeface="Calibri" pitchFamily="34" charset="0"/>
              </a:rPr>
              <a:t>Hu</a:t>
            </a:r>
            <a:r>
              <a:rPr lang="en-US" dirty="0">
                <a:latin typeface="Calibri" pitchFamily="34" charset="0"/>
              </a:rPr>
              <a:t>, UIUC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  <p:tag name="MMPROD_NEXTUNIQUEID" val="10010"/>
  <p:tag name="MMPROD_UIDATA" val="&lt;database version=&quot;10.0&quot;&gt;&lt;object type=&quot;1&quot; unique_id=&quot;10001&quot;&gt;&lt;object type=&quot;2&quot; unique_id=&quot;24450&quot;&gt;&lt;object type=&quot;3&quot; unique_id=&quot;24452&quot;&gt;&lt;property id=&quot;20148&quot; value=&quot;5&quot;/&gt;&lt;property id=&quot;20300&quot; value=&quot;Slide 1 - &amp;quot;CS 188: Artificial Intelligence &amp;quot;&quot;/&gt;&lt;property id=&quot;20307&quot; value=&quot;570&quot;/&gt;&lt;/object&gt;&lt;object type=&quot;3&quot; unique_id=&quot;24453&quot;&gt;&lt;property id=&quot;20148&quot; value=&quot;5&quot;/&gt;&lt;property id=&quot;20300&quot; value=&quot;Slide 2 - &amp;quot;Case-Based Learning&amp;quot;&quot;/&gt;&lt;property id=&quot;20307&quot; value=&quot;576&quot;/&gt;&lt;/object&gt;&lt;object type=&quot;3&quot; unique_id=&quot;24454&quot;&gt;&lt;property id=&quot;20148&quot; value=&quot;5&quot;/&gt;&lt;property id=&quot;20300&quot; value=&quot;Slide 3 - &amp;quot;Non-Separable Data&amp;quot;&quot;/&gt;&lt;property id=&quot;20307&quot; value=&quot;526&quot;/&gt;&lt;/object&gt;&lt;object type=&quot;3&quot; unique_id=&quot;24455&quot;&gt;&lt;property id=&quot;20148&quot; value=&quot;5&quot;/&gt;&lt;property id=&quot;20300&quot; value=&quot;Slide 4 - &amp;quot;Case-Based Reasoning&amp;quot;&quot;/&gt;&lt;property id=&quot;20307&quot; value=&quot;479&quot;/&gt;&lt;/object&gt;&lt;object type=&quot;3&quot; unique_id=&quot;24456&quot;&gt;&lt;property id=&quot;20148&quot; value=&quot;5&quot;/&gt;&lt;property id=&quot;20300&quot; value=&quot;Slide 5 - &amp;quot;Parametric / Non-Parametric&amp;quot;&quot;/&gt;&lt;property id=&quot;20307&quot; value=&quot;480&quot;/&gt;&lt;/object&gt;&lt;object type=&quot;3&quot; unique_id=&quot;24457&quot;&gt;&lt;property id=&quot;20148&quot; value=&quot;5&quot;/&gt;&lt;property id=&quot;20300&quot; value=&quot;Slide 6 - &amp;quot;Nearest-Neighbor Classification&amp;quot;&quot;/&gt;&lt;property id=&quot;20307&quot; value=&quot;481&quot;/&gt;&lt;/object&gt;&lt;object type=&quot;3&quot; unique_id=&quot;24458&quot;&gt;&lt;property id=&quot;20148&quot; value=&quot;5&quot;/&gt;&lt;property id=&quot;20300&quot; value=&quot;Slide 7 - &amp;quot;Similarity Functions&amp;quot;&quot;/&gt;&lt;property id=&quot;20307&quot; value=&quot;582&quot;/&gt;&lt;/object&gt;&lt;object type=&quot;3&quot; unique_id=&quot;24459&quot;&gt;&lt;property id=&quot;20148&quot; value=&quot;5&quot;/&gt;&lt;property id=&quot;20300&quot; value=&quot;Slide 8 - &amp;quot;Basic Similarity&amp;quot;&quot;/&gt;&lt;property id=&quot;20307&quot; value=&quot;482&quot;/&gt;&lt;/object&gt;&lt;object type=&quot;3&quot; unique_id=&quot;24460&quot;&gt;&lt;property id=&quot;20148&quot; value=&quot;5&quot;/&gt;&lt;property id=&quot;20300&quot; value=&quot;Slide 9 - &amp;quot;Invariant Metrics&amp;quot;&quot;/&gt;&lt;property id=&quot;20307&quot; value=&quot;483&quot;/&gt;&lt;/object&gt;&lt;object type=&quot;3&quot; unique_id=&quot;24461&quot;&gt;&lt;property id=&quot;20148&quot; value=&quot;5&quot;/&gt;&lt;property id=&quot;20300&quot; value=&quot;Slide 10 - &amp;quot;Rotation Invariant Metrics&amp;quot;&quot;/&gt;&lt;property id=&quot;20307&quot; value=&quot;484&quot;/&gt;&lt;/object&gt;&lt;object type=&quot;3&quot; unique_id=&quot;24463&quot;&gt;&lt;property id=&quot;20148&quot; value=&quot;5&quot;/&gt;&lt;property id=&quot;20300&quot; value=&quot;Slide 11 - &amp;quot;Template Deformation&amp;quot;&quot;/&gt;&lt;property id=&quot;20307&quot; value=&quot;486&quot;/&gt;&lt;/object&gt;&lt;object type=&quot;3&quot; unique_id=&quot;24464&quot;&gt;&lt;property id=&quot;20148&quot; value=&quot;5&quot;/&gt;&lt;property id=&quot;20300&quot; value=&quot;Slide 12 - &amp;quot;A Tale of Two Approaches…&amp;quot;&quot;/&gt;&lt;property id=&quot;20307&quot; value=&quot;487&quot;/&gt;&lt;/object&gt;&lt;object type=&quot;3&quot; unique_id=&quot;24465&quot;&gt;&lt;property id=&quot;20148&quot; value=&quot;5&quot;/&gt;&lt;property id=&quot;20300&quot; value=&quot;Slide 13 - &amp;quot;Kernelization&amp;quot;&quot;/&gt;&lt;property id=&quot;20307&quot; value=&quot;577&quot;/&gt;&lt;/object&gt;&lt;object type=&quot;3&quot; unique_id=&quot;24466&quot;&gt;&lt;property id=&quot;20148&quot; value=&quot;5&quot;/&gt;&lt;property id=&quot;20300&quot; value=&quot;Slide 14 - &amp;quot;Perceptron Weights&amp;quot;&quot;/&gt;&lt;property id=&quot;20307&quot; value=&quot;489&quot;/&gt;&lt;/object&gt;&lt;object type=&quot;3&quot; unique_id=&quot;24467&quot;&gt;&lt;property id=&quot;20148&quot; value=&quot;5&quot;/&gt;&lt;property id=&quot;20300&quot; value=&quot;Slide 15 - &amp;quot;Dual Perceptron&amp;quot;&quot;/&gt;&lt;property id=&quot;20307&quot; value=&quot;490&quot;/&gt;&lt;/object&gt;&lt;object type=&quot;3&quot; unique_id=&quot;24468&quot;&gt;&lt;property id=&quot;20148&quot; value=&quot;5&quot;/&gt;&lt;property id=&quot;20300&quot; value=&quot;Slide 16 - &amp;quot;Dual Perceptron&amp;quot;&quot;/&gt;&lt;property id=&quot;20307&quot; value=&quot;491&quot;/&gt;&lt;/object&gt;&lt;object type=&quot;3&quot; unique_id=&quot;24469&quot;&gt;&lt;property id=&quot;20148&quot; value=&quot;5&quot;/&gt;&lt;property id=&quot;20300&quot; value=&quot;Slide 17 - &amp;quot;Kernelized Perceptron&amp;quot;&quot;/&gt;&lt;property id=&quot;20307&quot; value=&quot;492&quot;/&gt;&lt;/object&gt;&lt;object type=&quot;3&quot; unique_id=&quot;24470&quot;&gt;&lt;property id=&quot;20148&quot; value=&quot;5&quot;/&gt;&lt;property id=&quot;20300&quot; value=&quot;Slide 18 - &amp;quot;Kernelized Perceptron Structure&amp;quot;&quot;/&gt;&lt;property id=&quot;20307&quot; value=&quot;493&quot;/&gt;&lt;/object&gt;&lt;object type=&quot;3&quot; unique_id=&quot;24471&quot;&gt;&lt;property id=&quot;20148&quot; value=&quot;5&quot;/&gt;&lt;property id=&quot;20300&quot; value=&quot;Slide 19 - &amp;quot;Kernels: Who Cares?&amp;quot;&quot;/&gt;&lt;property id=&quot;20307&quot; value=&quot;494&quot;/&gt;&lt;/object&gt;&lt;object type=&quot;3&quot; unique_id=&quot;24472&quot;&gt;&lt;property id=&quot;20148&quot; value=&quot;5&quot;/&gt;&lt;property id=&quot;20300&quot; value=&quot;Slide 20 - &amp;quot;Non-Linearity&amp;quot;&quot;/&gt;&lt;property id=&quot;20307&quot; value=&quot;578&quot;/&gt;&lt;/object&gt;&lt;object type=&quot;3&quot; unique_id=&quot;24473&quot;&gt;&lt;property id=&quot;20148&quot; value=&quot;5&quot;/&gt;&lt;property id=&quot;20300&quot; value=&quot;Slide 21 - &amp;quot;Non-Linear Separators&amp;quot;&quot;/&gt;&lt;property id=&quot;20307&quot; value=&quot;496&quot;/&gt;&lt;/object&gt;&lt;object type=&quot;3&quot; unique_id=&quot;24474&quot;&gt;&lt;property id=&quot;20148&quot; value=&quot;5&quot;/&gt;&lt;property id=&quot;20300&quot; value=&quot;Slide 22 - &amp;quot;Non-Linear Separators&amp;quot;&quot;/&gt;&lt;property id=&quot;20307&quot; value=&quot;497&quot;/&gt;&lt;/object&gt;&lt;object type=&quot;3&quot; unique_id=&quot;24475&quot;&gt;&lt;property id=&quot;20148&quot; value=&quot;5&quot;/&gt;&lt;property id=&quot;20300&quot; value=&quot;Slide 23 - &amp;quot;Some Kernels&amp;quot;&quot;/&gt;&lt;property id=&quot;20307&quot; value=&quot;498&quot;/&gt;&lt;/object&gt;&lt;object type=&quot;3&quot; unique_id=&quot;24476&quot;&gt;&lt;property id=&quot;20148&quot; value=&quot;5&quot;/&gt;&lt;property id=&quot;20300&quot; value=&quot;Slide 24 - &amp;quot;Why Kernels?&amp;quot;&quot;/&gt;&lt;property id=&quot;20307&quot; value=&quot;519&quot;/&gt;&lt;/object&gt;&lt;object type=&quot;3&quot; unique_id=&quot;24477&quot;&gt;&lt;property id=&quot;20148&quot; value=&quot;5&quot;/&gt;&lt;property id=&quot;20300&quot; value=&quot;Slide 25 - &amp;quot;Recap: Classification&amp;quot;&quot;/&gt;&lt;property id=&quot;20307&quot; value=&quot;529&quot;/&gt;&lt;/object&gt;&lt;object type=&quot;3&quot; unique_id=&quot;24478&quot;&gt;&lt;property id=&quot;20148&quot; value=&quot;5&quot;/&gt;&lt;property id=&quot;20300&quot; value=&quot;Slide 26 - &amp;quot;Clustering&amp;quot;&quot;/&gt;&lt;property id=&quot;20307&quot; value=&quot;530&quot;/&gt;&lt;/object&gt;&lt;object type=&quot;3&quot; unique_id=&quot;24479&quot;&gt;&lt;property id=&quot;20148&quot; value=&quot;5&quot;/&gt;&lt;property id=&quot;20300&quot; value=&quot;Slide 27 - &amp;quot;Clustering&amp;quot;&quot;/&gt;&lt;property id=&quot;20307&quot; value=&quot;579&quot;/&gt;&lt;/object&gt;&lt;object type=&quot;3&quot; unique_id=&quot;24480&quot;&gt;&lt;property id=&quot;20148&quot; value=&quot;5&quot;/&gt;&lt;property id=&quot;20300&quot; value=&quot;Slide 28 - &amp;quot;Clustering&amp;quot;&quot;/&gt;&lt;property id=&quot;20307&quot; value=&quot;531&quot;/&gt;&lt;/object&gt;&lt;object type=&quot;3&quot; unique_id=&quot;24481&quot;&gt;&lt;property id=&quot;20148&quot; value=&quot;5&quot;/&gt;&lt;property id=&quot;20300&quot; value=&quot;Slide 29 - &amp;quot;K-Means&amp;quot;&quot;/&gt;&lt;property id=&quot;20307&quot; value=&quot;580&quot;/&gt;&lt;/object&gt;&lt;object type=&quot;3&quot; unique_id=&quot;24482&quot;&gt;&lt;property id=&quot;20148&quot; value=&quot;5&quot;/&gt;&lt;property id=&quot;20300&quot; value=&quot;Slide 30 - &amp;quot;K-Means&amp;quot;&quot;/&gt;&lt;property id=&quot;20307&quot; value=&quot;532&quot;/&gt;&lt;/object&gt;&lt;object type=&quot;3&quot; unique_id=&quot;24483&quot;&gt;&lt;property id=&quot;20148&quot; value=&quot;5&quot;/&gt;&lt;property id=&quot;20300&quot; value=&quot;Slide 31 - &amp;quot;K-Means Example&amp;quot;&quot;/&gt;&lt;property id=&quot;20307&quot; value=&quot;533&quot;/&gt;&lt;/object&gt;&lt;object type=&quot;3&quot; unique_id=&quot;24484&quot;&gt;&lt;property id=&quot;20148&quot; value=&quot;5&quot;/&gt;&lt;property id=&quot;20300&quot; value=&quot;Slide 32 - &amp;quot;K-Means as Optimization&amp;quot;&quot;/&gt;&lt;property id=&quot;20307&quot; value=&quot;535&quot;/&gt;&lt;/object&gt;&lt;object type=&quot;3&quot; unique_id=&quot;24485&quot;&gt;&lt;property id=&quot;20148&quot; value=&quot;5&quot;/&gt;&lt;property id=&quot;20300&quot; value=&quot;Slide 33 - &amp;quot;Phase I: Update Assignments&amp;quot;&quot;/&gt;&lt;property id=&quot;20307&quot; value=&quot;536&quot;/&gt;&lt;/object&gt;&lt;object type=&quot;3&quot; unique_id=&quot;24486&quot;&gt;&lt;property id=&quot;20148&quot; value=&quot;5&quot;/&gt;&lt;property id=&quot;20300&quot; value=&quot;Slide 34 - &amp;quot;Phase II: Update Means&amp;quot;&quot;/&gt;&lt;property id=&quot;20307&quot; value=&quot;537&quot;/&gt;&lt;/object&gt;&lt;object type=&quot;3&quot; unique_id=&quot;24487&quot;&gt;&lt;property id=&quot;20148&quot; value=&quot;5&quot;/&gt;&lt;property id=&quot;20300&quot; value=&quot;Slide 35 - &amp;quot;Initialization&amp;quot;&quot;/&gt;&lt;property id=&quot;20307&quot; value=&quot;538&quot;/&gt;&lt;/object&gt;&lt;object type=&quot;3&quot; unique_id=&quot;24488&quot;&gt;&lt;property id=&quot;20148&quot; value=&quot;5&quot;/&gt;&lt;property id=&quot;20300&quot; value=&quot;Slide 36 - &amp;quot;K-Means Getting Stuck&amp;quot;&quot;/&gt;&lt;property id=&quot;20307&quot; value=&quot;539&quot;/&gt;&lt;/object&gt;&lt;object type=&quot;3&quot; unique_id=&quot;24489&quot;&gt;&lt;property id=&quot;20148&quot; value=&quot;5&quot;/&gt;&lt;property id=&quot;20300&quot; value=&quot;Slide 37 - &amp;quot;K-Means Questions&amp;quot;&quot;/&gt;&lt;property id=&quot;20307&quot; value=&quot;540&quot;/&gt;&lt;/object&gt;&lt;object type=&quot;3&quot; unique_id=&quot;24490&quot;&gt;&lt;property id=&quot;20148&quot; value=&quot;5&quot;/&gt;&lt;property id=&quot;20300&quot; value=&quot;Slide 38 - &amp;quot;Agglomerative Clustering&amp;quot;&quot;/&gt;&lt;property id=&quot;20307&quot; value=&quot;581&quot;/&gt;&lt;/object&gt;&lt;object type=&quot;3&quot; unique_id=&quot;24491&quot;&gt;&lt;property id=&quot;20148&quot; value=&quot;5&quot;/&gt;&lt;property id=&quot;20300&quot; value=&quot;Slide 39 - &amp;quot;Agglomerative Clustering&amp;quot;&quot;/&gt;&lt;property id=&quot;20307&quot; value=&quot;541&quot;/&gt;&lt;/object&gt;&lt;object type=&quot;3&quot; unique_id=&quot;24492&quot;&gt;&lt;property id=&quot;20148&quot; value=&quot;5&quot;/&gt;&lt;property id=&quot;20300&quot; value=&quot;Slide 40 - &amp;quot;Agglomerative Clustering&amp;quot;&quot;/&gt;&lt;property id=&quot;20307&quot; value=&quot;542&quot;/&gt;&lt;/object&gt;&lt;/object&gt;&lt;object type=&quot;8&quot; unique_id=&quot;24542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left( \textcolor{OliveGreen}{\sum_i \alpha_{i,y} \, f(x_i)} \right) \cdot 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7"/>
  <p:tag name="PICTUREFILESIZE" val="324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left( f(x_i)  \cdot f(x) \right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17"/>
  <p:tag name="PICTUREFILESIZE" val="240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,\, K(x_i, 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96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,n} = \alpha_{y,n} -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60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^*,n} = \alpha_{y^*,n}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722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\begin{array}{rl}&#10;\mbox{score}(y, x) &amp;= \textcolor{OliveGreen}{w_y} \cdot f(x)&#10;\end{array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89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,\, K(x_i, 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96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ambda_i = \alpha_{c,i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40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 = \mbox{score}(c,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5"/>
  <p:tag name="PICTUREFILESIZE" val="87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x' \cdot x' = \sum_i x_i \, x'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142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langle 0.0 \,\,\, 0.0 \,\,\, 0.3 \,\,\, 0.8 \,\,\, 0.7 \,\,\, 0.1 \ldots  0.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337"/>
  <p:tag name="PICTUREFILESIZE" val="1230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(x \cdot x' + 1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04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\exp(-|| x - x'||^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65"/>
  <p:tag name="PICTUREFILESIZE" val="125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sum_{i,j} x_i x_j \, x'_i x'_j + 2 \sum_i x_i \, x'_i +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72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newcommand{\transpose}{\mbox{${}^{\mbox{T}}$}}&#10;\[&#10;\mbox{dist}(x,y) = (x - y)\transpose (x - y) = \sum_i (x_i - y_i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419"/>
  <p:tag name="PICTUREFILESIZE" val="380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34"/>
  <p:tag name="PICTUREFILESIZE" val="3737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a_i = \argmin_k \textcolor{OliveGreen}{\mbox{dist}(x_i, c_k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21"/>
  <p:tag name="PICTUREFILESIZE" val="2265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93"/>
  <p:tag name="PICTUREFILESIZE" val="1540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34"/>
  <p:tag name="PICTUREFILESIZE" val="177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c_k = \frac{1}{|\{i : a_i = k\}|}\sum_{i: a_i = k} x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48"/>
  <p:tag name="PICTUREFILESIZE" val="288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x \cdot x' = \sum_i x_i x'_i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47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f(x) \cdot f(x') = \sum_i f_i(x) f_i(x'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30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x \cdot x' = \sum_i x_i x'_i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47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{\bf 0} + f(x_1) - f(x_5) + \ldots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12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\sum_i \alpha_{i,y} \, f(x_i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114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} = \langle \alpha_{1,y} \,\,\, \alpha_{2,y} \,\,\, \ldots  \,\,\, \alpha_{n,y} \rangl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110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\begin{array}{rl}&#10;\mbox{score}(y, x) &amp;= \textcolor{OliveGreen}{w_y} \cdot f(x)&#10;\end{array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891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51553</TotalTime>
  <Words>1531</Words>
  <Application>Microsoft Office PowerPoint</Application>
  <PresentationFormat>Widescreen</PresentationFormat>
  <Paragraphs>316</Paragraphs>
  <Slides>40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Times New Roman</vt:lpstr>
      <vt:lpstr>Wingdings</vt:lpstr>
      <vt:lpstr>dan-berkeley-nlp-v1</vt:lpstr>
      <vt:lpstr>Photo Editor Photo</vt:lpstr>
      <vt:lpstr>位图图像</vt:lpstr>
      <vt:lpstr>CS 188: Artificial Intelligence </vt:lpstr>
      <vt:lpstr>Case-Based Learning</vt:lpstr>
      <vt:lpstr>Non-Separable Data</vt:lpstr>
      <vt:lpstr>Case-Based Reasoning</vt:lpstr>
      <vt:lpstr>Parametric / Non-Parametric</vt:lpstr>
      <vt:lpstr>Nearest-Neighbor Classification</vt:lpstr>
      <vt:lpstr>Similarity Functions</vt:lpstr>
      <vt:lpstr>Basic Similarity</vt:lpstr>
      <vt:lpstr>Invariant Metrics</vt:lpstr>
      <vt:lpstr>Rotation Invariant Metrics</vt:lpstr>
      <vt:lpstr>Template Deformation</vt:lpstr>
      <vt:lpstr>A Tale of Two Approaches…</vt:lpstr>
      <vt:lpstr>Kernelization</vt:lpstr>
      <vt:lpstr>Perceptron Weights</vt:lpstr>
      <vt:lpstr>Dual Perceptron</vt:lpstr>
      <vt:lpstr>Dual Perceptron</vt:lpstr>
      <vt:lpstr>Kernelized Perceptron</vt:lpstr>
      <vt:lpstr>Kernelized Perceptron Structure</vt:lpstr>
      <vt:lpstr>Kernels: Who Cares?</vt:lpstr>
      <vt:lpstr>Non-Linearity</vt:lpstr>
      <vt:lpstr>Non-Linear Separators</vt:lpstr>
      <vt:lpstr>Non-Linear Separators</vt:lpstr>
      <vt:lpstr>Some Kernels</vt:lpstr>
      <vt:lpstr>Why Kernels?</vt:lpstr>
      <vt:lpstr>Recap: Classification</vt:lpstr>
      <vt:lpstr>Clustering</vt:lpstr>
      <vt:lpstr>Clustering</vt:lpstr>
      <vt:lpstr>Clustering</vt:lpstr>
      <vt:lpstr>K-Means</vt:lpstr>
      <vt:lpstr>K-Means</vt:lpstr>
      <vt:lpstr>K-Means Example</vt:lpstr>
      <vt:lpstr>K-Means as Optimization</vt:lpstr>
      <vt:lpstr>Phase I: Update Assignments</vt:lpstr>
      <vt:lpstr>Phase II: Update Means</vt:lpstr>
      <vt:lpstr>Initialization</vt:lpstr>
      <vt:lpstr>K-Means Getting Stuck</vt:lpstr>
      <vt:lpstr>K-Means Questions</vt:lpstr>
      <vt:lpstr>Agglomerative Clustering</vt:lpstr>
      <vt:lpstr>Agglomerative Clustering</vt:lpstr>
      <vt:lpstr>Agglomerative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Rang</cp:lastModifiedBy>
  <cp:revision>2926</cp:revision>
  <cp:lastPrinted>2014-04-17T18:03:19Z</cp:lastPrinted>
  <dcterms:created xsi:type="dcterms:W3CDTF">2004-08-27T04:16:05Z</dcterms:created>
  <dcterms:modified xsi:type="dcterms:W3CDTF">2019-05-16T06:35:18Z</dcterms:modified>
</cp:coreProperties>
</file>