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fa2abd50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fa2abd5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fa2abd5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fa2abd5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fa2abd5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fa2abd5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fa2abd5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fa2abd5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a2abd5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a2abd5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a2abd50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a2abd50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fa2abd50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fa2abd50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fa2abd5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fa2abd5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fa2abd50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fa2abd50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fa2abd5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fa2abd5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fa2abd50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fa2abd50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fa2abd50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fa2abd50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fa2abd50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fa2abd50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fa2abd5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fa2abd5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a2abd5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fa2abd5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fa2abd504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fa2abd504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ec88cad0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ec88cad0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ec88cad0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ec88cad0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a2abd5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fa2abd5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fa2abd504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fa2abd5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miner.org/cit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Publication Influence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544425" y="3456575"/>
            <a:ext cx="71772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Analysis</a:t>
            </a:r>
            <a:r>
              <a:rPr lang="en" sz="2400"/>
              <a:t> by Ilya Getsin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569425" y="-208800"/>
            <a:ext cx="61797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Influential Publications (&gt;10 Citations)</a:t>
            </a:r>
            <a:endParaRPr b="0" sz="2400"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697500" y="3727825"/>
            <a:ext cx="77490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non-influential candidates dropped off other than in a few cases such as Authors like Wei Wang and Wei Li.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First keyword still remained data mining and neural networks which highlights all the interest and research efforts centered in this area.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most influential authors tended to submit to a multitude of journals and have more authors that would lend credence.</a:t>
            </a:r>
            <a:endParaRPr/>
          </a:p>
        </p:txBody>
      </p:sp>
      <p:pic>
        <p:nvPicPr>
          <p:cNvPr descr="img"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13" y="871075"/>
            <a:ext cx="8718974" cy="29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</a:t>
            </a:r>
            <a:r>
              <a:rPr lang="en"/>
              <a:t>Hypothesis Tests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Null Hypothesis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is no intergroup difference between all the most prolific Authors, Venues or Keywords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Alternate Hypothesis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is an intergroup difference between the Authors, Venues or Keywords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92857"/>
              <a:buChar char="-"/>
            </a:pPr>
            <a:r>
              <a:rPr lang="en" sz="1400"/>
              <a:t>Each Hypothesis is independent of one another and will run with an alpha of 0.005. </a:t>
            </a:r>
            <a:endParaRPr sz="1400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78571"/>
              <a:buChar char="-"/>
            </a:pPr>
            <a:r>
              <a:rPr lang="en" sz="1400"/>
              <a:t>Since this is testing the same data several times, a bonferroni correction w</a:t>
            </a:r>
            <a:r>
              <a:rPr lang="en"/>
              <a:t>as applied</a:t>
            </a:r>
            <a:endParaRPr sz="14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en" sz="1400"/>
              <a:t>The test used is the Mann Whitney U in which in checks if the publication is significanticantly greater than the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564050" y="598575"/>
            <a:ext cx="8319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Reference for Most Prolific Last Author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check"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0" y="1128525"/>
            <a:ext cx="8029975" cy="40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564050" y="598575"/>
            <a:ext cx="8330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Reference for Most Prolific Last Author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check"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1037778"/>
            <a:ext cx="7840200" cy="39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629125" y="274900"/>
            <a:ext cx="8460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 for Most Influential Author As First Author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check"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0" y="1274200"/>
            <a:ext cx="7449850" cy="3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3" name="Google Shape;373;p27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 for Most Influential Author As First Author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ck"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0" y="1223400"/>
            <a:ext cx="7840200" cy="39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278350" y="316550"/>
            <a:ext cx="70305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Reference for Most Prolific Venue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check"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1244401"/>
            <a:ext cx="7386850" cy="36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91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Intergroup Reference for Most Prolific Venue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-286919" y="1613000"/>
            <a:ext cx="78402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check"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5" y="1017725"/>
            <a:ext cx="7748950" cy="38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Hypothesis Results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Majority of authors, keywords and venues did not have a statistically significant inference that they had greater influence or penetration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Last Authors tend to be Principal Investigators of Labs and ones that are prolific tend to have greater saturation and expediency than other versus the opposite.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most prolific venue did have multiple significant difference where it is greater. Only BMC Informatics have similar penetration.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Authors who have more influence tend to publish in a wide variety of journals versus concentrating in one area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</a:t>
            </a:r>
            <a:r>
              <a:rPr lang="en"/>
              <a:t>Hypothesis Test</a:t>
            </a:r>
            <a:endParaRPr/>
          </a:p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Null 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no difference between all the most prolific Author and 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Alternate 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an intragroup difference between the Author and Venue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A</a:t>
            </a:r>
            <a:r>
              <a:rPr lang="en" sz="1400"/>
              <a:t>lpha used is 0.05. 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The test used is the two-sided t-test with a Welsh Correction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535775" y="451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Background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4294967295" type="title"/>
          </p:nvPr>
        </p:nvSpPr>
        <p:spPr>
          <a:xfrm>
            <a:off x="535775" y="1382525"/>
            <a:ext cx="7165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goal of this project is to understand the penetration of publications and what drives scientific relevance.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citation data was extracted from DBLP, ACM, MAG (Microsoft Academic Graph), and other sources.  It is available on this </a:t>
            </a:r>
            <a:r>
              <a:rPr lang="en" sz="18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website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The version used was the 13th version. It contains 5,354,309 papers and 48,227,950 citation relationships. Each paper is associated with abstract, authors, year, venue, and title.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Due to original JSON file being corrupted, the size of the file, and hardware limits on computer, the analysis was limited to the first 1.5 million publications.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Prolific Author vs Prolific Venue</a:t>
            </a:r>
            <a:endParaRPr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398475" y="1597663"/>
            <a:ext cx="29253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Reject with p-value of 0.043.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Means that the venue has more of an impact on relevancy than the author.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950" y="1068050"/>
            <a:ext cx="4806325" cy="3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Influential Author vs Prolific Venue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409325" y="1661575"/>
            <a:ext cx="29253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Unable to r</a:t>
            </a:r>
            <a:r>
              <a:rPr lang="en"/>
              <a:t>eject with p-value of 0.248.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Means some authors can have an influence but bias is for 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00" y="1108875"/>
            <a:ext cx="4794150" cy="31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311700" y="1152475"/>
            <a:ext cx="66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Prolific Venues are statistically more important to ensure a publication is influential; however, there are specific cases in which the Author will have as much clout.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data is limited to mid-2000s range and to heavy computer science publications.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26" name="Google Shape;426;p35"/>
          <p:cNvSpPr txBox="1"/>
          <p:nvPr>
            <p:ph idx="1" type="body"/>
          </p:nvPr>
        </p:nvSpPr>
        <p:spPr>
          <a:xfrm>
            <a:off x="7072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Expand on the data currently done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all 5 Million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Group by specific keyword to see what kind of trends originated by keyword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 deeper into the abstract and see if we can glean any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 duplicates of venues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 the full data on github!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524925" y="332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</a:t>
            </a:r>
            <a:endParaRPr sz="2400"/>
          </a:p>
        </p:txBody>
      </p:sp>
      <p:sp>
        <p:nvSpPr>
          <p:cNvPr id="290" name="Google Shape;290;p15"/>
          <p:cNvSpPr txBox="1"/>
          <p:nvPr/>
        </p:nvSpPr>
        <p:spPr>
          <a:xfrm>
            <a:off x="610325" y="1160625"/>
            <a:ext cx="64401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2"/>
                </a:solidFill>
              </a:rPr>
              <a:t>General Data</a:t>
            </a:r>
            <a:endParaRPr b="1" sz="165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Amount of journal releases over the number of years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Citation Distribution?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How much has no or negligible citations (i.e. low impact journals)?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This would assume either 0 citations and/or no author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What percentage is this of total?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Of the non-penetrating citations - who are the top publishers?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Look at Authors and Venues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Do they have a common area or tend to use a specific keyword?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title"/>
          </p:nvPr>
        </p:nvSpPr>
        <p:spPr>
          <a:xfrm>
            <a:off x="524925" y="332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 (cont)</a:t>
            </a:r>
            <a:endParaRPr sz="2400"/>
          </a:p>
        </p:txBody>
      </p:sp>
      <p:sp>
        <p:nvSpPr>
          <p:cNvPr id="296" name="Google Shape;296;p16"/>
          <p:cNvSpPr txBox="1"/>
          <p:nvPr/>
        </p:nvSpPr>
        <p:spPr>
          <a:xfrm>
            <a:off x="390475" y="1339125"/>
            <a:ext cx="81744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Focused Data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Limit the citations to be something considered influential. 10 or more citations is considered to be solid.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Check the distribution of citations. It should be heavily focused to one-side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What are the top ten venues, authors and keywords?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Of the Top 10 everything - what is the distribution of citations for each?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Is there a difference between the #1 and #10 source? What about #5 and #10?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Repeat for each venue, authors, keywords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Is there a statistically significant difference between the #1 venue and #1 author?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were the publications released?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Purpose</a:t>
            </a:r>
            <a:r>
              <a:rPr lang="en"/>
              <a:t>: identify when all publications were released.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concentrated timeframe: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1995 - 2013</a:t>
            </a:r>
            <a:endParaRPr/>
          </a:p>
        </p:txBody>
      </p:sp>
      <p:pic>
        <p:nvPicPr>
          <p:cNvPr descr="annual_article_release_1980-2015.png"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75" y="13514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92950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Publications Differ by Number of Citations?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0" y="1152475"/>
            <a:ext cx="22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Around 60% of all publications have less than 10 citations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itation"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75" y="1078950"/>
            <a:ext cx="4705025" cy="336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ation"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800" y="1078950"/>
            <a:ext cx="1682440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14650" y="22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Publications Differ by Number of Authors?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0" y="1152475"/>
            <a:ext cx="20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Around 75% of all publications have three authors or less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itation"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650" y="1078950"/>
            <a:ext cx="170970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ation"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000" y="1078950"/>
            <a:ext cx="4705015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862800" y="-296000"/>
            <a:ext cx="5602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Influential Publications (0 Citations)</a:t>
            </a:r>
            <a:endParaRPr b="0" sz="24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60500" y="3858125"/>
            <a:ext cx="7155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of the authors were both the first and last author </a:t>
            </a:r>
            <a:r>
              <a:rPr lang="en" sz="1400"/>
              <a:t>signifying</a:t>
            </a:r>
            <a:r>
              <a:rPr lang="en" sz="1400"/>
              <a:t> that they were the only author coupled with most of their publications were limited to one venue. &gt;90%.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CoRR, IEICE and Clinical Orthopaedics and Related Research are top locations for submissions.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Top Keywords are data mining and neural networks</a:t>
            </a:r>
            <a:endParaRPr/>
          </a:p>
        </p:txBody>
      </p:sp>
      <p:pic>
        <p:nvPicPr>
          <p:cNvPr descr="img"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794100"/>
            <a:ext cx="8620901" cy="31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275150" y="-208800"/>
            <a:ext cx="61797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Influential Publications (&lt;10 Citations)</a:t>
            </a:r>
            <a:endParaRPr b="0" sz="2400"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160500" y="4119700"/>
            <a:ext cx="6839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No major changes from the 0 citations but there are more researchers that aren’t single authors. </a:t>
            </a:r>
            <a:endParaRPr/>
          </a:p>
        </p:txBody>
      </p:sp>
      <p:pic>
        <p:nvPicPr>
          <p:cNvPr descr="img"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8" y="958375"/>
            <a:ext cx="8893426" cy="2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