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72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71" r:id="rId15"/>
    <p:sldId id="268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A183F2-6399-4C4E-95EA-9DC5A2FF825C}">
          <p14:sldIdLst>
            <p14:sldId id="257"/>
            <p14:sldId id="258"/>
            <p14:sldId id="259"/>
            <p14:sldId id="260"/>
            <p14:sldId id="261"/>
            <p14:sldId id="272"/>
            <p14:sldId id="262"/>
            <p14:sldId id="263"/>
            <p14:sldId id="264"/>
            <p14:sldId id="265"/>
            <p14:sldId id="270"/>
            <p14:sldId id="266"/>
            <p14:sldId id="267"/>
            <p14:sldId id="271"/>
            <p14:sldId id="268"/>
            <p14:sldId id="269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9FB0B-2713-474F-9DCA-5227A56C0B27}" v="5" dt="2022-04-29T11:46:04.257"/>
    <p1510:client id="{D4F1D7FB-F237-52D8-01AD-28E66601143C}" v="3993" dt="2022-04-29T09:43:02.435"/>
    <p1510:client id="{EAB9F817-1755-4AF3-BAF3-3908A39F6EBD}" v="486" dt="2022-04-28T19:30:56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uresh shandilya" userId="c961d91feb233d6e" providerId="LiveId" clId="{08B9FB0B-2713-474F-9DCA-5227A56C0B27}"/>
    <pc:docChg chg="custSel modSld addSection delSection modSection">
      <pc:chgData name="mayuresh shandilya" userId="c961d91feb233d6e" providerId="LiveId" clId="{08B9FB0B-2713-474F-9DCA-5227A56C0B27}" dt="2022-04-29T12:16:31.609" v="53"/>
      <pc:docMkLst>
        <pc:docMk/>
      </pc:docMkLst>
      <pc:sldChg chg="modSp mod">
        <pc:chgData name="mayuresh shandilya" userId="c961d91feb233d6e" providerId="LiveId" clId="{08B9FB0B-2713-474F-9DCA-5227A56C0B27}" dt="2022-04-29T12:15:54.926" v="39" actId="20577"/>
        <pc:sldMkLst>
          <pc:docMk/>
          <pc:sldMk cId="1769602180" sldId="257"/>
        </pc:sldMkLst>
        <pc:spChg chg="mod">
          <ac:chgData name="mayuresh shandilya" userId="c961d91feb233d6e" providerId="LiveId" clId="{08B9FB0B-2713-474F-9DCA-5227A56C0B27}" dt="2022-04-29T12:15:54.926" v="39" actId="20577"/>
          <ac:spMkLst>
            <pc:docMk/>
            <pc:sldMk cId="1769602180" sldId="257"/>
            <ac:spMk id="3" creationId="{4CDA77CF-58D3-DD4B-0233-FB6B93268C0F}"/>
          </ac:spMkLst>
        </pc:spChg>
      </pc:sldChg>
      <pc:sldChg chg="modSp mod">
        <pc:chgData name="mayuresh shandilya" userId="c961d91feb233d6e" providerId="LiveId" clId="{08B9FB0B-2713-474F-9DCA-5227A56C0B27}" dt="2022-04-29T12:16:09.318" v="50" actId="20577"/>
        <pc:sldMkLst>
          <pc:docMk/>
          <pc:sldMk cId="2798686229" sldId="262"/>
        </pc:sldMkLst>
        <pc:spChg chg="mod">
          <ac:chgData name="mayuresh shandilya" userId="c961d91feb233d6e" providerId="LiveId" clId="{08B9FB0B-2713-474F-9DCA-5227A56C0B27}" dt="2022-04-29T12:16:09.318" v="50" actId="20577"/>
          <ac:spMkLst>
            <pc:docMk/>
            <pc:sldMk cId="2798686229" sldId="262"/>
            <ac:spMk id="2" creationId="{7AC66537-38E1-A04F-80C4-D49F0188E810}"/>
          </ac:spMkLst>
        </pc:spChg>
      </pc:sldChg>
      <pc:sldChg chg="modSp mod">
        <pc:chgData name="mayuresh shandilya" userId="c961d91feb233d6e" providerId="LiveId" clId="{08B9FB0B-2713-474F-9DCA-5227A56C0B27}" dt="2022-04-29T12:16:22.731" v="51"/>
        <pc:sldMkLst>
          <pc:docMk/>
          <pc:sldMk cId="2038763285" sldId="263"/>
        </pc:sldMkLst>
        <pc:spChg chg="mod">
          <ac:chgData name="mayuresh shandilya" userId="c961d91feb233d6e" providerId="LiveId" clId="{08B9FB0B-2713-474F-9DCA-5227A56C0B27}" dt="2022-04-29T12:16:22.731" v="51"/>
          <ac:spMkLst>
            <pc:docMk/>
            <pc:sldMk cId="2038763285" sldId="263"/>
            <ac:spMk id="2" creationId="{C314BEFD-BF6D-1FD8-E3D8-B1C2543A5707}"/>
          </ac:spMkLst>
        </pc:spChg>
      </pc:sldChg>
      <pc:sldChg chg="modSp mod">
        <pc:chgData name="mayuresh shandilya" userId="c961d91feb233d6e" providerId="LiveId" clId="{08B9FB0B-2713-474F-9DCA-5227A56C0B27}" dt="2022-04-29T12:16:27.125" v="52"/>
        <pc:sldMkLst>
          <pc:docMk/>
          <pc:sldMk cId="2993197737" sldId="264"/>
        </pc:sldMkLst>
        <pc:spChg chg="mod">
          <ac:chgData name="mayuresh shandilya" userId="c961d91feb233d6e" providerId="LiveId" clId="{08B9FB0B-2713-474F-9DCA-5227A56C0B27}" dt="2022-04-29T12:16:27.125" v="52"/>
          <ac:spMkLst>
            <pc:docMk/>
            <pc:sldMk cId="2993197737" sldId="264"/>
            <ac:spMk id="2" creationId="{D2B8049E-160D-5B96-D17A-600148792CA8}"/>
          </ac:spMkLst>
        </pc:spChg>
      </pc:sldChg>
      <pc:sldChg chg="modSp mod">
        <pc:chgData name="mayuresh shandilya" userId="c961d91feb233d6e" providerId="LiveId" clId="{08B9FB0B-2713-474F-9DCA-5227A56C0B27}" dt="2022-04-29T12:16:31.609" v="53"/>
        <pc:sldMkLst>
          <pc:docMk/>
          <pc:sldMk cId="4163830180" sldId="265"/>
        </pc:sldMkLst>
        <pc:spChg chg="mod">
          <ac:chgData name="mayuresh shandilya" userId="c961d91feb233d6e" providerId="LiveId" clId="{08B9FB0B-2713-474F-9DCA-5227A56C0B27}" dt="2022-04-29T12:16:31.609" v="53"/>
          <ac:spMkLst>
            <pc:docMk/>
            <pc:sldMk cId="4163830180" sldId="265"/>
            <ac:spMk id="2" creationId="{F17FF994-C575-8B7B-63A9-506FDAEBF8A5}"/>
          </ac:spMkLst>
        </pc:spChg>
      </pc:sldChg>
      <pc:sldChg chg="addSp delSp modSp mod">
        <pc:chgData name="mayuresh shandilya" userId="c961d91feb233d6e" providerId="LiveId" clId="{08B9FB0B-2713-474F-9DCA-5227A56C0B27}" dt="2022-04-29T11:46:19.017" v="38" actId="115"/>
        <pc:sldMkLst>
          <pc:docMk/>
          <pc:sldMk cId="2675539754" sldId="272"/>
        </pc:sldMkLst>
        <pc:spChg chg="add del mod">
          <ac:chgData name="mayuresh shandilya" userId="c961d91feb233d6e" providerId="LiveId" clId="{08B9FB0B-2713-474F-9DCA-5227A56C0B27}" dt="2022-04-29T11:43:03.099" v="6"/>
          <ac:spMkLst>
            <pc:docMk/>
            <pc:sldMk cId="2675539754" sldId="272"/>
            <ac:spMk id="3" creationId="{68D0D535-0A89-4479-AF6E-23811E10334D}"/>
          </ac:spMkLst>
        </pc:spChg>
        <pc:spChg chg="add del mod">
          <ac:chgData name="mayuresh shandilya" userId="c961d91feb233d6e" providerId="LiveId" clId="{08B9FB0B-2713-474F-9DCA-5227A56C0B27}" dt="2022-04-29T11:44:01.543" v="13"/>
          <ac:spMkLst>
            <pc:docMk/>
            <pc:sldMk cId="2675539754" sldId="272"/>
            <ac:spMk id="5" creationId="{06F35BA8-73D4-44BF-A394-8B5AB82FE529}"/>
          </ac:spMkLst>
        </pc:spChg>
        <pc:spChg chg="add del mod">
          <ac:chgData name="mayuresh shandilya" userId="c961d91feb233d6e" providerId="LiveId" clId="{08B9FB0B-2713-474F-9DCA-5227A56C0B27}" dt="2022-04-29T11:44:01.549" v="15"/>
          <ac:spMkLst>
            <pc:docMk/>
            <pc:sldMk cId="2675539754" sldId="272"/>
            <ac:spMk id="6" creationId="{A50863F5-EEF1-4A61-BBD7-137027EDE6DE}"/>
          </ac:spMkLst>
        </pc:spChg>
        <pc:spChg chg="add mod">
          <ac:chgData name="mayuresh shandilya" userId="c961d91feb233d6e" providerId="LiveId" clId="{08B9FB0B-2713-474F-9DCA-5227A56C0B27}" dt="2022-04-29T11:46:19.017" v="38" actId="115"/>
          <ac:spMkLst>
            <pc:docMk/>
            <pc:sldMk cId="2675539754" sldId="272"/>
            <ac:spMk id="7" creationId="{55B92AE1-E23D-49C3-86A1-DD1E16550F74}"/>
          </ac:spMkLst>
        </pc:spChg>
        <pc:spChg chg="mod">
          <ac:chgData name="mayuresh shandilya" userId="c961d91feb233d6e" providerId="LiveId" clId="{08B9FB0B-2713-474F-9DCA-5227A56C0B27}" dt="2022-04-29T11:41:17.472" v="0" actId="1076"/>
          <ac:spMkLst>
            <pc:docMk/>
            <pc:sldMk cId="2675539754" sldId="272"/>
            <ac:spMk id="8" creationId="{88505181-14BD-DC26-3844-82CA51E992BE}"/>
          </ac:spMkLst>
        </pc:spChg>
        <pc:picChg chg="mod">
          <ac:chgData name="mayuresh shandilya" userId="c961d91feb233d6e" providerId="LiveId" clId="{08B9FB0B-2713-474F-9DCA-5227A56C0B27}" dt="2022-04-29T11:44:00.551" v="11" actId="1076"/>
          <ac:picMkLst>
            <pc:docMk/>
            <pc:sldMk cId="2675539754" sldId="272"/>
            <ac:picMk id="4" creationId="{05E186AC-5F5B-96E9-BF44-DBA77D7A94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B353E-F4F4-4A71-A56F-A599782C93A1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4A235-1B44-464B-8018-10BCDC385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14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98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736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1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93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89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3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3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4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4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7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6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0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1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19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nifestsecurity.com/android-application-security-part-3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D745-A8A8-A09F-EAFF-D6729970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673" y="1058143"/>
            <a:ext cx="9404723" cy="1400530"/>
          </a:xfrm>
        </p:spPr>
        <p:txBody>
          <a:bodyPr/>
          <a:lstStyle/>
          <a:p>
            <a:pPr algn="ctr"/>
            <a:r>
              <a:rPr lang="en-US" sz="4400">
                <a:latin typeface="Arial Black"/>
              </a:rPr>
              <a:t>Android 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77CF-58D3-DD4B-0233-FB6B9326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230" y="2261685"/>
            <a:ext cx="9361960" cy="419548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 algn="ctr">
              <a:buNone/>
            </a:pPr>
            <a:r>
              <a:rPr lang="en-US" sz="2400" dirty="0"/>
              <a:t>     </a:t>
            </a:r>
            <a:r>
              <a:rPr lang="en-US" sz="2400" dirty="0">
                <a:ea typeface="+mj-lt"/>
                <a:cs typeface="+mj-lt"/>
              </a:rPr>
              <a:t>Guided By:-</a:t>
            </a:r>
            <a:endParaRPr lang="en-US" dirty="0"/>
          </a:p>
          <a:p>
            <a:pPr marL="0" indent="0" algn="ctr">
              <a:buNone/>
            </a:pPr>
            <a:r>
              <a:rPr lang="en-US" sz="2400" dirty="0">
                <a:ea typeface="+mj-lt"/>
                <a:cs typeface="+mj-lt"/>
              </a:rPr>
              <a:t>Prof. Sandeep Shukla</a:t>
            </a:r>
          </a:p>
          <a:p>
            <a:pPr marL="0" indent="0" algn="ctr">
              <a:buNone/>
            </a:pPr>
            <a:endParaRPr lang="en-US" sz="2400" dirty="0">
              <a:ea typeface="+mj-lt"/>
              <a:cs typeface="+mj-lt"/>
            </a:endParaRPr>
          </a:p>
          <a:p>
            <a:pPr marL="0" indent="0" algn="ctr">
              <a:buNone/>
            </a:pPr>
            <a:r>
              <a:rPr lang="en-US" sz="2400" b="1" dirty="0">
                <a:ea typeface="+mj-lt"/>
                <a:cs typeface="+mj-lt"/>
              </a:rPr>
              <a:t>Group</a:t>
            </a:r>
            <a:r>
              <a:rPr lang="en-US" sz="2400" b="1" dirty="0"/>
              <a:t> :- </a:t>
            </a:r>
            <a:r>
              <a:rPr lang="en-US" sz="2400" b="1" dirty="0" err="1"/>
              <a:t>Cyber_Knights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  </a:t>
            </a:r>
            <a:r>
              <a:rPr lang="en-US" sz="2400" u="sng" dirty="0"/>
              <a:t>Members</a:t>
            </a:r>
            <a:endParaRPr lang="en-US" u="sng" dirty="0"/>
          </a:p>
          <a:p>
            <a:pPr marL="0" indent="0">
              <a:buNone/>
            </a:pPr>
            <a:r>
              <a:rPr lang="en-US" sz="2400" dirty="0"/>
              <a:t>  Abhishek </a:t>
            </a:r>
            <a:r>
              <a:rPr lang="en-US" sz="2400" dirty="0" err="1"/>
              <a:t>Revskar</a:t>
            </a:r>
            <a:r>
              <a:rPr lang="en-US" sz="2400" dirty="0"/>
              <a:t>(21111003)             Akash </a:t>
            </a:r>
            <a:r>
              <a:rPr lang="en-US" sz="2400" dirty="0" err="1"/>
              <a:t>Panzade</a:t>
            </a:r>
            <a:r>
              <a:rPr lang="en-US" sz="2400" dirty="0"/>
              <a:t>(21111006)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     Deepak Kumar(21111023)              Mayuresh Shandilya(21111041)</a:t>
            </a:r>
          </a:p>
          <a:p>
            <a:pPr marL="0" indent="0">
              <a:buNone/>
            </a:pPr>
            <a:r>
              <a:rPr lang="en-US" sz="2400" dirty="0"/>
              <a:t>    Prajwal </a:t>
            </a:r>
            <a:r>
              <a:rPr lang="en-US" sz="2400" dirty="0" err="1"/>
              <a:t>Thakare</a:t>
            </a:r>
            <a:r>
              <a:rPr lang="en-US" sz="2400" dirty="0"/>
              <a:t>(21111047)                 Mandar </a:t>
            </a:r>
            <a:r>
              <a:rPr lang="en-US" sz="2400" dirty="0" err="1"/>
              <a:t>Dhake</a:t>
            </a:r>
            <a:r>
              <a:rPr lang="en-US" sz="2400" dirty="0"/>
              <a:t>(21111405)</a:t>
            </a:r>
          </a:p>
        </p:txBody>
      </p:sp>
    </p:spTree>
    <p:extLst>
      <p:ext uri="{BB962C8B-B14F-4D97-AF65-F5344CB8AC3E}">
        <p14:creationId xmlns:p14="http://schemas.microsoft.com/office/powerpoint/2010/main" val="176960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F994-C575-8B7B-63A9-506FDAEB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2. </a:t>
            </a:r>
            <a:r>
              <a:rPr lang="en-US" b="1" dirty="0"/>
              <a:t>Feature</a:t>
            </a:r>
            <a:r>
              <a:rPr lang="en-US" b="1" dirty="0">
                <a:ea typeface="+mj-lt"/>
                <a:cs typeface="+mj-lt"/>
              </a:rPr>
              <a:t> Extraction and Selection</a:t>
            </a:r>
          </a:p>
          <a:p>
            <a:endParaRPr lang="en-US" b="1" dirty="0">
              <a:ea typeface="+mj-lt"/>
              <a:cs typeface="+mj-lt"/>
            </a:endParaRPr>
          </a:p>
          <a:p>
            <a:endParaRPr lang="en-US" b="1" dirty="0">
              <a:ea typeface="+mj-lt"/>
              <a:cs typeface="+mj-lt"/>
            </a:endParaRPr>
          </a:p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AC43C-CD0E-C15A-F4DD-162C5455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819" y="1475241"/>
            <a:ext cx="10261773" cy="54585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b="1">
                <a:ea typeface="+mj-lt"/>
                <a:cs typeface="+mj-lt"/>
              </a:rPr>
              <a:t>3.  API calls invoked by APK</a:t>
            </a:r>
          </a:p>
          <a:p>
            <a:pPr>
              <a:buNone/>
            </a:pPr>
            <a:endParaRPr lang="en-US" b="1"/>
          </a:p>
          <a:p>
            <a:pPr lvl="1"/>
            <a:r>
              <a:rPr lang="en-US" sz="2000"/>
              <a:t>The API calls are present in </a:t>
            </a:r>
            <a:r>
              <a:rPr lang="en-US" sz="2000" err="1"/>
              <a:t>classes.dex</a:t>
            </a:r>
            <a:r>
              <a:rPr lang="en-US" sz="2000"/>
              <a:t> file.</a:t>
            </a:r>
          </a:p>
          <a:p>
            <a:pPr lvl="1">
              <a:buClr>
                <a:srgbClr val="8AD0D6"/>
              </a:buClr>
            </a:pPr>
            <a:endParaRPr lang="en-US" sz="2000"/>
          </a:p>
          <a:p>
            <a:pPr lvl="1">
              <a:buClr>
                <a:srgbClr val="8AD0D6"/>
              </a:buClr>
            </a:pPr>
            <a:r>
              <a:rPr lang="en-US" sz="2000"/>
              <a:t>API calls define how the APK interacts with the underlying Android OS. It makes necessary actions to run the application.</a:t>
            </a:r>
          </a:p>
          <a:p>
            <a:pPr lvl="1">
              <a:buClr>
                <a:srgbClr val="8AD0D6"/>
              </a:buClr>
            </a:pPr>
            <a:endParaRPr lang="en-US" sz="2000"/>
          </a:p>
          <a:p>
            <a:pPr lvl="1">
              <a:buClr>
                <a:srgbClr val="8AD0D6"/>
              </a:buClr>
            </a:pPr>
            <a:r>
              <a:rPr lang="en-US" sz="2000"/>
              <a:t>We used the same tool </a:t>
            </a:r>
            <a:r>
              <a:rPr lang="en-US" sz="2000" err="1"/>
              <a:t>Androguard</a:t>
            </a:r>
            <a:r>
              <a:rPr lang="en-US" sz="2000"/>
              <a:t> to find out the API calls that the application might invoke while running.</a:t>
            </a:r>
          </a:p>
          <a:p>
            <a:pPr lvl="1">
              <a:buClr>
                <a:srgbClr val="8AD0D6"/>
              </a:buClr>
            </a:pPr>
            <a:endParaRPr lang="en-US" sz="2000"/>
          </a:p>
          <a:p>
            <a:pPr lvl="1">
              <a:buClr>
                <a:srgbClr val="8AD0D6"/>
              </a:buClr>
            </a:pPr>
            <a:r>
              <a:rPr lang="en-US" sz="2000"/>
              <a:t>We got around 8000 API calls for the whole dataset out of which we have selected 6430 API calls.</a:t>
            </a:r>
          </a:p>
          <a:p>
            <a:pPr lvl="1">
              <a:buClr>
                <a:srgbClr val="8AD0D6"/>
              </a:buClr>
            </a:pPr>
            <a:endParaRPr lang="en-US" sz="2000"/>
          </a:p>
          <a:p>
            <a:pPr lvl="1">
              <a:buClr>
                <a:srgbClr val="8AD0D6"/>
              </a:buClr>
            </a:pPr>
            <a:r>
              <a:rPr lang="en-US" sz="2000"/>
              <a:t>We have used around 2000 APKs to train the system based on this feature.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3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0F2A-7E44-89FE-DFE3-3947747D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System Overview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357A7F3-730B-3EC2-397E-31B5E9559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463" y="2626861"/>
            <a:ext cx="9061362" cy="3047596"/>
          </a:xfrm>
        </p:spPr>
      </p:pic>
    </p:spTree>
    <p:extLst>
      <p:ext uri="{BB962C8B-B14F-4D97-AF65-F5344CB8AC3E}">
        <p14:creationId xmlns:p14="http://schemas.microsoft.com/office/powerpoint/2010/main" val="124515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D455-3DAD-DA23-78C8-3FEB369E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284779" cy="140053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b="1" dirty="0"/>
              <a:t>3. </a:t>
            </a:r>
            <a:r>
              <a:rPr lang="en-US" b="1" dirty="0">
                <a:ea typeface="+mj-lt"/>
                <a:cs typeface="+mj-lt"/>
              </a:rPr>
              <a:t>Applying ML to design the System</a:t>
            </a:r>
            <a:endParaRPr lang="en-US" b="1" dirty="0"/>
          </a:p>
          <a:p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CFB4A-A697-D98E-1FF5-C08C8945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847" y="1666552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used three classifiers for each of the three features. The classifiers we used are SVM, Random Forest and the ANN.</a:t>
            </a:r>
          </a:p>
          <a:p>
            <a:pPr>
              <a:buClr>
                <a:srgbClr val="8AD0D6"/>
              </a:buClr>
            </a:pPr>
            <a:r>
              <a:rPr lang="en-US"/>
              <a:t>For the models based on permissions, we used a binary vector to represent an APK as a row in the dataset. Each value represents whether the APK uses that particular permission or not. Columns represent all the permissions that we selected as features.</a:t>
            </a:r>
          </a:p>
          <a:p>
            <a:pPr>
              <a:buClr>
                <a:srgbClr val="8AD0D6"/>
              </a:buClr>
            </a:pPr>
            <a:r>
              <a:rPr lang="en-US"/>
              <a:t>For the models based on the Opcodes, we used Opcode counts to </a:t>
            </a:r>
            <a:r>
              <a:rPr lang="en-US">
                <a:ea typeface="+mj-lt"/>
                <a:cs typeface="+mj-lt"/>
              </a:rPr>
              <a:t>represent an APK as a row in the dataset. Columns are the Opcodes and the values represent their count in the APK file.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For the models based on the API calls, we use the binary vector to represent an APK as a row in the dataset. Columns are the API calls that the APK will invoke.</a:t>
            </a:r>
          </a:p>
        </p:txBody>
      </p:sp>
    </p:spTree>
    <p:extLst>
      <p:ext uri="{BB962C8B-B14F-4D97-AF65-F5344CB8AC3E}">
        <p14:creationId xmlns:p14="http://schemas.microsoft.com/office/powerpoint/2010/main" val="109145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DF8F1-087A-61BC-D335-9D9996E2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4. Testing the system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453ACC1A-EE42-BBA4-2944-801B7B5A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317167"/>
            <a:ext cx="5449889" cy="4223663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2EB4-3370-FFA8-DF96-B0B322A0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062619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rgbClr val="EBEBEB"/>
              </a:solidFill>
            </a:endParaRPr>
          </a:p>
          <a:p>
            <a:pPr>
              <a:buClr>
                <a:srgbClr val="F7F7F7"/>
              </a:buClr>
            </a:pPr>
            <a:endParaRPr lang="en-US">
              <a:solidFill>
                <a:srgbClr val="EBEBEB"/>
              </a:solidFill>
            </a:endParaRPr>
          </a:p>
          <a:p>
            <a:pPr>
              <a:buClr>
                <a:srgbClr val="F7F7F7"/>
              </a:buClr>
            </a:pPr>
            <a:r>
              <a:rPr lang="en-US">
                <a:solidFill>
                  <a:srgbClr val="EBEBEB"/>
                </a:solidFill>
              </a:rPr>
              <a:t>We tested all the three systems for each of the three features and we got the following results after testing our system.</a:t>
            </a:r>
            <a:endParaRPr lang="en-US"/>
          </a:p>
          <a:p>
            <a:pPr>
              <a:buClr>
                <a:srgbClr val="8AD0D6"/>
              </a:buClr>
            </a:pPr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09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D756-1DF7-7272-2CBE-CB17D854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D162-3B15-2C3C-06C5-618BF9864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8808"/>
            <a:ext cx="9751470" cy="479649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All these trained models are tested on an unknown dataset which is of a collection sample benign and malign of APKs of year 2018 taken from C3i.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For this dataset also we get a pretty good accuracies.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From this, we can  say that the systems can work considerably better  on alien data.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D979AF4-9884-EB94-FA68-15C88EB9C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883166"/>
              </p:ext>
            </p:extLst>
          </p:nvPr>
        </p:nvGraphicFramePr>
        <p:xfrm>
          <a:off x="1711173" y="3201559"/>
          <a:ext cx="81686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46828943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891744758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7414430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910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 for Permission based 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Accuracy for Opcode based 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Accuracy for API call based Model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21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88.0%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7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86.0%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0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88.9%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1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16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3286-8490-C3A9-4E84-24CF2A76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ABE6-25EC-4970-D650-CF91F0145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As any learning-based approach requires samples and the machine learning models are data hungry, the more data we </a:t>
            </a:r>
            <a:r>
              <a:rPr lang="en-US" err="1">
                <a:ea typeface="+mj-lt"/>
                <a:cs typeface="+mj-lt"/>
              </a:rPr>
              <a:t>have,the</a:t>
            </a:r>
            <a:r>
              <a:rPr lang="en-US">
                <a:ea typeface="+mj-lt"/>
                <a:cs typeface="+mj-lt"/>
              </a:rPr>
              <a:t> more precise and robust our classifiers will be and the better the model can learn to generalize on the new and unseen data.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Also, some evasive attacks are possible which protects the malicious APKs from being detected by the basic anomaly detectors.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If the APKs contain the APIs which are in emerging phases, they can bypass the malware detection task.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2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2416-5E83-8644-4572-630FC04A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Conclusion &amp;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B677-97C2-8A9B-934D-D80B2A2E1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3369"/>
            <a:ext cx="10170032" cy="48823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Conclusion</a:t>
            </a:r>
            <a:endParaRPr lang="en-US"/>
          </a:p>
          <a:p>
            <a:pPr lvl="1">
              <a:buClr>
                <a:srgbClr val="8AD0D6"/>
              </a:buClr>
              <a:buFont typeface="Wingdings" charset="2"/>
              <a:buChar char="Ø"/>
            </a:pPr>
            <a:r>
              <a:rPr lang="en-US"/>
              <a:t>The system is showing very impressive accuracies on the known dataset.</a:t>
            </a:r>
          </a:p>
          <a:p>
            <a:pPr lvl="1">
              <a:buClr>
                <a:srgbClr val="8AD0D6"/>
              </a:buClr>
              <a:buFont typeface="Wingdings" charset="2"/>
              <a:buChar char="Ø"/>
            </a:pPr>
            <a:endParaRPr lang="en-US"/>
          </a:p>
          <a:p>
            <a:pPr lvl="1">
              <a:buClr>
                <a:srgbClr val="8AD0D6"/>
              </a:buClr>
              <a:buFont typeface="Wingdings" charset="2"/>
              <a:buChar char="Ø"/>
            </a:pPr>
            <a:r>
              <a:rPr lang="en-US"/>
              <a:t>The system is also showing considerably better accuracies on the unknown dataset which makes it effective for unknown malware detection task</a:t>
            </a:r>
            <a:r>
              <a:rPr lang="en-US" sz="2200"/>
              <a:t>.</a:t>
            </a:r>
          </a:p>
          <a:p>
            <a:pPr marL="0" indent="0">
              <a:buClr>
                <a:srgbClr val="8AD0D6"/>
              </a:buClr>
              <a:buNone/>
            </a:pPr>
            <a:endParaRPr lang="en-US" sz="2400"/>
          </a:p>
          <a:p>
            <a:pPr>
              <a:buClr>
                <a:srgbClr val="8AD0D6"/>
              </a:buClr>
            </a:pPr>
            <a:r>
              <a:rPr lang="en-US" sz="2400" b="1"/>
              <a:t>Future Scope</a:t>
            </a:r>
          </a:p>
          <a:p>
            <a:pPr lvl="1">
              <a:buClr>
                <a:srgbClr val="8AD0D6"/>
              </a:buClr>
              <a:buFont typeface="Wingdings" charset="2"/>
              <a:buChar char="Ø"/>
            </a:pPr>
            <a:r>
              <a:rPr lang="en-US"/>
              <a:t>This system can be made to use in android mobiles to have on system malware  classification.</a:t>
            </a:r>
            <a:endParaRPr lang="en-US" b="1"/>
          </a:p>
          <a:p>
            <a:pPr lvl="1">
              <a:buClr>
                <a:srgbClr val="8AD0D6"/>
              </a:buClr>
              <a:buFont typeface="Wingdings" charset="2"/>
              <a:buChar char="Ø"/>
            </a:pPr>
            <a:endParaRPr lang="en-US"/>
          </a:p>
          <a:p>
            <a:pPr lvl="1">
              <a:buClr>
                <a:srgbClr val="8AD0D6"/>
              </a:buClr>
              <a:buFont typeface="Wingdings" charset="2"/>
              <a:buChar char="Ø"/>
            </a:pPr>
            <a:r>
              <a:rPr lang="en-US"/>
              <a:t>The dataset can be made more balanced to get more improved accuracies.</a:t>
            </a:r>
          </a:p>
          <a:p>
            <a:pPr>
              <a:buClr>
                <a:srgbClr val="8AD0D6"/>
              </a:buClr>
            </a:pP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529628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060B-B6E2-EE31-CDA0-16284830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904A-7E5C-ECBB-DFA0-F00B61DDB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199" y="2965172"/>
            <a:ext cx="8946541" cy="922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5000" b="1">
                <a:latin typeface="Bodoni MT Black"/>
              </a:rPr>
              <a:t>Thank You!</a:t>
            </a:r>
            <a:endParaRPr lang="en-US" b="1">
              <a:latin typeface="Bodoni MT Black"/>
            </a:endParaRPr>
          </a:p>
        </p:txBody>
      </p:sp>
    </p:spTree>
    <p:extLst>
      <p:ext uri="{BB962C8B-B14F-4D97-AF65-F5344CB8AC3E}">
        <p14:creationId xmlns:p14="http://schemas.microsoft.com/office/powerpoint/2010/main" val="154164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A327-BDAA-4B32-F6D7-E0D7B649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8A79-C531-E3BE-9E6E-BBDB4CEA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growth of Android Malware is immense due to popularity of Android Operating System.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Nearly 5.5 millions new Android Malware Installation Packages are detected in 2020 (Acc. to </a:t>
            </a:r>
            <a:r>
              <a:rPr lang="en-US" dirty="0" err="1"/>
              <a:t>Securelist</a:t>
            </a:r>
            <a:r>
              <a:rPr lang="en-US" dirty="0"/>
              <a:t>)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The Threat is so big that it can bypass the defense system and unleash the device. </a:t>
            </a:r>
          </a:p>
        </p:txBody>
      </p:sp>
    </p:spTree>
    <p:extLst>
      <p:ext uri="{BB962C8B-B14F-4D97-AF65-F5344CB8AC3E}">
        <p14:creationId xmlns:p14="http://schemas.microsoft.com/office/powerpoint/2010/main" val="379516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D04A-22D9-27CB-529C-779F1E85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C3D0-80F7-C89C-3BC2-A611B0BD1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47805"/>
            <a:ext cx="8946541" cy="46005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Designing a System which can classify APKs into Benign and Malign.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Static Analysis is performed on the APKs.</a:t>
            </a:r>
          </a:p>
          <a:p>
            <a:pPr marL="0" indent="0">
              <a:buClr>
                <a:srgbClr val="8AD0D6"/>
              </a:buClr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Classification is done using features below:</a:t>
            </a:r>
          </a:p>
          <a:p>
            <a:pPr marL="857250" lvl="1" indent="-457200">
              <a:buClr>
                <a:srgbClr val="8AD0D6"/>
              </a:buClr>
              <a:buAutoNum type="romanLcPeriod"/>
            </a:pPr>
            <a:r>
              <a:rPr lang="en-US" dirty="0"/>
              <a:t>Permissions Used by APK.</a:t>
            </a:r>
          </a:p>
          <a:p>
            <a:pPr marL="857250" lvl="1" indent="-457200">
              <a:buClr>
                <a:srgbClr val="8AD0D6"/>
              </a:buClr>
              <a:buAutoNum type="romanLcPeriod"/>
            </a:pPr>
            <a:r>
              <a:rPr lang="en-US" dirty="0"/>
              <a:t>Operation Code (Opcode) counts used by the APK.</a:t>
            </a:r>
          </a:p>
          <a:p>
            <a:pPr marL="857250" lvl="1" indent="-457200">
              <a:buClr>
                <a:srgbClr val="8AD0D6"/>
              </a:buClr>
              <a:buAutoNum type="romanLcPeriod"/>
            </a:pPr>
            <a:r>
              <a:rPr lang="en-US" dirty="0"/>
              <a:t>API calls invoked by the APK.</a:t>
            </a:r>
          </a:p>
          <a:p>
            <a:pPr>
              <a:buClr>
                <a:srgbClr val="8AD0D6"/>
              </a:buClr>
              <a:buFont typeface="Wingdings" charset="2"/>
              <a:buChar char="q"/>
            </a:pPr>
            <a:endParaRPr lang="en-US" dirty="0"/>
          </a:p>
          <a:p>
            <a:pPr>
              <a:buClr>
                <a:srgbClr val="8AD0D6"/>
              </a:buClr>
              <a:buFont typeface="Wingdings" charset="2"/>
              <a:buChar char="q"/>
            </a:pPr>
            <a:endParaRPr lang="en-US" dirty="0"/>
          </a:p>
          <a:p>
            <a:pPr>
              <a:buClr>
                <a:srgbClr val="8AD0D6"/>
              </a:buCl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6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0253-4155-BE91-A292-2223A237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91" y="313197"/>
            <a:ext cx="9404723" cy="1400530"/>
          </a:xfrm>
        </p:spPr>
        <p:txBody>
          <a:bodyPr/>
          <a:lstStyle/>
          <a:p>
            <a:r>
              <a:rPr lang="en-US" b="1"/>
              <a:t>Our Project in a Nutshell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69F6DE-9FCE-BAC8-7BAA-E067CACF184E}"/>
              </a:ext>
            </a:extLst>
          </p:cNvPr>
          <p:cNvGrpSpPr/>
          <p:nvPr/>
        </p:nvGrpSpPr>
        <p:grpSpPr>
          <a:xfrm>
            <a:off x="2888526" y="1772376"/>
            <a:ext cx="5458651" cy="3312367"/>
            <a:chOff x="2845596" y="1632855"/>
            <a:chExt cx="5458651" cy="331236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0A045C7-9E02-0F62-5B6E-A2F54B0F8F6C}"/>
                </a:ext>
              </a:extLst>
            </p:cNvPr>
            <p:cNvSpPr/>
            <p:nvPr/>
          </p:nvSpPr>
          <p:spPr>
            <a:xfrm>
              <a:off x="2845834" y="1632856"/>
              <a:ext cx="2015416" cy="979714"/>
            </a:xfrm>
            <a:prstGeom prst="roundRect">
              <a:avLst/>
            </a:prstGeom>
            <a:solidFill>
              <a:schemeClr val="tx2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F9D05E4B-EB8A-26BD-FBC7-F4498893A470}"/>
                </a:ext>
              </a:extLst>
            </p:cNvPr>
            <p:cNvSpPr/>
            <p:nvPr/>
          </p:nvSpPr>
          <p:spPr>
            <a:xfrm>
              <a:off x="4861248" y="1923039"/>
              <a:ext cx="1427583" cy="334968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29B2715-5A16-A8DD-442A-19C9EB5F505F}"/>
                </a:ext>
              </a:extLst>
            </p:cNvPr>
            <p:cNvSpPr/>
            <p:nvPr/>
          </p:nvSpPr>
          <p:spPr>
            <a:xfrm>
              <a:off x="6288831" y="1632855"/>
              <a:ext cx="2015414" cy="905069"/>
            </a:xfrm>
            <a:prstGeom prst="roundRect">
              <a:avLst/>
            </a:prstGeom>
            <a:solidFill>
              <a:schemeClr val="tx2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9FCE350-B76A-F339-656B-AB5107F04026}"/>
                </a:ext>
              </a:extLst>
            </p:cNvPr>
            <p:cNvSpPr/>
            <p:nvPr/>
          </p:nvSpPr>
          <p:spPr>
            <a:xfrm rot="5400000">
              <a:off x="6582746" y="3084232"/>
              <a:ext cx="1427583" cy="334968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A613E11-4DD9-98DB-8B4C-95111BAA48BF}"/>
                </a:ext>
              </a:extLst>
            </p:cNvPr>
            <p:cNvSpPr/>
            <p:nvPr/>
          </p:nvSpPr>
          <p:spPr>
            <a:xfrm>
              <a:off x="6288831" y="3965508"/>
              <a:ext cx="2015416" cy="979714"/>
            </a:xfrm>
            <a:prstGeom prst="roundRect">
              <a:avLst/>
            </a:prstGeom>
            <a:solidFill>
              <a:schemeClr val="tx2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5581D13-F27D-32DA-03D6-48E79783BE41}"/>
                </a:ext>
              </a:extLst>
            </p:cNvPr>
            <p:cNvSpPr/>
            <p:nvPr/>
          </p:nvSpPr>
          <p:spPr>
            <a:xfrm>
              <a:off x="2845596" y="3965508"/>
              <a:ext cx="2015416" cy="979714"/>
            </a:xfrm>
            <a:prstGeom prst="roundRect">
              <a:avLst/>
            </a:prstGeom>
            <a:solidFill>
              <a:schemeClr val="tx2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87F3534-23C7-EA85-AE78-C1FCDC0AF8A5}"/>
                </a:ext>
              </a:extLst>
            </p:cNvPr>
            <p:cNvSpPr/>
            <p:nvPr/>
          </p:nvSpPr>
          <p:spPr>
            <a:xfrm rot="10800000">
              <a:off x="4861012" y="4287881"/>
              <a:ext cx="1427583" cy="334968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262FDDBA-90A5-8916-ED6D-1EFED4A264B4}"/>
                </a:ext>
              </a:extLst>
            </p:cNvPr>
            <p:cNvSpPr txBox="1"/>
            <p:nvPr/>
          </p:nvSpPr>
          <p:spPr>
            <a:xfrm>
              <a:off x="2847525" y="1815715"/>
              <a:ext cx="1941009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>
                  <a:solidFill>
                    <a:schemeClr val="accent5">
                      <a:lumMod val="75000"/>
                    </a:schemeClr>
                  </a:solidFill>
                </a:rPr>
                <a:t>Data Collection</a:t>
              </a:r>
              <a:endParaRPr lang="en-US"/>
            </a:p>
          </p:txBody>
        </p:sp>
        <p:sp>
          <p:nvSpPr>
            <p:cNvPr id="13" name="TextBox 10">
              <a:extLst>
                <a:ext uri="{FF2B5EF4-FFF2-40B4-BE49-F238E27FC236}">
                  <a16:creationId xmlns:a16="http://schemas.microsoft.com/office/drawing/2014/main" id="{D8B5F253-9F2B-7968-096C-6F7AB2325384}"/>
                </a:ext>
              </a:extLst>
            </p:cNvPr>
            <p:cNvSpPr txBox="1"/>
            <p:nvPr/>
          </p:nvSpPr>
          <p:spPr>
            <a:xfrm>
              <a:off x="6234933" y="1633295"/>
              <a:ext cx="201541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>
                  <a:solidFill>
                    <a:schemeClr val="accent5">
                      <a:lumMod val="75000"/>
                    </a:schemeClr>
                  </a:solidFill>
                </a:rPr>
                <a:t>Feature Extraction and Selection</a:t>
              </a:r>
            </a:p>
          </p:txBody>
        </p:sp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B00EBBBE-84F2-60C0-1E12-6863E94383B3}"/>
                </a:ext>
              </a:extLst>
            </p:cNvPr>
            <p:cNvSpPr txBox="1"/>
            <p:nvPr/>
          </p:nvSpPr>
          <p:spPr>
            <a:xfrm>
              <a:off x="6288595" y="4094877"/>
              <a:ext cx="2015650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>
                  <a:solidFill>
                    <a:schemeClr val="accent5">
                      <a:lumMod val="75000"/>
                    </a:schemeClr>
                  </a:solidFill>
                </a:rPr>
                <a:t>Applying ML to Design System</a:t>
              </a:r>
            </a:p>
          </p:txBody>
        </p: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036B12C5-343E-6734-991A-D404E6D2661D}"/>
                </a:ext>
              </a:extLst>
            </p:cNvPr>
            <p:cNvSpPr txBox="1"/>
            <p:nvPr/>
          </p:nvSpPr>
          <p:spPr>
            <a:xfrm>
              <a:off x="2907591" y="4170011"/>
              <a:ext cx="1912301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>
                  <a:solidFill>
                    <a:schemeClr val="accent5">
                      <a:lumMod val="75000"/>
                    </a:schemeClr>
                  </a:solidFill>
                </a:rPr>
                <a:t>Testing the System</a:t>
              </a:r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95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3545-805A-7A00-7D7B-48DE6900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B332-3BEF-C1BC-96FA-2D936B3F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have collected the malign and Benign APKs from </a:t>
            </a:r>
            <a:r>
              <a:rPr lang="en-US" err="1"/>
              <a:t>Virustotal</a:t>
            </a:r>
            <a:r>
              <a:rPr lang="en-US"/>
              <a:t> and </a:t>
            </a:r>
            <a:r>
              <a:rPr lang="en-US" err="1"/>
              <a:t>Androzoo</a:t>
            </a:r>
            <a:r>
              <a:rPr lang="en-US"/>
              <a:t>.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We have used these datasets of years 2015-2017 for the training phase.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We have also used some sample APK dataset from C3i of year 2018 for analysis through testing.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A total of about 10000 APKs are extracted from all the sources.</a:t>
            </a:r>
          </a:p>
        </p:txBody>
      </p:sp>
    </p:spTree>
    <p:extLst>
      <p:ext uri="{BB962C8B-B14F-4D97-AF65-F5344CB8AC3E}">
        <p14:creationId xmlns:p14="http://schemas.microsoft.com/office/powerpoint/2010/main" val="296262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4F8E5-27AA-AEE9-45DA-A4B00590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932644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b="1">
                <a:solidFill>
                  <a:srgbClr val="EBEBEB"/>
                </a:solidFill>
              </a:rPr>
              <a:t>APK file Architecture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505181-14BD-DC26-3844-82CA51E99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4" y="2074272"/>
            <a:ext cx="3108057" cy="294741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pPr>
              <a:buClr>
                <a:srgbClr val="F7F7F7"/>
              </a:buClr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rgbClr val="F7F7F7"/>
              </a:buClr>
            </a:pPr>
            <a:r>
              <a:rPr lang="en-US" dirty="0">
                <a:solidFill>
                  <a:srgbClr val="FFFFFF"/>
                </a:solidFill>
              </a:rPr>
              <a:t>The APK file architecture will look like as shown in the given diagram.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Picture 4" descr="Graphical user interface, diagram, application, Word&#10;&#10;Description automatically generated">
            <a:extLst>
              <a:ext uri="{FF2B5EF4-FFF2-40B4-BE49-F238E27FC236}">
                <a16:creationId xmlns:a16="http://schemas.microsoft.com/office/drawing/2014/main" id="{05E186AC-5F5B-96E9-BF44-DBA77D7A9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661" y="1655020"/>
            <a:ext cx="6495847" cy="415734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B92AE1-E23D-49C3-86A1-DD1E16550F74}"/>
              </a:ext>
            </a:extLst>
          </p:cNvPr>
          <p:cNvSpPr txBox="1"/>
          <p:nvPr/>
        </p:nvSpPr>
        <p:spPr>
          <a:xfrm>
            <a:off x="9997843" y="5884077"/>
            <a:ext cx="136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539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6537-38E1-A04F-80C4-D49F0188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Feature Extraction and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BC91-170E-933E-69A4-88BBAD5BC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958" y="1522412"/>
            <a:ext cx="10556913" cy="52218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/>
              <a:t>1.      Permissions used by APKs</a:t>
            </a:r>
            <a:endParaRPr lang="en-US" sz="1800"/>
          </a:p>
          <a:p>
            <a:pPr marL="0" indent="0">
              <a:buNone/>
            </a:pPr>
            <a:endParaRPr lang="en-US" sz="1800" b="1"/>
          </a:p>
          <a:p>
            <a:pPr lvl="1">
              <a:buClr>
                <a:srgbClr val="8AD0D6"/>
              </a:buClr>
            </a:pPr>
            <a:r>
              <a:rPr lang="en-US"/>
              <a:t>The permissions are present in Androidmanifest.xml file.</a:t>
            </a:r>
          </a:p>
          <a:p>
            <a:pPr lvl="1">
              <a:buClr>
                <a:srgbClr val="8AD0D6"/>
              </a:buClr>
            </a:pPr>
            <a:endParaRPr lang="en-US"/>
          </a:p>
          <a:p>
            <a:pPr marL="857250" lvl="1" indent="-457200">
              <a:buClr>
                <a:srgbClr val="8AD0D6"/>
              </a:buClr>
            </a:pPr>
            <a:r>
              <a:rPr lang="en-US"/>
              <a:t>We have extracted the permissions by using an open source reverse engineering tool for APK, </a:t>
            </a:r>
            <a:r>
              <a:rPr lang="en-US" err="1"/>
              <a:t>Androguard</a:t>
            </a:r>
            <a:r>
              <a:rPr lang="en-US"/>
              <a:t>.</a:t>
            </a:r>
          </a:p>
          <a:p>
            <a:pPr marL="857250" lvl="1" indent="-457200">
              <a:buClr>
                <a:srgbClr val="8AD0D6"/>
              </a:buClr>
            </a:pPr>
            <a:endParaRPr lang="en-US"/>
          </a:p>
          <a:p>
            <a:pPr marL="857250" lvl="1" indent="-457200">
              <a:buClr>
                <a:srgbClr val="8AD0D6"/>
              </a:buClr>
            </a:pPr>
            <a:r>
              <a:rPr lang="en-US"/>
              <a:t>From the feature extraction, we got about 6000 permissions for all the dataset.</a:t>
            </a:r>
          </a:p>
          <a:p>
            <a:pPr marL="857250" lvl="1" indent="-457200">
              <a:buClr>
                <a:srgbClr val="8AD0D6"/>
              </a:buClr>
            </a:pPr>
            <a:endParaRPr lang="en-US"/>
          </a:p>
          <a:p>
            <a:pPr marL="857250" lvl="1" indent="-457200">
              <a:buClr>
                <a:srgbClr val="8AD0D6"/>
              </a:buClr>
            </a:pPr>
            <a:r>
              <a:rPr lang="en-US"/>
              <a:t>From those we have selected the ones starting with  '</a:t>
            </a:r>
            <a:r>
              <a:rPr lang="en-US" err="1"/>
              <a:t>Android.permissions</a:t>
            </a:r>
            <a:r>
              <a:rPr lang="en-US"/>
              <a:t>' which were 597 for the whole dataset. </a:t>
            </a:r>
          </a:p>
          <a:p>
            <a:pPr marL="857250" lvl="1" indent="-457200">
              <a:buClr>
                <a:srgbClr val="8AD0D6"/>
              </a:buClr>
            </a:pPr>
            <a:endParaRPr lang="en-US"/>
          </a:p>
          <a:p>
            <a:pPr marL="857250" lvl="1" indent="-457200">
              <a:buClr>
                <a:srgbClr val="8AD0D6"/>
              </a:buClr>
            </a:pPr>
            <a:r>
              <a:rPr lang="en-US"/>
              <a:t>We have used total of 10000 APKs for this feature extraction and selection process.</a:t>
            </a:r>
          </a:p>
          <a:p>
            <a:pPr marL="457200" indent="-457200">
              <a:buClr>
                <a:srgbClr val="8AD0D6"/>
              </a:buClr>
            </a:pPr>
            <a:endParaRPr lang="en-US" sz="1800"/>
          </a:p>
          <a:p>
            <a:pPr marL="457200" indent="-457200">
              <a:buClr>
                <a:srgbClr val="8AD0D6"/>
              </a:buClr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9868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BEFD-BF6D-1FD8-E3D8-B1C2543A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2. </a:t>
            </a:r>
            <a:r>
              <a:rPr lang="en-US" b="1" dirty="0"/>
              <a:t>Feature</a:t>
            </a:r>
            <a:r>
              <a:rPr lang="en-US" b="1" dirty="0">
                <a:ea typeface="+mj-lt"/>
                <a:cs typeface="+mj-lt"/>
              </a:rPr>
              <a:t> Extraction and Selection</a:t>
            </a:r>
          </a:p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CF24-6EA9-139F-8509-91345EA4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817" y="1387374"/>
            <a:ext cx="9644146" cy="47213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2.  Operation Code (Opcode) counts</a:t>
            </a:r>
          </a:p>
          <a:p>
            <a:pPr lvl="1"/>
            <a:r>
              <a:rPr lang="en-US" sz="2000"/>
              <a:t>The opcodes are present .</a:t>
            </a:r>
            <a:r>
              <a:rPr lang="en-US" sz="2000" err="1"/>
              <a:t>smali</a:t>
            </a:r>
            <a:r>
              <a:rPr lang="en-US" sz="2000"/>
              <a:t> file generated from </a:t>
            </a:r>
            <a:r>
              <a:rPr lang="en-US" sz="2000" err="1"/>
              <a:t>classes.dex</a:t>
            </a:r>
            <a:r>
              <a:rPr lang="en-US" sz="2000"/>
              <a:t> file.</a:t>
            </a:r>
            <a:endParaRPr lang="en-US" sz="2000" b="1"/>
          </a:p>
          <a:p>
            <a:pPr lvl="1"/>
            <a:r>
              <a:rPr lang="en-US" sz="2000"/>
              <a:t>We have extracted the Opcodes using </a:t>
            </a:r>
            <a:r>
              <a:rPr lang="en-US" sz="2000" err="1"/>
              <a:t>APKtool</a:t>
            </a:r>
            <a:r>
              <a:rPr lang="en-US" sz="2000"/>
              <a:t> and stored their corresponding counts.</a:t>
            </a:r>
          </a:p>
          <a:p>
            <a:pPr lvl="1">
              <a:buClr>
                <a:srgbClr val="8AD0D6"/>
              </a:buClr>
            </a:pPr>
            <a:r>
              <a:rPr lang="en-US" sz="2000"/>
              <a:t>Extraction of Opcodes can be understood by following diagram. 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0FDFD04-AD7B-73CF-328A-D4E0D84051FF}"/>
              </a:ext>
            </a:extLst>
          </p:cNvPr>
          <p:cNvGrpSpPr/>
          <p:nvPr/>
        </p:nvGrpSpPr>
        <p:grpSpPr>
          <a:xfrm>
            <a:off x="3112649" y="3692191"/>
            <a:ext cx="4385183" cy="2839522"/>
            <a:chOff x="3470989" y="1473181"/>
            <a:chExt cx="5482349" cy="3571971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BFBC184-4608-D586-1748-BA76C5DB8920}"/>
                </a:ext>
              </a:extLst>
            </p:cNvPr>
            <p:cNvSpPr/>
            <p:nvPr/>
          </p:nvSpPr>
          <p:spPr>
            <a:xfrm>
              <a:off x="5067320" y="1768810"/>
              <a:ext cx="1428974" cy="341254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F9D2A6-2AE5-ABEA-FB86-7B518B675166}"/>
                </a:ext>
              </a:extLst>
            </p:cNvPr>
            <p:cNvSpPr/>
            <p:nvPr/>
          </p:nvSpPr>
          <p:spPr>
            <a:xfrm>
              <a:off x="6496294" y="1473181"/>
              <a:ext cx="2017377" cy="922053"/>
            </a:xfrm>
            <a:prstGeom prst="roundRect">
              <a:avLst/>
            </a:prstGeom>
            <a:solidFill>
              <a:schemeClr val="tx2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D3C6EE6-AB00-EAFF-6134-E4AAFE7F4BDD}"/>
                </a:ext>
              </a:extLst>
            </p:cNvPr>
            <p:cNvSpPr/>
            <p:nvPr/>
          </p:nvSpPr>
          <p:spPr>
            <a:xfrm rot="5400000">
              <a:off x="6901368" y="2831203"/>
              <a:ext cx="1207228" cy="335294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CB8A3B5-4D00-B924-A9BB-06FBA5FE311B}"/>
                </a:ext>
              </a:extLst>
            </p:cNvPr>
            <p:cNvSpPr/>
            <p:nvPr/>
          </p:nvSpPr>
          <p:spPr>
            <a:xfrm>
              <a:off x="3470989" y="3852065"/>
              <a:ext cx="2017379" cy="998099"/>
            </a:xfrm>
            <a:prstGeom prst="roundRect">
              <a:avLst/>
            </a:prstGeom>
            <a:solidFill>
              <a:schemeClr val="tx2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CC76C66-3FDC-6FFC-DB78-5AB48678D54B}"/>
                </a:ext>
              </a:extLst>
            </p:cNvPr>
            <p:cNvSpPr/>
            <p:nvPr/>
          </p:nvSpPr>
          <p:spPr>
            <a:xfrm rot="10800000">
              <a:off x="5524331" y="4162983"/>
              <a:ext cx="1428974" cy="341254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5E167DBB-8248-0651-F384-B4B599BF1F34}"/>
                </a:ext>
              </a:extLst>
            </p:cNvPr>
            <p:cNvSpPr txBox="1"/>
            <p:nvPr/>
          </p:nvSpPr>
          <p:spPr>
            <a:xfrm>
              <a:off x="6496058" y="1676436"/>
              <a:ext cx="2017377" cy="46460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>
                  <a:solidFill>
                    <a:schemeClr val="accent5">
                      <a:lumMod val="75000"/>
                    </a:schemeClr>
                  </a:solidFill>
                </a:rPr>
                <a:t>Disassemble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32F15E87-4D33-B4B5-613F-E17BD9C4A753}"/>
                </a:ext>
              </a:extLst>
            </p:cNvPr>
            <p:cNvSpPr txBox="1"/>
            <p:nvPr/>
          </p:nvSpPr>
          <p:spPr>
            <a:xfrm>
              <a:off x="3736775" y="3908177"/>
              <a:ext cx="1914164" cy="81305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>
                  <a:solidFill>
                    <a:schemeClr val="accent5">
                      <a:lumMod val="75000"/>
                    </a:schemeClr>
                  </a:solidFill>
                </a:rPr>
                <a:t>Opcode count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4FAE415B-4135-F0DE-BA5B-A56298735101}"/>
                </a:ext>
              </a:extLst>
            </p:cNvPr>
            <p:cNvSpPr txBox="1"/>
            <p:nvPr/>
          </p:nvSpPr>
          <p:spPr>
            <a:xfrm>
              <a:off x="7012329" y="4182235"/>
              <a:ext cx="1941009" cy="46460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>
                  <a:solidFill>
                    <a:schemeClr val="accent5">
                      <a:lumMod val="75000"/>
                    </a:schemeClr>
                  </a:solidFill>
                </a:rPr>
                <a:t>.</a:t>
              </a:r>
              <a:r>
                <a:rPr lang="en-IN"/>
                <a:t>.</a:t>
              </a:r>
              <a:r>
                <a:rPr lang="en-IN" err="1"/>
                <a:t>smali</a:t>
              </a:r>
            </a:p>
          </p:txBody>
        </p:sp>
        <p:sp>
          <p:nvSpPr>
            <p:cNvPr id="19" name="Graphic 17" descr="Paper outline">
              <a:extLst>
                <a:ext uri="{FF2B5EF4-FFF2-40B4-BE49-F238E27FC236}">
                  <a16:creationId xmlns:a16="http://schemas.microsoft.com/office/drawing/2014/main" id="{DC3979D8-0E24-F414-F51D-6FBB771416F2}"/>
                </a:ext>
              </a:extLst>
            </p:cNvPr>
            <p:cNvSpPr/>
            <p:nvPr/>
          </p:nvSpPr>
          <p:spPr>
            <a:xfrm>
              <a:off x="7114880" y="3677574"/>
              <a:ext cx="1020477" cy="1367578"/>
            </a:xfrm>
            <a:custGeom>
              <a:avLst/>
              <a:gdLst>
                <a:gd name="connsiteX0" fmla="*/ 0 w 1020477"/>
                <a:gd name="connsiteY0" fmla="*/ 0 h 1367578"/>
                <a:gd name="connsiteX1" fmla="*/ 0 w 1020477"/>
                <a:gd name="connsiteY1" fmla="*/ 1367578 h 1367578"/>
                <a:gd name="connsiteX2" fmla="*/ 1020478 w 1020477"/>
                <a:gd name="connsiteY2" fmla="*/ 1367578 h 1367578"/>
                <a:gd name="connsiteX3" fmla="*/ 1020478 w 1020477"/>
                <a:gd name="connsiteY3" fmla="*/ 369007 h 1367578"/>
                <a:gd name="connsiteX4" fmla="*/ 653344 w 1020477"/>
                <a:gd name="connsiteY4" fmla="*/ 0 h 1367578"/>
                <a:gd name="connsiteX5" fmla="*/ 663600 w 1020477"/>
                <a:gd name="connsiteY5" fmla="*/ 58652 h 1367578"/>
                <a:gd name="connsiteX6" fmla="*/ 962123 w 1020477"/>
                <a:gd name="connsiteY6" fmla="*/ 358699 h 1367578"/>
                <a:gd name="connsiteX7" fmla="*/ 962122 w 1020477"/>
                <a:gd name="connsiteY7" fmla="*/ 358940 h 1367578"/>
                <a:gd name="connsiteX8" fmla="*/ 962004 w 1020477"/>
                <a:gd name="connsiteY8" fmla="*/ 358989 h 1367578"/>
                <a:gd name="connsiteX9" fmla="*/ 663310 w 1020477"/>
                <a:gd name="connsiteY9" fmla="*/ 358989 h 1367578"/>
                <a:gd name="connsiteX10" fmla="*/ 663310 w 1020477"/>
                <a:gd name="connsiteY10" fmla="*/ 58772 h 1367578"/>
                <a:gd name="connsiteX11" fmla="*/ 663482 w 1020477"/>
                <a:gd name="connsiteY11" fmla="*/ 58602 h 1367578"/>
                <a:gd name="connsiteX12" fmla="*/ 663600 w 1020477"/>
                <a:gd name="connsiteY12" fmla="*/ 58652 h 1367578"/>
                <a:gd name="connsiteX13" fmla="*/ 34016 w 1020477"/>
                <a:gd name="connsiteY13" fmla="*/ 1333389 h 1367578"/>
                <a:gd name="connsiteX14" fmla="*/ 34016 w 1020477"/>
                <a:gd name="connsiteY14" fmla="*/ 34189 h 1367578"/>
                <a:gd name="connsiteX15" fmla="*/ 629294 w 1020477"/>
                <a:gd name="connsiteY15" fmla="*/ 34189 h 1367578"/>
                <a:gd name="connsiteX16" fmla="*/ 629294 w 1020477"/>
                <a:gd name="connsiteY16" fmla="*/ 393179 h 1367578"/>
                <a:gd name="connsiteX17" fmla="*/ 986462 w 1020477"/>
                <a:gd name="connsiteY17" fmla="*/ 393179 h 1367578"/>
                <a:gd name="connsiteX18" fmla="*/ 986462 w 1020477"/>
                <a:gd name="connsiteY18" fmla="*/ 1333389 h 136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0477" h="1367578">
                  <a:moveTo>
                    <a:pt x="0" y="0"/>
                  </a:moveTo>
                  <a:lnTo>
                    <a:pt x="0" y="1367578"/>
                  </a:lnTo>
                  <a:lnTo>
                    <a:pt x="1020478" y="1367578"/>
                  </a:lnTo>
                  <a:lnTo>
                    <a:pt x="1020478" y="369007"/>
                  </a:lnTo>
                  <a:lnTo>
                    <a:pt x="653344" y="0"/>
                  </a:lnTo>
                  <a:close/>
                  <a:moveTo>
                    <a:pt x="663600" y="58652"/>
                  </a:moveTo>
                  <a:lnTo>
                    <a:pt x="962123" y="358699"/>
                  </a:lnTo>
                  <a:cubicBezTo>
                    <a:pt x="962190" y="358765"/>
                    <a:pt x="962188" y="358875"/>
                    <a:pt x="962122" y="358940"/>
                  </a:cubicBezTo>
                  <a:cubicBezTo>
                    <a:pt x="962089" y="358971"/>
                    <a:pt x="962048" y="358989"/>
                    <a:pt x="962004" y="358989"/>
                  </a:cubicBezTo>
                  <a:lnTo>
                    <a:pt x="663310" y="358989"/>
                  </a:lnTo>
                  <a:lnTo>
                    <a:pt x="663310" y="58772"/>
                  </a:lnTo>
                  <a:cubicBezTo>
                    <a:pt x="663312" y="58678"/>
                    <a:pt x="663389" y="58602"/>
                    <a:pt x="663482" y="58602"/>
                  </a:cubicBezTo>
                  <a:cubicBezTo>
                    <a:pt x="663526" y="58604"/>
                    <a:pt x="663569" y="58621"/>
                    <a:pt x="663600" y="58652"/>
                  </a:cubicBezTo>
                  <a:close/>
                  <a:moveTo>
                    <a:pt x="34016" y="1333389"/>
                  </a:moveTo>
                  <a:lnTo>
                    <a:pt x="34016" y="34189"/>
                  </a:lnTo>
                  <a:lnTo>
                    <a:pt x="629294" y="34189"/>
                  </a:lnTo>
                  <a:lnTo>
                    <a:pt x="629294" y="393179"/>
                  </a:lnTo>
                  <a:lnTo>
                    <a:pt x="986462" y="393179"/>
                  </a:lnTo>
                  <a:lnTo>
                    <a:pt x="986462" y="1333389"/>
                  </a:lnTo>
                  <a:close/>
                </a:path>
              </a:pathLst>
            </a:custGeom>
            <a:solidFill>
              <a:srgbClr val="92D050"/>
            </a:solidFill>
            <a:ln w="16966" cap="flat">
              <a:solidFill>
                <a:srgbClr val="92D050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0" name="Graphic 18" descr="Paper outline">
              <a:extLst>
                <a:ext uri="{FF2B5EF4-FFF2-40B4-BE49-F238E27FC236}">
                  <a16:creationId xmlns:a16="http://schemas.microsoft.com/office/drawing/2014/main" id="{2AB9BC97-73C3-4113-014A-03202AAF28C6}"/>
                </a:ext>
              </a:extLst>
            </p:cNvPr>
            <p:cNvSpPr/>
            <p:nvPr/>
          </p:nvSpPr>
          <p:spPr>
            <a:xfrm>
              <a:off x="7017564" y="3538704"/>
              <a:ext cx="1020477" cy="1367578"/>
            </a:xfrm>
            <a:custGeom>
              <a:avLst/>
              <a:gdLst>
                <a:gd name="connsiteX0" fmla="*/ 0 w 1020477"/>
                <a:gd name="connsiteY0" fmla="*/ 0 h 1367578"/>
                <a:gd name="connsiteX1" fmla="*/ 0 w 1020477"/>
                <a:gd name="connsiteY1" fmla="*/ 1367578 h 1367578"/>
                <a:gd name="connsiteX2" fmla="*/ 1020478 w 1020477"/>
                <a:gd name="connsiteY2" fmla="*/ 1367578 h 1367578"/>
                <a:gd name="connsiteX3" fmla="*/ 1020478 w 1020477"/>
                <a:gd name="connsiteY3" fmla="*/ 369007 h 1367578"/>
                <a:gd name="connsiteX4" fmla="*/ 653344 w 1020477"/>
                <a:gd name="connsiteY4" fmla="*/ 0 h 1367578"/>
                <a:gd name="connsiteX5" fmla="*/ 663600 w 1020477"/>
                <a:gd name="connsiteY5" fmla="*/ 58652 h 1367578"/>
                <a:gd name="connsiteX6" fmla="*/ 962123 w 1020477"/>
                <a:gd name="connsiteY6" fmla="*/ 358699 h 1367578"/>
                <a:gd name="connsiteX7" fmla="*/ 962122 w 1020477"/>
                <a:gd name="connsiteY7" fmla="*/ 358940 h 1367578"/>
                <a:gd name="connsiteX8" fmla="*/ 962004 w 1020477"/>
                <a:gd name="connsiteY8" fmla="*/ 358989 h 1367578"/>
                <a:gd name="connsiteX9" fmla="*/ 663310 w 1020477"/>
                <a:gd name="connsiteY9" fmla="*/ 358989 h 1367578"/>
                <a:gd name="connsiteX10" fmla="*/ 663310 w 1020477"/>
                <a:gd name="connsiteY10" fmla="*/ 58772 h 1367578"/>
                <a:gd name="connsiteX11" fmla="*/ 663482 w 1020477"/>
                <a:gd name="connsiteY11" fmla="*/ 58602 h 1367578"/>
                <a:gd name="connsiteX12" fmla="*/ 663600 w 1020477"/>
                <a:gd name="connsiteY12" fmla="*/ 58652 h 1367578"/>
                <a:gd name="connsiteX13" fmla="*/ 34016 w 1020477"/>
                <a:gd name="connsiteY13" fmla="*/ 1333389 h 1367578"/>
                <a:gd name="connsiteX14" fmla="*/ 34016 w 1020477"/>
                <a:gd name="connsiteY14" fmla="*/ 34189 h 1367578"/>
                <a:gd name="connsiteX15" fmla="*/ 629294 w 1020477"/>
                <a:gd name="connsiteY15" fmla="*/ 34189 h 1367578"/>
                <a:gd name="connsiteX16" fmla="*/ 629294 w 1020477"/>
                <a:gd name="connsiteY16" fmla="*/ 393179 h 1367578"/>
                <a:gd name="connsiteX17" fmla="*/ 986462 w 1020477"/>
                <a:gd name="connsiteY17" fmla="*/ 393179 h 1367578"/>
                <a:gd name="connsiteX18" fmla="*/ 986462 w 1020477"/>
                <a:gd name="connsiteY18" fmla="*/ 1333389 h 136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0477" h="1367578">
                  <a:moveTo>
                    <a:pt x="0" y="0"/>
                  </a:moveTo>
                  <a:lnTo>
                    <a:pt x="0" y="1367578"/>
                  </a:lnTo>
                  <a:lnTo>
                    <a:pt x="1020478" y="1367578"/>
                  </a:lnTo>
                  <a:lnTo>
                    <a:pt x="1020478" y="369007"/>
                  </a:lnTo>
                  <a:lnTo>
                    <a:pt x="653344" y="0"/>
                  </a:lnTo>
                  <a:close/>
                  <a:moveTo>
                    <a:pt x="663600" y="58652"/>
                  </a:moveTo>
                  <a:lnTo>
                    <a:pt x="962123" y="358699"/>
                  </a:lnTo>
                  <a:cubicBezTo>
                    <a:pt x="962190" y="358765"/>
                    <a:pt x="962188" y="358875"/>
                    <a:pt x="962122" y="358940"/>
                  </a:cubicBezTo>
                  <a:cubicBezTo>
                    <a:pt x="962089" y="358971"/>
                    <a:pt x="962048" y="358989"/>
                    <a:pt x="962004" y="358989"/>
                  </a:cubicBezTo>
                  <a:lnTo>
                    <a:pt x="663310" y="358989"/>
                  </a:lnTo>
                  <a:lnTo>
                    <a:pt x="663310" y="58772"/>
                  </a:lnTo>
                  <a:cubicBezTo>
                    <a:pt x="663312" y="58678"/>
                    <a:pt x="663389" y="58602"/>
                    <a:pt x="663482" y="58602"/>
                  </a:cubicBezTo>
                  <a:cubicBezTo>
                    <a:pt x="663526" y="58604"/>
                    <a:pt x="663569" y="58621"/>
                    <a:pt x="663600" y="58652"/>
                  </a:cubicBezTo>
                  <a:close/>
                  <a:moveTo>
                    <a:pt x="34016" y="1333389"/>
                  </a:moveTo>
                  <a:lnTo>
                    <a:pt x="34016" y="34189"/>
                  </a:lnTo>
                  <a:lnTo>
                    <a:pt x="629294" y="34189"/>
                  </a:lnTo>
                  <a:lnTo>
                    <a:pt x="629294" y="393179"/>
                  </a:lnTo>
                  <a:lnTo>
                    <a:pt x="986462" y="393179"/>
                  </a:lnTo>
                  <a:lnTo>
                    <a:pt x="986462" y="1333389"/>
                  </a:lnTo>
                  <a:close/>
                </a:path>
              </a:pathLst>
            </a:custGeom>
            <a:solidFill>
              <a:srgbClr val="92D050"/>
            </a:solidFill>
            <a:ln w="16966" cap="flat">
              <a:solidFill>
                <a:srgbClr val="92D050"/>
              </a:solidFill>
              <a:prstDash val="solid"/>
              <a:miter/>
            </a:ln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  <p:pic>
        <p:nvPicPr>
          <p:cNvPr id="23" name="Graphic 1" descr="Paper outline">
            <a:extLst>
              <a:ext uri="{FF2B5EF4-FFF2-40B4-BE49-F238E27FC236}">
                <a16:creationId xmlns:a16="http://schemas.microsoft.com/office/drawing/2014/main" id="{73FF3E1A-4665-65B8-DC15-B8F2B652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3140" y="3341981"/>
            <a:ext cx="1275878" cy="12552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5B390D1-7B67-4D5D-44AF-D0B8F36BE241}"/>
              </a:ext>
            </a:extLst>
          </p:cNvPr>
          <p:cNvSpPr txBox="1"/>
          <p:nvPr/>
        </p:nvSpPr>
        <p:spPr>
          <a:xfrm>
            <a:off x="3634451" y="38562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>
                <a:latin typeface="Calibri"/>
              </a:rPr>
              <a:t>.</a:t>
            </a:r>
            <a:r>
              <a:rPr lang="en-IN" err="1">
                <a:latin typeface="Calibri"/>
              </a:rPr>
              <a:t>apk</a:t>
            </a:r>
            <a:r>
              <a:rPr lang="en-US">
                <a:latin typeface="Calibri"/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6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049E-160D-5B96-D17A-60014879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2. </a:t>
            </a:r>
            <a:r>
              <a:rPr lang="en-US" b="1" dirty="0"/>
              <a:t>Feature</a:t>
            </a:r>
            <a:r>
              <a:rPr lang="en-US" b="1" dirty="0">
                <a:ea typeface="+mj-lt"/>
                <a:cs typeface="+mj-lt"/>
              </a:rPr>
              <a:t> Extraction and Selection</a:t>
            </a:r>
          </a:p>
          <a:p>
            <a:endParaRPr lang="en-US" b="1" dirty="0">
              <a:ea typeface="+mj-lt"/>
              <a:cs typeface="+mj-lt"/>
            </a:endParaRPr>
          </a:p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262E-947D-F71A-C813-16050849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11" y="1802133"/>
            <a:ext cx="9801191" cy="478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j-lt"/>
                <a:cs typeface="+mj-lt"/>
              </a:rPr>
              <a:t>2.  Operation Code (Opcode) counts (Contd.)</a:t>
            </a:r>
            <a:endParaRPr lang="en-US"/>
          </a:p>
          <a:p>
            <a:pPr marL="0" indent="0">
              <a:buNone/>
            </a:pPr>
            <a:endParaRPr lang="en-US" b="1"/>
          </a:p>
          <a:p>
            <a:pPr lvl="1">
              <a:buClr>
                <a:srgbClr val="8AD0D6"/>
              </a:buClr>
            </a:pPr>
            <a:r>
              <a:rPr lang="en-US" sz="2000"/>
              <a:t>For the feature extraction of opcodes we have found all probable opcodes.</a:t>
            </a:r>
          </a:p>
          <a:p>
            <a:pPr lvl="1">
              <a:buClr>
                <a:srgbClr val="8AD0D6"/>
              </a:buClr>
            </a:pPr>
            <a:endParaRPr lang="en-US" sz="2000"/>
          </a:p>
          <a:p>
            <a:pPr lvl="1">
              <a:buClr>
                <a:srgbClr val="8AD0D6"/>
              </a:buClr>
            </a:pPr>
            <a:r>
              <a:rPr lang="en-US" sz="2000"/>
              <a:t>The total opcode which can be used as features were about 218.</a:t>
            </a:r>
          </a:p>
          <a:p>
            <a:pPr lvl="1">
              <a:buClr>
                <a:srgbClr val="8AD0D6"/>
              </a:buClr>
            </a:pPr>
            <a:endParaRPr lang="en-US" sz="2000"/>
          </a:p>
          <a:p>
            <a:pPr lvl="1">
              <a:buClr>
                <a:srgbClr val="8AD0D6"/>
              </a:buClr>
            </a:pPr>
            <a:r>
              <a:rPr lang="en-US" sz="2000"/>
              <a:t>We have stored their respective count into the </a:t>
            </a:r>
            <a:r>
              <a:rPr lang="en-US" sz="2000" err="1"/>
              <a:t>dataframe</a:t>
            </a:r>
            <a:r>
              <a:rPr lang="en-US" sz="2000"/>
              <a:t>.</a:t>
            </a:r>
          </a:p>
          <a:p>
            <a:pPr lvl="1">
              <a:buClr>
                <a:srgbClr val="8AD0D6"/>
              </a:buClr>
            </a:pPr>
            <a:endParaRPr lang="en-US" sz="2000"/>
          </a:p>
          <a:p>
            <a:pPr lvl="1">
              <a:buClr>
                <a:srgbClr val="8AD0D6"/>
              </a:buClr>
            </a:pPr>
            <a:r>
              <a:rPr lang="en-US" sz="2000"/>
              <a:t>We have done this feature extraction for about 2000 APKs.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97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1007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Bodoni MT Black</vt:lpstr>
      <vt:lpstr>Calibri</vt:lpstr>
      <vt:lpstr>Century Gothic</vt:lpstr>
      <vt:lpstr>Wingdings</vt:lpstr>
      <vt:lpstr>Wingdings 3</vt:lpstr>
      <vt:lpstr>Ion</vt:lpstr>
      <vt:lpstr>Android Malware Detection</vt:lpstr>
      <vt:lpstr>Motivation</vt:lpstr>
      <vt:lpstr>Goal</vt:lpstr>
      <vt:lpstr>Our Project in a Nutshell</vt:lpstr>
      <vt:lpstr>1. Data Collection</vt:lpstr>
      <vt:lpstr>APK file Architecture</vt:lpstr>
      <vt:lpstr>2. Feature Extraction and Selection</vt:lpstr>
      <vt:lpstr>2. Feature Extraction and Selection </vt:lpstr>
      <vt:lpstr>2. Feature Extraction and Selection  </vt:lpstr>
      <vt:lpstr>2. Feature Extraction and Selection   </vt:lpstr>
      <vt:lpstr>System Overview</vt:lpstr>
      <vt:lpstr>3. Applying ML to design the System </vt:lpstr>
      <vt:lpstr>4. Testing the system</vt:lpstr>
      <vt:lpstr>Analysis</vt:lpstr>
      <vt:lpstr>Limitations</vt:lpstr>
      <vt:lpstr>Conclusion &amp; 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mayuresh shandilya</cp:lastModifiedBy>
  <cp:revision>5</cp:revision>
  <dcterms:created xsi:type="dcterms:W3CDTF">2022-04-28T19:05:11Z</dcterms:created>
  <dcterms:modified xsi:type="dcterms:W3CDTF">2022-04-29T12:16:40Z</dcterms:modified>
</cp:coreProperties>
</file>