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6" r:id="rId4"/>
    <p:sldId id="413" r:id="rId5"/>
    <p:sldId id="414" r:id="rId6"/>
    <p:sldId id="410" r:id="rId7"/>
    <p:sldId id="411" r:id="rId8"/>
    <p:sldId id="415" r:id="rId9"/>
    <p:sldId id="412" r:id="rId10"/>
    <p:sldId id="417" r:id="rId11"/>
    <p:sldId id="428" r:id="rId12"/>
    <p:sldId id="429" r:id="rId13"/>
    <p:sldId id="430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8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hyperlink" Target="https://www.postgresql.org/docs/13/sql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hyperlink" Target="https://www.postgresql.org/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hyperlink" Target="https://www.postgresqltutorial.com/install-postgresql-macos/" TargetMode="External"/><Relationship Id="rId2" Type="http://schemas.openxmlformats.org/officeDocument/2006/relationships/hyperlink" Target="https://www.postgresqltutorial.com/install-postgresql-linux/" TargetMode="External"/><Relationship Id="rId1" Type="http://schemas.openxmlformats.org/officeDocument/2006/relationships/hyperlink" Target="https://www.postgresqltutorial.com/install-postgresq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hyperlink" Target="https://www.jetbrains.com/zh-cn/community/education/#studen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hyperlink" Target="https://www.jetbrains.com/datagrip/download/#section=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Softwares</a:t>
            </a:r>
            <a:r>
              <a:rPr lang="en-US" altLang="zh-CN"/>
              <a:t> Installation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059305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CS213</a:t>
            </a:r>
            <a:endParaRPr lang="en-US" altLang="zh-CN"/>
          </a:p>
          <a:p>
            <a:r>
              <a:rPr lang="en-US" altLang="zh-CN"/>
              <a:t>by wwy 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use DataGrip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Brief direction in Part IV of </a:t>
            </a:r>
            <a:r>
              <a:rPr lang="en-US" altLang="zh-CN" sz="2800">
                <a:sym typeface="+mn-ea"/>
              </a:rPr>
              <a:t>Tutorial by Zhu Yueming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Conection Modes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655185" y="3202305"/>
            <a:ext cx="2875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DBMS</a:t>
            </a:r>
            <a:endParaRPr lang="en-US" altLang="zh-CN" sz="72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3080" y="2096135"/>
            <a:ext cx="2054225" cy="1106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IDE</a:t>
            </a:r>
            <a:endParaRPr lang="en-US" altLang="zh-CN" sz="4000"/>
          </a:p>
        </p:txBody>
      </p:sp>
      <p:sp>
        <p:nvSpPr>
          <p:cNvPr id="7" name="圆角矩形 6"/>
          <p:cNvSpPr/>
          <p:nvPr/>
        </p:nvSpPr>
        <p:spPr>
          <a:xfrm>
            <a:off x="1783080" y="4895850"/>
            <a:ext cx="2054225" cy="110617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Script</a:t>
            </a:r>
            <a:endParaRPr lang="en-US" altLang="zh-CN" sz="4000"/>
          </a:p>
        </p:txBody>
      </p:sp>
      <p:sp>
        <p:nvSpPr>
          <p:cNvPr id="8" name="圆角矩形 7"/>
          <p:cNvSpPr/>
          <p:nvPr/>
        </p:nvSpPr>
        <p:spPr>
          <a:xfrm>
            <a:off x="8284845" y="2186305"/>
            <a:ext cx="2392045" cy="11061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Program</a:t>
            </a:r>
            <a:endParaRPr lang="en-US" altLang="zh-CN" sz="4000"/>
          </a:p>
        </p:txBody>
      </p:sp>
      <p:cxnSp>
        <p:nvCxnSpPr>
          <p:cNvPr id="9" name="直接箭头连接符 8"/>
          <p:cNvCxnSpPr>
            <a:stCxn id="6" idx="3"/>
            <a:endCxn id="4" idx="1"/>
          </p:cNvCxnSpPr>
          <p:nvPr/>
        </p:nvCxnSpPr>
        <p:spPr>
          <a:xfrm>
            <a:off x="3837305" y="2649220"/>
            <a:ext cx="817880" cy="1152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" idx="2"/>
          </p:cNvCxnSpPr>
          <p:nvPr/>
        </p:nvCxnSpPr>
        <p:spPr>
          <a:xfrm flipV="1">
            <a:off x="3905250" y="4401185"/>
            <a:ext cx="2187575" cy="102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4" idx="0"/>
          </p:cNvCxnSpPr>
          <p:nvPr/>
        </p:nvCxnSpPr>
        <p:spPr>
          <a:xfrm flipH="1">
            <a:off x="6092825" y="2739390"/>
            <a:ext cx="2192020" cy="46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702675" y="3981450"/>
            <a:ext cx="1974215" cy="175323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lgDashDot"/>
          </a:ln>
        </p:spPr>
        <p:txBody>
          <a:bodyPr wrap="square" rtlCol="0">
            <a:spAutoFit/>
          </a:bodyPr>
          <a:p>
            <a:r>
              <a:rPr lang="en-US" altLang="zh-CN"/>
              <a:t>IP</a:t>
            </a:r>
            <a:endParaRPr lang="en-US" altLang="zh-CN"/>
          </a:p>
          <a:p>
            <a:r>
              <a:rPr lang="en-US" altLang="zh-CN"/>
              <a:t>Port</a:t>
            </a:r>
            <a:endParaRPr lang="en-US" altLang="zh-CN"/>
          </a:p>
          <a:p>
            <a:r>
              <a:rPr lang="en-US" altLang="zh-CN"/>
              <a:t>User</a:t>
            </a:r>
            <a:endParaRPr lang="en-US" altLang="zh-CN"/>
          </a:p>
          <a:p>
            <a:r>
              <a:rPr lang="en-US" altLang="zh-CN"/>
              <a:t>Password</a:t>
            </a:r>
            <a:endParaRPr lang="en-US" altLang="zh-CN"/>
          </a:p>
          <a:p>
            <a:r>
              <a:rPr lang="en-US" altLang="zh-CN"/>
              <a:t>Database</a:t>
            </a:r>
            <a:endParaRPr lang="en-US" altLang="zh-CN"/>
          </a:p>
          <a:p>
            <a:r>
              <a:rPr lang="en-US" altLang="zh-CN"/>
              <a:t>Driver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134475" y="1407160"/>
            <a:ext cx="11112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13280" y="1395730"/>
            <a:ext cx="11112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58365" y="4251960"/>
            <a:ext cx="11112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56020" y="4401185"/>
            <a:ext cx="160845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service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 Structure</a:t>
            </a:r>
            <a:endParaRPr lang="en-US" altLang="zh-CN"/>
          </a:p>
        </p:txBody>
      </p:sp>
      <p:pic>
        <p:nvPicPr>
          <p:cNvPr id="4" name="图片 3" descr="postgresStr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90345"/>
            <a:ext cx="4594860" cy="42595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83543" y="1313815"/>
            <a:ext cx="323405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Database</a:t>
            </a:r>
            <a:endParaRPr lang="en-US" altLang="zh-CN" sz="5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5723" y="2284730"/>
            <a:ext cx="281368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Schema</a:t>
            </a:r>
            <a:endParaRPr lang="en-US" altLang="zh-CN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36156" y="3409315"/>
            <a:ext cx="230505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Tables</a:t>
            </a:r>
            <a:endParaRPr lang="en-US" altLang="zh-CN" sz="54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03934" y="4538345"/>
            <a:ext cx="205168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</a:t>
            </a:r>
            <a:endParaRPr lang="en-US" altLang="zh-CN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曲线连接符 8"/>
          <p:cNvCxnSpPr>
            <a:endCxn id="6" idx="1"/>
          </p:cNvCxnSpPr>
          <p:nvPr/>
        </p:nvCxnSpPr>
        <p:spPr>
          <a:xfrm>
            <a:off x="5654675" y="2174875"/>
            <a:ext cx="761365" cy="570865"/>
          </a:xfrm>
          <a:prstGeom prst="curvedConnector3">
            <a:avLst>
              <a:gd name="adj1" fmla="val 2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>
            <a:off x="6720205" y="3335020"/>
            <a:ext cx="761365" cy="570865"/>
          </a:xfrm>
          <a:prstGeom prst="curvedConnector3">
            <a:avLst>
              <a:gd name="adj1" fmla="val 2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>
            <a:off x="7842885" y="4418965"/>
            <a:ext cx="761365" cy="570865"/>
          </a:xfrm>
          <a:prstGeom prst="curvedConnector3">
            <a:avLst>
              <a:gd name="adj1" fmla="val 2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214610" y="2851785"/>
            <a:ext cx="156083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4800" b="1">
                <a:solidFill>
                  <a:schemeClr val="accent4"/>
                </a:solidFill>
                <a:effectLst/>
              </a:rPr>
              <a:t>View</a:t>
            </a:r>
            <a:endParaRPr lang="en-US" altLang="zh-CN" sz="4800" b="1">
              <a:solidFill>
                <a:schemeClr val="accent4"/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09163" y="5749925"/>
            <a:ext cx="2214245" cy="101473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lgDashDot"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 b="1" i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Logic</a:t>
            </a:r>
            <a:endParaRPr lang="en-US" altLang="zh-CN" sz="6000" b="1" i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53870" y="2032000"/>
            <a:ext cx="5467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PostgreSQL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7015" y="3950970"/>
            <a:ext cx="40449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DataGrip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Postgres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501830"/>
            <a:ext cx="10969200" cy="4759200"/>
          </a:xfrm>
        </p:spPr>
        <p:txBody>
          <a:bodyPr/>
          <a:p>
            <a:r>
              <a:rPr lang="en-US" altLang="zh-CN" sz="2800"/>
              <a:t>ORDBMS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3899218" y="1604645"/>
            <a:ext cx="73996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Object-relational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013" y="2907030"/>
            <a:ext cx="41484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chemeClr val="accent4"/>
                </a:solidFill>
                <a:effectLst/>
              </a:rPr>
              <a:t>database</a:t>
            </a:r>
            <a:endParaRPr lang="en-US" altLang="zh-CN" sz="7200" b="1">
              <a:solidFill>
                <a:schemeClr val="accent4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0981" y="4187825"/>
            <a:ext cx="92303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7200" b="1">
                <a:solidFill>
                  <a:schemeClr val="accent3"/>
                </a:solidFill>
                <a:effectLst/>
              </a:rPr>
              <a:t>management system</a:t>
            </a:r>
            <a:endParaRPr lang="en-US" altLang="zh-CN" sz="7200" b="1">
              <a:solidFill>
                <a:schemeClr val="accent3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4" grpId="1"/>
      <p:bldP spid="5" grpId="1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Postgres(</a:t>
            </a:r>
            <a:r>
              <a:rPr lang="en-US" altLang="zh-CN">
                <a:sym typeface="+mn-ea"/>
              </a:rPr>
              <a:t>S</a:t>
            </a:r>
            <a:r>
              <a:rPr lang="en-US" altLang="zh-CN"/>
              <a:t>QL)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SQL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1829118" y="2366645"/>
            <a:ext cx="925512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Structured Query Language</a:t>
            </a:r>
            <a:endParaRPr lang="zh-C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535" y="6087110"/>
            <a:ext cx="1125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https://www.postgresql.org/docs/13/sql.html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choose Postgres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The World's Most Advanced Open Source Relational Database</a:t>
            </a:r>
            <a:endParaRPr lang="zh-CN" altLang="en-US" sz="2800"/>
          </a:p>
          <a:p>
            <a:r>
              <a:rPr lang="en-US" altLang="zh-CN" sz="2800"/>
              <a:t>Free</a:t>
            </a:r>
            <a:endParaRPr lang="en-US" altLang="zh-CN" sz="2800"/>
          </a:p>
          <a:p>
            <a:r>
              <a:rPr lang="en-US" altLang="zh-CN" sz="2800"/>
              <a:t>Stability</a:t>
            </a:r>
            <a:endParaRPr lang="en-US" altLang="zh-CN" sz="2800"/>
          </a:p>
          <a:p>
            <a:r>
              <a:rPr lang="en-US" altLang="zh-CN" sz="2800"/>
              <a:t>Widely used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download Postgres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3110" y="1235710"/>
            <a:ext cx="9640570" cy="5089525"/>
          </a:xfrm>
          <a:prstGeom prst="rect">
            <a:avLst/>
          </a:prstGeom>
        </p:spPr>
      </p:pic>
      <p:sp>
        <p:nvSpPr>
          <p:cNvPr id="5" name="文本框 4">
            <a:hlinkClick r:id="rId3" action="ppaction://hlinkfile"/>
          </p:cNvPr>
          <p:cNvSpPr txBox="1"/>
          <p:nvPr/>
        </p:nvSpPr>
        <p:spPr>
          <a:xfrm>
            <a:off x="608330" y="6414135"/>
            <a:ext cx="1125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3" action="ppaction://hlinkfile"/>
              </a:rPr>
              <a:t>https://www.postgresql.org/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install Postgres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hlinkClick r:id="rId1" action="ppaction://hlinkfile"/>
              </a:rPr>
              <a:t>Install on Windows</a:t>
            </a:r>
            <a:endParaRPr lang="en-US" altLang="zh-CN" sz="2800"/>
          </a:p>
          <a:p>
            <a:r>
              <a:rPr lang="en-US" altLang="zh-CN" sz="2800">
                <a:hlinkClick r:id="rId2" action="ppaction://hlinkfile"/>
              </a:rPr>
              <a:t>Install on Linux</a:t>
            </a:r>
            <a:endParaRPr lang="en-US" altLang="zh-CN" sz="2800"/>
          </a:p>
          <a:p>
            <a:r>
              <a:rPr lang="en-US" altLang="zh-CN" sz="2800">
                <a:hlinkClick r:id="rId3" action="ppaction://hlinkfile"/>
              </a:rPr>
              <a:t>Install on Mac</a:t>
            </a:r>
            <a:endParaRPr lang="en-US" altLang="zh-CN" sz="2800">
              <a:hlinkClick r:id="rId3" action="ppaction://hlinkfile"/>
            </a:endParaRPr>
          </a:p>
          <a:p>
            <a:r>
              <a:rPr lang="en-US" altLang="zh-CN" sz="2800"/>
              <a:t>T</a:t>
            </a:r>
            <a:r>
              <a:rPr lang="en-US" altLang="zh-CN" sz="2800"/>
              <a:t>utorial by Zhu Yueming</a:t>
            </a:r>
            <a:endParaRPr lang="en-US" altLang="zh-CN" sz="28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DataGrip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759325"/>
          </a:xfrm>
        </p:spPr>
        <p:txBody>
          <a:bodyPr/>
          <a:p>
            <a:r>
              <a:rPr lang="en-US" altLang="zh-CN" sz="2800"/>
              <a:t>Cross-Platform</a:t>
            </a:r>
            <a:endParaRPr lang="en-US" altLang="zh-CN" sz="2800"/>
          </a:p>
          <a:p>
            <a:r>
              <a:rPr lang="en-US" altLang="zh-CN" sz="2800"/>
              <a:t>JetBrain:</a:t>
            </a:r>
            <a:r>
              <a:rPr lang="en-US" altLang="zh-CN">
                <a:solidFill>
                  <a:srgbClr val="00B0F0"/>
                </a:solidFill>
                <a:hlinkClick r:id="rId1" action="ppaction://hlinkfile"/>
              </a:rPr>
              <a:t>https://www.jetbrains.com/zh-cn/community/education/#students</a:t>
            </a:r>
            <a:endParaRPr lang="en-US" altLang="zh-CN" sz="2800"/>
          </a:p>
          <a:p>
            <a:r>
              <a:rPr lang="en-US" altLang="zh-CN" sz="2800"/>
              <a:t>Copyright</a:t>
            </a:r>
            <a:endParaRPr lang="en-US" altLang="zh-CN" sz="2800"/>
          </a:p>
          <a:p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608013" y="4048760"/>
            <a:ext cx="1064450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400" b="1">
                <a:solidFill>
                  <a:schemeClr val="accent4"/>
                </a:solidFill>
                <a:effectLst/>
              </a:rPr>
              <a:t>Intergreated Development Environment</a:t>
            </a:r>
            <a:endParaRPr lang="zh-CN" altLang="en-US" sz="4400" b="1">
              <a:solidFill>
                <a:schemeClr val="accent4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download&amp;install DataGrip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Refer to </a:t>
            </a:r>
            <a:r>
              <a:rPr lang="en-US" altLang="zh-CN" sz="2800">
                <a:sym typeface="+mn-ea"/>
                <a:hlinkClick r:id="rId1" action="ppaction://hlinkfile"/>
              </a:rPr>
              <a:t>DataGrip Official Web</a:t>
            </a:r>
            <a:endParaRPr lang="en-US" altLang="zh-CN" sz="2800">
              <a:sym typeface="+mn-ea"/>
              <a:hlinkClick r:id="rId1" action="ppaction://hlinkfile"/>
            </a:endParaRPr>
          </a:p>
          <a:p>
            <a:r>
              <a:rPr lang="en-US" altLang="zh-CN" sz="2800"/>
              <a:t>Read System requirment and Installation Instructions first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7495,&quot;width&quot;:14198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COMMONDATA" val="eyJoZGlkIjoiMmFlOTUxZDJmMTBmNTk5OGJhNmI5N2UyYmQyOTQ0YjAifQ=="/>
  <p:tag name="KSO_WPP_MARK_KEY" val="7c1d8ebc-e871-4d21-ae9e-e03b0c213a6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演示</Application>
  <PresentationFormat>宽屏</PresentationFormat>
  <Paragraphs>104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Softwares Installation</vt:lpstr>
      <vt:lpstr>PowerPoint 演示文稿</vt:lpstr>
      <vt:lpstr>What is Postgres</vt:lpstr>
      <vt:lpstr>Postgres(SQL)</vt:lpstr>
      <vt:lpstr>Why choose Postgres</vt:lpstr>
      <vt:lpstr>How to download Postgres</vt:lpstr>
      <vt:lpstr>How to install Postgres</vt:lpstr>
      <vt:lpstr>Why DataGrip</vt:lpstr>
      <vt:lpstr>How to download&amp;install DataGrip</vt:lpstr>
      <vt:lpstr>How to use DataGrip</vt:lpstr>
      <vt:lpstr>Conection Modes</vt:lpstr>
      <vt:lpstr>Postgres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wwy</cp:lastModifiedBy>
  <cp:revision>185</cp:revision>
  <dcterms:created xsi:type="dcterms:W3CDTF">2019-06-19T02:08:00Z</dcterms:created>
  <dcterms:modified xsi:type="dcterms:W3CDTF">2023-09-11T07:04:04Z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0C918804B0BF40639BDFF8E4D8809CF3</vt:lpwstr>
  </property>
</Properties>
</file>