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3" r:id="rId4"/>
    <p:sldId id="283" r:id="rId5"/>
    <p:sldId id="285" r:id="rId6"/>
    <p:sldId id="286" r:id="rId7"/>
    <p:sldId id="258" r:id="rId8"/>
    <p:sldId id="257" r:id="rId10"/>
    <p:sldId id="266" r:id="rId11"/>
    <p:sldId id="265" r:id="rId12"/>
    <p:sldId id="259" r:id="rId13"/>
    <p:sldId id="260" r:id="rId14"/>
    <p:sldId id="262" r:id="rId15"/>
    <p:sldId id="263" r:id="rId16"/>
    <p:sldId id="287" r:id="rId17"/>
    <p:sldId id="264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Data-&gt;ER-&gt;Relation Model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ER-&gt;Relation Model(1:1)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学生（</a:t>
            </a:r>
            <a:r>
              <a:rPr lang="zh-CN" altLang="en-US" u="sng"/>
              <a:t>学号</a:t>
            </a:r>
            <a:r>
              <a:rPr lang="zh-CN" altLang="en-US"/>
              <a:t>，</a:t>
            </a:r>
            <a:r>
              <a:rPr lang="zh-CN" altLang="en-US"/>
              <a:t>姓名，学院，班级，电话）</a:t>
            </a:r>
            <a:endParaRPr lang="zh-CN" altLang="en-US"/>
          </a:p>
          <a:p>
            <a:r>
              <a:rPr lang="zh-CN" altLang="en-US"/>
              <a:t>饭卡（</a:t>
            </a:r>
            <a:r>
              <a:rPr lang="zh-CN" altLang="en-US" u="sng"/>
              <a:t>卡号</a:t>
            </a:r>
            <a:r>
              <a:rPr lang="zh-CN" altLang="en-US"/>
              <a:t>，余额）</a:t>
            </a:r>
            <a:endParaRPr lang="zh-CN" altLang="en-US"/>
          </a:p>
          <a:p>
            <a:r>
              <a:rPr lang="zh-CN" altLang="en-US"/>
              <a:t>使用（</a:t>
            </a:r>
            <a:r>
              <a:rPr lang="zh-CN" altLang="en-US" u="sng"/>
              <a:t>学号，卡号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学生（</a:t>
            </a:r>
            <a:r>
              <a:rPr lang="zh-CN" altLang="en-US" u="sng">
                <a:sym typeface="+mn-ea"/>
              </a:rPr>
              <a:t>学号</a:t>
            </a:r>
            <a:r>
              <a:rPr lang="zh-CN" altLang="en-US">
                <a:sym typeface="+mn-ea"/>
              </a:rPr>
              <a:t>，姓名，学院，班级，电话，卡号）</a:t>
            </a:r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学生（</a:t>
            </a:r>
            <a:r>
              <a:rPr lang="zh-CN" altLang="en-US" u="sng">
                <a:sym typeface="+mn-ea"/>
              </a:rPr>
              <a:t>学号</a:t>
            </a:r>
            <a:r>
              <a:rPr lang="zh-CN" altLang="en-US">
                <a:sym typeface="+mn-ea"/>
              </a:rPr>
              <a:t>，姓名，学院，班级，电话）</a:t>
            </a:r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，余额，学号）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6800215" y="0"/>
          <a:ext cx="5391785" cy="219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402955" imgH="3211830" progId="Visio.Drawing.15">
                  <p:embed/>
                </p:oleObj>
              </mc:Choice>
              <mc:Fallback>
                <p:oleObj name="" r:id="rId1" imgW="8402955" imgH="32118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0215" y="0"/>
                        <a:ext cx="5391785" cy="219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Model(1:n)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饭卡（</a:t>
            </a:r>
            <a:r>
              <a:rPr lang="zh-CN" altLang="en-US" u="sng"/>
              <a:t>卡号</a:t>
            </a:r>
            <a:r>
              <a:rPr lang="zh-CN" altLang="en-US"/>
              <a:t>，余额）</a:t>
            </a:r>
            <a:endParaRPr lang="zh-CN" altLang="en-US"/>
          </a:p>
          <a:p>
            <a:r>
              <a:rPr lang="zh-CN" altLang="en-US"/>
              <a:t>办公室（</a:t>
            </a:r>
            <a:r>
              <a:rPr lang="zh-CN" altLang="en-US" u="sng"/>
              <a:t>部门名称</a:t>
            </a:r>
            <a:r>
              <a:rPr lang="zh-CN" altLang="en-US"/>
              <a:t>，地址，</a:t>
            </a:r>
            <a:r>
              <a:rPr lang="zh-CN" altLang="en-US"/>
              <a:t>营业时间）</a:t>
            </a:r>
            <a:endParaRPr lang="zh-CN" altLang="en-US"/>
          </a:p>
          <a:p>
            <a:r>
              <a:rPr lang="zh-CN" altLang="en-US"/>
              <a:t>办公室管理饭卡（</a:t>
            </a:r>
            <a:r>
              <a:rPr lang="zh-CN" altLang="en-US" u="sng"/>
              <a:t>部门名称</a:t>
            </a:r>
            <a:r>
              <a:rPr lang="zh-CN" altLang="en-US"/>
              <a:t>，卡号）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，余额，部门名称）</a:t>
            </a:r>
            <a:endParaRPr lang="zh-CN" altLang="en-US"/>
          </a:p>
          <a:p>
            <a:r>
              <a:rPr lang="zh-CN" altLang="en-US">
                <a:sym typeface="+mn-ea"/>
              </a:rPr>
              <a:t>办公室（</a:t>
            </a:r>
            <a:r>
              <a:rPr lang="zh-CN" altLang="en-US" u="sng">
                <a:sym typeface="+mn-ea"/>
              </a:rPr>
              <a:t>部门名称</a:t>
            </a:r>
            <a:r>
              <a:rPr lang="zh-CN" altLang="en-US">
                <a:sym typeface="+mn-ea"/>
              </a:rPr>
              <a:t>，地址，营业时间）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1900" y="3326130"/>
            <a:ext cx="65151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端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左箭头 7"/>
          <p:cNvSpPr/>
          <p:nvPr/>
        </p:nvSpPr>
        <p:spPr>
          <a:xfrm rot="19380000">
            <a:off x="5967730" y="3577590"/>
            <a:ext cx="257175" cy="146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7672070" y="0"/>
          <a:ext cx="4519930" cy="669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137660" imgH="6123305" progId="Visio.Drawing.15">
                  <p:embed/>
                </p:oleObj>
              </mc:Choice>
              <mc:Fallback>
                <p:oleObj name="" r:id="rId1" imgW="4137660" imgH="612330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2070" y="0"/>
                        <a:ext cx="4519930" cy="669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Model(n:m)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学生（</a:t>
            </a:r>
            <a:r>
              <a:rPr lang="zh-CN" altLang="en-US" u="sng"/>
              <a:t>学号</a:t>
            </a:r>
            <a:r>
              <a:rPr lang="zh-CN" altLang="en-US"/>
              <a:t>，姓名，年龄，性别）</a:t>
            </a:r>
            <a:endParaRPr lang="zh-CN" altLang="en-US"/>
          </a:p>
          <a:p>
            <a:r>
              <a:rPr lang="zh-CN" altLang="en-US"/>
              <a:t>课程（</a:t>
            </a:r>
            <a:r>
              <a:rPr lang="zh-CN" altLang="en-US" u="sng"/>
              <a:t>课程号</a:t>
            </a:r>
            <a:r>
              <a:rPr lang="zh-CN" altLang="en-US"/>
              <a:t>，课程名，学时数，学分）</a:t>
            </a:r>
            <a:endParaRPr lang="zh-CN" altLang="en-US"/>
          </a:p>
          <a:p>
            <a:r>
              <a:rPr lang="zh-CN" altLang="en-US"/>
              <a:t>选修（</a:t>
            </a:r>
            <a:r>
              <a:rPr lang="zh-CN" altLang="en-US" u="sng"/>
              <a:t>学号，课程号</a:t>
            </a:r>
            <a:r>
              <a:rPr lang="zh-CN" altLang="en-US"/>
              <a:t>，成绩）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6832600" y="114300"/>
          <a:ext cx="5132705" cy="664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947920" imgH="6331585" progId="Visio.Drawing.15">
                  <p:embed/>
                </p:oleObj>
              </mc:Choice>
              <mc:Fallback>
                <p:oleObj name="" r:id="rId1" imgW="4947920" imgH="633158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2600" y="114300"/>
                        <a:ext cx="5132705" cy="664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Model(more complex)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供应商（</a:t>
            </a:r>
            <a:r>
              <a:rPr lang="zh-CN" altLang="en-US" u="sng"/>
              <a:t>供应商号</a:t>
            </a:r>
            <a:r>
              <a:rPr lang="zh-CN" altLang="en-US"/>
              <a:t>，供应商名，地址）</a:t>
            </a:r>
            <a:endParaRPr lang="zh-CN" altLang="en-US"/>
          </a:p>
          <a:p>
            <a:r>
              <a:rPr lang="zh-CN" altLang="en-US"/>
              <a:t>零件（</a:t>
            </a:r>
            <a:r>
              <a:rPr lang="zh-CN" altLang="en-US" u="sng"/>
              <a:t>零件号</a:t>
            </a:r>
            <a:r>
              <a:rPr lang="zh-CN" altLang="en-US"/>
              <a:t>，零件名，单价）</a:t>
            </a:r>
            <a:endParaRPr lang="zh-CN" altLang="en-US"/>
          </a:p>
          <a:p>
            <a:r>
              <a:rPr lang="zh-CN" altLang="en-US"/>
              <a:t>产品（</a:t>
            </a:r>
            <a:r>
              <a:rPr lang="zh-CN" altLang="en-US" u="sng"/>
              <a:t>产品号</a:t>
            </a:r>
            <a:r>
              <a:rPr lang="zh-CN" altLang="en-US"/>
              <a:t>，产品名，型号）</a:t>
            </a:r>
            <a:endParaRPr lang="zh-CN" altLang="en-US"/>
          </a:p>
          <a:p>
            <a:r>
              <a:rPr lang="zh-CN" altLang="en-US"/>
              <a:t>供应（</a:t>
            </a:r>
            <a:r>
              <a:rPr lang="zh-CN" altLang="en-US" u="sng"/>
              <a:t>供应商号，零件号，产品号</a:t>
            </a:r>
            <a:r>
              <a:rPr lang="zh-CN" altLang="en-US"/>
              <a:t>，数量）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ChangeAspect="1"/>
          </p:cNvGraphicFramePr>
          <p:nvPr>
            <p:ph idx="1"/>
          </p:nvPr>
        </p:nvGraphicFramePr>
        <p:xfrm>
          <a:off x="6218555" y="2201545"/>
          <a:ext cx="577024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7083425" imgH="5341620" progId="Visio.Drawing.15">
                  <p:embed/>
                </p:oleObj>
              </mc:Choice>
              <mc:Fallback>
                <p:oleObj name="" r:id="rId1" imgW="7083425" imgH="534162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8555" y="2201545"/>
                        <a:ext cx="577024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Silberschatz−Korth−Sudarshan</a:t>
            </a:r>
            <a:r>
              <a:rPr lang="en-US" altLang="zh-CN"/>
              <a:t>,</a:t>
            </a:r>
            <a:r>
              <a:rPr lang="zh-CN" altLang="en-US"/>
              <a:t> Database System Concepts, Fourth Edition</a:t>
            </a:r>
            <a:endParaRPr lang="zh-CN" altLang="en-US"/>
          </a:p>
          <a:p>
            <a:r>
              <a:rPr lang="en-US" altLang="zh-CN"/>
              <a:t>https://www.conceptdraw.com/examples/crows-foot-diagram, Concept Draw Pro[Software]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Thx :-)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  <a:p>
            <a:pPr lvl="1"/>
            <a:r>
              <a:rPr lang="en-US" altLang="zh-CN"/>
              <a:t>1976</a:t>
            </a:r>
            <a:endParaRPr lang="en-US" altLang="zh-CN"/>
          </a:p>
          <a:p>
            <a:r>
              <a:rPr lang="en-US" altLang="zh-CN"/>
              <a:t>Chow’s foot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380" y="1273810"/>
            <a:ext cx="49720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015"/>
          </a:xfrm>
        </p:spPr>
        <p:txBody>
          <a:bodyPr>
            <a:normAutofit lnSpcReduction="10000"/>
          </a:bodyPr>
          <a:p>
            <a:r>
              <a:rPr lang="en-US" altLang="zh-CN" b="1"/>
              <a:t>Entity</a:t>
            </a:r>
            <a:r>
              <a:rPr lang="en-US" altLang="zh-CN"/>
              <a:t>--Rectangle</a:t>
            </a:r>
            <a:endParaRPr lang="en-US" altLang="zh-CN"/>
          </a:p>
          <a:p>
            <a:r>
              <a:rPr lang="en-US" altLang="zh-CN" b="1"/>
              <a:t>Attribution</a:t>
            </a:r>
            <a:r>
              <a:rPr lang="en-US" altLang="zh-CN"/>
              <a:t>--Ellipse</a:t>
            </a:r>
            <a:endParaRPr lang="en-US" altLang="zh-CN"/>
          </a:p>
          <a:p>
            <a:pPr lvl="1"/>
            <a:r>
              <a:rPr lang="en-US" altLang="zh-CN"/>
              <a:t>Multivalued attribute--Double ellipse</a:t>
            </a:r>
            <a:endParaRPr lang="en-US" altLang="zh-CN"/>
          </a:p>
          <a:p>
            <a:pPr lvl="1"/>
            <a:r>
              <a:rPr lang="en-US" altLang="zh-CN"/>
              <a:t>Derived attribute-- Dashed ellipse</a:t>
            </a:r>
            <a:endParaRPr lang="en-US" altLang="zh-CN"/>
          </a:p>
          <a:p>
            <a:r>
              <a:rPr lang="en-US" altLang="zh-CN" b="1"/>
              <a:t>Key</a:t>
            </a:r>
            <a:r>
              <a:rPr lang="en-US" altLang="zh-CN"/>
              <a:t>--Underline</a:t>
            </a:r>
            <a:endParaRPr lang="en-US" altLang="zh-CN"/>
          </a:p>
          <a:p>
            <a:r>
              <a:rPr lang="en-US" altLang="zh-CN" b="1"/>
              <a:t>Relation</a:t>
            </a:r>
            <a:r>
              <a:rPr lang="en-US" altLang="zh-CN"/>
              <a:t>--Diamond</a:t>
            </a:r>
            <a:endParaRPr lang="en-US" altLang="zh-CN"/>
          </a:p>
          <a:p>
            <a:r>
              <a:rPr lang="en-US" altLang="zh-CN" b="1"/>
              <a:t>Conection</a:t>
            </a:r>
            <a:r>
              <a:rPr lang="en-US" altLang="zh-CN"/>
              <a:t> between E and R/</a:t>
            </a:r>
            <a:r>
              <a:rPr lang="en-US" altLang="zh-CN">
                <a:sym typeface="+mn-ea"/>
              </a:rPr>
              <a:t>R and A/E and A</a:t>
            </a:r>
            <a:r>
              <a:rPr lang="en-US" altLang="zh-CN"/>
              <a:t>--Line</a:t>
            </a:r>
            <a:endParaRPr lang="en-US" altLang="zh-CN"/>
          </a:p>
          <a:p>
            <a:pPr lvl="1"/>
            <a:r>
              <a:rPr lang="en-US" altLang="zh-CN"/>
              <a:t>one-one</a:t>
            </a:r>
            <a:endParaRPr lang="en-US" altLang="zh-CN"/>
          </a:p>
          <a:p>
            <a:pPr lvl="1"/>
            <a:r>
              <a:rPr lang="en-US" altLang="zh-CN"/>
              <a:t>one-many</a:t>
            </a:r>
            <a:endParaRPr lang="en-US" altLang="zh-CN"/>
          </a:p>
          <a:p>
            <a:pPr lvl="1"/>
            <a:r>
              <a:rPr lang="en-US" altLang="zh-CN"/>
              <a:t>many-one</a:t>
            </a:r>
            <a:endParaRPr lang="en-US" altLang="zh-CN"/>
          </a:p>
          <a:p>
            <a:pPr lvl="1"/>
            <a:r>
              <a:rPr lang="en-US" altLang="zh-CN"/>
              <a:t>many-many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065" y="8890"/>
            <a:ext cx="5698490" cy="301498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891655" y="1837690"/>
            <a:ext cx="587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48288" b="27843"/>
          <a:stretch>
            <a:fillRect/>
          </a:stretch>
        </p:blipFill>
        <p:spPr>
          <a:xfrm>
            <a:off x="6332220" y="4919980"/>
            <a:ext cx="5332095" cy="1544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55" y="2945765"/>
            <a:ext cx="49720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All notation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2326640"/>
            <a:ext cx="3580130" cy="4345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5" y="40703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45" y="0"/>
            <a:ext cx="69145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Chow’s foot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640" y="1258570"/>
            <a:ext cx="8634730" cy="5598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Data-&gt;ER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" y="1581150"/>
          <a:ext cx="12031345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/>
                <a:gridCol w="886460"/>
                <a:gridCol w="671830"/>
                <a:gridCol w="612775"/>
                <a:gridCol w="1120775"/>
                <a:gridCol w="1035685"/>
                <a:gridCol w="991870"/>
                <a:gridCol w="2333625"/>
                <a:gridCol w="2103120"/>
                <a:gridCol w="1508125"/>
              </a:tblGrid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College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Tel.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Card No.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Account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Card Manage contact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zh-CN" altLang="en-US"/>
                        <a:t>onsumption detail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store No.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20211003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579234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205.3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办公室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行政中心</a:t>
                      </a:r>
                      <a:r>
                        <a:rPr lang="en-US" altLang="zh-CN"/>
                        <a:t>110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8:30-17:30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食堂（</a:t>
                      </a:r>
                      <a:r>
                        <a:rPr lang="en-US" altLang="zh-CN"/>
                        <a:t>12:27:01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N003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经管院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20200023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479007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21.5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好记（</a:t>
                      </a:r>
                      <a:r>
                        <a:rPr lang="en-US" altLang="zh-CN"/>
                        <a:t>12:27:03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N028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20211579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598742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100.3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超市（</a:t>
                      </a:r>
                      <a:r>
                        <a:rPr lang="en-US" altLang="zh-CN"/>
                        <a:t>12:27:04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S001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赵六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医学院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20180164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396789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超市（</a:t>
                      </a:r>
                      <a:r>
                        <a:rPr lang="en-US" altLang="zh-CN"/>
                        <a:t>12:27:58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S001</a:t>
                      </a:r>
                      <a:endParaRPr lang="zh-CN" altLang="en-US"/>
                    </a:p>
                  </a:txBody>
                  <a:tcPr vert="horz"/>
                </a:tc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 rot="5400000">
            <a:off x="1993900" y="3439160"/>
            <a:ext cx="391795" cy="393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5400000">
            <a:off x="5001895" y="4394835"/>
            <a:ext cx="389890" cy="2027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7193280" y="4253865"/>
            <a:ext cx="391795" cy="2308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rot="5400000">
            <a:off x="10144125" y="3630295"/>
            <a:ext cx="389255" cy="355663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70380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77740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卡务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98640" y="5862955"/>
            <a:ext cx="98107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办公室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919335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916430" y="1005840"/>
            <a:ext cx="8359140" cy="4846320"/>
            <a:chOff x="3018" y="1584"/>
            <a:chExt cx="13164" cy="7632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018" y="1584"/>
              <a:ext cx="13164" cy="7632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9052" y="2202"/>
              <a:ext cx="1096" cy="67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2">
                      <a:lumMod val="75000"/>
                    </a:schemeClr>
                  </a:solidFill>
                </a:rPr>
                <a:t>余额</a:t>
              </a:r>
              <a:endParaRPr lang="zh-CN" altLang="en-US" sz="9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4" name="直接连接符 3"/>
            <p:cNvCxnSpPr>
              <a:stCxn id="3" idx="4"/>
            </p:cNvCxnSpPr>
            <p:nvPr/>
          </p:nvCxnSpPr>
          <p:spPr>
            <a:xfrm flipH="1">
              <a:off x="9281" y="2878"/>
              <a:ext cx="319" cy="111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102" y="2296"/>
              <a:ext cx="1096" cy="67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2">
                      <a:lumMod val="75000"/>
                    </a:schemeClr>
                  </a:solidFill>
                </a:rPr>
                <a:t>学号</a:t>
              </a:r>
              <a:endParaRPr lang="zh-CN" altLang="en-US" sz="9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>
              <a:stCxn id="7" idx="4"/>
            </p:cNvCxnSpPr>
            <p:nvPr/>
          </p:nvCxnSpPr>
          <p:spPr>
            <a:xfrm flipH="1">
              <a:off x="5783" y="2972"/>
              <a:ext cx="867" cy="102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66040" y="373380"/>
          <a:ext cx="12050395" cy="602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3160375" imgH="6030595" progId="Visio.Drawing.15">
                  <p:embed/>
                </p:oleObj>
              </mc:Choice>
              <mc:Fallback>
                <p:oleObj name="" r:id="rId1" imgW="13160375" imgH="603059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" y="373380"/>
                        <a:ext cx="12050395" cy="602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13169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7278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32192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27450" y="65112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217805" y="497205"/>
          <a:ext cx="10904220" cy="586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790170" imgH="8559165" progId="Visio.Drawing.15">
                  <p:embed/>
                </p:oleObj>
              </mc:Choice>
              <mc:Fallback>
                <p:oleObj name="" r:id="rId1" imgW="12790170" imgH="85591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rcRect b="31849"/>
                      <a:stretch>
                        <a:fillRect/>
                      </a:stretch>
                    </p:blipFill>
                    <p:spPr>
                      <a:xfrm>
                        <a:off x="217805" y="497205"/>
                        <a:ext cx="10904220" cy="5863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79ec1ce-5ac9-44c8-bd03-f339037ba93e}"/>
  <p:tag name="TABLE_ENDDRAG_ORIGIN_RECT" val="947*253"/>
  <p:tag name="TABLE_ENDDRAG_RECT" val="6*124*947*253"/>
</p:tagLst>
</file>

<file path=ppt/tags/tag2.xml><?xml version="1.0" encoding="utf-8"?>
<p:tagLst xmlns:p="http://schemas.openxmlformats.org/presentationml/2006/main">
  <p:tag name="KSO_WM_UNIT_PLACING_PICTURE_USER_VIEWPORT" val="{&quot;height&quot;:7632,&quot;width&quot;:13164}"/>
</p:tagLst>
</file>

<file path=ppt/tags/tag3.xml><?xml version="1.0" encoding="utf-8"?>
<p:tagLst xmlns:p="http://schemas.openxmlformats.org/presentationml/2006/main">
  <p:tag name="KSO_WPP_MARK_KEY" val="de51e8c6-f5c5-4138-b7a6-b5c11c86be01"/>
  <p:tag name="COMMONDATA" val="eyJoZGlkIjoiMmFlOTUxZDJmMTBmNTk5OGJhNmI5N2UyYmQyOTQ0Y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WPS 演示</Application>
  <PresentationFormat>宽屏</PresentationFormat>
  <Paragraphs>195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Data-&gt;ER-&gt;Relation Model</vt:lpstr>
      <vt:lpstr>Tools</vt:lpstr>
      <vt:lpstr>Chen’s Model</vt:lpstr>
      <vt:lpstr>Chen’s Model</vt:lpstr>
      <vt:lpstr>Chow’s foot</vt:lpstr>
      <vt:lpstr>Data-&gt;ER</vt:lpstr>
      <vt:lpstr>PowerPoint 演示文稿</vt:lpstr>
      <vt:lpstr>PowerPoint 演示文稿</vt:lpstr>
      <vt:lpstr>PowerPoint 演示文稿</vt:lpstr>
      <vt:lpstr>ER-&gt;Relation Model(1:1)</vt:lpstr>
      <vt:lpstr>ER-&gt;Relation Model(1:n)</vt:lpstr>
      <vt:lpstr>ER-&gt;Relation Model(n:m)</vt:lpstr>
      <vt:lpstr>ER-&gt;Relation Model(more complex)</vt:lpstr>
      <vt:lpstr>Reference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besiesie</cp:lastModifiedBy>
  <cp:revision>14</cp:revision>
  <dcterms:created xsi:type="dcterms:W3CDTF">2022-04-07T08:44:00Z</dcterms:created>
  <dcterms:modified xsi:type="dcterms:W3CDTF">2023-09-15T09:17:20Z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15DA99A49F8C4129AF365FDE635C3309</vt:lpwstr>
  </property>
  <property fmtid="{D5CDD505-2E9C-101B-9397-08002B2CF9AE}" pid="3" name="KSOProductBuildVer">
    <vt:lpwstr>2052-12.1.0.15374</vt:lpwstr>
  </property>
</Properties>
</file>