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24" r:id="rId3"/>
    <p:sldId id="425" r:id="rId4"/>
    <p:sldId id="426" r:id="rId5"/>
    <p:sldId id="427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69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Course Introduction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by wwy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TAs &amp; Me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/>
              <a:t>TAs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王志灏11911423	</a:t>
            </a:r>
            <a:r>
              <a:t>林慧燕</a:t>
            </a:r>
            <a:r>
              <a:rPr lang="en-US" altLang="zh-CN"/>
              <a:t>12332452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冷子阳 12011513	何泽安 12011323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刘腾飞12332470</a:t>
            </a:r>
            <a:r>
              <a:rPr lang="en-US" altLang="zh-CN"/>
              <a:t>	</a:t>
            </a:r>
            <a:r>
              <a:t>孔德威</a:t>
            </a:r>
            <a:r>
              <a:rPr lang="en-US" altLang="zh-CN"/>
              <a:t>12010823</a:t>
            </a:r>
            <a:endParaRPr lang="en-US" altLang="zh-CN"/>
          </a:p>
          <a:p>
            <a:pPr marL="0" indent="0">
              <a:buNone/>
            </a:pPr>
            <a:r>
              <a:rPr lang="en-US" altLang="zh-CN" i="1"/>
              <a:t>You can send message to TAs by email or ask for contact privately.</a:t>
            </a:r>
            <a:endParaRPr lang="en-US" altLang="zh-CN" i="1"/>
          </a:p>
          <a:p>
            <a:pPr marL="0" indent="0">
              <a:buNone/>
            </a:pPr>
            <a:endParaRPr lang="en-US" altLang="zh-CN" i="1"/>
          </a:p>
          <a:p>
            <a:r>
              <a:rPr lang="en-US" altLang="zh-CN"/>
              <a:t>Lab Teacher </a:t>
            </a:r>
            <a:endParaRPr lang="en-US" altLang="zh-CN"/>
          </a:p>
          <a:p>
            <a:pPr marL="0" indent="0">
              <a:buNone/>
            </a:pPr>
            <a:r>
              <a:t>于仕琪</a:t>
            </a:r>
            <a:r>
              <a:rPr lang="en-US" altLang="zh-CN"/>
              <a:t>(also Lecture teacher, yusq@sustech.edu.cn, </a:t>
            </a:r>
            <a:r>
              <a:rPr lang="en-US" altLang="zh-CN">
                <a:sym typeface="+mn-ea"/>
              </a:rPr>
              <a:t>Office 312, South Tower, CoE</a:t>
            </a:r>
            <a:r>
              <a:rPr lang="en-US" altLang="zh-CN"/>
              <a:t>)</a:t>
            </a:r>
            <a:endParaRPr lang="en-US" altLang="zh-CN"/>
          </a:p>
          <a:p>
            <a:pPr marL="0" indent="0">
              <a:buNone/>
            </a:pPr>
            <a:r>
              <a:t>王维语</a:t>
            </a:r>
            <a:r>
              <a:rPr lang="en-US" altLang="zh-CN"/>
              <a:t>(</a:t>
            </a:r>
            <a:r>
              <a:rPr lang="en-US" altLang="zh-CN">
                <a:sym typeface="+mn-ea"/>
              </a:rPr>
              <a:t>wangwy@mail.sustech.edu.cn,Office 110, South Tower, CoE)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Course Intro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 sz="2800"/>
              <a:t>Homework</a:t>
            </a:r>
            <a:r>
              <a:rPr sz="2800"/>
              <a:t>：</a:t>
            </a:r>
            <a:endParaRPr lang="en-US" altLang="zh-CN" sz="2800"/>
          </a:p>
          <a:p>
            <a:pPr marL="0" indent="0">
              <a:buNone/>
            </a:pPr>
            <a:r>
              <a:rPr lang="en-US" altLang="zh-CN" sz="2800">
                <a:solidFill>
                  <a:schemeClr val="accent1">
                    <a:lumMod val="75000"/>
                  </a:schemeClr>
                </a:solidFill>
              </a:rPr>
              <a:t>15% </a:t>
            </a:r>
            <a:endParaRPr lang="en-US" altLang="zh-CN" sz="280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2800"/>
              <a:t>Project</a:t>
            </a:r>
            <a:r>
              <a:rPr sz="2800"/>
              <a:t>（</a:t>
            </a:r>
            <a:r>
              <a:rPr lang="en-US" altLang="zh-CN" sz="2800"/>
              <a:t>totally two</a:t>
            </a:r>
            <a:r>
              <a:rPr sz="2800"/>
              <a:t>）：</a:t>
            </a:r>
            <a:endParaRPr lang="en-US" altLang="zh-CN" sz="2800"/>
          </a:p>
          <a:p>
            <a:pPr marL="0" indent="0">
              <a:buNone/>
            </a:pPr>
            <a:r>
              <a:rPr lang="en-US" altLang="zh-CN" sz="2800">
                <a:solidFill>
                  <a:srgbClr val="0070C0"/>
                </a:solidFill>
              </a:rPr>
              <a:t>25% </a:t>
            </a:r>
            <a:endParaRPr lang="en-US" altLang="zh-CN" sz="2800">
              <a:solidFill>
                <a:srgbClr val="0070C0"/>
              </a:solidFill>
            </a:endParaRPr>
          </a:p>
          <a:p>
            <a:r>
              <a:rPr lang="en-US" altLang="zh-CN" sz="2800"/>
              <a:t>Final Exam</a:t>
            </a:r>
            <a:r>
              <a:rPr sz="2800"/>
              <a:t>：</a:t>
            </a:r>
            <a:endParaRPr sz="2800"/>
          </a:p>
          <a:p>
            <a:pPr marL="0" indent="0">
              <a:buNone/>
            </a:pPr>
            <a:r>
              <a:rPr lang="en-US" altLang="zh-CN" sz="2800">
                <a:solidFill>
                  <a:srgbClr val="0070C0"/>
                </a:solidFill>
              </a:rPr>
              <a:t>50%</a:t>
            </a:r>
            <a:endParaRPr lang="en-US" altLang="zh-CN" sz="2800">
              <a:solidFill>
                <a:srgbClr val="0070C0"/>
              </a:solidFill>
            </a:endParaRPr>
          </a:p>
          <a:p>
            <a:r>
              <a:rPr lang="en-US" altLang="zh-CN" sz="2800"/>
              <a:t>Attendance</a:t>
            </a:r>
            <a:r>
              <a:rPr sz="2800"/>
              <a:t>：</a:t>
            </a:r>
            <a:endParaRPr sz="2800"/>
          </a:p>
          <a:p>
            <a:pPr marL="0" indent="0">
              <a:buNone/>
            </a:pPr>
            <a:r>
              <a:rPr lang="en-US" altLang="zh-CN" sz="2800">
                <a:solidFill>
                  <a:srgbClr val="0070C0"/>
                </a:solidFill>
              </a:rPr>
              <a:t>10%</a:t>
            </a:r>
            <a:endParaRPr lang="en-US" altLang="zh-CN" sz="2800">
              <a:solidFill>
                <a:srgbClr val="0070C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36285" y="5730240"/>
            <a:ext cx="5895340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DO NOT PLAGIARIZE</a:t>
            </a:r>
            <a:endParaRPr lang="zh-CN" altLang="en-US" sz="4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49340" y="3936365"/>
            <a:ext cx="526923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FF0000"/>
                </a:solidFill>
                <a:latin typeface="+mj-lt"/>
                <a:cs typeface="+mj-lt"/>
              </a:rPr>
              <a:t>Please read document: </a:t>
            </a:r>
            <a:r>
              <a:rPr lang="zh-CN" altLang="en-US" sz="2400">
                <a:solidFill>
                  <a:srgbClr val="FF0000"/>
                </a:solidFill>
                <a:latin typeface="+mj-lt"/>
                <a:cs typeface="+mj-lt"/>
              </a:rPr>
              <a:t>Regulations on Academic Misconduct in courses for Undergraduate Students .docx</a:t>
            </a:r>
            <a:r>
              <a:rPr lang="en-US" altLang="zh-CN" sz="2400">
                <a:solidFill>
                  <a:srgbClr val="FF0000"/>
                </a:solidFill>
                <a:latin typeface="+mj-lt"/>
                <a:cs typeface="+mj-lt"/>
              </a:rPr>
              <a:t> on Sakai carefully!</a:t>
            </a:r>
            <a:endParaRPr lang="en-US" altLang="zh-CN" sz="2400">
              <a:solidFill>
                <a:srgbClr val="FF0000"/>
              </a:solidFill>
              <a:latin typeface="+mj-lt"/>
              <a:cs typeface="+mj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Lab Syllabus</a:t>
            </a:r>
            <a:endParaRPr lang="en-US" altLang="zh-CN"/>
          </a:p>
        </p:txBody>
      </p:sp>
      <p:sp>
        <p:nvSpPr>
          <p:cNvPr id="5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9535" y="1313815"/>
            <a:ext cx="5501640" cy="522160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1. Software Installing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2. </a:t>
            </a:r>
            <a:r>
              <a:rPr lang="en-US" altLang="zh-CN">
                <a:sym typeface="+mn-ea"/>
              </a:rPr>
              <a:t>Database Design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3. </a:t>
            </a:r>
            <a:r>
              <a:rPr lang="en-US" altLang="zh-CN">
                <a:sym typeface="+mn-ea"/>
              </a:rPr>
              <a:t>Database and File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4. </a:t>
            </a:r>
            <a:r>
              <a:rPr lang="en-US" altLang="zh-CN">
                <a:sym typeface="+mn-ea"/>
              </a:rPr>
              <a:t>Simple Query</a:t>
            </a:r>
            <a:r>
              <a:rPr lang="en-US" altLang="zh-CN"/>
              <a:t> 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5. </a:t>
            </a:r>
            <a:r>
              <a:rPr lang="en-US" altLang="zh-CN">
                <a:sym typeface="+mn-ea"/>
              </a:rPr>
              <a:t>Complex Query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6. </a:t>
            </a:r>
            <a:r>
              <a:rPr lang="en-US" altLang="zh-CN">
                <a:sym typeface="+mn-ea"/>
              </a:rPr>
              <a:t>Combining Queries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7. </a:t>
            </a:r>
            <a:r>
              <a:rPr lang="en-US" altLang="zh-CN">
                <a:sym typeface="+mn-ea"/>
              </a:rPr>
              <a:t>Project I Presentation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8. </a:t>
            </a:r>
            <a:r>
              <a:rPr lang="en-US" altLang="zh-CN">
                <a:sym typeface="+mn-ea"/>
              </a:rPr>
              <a:t>Window Function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9. </a:t>
            </a:r>
            <a:r>
              <a:rPr lang="en-US" altLang="zh-CN">
                <a:sym typeface="+mn-ea"/>
              </a:rPr>
              <a:t>Function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10. </a:t>
            </a:r>
            <a:r>
              <a:rPr lang="en-US" altLang="zh-CN">
                <a:sym typeface="+mn-ea"/>
              </a:rPr>
              <a:t>Trigger</a:t>
            </a:r>
            <a:endParaRPr lang="en-US" altLang="zh-CN"/>
          </a:p>
        </p:txBody>
      </p:sp>
      <p:sp>
        <p:nvSpPr>
          <p:cNvPr id="8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089015" y="1313815"/>
            <a:ext cx="5501640" cy="522160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>
                <a:sym typeface="+mn-ea"/>
              </a:rPr>
              <a:t>1</a:t>
            </a: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. </a:t>
            </a:r>
            <a:r>
              <a:rPr lang="en-US" altLang="zh-CN">
                <a:sym typeface="+mn-ea"/>
              </a:rPr>
              <a:t>Transaction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12. </a:t>
            </a:r>
            <a:r>
              <a:rPr lang="en-US" altLang="zh-CN">
                <a:sym typeface="+mn-ea"/>
              </a:rPr>
              <a:t>Index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13</a:t>
            </a:r>
            <a:r>
              <a:rPr lang="zh-CN" altLang="en-US"/>
              <a:t>. </a:t>
            </a:r>
            <a:r>
              <a:rPr lang="en-US" altLang="zh-CN">
                <a:sym typeface="+mn-ea"/>
              </a:rPr>
              <a:t>Connectiong Pool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1</a:t>
            </a:r>
            <a:r>
              <a:rPr lang="en-US" altLang="zh-CN"/>
              <a:t>4</a:t>
            </a:r>
            <a:r>
              <a:rPr lang="zh-CN" altLang="en-US"/>
              <a:t>. </a:t>
            </a:r>
            <a:r>
              <a:rPr lang="en-US" altLang="zh-CN">
                <a:sym typeface="+mn-ea"/>
              </a:rPr>
              <a:t>Information schema and PG Catalog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1</a:t>
            </a:r>
            <a:r>
              <a:rPr lang="en-US" altLang="zh-CN"/>
              <a:t>5</a:t>
            </a:r>
            <a:r>
              <a:rPr lang="zh-CN" altLang="en-US"/>
              <a:t>. </a:t>
            </a:r>
            <a:r>
              <a:rPr lang="en-US" altLang="zh-CN"/>
              <a:t>DB Roles &amp; Relation Algebra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1</a:t>
            </a:r>
            <a:r>
              <a:rPr lang="en-US" altLang="zh-CN"/>
              <a:t>6</a:t>
            </a:r>
            <a:r>
              <a:rPr lang="zh-CN" altLang="en-US"/>
              <a:t>. </a:t>
            </a:r>
            <a:r>
              <a:rPr lang="en-US" altLang="zh-CN"/>
              <a:t>Project II Presentation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COMMONDATA" val="eyJoZGlkIjoiMmFlOTUxZDJmMTBmNTk5OGJhNmI5N2UyYmQyOTQ0YjAifQ=="/>
  <p:tag name="KSO_WPP_MARK_KEY" val="74672f1d-69b1-4592-a986-9f2b8f400623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865</Words>
  <Application>WPS 演示</Application>
  <PresentationFormat>宽屏</PresentationFormat>
  <Paragraphs>52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Course Introduction</vt:lpstr>
      <vt:lpstr>TAs &amp; Me</vt:lpstr>
      <vt:lpstr>Course Intro</vt:lpstr>
      <vt:lpstr>Lab Syllabus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besiesie</cp:lastModifiedBy>
  <cp:revision>195</cp:revision>
  <dcterms:created xsi:type="dcterms:W3CDTF">2019-06-19T02:08:00Z</dcterms:created>
  <dcterms:modified xsi:type="dcterms:W3CDTF">2023-09-15T05:35:51Z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0C918804B0BF40639BDFF8E4D8809CF3</vt:lpwstr>
  </property>
</Properties>
</file>