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3" r:id="rId6"/>
    <p:sldId id="282" r:id="rId7"/>
    <p:sldId id="281" r:id="rId8"/>
    <p:sldId id="264" r:id="rId9"/>
    <p:sldId id="275" r:id="rId10"/>
    <p:sldId id="280" r:id="rId11"/>
    <p:sldId id="262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234E8-E2D9-4038-A16A-905BB3D5F23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E183-71F7-40A2-A0D7-5336C50D1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2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0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20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9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84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0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66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47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1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5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0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4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5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CE183-71F7-40A2-A0D7-5336C50D10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3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69CBA-30A6-DEA9-B41B-9F316B336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970B1-3BCB-2635-3ADE-D0EBA18D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AFD33-3A7E-D435-33D5-F9A34C6A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1FEB2-1E58-937A-9A3F-2CD2D84C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6B385-D0CA-1F15-266B-CC76363A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E8C3-647F-9867-B8E5-F1934410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48DE5-8EBD-F660-5021-5A9AB5EC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01E91-3E73-1669-2835-E082DBA2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642B5-D48F-DAD1-3008-73B589D1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41948-F8EF-C88E-2030-A3E7F210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3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F0A37-D071-FFF4-C254-3F3274BBC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3DF56-2BA6-6FEC-BE67-02D7F8F1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B0687-1A50-8157-F424-EBC7D491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4E3C1-62B6-2133-C2A3-64E90EE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3057D-C45F-0662-D038-A9B1968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744D5-28DB-4F38-7D35-4145724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13778-9B0A-6073-E1A0-E62619C3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88778-4C0A-EB30-6176-CE29E029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1B80F-11D4-7A7D-E811-01DB79D8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FBD8A-3EFB-F91A-7B28-310492BD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8C545-769D-E328-D91B-C8632AB6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22420-2D04-9382-ACBB-8AC660C9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E5048-C662-D16C-24DA-26D85749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FDC42-F304-8AB2-E111-4FC53815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1BF23-6E3A-EAEA-7FE2-3903432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2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CEAE-76AF-1E91-54A9-3B04F7C1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A8307-AEC2-23BF-8C85-905873D6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B9CEBE-C888-5DBB-5C1B-BADAB656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A87FD-6672-106F-CBBB-A354DF88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BD7E8-2ED8-4F62-234B-74680849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D69C-F297-2BE1-83F5-19F63424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1C4B-12CE-DF70-27BC-0F703656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A3655-CDF3-2EB8-4EFF-C5822B44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5C940-4336-DA13-1BD4-370BE178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F7225B-9E74-872E-65D6-4FF362C29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12443-AE65-A51B-5118-D40367CE1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10776F-1ACF-085E-0DE2-8A6C8812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D61917-9E8F-F4A9-3D48-2A3CDB43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5BF031-17C9-C43D-8EC2-898BD50D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1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3C19F-967C-B0D4-CFB7-788A2C13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0BF678-6482-11EE-672E-92304DCB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2BA39-9155-81A1-0EC6-95FB8A84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1F6FE-C5DE-1FD0-7601-EEA392A3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864C3-B1CB-7C91-8047-2DE3DE82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47989E-AFBC-2DAD-3D68-5EB5A5CF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45126-2A8F-EB10-1DBC-BFB89934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3956C-FB6E-8ED1-1551-BC0B2DFE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BFAC8-9AC6-7CEB-631E-F278E116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66A25-D5D8-6F00-6572-F810C604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2F4BB-F4BC-178C-3BC2-C991E6C5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68B9D-D7CE-03A2-6D7A-E8BF00E3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C3F7D-D803-54D2-79E3-1C2C75AA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79E2-AA2C-7787-8377-47D32231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76366-74AA-912D-197D-D58415639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32BA5-D3E3-DC6E-D47E-54161476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C35F7-C3C7-BA32-C8BE-5B1E0EB9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D24DF-45B0-51BB-D763-72382A9B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0DE84-F9E5-875C-2EAB-D7381390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53B219-2420-FA33-C7FC-A8627FAC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C7490-565F-3F57-DBA7-983C1CF2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5687C-0F86-328E-0525-D6951113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DED59-C01E-4E93-B0C8-2A190C43B4F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CF10B-2916-7080-90ED-DEFF4869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871BD-0976-7A48-9CFA-D75189DF5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07549-D287-490F-86AB-65DD3AD46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C1990857-57EB-7306-BCF6-B2811C45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825" y="426445"/>
            <a:ext cx="2831937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4D6EA5-4356-CE36-2A1E-DDA19A522F3A}"/>
              </a:ext>
            </a:extLst>
          </p:cNvPr>
          <p:cNvSpPr/>
          <p:nvPr/>
        </p:nvSpPr>
        <p:spPr>
          <a:xfrm>
            <a:off x="597825" y="2200336"/>
            <a:ext cx="80893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数据库原理</a:t>
            </a:r>
            <a:r>
              <a:rPr lang="en-US" altLang="zh-CN" sz="7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(H)</a:t>
            </a:r>
            <a:r>
              <a:rPr lang="zh-CN" altLang="en-US" sz="7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答辩</a:t>
            </a:r>
            <a:endParaRPr lang="en-US" altLang="zh-CN" sz="7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吴梦轩</a:t>
            </a:r>
            <a:endParaRPr lang="en-US" altLang="zh-CN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12212006</a:t>
            </a:r>
            <a:endParaRPr lang="zh-CN" altLang="en-US" sz="14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0DFFC36-273C-474C-E29D-8A567ECE4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0441" y="3104718"/>
            <a:ext cx="6083793" cy="37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Soft Delete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1660AF-CF71-3A04-4ACC-76525E7D4654}"/>
              </a:ext>
            </a:extLst>
          </p:cNvPr>
          <p:cNvSpPr/>
          <p:nvPr/>
        </p:nvSpPr>
        <p:spPr>
          <a:xfrm>
            <a:off x="493030" y="2516353"/>
            <a:ext cx="36556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Harder SQL?</a:t>
            </a:r>
          </a:p>
          <a:p>
            <a:pPr algn="ctr"/>
            <a:endParaRPr lang="en-US" altLang="zh-CN" sz="3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View On Only Visible Rows</a:t>
            </a:r>
            <a:endParaRPr lang="zh-CN" altLang="en-US" sz="3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79F707-E948-49B8-6B89-40ABC9055C21}"/>
              </a:ext>
            </a:extLst>
          </p:cNvPr>
          <p:cNvSpPr txBox="1"/>
          <p:nvPr/>
        </p:nvSpPr>
        <p:spPr>
          <a:xfrm>
            <a:off x="4593743" y="2670241"/>
            <a:ext cx="710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videos_visible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video 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is_deleted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Performance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5953089-1B67-FC70-2964-9170CDB92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702"/>
            <a:ext cx="4835712" cy="46092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92A0F0-87C9-95AB-E0FA-0D9274716FC9}"/>
              </a:ext>
            </a:extLst>
          </p:cNvPr>
          <p:cNvSpPr/>
          <p:nvPr/>
        </p:nvSpPr>
        <p:spPr>
          <a:xfrm>
            <a:off x="1162645" y="2393243"/>
            <a:ext cx="42717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Minimize Connection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And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Data Transmission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0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Performance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5953089-1B67-FC70-2964-9170CDB92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702"/>
            <a:ext cx="4835712" cy="46092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8670F9-B2A6-71BC-5D5B-F67CD8938A35}"/>
              </a:ext>
            </a:extLst>
          </p:cNvPr>
          <p:cNvSpPr/>
          <p:nvPr/>
        </p:nvSpPr>
        <p:spPr>
          <a:xfrm>
            <a:off x="1630979" y="3105834"/>
            <a:ext cx="3655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Function Cache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40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Performance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5953089-1B67-FC70-2964-9170CDB92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702"/>
            <a:ext cx="4835712" cy="46092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8670F9-B2A6-71BC-5D5B-F67CD8938A35}"/>
              </a:ext>
            </a:extLst>
          </p:cNvPr>
          <p:cNvSpPr/>
          <p:nvPr/>
        </p:nvSpPr>
        <p:spPr>
          <a:xfrm>
            <a:off x="1650229" y="2828835"/>
            <a:ext cx="3655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Easier 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Function Call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83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Performance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5953089-1B67-FC70-2964-9170CDB92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702"/>
            <a:ext cx="4835712" cy="46092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8670F9-B2A6-71BC-5D5B-F67CD8938A35}"/>
              </a:ext>
            </a:extLst>
          </p:cNvPr>
          <p:cNvSpPr/>
          <p:nvPr/>
        </p:nvSpPr>
        <p:spPr>
          <a:xfrm>
            <a:off x="1302521" y="2405635"/>
            <a:ext cx="3655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Grant Privilege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‘EXECUTE’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to User/Role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61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Performance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D63B51-1A96-C890-038B-9451C58798F3}"/>
              </a:ext>
            </a:extLst>
          </p:cNvPr>
          <p:cNvSpPr/>
          <p:nvPr/>
        </p:nvSpPr>
        <p:spPr>
          <a:xfrm>
            <a:off x="3137847" y="1139589"/>
            <a:ext cx="5916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Batching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And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Rewrite Batched Insert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1C764F-6FCC-420F-E681-D3749DBB7885}"/>
              </a:ext>
            </a:extLst>
          </p:cNvPr>
          <p:cNvSpPr txBox="1"/>
          <p:nvPr/>
        </p:nvSpPr>
        <p:spPr>
          <a:xfrm>
            <a:off x="473178" y="3046733"/>
            <a:ext cx="5452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INSERT INTO </a:t>
            </a:r>
            <a:r>
              <a:rPr lang="en-US" altLang="zh-CN" sz="2400" dirty="0">
                <a:latin typeface="LMMono9-Regular"/>
              </a:rPr>
              <a:t>users</a:t>
            </a:r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 </a:t>
            </a:r>
            <a:r>
              <a:rPr lang="en-US" altLang="zh-CN" sz="2400" dirty="0">
                <a:latin typeface="LMMono9-Regular"/>
              </a:rPr>
              <a:t>(username, email) </a:t>
            </a:r>
          </a:p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VALUES </a:t>
            </a:r>
            <a:r>
              <a:rPr lang="en-US" altLang="zh-CN" sz="2400" dirty="0">
                <a:latin typeface="LMMono9-Regular"/>
              </a:rPr>
              <a:t>('user1', 'user1@example.com');</a:t>
            </a:r>
          </a:p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INSERT INTO </a:t>
            </a:r>
            <a:r>
              <a:rPr lang="en-US" altLang="zh-CN" sz="2400" dirty="0">
                <a:latin typeface="LMMono9-Regular"/>
              </a:rPr>
              <a:t>users</a:t>
            </a:r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 </a:t>
            </a:r>
            <a:r>
              <a:rPr lang="en-US" altLang="zh-CN" sz="2400" dirty="0">
                <a:latin typeface="LMMono9-Regular"/>
              </a:rPr>
              <a:t>(username, email) </a:t>
            </a:r>
          </a:p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VALUES </a:t>
            </a:r>
            <a:r>
              <a:rPr lang="en-US" altLang="zh-CN" sz="2400" dirty="0">
                <a:latin typeface="LMMono9-Regular"/>
              </a:rPr>
              <a:t>('user2', 'user2@example.com');</a:t>
            </a:r>
          </a:p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INSERT INTO </a:t>
            </a:r>
            <a:r>
              <a:rPr lang="en-US" altLang="zh-CN" sz="2400" dirty="0">
                <a:latin typeface="LMMono9-Regular"/>
              </a:rPr>
              <a:t>users</a:t>
            </a:r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 </a:t>
            </a:r>
            <a:r>
              <a:rPr lang="en-US" altLang="zh-CN" sz="2400" dirty="0">
                <a:latin typeface="LMMono9-Regular"/>
              </a:rPr>
              <a:t>(username, email) </a:t>
            </a:r>
          </a:p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VALUES </a:t>
            </a:r>
            <a:r>
              <a:rPr lang="en-US" altLang="zh-CN" sz="2400" dirty="0">
                <a:latin typeface="LMMono9-Regular"/>
              </a:rPr>
              <a:t>('user3', 'user3@example.com');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203E7-A7F4-5781-B2A3-6364820A0CD8}"/>
              </a:ext>
            </a:extLst>
          </p:cNvPr>
          <p:cNvSpPr txBox="1"/>
          <p:nvPr/>
        </p:nvSpPr>
        <p:spPr>
          <a:xfrm>
            <a:off x="6328012" y="3046733"/>
            <a:ext cx="5452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INSERT INTO </a:t>
            </a:r>
            <a:r>
              <a:rPr lang="en-US" altLang="zh-CN" sz="2400" dirty="0">
                <a:latin typeface="LMMono9-Regular"/>
              </a:rPr>
              <a:t>users</a:t>
            </a:r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 </a:t>
            </a:r>
            <a:r>
              <a:rPr lang="en-US" altLang="zh-CN" sz="2400" dirty="0">
                <a:latin typeface="LMMono9-Regular"/>
              </a:rPr>
              <a:t>(username, email) </a:t>
            </a:r>
          </a:p>
          <a:p>
            <a:r>
              <a:rPr lang="en-US" altLang="zh-CN" sz="2400" dirty="0">
                <a:solidFill>
                  <a:srgbClr val="FF7D00"/>
                </a:solidFill>
                <a:latin typeface="LMMono9-Regular"/>
              </a:rPr>
              <a:t>VALUES </a:t>
            </a:r>
          </a:p>
          <a:p>
            <a:r>
              <a:rPr lang="en-US" altLang="zh-CN" sz="2400" dirty="0">
                <a:latin typeface="LMMono9-Regular"/>
              </a:rPr>
              <a:t>('user1', 'user1@example.com’),</a:t>
            </a:r>
          </a:p>
          <a:p>
            <a:r>
              <a:rPr lang="en-US" altLang="zh-CN" sz="2400" dirty="0">
                <a:latin typeface="LMMono9-Regular"/>
              </a:rPr>
              <a:t>('user2', 'user2@example.com’),</a:t>
            </a:r>
          </a:p>
          <a:p>
            <a:r>
              <a:rPr lang="en-US" altLang="zh-CN" sz="2400" dirty="0">
                <a:latin typeface="LMMono9-Regular"/>
              </a:rPr>
              <a:t>('user3', 'user3@example.com');</a:t>
            </a:r>
          </a:p>
        </p:txBody>
      </p:sp>
    </p:spTree>
    <p:extLst>
      <p:ext uri="{BB962C8B-B14F-4D97-AF65-F5344CB8AC3E}">
        <p14:creationId xmlns:p14="http://schemas.microsoft.com/office/powerpoint/2010/main" val="39299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Performance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D63B51-1A96-C890-038B-9451C58798F3}"/>
              </a:ext>
            </a:extLst>
          </p:cNvPr>
          <p:cNvSpPr/>
          <p:nvPr/>
        </p:nvSpPr>
        <p:spPr>
          <a:xfrm>
            <a:off x="3137847" y="1139589"/>
            <a:ext cx="591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Multi-Thread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ACF40C-DD79-9E85-97E0-9A69A70EE90A}"/>
              </a:ext>
            </a:extLst>
          </p:cNvPr>
          <p:cNvSpPr/>
          <p:nvPr/>
        </p:nvSpPr>
        <p:spPr>
          <a:xfrm>
            <a:off x="730338" y="2347118"/>
            <a:ext cx="2468981" cy="1073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User Data 1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121D94-A930-CE86-D289-D7BEA63A7EBC}"/>
              </a:ext>
            </a:extLst>
          </p:cNvPr>
          <p:cNvSpPr/>
          <p:nvPr/>
        </p:nvSpPr>
        <p:spPr>
          <a:xfrm>
            <a:off x="3462164" y="2347118"/>
            <a:ext cx="2468981" cy="1073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User Data 2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03F695-0827-5EF4-D5AF-C71C778A9547}"/>
              </a:ext>
            </a:extLst>
          </p:cNvPr>
          <p:cNvSpPr/>
          <p:nvPr/>
        </p:nvSpPr>
        <p:spPr>
          <a:xfrm>
            <a:off x="4861509" y="4645192"/>
            <a:ext cx="2468981" cy="1073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User Table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980105-DED3-07BD-E65E-342ACE336C1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964829" y="3420337"/>
            <a:ext cx="4131171" cy="12248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6F281B9-20F8-1546-11A5-2D56BCC0BFAE}"/>
              </a:ext>
            </a:extLst>
          </p:cNvPr>
          <p:cNvSpPr/>
          <p:nvPr/>
        </p:nvSpPr>
        <p:spPr>
          <a:xfrm>
            <a:off x="6193990" y="2344077"/>
            <a:ext cx="2468981" cy="1073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User Data 3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65D247-A372-1CC8-E342-DB57ECAF8874}"/>
              </a:ext>
            </a:extLst>
          </p:cNvPr>
          <p:cNvSpPr/>
          <p:nvPr/>
        </p:nvSpPr>
        <p:spPr>
          <a:xfrm>
            <a:off x="8925816" y="2344077"/>
            <a:ext cx="2468981" cy="1073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User Data 4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E65678-181C-5C77-040B-68234D7E2DD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696655" y="3420337"/>
            <a:ext cx="1399345" cy="12248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745426-3F48-B511-F903-D5170509AFFA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6096000" y="3417296"/>
            <a:ext cx="1332481" cy="122789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0A5781-5C21-32C2-D416-E317FA70F5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6096000" y="3417296"/>
            <a:ext cx="4064307" cy="122789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5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Performance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D63B51-1A96-C890-038B-9451C58798F3}"/>
              </a:ext>
            </a:extLst>
          </p:cNvPr>
          <p:cNvSpPr/>
          <p:nvPr/>
        </p:nvSpPr>
        <p:spPr>
          <a:xfrm>
            <a:off x="3137847" y="1378425"/>
            <a:ext cx="6408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Drop Index and Reindex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(Also Works for Foreign Key)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2F4D1-22E2-891D-11A2-99E446883DE5}"/>
              </a:ext>
            </a:extLst>
          </p:cNvPr>
          <p:cNvSpPr txBox="1"/>
          <p:nvPr/>
        </p:nvSpPr>
        <p:spPr>
          <a:xfrm>
            <a:off x="1194179" y="3244334"/>
            <a:ext cx="4688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Maintain index with every insert</a:t>
            </a:r>
          </a:p>
          <a:p>
            <a:pPr algn="ctr"/>
            <a:r>
              <a:rPr lang="en-US" altLang="zh-CN" sz="2400" b="0" i="0" u="none" strike="noStrike" baseline="0" dirty="0">
                <a:latin typeface="LMRoman10-Regular"/>
              </a:rPr>
              <a:t>446028m</a:t>
            </a:r>
            <a:r>
              <a:rPr lang="en-US" altLang="zh-CN" sz="2400" dirty="0">
                <a:latin typeface="LMRoman10-Regular"/>
              </a:rPr>
              <a:t>s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A4351-9732-58C7-9B87-EB73C919518E}"/>
              </a:ext>
            </a:extLst>
          </p:cNvPr>
          <p:cNvSpPr txBox="1"/>
          <p:nvPr/>
        </p:nvSpPr>
        <p:spPr>
          <a:xfrm>
            <a:off x="5827594" y="3244334"/>
            <a:ext cx="4688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Create index after insert</a:t>
            </a:r>
          </a:p>
          <a:p>
            <a:pPr algn="ctr"/>
            <a:r>
              <a:rPr lang="en-US" altLang="zh-CN" sz="2400" b="0" i="0" u="none" strike="noStrike" baseline="0" dirty="0">
                <a:latin typeface="LMRoman10-Regular"/>
              </a:rPr>
              <a:t>270521m</a:t>
            </a:r>
            <a:r>
              <a:rPr lang="en-US" altLang="zh-CN" sz="2400" dirty="0">
                <a:latin typeface="LMRoman10-Regular"/>
              </a:rPr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652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Security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D63B51-1A96-C890-038B-9451C58798F3}"/>
              </a:ext>
            </a:extLst>
          </p:cNvPr>
          <p:cNvSpPr/>
          <p:nvPr/>
        </p:nvSpPr>
        <p:spPr>
          <a:xfrm>
            <a:off x="469710" y="2671802"/>
            <a:ext cx="5419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Protects User Privacy: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Password, </a:t>
            </a:r>
            <a:r>
              <a:rPr lang="en-US" altLang="zh-CN" sz="3600" dirty="0" err="1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qq</a:t>
            </a:r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, </a:t>
            </a:r>
            <a:r>
              <a:rPr lang="en-US" altLang="zh-CN" sz="3600" dirty="0" err="1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wechat</a:t>
            </a:r>
            <a:endParaRPr lang="en-US" altLang="zh-CN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838B4-3817-2EC0-5141-B6FFD4B83CBF}"/>
              </a:ext>
            </a:extLst>
          </p:cNvPr>
          <p:cNvSpPr txBox="1"/>
          <p:nvPr/>
        </p:nvSpPr>
        <p:spPr>
          <a:xfrm>
            <a:off x="6010134" y="2256303"/>
            <a:ext cx="60971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CREATE TABLE </a:t>
            </a:r>
            <a:r>
              <a:rPr lang="en-GB" altLang="zh-CN" sz="2400" b="0" i="0" u="none" strike="noStrike" baseline="0" dirty="0" err="1">
                <a:solidFill>
                  <a:srgbClr val="000000"/>
                </a:solidFill>
                <a:latin typeface="LMMono9-Regular"/>
              </a:rPr>
              <a:t>crypto_password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id 		</a:t>
            </a:r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INT NOT NULL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,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password 	</a:t>
            </a:r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VARCHAR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(255) </a:t>
            </a:r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NOT NULL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,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PRIMARY KEY 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(id)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);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INSERT INTO </a:t>
            </a:r>
            <a:r>
              <a:rPr lang="en-GB" altLang="zh-CN" sz="2400" b="0" i="0" u="none" strike="noStrike" baseline="0" dirty="0" err="1">
                <a:solidFill>
                  <a:srgbClr val="000000"/>
                </a:solidFill>
                <a:latin typeface="LMMono9-Regular"/>
              </a:rPr>
              <a:t>crypto_password</a:t>
            </a:r>
            <a:endParaRPr lang="en-GB" altLang="zh-CN" sz="2400" b="0" i="0" u="none" strike="noStrike" baseline="0" dirty="0">
              <a:solidFill>
                <a:srgbClr val="000000"/>
              </a:solidFill>
              <a:latin typeface="LMMono9-Regular"/>
            </a:endParaRPr>
          </a:p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VALUES 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(1, crypt(</a:t>
            </a:r>
            <a:r>
              <a:rPr lang="en-GB" altLang="zh-CN" sz="2400" b="0" i="0" u="none" strike="noStrike" baseline="0" dirty="0">
                <a:solidFill>
                  <a:srgbClr val="8DB600"/>
                </a:solidFill>
                <a:latin typeface="LMMono9-Regular"/>
              </a:rPr>
              <a:t>’my password’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, </a:t>
            </a:r>
            <a:r>
              <a:rPr lang="en-GB" altLang="zh-CN" sz="2400" b="0" i="0" u="none" strike="noStrike" baseline="0" dirty="0" err="1">
                <a:solidFill>
                  <a:srgbClr val="000000"/>
                </a:solidFill>
                <a:latin typeface="LMMono9-Regular"/>
              </a:rPr>
              <a:t>gen_salt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</a:t>
            </a:r>
            <a:r>
              <a:rPr lang="en-GB" altLang="zh-CN" sz="2400" b="0" i="0" u="none" strike="noStrike" baseline="0" dirty="0">
                <a:solidFill>
                  <a:srgbClr val="8DB600"/>
                </a:solidFill>
                <a:latin typeface="LMMono9-Regular"/>
              </a:rPr>
              <a:t>’bf’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)));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90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Security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D63B51-1A96-C890-038B-9451C58798F3}"/>
              </a:ext>
            </a:extLst>
          </p:cNvPr>
          <p:cNvSpPr/>
          <p:nvPr/>
        </p:nvSpPr>
        <p:spPr>
          <a:xfrm>
            <a:off x="469710" y="2671802"/>
            <a:ext cx="5419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Protects User Privacy: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Password, </a:t>
            </a:r>
            <a:r>
              <a:rPr lang="en-US" altLang="zh-CN" sz="3600" dirty="0" err="1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qq</a:t>
            </a:r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, </a:t>
            </a:r>
            <a:r>
              <a:rPr lang="en-US" altLang="zh-CN" sz="3600" dirty="0" err="1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wechat</a:t>
            </a:r>
            <a:endParaRPr lang="en-US" altLang="zh-CN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838B4-3817-2EC0-5141-B6FFD4B83CBF}"/>
              </a:ext>
            </a:extLst>
          </p:cNvPr>
          <p:cNvSpPr txBox="1"/>
          <p:nvPr/>
        </p:nvSpPr>
        <p:spPr>
          <a:xfrm>
            <a:off x="6010134" y="2256303"/>
            <a:ext cx="60971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CREATE TABLE </a:t>
            </a:r>
            <a:r>
              <a:rPr lang="en-GB" altLang="zh-CN" sz="2400" b="0" i="0" u="none" strike="noStrike" baseline="0" dirty="0" err="1">
                <a:solidFill>
                  <a:srgbClr val="000000"/>
                </a:solidFill>
                <a:latin typeface="LMMono9-Regular"/>
              </a:rPr>
              <a:t>crypto_password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id 		</a:t>
            </a:r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INT NOT NULL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,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password 	</a:t>
            </a:r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VARCHAR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(255) </a:t>
            </a:r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NOT NULL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,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PRIMARY KEY 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(id)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);</a:t>
            </a:r>
          </a:p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INSERT INTO </a:t>
            </a:r>
            <a:r>
              <a:rPr lang="en-GB" altLang="zh-CN" sz="2400" b="0" i="0" u="none" strike="noStrike" baseline="0" dirty="0" err="1">
                <a:solidFill>
                  <a:srgbClr val="000000"/>
                </a:solidFill>
                <a:latin typeface="LMMono9-Regular"/>
              </a:rPr>
              <a:t>crypto_password</a:t>
            </a:r>
            <a:endParaRPr lang="en-GB" altLang="zh-CN" sz="2400" b="0" i="0" u="none" strike="noStrike" baseline="0" dirty="0">
              <a:solidFill>
                <a:srgbClr val="000000"/>
              </a:solidFill>
              <a:latin typeface="LMMono9-Regular"/>
            </a:endParaRPr>
          </a:p>
          <a:p>
            <a:pPr algn="l"/>
            <a:r>
              <a:rPr lang="en-GB" altLang="zh-CN" sz="2400" b="0" i="0" u="none" strike="noStrike" baseline="0" dirty="0">
                <a:solidFill>
                  <a:srgbClr val="FF7D00"/>
                </a:solidFill>
                <a:latin typeface="LMMono9-Regular"/>
              </a:rPr>
              <a:t>VALUES 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(1, crypt(</a:t>
            </a:r>
            <a:r>
              <a:rPr lang="en-GB" altLang="zh-CN" sz="2400" b="0" i="0" u="none" strike="noStrike" baseline="0" dirty="0">
                <a:solidFill>
                  <a:srgbClr val="8DB600"/>
                </a:solidFill>
                <a:latin typeface="LMMono9-Regular"/>
              </a:rPr>
              <a:t>’my password’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, </a:t>
            </a:r>
            <a:r>
              <a:rPr lang="en-GB" altLang="zh-CN" sz="2400" b="0" i="0" u="none" strike="noStrike" baseline="0" dirty="0" err="1">
                <a:solidFill>
                  <a:srgbClr val="000000"/>
                </a:solidFill>
                <a:latin typeface="LMMono9-Regular"/>
              </a:rPr>
              <a:t>gen_salt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(</a:t>
            </a:r>
            <a:r>
              <a:rPr lang="en-GB" altLang="zh-CN" sz="2400" b="0" i="0" u="none" strike="noStrike" baseline="0" dirty="0">
                <a:solidFill>
                  <a:srgbClr val="8DB600"/>
                </a:solidFill>
                <a:latin typeface="LMMono9-Regular"/>
              </a:rPr>
              <a:t>’bf’</a:t>
            </a:r>
            <a:r>
              <a:rPr lang="en-GB" altLang="zh-CN" sz="2400" b="0" i="0" u="none" strike="noStrike" baseline="0" dirty="0">
                <a:solidFill>
                  <a:srgbClr val="000000"/>
                </a:solidFill>
                <a:latin typeface="LMMono9-Regular"/>
              </a:rPr>
              <a:t>)));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8D7A9D-4514-9372-6242-9AFD7D83B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46" y="5112792"/>
            <a:ext cx="8181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C1990857-57EB-7306-BCF6-B2811C45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634446" y="747250"/>
            <a:ext cx="3796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ERD: Crow’s Foot Model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992E4EDE-F9B8-0D9C-26B2-C1EE66B9C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18" y="110836"/>
            <a:ext cx="5720342" cy="66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Security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D63B51-1A96-C890-038B-9451C58798F3}"/>
              </a:ext>
            </a:extLst>
          </p:cNvPr>
          <p:cNvSpPr/>
          <p:nvPr/>
        </p:nvSpPr>
        <p:spPr>
          <a:xfrm>
            <a:off x="469710" y="2671802"/>
            <a:ext cx="5419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Protects User Privacy:</a:t>
            </a:r>
          </a:p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Password, </a:t>
            </a:r>
            <a:r>
              <a:rPr lang="en-US" altLang="zh-CN" sz="3600" dirty="0" err="1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qq</a:t>
            </a:r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, </a:t>
            </a:r>
            <a:r>
              <a:rPr lang="en-US" altLang="zh-CN" sz="3600" dirty="0" err="1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wechat</a:t>
            </a:r>
            <a:endParaRPr lang="en-US" altLang="zh-CN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838B4-3817-2EC0-5141-B6FFD4B83CBF}"/>
              </a:ext>
            </a:extLst>
          </p:cNvPr>
          <p:cNvSpPr txBox="1"/>
          <p:nvPr/>
        </p:nvSpPr>
        <p:spPr>
          <a:xfrm>
            <a:off x="5889009" y="2397948"/>
            <a:ext cx="60971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u="none" strike="noStrike" baseline="0" dirty="0">
                <a:solidFill>
                  <a:srgbClr val="FF7D00"/>
                </a:solidFill>
                <a:latin typeface="LMMono9-Regular"/>
              </a:rPr>
              <a:t>SELECT 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LMMono9-Regular"/>
              </a:rPr>
              <a:t>password = crypt(</a:t>
            </a:r>
            <a:r>
              <a:rPr lang="en-US" altLang="zh-CN" sz="3200" b="0" i="0" u="none" strike="noStrike" baseline="0" dirty="0">
                <a:solidFill>
                  <a:srgbClr val="8DB600"/>
                </a:solidFill>
                <a:latin typeface="LMMono9-Regular"/>
              </a:rPr>
              <a:t>’my password’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LMMono9-Regular"/>
              </a:rPr>
              <a:t>, password)</a:t>
            </a:r>
          </a:p>
          <a:p>
            <a:pPr algn="l"/>
            <a:r>
              <a:rPr lang="en-GB" altLang="zh-CN" sz="3200" b="0" i="0" u="none" strike="noStrike" baseline="0" dirty="0">
                <a:solidFill>
                  <a:srgbClr val="FF7D00"/>
                </a:solidFill>
                <a:latin typeface="LMMono9-Regular"/>
              </a:rPr>
              <a:t>FROM </a:t>
            </a:r>
            <a:r>
              <a:rPr lang="en-GB" altLang="zh-CN" sz="3200" b="0" i="0" u="none" strike="noStrike" baseline="0" dirty="0" err="1">
                <a:solidFill>
                  <a:srgbClr val="000000"/>
                </a:solidFill>
                <a:latin typeface="LMMono9-Regular"/>
              </a:rPr>
              <a:t>crypto_password</a:t>
            </a:r>
            <a:endParaRPr lang="en-GB" altLang="zh-CN" sz="3200" b="0" i="0" u="none" strike="noStrike" baseline="0" dirty="0">
              <a:solidFill>
                <a:srgbClr val="000000"/>
              </a:solidFill>
              <a:latin typeface="LMMono9-Regular"/>
            </a:endParaRPr>
          </a:p>
          <a:p>
            <a:pPr algn="l"/>
            <a:r>
              <a:rPr lang="en-GB" altLang="zh-CN" sz="3200" b="0" i="0" u="none" strike="noStrike" baseline="0" dirty="0">
                <a:solidFill>
                  <a:srgbClr val="FF7D00"/>
                </a:solidFill>
                <a:latin typeface="LMMono9-Regular"/>
              </a:rPr>
              <a:t>WHERE </a:t>
            </a:r>
            <a:r>
              <a:rPr lang="en-GB" altLang="zh-CN" sz="3200" b="0" i="0" u="none" strike="noStrike" baseline="0" dirty="0">
                <a:solidFill>
                  <a:srgbClr val="000000"/>
                </a:solidFill>
                <a:latin typeface="LMMono9-Regular"/>
              </a:rPr>
              <a:t>id = 1;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338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C838B4-3817-2EC0-5141-B6FFD4B83CBF}"/>
              </a:ext>
            </a:extLst>
          </p:cNvPr>
          <p:cNvSpPr txBox="1"/>
          <p:nvPr/>
        </p:nvSpPr>
        <p:spPr>
          <a:xfrm>
            <a:off x="3047432" y="2736923"/>
            <a:ext cx="60971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Thank you!</a:t>
            </a:r>
            <a:endParaRPr lang="zh-CN" altLang="en-US" sz="6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3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Database Visualization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5" name="图片 4" descr="电脑萤幕画面&#10;&#10;描述已自动生成">
            <a:extLst>
              <a:ext uri="{FF2B5EF4-FFF2-40B4-BE49-F238E27FC236}">
                <a16:creationId xmlns:a16="http://schemas.microsoft.com/office/drawing/2014/main" id="{62B08B6C-84FD-BE53-2510-958972660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29" b="94724" l="2786" r="97666">
                        <a14:foregroundMark x1="25753" y1="10134" x2="31739" y2="27219"/>
                        <a14:foregroundMark x1="31739" y1="27219" x2="31739" y2="48827"/>
                        <a14:foregroundMark x1="31739" y1="48827" x2="24812" y2="28727"/>
                        <a14:foregroundMark x1="24812" y1="28727" x2="25264" y2="12395"/>
                        <a14:foregroundMark x1="46611" y1="10134" x2="54819" y2="9129"/>
                        <a14:foregroundMark x1="54819" y1="9129" x2="56363" y2="9380"/>
                        <a14:foregroundMark x1="73456" y1="42211" x2="70482" y2="32161"/>
                        <a14:foregroundMark x1="70482" y1="32161" x2="73193" y2="14070"/>
                        <a14:foregroundMark x1="73193" y1="14070" x2="75753" y2="24037"/>
                        <a14:foregroundMark x1="75753" y1="24037" x2="74021" y2="38610"/>
                        <a14:foregroundMark x1="74021" y1="38610" x2="72892" y2="39447"/>
                        <a14:foregroundMark x1="90437" y1="86516" x2="87613" y2="88023"/>
                        <a14:foregroundMark x1="94917" y1="89112" x2="93411" y2="77219"/>
                        <a14:foregroundMark x1="93411" y1="77219" x2="93750" y2="87270"/>
                        <a14:foregroundMark x1="96687" y1="74874" x2="97666" y2="85343"/>
                        <a14:foregroundMark x1="97666" y1="85343" x2="97628" y2="86181"/>
                        <a14:foregroundMark x1="75151" y1="90452" x2="71461" y2="82328"/>
                        <a14:foregroundMark x1="71461" y1="82328" x2="75640" y2="75293"/>
                        <a14:foregroundMark x1="75640" y1="75293" x2="77146" y2="86851"/>
                        <a14:foregroundMark x1="77146" y1="86851" x2="74586" y2="88023"/>
                        <a14:foregroundMark x1="59676" y1="89112" x2="56702" y2="78224"/>
                        <a14:foregroundMark x1="56702" y1="78224" x2="60655" y2="89112"/>
                        <a14:foregroundMark x1="60655" y1="89112" x2="57643" y2="91960"/>
                        <a14:foregroundMark x1="42696" y1="89782" x2="38404" y2="79229"/>
                        <a14:foregroundMark x1="38404" y1="79229" x2="44955" y2="82747"/>
                        <a14:foregroundMark x1="44955" y1="82747" x2="43901" y2="91792"/>
                        <a14:foregroundMark x1="24247" y1="94807" x2="21234" y2="74450"/>
                        <a14:foregroundMark x1="21377" y1="74291" x2="27033" y2="83082"/>
                        <a14:foregroundMark x1="27033" y1="83082" x2="22892" y2="94807"/>
                        <a14:foregroundMark x1="7116" y1="91039" x2="9224" y2="75293"/>
                        <a14:foregroundMark x1="9224" y1="75293" x2="10128" y2="85930"/>
                        <a14:foregroundMark x1="10128" y1="85930" x2="6627" y2="89782"/>
                        <a14:foregroundMark x1="2786" y1="77052" x2="3200" y2="89112"/>
                        <a14:foregroundMark x1="86258" y1="87605" x2="86446" y2="91039"/>
                        <a14:backgroundMark x1="20858" y1="72948" x2="21762" y2="72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37" y="1126547"/>
            <a:ext cx="9615054" cy="43224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38136F-6899-7B29-DFAE-3AEEA47DB0F0}"/>
              </a:ext>
            </a:extLst>
          </p:cNvPr>
          <p:cNvSpPr/>
          <p:nvPr/>
        </p:nvSpPr>
        <p:spPr>
          <a:xfrm>
            <a:off x="318655" y="2351257"/>
            <a:ext cx="2050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Entity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209E79-3BA8-8B04-BC55-176A9ADCEC75}"/>
              </a:ext>
            </a:extLst>
          </p:cNvPr>
          <p:cNvSpPr/>
          <p:nvPr/>
        </p:nvSpPr>
        <p:spPr>
          <a:xfrm>
            <a:off x="290946" y="4356244"/>
            <a:ext cx="2105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Relation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7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2818645" y="361836"/>
            <a:ext cx="6554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No Foreign Key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AA07C6-CD78-4137-B577-DC8B0CB86161}"/>
              </a:ext>
            </a:extLst>
          </p:cNvPr>
          <p:cNvSpPr/>
          <p:nvPr/>
        </p:nvSpPr>
        <p:spPr>
          <a:xfrm>
            <a:off x="1394046" y="1560435"/>
            <a:ext cx="35404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Bad for Database Partitioning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ea typeface="思源宋体 CN Heavy" panose="02020900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3EABFE-82EF-98C4-5146-6381017C29EE}"/>
              </a:ext>
            </a:extLst>
          </p:cNvPr>
          <p:cNvSpPr/>
          <p:nvPr/>
        </p:nvSpPr>
        <p:spPr>
          <a:xfrm>
            <a:off x="5569551" y="2008090"/>
            <a:ext cx="2468981" cy="1073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User Table 1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EAFE47-7C34-1FE3-E156-19A7405ECE22}"/>
              </a:ext>
            </a:extLst>
          </p:cNvPr>
          <p:cNvSpPr/>
          <p:nvPr/>
        </p:nvSpPr>
        <p:spPr>
          <a:xfrm>
            <a:off x="8540213" y="2008089"/>
            <a:ext cx="2468981" cy="1073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User Table 2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840981-F60C-7A5E-86D1-63AAB105BA4F}"/>
              </a:ext>
            </a:extLst>
          </p:cNvPr>
          <p:cNvSpPr/>
          <p:nvPr/>
        </p:nvSpPr>
        <p:spPr>
          <a:xfrm>
            <a:off x="7107199" y="4306163"/>
            <a:ext cx="2468981" cy="1073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思源宋体 CN Heavy" panose="02020900000000000000"/>
              </a:rPr>
              <a:t>Video Table</a:t>
            </a:r>
            <a:endParaRPr lang="zh-CN" altLang="en-US" sz="32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60EB6C-2FEA-0CD9-F494-CA98E02D9EBA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6804042" y="3081309"/>
            <a:ext cx="1537648" cy="122485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F84C7E-749D-A487-DF44-A39E20A1CAAA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8341690" y="3081308"/>
            <a:ext cx="1433014" cy="12248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AA7F343-9DD4-E5CA-A9A5-0FF01DD0F8A1}"/>
              </a:ext>
            </a:extLst>
          </p:cNvPr>
          <p:cNvSpPr/>
          <p:nvPr/>
        </p:nvSpPr>
        <p:spPr>
          <a:xfrm>
            <a:off x="1394046" y="3429000"/>
            <a:ext cx="3540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Cascade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ea typeface="思源宋体 CN Heavy" panose="020209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835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Soft Delete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9E9E0909-4EC8-7829-FEA7-6409D1D38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29" b="94724" l="2786" r="97666">
                        <a14:foregroundMark x1="25753" y1="10134" x2="31739" y2="27219"/>
                        <a14:foregroundMark x1="31739" y1="27219" x2="31739" y2="48827"/>
                        <a14:foregroundMark x1="31739" y1="48827" x2="24812" y2="28727"/>
                        <a14:foregroundMark x1="24812" y1="28727" x2="25264" y2="12395"/>
                        <a14:foregroundMark x1="46611" y1="10134" x2="54819" y2="9129"/>
                        <a14:foregroundMark x1="54819" y1="9129" x2="56363" y2="9380"/>
                        <a14:foregroundMark x1="73456" y1="42211" x2="70482" y2="32161"/>
                        <a14:foregroundMark x1="70482" y1="32161" x2="73193" y2="14070"/>
                        <a14:foregroundMark x1="73193" y1="14070" x2="75753" y2="24037"/>
                        <a14:foregroundMark x1="75753" y1="24037" x2="74021" y2="38610"/>
                        <a14:foregroundMark x1="74021" y1="38610" x2="72892" y2="39447"/>
                        <a14:foregroundMark x1="90437" y1="86516" x2="87613" y2="88023"/>
                        <a14:foregroundMark x1="94917" y1="89112" x2="93411" y2="77219"/>
                        <a14:foregroundMark x1="93411" y1="77219" x2="93750" y2="87270"/>
                        <a14:foregroundMark x1="96687" y1="74874" x2="97666" y2="85343"/>
                        <a14:foregroundMark x1="97666" y1="85343" x2="97628" y2="86181"/>
                        <a14:foregroundMark x1="75151" y1="90452" x2="71461" y2="82328"/>
                        <a14:foregroundMark x1="71461" y1="82328" x2="75640" y2="75293"/>
                        <a14:foregroundMark x1="75640" y1="75293" x2="77146" y2="86851"/>
                        <a14:foregroundMark x1="77146" y1="86851" x2="74586" y2="88023"/>
                        <a14:foregroundMark x1="59676" y1="89112" x2="56702" y2="78224"/>
                        <a14:foregroundMark x1="56702" y1="78224" x2="60655" y2="89112"/>
                        <a14:foregroundMark x1="60655" y1="89112" x2="57643" y2="91960"/>
                        <a14:foregroundMark x1="42696" y1="89782" x2="38404" y2="79229"/>
                        <a14:foregroundMark x1="38404" y1="79229" x2="44955" y2="82747"/>
                        <a14:foregroundMark x1="44955" y1="82747" x2="43901" y2="91792"/>
                        <a14:foregroundMark x1="24247" y1="94807" x2="21234" y2="74450"/>
                        <a14:foregroundMark x1="21377" y1="74291" x2="27033" y2="83082"/>
                        <a14:foregroundMark x1="27033" y1="83082" x2="22892" y2="94807"/>
                        <a14:foregroundMark x1="7116" y1="91039" x2="9224" y2="75293"/>
                        <a14:foregroundMark x1="9224" y1="75293" x2="10128" y2="85930"/>
                        <a14:foregroundMark x1="10128" y1="85930" x2="6627" y2="89782"/>
                        <a14:foregroundMark x1="2786" y1="77052" x2="3200" y2="89112"/>
                        <a14:foregroundMark x1="86258" y1="87605" x2="86446" y2="91039"/>
                        <a14:backgroundMark x1="20858" y1="72948" x2="21762" y2="72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126547"/>
            <a:ext cx="9615054" cy="4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7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Soft Delete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F39CEE-3805-E835-FBBE-C9BF7F603B6B}"/>
              </a:ext>
            </a:extLst>
          </p:cNvPr>
          <p:cNvSpPr/>
          <p:nvPr/>
        </p:nvSpPr>
        <p:spPr>
          <a:xfrm>
            <a:off x="390008" y="1905506"/>
            <a:ext cx="36556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Why not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history table?</a:t>
            </a:r>
            <a:endParaRPr lang="zh-CN" altLang="en-US" sz="3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7758D0-B42A-A5DD-12FB-30B4940AC1FF}"/>
              </a:ext>
            </a:extLst>
          </p:cNvPr>
          <p:cNvSpPr txBox="1"/>
          <p:nvPr/>
        </p:nvSpPr>
        <p:spPr>
          <a:xfrm>
            <a:off x="390008" y="3766088"/>
            <a:ext cx="336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ea typeface="思源宋体 CN Heavy" panose="02020900000000000000" pitchFamily="18" charset="-122"/>
              </a:rPr>
              <a:t>Problem</a:t>
            </a:r>
            <a:r>
              <a:rPr lang="en-US" altLang="zh-CN" dirty="0"/>
              <a:t> </a:t>
            </a:r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ea typeface="思源宋体 CN Heavy" panose="02020900000000000000" pitchFamily="18" charset="-122"/>
              </a:rPr>
              <a:t>of </a:t>
            </a:r>
            <a:r>
              <a:rPr lang="en-US" altLang="zh-CN" sz="3200" b="1" dirty="0">
                <a:ln w="25400" cmpd="thickThin">
                  <a:noFill/>
                </a:ln>
                <a:solidFill>
                  <a:srgbClr val="5F493F"/>
                </a:solidFill>
                <a:ea typeface="思源宋体 CN Heavy" panose="02020900000000000000" pitchFamily="18" charset="-122"/>
              </a:rPr>
              <a:t>Bloat</a:t>
            </a:r>
            <a:endParaRPr lang="zh-CN" altLang="en-US" sz="3200" b="1" dirty="0">
              <a:ln w="25400" cmpd="thickThin">
                <a:noFill/>
              </a:ln>
              <a:solidFill>
                <a:srgbClr val="5F493F"/>
              </a:solidFill>
              <a:ea typeface="思源宋体 CN Heavy" panose="02020900000000000000" pitchFamily="18" charset="-122"/>
            </a:endParaRPr>
          </a:p>
        </p:txBody>
      </p:sp>
      <p:pic>
        <p:nvPicPr>
          <p:cNvPr id="7" name="图片 6" descr="图示, 示意图&#10;&#10;描述已自动生成">
            <a:extLst>
              <a:ext uri="{FF2B5EF4-FFF2-40B4-BE49-F238E27FC236}">
                <a16:creationId xmlns:a16="http://schemas.microsoft.com/office/drawing/2014/main" id="{E07B4E14-301A-48F3-04A3-841A193FE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00" y="1312367"/>
            <a:ext cx="7649892" cy="22634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747BD0-6C05-BB28-E2A3-0E094200B918}"/>
              </a:ext>
            </a:extLst>
          </p:cNvPr>
          <p:cNvSpPr/>
          <p:nvPr/>
        </p:nvSpPr>
        <p:spPr>
          <a:xfrm>
            <a:off x="4152100" y="3764164"/>
            <a:ext cx="227042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ea typeface="思源宋体 CN Heavy" panose="02020900000000000000"/>
              </a:rPr>
              <a:t>Transaction Read</a:t>
            </a:r>
            <a:endParaRPr lang="zh-CN" altLang="en-US" sz="24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D68414-F4EF-7D64-91A4-530F5002250C}"/>
              </a:ext>
            </a:extLst>
          </p:cNvPr>
          <p:cNvSpPr/>
          <p:nvPr/>
        </p:nvSpPr>
        <p:spPr>
          <a:xfrm>
            <a:off x="6546395" y="3771791"/>
            <a:ext cx="227042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ea typeface="思源宋体 CN Heavy" panose="02020900000000000000"/>
              </a:rPr>
              <a:t>Transaction Read</a:t>
            </a:r>
            <a:endParaRPr lang="zh-CN" altLang="en-US" sz="24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CB1400-208A-FCD9-9677-C828A1FF1AC3}"/>
              </a:ext>
            </a:extLst>
          </p:cNvPr>
          <p:cNvSpPr/>
          <p:nvPr/>
        </p:nvSpPr>
        <p:spPr>
          <a:xfrm>
            <a:off x="5411182" y="4899302"/>
            <a:ext cx="22704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ea typeface="思源宋体 CN Heavy" panose="02020900000000000000"/>
              </a:rPr>
              <a:t>Tuple 1</a:t>
            </a:r>
            <a:endParaRPr lang="zh-CN" altLang="en-US" sz="24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233EFF-4132-DE67-4FAB-16CAE7D62FF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287313" y="4410495"/>
            <a:ext cx="1259082" cy="48880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960206-3070-CA50-BE91-8A51C4D62AA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546395" y="4418122"/>
            <a:ext cx="1135213" cy="48118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9CFA699-D023-F462-0154-DA1A29D822C1}"/>
              </a:ext>
            </a:extLst>
          </p:cNvPr>
          <p:cNvSpPr/>
          <p:nvPr/>
        </p:nvSpPr>
        <p:spPr>
          <a:xfrm>
            <a:off x="9148896" y="3764163"/>
            <a:ext cx="227042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ea typeface="思源宋体 CN Heavy" panose="02020900000000000000"/>
              </a:rPr>
              <a:t>Transaction Update</a:t>
            </a:r>
            <a:endParaRPr lang="zh-CN" altLang="en-US" sz="24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704AD-BE43-BBAC-4620-60BFAE603B45}"/>
              </a:ext>
            </a:extLst>
          </p:cNvPr>
          <p:cNvSpPr/>
          <p:nvPr/>
        </p:nvSpPr>
        <p:spPr>
          <a:xfrm>
            <a:off x="9148896" y="4899302"/>
            <a:ext cx="22704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ea typeface="思源宋体 CN Heavy" panose="02020900000000000000"/>
              </a:rPr>
              <a:t>Tuple 2</a:t>
            </a:r>
            <a:endParaRPr lang="zh-CN" altLang="en-US" sz="24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3F76989-9DE2-5F7E-FC97-4DBA9D552E3A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0284109" y="4410494"/>
            <a:ext cx="0" cy="48880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98D4438-2073-D470-F89B-A6D1CA75C61B}"/>
              </a:ext>
            </a:extLst>
          </p:cNvPr>
          <p:cNvSpPr/>
          <p:nvPr/>
        </p:nvSpPr>
        <p:spPr>
          <a:xfrm>
            <a:off x="7318492" y="5876926"/>
            <a:ext cx="227042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ea typeface="思源宋体 CN Heavy" panose="02020900000000000000"/>
              </a:rPr>
              <a:t>Row 1</a:t>
            </a:r>
            <a:endParaRPr lang="zh-CN" altLang="en-US" sz="2400" dirty="0">
              <a:solidFill>
                <a:schemeClr val="tx1"/>
              </a:solidFill>
              <a:ea typeface="思源宋体 CN Heavy" panose="0202090000000000000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F3CC154-63E6-5BD7-1113-420FF67A5FC6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>
            <a:off x="6546395" y="5545633"/>
            <a:ext cx="1907310" cy="331293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610DDF9-DA03-2D0C-C77C-548445457B58}"/>
              </a:ext>
            </a:extLst>
          </p:cNvPr>
          <p:cNvCxnSpPr>
            <a:cxnSpLocks/>
            <a:stCxn id="26" idx="2"/>
            <a:endCxn id="44" idx="0"/>
          </p:cNvCxnSpPr>
          <p:nvPr/>
        </p:nvCxnSpPr>
        <p:spPr>
          <a:xfrm flipH="1">
            <a:off x="8453705" y="5545633"/>
            <a:ext cx="1830404" cy="331293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1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Soft Delete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9E9E0909-4EC8-7829-FEA7-6409D1D38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29" b="94724" l="2786" r="97666">
                        <a14:foregroundMark x1="25753" y1="10134" x2="31739" y2="27219"/>
                        <a14:foregroundMark x1="31739" y1="27219" x2="31739" y2="48827"/>
                        <a14:foregroundMark x1="31739" y1="48827" x2="24812" y2="28727"/>
                        <a14:foregroundMark x1="24812" y1="28727" x2="25264" y2="12395"/>
                        <a14:foregroundMark x1="46611" y1="10134" x2="54819" y2="9129"/>
                        <a14:foregroundMark x1="54819" y1="9129" x2="56363" y2="9380"/>
                        <a14:foregroundMark x1="73456" y1="42211" x2="70482" y2="32161"/>
                        <a14:foregroundMark x1="70482" y1="32161" x2="73193" y2="14070"/>
                        <a14:foregroundMark x1="73193" y1="14070" x2="75753" y2="24037"/>
                        <a14:foregroundMark x1="75753" y1="24037" x2="74021" y2="38610"/>
                        <a14:foregroundMark x1="74021" y1="38610" x2="72892" y2="39447"/>
                        <a14:foregroundMark x1="90437" y1="86516" x2="87613" y2="88023"/>
                        <a14:foregroundMark x1="94917" y1="89112" x2="93411" y2="77219"/>
                        <a14:foregroundMark x1="93411" y1="77219" x2="93750" y2="87270"/>
                        <a14:foregroundMark x1="96687" y1="74874" x2="97666" y2="85343"/>
                        <a14:foregroundMark x1="97666" y1="85343" x2="97628" y2="86181"/>
                        <a14:foregroundMark x1="75151" y1="90452" x2="71461" y2="82328"/>
                        <a14:foregroundMark x1="71461" y1="82328" x2="75640" y2="75293"/>
                        <a14:foregroundMark x1="75640" y1="75293" x2="77146" y2="86851"/>
                        <a14:foregroundMark x1="77146" y1="86851" x2="74586" y2="88023"/>
                        <a14:foregroundMark x1="59676" y1="89112" x2="56702" y2="78224"/>
                        <a14:foregroundMark x1="56702" y1="78224" x2="60655" y2="89112"/>
                        <a14:foregroundMark x1="60655" y1="89112" x2="57643" y2="91960"/>
                        <a14:foregroundMark x1="42696" y1="89782" x2="38404" y2="79229"/>
                        <a14:foregroundMark x1="38404" y1="79229" x2="44955" y2="82747"/>
                        <a14:foregroundMark x1="44955" y1="82747" x2="43901" y2="91792"/>
                        <a14:foregroundMark x1="24247" y1="94807" x2="21234" y2="74450"/>
                        <a14:foregroundMark x1="21377" y1="74291" x2="27033" y2="83082"/>
                        <a14:foregroundMark x1="27033" y1="83082" x2="22892" y2="94807"/>
                        <a14:foregroundMark x1="7116" y1="91039" x2="9224" y2="75293"/>
                        <a14:foregroundMark x1="9224" y1="75293" x2="10128" y2="85930"/>
                        <a14:foregroundMark x1="10128" y1="85930" x2="6627" y2="89782"/>
                        <a14:foregroundMark x1="2786" y1="77052" x2="3200" y2="89112"/>
                        <a14:foregroundMark x1="86258" y1="87605" x2="86446" y2="91039"/>
                        <a14:backgroundMark x1="20858" y1="72948" x2="21762" y2="72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1791168"/>
            <a:ext cx="7286566" cy="32756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F39CEE-3805-E835-FBBE-C9BF7F603B6B}"/>
              </a:ext>
            </a:extLst>
          </p:cNvPr>
          <p:cNvSpPr/>
          <p:nvPr/>
        </p:nvSpPr>
        <p:spPr>
          <a:xfrm>
            <a:off x="390008" y="1905506"/>
            <a:ext cx="36556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Performance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Problem?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Uniqueness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Issue?</a:t>
            </a:r>
            <a:endParaRPr lang="zh-CN" altLang="en-US" sz="3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70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Soft Delete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1660AF-CF71-3A04-4ACC-76525E7D4654}"/>
              </a:ext>
            </a:extLst>
          </p:cNvPr>
          <p:cNvSpPr/>
          <p:nvPr/>
        </p:nvSpPr>
        <p:spPr>
          <a:xfrm>
            <a:off x="390008" y="1905506"/>
            <a:ext cx="36556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Performance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Problem?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Uniqueness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Issue?</a:t>
            </a:r>
            <a:b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</a:br>
            <a:endParaRPr lang="en-US" altLang="zh-CN" sz="3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Partial Index</a:t>
            </a:r>
            <a:endParaRPr lang="zh-CN" altLang="en-US" sz="3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79F707-E948-49B8-6B89-40ABC9055C21}"/>
              </a:ext>
            </a:extLst>
          </p:cNvPr>
          <p:cNvSpPr txBox="1"/>
          <p:nvPr/>
        </p:nvSpPr>
        <p:spPr>
          <a:xfrm>
            <a:off x="4593743" y="2389277"/>
            <a:ext cx="710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CREATE UNIQUE INDEX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uk_user_qq 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algn="l"/>
            <a:r>
              <a:rPr lang="en-US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ON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"user"(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qq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 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algn="l"/>
            <a:r>
              <a:rPr lang="en-GB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WHERE </a:t>
            </a:r>
            <a:r>
              <a:rPr lang="en-GB" altLang="zh-CN" sz="3600" dirty="0" err="1">
                <a:solidFill>
                  <a:srgbClr val="C77DBB"/>
                </a:solidFill>
                <a:latin typeface="Arial Unicode MS"/>
              </a:rPr>
              <a:t>is_deleted</a:t>
            </a:r>
            <a:r>
              <a:rPr lang="en-GB" altLang="zh-CN" sz="3600" dirty="0">
                <a:solidFill>
                  <a:srgbClr val="C77DBB"/>
                </a:solidFill>
                <a:latin typeface="Arial Unicode MS"/>
              </a:rPr>
              <a:t> </a:t>
            </a:r>
            <a:r>
              <a:rPr lang="en-GB" altLang="zh-CN" sz="3600" b="0" i="0" u="none" strike="noStrike" baseline="0" dirty="0">
                <a:solidFill>
                  <a:srgbClr val="000000"/>
                </a:solidFill>
                <a:latin typeface="LMMono9-Regular"/>
              </a:rPr>
              <a:t>= </a:t>
            </a:r>
            <a:r>
              <a:rPr lang="en-GB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FALSE</a:t>
            </a:r>
            <a:r>
              <a:rPr lang="en-GB" altLang="zh-CN" sz="3600" b="0" i="0" u="none" strike="noStrike" baseline="0" dirty="0">
                <a:solidFill>
                  <a:srgbClr val="000000"/>
                </a:solidFill>
                <a:latin typeface="LMMono9-Regular"/>
              </a:rPr>
              <a:t>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76E323-6F63-9B6D-8984-4354C7BAE784}"/>
              </a:ext>
            </a:extLst>
          </p:cNvPr>
          <p:cNvSpPr/>
          <p:nvPr/>
        </p:nvSpPr>
        <p:spPr>
          <a:xfrm>
            <a:off x="3043104" y="334743"/>
            <a:ext cx="6105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n w="25400" cmpd="thickThin">
                  <a:noFill/>
                </a:ln>
                <a:solidFill>
                  <a:srgbClr val="5F493F"/>
                </a:solidFill>
                <a:latin typeface="汉仪瑞虎宋W" panose="00020600040101010101" pitchFamily="18" charset="-122"/>
                <a:ea typeface="汉仪瑞虎宋W" panose="00020600040101010101" pitchFamily="18" charset="-122"/>
              </a:rPr>
              <a:t>Design: Soft Delete</a:t>
            </a:r>
            <a:endParaRPr lang="zh-CN" altLang="en-US" sz="3600" dirty="0">
              <a:ln w="25400" cmpd="thickThin">
                <a:noFill/>
              </a:ln>
              <a:solidFill>
                <a:srgbClr val="5F493F"/>
              </a:solidFill>
              <a:latin typeface="汉仪瑞虎宋W" panose="00020600040101010101" pitchFamily="18" charset="-122"/>
              <a:ea typeface="汉仪瑞虎宋W" panose="00020600040101010101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6CCA470-74DB-4088-3879-6EC859C18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382" y="6113736"/>
            <a:ext cx="2831937" cy="5203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1660AF-CF71-3A04-4ACC-76525E7D4654}"/>
              </a:ext>
            </a:extLst>
          </p:cNvPr>
          <p:cNvSpPr/>
          <p:nvPr/>
        </p:nvSpPr>
        <p:spPr>
          <a:xfrm>
            <a:off x="493030" y="2516353"/>
            <a:ext cx="36556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Combine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Partial Index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With</a:t>
            </a:r>
          </a:p>
          <a:p>
            <a:pPr algn="ctr"/>
            <a:r>
              <a:rPr lang="en-US" altLang="zh-CN" sz="3200" dirty="0">
                <a:ln w="25400" cmpd="thickThin">
                  <a:noFill/>
                </a:ln>
                <a:solidFill>
                  <a:srgbClr val="5F493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Covering Index</a:t>
            </a:r>
            <a:endParaRPr lang="zh-CN" altLang="en-US" sz="3200" dirty="0">
              <a:ln w="25400" cmpd="thickThin">
                <a:noFill/>
              </a:ln>
              <a:solidFill>
                <a:srgbClr val="5F493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79F707-E948-49B8-6B89-40ABC9055C21}"/>
              </a:ext>
            </a:extLst>
          </p:cNvPr>
          <p:cNvSpPr txBox="1"/>
          <p:nvPr/>
        </p:nvSpPr>
        <p:spPr>
          <a:xfrm>
            <a:off x="4593743" y="2389277"/>
            <a:ext cx="7105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CREATE UNIQUE INDEX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uk_user_qq 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algn="l"/>
            <a:r>
              <a:rPr lang="en-US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ON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"user"(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qq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 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algn="l"/>
            <a:r>
              <a:rPr lang="en-US" altLang="zh-CN" sz="3600" dirty="0">
                <a:solidFill>
                  <a:srgbClr val="FF7D00"/>
                </a:solidFill>
                <a:latin typeface="LMMono9-Regular"/>
              </a:rPr>
              <a:t>INCLUDE</a:t>
            </a:r>
            <a:r>
              <a:rPr lang="en-US" altLang="zh-CN" sz="3600" dirty="0">
                <a:latin typeface="Arial Unicode MS"/>
                <a:ea typeface="JetBrains Mono"/>
              </a:rPr>
              <a:t> (</a:t>
            </a:r>
            <a:r>
              <a:rPr lang="en-US" altLang="zh-CN" sz="3600" dirty="0">
                <a:solidFill>
                  <a:srgbClr val="C77DBB"/>
                </a:solidFill>
                <a:latin typeface="Arial Unicode MS"/>
              </a:rPr>
              <a:t>identity</a:t>
            </a:r>
            <a:r>
              <a:rPr lang="en-US" altLang="zh-CN" sz="3600" dirty="0">
                <a:latin typeface="Arial Unicode MS"/>
                <a:ea typeface="JetBrains Mono"/>
              </a:rPr>
              <a:t>)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algn="l"/>
            <a:r>
              <a:rPr lang="en-GB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WHERE </a:t>
            </a:r>
            <a:r>
              <a:rPr lang="en-GB" altLang="zh-CN" sz="3600" dirty="0" err="1">
                <a:solidFill>
                  <a:srgbClr val="C77DBB"/>
                </a:solidFill>
                <a:latin typeface="Arial Unicode MS"/>
              </a:rPr>
              <a:t>is_deleted</a:t>
            </a:r>
            <a:r>
              <a:rPr lang="en-GB" altLang="zh-CN" sz="3600" dirty="0">
                <a:solidFill>
                  <a:srgbClr val="C77DBB"/>
                </a:solidFill>
                <a:latin typeface="Arial Unicode MS"/>
              </a:rPr>
              <a:t> </a:t>
            </a:r>
            <a:r>
              <a:rPr lang="en-GB" altLang="zh-CN" sz="3600" b="0" i="0" u="none" strike="noStrike" baseline="0" dirty="0">
                <a:solidFill>
                  <a:srgbClr val="000000"/>
                </a:solidFill>
                <a:latin typeface="LMMono9-Regular"/>
              </a:rPr>
              <a:t>= </a:t>
            </a:r>
            <a:r>
              <a:rPr lang="en-GB" altLang="zh-CN" sz="3600" b="0" i="0" u="none" strike="noStrike" baseline="0" dirty="0">
                <a:solidFill>
                  <a:srgbClr val="FF7D00"/>
                </a:solidFill>
                <a:latin typeface="LMMono9-Regular"/>
              </a:rPr>
              <a:t>FALSE</a:t>
            </a:r>
            <a:r>
              <a:rPr lang="en-GB" altLang="zh-CN" sz="3600" b="0" i="0" u="none" strike="noStrike" baseline="0" dirty="0">
                <a:solidFill>
                  <a:srgbClr val="000000"/>
                </a:solidFill>
                <a:latin typeface="LMMono9-Regular"/>
              </a:rPr>
              <a:t>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22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518</Words>
  <Application>Microsoft Office PowerPoint</Application>
  <PresentationFormat>宽屏</PresentationFormat>
  <Paragraphs>141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Unicode MS</vt:lpstr>
      <vt:lpstr>LMMono9-Regular</vt:lpstr>
      <vt:lpstr>LMRoman10-Regular</vt:lpstr>
      <vt:lpstr>等线</vt:lpstr>
      <vt:lpstr>等线 Light</vt:lpstr>
      <vt:lpstr>汉仪瑞虎宋W</vt:lpstr>
      <vt:lpstr>思源宋体 CN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Cypher</dc:creator>
  <cp:lastModifiedBy>Bruce Cypher</cp:lastModifiedBy>
  <cp:revision>11</cp:revision>
  <dcterms:created xsi:type="dcterms:W3CDTF">2024-01-04T05:52:03Z</dcterms:created>
  <dcterms:modified xsi:type="dcterms:W3CDTF">2024-01-05T01:03:39Z</dcterms:modified>
</cp:coreProperties>
</file>