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4" r:id="rId2"/>
  </p:sldMasterIdLst>
  <p:sldIdLst>
    <p:sldId id="256" r:id="rId3"/>
    <p:sldId id="258" r:id="rId4"/>
    <p:sldId id="261" r:id="rId5"/>
    <p:sldId id="263" r:id="rId6"/>
    <p:sldId id="262" r:id="rId7"/>
    <p:sldId id="259" r:id="rId8"/>
    <p:sldId id="267" r:id="rId9"/>
    <p:sldId id="274" r:id="rId10"/>
    <p:sldId id="268" r:id="rId11"/>
    <p:sldId id="27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94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5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31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5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9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543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51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63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828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357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35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8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849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726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40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736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6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3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9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88075-E09B-B640-9F97-05E54F9C6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prstClr val="white"/>
                </a:solidFill>
              </a:rPr>
              <a:t>Decision</a:t>
            </a:r>
            <a:r>
              <a:rPr kumimoji="1" lang="zh-CN" altLang="en-US" dirty="0">
                <a:solidFill>
                  <a:prstClr val="white"/>
                </a:solidFill>
              </a:rPr>
              <a:t> </a:t>
            </a:r>
            <a:r>
              <a:rPr kumimoji="1" lang="en-US" altLang="zh-CN" dirty="0">
                <a:solidFill>
                  <a:prstClr val="white"/>
                </a:solidFill>
              </a:rPr>
              <a:t>Tree</a:t>
            </a:r>
            <a:r>
              <a:rPr kumimoji="1" lang="zh-CN" altLang="en-US" dirty="0">
                <a:solidFill>
                  <a:prstClr val="white"/>
                </a:solidFill>
              </a:rPr>
              <a:t> </a:t>
            </a:r>
            <a:r>
              <a:rPr kumimoji="1" lang="en-US" altLang="zh-CN" dirty="0">
                <a:solidFill>
                  <a:prstClr val="white"/>
                </a:solidFill>
              </a:rPr>
              <a:t>&amp;</a:t>
            </a:r>
            <a:r>
              <a:rPr kumimoji="1" lang="zh-CN" altLang="en-US" dirty="0">
                <a:solidFill>
                  <a:prstClr val="white"/>
                </a:solidFill>
              </a:rPr>
              <a:t> </a:t>
            </a:r>
            <a:r>
              <a:rPr lang="en-US" altLang="zh-CN" dirty="0"/>
              <a:t>Naive Bayes Questions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57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F71FBE1-5167-E54A-A192-4C56BA6272F8}"/>
              </a:ext>
            </a:extLst>
          </p:cNvPr>
          <p:cNvSpPr txBox="1"/>
          <p:nvPr/>
        </p:nvSpPr>
        <p:spPr>
          <a:xfrm>
            <a:off x="1076446" y="1643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9BFC94-3CA5-D644-962E-A25AB8078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64" y="1245505"/>
            <a:ext cx="11705127" cy="4534824"/>
          </a:xfrm>
          <a:prstGeom prst="rect">
            <a:avLst/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72964" rIns="0" bIns="-4919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zh-CN" b="1" dirty="0"/>
              <a:t>Laplacian correction</a:t>
            </a:r>
            <a:r>
              <a:rPr lang="en-US" altLang="zh-CN" dirty="0"/>
              <a:t> (or Laplacian smoothing) </a:t>
            </a:r>
          </a:p>
          <a:p>
            <a:pPr defTabSz="914400"/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  <a:t>Laplace </a:t>
            </a:r>
            <a:r>
              <a:rPr lang="en-US" altLang="zh-CN" sz="1500" dirty="0">
                <a:solidFill>
                  <a:srgbClr val="292929"/>
                </a:solidFill>
                <a:ea typeface="charter" panose="02040503050506020203" pitchFamily="18" charset="0"/>
              </a:rPr>
              <a:t>correction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  <a:t> is a smoothing technique that handles the problem of zero probability in Naïve Bayes. 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Arial" panose="020B0604020202020204" pitchFamily="34" charset="0"/>
              <a:ea typeface="charter" panose="02040503050506020203" pitchFamily="18" charset="0"/>
            </a:endParaRPr>
          </a:p>
          <a:p>
            <a:pPr lvl="0" defTabSz="914400"/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  <a:t>Using Laplace </a:t>
            </a:r>
            <a:r>
              <a:rPr lang="en-US" altLang="zh-CN" sz="1500" dirty="0">
                <a:solidFill>
                  <a:srgbClr val="292929"/>
                </a:solidFill>
                <a:ea typeface="charter" panose="02040503050506020203" pitchFamily="18" charset="0"/>
              </a:rPr>
              <a:t>correction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  <a:t>, we can represent P(w’|positive) as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6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6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  <a:t>Here,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  <a:t>alpha 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  <a:t>represents the smoothing parameter,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  <a:t>K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  <a:t> represents the number of 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  <a:t>values</a:t>
            </a:r>
            <a:r>
              <a:rPr kumimoji="0" lang="zh-CN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  <a:t>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  <a:t>in the data, and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  <a:t>N 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  <a:t>represents the number of reviews with y=positive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 panose="02040503050506020203" pitchFamily="18" charset="0"/>
              </a:rPr>
              <a:t>If we choose a value of alpha!=0 (not equal to 0), the probability will no longer be zero even if a word is not present in the training dataset.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Arial" panose="020B0604020202020204" pitchFamily="34" charset="0"/>
              <a:ea typeface="charter" panose="02040503050506020203" pitchFamily="18" charset="0"/>
            </a:endParaRPr>
          </a:p>
          <a:p>
            <a:pPr lvl="0" defTabSz="914400"/>
            <a:r>
              <a:rPr lang="en-US" altLang="zh-CN" dirty="0">
                <a:solidFill>
                  <a:srgbClr val="C00000"/>
                </a:solidFill>
              </a:rPr>
              <a:t>Most of the time, alpha = 1 is being used to remove the problem of zero probability.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3C6A8C00-DA56-E141-BF51-81E5E7FD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28" y="2654300"/>
            <a:ext cx="75438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50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B7B52-FF39-014A-A867-4C6988A2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NBC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Question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Answer(2)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84E487-A2A7-9D4F-834D-B6A58D6BAB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10535476" cy="37278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Because the class prior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uniform, we only need to check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𝑖𝑙𝑙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𝑖𝑙𝑙</m:t>
                        </m:r>
                      </m:e>
                    </m:d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𝑖𝑙𝑙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i="1" dirty="0">
                    <a:latin typeface="Cambria Math" panose="02040503050406030204" pitchFamily="18" charset="0"/>
                  </a:rPr>
                  <a:t>*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1-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𝑖𝑙𝑙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*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1-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𝑖𝑙𝑙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3·3·2·3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h𝑒𝑎𝑙𝑡h𝑦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h𝑒𝑎𝑙𝑡h𝑦</m:t>
                        </m:r>
                      </m:e>
                    </m:d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h𝑒𝑎𝑙𝑡h𝑦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h𝑒𝑎𝑙𝑡h𝑦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h𝑒𝑎𝑙𝑡h𝑦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So,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𝑖𝑙𝑙</m:t>
                    </m:r>
                  </m:oMath>
                </a14:m>
                <a:r>
                  <a:rPr lang="en-US" altLang="zh-CN" dirty="0"/>
                  <a:t>, correct.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84E487-A2A7-9D4F-834D-B6A58D6BAB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10535476" cy="3727852"/>
              </a:xfrm>
              <a:blipFill>
                <a:blip r:embed="rId2"/>
                <a:stretch>
                  <a:fillRect l="-481" t="-1695" b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12AC5D-589C-1942-9580-52A778A65732}"/>
                  </a:ext>
                </a:extLst>
              </p:cNvPr>
              <p:cNvSpPr txBox="1"/>
              <p:nvPr/>
            </p:nvSpPr>
            <p:spPr>
              <a:xfrm>
                <a:off x="8241173" y="5123612"/>
                <a:ext cx="3582365" cy="171123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𝑖𝑙𝑙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h𝑒𝑎𝑙𝑡h𝑦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𝑖𝑙𝑙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h𝑒𝑎𝑙𝑡h𝑦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𝑖𝑙𝑙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h𝑒𝑎𝑙𝑡h𝑦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𝑖𝑙𝑙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h𝑒𝑎𝑙𝑡h𝑦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12AC5D-589C-1942-9580-52A778A6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173" y="5123612"/>
                <a:ext cx="3582365" cy="1711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61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97E26F-2B56-C64E-8050-10440E6DE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6020" y="1284394"/>
            <a:ext cx="3983057" cy="44879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506300-D5E5-7F45-9EF1-78FD04A5533D}"/>
              </a:ext>
            </a:extLst>
          </p:cNvPr>
          <p:cNvSpPr txBox="1"/>
          <p:nvPr/>
        </p:nvSpPr>
        <p:spPr>
          <a:xfrm>
            <a:off x="1406767" y="1624819"/>
            <a:ext cx="4569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Here is a table which records some data about whether a student will go out to play. Use decision tree to analysis the following questions: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 Which attribute you will choose as root node among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outlook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temperature,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humidity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windy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?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(2)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Write your analysis process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in question (1)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(3)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Draw the decision tree.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e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1C091F-0413-F540-9DAA-C73EC7C2CD11}"/>
              </a:ext>
            </a:extLst>
          </p:cNvPr>
          <p:cNvSpPr txBox="1"/>
          <p:nvPr/>
        </p:nvSpPr>
        <p:spPr>
          <a:xfrm>
            <a:off x="1111348" y="323557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Decision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Tree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Question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04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AA5B6-CC62-DC49-9170-128887CF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Entropy</a:t>
            </a:r>
            <a:r>
              <a:rPr lang="zh-CN" altLang="en-US" b="1" dirty="0"/>
              <a:t> </a:t>
            </a:r>
            <a:r>
              <a:rPr lang="en-US" altLang="zh-CN" b="1" dirty="0"/>
              <a:t>Review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BCE694-8E43-2245-8170-E5070CA56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Entropy is a measure of the uncertainty of a random variable; acquisition of information corresponds to a reduction in entropy.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the entropy of a fair coin flip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kumimoji="1" lang="zh-CN" altLang="en-US" i="1">
                              <a:latin typeface="Cambria Math" charset="0"/>
                            </a:rPr>
                            <m:t>∗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bSup>
                      <m:r>
                        <a:rPr kumimoji="1" lang="zh-CN" altLang="en-US" i="1">
                          <a:latin typeface="Cambria Math" charset="0"/>
                        </a:rPr>
                        <m:t>   </m:t>
                      </m:r>
                      <m:r>
                        <a:rPr kumimoji="1" lang="en-US" altLang="zh-CN" i="1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kumimoji="1" lang="zh-CN" altLang="en-US" i="1">
                          <a:latin typeface="Cambria Math" charset="0"/>
                        </a:rPr>
                        <m:t>∗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bSup>
                      <m:r>
                        <a:rPr kumimoji="1" lang="en-US" altLang="zh-CN" i="1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BCE694-8E43-2245-8170-E5070CA56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" t="-1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89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95652BDA-2194-1345-A6CF-36BB176F8B6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12963" y="512763"/>
            <a:ext cx="3983037" cy="44878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1BAAAEA-0F06-674F-A008-BC84A7F4B058}"/>
                  </a:ext>
                </a:extLst>
              </p:cNvPr>
              <p:cNvSpPr/>
              <p:nvPr/>
            </p:nvSpPr>
            <p:spPr>
              <a:xfrm>
                <a:off x="1903533" y="5288909"/>
                <a:ext cx="4594335" cy="598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H(Play)</a:t>
                </a:r>
                <a:r>
                  <a:rPr kumimoji="1" lang="zh-CN" alt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宋体" panose="02010600030101010101" pitchFamily="2" charset="-122"/>
                    <a:cs typeface="+mn-cs"/>
                  </a:rPr>
                  <a:t>=</a:t>
                </a: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−</m:t>
                    </m:r>
                    <m:sSubSup>
                      <m:sSubSupPr>
                        <m:ctrlP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kumimoji="1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9</m:t>
                            </m:r>
                          </m:num>
                          <m:den>
                            <m:r>
                              <a:rPr kumimoji="1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14</m:t>
                            </m:r>
                          </m:den>
                        </m:f>
                        <m:r>
                          <a:rPr kumimoji="1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∗</m:t>
                        </m:r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𝑙𝑜𝑔</m:t>
                        </m:r>
                      </m:e>
                      <m:sub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2</m:t>
                        </m:r>
                      </m:sub>
                      <m:sup>
                        <m:f>
                          <m:fPr>
                            <m:ctrlPr>
                              <a:rPr kumimoji="1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9</m:t>
                            </m:r>
                          </m:num>
                          <m:den>
                            <m:r>
                              <a:rPr kumimoji="1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14</m:t>
                            </m:r>
                          </m:den>
                        </m:f>
                      </m:sup>
                    </m:sSubSup>
                    <m:r>
                      <a:rPr kumimoji="1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   </m:t>
                    </m:r>
                    <m:r>
                      <a:rPr kumimoji="1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5</m:t>
                        </m:r>
                      </m:num>
                      <m:den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14</m:t>
                        </m:r>
                      </m:den>
                    </m:f>
                    <m:r>
                      <a:rPr kumimoji="1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∗</m:t>
                    </m:r>
                    <m:sSubSup>
                      <m:sSubSupPr>
                        <m:ctrlP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𝑙𝑜𝑔</m:t>
                        </m:r>
                      </m:e>
                      <m:sub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2</m:t>
                        </m:r>
                      </m:sub>
                      <m:sup>
                        <m:f>
                          <m:fPr>
                            <m:ctrlPr>
                              <a:rPr kumimoji="1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cs typeface="+mn-cs"/>
                              </a:rPr>
                              <m:t>5</m:t>
                            </m:r>
                          </m:num>
                          <m:den>
                            <m:r>
                              <a:rPr kumimoji="1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14</m:t>
                            </m:r>
                          </m:den>
                        </m:f>
                      </m:sup>
                    </m:sSubSup>
                    <m:r>
                      <a:rPr kumimoji="1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=</m:t>
                    </m:r>
                    <m:r>
                      <a:rPr kumimoji="1" lang="en-US" altLang="zh-CN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0.940</m:t>
                    </m:r>
                  </m:oMath>
                </a14:m>
                <a:endPara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1BAAAEA-0F06-674F-A008-BC84A7F4B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33" y="5288909"/>
                <a:ext cx="4594335" cy="598177"/>
              </a:xfrm>
              <a:prstGeom prst="rect">
                <a:avLst/>
              </a:prstGeom>
              <a:blipFill>
                <a:blip r:embed="rId3"/>
                <a:stretch>
                  <a:fillRect l="-1102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2C5AFF7-5ACF-6A4D-8264-923ABCA18A97}"/>
              </a:ext>
            </a:extLst>
          </p:cNvPr>
          <p:cNvSpPr/>
          <p:nvPr/>
        </p:nvSpPr>
        <p:spPr>
          <a:xfrm>
            <a:off x="5514975" y="1457326"/>
            <a:ext cx="401083" cy="8892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1B7FED-5D24-874E-A900-21A3189AAE43}"/>
              </a:ext>
            </a:extLst>
          </p:cNvPr>
          <p:cNvSpPr/>
          <p:nvPr/>
        </p:nvSpPr>
        <p:spPr>
          <a:xfrm>
            <a:off x="5514974" y="3241254"/>
            <a:ext cx="401083" cy="14629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3FAB3C-41B8-2440-9737-DDD58B882E32}"/>
              </a:ext>
            </a:extLst>
          </p:cNvPr>
          <p:cNvSpPr/>
          <p:nvPr/>
        </p:nvSpPr>
        <p:spPr>
          <a:xfrm>
            <a:off x="5514973" y="2634878"/>
            <a:ext cx="401083" cy="3396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9BBD04D-C7AA-3443-978E-9949A981FCB5}"/>
              </a:ext>
            </a:extLst>
          </p:cNvPr>
          <p:cNvCxnSpPr>
            <a:stCxn id="6" idx="3"/>
          </p:cNvCxnSpPr>
          <p:nvPr/>
        </p:nvCxnSpPr>
        <p:spPr>
          <a:xfrm>
            <a:off x="5916058" y="1901960"/>
            <a:ext cx="1277956" cy="85473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74F8FDB-0F8B-5D44-8E35-195D162D369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916056" y="2804722"/>
            <a:ext cx="1277958" cy="226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2B286EC-9C5A-954B-BC3D-09076653835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916057" y="2926538"/>
            <a:ext cx="1277957" cy="10461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292A322-F79C-164D-97DC-393CF5C87F35}"/>
              </a:ext>
            </a:extLst>
          </p:cNvPr>
          <p:cNvSpPr txBox="1"/>
          <p:nvPr/>
        </p:nvSpPr>
        <p:spPr>
          <a:xfrm>
            <a:off x="7293166" y="26348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Yes:9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F7E1161-5635-BE4C-AC0A-80B56A95966C}"/>
              </a:ext>
            </a:extLst>
          </p:cNvPr>
          <p:cNvSpPr/>
          <p:nvPr/>
        </p:nvSpPr>
        <p:spPr>
          <a:xfrm>
            <a:off x="5514973" y="892366"/>
            <a:ext cx="401083" cy="516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6B083D-FD8D-064E-913F-2345F54C4FCA}"/>
              </a:ext>
            </a:extLst>
          </p:cNvPr>
          <p:cNvSpPr/>
          <p:nvPr/>
        </p:nvSpPr>
        <p:spPr>
          <a:xfrm>
            <a:off x="5514971" y="2409606"/>
            <a:ext cx="401083" cy="177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B028A9-48BA-DC43-945B-C4EE70A93394}"/>
              </a:ext>
            </a:extLst>
          </p:cNvPr>
          <p:cNvSpPr/>
          <p:nvPr/>
        </p:nvSpPr>
        <p:spPr>
          <a:xfrm>
            <a:off x="5514970" y="3025162"/>
            <a:ext cx="401083" cy="177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3029B3-BAB9-6C47-ADBC-91196DC7A9D8}"/>
              </a:ext>
            </a:extLst>
          </p:cNvPr>
          <p:cNvSpPr/>
          <p:nvPr/>
        </p:nvSpPr>
        <p:spPr>
          <a:xfrm>
            <a:off x="5514969" y="4793645"/>
            <a:ext cx="401083" cy="177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E9DAC79-1821-674D-B2DB-7254E9549711}"/>
              </a:ext>
            </a:extLst>
          </p:cNvPr>
          <p:cNvCxnSpPr>
            <a:cxnSpLocks/>
          </p:cNvCxnSpPr>
          <p:nvPr/>
        </p:nvCxnSpPr>
        <p:spPr>
          <a:xfrm flipV="1">
            <a:off x="5916058" y="1100774"/>
            <a:ext cx="1277956" cy="293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35FA9341-7748-794C-82AA-420528ACB84D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 flipV="1">
            <a:off x="5916054" y="1241168"/>
            <a:ext cx="1377112" cy="12570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5BEB0B83-D617-DB47-87EF-C6BC02B97093}"/>
              </a:ext>
            </a:extLst>
          </p:cNvPr>
          <p:cNvCxnSpPr>
            <a:cxnSpLocks/>
          </p:cNvCxnSpPr>
          <p:nvPr/>
        </p:nvCxnSpPr>
        <p:spPr>
          <a:xfrm flipV="1">
            <a:off x="5929827" y="1409298"/>
            <a:ext cx="1363339" cy="17044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1C3535C1-6468-5B43-AFCC-803CC405E6E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916052" y="1485374"/>
            <a:ext cx="1529514" cy="33968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4D92447-46D5-4D47-997C-F954BD5DB363}"/>
              </a:ext>
            </a:extLst>
          </p:cNvPr>
          <p:cNvSpPr txBox="1"/>
          <p:nvPr/>
        </p:nvSpPr>
        <p:spPr>
          <a:xfrm>
            <a:off x="7293166" y="105650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 w="0"/>
                <a:solidFill>
                  <a:srgbClr val="B3116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No:5</a:t>
            </a:r>
            <a:endParaRPr kumimoji="1" lang="zh-CN" altLang="en-US" sz="1800" b="0" i="0" u="none" strike="noStrike" kern="1200" cap="none" spc="0" normalizeH="0" baseline="0" noProof="0" dirty="0">
              <a:ln w="0"/>
              <a:solidFill>
                <a:srgbClr val="B3116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97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F6292-2D74-BB48-B5A3-500DD942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Information Gain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4C7A8E-F806-5346-9FCD-62C82FFB8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8825659" cy="86130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IG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4C7A8E-F806-5346-9FCD-62C82FFB8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8825659" cy="861302"/>
              </a:xfrm>
              <a:blipFill>
                <a:blip r:embed="rId2"/>
                <a:stretch>
                  <a:fillRect l="-144" t="-4782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0AB5EF0-0CF3-4B44-A1AB-E069E7EF253E}"/>
              </a:ext>
            </a:extLst>
          </p:cNvPr>
          <p:cNvGraphicFramePr>
            <a:graphicFrameLocks/>
          </p:cNvGraphicFramePr>
          <p:nvPr/>
        </p:nvGraphicFramePr>
        <p:xfrm>
          <a:off x="5567783" y="3110426"/>
          <a:ext cx="3716308" cy="1887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45">
                  <a:extLst>
                    <a:ext uri="{9D8B030D-6E8A-4147-A177-3AD203B41FA5}">
                      <a16:colId xmlns:a16="http://schemas.microsoft.com/office/drawing/2014/main" val="766256029"/>
                    </a:ext>
                  </a:extLst>
                </a:gridCol>
                <a:gridCol w="661182">
                  <a:extLst>
                    <a:ext uri="{9D8B030D-6E8A-4147-A177-3AD203B41FA5}">
                      <a16:colId xmlns:a16="http://schemas.microsoft.com/office/drawing/2014/main" val="1284397386"/>
                    </a:ext>
                  </a:extLst>
                </a:gridCol>
                <a:gridCol w="820004">
                  <a:extLst>
                    <a:ext uri="{9D8B030D-6E8A-4147-A177-3AD203B41FA5}">
                      <a16:colId xmlns:a16="http://schemas.microsoft.com/office/drawing/2014/main" val="1819872120"/>
                    </a:ext>
                  </a:extLst>
                </a:gridCol>
                <a:gridCol w="929077">
                  <a:extLst>
                    <a:ext uri="{9D8B030D-6E8A-4147-A177-3AD203B41FA5}">
                      <a16:colId xmlns:a16="http://schemas.microsoft.com/office/drawing/2014/main" val="1031396405"/>
                    </a:ext>
                  </a:extLst>
                </a:gridCol>
              </a:tblGrid>
              <a:tr h="3549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8829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altLang="zh-CN" dirty="0"/>
                        <a:t>sunny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570269"/>
                  </a:ext>
                </a:extLst>
              </a:tr>
              <a:tr h="424705">
                <a:tc>
                  <a:txBody>
                    <a:bodyPr/>
                    <a:lstStyle/>
                    <a:p>
                      <a:r>
                        <a:rPr lang="en-US" altLang="zh-CN" dirty="0"/>
                        <a:t>overcast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96620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altLang="zh-CN" dirty="0"/>
                        <a:t>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391591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2907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5E36900-8055-5444-AB8E-1CF76E536082}"/>
              </a:ext>
            </a:extLst>
          </p:cNvPr>
          <p:cNvSpPr txBox="1"/>
          <p:nvPr/>
        </p:nvSpPr>
        <p:spPr>
          <a:xfrm>
            <a:off x="984114" y="3759319"/>
            <a:ext cx="190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outlook=sunny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B79EBA-6FE6-DE45-8B60-6A5EC6B00FBB}"/>
                  </a:ext>
                </a:extLst>
              </p:cNvPr>
              <p:cNvSpPr/>
              <p:nvPr/>
            </p:nvSpPr>
            <p:spPr>
              <a:xfrm>
                <a:off x="1606613" y="5653802"/>
                <a:ext cx="10399922" cy="731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14</m:t>
                          </m:r>
                        </m:den>
                      </m:f>
                      <m:r>
                        <a:rPr kumimoji="1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∗</m:t>
                      </m:r>
                      <m:d>
                        <m:dPr>
                          <m:ctrlP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∗</m:t>
                              </m:r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5</m:t>
                                  </m:r>
                                </m:den>
                              </m:f>
                            </m:sup>
                          </m:sSubSup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∗</m:t>
                              </m:r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5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r>
                        <a:rPr kumimoji="1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num>
                        <m:den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14</m:t>
                          </m:r>
                        </m:den>
                      </m:f>
                      <m:r>
                        <a:rPr kumimoji="1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∗</m:t>
                      </m:r>
                      <m:d>
                        <m:dPr>
                          <m:ctrlP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num>
                            <m:den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∗</m:t>
                              </m:r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bSup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</m:t>
                          </m:r>
                          <m:sSubSup>
                            <m:sSubSup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∗</m:t>
                              </m:r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14</m:t>
                          </m:r>
                        </m:den>
                      </m:f>
                      <m:r>
                        <a:rPr kumimoji="1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∗</m:t>
                      </m:r>
                      <m:d>
                        <m:dPr>
                          <m:ctrlP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∗</m:t>
                              </m:r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5</m:t>
                                  </m:r>
                                </m:den>
                              </m:f>
                            </m:sup>
                          </m:sSubSup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∗</m:t>
                              </m:r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5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B79EBA-6FE6-DE45-8B60-6A5EC6B00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613" y="5653802"/>
                <a:ext cx="10399922" cy="731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1F087D83-AFBB-B242-94DD-1CD14F7B928B}"/>
              </a:ext>
            </a:extLst>
          </p:cNvPr>
          <p:cNvSpPr/>
          <p:nvPr/>
        </p:nvSpPr>
        <p:spPr>
          <a:xfrm>
            <a:off x="5505947" y="3500300"/>
            <a:ext cx="3990593" cy="2550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292346-DF2D-2440-8654-A27482B0415F}"/>
              </a:ext>
            </a:extLst>
          </p:cNvPr>
          <p:cNvSpPr/>
          <p:nvPr/>
        </p:nvSpPr>
        <p:spPr>
          <a:xfrm>
            <a:off x="2113423" y="5653802"/>
            <a:ext cx="3130607" cy="7319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CFFA22D3-2F65-044E-BB51-45C8EDC6A925}"/>
              </a:ext>
            </a:extLst>
          </p:cNvPr>
          <p:cNvCxnSpPr>
            <a:cxnSpLocks/>
            <a:stCxn id="8" idx="0"/>
            <a:endCxn id="7" idx="1"/>
          </p:cNvCxnSpPr>
          <p:nvPr/>
        </p:nvCxnSpPr>
        <p:spPr>
          <a:xfrm rot="5400000" flipH="1" flipV="1">
            <a:off x="3579344" y="3727199"/>
            <a:ext cx="2025987" cy="1827220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C6C7768-E750-0849-904E-36639F201B39}"/>
              </a:ext>
            </a:extLst>
          </p:cNvPr>
          <p:cNvSpPr/>
          <p:nvPr/>
        </p:nvSpPr>
        <p:spPr>
          <a:xfrm>
            <a:off x="5414870" y="5653802"/>
            <a:ext cx="2785690" cy="7319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2C514F-2C0B-3F49-B380-910FFE311050}"/>
              </a:ext>
            </a:extLst>
          </p:cNvPr>
          <p:cNvSpPr/>
          <p:nvPr/>
        </p:nvSpPr>
        <p:spPr>
          <a:xfrm>
            <a:off x="5505947" y="3933176"/>
            <a:ext cx="3965796" cy="2550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C321F2C2-2D58-A648-92B2-533D2554259C}"/>
              </a:ext>
            </a:extLst>
          </p:cNvPr>
          <p:cNvCxnSpPr>
            <a:cxnSpLocks/>
            <a:stCxn id="11" idx="0"/>
            <a:endCxn id="12" idx="1"/>
          </p:cNvCxnSpPr>
          <p:nvPr/>
        </p:nvCxnSpPr>
        <p:spPr>
          <a:xfrm rot="16200000" flipV="1">
            <a:off x="5360276" y="4206363"/>
            <a:ext cx="1593111" cy="1301768"/>
          </a:xfrm>
          <a:prstGeom prst="bentConnector4">
            <a:avLst>
              <a:gd name="adj1" fmla="val 45998"/>
              <a:gd name="adj2" fmla="val 12455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6585DFA-3DCD-884B-80F9-5FF3425037D8}"/>
              </a:ext>
            </a:extLst>
          </p:cNvPr>
          <p:cNvSpPr txBox="1"/>
          <p:nvPr/>
        </p:nvSpPr>
        <p:spPr>
          <a:xfrm>
            <a:off x="3214888" y="4956655"/>
            <a:ext cx="2220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outlook=overcast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440FC64-E0B1-3F45-BA54-C75FE62A61A6}"/>
              </a:ext>
            </a:extLst>
          </p:cNvPr>
          <p:cNvSpPr/>
          <p:nvPr/>
        </p:nvSpPr>
        <p:spPr>
          <a:xfrm>
            <a:off x="5487900" y="4338158"/>
            <a:ext cx="3965796" cy="2550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9943A">
                  <a:lumMod val="75000"/>
                </a:srgbClr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27F20B2-8D6D-4846-B45C-4EEFB4EC809B}"/>
              </a:ext>
            </a:extLst>
          </p:cNvPr>
          <p:cNvSpPr/>
          <p:nvPr/>
        </p:nvSpPr>
        <p:spPr>
          <a:xfrm>
            <a:off x="8371400" y="5629303"/>
            <a:ext cx="2975975" cy="73199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9943A">
                  <a:lumMod val="75000"/>
                </a:srgbClr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D554B492-F790-BB4C-8A69-F1EF45BC7326}"/>
              </a:ext>
            </a:extLst>
          </p:cNvPr>
          <p:cNvCxnSpPr>
            <a:cxnSpLocks/>
            <a:stCxn id="23" idx="0"/>
            <a:endCxn id="22" idx="3"/>
          </p:cNvCxnSpPr>
          <p:nvPr/>
        </p:nvCxnSpPr>
        <p:spPr>
          <a:xfrm rot="16200000" flipV="1">
            <a:off x="9074727" y="4844642"/>
            <a:ext cx="1163630" cy="405692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A3CEBFB-A311-F442-A2A7-9D9F77972C72}"/>
              </a:ext>
            </a:extLst>
          </p:cNvPr>
          <p:cNvSpPr txBox="1"/>
          <p:nvPr/>
        </p:nvSpPr>
        <p:spPr>
          <a:xfrm>
            <a:off x="8900918" y="5141321"/>
            <a:ext cx="2220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9943A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outlook=rain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9943A">
                  <a:lumMod val="75000"/>
                </a:srgbClr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5FAF54C-2319-4240-BE3D-D7D0B4FF27A8}"/>
                  </a:ext>
                </a:extLst>
              </p:cNvPr>
              <p:cNvSpPr/>
              <p:nvPr/>
            </p:nvSpPr>
            <p:spPr>
              <a:xfrm>
                <a:off x="136115" y="5810634"/>
                <a:ext cx="23096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d>
                      <m:dPr>
                        <m:ctrlPr>
                          <a:rPr kumimoji="0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𝑝𝑙𝑎𝑦</m:t>
                        </m:r>
                      </m:e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𝑜𝑢𝑡𝑙𝑜𝑜𝑘</m:t>
                        </m:r>
                      </m:e>
                    </m:d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宋体" panose="02010600030101010101" pitchFamily="2" charset="-122"/>
                    <a:cs typeface="+mn-cs"/>
                  </a:rPr>
                  <a:t>=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5FAF54C-2319-4240-BE3D-D7D0B4FF2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15" y="5810634"/>
                <a:ext cx="2309632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32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1C091F-0413-F540-9DAA-C73EC7C2CD11}"/>
              </a:ext>
            </a:extLst>
          </p:cNvPr>
          <p:cNvSpPr txBox="1"/>
          <p:nvPr/>
        </p:nvSpPr>
        <p:spPr>
          <a:xfrm>
            <a:off x="1111348" y="323557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Navie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Bayes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Question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B161E1-EE8F-5C45-9C4B-2CF26A4D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84" y="3670744"/>
            <a:ext cx="8178800" cy="222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EFCAD96-D21D-4942-98EC-FE3487D1D89F}"/>
                  </a:ext>
                </a:extLst>
              </p:cNvPr>
              <p:cNvSpPr txBox="1"/>
              <p:nvPr/>
            </p:nvSpPr>
            <p:spPr>
              <a:xfrm>
                <a:off x="1352448" y="1251905"/>
                <a:ext cx="9378466" cy="2356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defRPr/>
                </a:pPr>
                <a:r>
                  <a:rPr lang="en-US" altLang="zh-CN" dirty="0"/>
                  <a:t>Consider a dataset shown below, the task is to predict whether a person is ill. There are four </a:t>
                </a:r>
                <a:r>
                  <a:rPr lang="en-US" altLang="zh-CN" dirty="0" err="1"/>
                  <a:t>boolean</a:t>
                </a:r>
                <a:r>
                  <a:rPr lang="en-US" altLang="zh-CN" dirty="0"/>
                  <a:t> features ‘running nose’, ‘coughing’, ‘reddened skin’ and ‘fever’. </a:t>
                </a:r>
                <a:endParaRPr kumimoji="0" lang="e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  <a:p>
                <a:pPr marL="342900" indent="-342900" algn="just">
                  <a:buFontTx/>
                  <a:buAutoNum type="arabicParenBoth"/>
                  <a:defRPr/>
                </a:pPr>
                <a:r>
                  <a:rPr kumimoji="0" lang="en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宋体" panose="02010600030101010101" pitchFamily="2" charset="-122"/>
                    <a:cs typeface="+mn-cs"/>
                  </a:rPr>
                  <a:t> </a:t>
                </a:r>
                <a:r>
                  <a:rPr lang="en-US" altLang="zh-CN" dirty="0"/>
                  <a:t>Determine all the (estimated) probabilities required by the naive Bayes classifier for pre- </a:t>
                </a:r>
                <a:r>
                  <a:rPr lang="en-US" altLang="zh-CN" dirty="0" err="1"/>
                  <a:t>dicting</a:t>
                </a:r>
                <a:r>
                  <a:rPr lang="en-US" altLang="zh-CN" dirty="0"/>
                  <a:t> whether a person is ill or not. (assuming the prior is uniform) </a:t>
                </a:r>
                <a:endParaRPr kumimoji="0" lang="e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  <a:p>
                <a:pPr algn="just"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宋体" panose="02010600030101010101" pitchFamily="2" charset="-122"/>
                    <a:cs typeface="+mn-cs"/>
                  </a:rPr>
                  <a:t>(2)</a:t>
                </a:r>
                <a:r>
                  <a:rPr lang="en-US" altLang="zh-CN" dirty="0"/>
                  <a:t> Verify whether the naive Bayes classifier classifies training examples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correctly. Please show your calculation. </a:t>
                </a:r>
              </a:p>
              <a:p>
                <a:pPr algn="just">
                  <a:defRPr/>
                </a:pPr>
                <a:r>
                  <a:rPr lang="en-US" altLang="zh-CN" dirty="0"/>
                  <a:t>(3)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Apply your naive Bayes classifier to new examples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= ⟨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⟩,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sup>
                    </m:sSup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 = ⟨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⟩ 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= ⟨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⟩</m:t>
                    </m:r>
                  </m:oMath>
                </a14:m>
                <a:r>
                  <a:rPr lang="en-US" altLang="zh-CN" dirty="0"/>
                  <a:t>. Notation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altLang="zh-CN" dirty="0"/>
                  <a:t> means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CN" dirty="0"/>
                  <a:t> (not coughing).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EFCAD96-D21D-4942-98EC-FE3487D1D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448" y="1251905"/>
                <a:ext cx="9378466" cy="2356992"/>
              </a:xfrm>
              <a:prstGeom prst="rect">
                <a:avLst/>
              </a:prstGeom>
              <a:blipFill>
                <a:blip r:embed="rId3"/>
                <a:stretch>
                  <a:fillRect l="-541" t="-1070" r="-677" b="-3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00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B7B52-FF39-014A-A867-4C6988A2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NBC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Question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Answer(1)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84E487-A2A7-9D4F-834D-B6A58D6BAB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Here the class label y ∈ {</a:t>
                </a:r>
                <a:r>
                  <a:rPr lang="en-US" altLang="zh-CN" dirty="0" err="1"/>
                  <a:t>ill,healthy</a:t>
                </a:r>
                <a:r>
                  <a:rPr lang="en-US" altLang="zh-CN" dirty="0"/>
                  <a:t>}. </a:t>
                </a:r>
              </a:p>
              <a:p>
                <a:r>
                  <a:rPr lang="en-US" altLang="zh-CN" dirty="0"/>
                  <a:t>According to Bayes’ theorem and the attribute conditional independence assumption of naive Bayes classifier,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d = 4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 is the dimension of x.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naive Bayes classifier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limLow>
                            <m:limLow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nary>
                        <m:naryPr>
                          <m:chr m:val="∏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84E487-A2A7-9D4F-834D-B6A58D6BAB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5" t="-738" r="-1293" b="-37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0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11C8A-4F60-5749-BBAC-B26337EA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047AB1-2C0D-E34C-9915-F553F3FE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60" y="2787632"/>
            <a:ext cx="8178800" cy="2222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023AF1-B863-7E4D-9D9C-3F020AAE3963}"/>
              </a:ext>
            </a:extLst>
          </p:cNvPr>
          <p:cNvSpPr/>
          <p:nvPr/>
        </p:nvSpPr>
        <p:spPr>
          <a:xfrm>
            <a:off x="3368232" y="3333509"/>
            <a:ext cx="6111433" cy="729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AF1135-74C1-4743-9D9E-63871AFBD77C}"/>
              </a:ext>
            </a:extLst>
          </p:cNvPr>
          <p:cNvSpPr/>
          <p:nvPr/>
        </p:nvSpPr>
        <p:spPr>
          <a:xfrm>
            <a:off x="3368232" y="4110943"/>
            <a:ext cx="6111433" cy="729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F3F548-2E71-FA45-9E56-879C4EAD98BD}"/>
              </a:ext>
            </a:extLst>
          </p:cNvPr>
          <p:cNvSpPr txBox="1"/>
          <p:nvPr/>
        </p:nvSpPr>
        <p:spPr>
          <a:xfrm>
            <a:off x="9625060" y="351870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ill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2CBDBF-39A9-0B4C-8D0D-3F35ACF45EE5}"/>
              </a:ext>
            </a:extLst>
          </p:cNvPr>
          <p:cNvSpPr txBox="1"/>
          <p:nvPr/>
        </p:nvSpPr>
        <p:spPr>
          <a:xfrm>
            <a:off x="9625060" y="426441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healthy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AF6178B-5995-9049-96B0-C5FA14D57B77}"/>
                  </a:ext>
                </a:extLst>
              </p:cNvPr>
              <p:cNvSpPr txBox="1"/>
              <p:nvPr/>
            </p:nvSpPr>
            <p:spPr>
              <a:xfrm>
                <a:off x="4172673" y="3449581"/>
                <a:ext cx="318303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AF6178B-5995-9049-96B0-C5FA14D57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673" y="3449581"/>
                <a:ext cx="318303" cy="497059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662434-6AD3-F849-8A81-054521D26991}"/>
                  </a:ext>
                </a:extLst>
              </p:cNvPr>
              <p:cNvSpPr txBox="1"/>
              <p:nvPr/>
            </p:nvSpPr>
            <p:spPr>
              <a:xfrm>
                <a:off x="5633012" y="3429000"/>
                <a:ext cx="318303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662434-6AD3-F849-8A81-054521D26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012" y="3429000"/>
                <a:ext cx="318303" cy="497059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5D3F4C1-524A-C546-858A-9C7CE21DF873}"/>
                  </a:ext>
                </a:extLst>
              </p:cNvPr>
              <p:cNvSpPr txBox="1"/>
              <p:nvPr/>
            </p:nvSpPr>
            <p:spPr>
              <a:xfrm>
                <a:off x="7222957" y="3429000"/>
                <a:ext cx="318303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5D3F4C1-524A-C546-858A-9C7CE21DF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957" y="3429000"/>
                <a:ext cx="318303" cy="497059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5A2A05B-B6CA-CC4A-92A8-F60AD6EE8CB2}"/>
                  </a:ext>
                </a:extLst>
              </p:cNvPr>
              <p:cNvSpPr txBox="1"/>
              <p:nvPr/>
            </p:nvSpPr>
            <p:spPr>
              <a:xfrm>
                <a:off x="8506174" y="3428999"/>
                <a:ext cx="318303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5A2A05B-B6CA-CC4A-92A8-F60AD6EE8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174" y="3428999"/>
                <a:ext cx="318303" cy="497059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9E23004-3B2F-5B46-9405-387B955BADC7}"/>
                  </a:ext>
                </a:extLst>
              </p:cNvPr>
              <p:cNvSpPr txBox="1"/>
              <p:nvPr/>
            </p:nvSpPr>
            <p:spPr>
              <a:xfrm>
                <a:off x="4172673" y="4178786"/>
                <a:ext cx="318303" cy="515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9E23004-3B2F-5B46-9405-387B955BA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673" y="4178786"/>
                <a:ext cx="318303" cy="5156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90AF4B-E752-4A4A-9D18-F093050C68E0}"/>
                  </a:ext>
                </a:extLst>
              </p:cNvPr>
              <p:cNvSpPr txBox="1"/>
              <p:nvPr/>
            </p:nvSpPr>
            <p:spPr>
              <a:xfrm>
                <a:off x="5633012" y="4191257"/>
                <a:ext cx="318303" cy="515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90AF4B-E752-4A4A-9D18-F093050C6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012" y="4191257"/>
                <a:ext cx="318303" cy="5156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724AAE-C749-7D4E-9F3D-383688DFD13A}"/>
                  </a:ext>
                </a:extLst>
              </p:cNvPr>
              <p:cNvSpPr txBox="1"/>
              <p:nvPr/>
            </p:nvSpPr>
            <p:spPr>
              <a:xfrm>
                <a:off x="7222956" y="4217718"/>
                <a:ext cx="318303" cy="515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724AAE-C749-7D4E-9F3D-383688DFD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956" y="4217718"/>
                <a:ext cx="318303" cy="5156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CD58808-E0EC-7546-A882-FBEA0561E46E}"/>
                  </a:ext>
                </a:extLst>
              </p:cNvPr>
              <p:cNvSpPr txBox="1"/>
              <p:nvPr/>
            </p:nvSpPr>
            <p:spPr>
              <a:xfrm>
                <a:off x="8541960" y="4183900"/>
                <a:ext cx="318303" cy="515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CD58808-E0EC-7546-A882-FBEA0561E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960" y="4183900"/>
                <a:ext cx="318303" cy="5156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99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D269FAC-FEE6-6343-BAF2-8C3112065FF8}"/>
              </a:ext>
            </a:extLst>
          </p:cNvPr>
          <p:cNvSpPr txBox="1">
            <a:spLocks/>
          </p:cNvSpPr>
          <p:nvPr/>
        </p:nvSpPr>
        <p:spPr>
          <a:xfrm>
            <a:off x="1154954" y="290761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NBC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Question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Answer(1)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E35B506-4B96-D144-BEE2-6885402893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4954" y="1353433"/>
                <a:ext cx="9540054" cy="521380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In this question the class prior is assumed to be uniform,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𝑖𝑙𝑙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h𝑒𝑎𝑙𝑡h𝑦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𝑖𝑙𝑙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h𝑒𝑎𝑙𝑡h𝑦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𝑖𝑙𝑙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h𝑒𝑎𝑙𝑡h𝑦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𝑖𝑙𝑙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h𝑒𝑎𝑙𝑡h𝑦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dirty="0" err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zh-CN" altLang="en-US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CN" alt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i="1" dirty="0" err="1">
                          <a:latin typeface="Cambria Math" panose="02040503050406030204" pitchFamily="18" charset="0"/>
                        </a:rPr>
                        <m:t>𝑖𝑙𝑙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16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dirty="0" err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zh-CN" altLang="en-US" sz="16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zh-CN" altLang="en-US" sz="16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1600" i="1" dirty="0" err="1">
                          <a:latin typeface="Cambria Math" panose="02040503050406030204" pitchFamily="18" charset="0"/>
                        </a:rPr>
                        <m:t>h𝑒𝑎𝑙𝑡h𝑦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altLang="zh-CN" sz="1600" dirty="0"/>
              </a:p>
              <a:p>
                <a:r>
                  <a:rPr lang="en-US" altLang="zh-CN" dirty="0"/>
                  <a:t>Note that P(F | healthy) = 0 because of the very limited data samples, we’d better do Laplacian correction to avoid 0 term in the multiplication.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𝑖𝑙𝑙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num>
                        <m:den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3+2</m:t>
                          </m:r>
                          <m:r>
                            <a:rPr lang="zh-CN" altLang="en-US" sz="1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h𝑒𝑎𝑙𝑡h𝑦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3+2</m:t>
                          </m:r>
                          <m:r>
                            <a:rPr lang="zh-CN" altLang="en-US" sz="16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𝑖𝑙𝑙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h𝑒𝑎𝑙𝑡h𝑦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𝑖𝑙𝑙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h𝑒𝑎𝑙𝑡h𝑦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𝑖𝑙𝑙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h𝑒𝑎𝑙𝑡h𝑦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160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E35B506-4B96-D144-BEE2-688540289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54" y="1353433"/>
                <a:ext cx="9540054" cy="5213805"/>
              </a:xfrm>
              <a:prstGeom prst="rect">
                <a:avLst/>
              </a:prstGeom>
              <a:blipFill>
                <a:blip r:embed="rId2"/>
                <a:stretch>
                  <a:fillRect l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249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1439</TotalTime>
  <Words>1006</Words>
  <Application>Microsoft Macintosh PowerPoint</Application>
  <PresentationFormat>宽屏</PresentationFormat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Century Gothic</vt:lpstr>
      <vt:lpstr>Wingdings 3</vt:lpstr>
      <vt:lpstr>离子会议室</vt:lpstr>
      <vt:lpstr>1_离子会议室</vt:lpstr>
      <vt:lpstr>Decision Tree &amp; Naive Bayes Questions</vt:lpstr>
      <vt:lpstr>PowerPoint 演示文稿</vt:lpstr>
      <vt:lpstr>Entropy Review </vt:lpstr>
      <vt:lpstr>PowerPoint 演示文稿</vt:lpstr>
      <vt:lpstr>Information Gain </vt:lpstr>
      <vt:lpstr>PowerPoint 演示文稿</vt:lpstr>
      <vt:lpstr>NBC Question Answer(1)</vt:lpstr>
      <vt:lpstr>PowerPoint 演示文稿</vt:lpstr>
      <vt:lpstr>PowerPoint 演示文稿</vt:lpstr>
      <vt:lpstr>PowerPoint 演示文稿</vt:lpstr>
      <vt:lpstr>NBC Question Answer(2)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&amp; Naive Bayes Questions</dc:title>
  <dc:creator>yezi</dc:creator>
  <cp:lastModifiedBy>yezi</cp:lastModifiedBy>
  <cp:revision>25</cp:revision>
  <dcterms:created xsi:type="dcterms:W3CDTF">2021-12-20T08:14:32Z</dcterms:created>
  <dcterms:modified xsi:type="dcterms:W3CDTF">2021-12-30T06:04:02Z</dcterms:modified>
</cp:coreProperties>
</file>