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4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72" r:id="rId14"/>
    <p:sldId id="47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华文新魏" panose="02010800040101010101" charset="-122"/>
        <a:ea typeface="华文新魏" panose="02010800040101010101" charset="-122"/>
        <a:cs typeface="华文新魏" panose="02010800040101010101" charset="-122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华文新魏" panose="02010800040101010101" charset="-122"/>
        <a:ea typeface="华文新魏" panose="02010800040101010101" charset="-122"/>
        <a:cs typeface="华文新魏" panose="02010800040101010101" charset="-122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华文新魏" panose="02010800040101010101" charset="-122"/>
        <a:ea typeface="华文新魏" panose="02010800040101010101" charset="-122"/>
        <a:cs typeface="华文新魏" panose="02010800040101010101" charset="-122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华文新魏" panose="02010800040101010101" charset="-122"/>
        <a:ea typeface="华文新魏" panose="02010800040101010101" charset="-122"/>
        <a:cs typeface="华文新魏" panose="02010800040101010101" charset="-122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华文新魏" panose="02010800040101010101" charset="-122"/>
        <a:ea typeface="华文新魏" panose="02010800040101010101" charset="-122"/>
        <a:cs typeface="华文新魏" panose="02010800040101010101" charset="-122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华文新魏" panose="02010800040101010101" charset="-122"/>
        <a:ea typeface="华文新魏" panose="02010800040101010101" charset="-122"/>
        <a:cs typeface="华文新魏" panose="02010800040101010101" charset="-122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华文新魏" panose="02010800040101010101" charset="-122"/>
        <a:ea typeface="华文新魏" panose="02010800040101010101" charset="-122"/>
        <a:cs typeface="华文新魏" panose="02010800040101010101" charset="-122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华文新魏" panose="02010800040101010101" charset="-122"/>
        <a:ea typeface="华文新魏" panose="02010800040101010101" charset="-122"/>
        <a:cs typeface="华文新魏" panose="02010800040101010101" charset="-122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华文新魏" panose="02010800040101010101" charset="-122"/>
        <a:ea typeface="华文新魏" panose="02010800040101010101" charset="-122"/>
        <a:cs typeface="华文新魏" panose="0201080004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CC"/>
    <a:srgbClr val="66CCFF"/>
    <a:srgbClr val="FF9933"/>
    <a:srgbClr val="6600CC"/>
    <a:srgbClr val="FFCC00"/>
    <a:srgbClr val="FF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0" autoAdjust="0"/>
    <p:restoredTop sz="87130" autoAdjust="0"/>
  </p:normalViewPr>
  <p:slideViewPr>
    <p:cSldViewPr snapToGrid="0">
      <p:cViewPr varScale="1">
        <p:scale>
          <a:sx n="54" d="100"/>
          <a:sy n="54" d="100"/>
        </p:scale>
        <p:origin x="1720" y="56"/>
      </p:cViewPr>
      <p:guideLst>
        <p:guide orient="horz" pos="4319"/>
        <p:guide pos="57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80" y="-84"/>
      </p:cViewPr>
      <p:guideLst>
        <p:guide orient="horz" pos="2906"/>
        <p:guide pos="216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fld id="{701A712E-EBD4-48A0-8DA7-7FA17DC3F321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fld id="{525BBE22-8B29-4C8B-AA2B-6C2EEA1DDBA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30171F01-3436-4184-AEA8-95F8B80EC0C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简单说明一下，为了以后提到“至多可列”的时候更方便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171F01-3436-4184-AEA8-95F8B80EC0CA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76820C2-CDF4-459A-867C-F098621E386F}" type="slidenum">
              <a:rPr lang="en-US" altLang="zh-CN" smtClean="0">
                <a:ea typeface="宋体" panose="02010600030101010101" pitchFamily="2" charset="-122"/>
                <a:cs typeface="华文新魏" panose="02010800040101010101" charset="-122"/>
              </a:rPr>
              <a:t>14</a:t>
            </a:fld>
            <a:endParaRPr lang="en-US" altLang="zh-CN">
              <a:ea typeface="宋体" panose="02010600030101010101" pitchFamily="2" charset="-122"/>
              <a:cs typeface="华文新魏" panose="02010800040101010101" charset="-122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D20-0290-4F8F-A152-7C16C066AE3A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F4DC7-1F6A-4EEC-A4C9-77F795E9F4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1805D-19B4-4CB0-B0AA-F9290990B9A0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BE54-2E6F-46C8-BB4E-BA7EC90AC0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3F55F-9DF6-4A9C-9698-C9DCB2AE1463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50C50-3AAF-47A7-AF84-5A5DC34321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8E9CC-6EE3-4D0C-882E-F48068C23AE1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44CE9-55A3-4D97-9368-BB892B510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ABBBD-2EAF-4583-A924-E482A859E8E6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F59A4-0D8D-459D-A4AF-03701BE7BC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881CC-7BBA-4837-8E3B-B0E0C3EE01D8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3DEF0-E563-44F7-9DD7-5E028FCC85E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ADD6D-6487-4441-ADB9-36BE0FFF9A1D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83A7D-D63B-4FB5-B360-9F70F95D30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2A9EF-EE44-4EE0-AB89-D60DC067081C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D4128-2F2C-4018-9163-4CCAC906F4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A54FF-F74F-4490-BACF-097DD9CA414D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97B79-BE60-47ED-AFE9-8D4C363A6F2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DB93C-AE92-4016-BDBA-E42A9F9C7BD7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09ED4-6233-4835-962B-B9A7237F99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EC54D-69E1-425E-9730-DA2BF436BC03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0D8D-94FA-4064-B4CC-93F39BD5E8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fld id="{FF8A6FE9-621A-4B63-9606-59939E834735}" type="datetimeFigureOut">
              <a:rPr lang="zh-CN" altLang="en-US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+mn-cs"/>
              </a:defRPr>
            </a:lvl1pPr>
          </a:lstStyle>
          <a:p>
            <a:pPr>
              <a:defRPr/>
            </a:pPr>
            <a:fld id="{2E785615-AEC1-47C9-AD06-2397D40B6BA6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Rectangle 74"/>
          <p:cNvSpPr>
            <a:spLocks noChangeArrowheads="1"/>
          </p:cNvSpPr>
          <p:nvPr userDrawn="1"/>
        </p:nvSpPr>
        <p:spPr bwMode="auto">
          <a:xfrm>
            <a:off x="3322638" y="-26988"/>
            <a:ext cx="33845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b="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§2 </a:t>
            </a:r>
            <a:r>
              <a:rPr lang="zh-CN" altLang="en-US" b="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样本空间</a:t>
            </a:r>
          </a:p>
        </p:txBody>
      </p:sp>
      <p:sp>
        <p:nvSpPr>
          <p:cNvPr id="9" name="Rectangle 81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10" name="Rectangle 99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4C4649CD-6B55-4778-B951-F7C09665E9D5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emf"/><Relationship Id="rId4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5.e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5" Type="http://schemas.openxmlformats.org/officeDocument/2006/relationships/image" Target="../media/image99.e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6.emf"/><Relationship Id="rId14" Type="http://schemas.openxmlformats.org/officeDocument/2006/relationships/oleObject" Target="../embeddings/oleObject9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.GIF"/><Relationship Id="rId7" Type="http://schemas.openxmlformats.org/officeDocument/2006/relationships/oleObject" Target="../embeddings/oleObject8.bin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4.jpe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emf"/><Relationship Id="rId4" Type="http://schemas.openxmlformats.org/officeDocument/2006/relationships/image" Target="../media/image10.GI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8.e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e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9" Type="http://schemas.openxmlformats.org/officeDocument/2006/relationships/image" Target="../media/image56.emf"/><Relationship Id="rId21" Type="http://schemas.openxmlformats.org/officeDocument/2006/relationships/image" Target="../media/image47.emf"/><Relationship Id="rId34" Type="http://schemas.openxmlformats.org/officeDocument/2006/relationships/oleObject" Target="../embeddings/oleObject49.bin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33" Type="http://schemas.openxmlformats.org/officeDocument/2006/relationships/image" Target="../media/image53.emf"/><Relationship Id="rId38" Type="http://schemas.openxmlformats.org/officeDocument/2006/relationships/oleObject" Target="../embeddings/oleObject51.bin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2.emf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48.bin"/><Relationship Id="rId37" Type="http://schemas.openxmlformats.org/officeDocument/2006/relationships/image" Target="../media/image55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oleObject" Target="../embeddings/oleObject46.bin"/><Relationship Id="rId36" Type="http://schemas.openxmlformats.org/officeDocument/2006/relationships/oleObject" Target="../embeddings/oleObject50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6.emf"/><Relationship Id="rId31" Type="http://schemas.openxmlformats.org/officeDocument/2006/relationships/image" Target="../media/image52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50.emf"/><Relationship Id="rId30" Type="http://schemas.openxmlformats.org/officeDocument/2006/relationships/oleObject" Target="../embeddings/oleObject47.bin"/><Relationship Id="rId35" Type="http://schemas.openxmlformats.org/officeDocument/2006/relationships/image" Target="../media/image54.emf"/><Relationship Id="rId8" Type="http://schemas.openxmlformats.org/officeDocument/2006/relationships/oleObject" Target="../embeddings/oleObject36.bin"/><Relationship Id="rId3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e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9" Type="http://schemas.openxmlformats.org/officeDocument/2006/relationships/image" Target="../media/image75.emf"/><Relationship Id="rId21" Type="http://schemas.openxmlformats.org/officeDocument/2006/relationships/image" Target="../media/image66.emf"/><Relationship Id="rId34" Type="http://schemas.openxmlformats.org/officeDocument/2006/relationships/oleObject" Target="../embeddings/oleObject68.bin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4.emf"/><Relationship Id="rId25" Type="http://schemas.openxmlformats.org/officeDocument/2006/relationships/image" Target="../media/image68.emf"/><Relationship Id="rId33" Type="http://schemas.openxmlformats.org/officeDocument/2006/relationships/image" Target="../media/image72.emf"/><Relationship Id="rId38" Type="http://schemas.openxmlformats.org/officeDocument/2006/relationships/oleObject" Target="../embeddings/oleObject70.bin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1.e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7.bin"/><Relationship Id="rId37" Type="http://schemas.openxmlformats.org/officeDocument/2006/relationships/image" Target="../media/image74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28" Type="http://schemas.openxmlformats.org/officeDocument/2006/relationships/oleObject" Target="../embeddings/oleObject65.bin"/><Relationship Id="rId36" Type="http://schemas.openxmlformats.org/officeDocument/2006/relationships/oleObject" Target="../embeddings/oleObject69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5.emf"/><Relationship Id="rId31" Type="http://schemas.openxmlformats.org/officeDocument/2006/relationships/image" Target="../media/image71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9.emf"/><Relationship Id="rId30" Type="http://schemas.openxmlformats.org/officeDocument/2006/relationships/oleObject" Target="../embeddings/oleObject66.bin"/><Relationship Id="rId35" Type="http://schemas.openxmlformats.org/officeDocument/2006/relationships/image" Target="../media/image73.emf"/><Relationship Id="rId8" Type="http://schemas.openxmlformats.org/officeDocument/2006/relationships/oleObject" Target="../embeddings/oleObject55.bin"/><Relationship Id="rId3" Type="http://schemas.openxmlformats.org/officeDocument/2006/relationships/image" Target="../media/image5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1.e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76.emf"/><Relationship Id="rId21" Type="http://schemas.openxmlformats.org/officeDocument/2006/relationships/image" Target="../media/image85.emf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3.emf"/><Relationship Id="rId25" Type="http://schemas.openxmlformats.org/officeDocument/2006/relationships/image" Target="../media/image87.e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8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0.e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23" Type="http://schemas.openxmlformats.org/officeDocument/2006/relationships/image" Target="../media/image86.emf"/><Relationship Id="rId28" Type="http://schemas.openxmlformats.org/officeDocument/2006/relationships/oleObject" Target="../embeddings/oleObject84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4.emf"/><Relationship Id="rId31" Type="http://schemas.openxmlformats.org/officeDocument/2006/relationships/image" Target="../media/image90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88.emf"/><Relationship Id="rId30" Type="http://schemas.openxmlformats.org/officeDocument/2006/relationships/oleObject" Target="../embeddings/oleObject8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20" name="WordArt 147"/>
          <p:cNvSpPr>
            <a:spLocks noChangeArrowheads="1" noChangeShapeType="1" noTextEdit="1"/>
          </p:cNvSpPr>
          <p:nvPr/>
        </p:nvSpPr>
        <p:spPr bwMode="auto">
          <a:xfrm>
            <a:off x="2784544" y="677103"/>
            <a:ext cx="3578088" cy="5193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kern="1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  <a:cs typeface="+mn-cs"/>
              </a:rPr>
              <a:t>第一章    概率</a:t>
            </a:r>
          </a:p>
        </p:txBody>
      </p:sp>
      <p:sp>
        <p:nvSpPr>
          <p:cNvPr id="10" name="WordArt 111"/>
          <p:cNvSpPr>
            <a:spLocks noChangeArrowheads="1" noChangeShapeType="1" noTextEdit="1"/>
          </p:cNvSpPr>
          <p:nvPr/>
        </p:nvSpPr>
        <p:spPr bwMode="auto">
          <a:xfrm>
            <a:off x="2595701" y="1709530"/>
            <a:ext cx="2323093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§1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引言</a:t>
            </a:r>
          </a:p>
        </p:txBody>
      </p:sp>
      <p:sp>
        <p:nvSpPr>
          <p:cNvPr id="11" name="WordArt 113"/>
          <p:cNvSpPr>
            <a:spLocks noChangeArrowheads="1" noChangeShapeType="1" noTextEdit="1"/>
          </p:cNvSpPr>
          <p:nvPr/>
        </p:nvSpPr>
        <p:spPr bwMode="auto">
          <a:xfrm>
            <a:off x="2595701" y="2313678"/>
            <a:ext cx="3544066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§2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样本空间</a:t>
            </a:r>
          </a:p>
        </p:txBody>
      </p:sp>
      <p:sp>
        <p:nvSpPr>
          <p:cNvPr id="12" name="WordArt 115"/>
          <p:cNvSpPr>
            <a:spLocks noChangeArrowheads="1" noChangeShapeType="1" noTextEdit="1"/>
          </p:cNvSpPr>
          <p:nvPr/>
        </p:nvSpPr>
        <p:spPr bwMode="auto">
          <a:xfrm>
            <a:off x="2595701" y="4086091"/>
            <a:ext cx="3561703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§5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条件概率</a:t>
            </a:r>
          </a:p>
        </p:txBody>
      </p:sp>
      <p:sp>
        <p:nvSpPr>
          <p:cNvPr id="17" name="WordArt 116"/>
          <p:cNvSpPr>
            <a:spLocks noChangeArrowheads="1" noChangeShapeType="1" noTextEdit="1"/>
          </p:cNvSpPr>
          <p:nvPr/>
        </p:nvSpPr>
        <p:spPr bwMode="auto">
          <a:xfrm>
            <a:off x="2595701" y="4659179"/>
            <a:ext cx="3662922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§6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独立性  </a:t>
            </a:r>
          </a:p>
        </p:txBody>
      </p:sp>
      <p:sp>
        <p:nvSpPr>
          <p:cNvPr id="22" name="WordArt 139"/>
          <p:cNvSpPr>
            <a:spLocks noChangeArrowheads="1" noChangeShapeType="1" noTextEdit="1"/>
          </p:cNvSpPr>
          <p:nvPr/>
        </p:nvSpPr>
        <p:spPr bwMode="auto">
          <a:xfrm>
            <a:off x="2595701" y="2866956"/>
            <a:ext cx="3648310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§3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概率测度</a:t>
            </a:r>
          </a:p>
        </p:txBody>
      </p:sp>
      <p:sp>
        <p:nvSpPr>
          <p:cNvPr id="23" name="WordArt 115"/>
          <p:cNvSpPr>
            <a:spLocks noChangeArrowheads="1" noChangeShapeType="1" noTextEdit="1"/>
          </p:cNvSpPr>
          <p:nvPr/>
        </p:nvSpPr>
        <p:spPr bwMode="auto">
          <a:xfrm>
            <a:off x="2595700" y="3459922"/>
            <a:ext cx="6249536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§4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概率计算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: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cs"/>
              </a:rPr>
              <a:t>计数方法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6176088" y="2313528"/>
            <a:ext cx="213231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(sample space)</a:t>
            </a:r>
            <a:endParaRPr kumimoji="1" lang="zh-CN" altLang="en-US" sz="2400" b="1" dirty="0">
              <a:solidFill>
                <a:schemeClr val="tx2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 spd="med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2" name="Text Box 2"/>
          <p:cNvSpPr txBox="1">
            <a:spLocks noChangeArrowheads="1"/>
          </p:cNvSpPr>
          <p:nvPr/>
        </p:nvSpPr>
        <p:spPr bwMode="auto">
          <a:xfrm>
            <a:off x="273050" y="568325"/>
            <a:ext cx="68961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		集合含义			事件含义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4280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l-GR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全集				样本空间，必然事件</a:t>
            </a:r>
            <a:endParaRPr kumimoji="0" lang="zh-CN" altLang="el-GR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28600" y="1339850"/>
            <a:ext cx="72024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l-GR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空集				不可能事件</a:t>
            </a:r>
            <a:endParaRPr kumimoji="0" lang="zh-CN" altLang="el-GR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55" name="Text Box 5"/>
          <p:cNvSpPr txBox="1">
            <a:spLocks noChangeArrowheads="1"/>
          </p:cNvSpPr>
          <p:nvPr/>
        </p:nvSpPr>
        <p:spPr bwMode="auto">
          <a:xfrm>
            <a:off x="231775" y="1773238"/>
            <a:ext cx="18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endParaRPr kumimoji="0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28600" y="1773238"/>
            <a:ext cx="65897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l-GR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ω∈Ω</a:t>
            </a:r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kumimoji="0"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集合的元素		 	样本点</a:t>
            </a:r>
            <a:endParaRPr kumimoji="0" lang="zh-CN" altLang="el-GR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73050" y="2205038"/>
            <a:ext cx="68961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el-GR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		</a:t>
            </a:r>
            <a:r>
              <a:rPr kumimoji="0"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单点集			基本事件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73050" y="2657475"/>
            <a:ext cx="68961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el-GR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kumimoji="0"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一个集合			一个事件</a:t>
            </a:r>
            <a:endParaRPr kumimoji="0" lang="zh-CN" altLang="el-GR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04800" y="3017838"/>
            <a:ext cx="7932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的元素在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		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发生导致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</a:t>
            </a:r>
          </a:p>
        </p:txBody>
      </p:sp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639763" y="3141663"/>
          <a:ext cx="2778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7000" imgH="88900" progId="">
                  <p:embed/>
                </p:oleObj>
              </mc:Choice>
              <mc:Fallback>
                <p:oleObj name="Equation" r:id="rId2" imgW="127000" imgH="889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141663"/>
                        <a:ext cx="277812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1"/>
          <p:cNvGraphicFramePr>
            <a:graphicFrameLocks noChangeAspect="1"/>
          </p:cNvGraphicFramePr>
          <p:nvPr/>
        </p:nvGraphicFramePr>
        <p:xfrm>
          <a:off x="611188" y="2765425"/>
          <a:ext cx="2778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7000" imgH="88900" progId="">
                  <p:embed/>
                </p:oleObj>
              </mc:Choice>
              <mc:Fallback>
                <p:oleObj name="Equation" r:id="rId4" imgW="127000" imgH="889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65425"/>
                        <a:ext cx="277812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04800" y="3449638"/>
            <a:ext cx="7626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相等		事件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相等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04800" y="3881438"/>
            <a:ext cx="85455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的所有元素		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至少有一个发生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04800" y="4384675"/>
            <a:ext cx="7626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∩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的共同元素		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同时发生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80988" y="4818063"/>
            <a:ext cx="74771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Ā 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i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的补集			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的对立事件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04800" y="5249863"/>
            <a:ext cx="79327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中而不在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中的元素	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发生而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不发生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304800" y="5753100"/>
            <a:ext cx="70135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1" tIns="45706" rIns="91411" bIns="45706">
            <a:spAutoFit/>
          </a:bodyPr>
          <a:lstStyle/>
          <a:p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∩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0" lang="el-GR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kumimoji="0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无公共元素		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0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互斥</a:t>
            </a:r>
            <a:endParaRPr kumimoji="0" lang="zh-CN" altLang="el-GR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  <p:bldP spid="53254" grpId="0"/>
      <p:bldP spid="53255" grpId="0"/>
      <p:bldP spid="53256" grpId="0"/>
      <p:bldP spid="53257" grpId="0"/>
      <p:bldP spid="53260" grpId="0"/>
      <p:bldP spid="53261" grpId="0"/>
      <p:bldP spid="53262" grpId="0"/>
      <p:bldP spid="53263" grpId="0"/>
      <p:bldP spid="53264" grpId="0"/>
      <p:bldP spid="532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4" name="Object 100"/>
          <p:cNvGraphicFramePr>
            <a:graphicFrameLocks noChangeAspect="1"/>
          </p:cNvGraphicFramePr>
          <p:nvPr/>
        </p:nvGraphicFramePr>
        <p:xfrm>
          <a:off x="2106613" y="1089025"/>
          <a:ext cx="4835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101600" progId="">
                  <p:embed/>
                </p:oleObj>
              </mc:Choice>
              <mc:Fallback>
                <p:oleObj name="Equation" r:id="rId2" imgW="2463800" imgH="101600" progId="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089025"/>
                        <a:ext cx="48355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5" name="Object 101"/>
          <p:cNvGraphicFramePr>
            <a:graphicFrameLocks noChangeAspect="1"/>
          </p:cNvGraphicFramePr>
          <p:nvPr/>
        </p:nvGraphicFramePr>
        <p:xfrm>
          <a:off x="2041525" y="1701800"/>
          <a:ext cx="4178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9000" imgH="114300" progId="">
                  <p:embed/>
                </p:oleObj>
              </mc:Choice>
              <mc:Fallback>
                <p:oleObj name="Equation" r:id="rId4" imgW="2159000" imgH="11430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701800"/>
                        <a:ext cx="4178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" name="Object 102"/>
          <p:cNvGraphicFramePr>
            <a:graphicFrameLocks noChangeAspect="1"/>
          </p:cNvGraphicFramePr>
          <p:nvPr/>
        </p:nvGraphicFramePr>
        <p:xfrm>
          <a:off x="2038350" y="2225675"/>
          <a:ext cx="41036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600" imgH="114300" progId="">
                  <p:embed/>
                </p:oleObj>
              </mc:Choice>
              <mc:Fallback>
                <p:oleObj name="Equation" r:id="rId6" imgW="2133600" imgH="114300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225675"/>
                        <a:ext cx="41036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" name="Object 103"/>
          <p:cNvGraphicFramePr>
            <a:graphicFrameLocks noChangeAspect="1"/>
          </p:cNvGraphicFramePr>
          <p:nvPr/>
        </p:nvGraphicFramePr>
        <p:xfrm>
          <a:off x="2036763" y="2778125"/>
          <a:ext cx="5148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7800" imgH="114300" progId="">
                  <p:embed/>
                </p:oleObj>
              </mc:Choice>
              <mc:Fallback>
                <p:oleObj name="Equation" r:id="rId8" imgW="2717800" imgH="114300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778125"/>
                        <a:ext cx="51482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" name="Object 104"/>
          <p:cNvGraphicFramePr>
            <a:graphicFrameLocks noChangeAspect="1"/>
          </p:cNvGraphicFramePr>
          <p:nvPr/>
        </p:nvGraphicFramePr>
        <p:xfrm>
          <a:off x="2049463" y="3316288"/>
          <a:ext cx="5148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800" imgH="114300" progId="">
                  <p:embed/>
                </p:oleObj>
              </mc:Choice>
              <mc:Fallback>
                <p:oleObj name="Equation" r:id="rId10" imgW="2717800" imgH="114300" progId="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316288"/>
                        <a:ext cx="51482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9" name="Object 105"/>
          <p:cNvGraphicFramePr>
            <a:graphicFrameLocks noChangeAspect="1"/>
          </p:cNvGraphicFramePr>
          <p:nvPr/>
        </p:nvGraphicFramePr>
        <p:xfrm>
          <a:off x="2235200" y="4424363"/>
          <a:ext cx="50768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7000" imgH="203200" progId="">
                  <p:embed/>
                </p:oleObj>
              </mc:Choice>
              <mc:Fallback>
                <p:oleObj name="Equation" r:id="rId12" imgW="2667000" imgH="203200" progId="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424363"/>
                        <a:ext cx="50768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0" name="Object 106"/>
          <p:cNvGraphicFramePr>
            <a:graphicFrameLocks noChangeAspect="1"/>
          </p:cNvGraphicFramePr>
          <p:nvPr/>
        </p:nvGraphicFramePr>
        <p:xfrm>
          <a:off x="2063750" y="4868863"/>
          <a:ext cx="50863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92400" imgH="609600" progId="">
                  <p:embed/>
                </p:oleObj>
              </mc:Choice>
              <mc:Fallback>
                <p:oleObj name="Equation" r:id="rId14" imgW="2692400" imgH="609600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868863"/>
                        <a:ext cx="50863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7" name="WordArt 9"/>
          <p:cNvSpPr>
            <a:spLocks noChangeArrowheads="1" noChangeShapeType="1" noTextEdit="1"/>
          </p:cNvSpPr>
          <p:nvPr/>
        </p:nvSpPr>
        <p:spPr bwMode="auto">
          <a:xfrm>
            <a:off x="3217863" y="606425"/>
            <a:ext cx="2979737" cy="4016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事件的运算定律</a:t>
            </a:r>
          </a:p>
        </p:txBody>
      </p:sp>
      <p:sp>
        <p:nvSpPr>
          <p:cNvPr id="396298" name="WordArt 10"/>
          <p:cNvSpPr>
            <a:spLocks noChangeArrowheads="1" noChangeShapeType="1" noTextEdit="1"/>
          </p:cNvSpPr>
          <p:nvPr/>
        </p:nvSpPr>
        <p:spPr bwMode="auto">
          <a:xfrm>
            <a:off x="812800" y="1150938"/>
            <a:ext cx="9398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交换律</a:t>
            </a:r>
          </a:p>
        </p:txBody>
      </p:sp>
      <p:sp>
        <p:nvSpPr>
          <p:cNvPr id="396299" name="WordArt 11"/>
          <p:cNvSpPr>
            <a:spLocks noChangeArrowheads="1" noChangeShapeType="1" noTextEdit="1"/>
          </p:cNvSpPr>
          <p:nvPr/>
        </p:nvSpPr>
        <p:spPr bwMode="auto">
          <a:xfrm>
            <a:off x="814388" y="1762125"/>
            <a:ext cx="9398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结合律</a:t>
            </a:r>
          </a:p>
        </p:txBody>
      </p:sp>
      <p:sp>
        <p:nvSpPr>
          <p:cNvPr id="396300" name="WordArt 12"/>
          <p:cNvSpPr>
            <a:spLocks noChangeArrowheads="1" noChangeShapeType="1" noTextEdit="1"/>
          </p:cNvSpPr>
          <p:nvPr/>
        </p:nvSpPr>
        <p:spPr bwMode="auto">
          <a:xfrm>
            <a:off x="815975" y="2817813"/>
            <a:ext cx="9398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分配律</a:t>
            </a:r>
          </a:p>
        </p:txBody>
      </p:sp>
      <p:sp>
        <p:nvSpPr>
          <p:cNvPr id="396301" name="WordArt 13"/>
          <p:cNvSpPr>
            <a:spLocks noChangeArrowheads="1" noChangeShapeType="1" noTextEdit="1"/>
          </p:cNvSpPr>
          <p:nvPr/>
        </p:nvSpPr>
        <p:spPr bwMode="auto">
          <a:xfrm>
            <a:off x="817563" y="3949700"/>
            <a:ext cx="35306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德</a:t>
            </a:r>
            <a:r>
              <a:rPr lang="en-US" altLang="zh-CN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·</a:t>
            </a:r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摩根（</a:t>
            </a:r>
            <a:r>
              <a:rPr lang="en-US" altLang="zh-CN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De Morgan</a:t>
            </a:r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）律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7" grpId="0" animBg="1"/>
      <p:bldP spid="396298" grpId="0" animBg="1"/>
      <p:bldP spid="396299" grpId="0" animBg="1"/>
      <p:bldP spid="3963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rrowheads="1"/>
          </p:cNvSpPr>
          <p:nvPr/>
        </p:nvSpPr>
        <p:spPr bwMode="auto">
          <a:xfrm>
            <a:off x="3070225" y="1219200"/>
            <a:ext cx="1543050" cy="1155700"/>
          </a:xfrm>
          <a:prstGeom prst="ellipse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just"/>
            <a:r>
              <a:rPr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zh-CN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90600" y="838200"/>
            <a:ext cx="48006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3200400" y="2133600"/>
            <a:ext cx="2286000" cy="990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zh-CN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1371600" y="1782763"/>
            <a:ext cx="2228850" cy="1265237"/>
          </a:xfrm>
          <a:prstGeom prst="ellipse">
            <a:avLst/>
          </a:prstGeom>
          <a:solidFill>
            <a:srgbClr val="53D3ED"/>
          </a:solidFill>
          <a:ln w="9525">
            <a:noFill/>
            <a:round/>
          </a:ln>
        </p:spPr>
        <p:txBody>
          <a:bodyPr wrap="none" anchor="ctr"/>
          <a:lstStyle/>
          <a:p>
            <a:pPr algn="just"/>
            <a:r>
              <a:rPr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zh-CN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066800" y="3886200"/>
            <a:ext cx="47244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728" name="Group 8"/>
          <p:cNvGrpSpPr/>
          <p:nvPr/>
        </p:nvGrpSpPr>
        <p:grpSpPr bwMode="auto">
          <a:xfrm>
            <a:off x="1371600" y="4267200"/>
            <a:ext cx="3317875" cy="1798638"/>
            <a:chOff x="1008" y="2592"/>
            <a:chExt cx="2090" cy="1133"/>
          </a:xfrm>
        </p:grpSpPr>
        <p:sp>
          <p:nvSpPr>
            <p:cNvPr id="32816" name="Oval 9" descr="浅色横线"/>
            <p:cNvSpPr>
              <a:spLocks noChangeArrowheads="1"/>
            </p:cNvSpPr>
            <p:nvPr/>
          </p:nvSpPr>
          <p:spPr bwMode="auto">
            <a:xfrm>
              <a:off x="2126" y="2592"/>
              <a:ext cx="972" cy="728"/>
            </a:xfrm>
            <a:prstGeom prst="ellipse">
              <a:avLst/>
            </a:prstGeom>
            <a:pattFill prst="ltHorz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round/>
            </a:ln>
          </p:spPr>
          <p:txBody>
            <a:bodyPr wrap="none" anchor="ctr"/>
            <a:lstStyle/>
            <a:p>
              <a:pPr algn="just"/>
              <a:r>
                <a:rPr lang="en-US" altLang="zh-CN" sz="3200" b="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zh-CN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817" name="Oval 10" descr="浅色横线"/>
            <p:cNvSpPr>
              <a:spLocks noChangeArrowheads="1"/>
            </p:cNvSpPr>
            <p:nvPr/>
          </p:nvSpPr>
          <p:spPr bwMode="auto">
            <a:xfrm>
              <a:off x="1008" y="2928"/>
              <a:ext cx="1404" cy="797"/>
            </a:xfrm>
            <a:prstGeom prst="ellipse">
              <a:avLst/>
            </a:prstGeom>
            <a:pattFill prst="ltHorz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round/>
            </a:ln>
          </p:spPr>
          <p:txBody>
            <a:bodyPr wrap="none" anchor="ctr"/>
            <a:lstStyle/>
            <a:p>
              <a:pPr algn="just"/>
              <a:r>
                <a:rPr lang="en-US" altLang="zh-CN" sz="3200" b="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zh-CN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0729" name="Oval 11" descr="浅色竖线"/>
          <p:cNvSpPr>
            <a:spLocks noChangeArrowheads="1"/>
          </p:cNvSpPr>
          <p:nvPr/>
        </p:nvSpPr>
        <p:spPr bwMode="auto">
          <a:xfrm>
            <a:off x="3048000" y="5105400"/>
            <a:ext cx="2286000" cy="990600"/>
          </a:xfrm>
          <a:prstGeom prst="ellipse">
            <a:avLst/>
          </a:prstGeom>
          <a:pattFill prst="ltVert">
            <a:fgClr>
              <a:schemeClr val="accent1"/>
            </a:fgClr>
            <a:bgClr>
              <a:srgbClr val="FFFFFF"/>
            </a:bgClr>
          </a:pattFill>
          <a:ln w="9525">
            <a:noFill/>
            <a:round/>
          </a:ln>
        </p:spPr>
        <p:txBody>
          <a:bodyPr wrap="none" anchor="ctr"/>
          <a:lstStyle/>
          <a:p>
            <a:pPr algn="ctr"/>
            <a:r>
              <a:rPr lang="zh-CN" altLang="zh-CN" sz="3200" b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</a:t>
            </a:r>
            <a:r>
              <a:rPr lang="en-US" altLang="zh-CN" sz="3200" b="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zh-CN" altLang="zh-CN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730" name="Group 12"/>
          <p:cNvGrpSpPr/>
          <p:nvPr/>
        </p:nvGrpSpPr>
        <p:grpSpPr bwMode="auto">
          <a:xfrm>
            <a:off x="1352550" y="4800600"/>
            <a:ext cx="3155950" cy="1265238"/>
            <a:chOff x="756" y="2928"/>
            <a:chExt cx="1988" cy="797"/>
          </a:xfrm>
        </p:grpSpPr>
        <p:sp>
          <p:nvSpPr>
            <p:cNvPr id="32814" name="Oval 13"/>
            <p:cNvSpPr>
              <a:spLocks noChangeArrowheads="1"/>
            </p:cNvSpPr>
            <p:nvPr/>
          </p:nvSpPr>
          <p:spPr bwMode="auto">
            <a:xfrm rot="-336349">
              <a:off x="2031" y="3114"/>
              <a:ext cx="713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660033"/>
              </a:solidFill>
              <a:miter lim="800000"/>
            </a:ln>
          </p:spPr>
          <p:txBody>
            <a:bodyPr wrap="none" anchor="ctr"/>
            <a:lstStyle/>
            <a:p>
              <a:pPr algn="just"/>
              <a:endParaRPr lang="zh-CN" altLang="en-US" sz="3200" b="0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15" name="Oval 14"/>
            <p:cNvSpPr>
              <a:spLocks noChangeArrowheads="1"/>
            </p:cNvSpPr>
            <p:nvPr/>
          </p:nvSpPr>
          <p:spPr bwMode="auto">
            <a:xfrm>
              <a:off x="756" y="2928"/>
              <a:ext cx="1404" cy="7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660033"/>
              </a:solidFill>
              <a:miter lim="800000"/>
            </a:ln>
          </p:spPr>
          <p:txBody>
            <a:bodyPr wrap="none" anchor="ctr"/>
            <a:lstStyle/>
            <a:p>
              <a:pPr algn="just"/>
              <a:r>
                <a:rPr lang="en-US" altLang="zh-CN" sz="3200" b="0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zh-CN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6429375" y="920750"/>
            <a:ext cx="1724025" cy="1077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分配律 </a:t>
            </a:r>
          </a:p>
          <a:p>
            <a:pPr algn="ctr"/>
            <a:r>
              <a:rPr lang="zh-CN" altLang="zh-CN" sz="32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32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 示</a:t>
            </a:r>
          </a:p>
        </p:txBody>
      </p:sp>
      <p:sp>
        <p:nvSpPr>
          <p:cNvPr id="30734" name="Oval 20"/>
          <p:cNvSpPr>
            <a:spLocks noChangeArrowheads="1"/>
          </p:cNvSpPr>
          <p:nvPr/>
        </p:nvSpPr>
        <p:spPr bwMode="auto">
          <a:xfrm rot="-574135">
            <a:off x="3352800" y="2146300"/>
            <a:ext cx="1131888" cy="2159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35" name="Oval 21"/>
          <p:cNvSpPr>
            <a:spLocks noChangeArrowheads="1"/>
          </p:cNvSpPr>
          <p:nvPr/>
        </p:nvSpPr>
        <p:spPr bwMode="auto">
          <a:xfrm>
            <a:off x="1371600" y="1782763"/>
            <a:ext cx="2228850" cy="126523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wrap="none" anchor="ctr"/>
          <a:lstStyle/>
          <a:p>
            <a:pPr algn="just"/>
            <a:r>
              <a:rPr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zh-CN" altLang="zh-CN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" name="对象 6"/>
          <p:cNvGraphicFramePr>
            <a:graphicFrameLocks noChangeAspect="1"/>
          </p:cNvGraphicFramePr>
          <p:nvPr/>
        </p:nvGraphicFramePr>
        <p:xfrm>
          <a:off x="5976938" y="2889250"/>
          <a:ext cx="1749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100" imgH="190500" progId="Equation.DSMT4">
                  <p:embed/>
                </p:oleObj>
              </mc:Choice>
              <mc:Fallback>
                <p:oleObj name="Equation" r:id="rId2" imgW="546100" imgH="190500" progId="Equation.DSMT4">
                  <p:embed/>
                  <p:pic>
                    <p:nvPicPr>
                      <p:cNvPr id="0" name="图片 32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2889250"/>
                        <a:ext cx="17494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15"/>
          <p:cNvGraphicFramePr>
            <a:graphicFrameLocks noChangeAspect="1"/>
          </p:cNvGraphicFramePr>
          <p:nvPr/>
        </p:nvGraphicFramePr>
        <p:xfrm>
          <a:off x="6022975" y="3808413"/>
          <a:ext cx="26892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2965" imgH="190500" progId="Equation.DSMT4">
                  <p:embed/>
                </p:oleObj>
              </mc:Choice>
              <mc:Fallback>
                <p:oleObj name="Equation" r:id="rId4" imgW="862965" imgH="190500" progId="Equation.DSMT4">
                  <p:embed/>
                  <p:pic>
                    <p:nvPicPr>
                      <p:cNvPr id="0" name="图片 32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3808413"/>
                        <a:ext cx="26892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17"/>
          <p:cNvGrpSpPr/>
          <p:nvPr/>
        </p:nvGrpSpPr>
        <p:grpSpPr bwMode="auto">
          <a:xfrm>
            <a:off x="7956550" y="3230563"/>
            <a:ext cx="609600" cy="76200"/>
            <a:chOff x="5088" y="1296"/>
            <a:chExt cx="384" cy="48"/>
          </a:xfrm>
        </p:grpSpPr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5088" y="12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5088" y="134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 autoUpdateAnimBg="0"/>
      <p:bldP spid="30723" grpId="0" animBg="1" autoUpdateAnimBg="0"/>
      <p:bldP spid="30724" grpId="0" animBg="1" autoUpdateAnimBg="0"/>
      <p:bldP spid="30725" grpId="0" animBg="1" autoUpdateAnimBg="0"/>
      <p:bldP spid="30726" grpId="0" animBg="1" autoUpdateAnimBg="0"/>
      <p:bldP spid="30729" grpId="0" animBg="1" autoUpdateAnimBg="0"/>
      <p:bldP spid="30731" grpId="0" autoUpdateAnimBg="0"/>
      <p:bldP spid="30734" grpId="0" animBg="1" autoUpdateAnimBg="0"/>
      <p:bldP spid="307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457200" y="620713"/>
            <a:ext cx="8229600" cy="79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注：可列（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countable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341438"/>
            <a:ext cx="8229600" cy="506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可列集：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是指一个无穷集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，其元素可与自然数形成一一对应，因此可表为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,…}</a:t>
            </a:r>
          </a:p>
          <a:p>
            <a:pPr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至多可列：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指可列或有限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可以证明：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可列是“最小的”无穷，即任何一个无穷集合均含有可列子集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/>
          <p:nvPr/>
        </p:nvGrpSpPr>
        <p:grpSpPr bwMode="auto">
          <a:xfrm>
            <a:off x="1119505" y="759778"/>
            <a:ext cx="774700" cy="900112"/>
            <a:chOff x="1519" y="1253"/>
            <a:chExt cx="488" cy="567"/>
          </a:xfrm>
        </p:grpSpPr>
        <p:sp>
          <p:nvSpPr>
            <p:cNvPr id="35852" name="Rectangle 4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pic>
          <p:nvPicPr>
            <p:cNvPr id="33798" name="Picture 5" descr="0_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19" y="1275"/>
              <a:ext cx="48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98345" name="WordArt 9"/>
          <p:cNvSpPr>
            <a:spLocks noChangeArrowheads="1" noChangeShapeType="1" noTextEdit="1"/>
          </p:cNvSpPr>
          <p:nvPr/>
        </p:nvSpPr>
        <p:spPr bwMode="auto">
          <a:xfrm>
            <a:off x="2098385" y="1897711"/>
            <a:ext cx="3206750" cy="43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P20:  5, 6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8349" name="WordArt 13"/>
          <p:cNvSpPr>
            <a:spLocks noChangeArrowheads="1" noChangeShapeType="1" noTextEdit="1"/>
          </p:cNvSpPr>
          <p:nvPr/>
        </p:nvSpPr>
        <p:spPr bwMode="auto">
          <a:xfrm>
            <a:off x="2107335" y="1010568"/>
            <a:ext cx="2035175" cy="473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课后作业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3773488" y="6121400"/>
            <a:ext cx="12461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7777FF"/>
                    </a:outerShdw>
                  </a:cont>
                  <a:cont type="tree" name="">
                    <a:effect ref="fillLine"/>
                    <a:outerShdw dist="38100" dir="2700000" algn="tl">
                      <a:srgbClr val="1E1E99"/>
                    </a:outerShdw>
                  </a:cont>
                  <a:effect ref="fillLine"/>
                </a:effectDag>
                <a:latin typeface="Euclid Math One" pitchFamily="18" charset="2"/>
                <a:ea typeface="Gungsuh" pitchFamily="18" charset="-127"/>
                <a:cs typeface="+mn-cs"/>
              </a:rPr>
              <a:t>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8BA2C7-B42B-4236-9A2D-AA560455E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5" y="2962400"/>
            <a:ext cx="7848050" cy="19263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5" grpId="0"/>
      <p:bldP spid="398349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01" name="Text Box 25"/>
          <p:cNvSpPr txBox="1">
            <a:spLocks noChangeArrowheads="1"/>
          </p:cNvSpPr>
          <p:nvPr/>
        </p:nvSpPr>
        <p:spPr bwMode="auto">
          <a:xfrm>
            <a:off x="1463675" y="1028700"/>
            <a:ext cx="20875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科学实验</a:t>
            </a:r>
          </a:p>
        </p:txBody>
      </p:sp>
      <p:sp>
        <p:nvSpPr>
          <p:cNvPr id="331827" name="WordArt 51"/>
          <p:cNvSpPr>
            <a:spLocks noChangeArrowheads="1" noChangeShapeType="1" noTextEdit="1"/>
          </p:cNvSpPr>
          <p:nvPr/>
        </p:nvSpPr>
        <p:spPr bwMode="auto">
          <a:xfrm>
            <a:off x="684213" y="1158875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试验</a:t>
            </a:r>
          </a:p>
        </p:txBody>
      </p:sp>
      <p:sp>
        <p:nvSpPr>
          <p:cNvPr id="331828" name="Text Box 52"/>
          <p:cNvSpPr txBox="1">
            <a:spLocks noChangeArrowheads="1"/>
          </p:cNvSpPr>
          <p:nvPr/>
        </p:nvSpPr>
        <p:spPr bwMode="auto">
          <a:xfrm>
            <a:off x="1463675" y="1403350"/>
            <a:ext cx="673258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或者对某一事物的某一特征进行观察</a:t>
            </a:r>
          </a:p>
        </p:txBody>
      </p:sp>
      <p:grpSp>
        <p:nvGrpSpPr>
          <p:cNvPr id="331868" name="Group 92"/>
          <p:cNvGrpSpPr/>
          <p:nvPr/>
        </p:nvGrpSpPr>
        <p:grpSpPr bwMode="auto">
          <a:xfrm>
            <a:off x="1206500" y="1925638"/>
            <a:ext cx="8408988" cy="519112"/>
            <a:chOff x="764" y="1207"/>
            <a:chExt cx="5297" cy="327"/>
          </a:xfrm>
        </p:grpSpPr>
        <p:graphicFrame>
          <p:nvGraphicFramePr>
            <p:cNvPr id="22616" name="Object 88"/>
            <p:cNvGraphicFramePr>
              <a:graphicFrameLocks noChangeAspect="1"/>
            </p:cNvGraphicFramePr>
            <p:nvPr/>
          </p:nvGraphicFramePr>
          <p:xfrm>
            <a:off x="764" y="1239"/>
            <a:ext cx="42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800" imgH="101600" progId="">
                    <p:embed/>
                  </p:oleObj>
                </mc:Choice>
                <mc:Fallback>
                  <p:oleObj name="Equation" r:id="rId2" imgW="177800" imgH="101600" progId="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239"/>
                          <a:ext cx="42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49" name="Text Box 38"/>
            <p:cNvSpPr txBox="1">
              <a:spLocks noChangeArrowheads="1"/>
            </p:cNvSpPr>
            <p:nvPr/>
          </p:nvSpPr>
          <p:spPr bwMode="auto">
            <a:xfrm>
              <a:off x="1116" y="1207"/>
              <a:ext cx="494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抛一枚硬币</a:t>
              </a:r>
              <a:r>
                <a:rPr lang="en-US" altLang="zh-CN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观察正面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en-US" altLang="zh-CN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反面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 </a:t>
              </a:r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出现的情况</a:t>
              </a:r>
            </a:p>
          </p:txBody>
        </p:sp>
      </p:grpSp>
      <p:sp>
        <p:nvSpPr>
          <p:cNvPr id="331833" name="WordArt 57"/>
          <p:cNvSpPr>
            <a:spLocks noChangeArrowheads="1" noChangeShapeType="1" noTextEdit="1"/>
          </p:cNvSpPr>
          <p:nvPr/>
        </p:nvSpPr>
        <p:spPr bwMode="auto">
          <a:xfrm>
            <a:off x="669925" y="20161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grpSp>
        <p:nvGrpSpPr>
          <p:cNvPr id="331867" name="Group 91"/>
          <p:cNvGrpSpPr/>
          <p:nvPr/>
        </p:nvGrpSpPr>
        <p:grpSpPr bwMode="auto">
          <a:xfrm>
            <a:off x="1192213" y="2414588"/>
            <a:ext cx="8359775" cy="519112"/>
            <a:chOff x="764" y="1561"/>
            <a:chExt cx="5266" cy="327"/>
          </a:xfrm>
        </p:grpSpPr>
        <p:sp>
          <p:nvSpPr>
            <p:cNvPr id="22648" name="Text Box 37"/>
            <p:cNvSpPr txBox="1">
              <a:spLocks noChangeArrowheads="1"/>
            </p:cNvSpPr>
            <p:nvPr/>
          </p:nvSpPr>
          <p:spPr bwMode="auto">
            <a:xfrm>
              <a:off x="1108" y="1561"/>
              <a:ext cx="492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将一枚硬币连抛三次</a:t>
              </a:r>
              <a:r>
                <a:rPr lang="en-US" altLang="zh-CN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观察正面</a:t>
              </a:r>
              <a:r>
                <a:rPr lang="zh-CN" altLang="en-US" 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zh-CN" altLang="en-US" sz="900" 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出现的次数</a:t>
              </a:r>
            </a:p>
          </p:txBody>
        </p:sp>
        <p:graphicFrame>
          <p:nvGraphicFramePr>
            <p:cNvPr id="22617" name="Object 89"/>
            <p:cNvGraphicFramePr>
              <a:graphicFrameLocks noChangeAspect="1"/>
            </p:cNvGraphicFramePr>
            <p:nvPr/>
          </p:nvGraphicFramePr>
          <p:xfrm>
            <a:off x="764" y="1588"/>
            <a:ext cx="44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500" imgH="101600" progId="">
                    <p:embed/>
                  </p:oleObj>
                </mc:Choice>
                <mc:Fallback>
                  <p:oleObj name="Equation" r:id="rId4" imgW="190500" imgH="101600" progId="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588"/>
                          <a:ext cx="44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1869" name="Group 93"/>
          <p:cNvGrpSpPr/>
          <p:nvPr/>
        </p:nvGrpSpPr>
        <p:grpSpPr bwMode="auto">
          <a:xfrm>
            <a:off x="1220788" y="2873375"/>
            <a:ext cx="6116637" cy="525463"/>
            <a:chOff x="866" y="1874"/>
            <a:chExt cx="3853" cy="331"/>
          </a:xfrm>
        </p:grpSpPr>
        <p:sp>
          <p:nvSpPr>
            <p:cNvPr id="22647" name="Text Box 36"/>
            <p:cNvSpPr txBox="1">
              <a:spLocks noChangeArrowheads="1"/>
            </p:cNvSpPr>
            <p:nvPr/>
          </p:nvSpPr>
          <p:spPr bwMode="auto">
            <a:xfrm>
              <a:off x="1227" y="1874"/>
              <a:ext cx="349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掷一颗骰子，观察出现的点数</a:t>
              </a:r>
            </a:p>
          </p:txBody>
        </p:sp>
        <p:graphicFrame>
          <p:nvGraphicFramePr>
            <p:cNvPr id="22618" name="Object 90"/>
            <p:cNvGraphicFramePr>
              <a:graphicFrameLocks noChangeAspect="1"/>
            </p:cNvGraphicFramePr>
            <p:nvPr/>
          </p:nvGraphicFramePr>
          <p:xfrm>
            <a:off x="866" y="1928"/>
            <a:ext cx="42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800" imgH="101600" progId="">
                    <p:embed/>
                  </p:oleObj>
                </mc:Choice>
                <mc:Fallback>
                  <p:oleObj name="Equation" r:id="rId6" imgW="177800" imgH="101600" progId="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1928"/>
                          <a:ext cx="42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1870" name="Group 94"/>
          <p:cNvGrpSpPr/>
          <p:nvPr/>
        </p:nvGrpSpPr>
        <p:grpSpPr bwMode="auto">
          <a:xfrm>
            <a:off x="1185863" y="3387725"/>
            <a:ext cx="8266112" cy="519113"/>
            <a:chOff x="860" y="2214"/>
            <a:chExt cx="5207" cy="327"/>
          </a:xfrm>
        </p:grpSpPr>
        <p:graphicFrame>
          <p:nvGraphicFramePr>
            <p:cNvPr id="22619" name="Object 91"/>
            <p:cNvGraphicFramePr>
              <a:graphicFrameLocks noChangeAspect="1"/>
            </p:cNvGraphicFramePr>
            <p:nvPr/>
          </p:nvGraphicFramePr>
          <p:xfrm>
            <a:off x="860" y="2251"/>
            <a:ext cx="44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500" imgH="101600" progId="">
                    <p:embed/>
                  </p:oleObj>
                </mc:Choice>
                <mc:Fallback>
                  <p:oleObj name="Equation" r:id="rId8" imgW="190500" imgH="101600" progId="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251"/>
                          <a:ext cx="44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46" name="Text Box 35"/>
            <p:cNvSpPr txBox="1">
              <a:spLocks noChangeArrowheads="1"/>
            </p:cNvSpPr>
            <p:nvPr/>
          </p:nvSpPr>
          <p:spPr bwMode="auto">
            <a:xfrm>
              <a:off x="1227" y="2214"/>
              <a:ext cx="48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从一批产品中抽取</a:t>
              </a:r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件</a:t>
              </a:r>
              <a:r>
                <a:rPr lang="en-US" altLang="zh-CN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观察次品出现的数量</a:t>
              </a:r>
            </a:p>
          </p:txBody>
        </p:sp>
      </p:grpSp>
      <p:grpSp>
        <p:nvGrpSpPr>
          <p:cNvPr id="331871" name="Group 95"/>
          <p:cNvGrpSpPr/>
          <p:nvPr/>
        </p:nvGrpSpPr>
        <p:grpSpPr bwMode="auto">
          <a:xfrm>
            <a:off x="1222375" y="3849688"/>
            <a:ext cx="7016750" cy="519112"/>
            <a:chOff x="867" y="2577"/>
            <a:chExt cx="4420" cy="327"/>
          </a:xfrm>
        </p:grpSpPr>
        <p:sp>
          <p:nvSpPr>
            <p:cNvPr id="22645" name="Text Box 34"/>
            <p:cNvSpPr txBox="1">
              <a:spLocks noChangeArrowheads="1"/>
            </p:cNvSpPr>
            <p:nvPr/>
          </p:nvSpPr>
          <p:spPr bwMode="auto">
            <a:xfrm>
              <a:off x="1249" y="2577"/>
              <a:ext cx="403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对某厂生产的电子产品进行寿命测试</a:t>
              </a:r>
            </a:p>
          </p:txBody>
        </p:sp>
        <p:graphicFrame>
          <p:nvGraphicFramePr>
            <p:cNvPr id="22620" name="Object 92"/>
            <p:cNvGraphicFramePr>
              <a:graphicFrameLocks noChangeAspect="1"/>
            </p:cNvGraphicFramePr>
            <p:nvPr/>
          </p:nvGraphicFramePr>
          <p:xfrm>
            <a:off x="867" y="2623"/>
            <a:ext cx="42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800" imgH="101600" progId="">
                    <p:embed/>
                  </p:oleObj>
                </mc:Choice>
                <mc:Fallback>
                  <p:oleObj name="Equation" r:id="rId10" imgW="177800" imgH="101600" progId="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2623"/>
                          <a:ext cx="42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1872" name="Group 96"/>
          <p:cNvGrpSpPr/>
          <p:nvPr/>
        </p:nvGrpSpPr>
        <p:grpSpPr bwMode="auto">
          <a:xfrm>
            <a:off x="1220788" y="4346575"/>
            <a:ext cx="7666037" cy="519113"/>
            <a:chOff x="866" y="2954"/>
            <a:chExt cx="4829" cy="327"/>
          </a:xfrm>
        </p:grpSpPr>
        <p:sp>
          <p:nvSpPr>
            <p:cNvPr id="22644" name="Text Box 32"/>
            <p:cNvSpPr txBox="1">
              <a:spLocks noChangeArrowheads="1"/>
            </p:cNvSpPr>
            <p:nvPr/>
          </p:nvSpPr>
          <p:spPr bwMode="auto">
            <a:xfrm>
              <a:off x="1249" y="2954"/>
              <a:ext cx="444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观察某地区的日平均气温和日平均降水量</a:t>
              </a:r>
            </a:p>
          </p:txBody>
        </p:sp>
        <p:graphicFrame>
          <p:nvGraphicFramePr>
            <p:cNvPr id="22621" name="Object 93"/>
            <p:cNvGraphicFramePr>
              <a:graphicFrameLocks noChangeAspect="1"/>
            </p:cNvGraphicFramePr>
            <p:nvPr/>
          </p:nvGraphicFramePr>
          <p:xfrm>
            <a:off x="866" y="3000"/>
            <a:ext cx="44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500" imgH="101600" progId="">
                    <p:embed/>
                  </p:oleObj>
                </mc:Choice>
                <mc:Fallback>
                  <p:oleObj name="Equation" r:id="rId12" imgW="190500" imgH="101600" progId="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3000"/>
                          <a:ext cx="44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1846" name="Group 70"/>
          <p:cNvGrpSpPr/>
          <p:nvPr/>
        </p:nvGrpSpPr>
        <p:grpSpPr bwMode="auto">
          <a:xfrm>
            <a:off x="415925" y="4733925"/>
            <a:ext cx="1284288" cy="862013"/>
            <a:chOff x="3990" y="2097"/>
            <a:chExt cx="809" cy="543"/>
          </a:xfrm>
        </p:grpSpPr>
        <p:pic>
          <p:nvPicPr>
            <p:cNvPr id="22642" name="Picture 71" descr="8_2"/>
            <p:cNvPicPr>
              <a:picLocks noChangeAspect="1" noChangeArrowheads="1" noCrop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 rot="-2104037">
              <a:off x="3990" y="2097"/>
              <a:ext cx="80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643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4258" y="2300"/>
              <a:ext cx="254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14999">
                        <a:srgbClr val="66008F"/>
                      </a:gs>
                      <a:gs pos="32500">
                        <a:srgbClr val="BA0066"/>
                      </a:gs>
                      <a:gs pos="45000">
                        <a:srgbClr val="FF0000"/>
                      </a:gs>
                      <a:gs pos="50000">
                        <a:srgbClr val="FF8200"/>
                      </a:gs>
                      <a:gs pos="55000">
                        <a:srgbClr val="FF0000"/>
                      </a:gs>
                      <a:gs pos="67500">
                        <a:srgbClr val="BA0066"/>
                      </a:gs>
                      <a:gs pos="85001">
                        <a:srgbClr val="66008F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:rPr>
                <a:t>问</a:t>
              </a:r>
            </a:p>
          </p:txBody>
        </p:sp>
      </p:grpSp>
      <p:sp>
        <p:nvSpPr>
          <p:cNvPr id="331850" name="WordArt 74"/>
          <p:cNvSpPr>
            <a:spLocks noChangeArrowheads="1" noChangeShapeType="1" noTextEdit="1"/>
          </p:cNvSpPr>
          <p:nvPr/>
        </p:nvSpPr>
        <p:spPr bwMode="auto">
          <a:xfrm>
            <a:off x="4594225" y="5011738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31858" name="WordArt 82"/>
          <p:cNvSpPr>
            <a:spLocks noChangeArrowheads="1" noChangeShapeType="1" noTextEdit="1"/>
          </p:cNvSpPr>
          <p:nvPr/>
        </p:nvSpPr>
        <p:spPr bwMode="auto">
          <a:xfrm>
            <a:off x="1768475" y="4981575"/>
            <a:ext cx="2700338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这些试验有什么特点</a:t>
            </a:r>
          </a:p>
        </p:txBody>
      </p:sp>
      <p:sp>
        <p:nvSpPr>
          <p:cNvPr id="331863" name="Oval 87"/>
          <p:cNvSpPr>
            <a:spLocks noChangeArrowheads="1"/>
          </p:cNvSpPr>
          <p:nvPr/>
        </p:nvSpPr>
        <p:spPr bwMode="auto">
          <a:xfrm>
            <a:off x="3846513" y="4889500"/>
            <a:ext cx="723900" cy="4953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331862" name="Group 86"/>
          <p:cNvGrpSpPr/>
          <p:nvPr/>
        </p:nvGrpSpPr>
        <p:grpSpPr bwMode="auto">
          <a:xfrm>
            <a:off x="3373438" y="5576888"/>
            <a:ext cx="2981325" cy="365125"/>
            <a:chOff x="1366" y="3521"/>
            <a:chExt cx="1878" cy="230"/>
          </a:xfrm>
        </p:grpSpPr>
        <p:sp>
          <p:nvSpPr>
            <p:cNvPr id="331860" name="AutoShape 84"/>
            <p:cNvSpPr>
              <a:spLocks noChangeArrowheads="1"/>
            </p:cNvSpPr>
            <p:nvPr/>
          </p:nvSpPr>
          <p:spPr bwMode="auto">
            <a:xfrm>
              <a:off x="1366" y="3521"/>
              <a:ext cx="1878" cy="230"/>
            </a:xfrm>
            <a:prstGeom prst="wedgeRectCallout">
              <a:avLst>
                <a:gd name="adj1" fmla="val -21833"/>
                <a:gd name="adj2" fmla="val -91741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2641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1433" y="3567"/>
              <a:ext cx="1705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试验前无法预知结果</a:t>
              </a:r>
            </a:p>
          </p:txBody>
        </p:sp>
      </p:grpSp>
      <p:grpSp>
        <p:nvGrpSpPr>
          <p:cNvPr id="331866" name="Group 90"/>
          <p:cNvGrpSpPr/>
          <p:nvPr/>
        </p:nvGrpSpPr>
        <p:grpSpPr bwMode="auto">
          <a:xfrm>
            <a:off x="3208338" y="665163"/>
            <a:ext cx="2862262" cy="296862"/>
            <a:chOff x="2093" y="435"/>
            <a:chExt cx="1803" cy="187"/>
          </a:xfrm>
        </p:grpSpPr>
        <p:sp>
          <p:nvSpPr>
            <p:cNvPr id="22638" name="Line 88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9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</a:rPr>
                <a:t>随机试验与样本空间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1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1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1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1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01" grpId="0"/>
      <p:bldP spid="331827" grpId="0" animBg="1"/>
      <p:bldP spid="331828" grpId="0"/>
      <p:bldP spid="331833" grpId="0" animBg="1"/>
      <p:bldP spid="331850" grpId="0" animBg="1"/>
      <p:bldP spid="331858" grpId="0" animBg="1"/>
      <p:bldP spid="3318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01" name="Text Box 25"/>
          <p:cNvSpPr txBox="1">
            <a:spLocks noChangeArrowheads="1"/>
          </p:cNvSpPr>
          <p:nvPr/>
        </p:nvSpPr>
        <p:spPr bwMode="auto">
          <a:xfrm>
            <a:off x="1617663" y="1028700"/>
            <a:ext cx="20875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科学实验</a:t>
            </a:r>
          </a:p>
        </p:txBody>
      </p:sp>
      <p:sp>
        <p:nvSpPr>
          <p:cNvPr id="23600" name="WordArt 51"/>
          <p:cNvSpPr>
            <a:spLocks noChangeArrowheads="1" noChangeShapeType="1" noTextEdit="1"/>
          </p:cNvSpPr>
          <p:nvPr/>
        </p:nvSpPr>
        <p:spPr bwMode="auto">
          <a:xfrm>
            <a:off x="838200" y="1158875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试验</a:t>
            </a:r>
          </a:p>
        </p:txBody>
      </p:sp>
      <p:sp>
        <p:nvSpPr>
          <p:cNvPr id="331828" name="Text Box 52"/>
          <p:cNvSpPr txBox="1">
            <a:spLocks noChangeArrowheads="1"/>
          </p:cNvSpPr>
          <p:nvPr/>
        </p:nvSpPr>
        <p:spPr bwMode="auto">
          <a:xfrm>
            <a:off x="1617663" y="1403350"/>
            <a:ext cx="67325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rPr>
              <a:t>或者对某一事物的某一特征进行观察</a:t>
            </a:r>
          </a:p>
        </p:txBody>
      </p:sp>
      <p:grpSp>
        <p:nvGrpSpPr>
          <p:cNvPr id="23602" name="Group 90"/>
          <p:cNvGrpSpPr/>
          <p:nvPr/>
        </p:nvGrpSpPr>
        <p:grpSpPr bwMode="auto">
          <a:xfrm>
            <a:off x="3208338" y="665163"/>
            <a:ext cx="2862262" cy="296862"/>
            <a:chOff x="2093" y="435"/>
            <a:chExt cx="1803" cy="187"/>
          </a:xfrm>
        </p:grpSpPr>
        <p:sp>
          <p:nvSpPr>
            <p:cNvPr id="23638" name="Line 88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39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</a:rPr>
                <a:t>随机试验与样本空间</a:t>
              </a:r>
            </a:p>
          </p:txBody>
        </p:sp>
      </p:grpSp>
      <p:sp>
        <p:nvSpPr>
          <p:cNvPr id="81" name="Text Box 98"/>
          <p:cNvSpPr txBox="1">
            <a:spLocks noChangeArrowheads="1"/>
          </p:cNvSpPr>
          <p:nvPr/>
        </p:nvSpPr>
        <p:spPr bwMode="auto">
          <a:xfrm>
            <a:off x="1125538" y="2219325"/>
            <a:ext cx="61944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试验可以在相同的条件下重复进行</a:t>
            </a:r>
          </a:p>
        </p:txBody>
      </p:sp>
      <p:sp>
        <p:nvSpPr>
          <p:cNvPr id="82" name="WordArt 99"/>
          <p:cNvSpPr>
            <a:spLocks noChangeArrowheads="1" noChangeShapeType="1" noTextEdit="1"/>
          </p:cNvSpPr>
          <p:nvPr/>
        </p:nvSpPr>
        <p:spPr bwMode="auto">
          <a:xfrm>
            <a:off x="831850" y="1941513"/>
            <a:ext cx="1584325" cy="290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试验的特征</a:t>
            </a:r>
          </a:p>
        </p:txBody>
      </p:sp>
      <p:sp>
        <p:nvSpPr>
          <p:cNvPr id="83" name="Text Box 100"/>
          <p:cNvSpPr txBox="1">
            <a:spLocks noChangeArrowheads="1"/>
          </p:cNvSpPr>
          <p:nvPr/>
        </p:nvSpPr>
        <p:spPr bwMode="auto">
          <a:xfrm>
            <a:off x="1144588" y="2582863"/>
            <a:ext cx="82534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试验的结果可能不止一个，但试验前知道所有可能</a:t>
            </a:r>
          </a:p>
        </p:txBody>
      </p:sp>
      <p:sp>
        <p:nvSpPr>
          <p:cNvPr id="84" name="Text Box 101"/>
          <p:cNvSpPr txBox="1">
            <a:spLocks noChangeArrowheads="1"/>
          </p:cNvSpPr>
          <p:nvPr/>
        </p:nvSpPr>
        <p:spPr bwMode="auto">
          <a:xfrm>
            <a:off x="1090613" y="3517900"/>
            <a:ext cx="69135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在每次试验前无法确定会出现哪个结果</a:t>
            </a:r>
          </a:p>
        </p:txBody>
      </p:sp>
      <p:pic>
        <p:nvPicPr>
          <p:cNvPr id="85" name="Picture 102" descr="f12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313" y="2390775"/>
            <a:ext cx="2873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103" descr="f12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613" y="2816225"/>
            <a:ext cx="2873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04" descr="f127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1213" y="3668713"/>
            <a:ext cx="2873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8" name="Group 105"/>
          <p:cNvGrpSpPr/>
          <p:nvPr/>
        </p:nvGrpSpPr>
        <p:grpSpPr bwMode="auto">
          <a:xfrm>
            <a:off x="325438" y="3968750"/>
            <a:ext cx="7885112" cy="519113"/>
            <a:chOff x="453" y="2228"/>
            <a:chExt cx="4967" cy="327"/>
          </a:xfrm>
        </p:grpSpPr>
        <p:sp>
          <p:nvSpPr>
            <p:cNvPr id="23634" name="Text Box 106"/>
            <p:cNvSpPr txBox="1">
              <a:spLocks noChangeArrowheads="1"/>
            </p:cNvSpPr>
            <p:nvPr/>
          </p:nvSpPr>
          <p:spPr bwMode="auto">
            <a:xfrm>
              <a:off x="453" y="2228"/>
              <a:ext cx="317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</a:t>
              </a:r>
              <a:r>
                <a:rPr lang="zh-CN" altLang="en-US"/>
                <a:t>具有上述特征的试验称为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3635" name="Text Box 107"/>
            <p:cNvSpPr txBox="1">
              <a:spLocks noChangeArrowheads="1"/>
            </p:cNvSpPr>
            <p:nvPr/>
          </p:nvSpPr>
          <p:spPr bwMode="auto">
            <a:xfrm>
              <a:off x="3092" y="2228"/>
              <a:ext cx="149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随机试验</a:t>
              </a:r>
            </a:p>
          </p:txBody>
        </p:sp>
        <p:sp>
          <p:nvSpPr>
            <p:cNvPr id="23636" name="Text Box 108"/>
            <p:cNvSpPr txBox="1">
              <a:spLocks noChangeArrowheads="1"/>
            </p:cNvSpPr>
            <p:nvPr/>
          </p:nvSpPr>
          <p:spPr bwMode="auto">
            <a:xfrm>
              <a:off x="4059" y="2228"/>
              <a:ext cx="95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,</a:t>
              </a:r>
              <a:r>
                <a:rPr lang="zh-CN" altLang="en-US"/>
                <a:t>简称</a:t>
              </a:r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23637" name="Text Box 109"/>
            <p:cNvSpPr txBox="1">
              <a:spLocks noChangeArrowheads="1"/>
            </p:cNvSpPr>
            <p:nvPr/>
          </p:nvSpPr>
          <p:spPr bwMode="auto">
            <a:xfrm>
              <a:off x="4626" y="2228"/>
              <a:ext cx="79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试验</a:t>
              </a:r>
              <a:r>
                <a:rPr lang="en-US" altLang="zh-CN"/>
                <a:t>.</a:t>
              </a:r>
            </a:p>
          </p:txBody>
        </p:sp>
      </p:grpSp>
      <p:sp>
        <p:nvSpPr>
          <p:cNvPr id="93" name="Text Box 110"/>
          <p:cNvSpPr txBox="1">
            <a:spLocks noChangeArrowheads="1"/>
          </p:cNvSpPr>
          <p:nvPr/>
        </p:nvSpPr>
        <p:spPr bwMode="auto">
          <a:xfrm>
            <a:off x="0" y="3016250"/>
            <a:ext cx="227171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的全部结果</a:t>
            </a:r>
          </a:p>
        </p:txBody>
      </p:sp>
      <p:sp>
        <p:nvSpPr>
          <p:cNvPr id="94" name="WordArt 111"/>
          <p:cNvSpPr>
            <a:spLocks noChangeArrowheads="1" noChangeShapeType="1" noTextEdit="1"/>
          </p:cNvSpPr>
          <p:nvPr/>
        </p:nvSpPr>
        <p:spPr bwMode="auto">
          <a:xfrm>
            <a:off x="760413" y="455295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grpSp>
        <p:nvGrpSpPr>
          <p:cNvPr id="95" name="Group 112"/>
          <p:cNvGrpSpPr/>
          <p:nvPr/>
        </p:nvGrpSpPr>
        <p:grpSpPr bwMode="auto">
          <a:xfrm>
            <a:off x="1336675" y="4419600"/>
            <a:ext cx="5799138" cy="519113"/>
            <a:chOff x="826" y="2018"/>
            <a:chExt cx="3653" cy="327"/>
          </a:xfrm>
        </p:grpSpPr>
        <p:sp>
          <p:nvSpPr>
            <p:cNvPr id="96" name="Text Box 113"/>
            <p:cNvSpPr txBox="1">
              <a:spLocks noChangeArrowheads="1"/>
            </p:cNvSpPr>
            <p:nvPr/>
          </p:nvSpPr>
          <p:spPr bwMode="auto">
            <a:xfrm>
              <a:off x="1067" y="2018"/>
              <a:ext cx="341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掷一颗骰子，观察出现的点数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.</a:t>
              </a:r>
            </a:p>
          </p:txBody>
        </p:sp>
        <p:graphicFrame>
          <p:nvGraphicFramePr>
            <p:cNvPr id="23596" name="Object 44"/>
            <p:cNvGraphicFramePr>
              <a:graphicFrameLocks noChangeAspect="1"/>
            </p:cNvGraphicFramePr>
            <p:nvPr/>
          </p:nvGraphicFramePr>
          <p:xfrm>
            <a:off x="826" y="2055"/>
            <a:ext cx="33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14300" imgH="50800" progId="Equation.3">
                    <p:embed/>
                  </p:oleObj>
                </mc:Choice>
                <mc:Fallback>
                  <p:oleObj name="公式" r:id="rId5" imgW="114300" imgH="508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055"/>
                          <a:ext cx="33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" name="Group 115"/>
          <p:cNvGrpSpPr/>
          <p:nvPr/>
        </p:nvGrpSpPr>
        <p:grpSpPr bwMode="auto">
          <a:xfrm>
            <a:off x="1700213" y="5121275"/>
            <a:ext cx="1819275" cy="523875"/>
            <a:chOff x="383" y="2964"/>
            <a:chExt cx="1146" cy="330"/>
          </a:xfrm>
        </p:grpSpPr>
        <p:graphicFrame>
          <p:nvGraphicFramePr>
            <p:cNvPr id="23597" name="Object 45"/>
            <p:cNvGraphicFramePr>
              <a:graphicFrameLocks noChangeAspect="1"/>
            </p:cNvGraphicFramePr>
            <p:nvPr/>
          </p:nvGraphicFramePr>
          <p:xfrm>
            <a:off x="383" y="3002"/>
            <a:ext cx="24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8100" imgH="38100" progId="Equation.3">
                    <p:embed/>
                  </p:oleObj>
                </mc:Choice>
                <mc:Fallback>
                  <p:oleObj name="公式" r:id="rId7" imgW="38100" imgH="381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3002"/>
                          <a:ext cx="24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Text Box 117"/>
            <p:cNvSpPr txBox="1">
              <a:spLocks noChangeArrowheads="1"/>
            </p:cNvSpPr>
            <p:nvPr/>
          </p:nvSpPr>
          <p:spPr bwMode="auto">
            <a:xfrm>
              <a:off x="546" y="2964"/>
              <a:ext cx="983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的结果</a:t>
              </a:r>
            </a:p>
          </p:txBody>
        </p:sp>
      </p:grpSp>
      <p:sp>
        <p:nvSpPr>
          <p:cNvPr id="101" name="WordArt 118"/>
          <p:cNvSpPr>
            <a:spLocks noChangeArrowheads="1" noChangeShapeType="1" noTextEdit="1"/>
          </p:cNvSpPr>
          <p:nvPr/>
        </p:nvSpPr>
        <p:spPr bwMode="auto">
          <a:xfrm>
            <a:off x="762000" y="5399088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分析</a:t>
            </a:r>
          </a:p>
        </p:txBody>
      </p:sp>
      <p:sp>
        <p:nvSpPr>
          <p:cNvPr id="102" name="AutoShape 119"/>
          <p:cNvSpPr/>
          <p:nvPr/>
        </p:nvSpPr>
        <p:spPr bwMode="auto">
          <a:xfrm>
            <a:off x="3238500" y="5032375"/>
            <a:ext cx="279400" cy="1054100"/>
          </a:xfrm>
          <a:prstGeom prst="leftBrace">
            <a:avLst>
              <a:gd name="adj1" fmla="val 31439"/>
              <a:gd name="adj2" fmla="val 50000"/>
            </a:avLst>
          </a:prstGeom>
          <a:noFill/>
          <a:ln w="12700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103" name="Group 120"/>
          <p:cNvGrpSpPr/>
          <p:nvPr/>
        </p:nvGrpSpPr>
        <p:grpSpPr bwMode="auto">
          <a:xfrm>
            <a:off x="3517900" y="4806950"/>
            <a:ext cx="5961063" cy="519113"/>
            <a:chOff x="1624" y="2553"/>
            <a:chExt cx="3755" cy="327"/>
          </a:xfrm>
        </p:grpSpPr>
        <p:sp>
          <p:nvSpPr>
            <p:cNvPr id="104" name="Text Box 121"/>
            <p:cNvSpPr txBox="1">
              <a:spLocks noChangeArrowheads="1"/>
            </p:cNvSpPr>
            <p:nvPr/>
          </p:nvSpPr>
          <p:spPr bwMode="auto">
            <a:xfrm>
              <a:off x="1624" y="2553"/>
              <a:ext cx="375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“1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点”、 “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点”、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…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 、“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点”</a:t>
              </a:r>
            </a:p>
          </p:txBody>
        </p:sp>
        <p:graphicFrame>
          <p:nvGraphicFramePr>
            <p:cNvPr id="23598" name="Object 46"/>
            <p:cNvGraphicFramePr>
              <a:graphicFrameLocks noChangeAspect="1"/>
            </p:cNvGraphicFramePr>
            <p:nvPr/>
          </p:nvGraphicFramePr>
          <p:xfrm>
            <a:off x="3350" y="2637"/>
            <a:ext cx="266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2700" imgH="12700" progId="Equation.3">
                    <p:embed/>
                  </p:oleObj>
                </mc:Choice>
                <mc:Fallback>
                  <p:oleObj name="公式" r:id="rId9" imgW="12700" imgH="1270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2637"/>
                          <a:ext cx="266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" name="Text Box 123"/>
          <p:cNvSpPr txBox="1">
            <a:spLocks noChangeArrowheads="1"/>
          </p:cNvSpPr>
          <p:nvPr/>
        </p:nvSpPr>
        <p:spPr bwMode="auto">
          <a:xfrm>
            <a:off x="3506788" y="5257800"/>
            <a:ext cx="38782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rPr>
              <a:t>出现的点数不超过</a:t>
            </a:r>
            <a:r>
              <a:rPr lang="en-US" altLang="zh-CN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rPr>
              <a:t>3</a:t>
            </a:r>
          </a:p>
        </p:txBody>
      </p:sp>
      <p:sp>
        <p:nvSpPr>
          <p:cNvPr id="107" name="Text Box 124"/>
          <p:cNvSpPr txBox="1">
            <a:spLocks noChangeArrowheads="1"/>
          </p:cNvSpPr>
          <p:nvPr/>
        </p:nvSpPr>
        <p:spPr bwMode="auto">
          <a:xfrm>
            <a:off x="3495675" y="5678488"/>
            <a:ext cx="23415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rPr>
              <a:t>至少出现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rPr>
              <a:t>点</a:t>
            </a:r>
          </a:p>
        </p:txBody>
      </p:sp>
      <p:sp>
        <p:nvSpPr>
          <p:cNvPr id="108" name="Freeform 125"/>
          <p:cNvSpPr/>
          <p:nvPr/>
        </p:nvSpPr>
        <p:spPr bwMode="auto">
          <a:xfrm>
            <a:off x="3670300" y="5284788"/>
            <a:ext cx="5159375" cy="46037"/>
          </a:xfrm>
          <a:custGeom>
            <a:avLst/>
            <a:gdLst>
              <a:gd name="T0" fmla="*/ 0 w 2720"/>
              <a:gd name="T1" fmla="*/ 2147483647 h 19"/>
              <a:gd name="T2" fmla="*/ 2147483647 w 2720"/>
              <a:gd name="T3" fmla="*/ 0 h 19"/>
              <a:gd name="T4" fmla="*/ 2147483647 w 2720"/>
              <a:gd name="T5" fmla="*/ 2147483647 h 19"/>
              <a:gd name="T6" fmla="*/ 2147483647 w 2720"/>
              <a:gd name="T7" fmla="*/ 2147483647 h 19"/>
              <a:gd name="T8" fmla="*/ 2147483647 w 2720"/>
              <a:gd name="T9" fmla="*/ 2147483647 h 19"/>
              <a:gd name="T10" fmla="*/ 2147483647 w 2720"/>
              <a:gd name="T11" fmla="*/ 0 h 19"/>
              <a:gd name="T12" fmla="*/ 2147483647 w 2720"/>
              <a:gd name="T13" fmla="*/ 2147483647 h 19"/>
              <a:gd name="T14" fmla="*/ 2147483647 w 2720"/>
              <a:gd name="T15" fmla="*/ 2147483647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20" h="19">
                <a:moveTo>
                  <a:pt x="0" y="16"/>
                </a:moveTo>
                <a:cubicBezTo>
                  <a:pt x="108" y="8"/>
                  <a:pt x="217" y="0"/>
                  <a:pt x="344" y="0"/>
                </a:cubicBezTo>
                <a:cubicBezTo>
                  <a:pt x="471" y="0"/>
                  <a:pt x="611" y="15"/>
                  <a:pt x="760" y="16"/>
                </a:cubicBezTo>
                <a:cubicBezTo>
                  <a:pt x="909" y="17"/>
                  <a:pt x="1075" y="8"/>
                  <a:pt x="1240" y="8"/>
                </a:cubicBezTo>
                <a:cubicBezTo>
                  <a:pt x="1405" y="8"/>
                  <a:pt x="1595" y="17"/>
                  <a:pt x="1752" y="16"/>
                </a:cubicBezTo>
                <a:cubicBezTo>
                  <a:pt x="1909" y="15"/>
                  <a:pt x="2059" y="0"/>
                  <a:pt x="2184" y="0"/>
                </a:cubicBezTo>
                <a:cubicBezTo>
                  <a:pt x="2309" y="0"/>
                  <a:pt x="2415" y="13"/>
                  <a:pt x="2504" y="16"/>
                </a:cubicBezTo>
                <a:cubicBezTo>
                  <a:pt x="2593" y="19"/>
                  <a:pt x="2656" y="17"/>
                  <a:pt x="2720" y="1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109" name="Oval 126"/>
          <p:cNvSpPr>
            <a:spLocks noChangeArrowheads="1"/>
          </p:cNvSpPr>
          <p:nvPr/>
        </p:nvSpPr>
        <p:spPr bwMode="auto">
          <a:xfrm>
            <a:off x="3441700" y="5362575"/>
            <a:ext cx="3352800" cy="8636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110" name="Group 135"/>
          <p:cNvGrpSpPr/>
          <p:nvPr/>
        </p:nvGrpSpPr>
        <p:grpSpPr bwMode="auto">
          <a:xfrm>
            <a:off x="6994525" y="5516563"/>
            <a:ext cx="1965325" cy="593725"/>
            <a:chOff x="4406" y="3441"/>
            <a:chExt cx="1238" cy="374"/>
          </a:xfrm>
        </p:grpSpPr>
        <p:sp>
          <p:nvSpPr>
            <p:cNvPr id="111" name="AutoShape 128"/>
            <p:cNvSpPr>
              <a:spLocks noChangeArrowheads="1"/>
            </p:cNvSpPr>
            <p:nvPr/>
          </p:nvSpPr>
          <p:spPr bwMode="auto">
            <a:xfrm>
              <a:off x="4406" y="3441"/>
              <a:ext cx="1238" cy="374"/>
            </a:xfrm>
            <a:prstGeom prst="wedgeRectCallout">
              <a:avLst>
                <a:gd name="adj1" fmla="val -23426"/>
                <a:gd name="adj2" fmla="val -7566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112" name="WordArt 129"/>
            <p:cNvSpPr>
              <a:spLocks noChangeArrowheads="1" noChangeShapeType="1" noTextEdit="1"/>
            </p:cNvSpPr>
            <p:nvPr/>
          </p:nvSpPr>
          <p:spPr bwMode="auto">
            <a:xfrm>
              <a:off x="4473" y="3487"/>
              <a:ext cx="1089" cy="2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简单结果</a:t>
              </a:r>
              <a:r>
                <a:rPr lang="en-US" altLang="zh-CN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不可分</a:t>
              </a:r>
              <a:r>
                <a:rPr lang="en-US" altLang="zh-CN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)</a:t>
              </a:r>
            </a:p>
            <a:p>
              <a:pPr algn="ctr">
                <a:defRPr/>
              </a:pPr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也称“基本结果”</a:t>
              </a:r>
            </a:p>
          </p:txBody>
        </p:sp>
      </p:grpSp>
      <p:grpSp>
        <p:nvGrpSpPr>
          <p:cNvPr id="113" name="Group 130"/>
          <p:cNvGrpSpPr/>
          <p:nvPr/>
        </p:nvGrpSpPr>
        <p:grpSpPr bwMode="auto">
          <a:xfrm>
            <a:off x="1319213" y="5949950"/>
            <a:ext cx="1965325" cy="365125"/>
            <a:chOff x="815" y="2802"/>
            <a:chExt cx="1238" cy="230"/>
          </a:xfrm>
        </p:grpSpPr>
        <p:sp>
          <p:nvSpPr>
            <p:cNvPr id="114" name="AutoShape 131"/>
            <p:cNvSpPr>
              <a:spLocks noChangeArrowheads="1"/>
            </p:cNvSpPr>
            <p:nvPr/>
          </p:nvSpPr>
          <p:spPr bwMode="auto">
            <a:xfrm>
              <a:off x="815" y="2802"/>
              <a:ext cx="1238" cy="230"/>
            </a:xfrm>
            <a:prstGeom prst="wedgeRectCallout">
              <a:avLst>
                <a:gd name="adj1" fmla="val 62519"/>
                <a:gd name="adj2" fmla="val -46523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115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882" y="2840"/>
              <a:ext cx="1089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复合结果</a:t>
              </a:r>
              <a:r>
                <a:rPr lang="en-US" altLang="zh-CN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可分解</a:t>
              </a:r>
              <a:r>
                <a:rPr lang="en-US" altLang="zh-CN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)</a:t>
              </a:r>
              <a:endPara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116" name="WordArt 133"/>
          <p:cNvSpPr>
            <a:spLocks noChangeArrowheads="1" noChangeShapeType="1" noTextEdit="1"/>
          </p:cNvSpPr>
          <p:nvPr/>
        </p:nvSpPr>
        <p:spPr bwMode="auto">
          <a:xfrm>
            <a:off x="8027988" y="5208588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117" name="WordArt 134"/>
          <p:cNvSpPr>
            <a:spLocks noChangeArrowheads="1" noChangeShapeType="1" noTextEdit="1"/>
          </p:cNvSpPr>
          <p:nvPr/>
        </p:nvSpPr>
        <p:spPr bwMode="auto">
          <a:xfrm>
            <a:off x="6073775" y="5997575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pic>
        <p:nvPicPr>
          <p:cNvPr id="118" name="Picture 136" descr="骰子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1138" y="6332538"/>
            <a:ext cx="332581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/>
      <p:bldP spid="84" grpId="0"/>
      <p:bldP spid="93" grpId="0"/>
      <p:bldP spid="94" grpId="0" animBg="1"/>
      <p:bldP spid="101" grpId="0" animBg="1"/>
      <p:bldP spid="102" grpId="0" animBg="1"/>
      <p:bldP spid="106" grpId="0"/>
      <p:bldP spid="107" grpId="0"/>
      <p:bldP spid="109" grpId="0" animBg="1"/>
      <p:bldP spid="116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2" name="WordArt 82"/>
          <p:cNvSpPr>
            <a:spLocks noChangeArrowheads="1" noChangeShapeType="1" noTextEdit="1"/>
          </p:cNvSpPr>
          <p:nvPr/>
        </p:nvSpPr>
        <p:spPr bwMode="auto">
          <a:xfrm>
            <a:off x="1739900" y="1425575"/>
            <a:ext cx="6223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试验</a:t>
            </a:r>
          </a:p>
        </p:txBody>
      </p:sp>
      <p:sp>
        <p:nvSpPr>
          <p:cNvPr id="399443" name="AutoShape 83"/>
          <p:cNvSpPr/>
          <p:nvPr/>
        </p:nvSpPr>
        <p:spPr bwMode="auto">
          <a:xfrm>
            <a:off x="2476500" y="12827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99444" name="WordArt 84"/>
          <p:cNvSpPr>
            <a:spLocks noChangeArrowheads="1" noChangeShapeType="1" noTextEdit="1"/>
          </p:cNvSpPr>
          <p:nvPr/>
        </p:nvSpPr>
        <p:spPr bwMode="auto">
          <a:xfrm>
            <a:off x="2744788" y="1223963"/>
            <a:ext cx="1981200" cy="241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基本结果（不可分）</a:t>
            </a:r>
          </a:p>
        </p:txBody>
      </p:sp>
      <p:sp>
        <p:nvSpPr>
          <p:cNvPr id="399445" name="WordArt 85"/>
          <p:cNvSpPr>
            <a:spLocks noChangeArrowheads="1" noChangeShapeType="1" noTextEdit="1"/>
          </p:cNvSpPr>
          <p:nvPr/>
        </p:nvSpPr>
        <p:spPr bwMode="auto">
          <a:xfrm>
            <a:off x="2746375" y="1593850"/>
            <a:ext cx="1981200" cy="241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复合结果（可分解）</a:t>
            </a:r>
          </a:p>
        </p:txBody>
      </p:sp>
      <p:sp>
        <p:nvSpPr>
          <p:cNvPr id="399446" name="WordArt 86"/>
          <p:cNvSpPr>
            <a:spLocks noChangeArrowheads="1" noChangeShapeType="1" noTextEdit="1"/>
          </p:cNvSpPr>
          <p:nvPr/>
        </p:nvSpPr>
        <p:spPr bwMode="auto">
          <a:xfrm>
            <a:off x="795338" y="2030413"/>
            <a:ext cx="684212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99459" name="Group 99"/>
          <p:cNvGrpSpPr/>
          <p:nvPr/>
        </p:nvGrpSpPr>
        <p:grpSpPr bwMode="auto">
          <a:xfrm>
            <a:off x="5116513" y="1069975"/>
            <a:ext cx="2892425" cy="365125"/>
            <a:chOff x="2871" y="722"/>
            <a:chExt cx="1822" cy="230"/>
          </a:xfrm>
        </p:grpSpPr>
        <p:sp>
          <p:nvSpPr>
            <p:cNvPr id="399449" name="AutoShape 89"/>
            <p:cNvSpPr>
              <a:spLocks noChangeArrowheads="1"/>
            </p:cNvSpPr>
            <p:nvPr/>
          </p:nvSpPr>
          <p:spPr bwMode="auto">
            <a:xfrm>
              <a:off x="2871" y="722"/>
              <a:ext cx="1822" cy="230"/>
            </a:xfrm>
            <a:prstGeom prst="wedgeRectCallout">
              <a:avLst>
                <a:gd name="adj1" fmla="val -60921"/>
                <a:gd name="adj2" fmla="val 3347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4716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3314" y="760"/>
              <a:ext cx="1329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样本点、基本事件</a:t>
              </a:r>
            </a:p>
          </p:txBody>
        </p:sp>
        <p:sp>
          <p:nvSpPr>
            <p:cNvPr id="24717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2909" y="770"/>
              <a:ext cx="355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solidFill>
                    <a:schemeClr val="bg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称为</a:t>
              </a:r>
            </a:p>
          </p:txBody>
        </p:sp>
      </p:grpSp>
      <p:grpSp>
        <p:nvGrpSpPr>
          <p:cNvPr id="399462" name="Group 102"/>
          <p:cNvGrpSpPr/>
          <p:nvPr/>
        </p:nvGrpSpPr>
        <p:grpSpPr bwMode="auto">
          <a:xfrm>
            <a:off x="1593850" y="1892300"/>
            <a:ext cx="7270750" cy="520700"/>
            <a:chOff x="1124" y="1504"/>
            <a:chExt cx="4580" cy="328"/>
          </a:xfrm>
        </p:grpSpPr>
        <p:sp>
          <p:nvSpPr>
            <p:cNvPr id="24713" name="Text Box 87"/>
            <p:cNvSpPr txBox="1">
              <a:spLocks noChangeArrowheads="1"/>
            </p:cNvSpPr>
            <p:nvPr/>
          </p:nvSpPr>
          <p:spPr bwMode="auto">
            <a:xfrm>
              <a:off x="1124" y="1504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/>
                <a:t>称试验的全部样本点构成的集合为</a:t>
              </a:r>
            </a:p>
          </p:txBody>
        </p:sp>
        <p:sp>
          <p:nvSpPr>
            <p:cNvPr id="24714" name="Text Box 101"/>
            <p:cNvSpPr txBox="1">
              <a:spLocks noChangeArrowheads="1"/>
            </p:cNvSpPr>
            <p:nvPr/>
          </p:nvSpPr>
          <p:spPr bwMode="auto">
            <a:xfrm>
              <a:off x="4490" y="1505"/>
              <a:ext cx="121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样本空间</a:t>
              </a:r>
              <a:r>
                <a:rPr lang="en-US" altLang="zh-CN"/>
                <a:t>.</a:t>
              </a:r>
            </a:p>
          </p:txBody>
        </p:sp>
      </p:grpSp>
      <p:sp>
        <p:nvSpPr>
          <p:cNvPr id="399463" name="WordArt 103"/>
          <p:cNvSpPr>
            <a:spLocks noChangeArrowheads="1" noChangeShapeType="1" noTextEdit="1"/>
          </p:cNvSpPr>
          <p:nvPr/>
        </p:nvSpPr>
        <p:spPr bwMode="auto">
          <a:xfrm>
            <a:off x="798513" y="24987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sp>
        <p:nvSpPr>
          <p:cNvPr id="399465" name="Text Box 105"/>
          <p:cNvSpPr txBox="1">
            <a:spLocks noChangeArrowheads="1"/>
          </p:cNvSpPr>
          <p:nvPr/>
        </p:nvSpPr>
        <p:spPr bwMode="auto">
          <a:xfrm>
            <a:off x="1363663" y="2352675"/>
            <a:ext cx="72215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掷一颗骰子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观察出现的点数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其样本空间为</a:t>
            </a:r>
          </a:p>
        </p:txBody>
      </p:sp>
      <p:graphicFrame>
        <p:nvGraphicFramePr>
          <p:cNvPr id="24662" name="Object 86"/>
          <p:cNvGraphicFramePr>
            <a:graphicFrameLocks noChangeAspect="1"/>
          </p:cNvGraphicFramePr>
          <p:nvPr/>
        </p:nvGraphicFramePr>
        <p:xfrm>
          <a:off x="2870200" y="2816225"/>
          <a:ext cx="2701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5100" imgH="114300" progId="Equation.3">
                  <p:embed/>
                </p:oleObj>
              </mc:Choice>
              <mc:Fallback>
                <p:oleObj name="公式" r:id="rId2" imgW="1435100" imgH="1143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816225"/>
                        <a:ext cx="27019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8" name="WordArt 108"/>
          <p:cNvSpPr>
            <a:spLocks noChangeArrowheads="1" noChangeShapeType="1" noTextEdit="1"/>
          </p:cNvSpPr>
          <p:nvPr/>
        </p:nvSpPr>
        <p:spPr bwMode="auto">
          <a:xfrm>
            <a:off x="800100" y="33131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sp>
        <p:nvSpPr>
          <p:cNvPr id="399469" name="Text Box 109"/>
          <p:cNvSpPr txBox="1">
            <a:spLocks noChangeArrowheads="1"/>
          </p:cNvSpPr>
          <p:nvPr/>
        </p:nvSpPr>
        <p:spPr bwMode="auto">
          <a:xfrm>
            <a:off x="1352550" y="3179763"/>
            <a:ext cx="7880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抛两枚硬币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观察正、反两面出现的情况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其样本</a:t>
            </a:r>
          </a:p>
        </p:txBody>
      </p:sp>
      <p:graphicFrame>
        <p:nvGraphicFramePr>
          <p:cNvPr id="24663" name="Object 87"/>
          <p:cNvGraphicFramePr>
            <a:graphicFrameLocks noChangeAspect="1"/>
          </p:cNvGraphicFramePr>
          <p:nvPr/>
        </p:nvGraphicFramePr>
        <p:xfrm>
          <a:off x="1728788" y="3897313"/>
          <a:ext cx="56499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13100" imgH="114300" progId="Equation.3">
                  <p:embed/>
                </p:oleObj>
              </mc:Choice>
              <mc:Fallback>
                <p:oleObj name="公式" r:id="rId4" imgW="3213100" imgH="1143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897313"/>
                        <a:ext cx="56499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1" name="Text Box 111"/>
          <p:cNvSpPr txBox="1">
            <a:spLocks noChangeArrowheads="1"/>
          </p:cNvSpPr>
          <p:nvPr/>
        </p:nvSpPr>
        <p:spPr bwMode="auto">
          <a:xfrm>
            <a:off x="-38100" y="3549650"/>
            <a:ext cx="15430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空间为</a:t>
            </a:r>
          </a:p>
        </p:txBody>
      </p:sp>
      <p:sp>
        <p:nvSpPr>
          <p:cNvPr id="399472" name="WordArt 112"/>
          <p:cNvSpPr>
            <a:spLocks noChangeArrowheads="1" noChangeShapeType="1" noTextEdit="1"/>
          </p:cNvSpPr>
          <p:nvPr/>
        </p:nvSpPr>
        <p:spPr bwMode="auto">
          <a:xfrm>
            <a:off x="804863" y="52498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graphicFrame>
        <p:nvGraphicFramePr>
          <p:cNvPr id="24664" name="Object 88"/>
          <p:cNvGraphicFramePr>
            <a:graphicFrameLocks noChangeAspect="1"/>
          </p:cNvGraphicFramePr>
          <p:nvPr/>
        </p:nvGraphicFramePr>
        <p:xfrm>
          <a:off x="1700213" y="6062663"/>
          <a:ext cx="56149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175000" imgH="114300" progId="Equation.3">
                  <p:embed/>
                </p:oleObj>
              </mc:Choice>
              <mc:Fallback>
                <p:oleObj name="公式" r:id="rId6" imgW="3175000" imgH="1143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6062663"/>
                        <a:ext cx="56149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82" name="Group 122"/>
          <p:cNvGrpSpPr/>
          <p:nvPr/>
        </p:nvGrpSpPr>
        <p:grpSpPr bwMode="auto">
          <a:xfrm>
            <a:off x="1420813" y="5116517"/>
            <a:ext cx="7791450" cy="547688"/>
            <a:chOff x="860" y="2827"/>
            <a:chExt cx="4908" cy="345"/>
          </a:xfrm>
        </p:grpSpPr>
        <p:sp>
          <p:nvSpPr>
            <p:cNvPr id="24712" name="Text Box 113"/>
            <p:cNvSpPr txBox="1">
              <a:spLocks noChangeArrowheads="1"/>
            </p:cNvSpPr>
            <p:nvPr/>
          </p:nvSpPr>
          <p:spPr bwMode="auto">
            <a:xfrm>
              <a:off x="860" y="2827"/>
              <a:ext cx="4908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播种飞机对位置为       的目标进行播种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观察</a:t>
              </a:r>
            </a:p>
          </p:txBody>
        </p:sp>
        <p:graphicFrame>
          <p:nvGraphicFramePr>
            <p:cNvPr id="24665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2909088"/>
                </p:ext>
              </p:extLst>
            </p:nvPr>
          </p:nvGraphicFramePr>
          <p:xfrm>
            <a:off x="2715" y="2855"/>
            <a:ext cx="75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08000" imgH="114300" progId="Equation.3">
                    <p:embed/>
                  </p:oleObj>
                </mc:Choice>
                <mc:Fallback>
                  <p:oleObj name="公式" r:id="rId8" imgW="508000" imgH="114300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" y="2855"/>
                          <a:ext cx="75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81" name="Group 121"/>
          <p:cNvGrpSpPr/>
          <p:nvPr/>
        </p:nvGrpSpPr>
        <p:grpSpPr bwMode="auto">
          <a:xfrm>
            <a:off x="0" y="5575305"/>
            <a:ext cx="6807200" cy="538163"/>
            <a:chOff x="-19" y="3316"/>
            <a:chExt cx="4288" cy="339"/>
          </a:xfrm>
        </p:grpSpPr>
        <p:sp>
          <p:nvSpPr>
            <p:cNvPr id="24711" name="Text Box 116"/>
            <p:cNvSpPr txBox="1">
              <a:spLocks noChangeArrowheads="1"/>
            </p:cNvSpPr>
            <p:nvPr/>
          </p:nvSpPr>
          <p:spPr bwMode="auto">
            <a:xfrm>
              <a:off x="-19" y="3316"/>
              <a:ext cx="4288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其所覆盖的范围     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其样本空间为</a:t>
              </a:r>
            </a:p>
          </p:txBody>
        </p:sp>
        <p:graphicFrame>
          <p:nvGraphicFramePr>
            <p:cNvPr id="24666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078344"/>
                </p:ext>
              </p:extLst>
            </p:nvPr>
          </p:nvGraphicFramePr>
          <p:xfrm>
            <a:off x="1621" y="3338"/>
            <a:ext cx="55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500" imgH="114300" progId="Equation.DSMT4">
                    <p:embed/>
                  </p:oleObj>
                </mc:Choice>
                <mc:Fallback>
                  <p:oleObj name="Equation" r:id="rId10" imgW="317500" imgH="1143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3338"/>
                          <a:ext cx="55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83" name="WordArt 123"/>
          <p:cNvSpPr>
            <a:spLocks noChangeArrowheads="1" noChangeShapeType="1" noTextEdit="1"/>
          </p:cNvSpPr>
          <p:nvPr/>
        </p:nvSpPr>
        <p:spPr bwMode="auto">
          <a:xfrm>
            <a:off x="800100" y="44450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sp>
        <p:nvSpPr>
          <p:cNvPr id="399484" name="Text Box 124"/>
          <p:cNvSpPr txBox="1">
            <a:spLocks noChangeArrowheads="1"/>
          </p:cNvSpPr>
          <p:nvPr/>
        </p:nvSpPr>
        <p:spPr bwMode="auto">
          <a:xfrm>
            <a:off x="1390650" y="4298950"/>
            <a:ext cx="7143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记录深圳地区的日平均气温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其样本空间为</a:t>
            </a:r>
          </a:p>
        </p:txBody>
      </p:sp>
      <p:graphicFrame>
        <p:nvGraphicFramePr>
          <p:cNvPr id="24667" name="Object 91"/>
          <p:cNvGraphicFramePr>
            <a:graphicFrameLocks noChangeAspect="1"/>
          </p:cNvGraphicFramePr>
          <p:nvPr/>
        </p:nvGraphicFramePr>
        <p:xfrm>
          <a:off x="3357563" y="4762500"/>
          <a:ext cx="2035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16000" imgH="114300" progId="Equation.3">
                  <p:embed/>
                </p:oleObj>
              </mc:Choice>
              <mc:Fallback>
                <p:oleObj name="公式" r:id="rId12" imgW="1016000" imgH="1143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762500"/>
                        <a:ext cx="2035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3" name="Freeform 143"/>
          <p:cNvSpPr/>
          <p:nvPr/>
        </p:nvSpPr>
        <p:spPr bwMode="auto">
          <a:xfrm>
            <a:off x="2984500" y="3211513"/>
            <a:ext cx="2451100" cy="44450"/>
          </a:xfrm>
          <a:custGeom>
            <a:avLst/>
            <a:gdLst>
              <a:gd name="T0" fmla="*/ 0 w 1544"/>
              <a:gd name="T1" fmla="*/ 2147483647 h 28"/>
              <a:gd name="T2" fmla="*/ 2147483647 w 1544"/>
              <a:gd name="T3" fmla="*/ 2147483647 h 28"/>
              <a:gd name="T4" fmla="*/ 2147483647 w 1544"/>
              <a:gd name="T5" fmla="*/ 2147483647 h 28"/>
              <a:gd name="T6" fmla="*/ 2147483647 w 1544"/>
              <a:gd name="T7" fmla="*/ 2147483647 h 28"/>
              <a:gd name="T8" fmla="*/ 2147483647 w 1544"/>
              <a:gd name="T9" fmla="*/ 2147483647 h 28"/>
              <a:gd name="T10" fmla="*/ 2147483647 w 1544"/>
              <a:gd name="T11" fmla="*/ 2147483647 h 28"/>
              <a:gd name="T12" fmla="*/ 2147483647 w 1544"/>
              <a:gd name="T13" fmla="*/ 2147483647 h 28"/>
              <a:gd name="T14" fmla="*/ 2147483647 w 1544"/>
              <a:gd name="T15" fmla="*/ 2147483647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4" h="28">
                <a:moveTo>
                  <a:pt x="0" y="9"/>
                </a:moveTo>
                <a:cubicBezTo>
                  <a:pt x="74" y="13"/>
                  <a:pt x="149" y="18"/>
                  <a:pt x="232" y="17"/>
                </a:cubicBezTo>
                <a:cubicBezTo>
                  <a:pt x="315" y="16"/>
                  <a:pt x="393" y="0"/>
                  <a:pt x="496" y="1"/>
                </a:cubicBezTo>
                <a:cubicBezTo>
                  <a:pt x="599" y="2"/>
                  <a:pt x="745" y="22"/>
                  <a:pt x="848" y="25"/>
                </a:cubicBezTo>
                <a:cubicBezTo>
                  <a:pt x="951" y="28"/>
                  <a:pt x="1033" y="18"/>
                  <a:pt x="1112" y="17"/>
                </a:cubicBezTo>
                <a:cubicBezTo>
                  <a:pt x="1191" y="16"/>
                  <a:pt x="1268" y="20"/>
                  <a:pt x="1320" y="17"/>
                </a:cubicBezTo>
                <a:cubicBezTo>
                  <a:pt x="1372" y="14"/>
                  <a:pt x="1387" y="0"/>
                  <a:pt x="1424" y="1"/>
                </a:cubicBezTo>
                <a:cubicBezTo>
                  <a:pt x="1461" y="2"/>
                  <a:pt x="1502" y="13"/>
                  <a:pt x="1544" y="25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504" name="Freeform 144"/>
          <p:cNvSpPr/>
          <p:nvPr/>
        </p:nvSpPr>
        <p:spPr bwMode="auto">
          <a:xfrm>
            <a:off x="1841500" y="4313238"/>
            <a:ext cx="5473700" cy="44450"/>
          </a:xfrm>
          <a:custGeom>
            <a:avLst/>
            <a:gdLst>
              <a:gd name="T0" fmla="*/ 0 w 3448"/>
              <a:gd name="T1" fmla="*/ 2147483647 h 28"/>
              <a:gd name="T2" fmla="*/ 2147483647 w 3448"/>
              <a:gd name="T3" fmla="*/ 2147483647 h 28"/>
              <a:gd name="T4" fmla="*/ 2147483647 w 3448"/>
              <a:gd name="T5" fmla="*/ 2147483647 h 28"/>
              <a:gd name="T6" fmla="*/ 2147483647 w 3448"/>
              <a:gd name="T7" fmla="*/ 2147483647 h 28"/>
              <a:gd name="T8" fmla="*/ 2147483647 w 3448"/>
              <a:gd name="T9" fmla="*/ 2147483647 h 28"/>
              <a:gd name="T10" fmla="*/ 2147483647 w 3448"/>
              <a:gd name="T11" fmla="*/ 2147483647 h 28"/>
              <a:gd name="T12" fmla="*/ 2147483647 w 3448"/>
              <a:gd name="T13" fmla="*/ 2147483647 h 28"/>
              <a:gd name="T14" fmla="*/ 2147483647 w 3448"/>
              <a:gd name="T15" fmla="*/ 2147483647 h 28"/>
              <a:gd name="T16" fmla="*/ 2147483647 w 3448"/>
              <a:gd name="T17" fmla="*/ 2147483647 h 28"/>
              <a:gd name="T18" fmla="*/ 2147483647 w 3448"/>
              <a:gd name="T19" fmla="*/ 2147483647 h 28"/>
              <a:gd name="T20" fmla="*/ 2147483647 w 3448"/>
              <a:gd name="T21" fmla="*/ 2147483647 h 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48" h="28">
                <a:moveTo>
                  <a:pt x="0" y="11"/>
                </a:moveTo>
                <a:cubicBezTo>
                  <a:pt x="83" y="5"/>
                  <a:pt x="167" y="0"/>
                  <a:pt x="296" y="3"/>
                </a:cubicBezTo>
                <a:cubicBezTo>
                  <a:pt x="425" y="6"/>
                  <a:pt x="633" y="26"/>
                  <a:pt x="776" y="27"/>
                </a:cubicBezTo>
                <a:cubicBezTo>
                  <a:pt x="919" y="28"/>
                  <a:pt x="991" y="12"/>
                  <a:pt x="1152" y="11"/>
                </a:cubicBezTo>
                <a:cubicBezTo>
                  <a:pt x="1313" y="10"/>
                  <a:pt x="1571" y="20"/>
                  <a:pt x="1744" y="19"/>
                </a:cubicBezTo>
                <a:cubicBezTo>
                  <a:pt x="1917" y="18"/>
                  <a:pt x="2053" y="3"/>
                  <a:pt x="2192" y="3"/>
                </a:cubicBezTo>
                <a:cubicBezTo>
                  <a:pt x="2331" y="3"/>
                  <a:pt x="2448" y="19"/>
                  <a:pt x="2576" y="19"/>
                </a:cubicBezTo>
                <a:cubicBezTo>
                  <a:pt x="2704" y="19"/>
                  <a:pt x="2849" y="4"/>
                  <a:pt x="2960" y="3"/>
                </a:cubicBezTo>
                <a:cubicBezTo>
                  <a:pt x="3071" y="2"/>
                  <a:pt x="3167" y="7"/>
                  <a:pt x="3240" y="11"/>
                </a:cubicBezTo>
                <a:cubicBezTo>
                  <a:pt x="3313" y="15"/>
                  <a:pt x="3365" y="27"/>
                  <a:pt x="3400" y="27"/>
                </a:cubicBezTo>
                <a:cubicBezTo>
                  <a:pt x="3435" y="27"/>
                  <a:pt x="3439" y="14"/>
                  <a:pt x="3448" y="11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grpSp>
        <p:nvGrpSpPr>
          <p:cNvPr id="399511" name="Group 151"/>
          <p:cNvGrpSpPr/>
          <p:nvPr/>
        </p:nvGrpSpPr>
        <p:grpSpPr bwMode="auto">
          <a:xfrm>
            <a:off x="5499100" y="2874963"/>
            <a:ext cx="2371725" cy="1036637"/>
            <a:chOff x="3512" y="1811"/>
            <a:chExt cx="1494" cy="653"/>
          </a:xfrm>
        </p:grpSpPr>
        <p:sp>
          <p:nvSpPr>
            <p:cNvPr id="23598" name="Line 149"/>
            <p:cNvSpPr>
              <a:spLocks noChangeShapeType="1"/>
            </p:cNvSpPr>
            <p:nvPr/>
          </p:nvSpPr>
          <p:spPr bwMode="auto">
            <a:xfrm flipH="1">
              <a:off x="4080" y="1984"/>
              <a:ext cx="256" cy="4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3599" name="Line 150"/>
            <p:cNvSpPr>
              <a:spLocks noChangeShapeType="1"/>
            </p:cNvSpPr>
            <p:nvPr/>
          </p:nvSpPr>
          <p:spPr bwMode="auto">
            <a:xfrm flipH="1">
              <a:off x="3512" y="1944"/>
              <a:ext cx="44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506" name="AutoShape 146"/>
            <p:cNvSpPr>
              <a:spLocks noChangeArrowheads="1"/>
            </p:cNvSpPr>
            <p:nvPr/>
          </p:nvSpPr>
          <p:spPr bwMode="auto">
            <a:xfrm>
              <a:off x="3896" y="1811"/>
              <a:ext cx="1110" cy="230"/>
            </a:xfrm>
            <a:prstGeom prst="wedgeRectCallout">
              <a:avLst>
                <a:gd name="adj1" fmla="val -31894"/>
                <a:gd name="adj2" fmla="val 4739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4710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3963" y="1849"/>
              <a:ext cx="969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离散样本空间</a:t>
              </a:r>
            </a:p>
          </p:txBody>
        </p:sp>
      </p:grpSp>
      <p:grpSp>
        <p:nvGrpSpPr>
          <p:cNvPr id="399520" name="Group 160"/>
          <p:cNvGrpSpPr/>
          <p:nvPr/>
        </p:nvGrpSpPr>
        <p:grpSpPr bwMode="auto">
          <a:xfrm>
            <a:off x="5499100" y="4796413"/>
            <a:ext cx="2371725" cy="1290638"/>
            <a:chOff x="3401" y="3028"/>
            <a:chExt cx="1494" cy="813"/>
          </a:xfrm>
        </p:grpSpPr>
        <p:sp>
          <p:nvSpPr>
            <p:cNvPr id="23594" name="Line 153"/>
            <p:cNvSpPr>
              <a:spLocks noChangeShapeType="1"/>
            </p:cNvSpPr>
            <p:nvPr/>
          </p:nvSpPr>
          <p:spPr bwMode="auto">
            <a:xfrm flipH="1">
              <a:off x="3881" y="3201"/>
              <a:ext cx="344" cy="64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3595" name="Line 154"/>
            <p:cNvSpPr>
              <a:spLocks noChangeShapeType="1"/>
            </p:cNvSpPr>
            <p:nvPr/>
          </p:nvSpPr>
          <p:spPr bwMode="auto">
            <a:xfrm flipH="1">
              <a:off x="3401" y="3161"/>
              <a:ext cx="44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515" name="AutoShape 155"/>
            <p:cNvSpPr>
              <a:spLocks noChangeArrowheads="1"/>
            </p:cNvSpPr>
            <p:nvPr/>
          </p:nvSpPr>
          <p:spPr bwMode="auto">
            <a:xfrm>
              <a:off x="3785" y="3028"/>
              <a:ext cx="1110" cy="230"/>
            </a:xfrm>
            <a:prstGeom prst="wedgeRectCallout">
              <a:avLst>
                <a:gd name="adj1" fmla="val -31894"/>
                <a:gd name="adj2" fmla="val 4739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4706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3852" y="3066"/>
              <a:ext cx="969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连续样本空间</a:t>
              </a:r>
            </a:p>
          </p:txBody>
        </p:sp>
      </p:grpSp>
      <p:sp>
        <p:nvSpPr>
          <p:cNvPr id="399518" name="Freeform 158"/>
          <p:cNvSpPr/>
          <p:nvPr/>
        </p:nvSpPr>
        <p:spPr bwMode="auto">
          <a:xfrm>
            <a:off x="3441700" y="5176838"/>
            <a:ext cx="1854200" cy="44450"/>
          </a:xfrm>
          <a:custGeom>
            <a:avLst/>
            <a:gdLst>
              <a:gd name="T0" fmla="*/ 0 w 1168"/>
              <a:gd name="T1" fmla="*/ 2147483647 h 28"/>
              <a:gd name="T2" fmla="*/ 2147483647 w 1168"/>
              <a:gd name="T3" fmla="*/ 2147483647 h 28"/>
              <a:gd name="T4" fmla="*/ 2147483647 w 1168"/>
              <a:gd name="T5" fmla="*/ 2147483647 h 28"/>
              <a:gd name="T6" fmla="*/ 2147483647 w 1168"/>
              <a:gd name="T7" fmla="*/ 2147483647 h 28"/>
              <a:gd name="T8" fmla="*/ 2147483647 w 1168"/>
              <a:gd name="T9" fmla="*/ 2147483647 h 28"/>
              <a:gd name="T10" fmla="*/ 2147483647 w 1168"/>
              <a:gd name="T11" fmla="*/ 2147483647 h 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8" h="28">
                <a:moveTo>
                  <a:pt x="0" y="11"/>
                </a:moveTo>
                <a:cubicBezTo>
                  <a:pt x="138" y="7"/>
                  <a:pt x="276" y="3"/>
                  <a:pt x="376" y="3"/>
                </a:cubicBezTo>
                <a:cubicBezTo>
                  <a:pt x="476" y="3"/>
                  <a:pt x="516" y="11"/>
                  <a:pt x="600" y="11"/>
                </a:cubicBezTo>
                <a:cubicBezTo>
                  <a:pt x="684" y="11"/>
                  <a:pt x="803" y="0"/>
                  <a:pt x="880" y="3"/>
                </a:cubicBezTo>
                <a:cubicBezTo>
                  <a:pt x="957" y="6"/>
                  <a:pt x="1016" y="26"/>
                  <a:pt x="1064" y="27"/>
                </a:cubicBezTo>
                <a:cubicBezTo>
                  <a:pt x="1112" y="28"/>
                  <a:pt x="1151" y="14"/>
                  <a:pt x="1168" y="11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sp>
        <p:nvSpPr>
          <p:cNvPr id="399519" name="Freeform 159"/>
          <p:cNvSpPr/>
          <p:nvPr/>
        </p:nvSpPr>
        <p:spPr bwMode="auto">
          <a:xfrm>
            <a:off x="1790700" y="6477000"/>
            <a:ext cx="5435600" cy="65088"/>
          </a:xfrm>
          <a:custGeom>
            <a:avLst/>
            <a:gdLst>
              <a:gd name="T0" fmla="*/ 0 w 3424"/>
              <a:gd name="T1" fmla="*/ 2147483647 h 41"/>
              <a:gd name="T2" fmla="*/ 2147483647 w 3424"/>
              <a:gd name="T3" fmla="*/ 2147483647 h 41"/>
              <a:gd name="T4" fmla="*/ 2147483647 w 3424"/>
              <a:gd name="T5" fmla="*/ 2147483647 h 41"/>
              <a:gd name="T6" fmla="*/ 2147483647 w 3424"/>
              <a:gd name="T7" fmla="*/ 2147483647 h 41"/>
              <a:gd name="T8" fmla="*/ 2147483647 w 3424"/>
              <a:gd name="T9" fmla="*/ 2147483647 h 41"/>
              <a:gd name="T10" fmla="*/ 2147483647 w 3424"/>
              <a:gd name="T11" fmla="*/ 2147483647 h 41"/>
              <a:gd name="T12" fmla="*/ 2147483647 w 3424"/>
              <a:gd name="T13" fmla="*/ 2147483647 h 41"/>
              <a:gd name="T14" fmla="*/ 2147483647 w 3424"/>
              <a:gd name="T15" fmla="*/ 0 h 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24" h="41">
                <a:moveTo>
                  <a:pt x="0" y="32"/>
                </a:moveTo>
                <a:cubicBezTo>
                  <a:pt x="95" y="31"/>
                  <a:pt x="191" y="31"/>
                  <a:pt x="344" y="32"/>
                </a:cubicBezTo>
                <a:cubicBezTo>
                  <a:pt x="497" y="33"/>
                  <a:pt x="752" y="41"/>
                  <a:pt x="920" y="40"/>
                </a:cubicBezTo>
                <a:cubicBezTo>
                  <a:pt x="1088" y="39"/>
                  <a:pt x="1169" y="25"/>
                  <a:pt x="1352" y="24"/>
                </a:cubicBezTo>
                <a:cubicBezTo>
                  <a:pt x="1535" y="23"/>
                  <a:pt x="1804" y="33"/>
                  <a:pt x="2016" y="32"/>
                </a:cubicBezTo>
                <a:cubicBezTo>
                  <a:pt x="2228" y="31"/>
                  <a:pt x="2449" y="16"/>
                  <a:pt x="2624" y="16"/>
                </a:cubicBezTo>
                <a:cubicBezTo>
                  <a:pt x="2799" y="16"/>
                  <a:pt x="2931" y="35"/>
                  <a:pt x="3064" y="32"/>
                </a:cubicBezTo>
                <a:cubicBezTo>
                  <a:pt x="3197" y="29"/>
                  <a:pt x="3359" y="1"/>
                  <a:pt x="3424" y="0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grpSp>
        <p:nvGrpSpPr>
          <p:cNvPr id="24691" name="Group 161"/>
          <p:cNvGrpSpPr/>
          <p:nvPr/>
        </p:nvGrpSpPr>
        <p:grpSpPr bwMode="auto">
          <a:xfrm>
            <a:off x="3208338" y="665163"/>
            <a:ext cx="2862262" cy="296862"/>
            <a:chOff x="2093" y="435"/>
            <a:chExt cx="1803" cy="187"/>
          </a:xfrm>
        </p:grpSpPr>
        <p:sp>
          <p:nvSpPr>
            <p:cNvPr id="24701" name="Line 162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2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</a:rPr>
                <a:t>随机试验与样本空间</a:t>
              </a:r>
            </a:p>
          </p:txBody>
        </p:sp>
      </p:grpSp>
      <p:grpSp>
        <p:nvGrpSpPr>
          <p:cNvPr id="399529" name="Group 169"/>
          <p:cNvGrpSpPr/>
          <p:nvPr/>
        </p:nvGrpSpPr>
        <p:grpSpPr bwMode="auto">
          <a:xfrm>
            <a:off x="7037388" y="3511550"/>
            <a:ext cx="1947862" cy="365125"/>
            <a:chOff x="4369" y="2124"/>
            <a:chExt cx="1110" cy="230"/>
          </a:xfrm>
        </p:grpSpPr>
        <p:sp>
          <p:nvSpPr>
            <p:cNvPr id="399527" name="AutoShape 167"/>
            <p:cNvSpPr>
              <a:spLocks noChangeArrowheads="1"/>
            </p:cNvSpPr>
            <p:nvPr/>
          </p:nvSpPr>
          <p:spPr bwMode="auto">
            <a:xfrm>
              <a:off x="4369" y="2124"/>
              <a:ext cx="1110" cy="230"/>
            </a:xfrm>
            <a:prstGeom prst="wedgeRectCallout">
              <a:avLst>
                <a:gd name="adj1" fmla="val -35495"/>
                <a:gd name="adj2" fmla="val 96088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4700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4419" y="2162"/>
              <a:ext cx="1001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具体元素的非抽象集合</a:t>
              </a:r>
            </a:p>
          </p:txBody>
        </p:sp>
      </p:grpSp>
      <p:grpSp>
        <p:nvGrpSpPr>
          <p:cNvPr id="399537" name="Group 177"/>
          <p:cNvGrpSpPr/>
          <p:nvPr/>
        </p:nvGrpSpPr>
        <p:grpSpPr bwMode="auto">
          <a:xfrm>
            <a:off x="1011556" y="4805362"/>
            <a:ext cx="2003425" cy="1320800"/>
            <a:chOff x="5410" y="955"/>
            <a:chExt cx="1262" cy="832"/>
          </a:xfrm>
        </p:grpSpPr>
        <p:sp>
          <p:nvSpPr>
            <p:cNvPr id="23585" name="Line 171"/>
            <p:cNvSpPr>
              <a:spLocks noChangeShapeType="1"/>
            </p:cNvSpPr>
            <p:nvPr/>
          </p:nvSpPr>
          <p:spPr bwMode="auto">
            <a:xfrm>
              <a:off x="5742" y="1203"/>
              <a:ext cx="280" cy="584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dirty="0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3587" name="Line 175"/>
            <p:cNvSpPr>
              <a:spLocks noChangeShapeType="1"/>
            </p:cNvSpPr>
            <p:nvPr/>
          </p:nvSpPr>
          <p:spPr bwMode="auto">
            <a:xfrm>
              <a:off x="6200" y="1089"/>
              <a:ext cx="47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9533" name="AutoShape 173"/>
            <p:cNvSpPr>
              <a:spLocks noChangeArrowheads="1"/>
            </p:cNvSpPr>
            <p:nvPr/>
          </p:nvSpPr>
          <p:spPr bwMode="auto">
            <a:xfrm>
              <a:off x="5410" y="955"/>
              <a:ext cx="790" cy="230"/>
            </a:xfrm>
            <a:prstGeom prst="wedgeRectCallout">
              <a:avLst>
                <a:gd name="adj1" fmla="val -24556"/>
                <a:gd name="adj2" fmla="val 4739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4698" name="WordArt 174"/>
            <p:cNvSpPr>
              <a:spLocks noChangeArrowheads="1" noChangeShapeType="1" noTextEdit="1"/>
            </p:cNvSpPr>
            <p:nvPr/>
          </p:nvSpPr>
          <p:spPr bwMode="auto">
            <a:xfrm>
              <a:off x="5461" y="993"/>
              <a:ext cx="68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抽象的点集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39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9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9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9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9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9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99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9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9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9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9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9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1000"/>
                                        <p:tgtEl>
                                          <p:spTgt spid="39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9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9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9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9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9" dur="1000"/>
                                        <p:tgtEl>
                                          <p:spTgt spid="39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99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9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399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399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7" dur="1000"/>
                                        <p:tgtEl>
                                          <p:spTgt spid="39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2" grpId="0" animBg="1"/>
      <p:bldP spid="399443" grpId="0" animBg="1"/>
      <p:bldP spid="399444" grpId="0" animBg="1"/>
      <p:bldP spid="399445" grpId="0" animBg="1"/>
      <p:bldP spid="399446" grpId="0" animBg="1"/>
      <p:bldP spid="399463" grpId="0" animBg="1"/>
      <p:bldP spid="399465" grpId="0"/>
      <p:bldP spid="399468" grpId="0" animBg="1"/>
      <p:bldP spid="399469" grpId="0"/>
      <p:bldP spid="399471" grpId="0"/>
      <p:bldP spid="399472" grpId="0" animBg="1"/>
      <p:bldP spid="399483" grpId="0" animBg="1"/>
      <p:bldP spid="3994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2" name="WordArt 5"/>
          <p:cNvSpPr>
            <a:spLocks noChangeArrowheads="1" noChangeShapeType="1" noTextEdit="1"/>
          </p:cNvSpPr>
          <p:nvPr/>
        </p:nvSpPr>
        <p:spPr bwMode="auto">
          <a:xfrm>
            <a:off x="1739900" y="1425575"/>
            <a:ext cx="6223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试验</a:t>
            </a:r>
          </a:p>
        </p:txBody>
      </p:sp>
      <p:sp>
        <p:nvSpPr>
          <p:cNvPr id="24580" name="AutoShape 6"/>
          <p:cNvSpPr/>
          <p:nvPr/>
        </p:nvSpPr>
        <p:spPr bwMode="auto">
          <a:xfrm>
            <a:off x="2476500" y="12827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5754" name="WordArt 7"/>
          <p:cNvSpPr>
            <a:spLocks noChangeArrowheads="1" noChangeShapeType="1" noTextEdit="1"/>
          </p:cNvSpPr>
          <p:nvPr/>
        </p:nvSpPr>
        <p:spPr bwMode="auto">
          <a:xfrm>
            <a:off x="2744788" y="1223963"/>
            <a:ext cx="1981200" cy="241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基本结果（不可分）</a:t>
            </a:r>
          </a:p>
        </p:txBody>
      </p:sp>
      <p:sp>
        <p:nvSpPr>
          <p:cNvPr id="25755" name="WordArt 8"/>
          <p:cNvSpPr>
            <a:spLocks noChangeArrowheads="1" noChangeShapeType="1" noTextEdit="1"/>
          </p:cNvSpPr>
          <p:nvPr/>
        </p:nvSpPr>
        <p:spPr bwMode="auto">
          <a:xfrm>
            <a:off x="2746375" y="1593850"/>
            <a:ext cx="1981200" cy="241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复合结果（可分解）</a:t>
            </a:r>
          </a:p>
        </p:txBody>
      </p:sp>
      <p:grpSp>
        <p:nvGrpSpPr>
          <p:cNvPr id="25756" name="Group 10"/>
          <p:cNvGrpSpPr/>
          <p:nvPr/>
        </p:nvGrpSpPr>
        <p:grpSpPr bwMode="auto">
          <a:xfrm>
            <a:off x="5116513" y="1069975"/>
            <a:ext cx="2892425" cy="365125"/>
            <a:chOff x="2871" y="722"/>
            <a:chExt cx="1822" cy="230"/>
          </a:xfrm>
        </p:grpSpPr>
        <p:sp>
          <p:nvSpPr>
            <p:cNvPr id="403467" name="AutoShape 11"/>
            <p:cNvSpPr>
              <a:spLocks noChangeArrowheads="1"/>
            </p:cNvSpPr>
            <p:nvPr/>
          </p:nvSpPr>
          <p:spPr bwMode="auto">
            <a:xfrm>
              <a:off x="2871" y="722"/>
              <a:ext cx="1822" cy="230"/>
            </a:xfrm>
            <a:prstGeom prst="wedgeRectCallout">
              <a:avLst>
                <a:gd name="adj1" fmla="val -60921"/>
                <a:gd name="adj2" fmla="val 3347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580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3314" y="760"/>
              <a:ext cx="1329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样本点、基本事件</a:t>
              </a:r>
            </a:p>
          </p:txBody>
        </p:sp>
        <p:sp>
          <p:nvSpPr>
            <p:cNvPr id="2580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909" y="770"/>
              <a:ext cx="355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tx1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称为</a:t>
              </a:r>
            </a:p>
          </p:txBody>
        </p:sp>
      </p:grpSp>
      <p:grpSp>
        <p:nvGrpSpPr>
          <p:cNvPr id="403494" name="Group 38"/>
          <p:cNvGrpSpPr/>
          <p:nvPr/>
        </p:nvGrpSpPr>
        <p:grpSpPr bwMode="auto">
          <a:xfrm>
            <a:off x="5118100" y="1566863"/>
            <a:ext cx="2892425" cy="365125"/>
            <a:chOff x="2872" y="1075"/>
            <a:chExt cx="1822" cy="230"/>
          </a:xfrm>
        </p:grpSpPr>
        <p:sp>
          <p:nvSpPr>
            <p:cNvPr id="403495" name="AutoShape 39"/>
            <p:cNvSpPr>
              <a:spLocks noChangeArrowheads="1"/>
            </p:cNvSpPr>
            <p:nvPr/>
          </p:nvSpPr>
          <p:spPr bwMode="auto">
            <a:xfrm>
              <a:off x="2872" y="1075"/>
              <a:ext cx="1822" cy="230"/>
            </a:xfrm>
            <a:prstGeom prst="wedgeRectCallout">
              <a:avLst>
                <a:gd name="adj1" fmla="val -61361"/>
                <a:gd name="adj2" fmla="val -1869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5799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3315" y="1113"/>
              <a:ext cx="585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随机事件</a:t>
              </a:r>
            </a:p>
          </p:txBody>
        </p:sp>
        <p:sp>
          <p:nvSpPr>
            <p:cNvPr id="25800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2910" y="1131"/>
              <a:ext cx="355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tx1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称为</a:t>
              </a:r>
            </a:p>
          </p:txBody>
        </p:sp>
        <p:sp>
          <p:nvSpPr>
            <p:cNvPr id="25801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941" y="1130"/>
              <a:ext cx="355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简称</a:t>
              </a:r>
            </a:p>
          </p:txBody>
        </p:sp>
        <p:sp>
          <p:nvSpPr>
            <p:cNvPr id="25802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4335" y="1115"/>
              <a:ext cx="298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事件</a:t>
              </a:r>
            </a:p>
          </p:txBody>
        </p:sp>
      </p:grpSp>
      <p:sp>
        <p:nvSpPr>
          <p:cNvPr id="403503" name="WordArt 47"/>
          <p:cNvSpPr>
            <a:spLocks noChangeArrowheads="1" noChangeShapeType="1" noTextEdit="1"/>
          </p:cNvSpPr>
          <p:nvPr/>
        </p:nvSpPr>
        <p:spPr bwMode="auto">
          <a:xfrm>
            <a:off x="796925" y="3314700"/>
            <a:ext cx="684213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403526" name="Group 70"/>
          <p:cNvGrpSpPr/>
          <p:nvPr/>
        </p:nvGrpSpPr>
        <p:grpSpPr bwMode="auto">
          <a:xfrm>
            <a:off x="1595438" y="3165475"/>
            <a:ext cx="7858125" cy="530225"/>
            <a:chOff x="1005" y="1978"/>
            <a:chExt cx="4950" cy="334"/>
          </a:xfrm>
        </p:grpSpPr>
        <p:sp>
          <p:nvSpPr>
            <p:cNvPr id="25796" name="Text Box 49"/>
            <p:cNvSpPr txBox="1">
              <a:spLocks noChangeArrowheads="1"/>
            </p:cNvSpPr>
            <p:nvPr/>
          </p:nvSpPr>
          <p:spPr bwMode="auto">
            <a:xfrm>
              <a:off x="1005" y="1985"/>
              <a:ext cx="495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满足一定条件的样本点的集合称为        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简</a:t>
              </a:r>
            </a:p>
          </p:txBody>
        </p:sp>
        <p:sp>
          <p:nvSpPr>
            <p:cNvPr id="25797" name="Text Box 50"/>
            <p:cNvSpPr txBox="1">
              <a:spLocks noChangeArrowheads="1"/>
            </p:cNvSpPr>
            <p:nvPr/>
          </p:nvSpPr>
          <p:spPr bwMode="auto">
            <a:xfrm>
              <a:off x="4379" y="1978"/>
              <a:ext cx="109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随机事件</a:t>
              </a:r>
            </a:p>
          </p:txBody>
        </p:sp>
      </p:grpSp>
      <p:grpSp>
        <p:nvGrpSpPr>
          <p:cNvPr id="403510" name="Group 54"/>
          <p:cNvGrpSpPr/>
          <p:nvPr/>
        </p:nvGrpSpPr>
        <p:grpSpPr bwMode="auto">
          <a:xfrm>
            <a:off x="4140200" y="2185988"/>
            <a:ext cx="1066800" cy="519112"/>
            <a:chOff x="2552" y="1857"/>
            <a:chExt cx="672" cy="327"/>
          </a:xfrm>
        </p:grpSpPr>
        <p:sp>
          <p:nvSpPr>
            <p:cNvPr id="24631" name="AutoShape 52"/>
            <p:cNvSpPr>
              <a:spLocks noChangeArrowheads="1"/>
            </p:cNvSpPr>
            <p:nvPr/>
          </p:nvSpPr>
          <p:spPr bwMode="auto">
            <a:xfrm>
              <a:off x="2552" y="1936"/>
              <a:ext cx="672" cy="248"/>
            </a:xfrm>
            <a:prstGeom prst="cube">
              <a:avLst>
                <a:gd name="adj" fmla="val 61958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5795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2663" y="1857"/>
              <a:ext cx="431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TopRight"/>
                <a:lightRig rig="legacyFlat3" dir="b"/>
              </a:scene3d>
              <a:sp3d extrusionH="887400" prstMaterial="legacyMatte">
                <a:extrusionClr>
                  <a:srgbClr val="0066CC"/>
                </a:extrusionClr>
              </a:sp3d>
            </a:bodyPr>
            <a:lstStyle/>
            <a:p>
              <a:pPr algn="ctr"/>
              <a:r>
                <a:rPr lang="zh-CN" altLang="en-US" sz="3600" kern="10">
                  <a:ln w="9525"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事件</a:t>
              </a:r>
            </a:p>
          </p:txBody>
        </p:sp>
      </p:grpSp>
      <p:grpSp>
        <p:nvGrpSpPr>
          <p:cNvPr id="403529" name="Group 73"/>
          <p:cNvGrpSpPr/>
          <p:nvPr/>
        </p:nvGrpSpPr>
        <p:grpSpPr bwMode="auto">
          <a:xfrm>
            <a:off x="1462088" y="2114550"/>
            <a:ext cx="2219325" cy="733425"/>
            <a:chOff x="737" y="1620"/>
            <a:chExt cx="1398" cy="462"/>
          </a:xfrm>
        </p:grpSpPr>
        <p:sp>
          <p:nvSpPr>
            <p:cNvPr id="403512" name="AutoShape 56"/>
            <p:cNvSpPr>
              <a:spLocks noChangeArrowheads="1"/>
            </p:cNvSpPr>
            <p:nvPr/>
          </p:nvSpPr>
          <p:spPr bwMode="auto">
            <a:xfrm>
              <a:off x="737" y="1620"/>
              <a:ext cx="1398" cy="462"/>
            </a:xfrm>
            <a:prstGeom prst="wedgeRectCallout">
              <a:avLst>
                <a:gd name="adj1" fmla="val 67954"/>
                <a:gd name="adj2" fmla="val 17532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5792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821" y="1891"/>
              <a:ext cx="1241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事件是样本空间的子集</a:t>
              </a:r>
            </a:p>
          </p:txBody>
        </p:sp>
        <p:sp>
          <p:nvSpPr>
            <p:cNvPr id="25793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816" y="1663"/>
              <a:ext cx="703" cy="175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舒体" panose="02010601030101010101" charset="-122"/>
                </a:rPr>
                <a:t>从集合看</a:t>
              </a:r>
            </a:p>
          </p:txBody>
        </p:sp>
      </p:grpSp>
      <p:grpSp>
        <p:nvGrpSpPr>
          <p:cNvPr id="403534" name="Group 78"/>
          <p:cNvGrpSpPr/>
          <p:nvPr/>
        </p:nvGrpSpPr>
        <p:grpSpPr bwMode="auto">
          <a:xfrm>
            <a:off x="5451475" y="2065338"/>
            <a:ext cx="2219325" cy="733425"/>
            <a:chOff x="3266" y="1565"/>
            <a:chExt cx="1398" cy="462"/>
          </a:xfrm>
        </p:grpSpPr>
        <p:sp>
          <p:nvSpPr>
            <p:cNvPr id="403531" name="AutoShape 75"/>
            <p:cNvSpPr>
              <a:spLocks noChangeArrowheads="1"/>
            </p:cNvSpPr>
            <p:nvPr/>
          </p:nvSpPr>
          <p:spPr bwMode="auto">
            <a:xfrm>
              <a:off x="3266" y="1565"/>
              <a:ext cx="1398" cy="462"/>
            </a:xfrm>
            <a:prstGeom prst="wedgeRectCallout">
              <a:avLst>
                <a:gd name="adj1" fmla="val -68241"/>
                <a:gd name="adj2" fmla="val -18833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5789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3350" y="1836"/>
              <a:ext cx="1241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事件是基本事件的复合</a:t>
              </a:r>
            </a:p>
          </p:txBody>
        </p:sp>
        <p:sp>
          <p:nvSpPr>
            <p:cNvPr id="25790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3345" y="1608"/>
              <a:ext cx="703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舒体" panose="02010601030101010101" charset="-122"/>
                </a:rPr>
                <a:t>从试验看</a:t>
              </a:r>
            </a:p>
          </p:txBody>
        </p:sp>
      </p:grpSp>
      <p:grpSp>
        <p:nvGrpSpPr>
          <p:cNvPr id="403535" name="Group 79"/>
          <p:cNvGrpSpPr/>
          <p:nvPr/>
        </p:nvGrpSpPr>
        <p:grpSpPr bwMode="auto">
          <a:xfrm>
            <a:off x="3819525" y="2876550"/>
            <a:ext cx="1604963" cy="296863"/>
            <a:chOff x="2094" y="1612"/>
            <a:chExt cx="1803" cy="187"/>
          </a:xfrm>
        </p:grpSpPr>
        <p:sp>
          <p:nvSpPr>
            <p:cNvPr id="25786" name="Line 80"/>
            <p:cNvSpPr>
              <a:spLocks noChangeShapeType="1"/>
            </p:cNvSpPr>
            <p:nvPr/>
          </p:nvSpPr>
          <p:spPr bwMode="auto">
            <a:xfrm>
              <a:off x="2094" y="1799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787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2113" y="1612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</a:rPr>
                <a:t>随机事件</a:t>
              </a:r>
            </a:p>
          </p:txBody>
        </p:sp>
      </p:grpSp>
      <p:sp>
        <p:nvSpPr>
          <p:cNvPr id="403538" name="WordArt 82"/>
          <p:cNvSpPr>
            <a:spLocks noChangeArrowheads="1" noChangeShapeType="1" noTextEdit="1"/>
          </p:cNvSpPr>
          <p:nvPr/>
        </p:nvSpPr>
        <p:spPr bwMode="auto">
          <a:xfrm>
            <a:off x="823913" y="4200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例</a:t>
            </a:r>
          </a:p>
        </p:txBody>
      </p:sp>
      <p:sp>
        <p:nvSpPr>
          <p:cNvPr id="403539" name="Text Box 83"/>
          <p:cNvSpPr txBox="1">
            <a:spLocks noChangeArrowheads="1"/>
          </p:cNvSpPr>
          <p:nvPr/>
        </p:nvSpPr>
        <p:spPr bwMode="auto">
          <a:xfrm>
            <a:off x="1389063" y="4054475"/>
            <a:ext cx="72215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掷一颗骰子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观察出现的点数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其样本空间为</a:t>
            </a:r>
          </a:p>
        </p:txBody>
      </p:sp>
      <p:graphicFrame>
        <p:nvGraphicFramePr>
          <p:cNvPr id="25742" name="Object 142"/>
          <p:cNvGraphicFramePr>
            <a:graphicFrameLocks noChangeAspect="1"/>
          </p:cNvGraphicFramePr>
          <p:nvPr/>
        </p:nvGraphicFramePr>
        <p:xfrm>
          <a:off x="3263900" y="4518025"/>
          <a:ext cx="2701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5100" imgH="114300" progId="Equation.3">
                  <p:embed/>
                </p:oleObj>
              </mc:Choice>
              <mc:Fallback>
                <p:oleObj name="公式" r:id="rId2" imgW="1435100" imgH="1143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518025"/>
                        <a:ext cx="27019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3542" name="Group 86"/>
          <p:cNvGrpSpPr/>
          <p:nvPr/>
        </p:nvGrpSpPr>
        <p:grpSpPr bwMode="auto">
          <a:xfrm>
            <a:off x="-25400" y="3586163"/>
            <a:ext cx="7527925" cy="530225"/>
            <a:chOff x="-16" y="2531"/>
            <a:chExt cx="4742" cy="334"/>
          </a:xfrm>
        </p:grpSpPr>
        <p:sp>
          <p:nvSpPr>
            <p:cNvPr id="25784" name="Text Box 67"/>
            <p:cNvSpPr txBox="1">
              <a:spLocks noChangeArrowheads="1"/>
            </p:cNvSpPr>
            <p:nvPr/>
          </p:nvSpPr>
          <p:spPr bwMode="auto">
            <a:xfrm>
              <a:off x="418" y="2531"/>
              <a:ext cx="79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事件</a:t>
              </a:r>
              <a:r>
                <a:rPr lang="en-US" altLang="zh-CN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5785" name="Text Box 68"/>
            <p:cNvSpPr txBox="1">
              <a:spLocks noChangeArrowheads="1"/>
            </p:cNvSpPr>
            <p:nvPr/>
          </p:nvSpPr>
          <p:spPr bwMode="auto">
            <a:xfrm>
              <a:off x="-16" y="2538"/>
              <a:ext cx="474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称为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    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 事件用大写字母           表示</a:t>
              </a:r>
              <a:r>
                <a: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25743" name="Object 143"/>
            <p:cNvGraphicFramePr>
              <a:graphicFrameLocks noChangeAspect="1"/>
            </p:cNvGraphicFramePr>
            <p:nvPr/>
          </p:nvGraphicFramePr>
          <p:xfrm>
            <a:off x="2606" y="2591"/>
            <a:ext cx="126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03300" imgH="50800" progId="Equation.3">
                    <p:embed/>
                  </p:oleObj>
                </mc:Choice>
                <mc:Fallback>
                  <p:oleObj name="公式" r:id="rId4" imgW="1003300" imgH="50800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" y="2591"/>
                          <a:ext cx="1260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744" name="Object 144"/>
          <p:cNvGraphicFramePr>
            <a:graphicFrameLocks noChangeAspect="1"/>
          </p:cNvGraphicFramePr>
          <p:nvPr/>
        </p:nvGraphicFramePr>
        <p:xfrm>
          <a:off x="5008563" y="5018088"/>
          <a:ext cx="6667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500" imgH="38100" progId="Equation.3">
                  <p:embed/>
                </p:oleObj>
              </mc:Choice>
              <mc:Fallback>
                <p:oleObj name="公式" r:id="rId6" imgW="190500" imgH="381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5018088"/>
                        <a:ext cx="6667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3548" name="Group 92"/>
          <p:cNvGrpSpPr/>
          <p:nvPr/>
        </p:nvGrpSpPr>
        <p:grpSpPr bwMode="auto">
          <a:xfrm>
            <a:off x="822325" y="4945063"/>
            <a:ext cx="4783138" cy="519112"/>
            <a:chOff x="518" y="3331"/>
            <a:chExt cx="3013" cy="327"/>
          </a:xfrm>
        </p:grpSpPr>
        <p:sp>
          <p:nvSpPr>
            <p:cNvPr id="403543" name="Text Box 87"/>
            <p:cNvSpPr txBox="1">
              <a:spLocks noChangeArrowheads="1"/>
            </p:cNvSpPr>
            <p:nvPr/>
          </p:nvSpPr>
          <p:spPr bwMode="auto">
            <a:xfrm>
              <a:off x="518" y="3331"/>
              <a:ext cx="301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事件  </a:t>
              </a:r>
              <a:r>
                <a:rPr lang="zh-CN" altLang="en-US" sz="800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      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:“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至少出现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点”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, 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则</a:t>
              </a:r>
            </a:p>
          </p:txBody>
        </p:sp>
        <p:graphicFrame>
          <p:nvGraphicFramePr>
            <p:cNvPr id="25745" name="Object 145"/>
            <p:cNvGraphicFramePr>
              <a:graphicFrameLocks noChangeAspect="1"/>
            </p:cNvGraphicFramePr>
            <p:nvPr/>
          </p:nvGraphicFramePr>
          <p:xfrm>
            <a:off x="979" y="3377"/>
            <a:ext cx="24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8100" imgH="38100" progId="Equation.3">
                    <p:embed/>
                  </p:oleObj>
                </mc:Choice>
                <mc:Fallback>
                  <p:oleObj name="公式" r:id="rId8" imgW="38100" imgH="38100" progId="Equation.3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3377"/>
                          <a:ext cx="24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746" name="Object 146"/>
          <p:cNvGraphicFramePr>
            <a:graphicFrameLocks noChangeAspect="1"/>
          </p:cNvGraphicFramePr>
          <p:nvPr/>
        </p:nvGraphicFramePr>
        <p:xfrm>
          <a:off x="7197725" y="5035550"/>
          <a:ext cx="73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1300" imgH="38100" progId="Equation.3">
                  <p:embed/>
                </p:oleObj>
              </mc:Choice>
              <mc:Fallback>
                <p:oleObj name="公式" r:id="rId10" imgW="241300" imgH="381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25" y="5035550"/>
                        <a:ext cx="736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47" name="Object 147"/>
          <p:cNvGraphicFramePr>
            <a:graphicFrameLocks noChangeAspect="1"/>
          </p:cNvGraphicFramePr>
          <p:nvPr/>
        </p:nvGraphicFramePr>
        <p:xfrm>
          <a:off x="5554663" y="5022850"/>
          <a:ext cx="17700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66800" imgH="127000" progId="">
                  <p:embed/>
                </p:oleObj>
              </mc:Choice>
              <mc:Fallback>
                <p:oleObj name="Equation" r:id="rId12" imgW="1066800" imgH="127000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5022850"/>
                        <a:ext cx="17700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48" name="Object 148"/>
          <p:cNvGraphicFramePr>
            <a:graphicFrameLocks noChangeAspect="1"/>
          </p:cNvGraphicFramePr>
          <p:nvPr/>
        </p:nvGraphicFramePr>
        <p:xfrm>
          <a:off x="6223000" y="5410200"/>
          <a:ext cx="1403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35000" imgH="114300" progId="Equation.3">
                  <p:embed/>
                </p:oleObj>
              </mc:Choice>
              <mc:Fallback>
                <p:oleObj name="公式" r:id="rId14" imgW="635000" imgH="1143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410200"/>
                        <a:ext cx="14033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3555" name="Group 99"/>
          <p:cNvGrpSpPr/>
          <p:nvPr/>
        </p:nvGrpSpPr>
        <p:grpSpPr bwMode="auto">
          <a:xfrm>
            <a:off x="1555750" y="5378450"/>
            <a:ext cx="5089525" cy="523875"/>
            <a:chOff x="980" y="3620"/>
            <a:chExt cx="3206" cy="330"/>
          </a:xfrm>
        </p:grpSpPr>
        <p:sp>
          <p:nvSpPr>
            <p:cNvPr id="403552" name="Text Box 96"/>
            <p:cNvSpPr txBox="1">
              <a:spLocks noChangeArrowheads="1"/>
            </p:cNvSpPr>
            <p:nvPr/>
          </p:nvSpPr>
          <p:spPr bwMode="auto">
            <a:xfrm>
              <a:off x="1165" y="3620"/>
              <a:ext cx="3021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:“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出现最小或最大的点”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, 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  <a:ea typeface="楷体" panose="02010609060101010101" pitchFamily="49" charset="-122"/>
                  <a:cs typeface="+mn-cs"/>
                </a:rPr>
                <a:t>则</a:t>
              </a:r>
            </a:p>
          </p:txBody>
        </p:sp>
        <p:graphicFrame>
          <p:nvGraphicFramePr>
            <p:cNvPr id="25749" name="Object 149"/>
            <p:cNvGraphicFramePr>
              <a:graphicFrameLocks noChangeAspect="1"/>
            </p:cNvGraphicFramePr>
            <p:nvPr/>
          </p:nvGraphicFramePr>
          <p:xfrm>
            <a:off x="980" y="3666"/>
            <a:ext cx="24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8100" imgH="38100" progId="Equation.3">
                    <p:embed/>
                  </p:oleObj>
                </mc:Choice>
                <mc:Fallback>
                  <p:oleObj name="公式" r:id="rId16" imgW="38100" imgH="38100" progId="Equation.3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3666"/>
                          <a:ext cx="24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3570" name="Group 114"/>
          <p:cNvGrpSpPr/>
          <p:nvPr/>
        </p:nvGrpSpPr>
        <p:grpSpPr bwMode="auto">
          <a:xfrm>
            <a:off x="1557338" y="5824538"/>
            <a:ext cx="5089525" cy="519112"/>
            <a:chOff x="981" y="3877"/>
            <a:chExt cx="3206" cy="327"/>
          </a:xfrm>
        </p:grpSpPr>
        <p:grpSp>
          <p:nvGrpSpPr>
            <p:cNvPr id="25780" name="Group 100"/>
            <p:cNvGrpSpPr/>
            <p:nvPr/>
          </p:nvGrpSpPr>
          <p:grpSpPr bwMode="auto">
            <a:xfrm>
              <a:off x="981" y="3877"/>
              <a:ext cx="3206" cy="327"/>
              <a:chOff x="980" y="3620"/>
              <a:chExt cx="3206" cy="327"/>
            </a:xfrm>
          </p:grpSpPr>
          <p:sp>
            <p:nvSpPr>
              <p:cNvPr id="403557" name="Text Box 101"/>
              <p:cNvSpPr txBox="1">
                <a:spLocks noChangeArrowheads="1"/>
              </p:cNvSpPr>
              <p:nvPr/>
            </p:nvSpPr>
            <p:spPr bwMode="auto">
              <a:xfrm>
                <a:off x="1165" y="3620"/>
                <a:ext cx="3021" cy="3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楷体" panose="02010609060101010101" pitchFamily="49" charset="-122"/>
                    <a:cs typeface="+mn-cs"/>
                  </a:rPr>
                  <a:t>:“</a:t>
                </a: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楷体" panose="02010609060101010101" pitchFamily="49" charset="-122"/>
                    <a:cs typeface="+mn-cs"/>
                  </a:rPr>
                  <a:t>出现较大的点”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楷体" panose="02010609060101010101" pitchFamily="49" charset="-122"/>
                    <a:cs typeface="+mn-cs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n-lt"/>
                    <a:ea typeface="楷体" panose="02010609060101010101" pitchFamily="49" charset="-122"/>
                    <a:cs typeface="+mn-cs"/>
                  </a:rPr>
                  <a:t>则</a:t>
                </a:r>
              </a:p>
            </p:txBody>
          </p:sp>
          <p:graphicFrame>
            <p:nvGraphicFramePr>
              <p:cNvPr id="25750" name="Object 150"/>
              <p:cNvGraphicFramePr>
                <a:graphicFrameLocks noChangeAspect="1"/>
              </p:cNvGraphicFramePr>
              <p:nvPr/>
            </p:nvGraphicFramePr>
            <p:xfrm>
              <a:off x="980" y="3656"/>
              <a:ext cx="242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38100" imgH="50800" progId="Equation.3">
                      <p:embed/>
                    </p:oleObj>
                  </mc:Choice>
                  <mc:Fallback>
                    <p:oleObj name="公式" r:id="rId18" imgW="38100" imgH="50800" progId="Equation.3">
                      <p:embed/>
                      <p:pic>
                        <p:nvPicPr>
                          <p:cNvPr id="0" name="Picture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0" y="3656"/>
                            <a:ext cx="242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751" name="Object 151"/>
            <p:cNvGraphicFramePr>
              <a:graphicFrameLocks noChangeAspect="1"/>
            </p:cNvGraphicFramePr>
            <p:nvPr/>
          </p:nvGraphicFramePr>
          <p:xfrm>
            <a:off x="3261" y="3929"/>
            <a:ext cx="4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90500" imgH="50800" progId="Equation.3">
                    <p:embed/>
                  </p:oleObj>
                </mc:Choice>
                <mc:Fallback>
                  <p:oleObj name="公式" r:id="rId20" imgW="190500" imgH="50800" progId="Equation.3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1" y="3929"/>
                          <a:ext cx="4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3560" name="WordArt 104"/>
          <p:cNvSpPr>
            <a:spLocks noChangeArrowheads="1" noChangeShapeType="1" noTextEdit="1"/>
          </p:cNvSpPr>
          <p:nvPr/>
        </p:nvSpPr>
        <p:spPr bwMode="auto">
          <a:xfrm>
            <a:off x="5856288" y="59547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03561" name="Oval 105"/>
          <p:cNvSpPr>
            <a:spLocks noChangeArrowheads="1"/>
          </p:cNvSpPr>
          <p:nvPr/>
        </p:nvSpPr>
        <p:spPr bwMode="auto">
          <a:xfrm>
            <a:off x="2921000" y="5865813"/>
            <a:ext cx="838200" cy="43021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403562" name="WordArt 106"/>
          <p:cNvSpPr>
            <a:spLocks noChangeArrowheads="1" noChangeShapeType="1" noTextEdit="1"/>
          </p:cNvSpPr>
          <p:nvPr/>
        </p:nvSpPr>
        <p:spPr bwMode="auto">
          <a:xfrm>
            <a:off x="3602038" y="5821363"/>
            <a:ext cx="173037" cy="179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403569" name="Group 113"/>
          <p:cNvGrpSpPr/>
          <p:nvPr/>
        </p:nvGrpSpPr>
        <p:grpSpPr bwMode="auto">
          <a:xfrm>
            <a:off x="6380163" y="5915025"/>
            <a:ext cx="2219325" cy="390525"/>
            <a:chOff x="4043" y="3910"/>
            <a:chExt cx="1398" cy="246"/>
          </a:xfrm>
        </p:grpSpPr>
        <p:sp>
          <p:nvSpPr>
            <p:cNvPr id="403564" name="AutoShape 108"/>
            <p:cNvSpPr>
              <a:spLocks noChangeArrowheads="1"/>
            </p:cNvSpPr>
            <p:nvPr/>
          </p:nvSpPr>
          <p:spPr bwMode="auto">
            <a:xfrm>
              <a:off x="4043" y="3910"/>
              <a:ext cx="1398" cy="246"/>
            </a:xfrm>
            <a:prstGeom prst="wedgeRectCallout">
              <a:avLst>
                <a:gd name="adj1" fmla="val -63662"/>
                <a:gd name="adj2" fmla="val 24796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5779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4127" y="3957"/>
              <a:ext cx="1241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模糊数学研究的内容</a:t>
              </a:r>
            </a:p>
          </p:txBody>
        </p:sp>
      </p:grpSp>
      <p:sp>
        <p:nvSpPr>
          <p:cNvPr id="403568" name="Freeform 112"/>
          <p:cNvSpPr/>
          <p:nvPr/>
        </p:nvSpPr>
        <p:spPr bwMode="auto">
          <a:xfrm>
            <a:off x="1651000" y="6259513"/>
            <a:ext cx="4368800" cy="44450"/>
          </a:xfrm>
          <a:custGeom>
            <a:avLst/>
            <a:gdLst>
              <a:gd name="T0" fmla="*/ 0 w 2752"/>
              <a:gd name="T1" fmla="*/ 2147483647 h 28"/>
              <a:gd name="T2" fmla="*/ 2147483647 w 2752"/>
              <a:gd name="T3" fmla="*/ 2147483647 h 28"/>
              <a:gd name="T4" fmla="*/ 2147483647 w 2752"/>
              <a:gd name="T5" fmla="*/ 2147483647 h 28"/>
              <a:gd name="T6" fmla="*/ 2147483647 w 2752"/>
              <a:gd name="T7" fmla="*/ 2147483647 h 28"/>
              <a:gd name="T8" fmla="*/ 2147483647 w 2752"/>
              <a:gd name="T9" fmla="*/ 2147483647 h 28"/>
              <a:gd name="T10" fmla="*/ 2147483647 w 2752"/>
              <a:gd name="T11" fmla="*/ 2147483647 h 28"/>
              <a:gd name="T12" fmla="*/ 2147483647 w 2752"/>
              <a:gd name="T13" fmla="*/ 2147483647 h 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2" h="28">
                <a:moveTo>
                  <a:pt x="0" y="25"/>
                </a:moveTo>
                <a:cubicBezTo>
                  <a:pt x="142" y="21"/>
                  <a:pt x="284" y="17"/>
                  <a:pt x="464" y="17"/>
                </a:cubicBezTo>
                <a:cubicBezTo>
                  <a:pt x="644" y="17"/>
                  <a:pt x="881" y="25"/>
                  <a:pt x="1080" y="25"/>
                </a:cubicBezTo>
                <a:cubicBezTo>
                  <a:pt x="1279" y="25"/>
                  <a:pt x="1468" y="17"/>
                  <a:pt x="1656" y="17"/>
                </a:cubicBezTo>
                <a:cubicBezTo>
                  <a:pt x="1844" y="17"/>
                  <a:pt x="2065" y="28"/>
                  <a:pt x="2208" y="25"/>
                </a:cubicBezTo>
                <a:cubicBezTo>
                  <a:pt x="2351" y="22"/>
                  <a:pt x="2421" y="2"/>
                  <a:pt x="2512" y="1"/>
                </a:cubicBezTo>
                <a:cubicBezTo>
                  <a:pt x="2603" y="0"/>
                  <a:pt x="2677" y="8"/>
                  <a:pt x="2752" y="1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华文新魏" panose="02010800040101010101" charset="-122"/>
              <a:ea typeface="华文新魏" panose="02010800040101010101" charset="-122"/>
              <a:cs typeface="+mn-cs"/>
            </a:endParaRPr>
          </a:p>
        </p:txBody>
      </p:sp>
      <p:grpSp>
        <p:nvGrpSpPr>
          <p:cNvPr id="25775" name="Group 137"/>
          <p:cNvGrpSpPr/>
          <p:nvPr/>
        </p:nvGrpSpPr>
        <p:grpSpPr bwMode="auto">
          <a:xfrm>
            <a:off x="3208338" y="665163"/>
            <a:ext cx="2862262" cy="296862"/>
            <a:chOff x="2093" y="435"/>
            <a:chExt cx="1803" cy="187"/>
          </a:xfrm>
        </p:grpSpPr>
        <p:sp>
          <p:nvSpPr>
            <p:cNvPr id="25776" name="Line 138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777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</a:rPr>
                <a:t>随机试验与样本空间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3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3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3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3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3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3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3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3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3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3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3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3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0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0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0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1000"/>
                                        <p:tgtEl>
                                          <p:spTgt spid="40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03" grpId="0" animBg="1"/>
      <p:bldP spid="403538" grpId="0" animBg="1"/>
      <p:bldP spid="403539" grpId="0"/>
      <p:bldP spid="403560" grpId="0" animBg="1"/>
      <p:bldP spid="403561" grpId="0" animBg="1"/>
      <p:bldP spid="4035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02" name="WordArt 74"/>
          <p:cNvSpPr>
            <a:spLocks noChangeArrowheads="1" noChangeShapeType="1" noTextEdit="1"/>
          </p:cNvSpPr>
          <p:nvPr/>
        </p:nvSpPr>
        <p:spPr bwMode="auto">
          <a:xfrm>
            <a:off x="3717925" y="641350"/>
            <a:ext cx="1822450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</a:rPr>
              <a:t>几个特殊事件</a:t>
            </a:r>
          </a:p>
        </p:txBody>
      </p:sp>
      <p:grpSp>
        <p:nvGrpSpPr>
          <p:cNvPr id="406604" name="Group 76"/>
          <p:cNvGrpSpPr/>
          <p:nvPr/>
        </p:nvGrpSpPr>
        <p:grpSpPr bwMode="auto">
          <a:xfrm>
            <a:off x="2217738" y="884238"/>
            <a:ext cx="4781550" cy="523875"/>
            <a:chOff x="2517" y="2997"/>
            <a:chExt cx="3012" cy="330"/>
          </a:xfrm>
        </p:grpSpPr>
        <p:graphicFrame>
          <p:nvGraphicFramePr>
            <p:cNvPr id="26724" name="Object 100"/>
            <p:cNvGraphicFramePr>
              <a:graphicFrameLocks noChangeAspect="1"/>
            </p:cNvGraphicFramePr>
            <p:nvPr/>
          </p:nvGraphicFramePr>
          <p:xfrm>
            <a:off x="5036" y="3029"/>
            <a:ext cx="49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300" imgH="114300" progId="">
                    <p:embed/>
                  </p:oleObj>
                </mc:Choice>
                <mc:Fallback>
                  <p:oleObj name="Equation" r:id="rId2" imgW="241300" imgH="114300" progId="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6" y="3029"/>
                          <a:ext cx="49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774" name="Rectangle 78"/>
            <p:cNvSpPr>
              <a:spLocks noChangeArrowheads="1"/>
            </p:cNvSpPr>
            <p:nvPr/>
          </p:nvSpPr>
          <p:spPr bwMode="auto">
            <a:xfrm>
              <a:off x="2517" y="2997"/>
              <a:ext cx="25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一个样本点构成的单点集</a:t>
              </a:r>
            </a:p>
          </p:txBody>
        </p:sp>
      </p:grpSp>
      <p:sp>
        <p:nvSpPr>
          <p:cNvPr id="406607" name="WordArt 79"/>
          <p:cNvSpPr>
            <a:spLocks noChangeArrowheads="1" noChangeShapeType="1" noTextEdit="1"/>
          </p:cNvSpPr>
          <p:nvPr/>
        </p:nvSpPr>
        <p:spPr bwMode="auto">
          <a:xfrm>
            <a:off x="1073150" y="1017588"/>
            <a:ext cx="1116013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基本事件</a:t>
            </a:r>
          </a:p>
        </p:txBody>
      </p:sp>
      <p:sp>
        <p:nvSpPr>
          <p:cNvPr id="406608" name="WordArt 80"/>
          <p:cNvSpPr>
            <a:spLocks noChangeArrowheads="1" noChangeShapeType="1" noTextEdit="1"/>
          </p:cNvSpPr>
          <p:nvPr/>
        </p:nvSpPr>
        <p:spPr bwMode="auto">
          <a:xfrm>
            <a:off x="1087438" y="1463675"/>
            <a:ext cx="1090612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必然事件</a:t>
            </a:r>
          </a:p>
        </p:txBody>
      </p:sp>
      <p:graphicFrame>
        <p:nvGraphicFramePr>
          <p:cNvPr id="26725" name="Object 101"/>
          <p:cNvGraphicFramePr>
            <a:graphicFrameLocks noChangeAspect="1"/>
          </p:cNvGraphicFramePr>
          <p:nvPr/>
        </p:nvGraphicFramePr>
        <p:xfrm>
          <a:off x="6246813" y="1423988"/>
          <a:ext cx="4206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0800" imgH="38100" progId="Equation.3">
                  <p:embed/>
                </p:oleObj>
              </mc:Choice>
              <mc:Fallback>
                <p:oleObj name="公式" r:id="rId4" imgW="50800" imgH="381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1423988"/>
                        <a:ext cx="4206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" name="Object 102"/>
          <p:cNvGraphicFramePr>
            <a:graphicFrameLocks noChangeAspect="1"/>
          </p:cNvGraphicFramePr>
          <p:nvPr/>
        </p:nvGraphicFramePr>
        <p:xfrm>
          <a:off x="6586538" y="1425575"/>
          <a:ext cx="73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1300" imgH="38100" progId="Equation.3">
                  <p:embed/>
                </p:oleObj>
              </mc:Choice>
              <mc:Fallback>
                <p:oleObj name="公式" r:id="rId6" imgW="241300" imgH="381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1425575"/>
                        <a:ext cx="736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611" name="WordArt 83"/>
          <p:cNvSpPr>
            <a:spLocks noChangeArrowheads="1" noChangeShapeType="1" noTextEdit="1"/>
          </p:cNvSpPr>
          <p:nvPr/>
        </p:nvSpPr>
        <p:spPr bwMode="auto">
          <a:xfrm>
            <a:off x="847725" y="1909763"/>
            <a:ext cx="1331913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不可能事件</a:t>
            </a:r>
          </a:p>
        </p:txBody>
      </p:sp>
      <p:graphicFrame>
        <p:nvGraphicFramePr>
          <p:cNvPr id="26727" name="Object 103"/>
          <p:cNvGraphicFramePr>
            <a:graphicFrameLocks noChangeAspect="1"/>
          </p:cNvGraphicFramePr>
          <p:nvPr/>
        </p:nvGraphicFramePr>
        <p:xfrm>
          <a:off x="6980238" y="1825625"/>
          <a:ext cx="20351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16000" imgH="127000" progId="Equation.3">
                  <p:embed/>
                </p:oleObj>
              </mc:Choice>
              <mc:Fallback>
                <p:oleObj name="公式" r:id="rId8" imgW="1016000" imgH="1270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1825625"/>
                        <a:ext cx="20351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" name="Object 104"/>
          <p:cNvGraphicFramePr>
            <a:graphicFrameLocks noChangeAspect="1"/>
          </p:cNvGraphicFramePr>
          <p:nvPr/>
        </p:nvGraphicFramePr>
        <p:xfrm>
          <a:off x="6591300" y="1908175"/>
          <a:ext cx="4206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0800" imgH="38100" progId="Equation.3">
                  <p:embed/>
                </p:oleObj>
              </mc:Choice>
              <mc:Fallback>
                <p:oleObj name="公式" r:id="rId10" imgW="50800" imgH="381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1908175"/>
                        <a:ext cx="4206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616" name="Rectangle 88"/>
          <p:cNvSpPr>
            <a:spLocks noChangeArrowheads="1"/>
          </p:cNvSpPr>
          <p:nvPr/>
        </p:nvSpPr>
        <p:spPr bwMode="auto">
          <a:xfrm>
            <a:off x="2206625" y="1343025"/>
            <a:ext cx="4405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每次试验都总发生的事件</a:t>
            </a:r>
          </a:p>
        </p:txBody>
      </p:sp>
      <p:sp>
        <p:nvSpPr>
          <p:cNvPr id="406617" name="Rectangle 89"/>
          <p:cNvSpPr>
            <a:spLocks noChangeArrowheads="1"/>
          </p:cNvSpPr>
          <p:nvPr/>
        </p:nvSpPr>
        <p:spPr bwMode="auto">
          <a:xfrm>
            <a:off x="2195513" y="1789113"/>
            <a:ext cx="47609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每次试验都不会发生的事件</a:t>
            </a:r>
          </a:p>
        </p:txBody>
      </p:sp>
      <p:sp>
        <p:nvSpPr>
          <p:cNvPr id="406621" name="WordArt 93"/>
          <p:cNvSpPr>
            <a:spLocks noChangeArrowheads="1" noChangeShapeType="1" noTextEdit="1"/>
          </p:cNvSpPr>
          <p:nvPr/>
        </p:nvSpPr>
        <p:spPr bwMode="auto">
          <a:xfrm>
            <a:off x="2859088" y="2446338"/>
            <a:ext cx="3475037" cy="290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+mn-cs"/>
              </a:rPr>
              <a:t>小结</a:t>
            </a:r>
            <a:r>
              <a:rPr lang="en-US" altLang="zh-CN" sz="3600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+mn-cs"/>
              </a:rPr>
              <a:t>:</a:t>
            </a:r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  <a:cs typeface="+mn-cs"/>
              </a:rPr>
              <a:t>随机试验的数学描述</a:t>
            </a:r>
          </a:p>
        </p:txBody>
      </p:sp>
      <p:sp>
        <p:nvSpPr>
          <p:cNvPr id="406644" name="WordArt 116"/>
          <p:cNvSpPr>
            <a:spLocks noChangeArrowheads="1" noChangeShapeType="1" noTextEdit="1"/>
          </p:cNvSpPr>
          <p:nvPr/>
        </p:nvSpPr>
        <p:spPr bwMode="auto">
          <a:xfrm>
            <a:off x="1295400" y="3375025"/>
            <a:ext cx="657225" cy="306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:rPr>
              <a:t>试验</a:t>
            </a:r>
          </a:p>
        </p:txBody>
      </p:sp>
      <p:sp>
        <p:nvSpPr>
          <p:cNvPr id="406645" name="AutoShape 117"/>
          <p:cNvSpPr/>
          <p:nvPr/>
        </p:nvSpPr>
        <p:spPr bwMode="auto">
          <a:xfrm>
            <a:off x="2095500" y="3162300"/>
            <a:ext cx="139700" cy="762000"/>
          </a:xfrm>
          <a:prstGeom prst="leftBrace">
            <a:avLst>
              <a:gd name="adj1" fmla="val 45455"/>
              <a:gd name="adj2" fmla="val 50000"/>
            </a:avLst>
          </a:prstGeom>
          <a:noFill/>
          <a:ln w="12700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406646" name="WordArt 118"/>
          <p:cNvSpPr>
            <a:spLocks noChangeArrowheads="1" noChangeShapeType="1" noTextEdit="1"/>
          </p:cNvSpPr>
          <p:nvPr/>
        </p:nvSpPr>
        <p:spPr bwMode="auto">
          <a:xfrm>
            <a:off x="2332038" y="2995613"/>
            <a:ext cx="963612" cy="260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基本结果</a:t>
            </a:r>
          </a:p>
        </p:txBody>
      </p:sp>
      <p:sp>
        <p:nvSpPr>
          <p:cNvPr id="406648" name="WordArt 120"/>
          <p:cNvSpPr>
            <a:spLocks noChangeArrowheads="1" noChangeShapeType="1" noTextEdit="1"/>
          </p:cNvSpPr>
          <p:nvPr/>
        </p:nvSpPr>
        <p:spPr bwMode="auto">
          <a:xfrm>
            <a:off x="3821113" y="2986088"/>
            <a:ext cx="1408112" cy="260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全体基本事件</a:t>
            </a:r>
          </a:p>
        </p:txBody>
      </p:sp>
      <p:grpSp>
        <p:nvGrpSpPr>
          <p:cNvPr id="406689" name="Group 161"/>
          <p:cNvGrpSpPr/>
          <p:nvPr/>
        </p:nvGrpSpPr>
        <p:grpSpPr bwMode="auto">
          <a:xfrm>
            <a:off x="3870325" y="3835400"/>
            <a:ext cx="1252538" cy="247650"/>
            <a:chOff x="2438" y="2416"/>
            <a:chExt cx="789" cy="156"/>
          </a:xfrm>
        </p:grpSpPr>
        <p:sp>
          <p:nvSpPr>
            <p:cNvPr id="26772" name="WordArt 121"/>
            <p:cNvSpPr>
              <a:spLocks noChangeArrowheads="1" noChangeShapeType="1" noTextEdit="1"/>
            </p:cNvSpPr>
            <p:nvPr/>
          </p:nvSpPr>
          <p:spPr bwMode="auto">
            <a:xfrm>
              <a:off x="2438" y="2416"/>
              <a:ext cx="599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样本空间</a:t>
              </a:r>
            </a:p>
          </p:txBody>
        </p:sp>
        <p:sp>
          <p:nvSpPr>
            <p:cNvPr id="26773" name="WordArt 127"/>
            <p:cNvSpPr>
              <a:spLocks noChangeArrowheads="1" noChangeShapeType="1" noTextEdit="1"/>
            </p:cNvSpPr>
            <p:nvPr/>
          </p:nvSpPr>
          <p:spPr bwMode="auto">
            <a:xfrm>
              <a:off x="3090" y="2422"/>
              <a:ext cx="137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99CCFF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/>
                </a:rPr>
                <a:t>W</a:t>
              </a:r>
              <a:endParaRPr lang="zh-CN" altLang="en-US" sz="3600" kern="10">
                <a:ln w="12700">
                  <a:solidFill>
                    <a:srgbClr val="99CC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26744" name="Line 128"/>
          <p:cNvSpPr>
            <a:spLocks noChangeShapeType="1"/>
          </p:cNvSpPr>
          <p:nvPr/>
        </p:nvSpPr>
        <p:spPr bwMode="auto">
          <a:xfrm>
            <a:off x="2820988" y="3325813"/>
            <a:ext cx="0" cy="409575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stealth" w="lg" len="lg"/>
            <a:tailEnd type="stealth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6688" name="Group 160"/>
          <p:cNvGrpSpPr/>
          <p:nvPr/>
        </p:nvGrpSpPr>
        <p:grpSpPr bwMode="auto">
          <a:xfrm>
            <a:off x="2333625" y="3822700"/>
            <a:ext cx="963613" cy="260350"/>
            <a:chOff x="1470" y="2408"/>
            <a:chExt cx="607" cy="164"/>
          </a:xfrm>
        </p:grpSpPr>
        <p:sp>
          <p:nvSpPr>
            <p:cNvPr id="26770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1470" y="2408"/>
              <a:ext cx="607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样本点  </a:t>
              </a:r>
            </a:p>
          </p:txBody>
        </p:sp>
        <p:sp>
          <p:nvSpPr>
            <p:cNvPr id="26771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1947" y="2463"/>
              <a:ext cx="127" cy="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99CCFF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/>
                </a:rPr>
                <a:t>w</a:t>
              </a:r>
              <a:endParaRPr lang="zh-CN" altLang="en-US" sz="3600" kern="10">
                <a:ln w="12700">
                  <a:solidFill>
                    <a:srgbClr val="99CC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26746" name="Line 131"/>
          <p:cNvSpPr>
            <a:spLocks noChangeShapeType="1"/>
          </p:cNvSpPr>
          <p:nvPr/>
        </p:nvSpPr>
        <p:spPr bwMode="auto">
          <a:xfrm>
            <a:off x="4473575" y="3314700"/>
            <a:ext cx="0" cy="409575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stealth" w="lg" len="lg"/>
            <a:tailEnd type="stealth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7" name="Line 132"/>
          <p:cNvSpPr>
            <a:spLocks noChangeShapeType="1"/>
          </p:cNvSpPr>
          <p:nvPr/>
        </p:nvSpPr>
        <p:spPr bwMode="auto">
          <a:xfrm>
            <a:off x="6075363" y="3328988"/>
            <a:ext cx="0" cy="409575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stealth" w="lg" len="lg"/>
            <a:tailEnd type="stealth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6691" name="Group 163"/>
          <p:cNvGrpSpPr/>
          <p:nvPr/>
        </p:nvGrpSpPr>
        <p:grpSpPr bwMode="auto">
          <a:xfrm>
            <a:off x="5691188" y="3827463"/>
            <a:ext cx="752475" cy="260350"/>
            <a:chOff x="3585" y="2411"/>
            <a:chExt cx="474" cy="164"/>
          </a:xfrm>
        </p:grpSpPr>
        <p:sp>
          <p:nvSpPr>
            <p:cNvPr id="26768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3585" y="2411"/>
              <a:ext cx="317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子集</a:t>
              </a:r>
            </a:p>
          </p:txBody>
        </p:sp>
        <p:sp>
          <p:nvSpPr>
            <p:cNvPr id="26769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3931" y="2430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99CCFF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06690" name="Group 162"/>
          <p:cNvGrpSpPr/>
          <p:nvPr/>
        </p:nvGrpSpPr>
        <p:grpSpPr bwMode="auto">
          <a:xfrm>
            <a:off x="5689600" y="2987675"/>
            <a:ext cx="755650" cy="260350"/>
            <a:chOff x="3584" y="1882"/>
            <a:chExt cx="476" cy="164"/>
          </a:xfrm>
        </p:grpSpPr>
        <p:sp>
          <p:nvSpPr>
            <p:cNvPr id="26766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3584" y="1882"/>
              <a:ext cx="317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事件</a:t>
              </a:r>
            </a:p>
          </p:txBody>
        </p:sp>
        <p:sp>
          <p:nvSpPr>
            <p:cNvPr id="26767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3932" y="1895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99CCFF"/>
                    </a:solidFill>
                    <a:round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06678" name="Group 150"/>
          <p:cNvGrpSpPr/>
          <p:nvPr/>
        </p:nvGrpSpPr>
        <p:grpSpPr bwMode="auto">
          <a:xfrm>
            <a:off x="6937375" y="2700338"/>
            <a:ext cx="1546225" cy="428625"/>
            <a:chOff x="4266" y="1621"/>
            <a:chExt cx="974" cy="270"/>
          </a:xfrm>
        </p:grpSpPr>
        <p:sp>
          <p:nvSpPr>
            <p:cNvPr id="406670" name="AutoShape 142"/>
            <p:cNvSpPr>
              <a:spLocks noChangeArrowheads="1"/>
            </p:cNvSpPr>
            <p:nvPr/>
          </p:nvSpPr>
          <p:spPr bwMode="auto">
            <a:xfrm>
              <a:off x="4266" y="1621"/>
              <a:ext cx="974" cy="270"/>
            </a:xfrm>
            <a:prstGeom prst="wedgeRectCallout">
              <a:avLst>
                <a:gd name="adj1" fmla="val -66324"/>
                <a:gd name="adj2" fmla="val 35926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6763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4669" y="1688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6764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4849" y="1675"/>
              <a:ext cx="317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发生</a:t>
              </a:r>
            </a:p>
          </p:txBody>
        </p:sp>
        <p:sp>
          <p:nvSpPr>
            <p:cNvPr id="26765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4322" y="1676"/>
              <a:ext cx="317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事件</a:t>
              </a:r>
            </a:p>
          </p:txBody>
        </p:sp>
      </p:grpSp>
      <p:sp>
        <p:nvSpPr>
          <p:cNvPr id="406676" name="Oval 148"/>
          <p:cNvSpPr>
            <a:spLocks noChangeArrowheads="1"/>
          </p:cNvSpPr>
          <p:nvPr/>
        </p:nvSpPr>
        <p:spPr bwMode="auto">
          <a:xfrm>
            <a:off x="5435600" y="2908300"/>
            <a:ext cx="1231900" cy="3937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406677" name="Oval 149"/>
          <p:cNvSpPr>
            <a:spLocks noChangeArrowheads="1"/>
          </p:cNvSpPr>
          <p:nvPr/>
        </p:nvSpPr>
        <p:spPr bwMode="auto">
          <a:xfrm>
            <a:off x="5437188" y="3773488"/>
            <a:ext cx="1231900" cy="3937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406675" name="Group 147"/>
          <p:cNvGrpSpPr/>
          <p:nvPr/>
        </p:nvGrpSpPr>
        <p:grpSpPr bwMode="auto">
          <a:xfrm>
            <a:off x="5300663" y="4391025"/>
            <a:ext cx="2647950" cy="428625"/>
            <a:chOff x="3627" y="3118"/>
            <a:chExt cx="1668" cy="270"/>
          </a:xfrm>
        </p:grpSpPr>
        <p:sp>
          <p:nvSpPr>
            <p:cNvPr id="406673" name="AutoShape 145"/>
            <p:cNvSpPr>
              <a:spLocks noChangeArrowheads="1"/>
            </p:cNvSpPr>
            <p:nvPr/>
          </p:nvSpPr>
          <p:spPr bwMode="auto">
            <a:xfrm>
              <a:off x="3627" y="3118"/>
              <a:ext cx="1662" cy="270"/>
            </a:xfrm>
            <a:prstGeom prst="wedgeRectCallout">
              <a:avLst>
                <a:gd name="adj1" fmla="val -20579"/>
                <a:gd name="adj2" fmla="val -9444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6760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3696" y="3162"/>
              <a:ext cx="159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试验时  中样本点出现 </a:t>
              </a:r>
            </a:p>
          </p:txBody>
        </p:sp>
        <p:sp>
          <p:nvSpPr>
            <p:cNvPr id="26761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4158" y="3177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06680" name="Rectangle 152"/>
          <p:cNvSpPr>
            <a:spLocks noChangeArrowheads="1"/>
          </p:cNvSpPr>
          <p:nvPr/>
        </p:nvSpPr>
        <p:spPr bwMode="auto">
          <a:xfrm>
            <a:off x="989013" y="4786313"/>
            <a:ext cx="7731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记</a:t>
            </a:r>
          </a:p>
        </p:txBody>
      </p:sp>
      <p:graphicFrame>
        <p:nvGraphicFramePr>
          <p:cNvPr id="26729" name="Object 105"/>
          <p:cNvGraphicFramePr>
            <a:graphicFrameLocks noChangeAspect="1"/>
          </p:cNvGraphicFramePr>
          <p:nvPr/>
        </p:nvGraphicFramePr>
        <p:xfrm>
          <a:off x="2428875" y="5108575"/>
          <a:ext cx="38242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095500" imgH="114300" progId="Equation.3">
                  <p:embed/>
                </p:oleObj>
              </mc:Choice>
              <mc:Fallback>
                <p:oleObj name="公式" r:id="rId12" imgW="2095500" imgH="1143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108575"/>
                        <a:ext cx="38242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686" name="Rectangle 158"/>
          <p:cNvSpPr>
            <a:spLocks noChangeArrowheads="1"/>
          </p:cNvSpPr>
          <p:nvPr/>
        </p:nvSpPr>
        <p:spPr bwMode="auto">
          <a:xfrm>
            <a:off x="12700" y="5899150"/>
            <a:ext cx="17764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的集合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</a:t>
            </a:r>
          </a:p>
        </p:txBody>
      </p:sp>
      <p:grpSp>
        <p:nvGrpSpPr>
          <p:cNvPr id="406687" name="Group 159"/>
          <p:cNvGrpSpPr/>
          <p:nvPr/>
        </p:nvGrpSpPr>
        <p:grpSpPr bwMode="auto">
          <a:xfrm>
            <a:off x="0" y="5500688"/>
            <a:ext cx="9144000" cy="519112"/>
            <a:chOff x="0" y="3449"/>
            <a:chExt cx="5760" cy="327"/>
          </a:xfrm>
        </p:grpSpPr>
        <p:sp>
          <p:nvSpPr>
            <p:cNvPr id="26757" name="Rectangle 157"/>
            <p:cNvSpPr>
              <a:spLocks noChangeArrowheads="1"/>
            </p:cNvSpPr>
            <p:nvPr/>
          </p:nvSpPr>
          <p:spPr bwMode="auto">
            <a:xfrm>
              <a:off x="0" y="3449"/>
              <a:ext cx="576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称  为试验的      </a:t>
              </a:r>
              <a:r>
                <a:rPr lang="zh-CN" altLang="en-US" sz="9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即试验产生的所有事件为元素构成</a:t>
              </a:r>
            </a:p>
          </p:txBody>
        </p:sp>
        <p:sp>
          <p:nvSpPr>
            <p:cNvPr id="26758" name="Rectangle 155"/>
            <p:cNvSpPr>
              <a:spLocks noChangeArrowheads="1"/>
            </p:cNvSpPr>
            <p:nvPr/>
          </p:nvSpPr>
          <p:spPr bwMode="auto">
            <a:xfrm>
              <a:off x="1353" y="3449"/>
              <a:ext cx="107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事件域</a:t>
              </a:r>
            </a:p>
          </p:txBody>
        </p:sp>
        <p:graphicFrame>
          <p:nvGraphicFramePr>
            <p:cNvPr id="26730" name="Object 106"/>
            <p:cNvGraphicFramePr>
              <a:graphicFrameLocks noChangeAspect="1"/>
            </p:cNvGraphicFramePr>
            <p:nvPr/>
          </p:nvGraphicFramePr>
          <p:xfrm>
            <a:off x="283" y="3498"/>
            <a:ext cx="26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50800" imgH="50800" progId="Equation.3">
                    <p:embed/>
                  </p:oleObj>
                </mc:Choice>
                <mc:Fallback>
                  <p:oleObj name="公式" r:id="rId14" imgW="50800" imgH="5080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3498"/>
                          <a:ext cx="26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0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6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6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0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6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06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0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0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0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602" grpId="0"/>
      <p:bldP spid="406607" grpId="0"/>
      <p:bldP spid="406608" grpId="0"/>
      <p:bldP spid="406611" grpId="0"/>
      <p:bldP spid="406616" grpId="0"/>
      <p:bldP spid="406617" grpId="0"/>
      <p:bldP spid="406644" grpId="0" animBg="1"/>
      <p:bldP spid="406645" grpId="0" animBg="1"/>
      <p:bldP spid="406646" grpId="0" animBg="1"/>
      <p:bldP spid="406648" grpId="0" animBg="1"/>
      <p:bldP spid="26744" grpId="0" animBg="1"/>
      <p:bldP spid="26746" grpId="0" animBg="1"/>
      <p:bldP spid="26747" grpId="0" animBg="1"/>
      <p:bldP spid="406676" grpId="0" animBg="1"/>
      <p:bldP spid="406677" grpId="0" animBg="1"/>
      <p:bldP spid="406680" grpId="0"/>
      <p:bldP spid="4066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218" name="Group 2"/>
          <p:cNvGrpSpPr/>
          <p:nvPr/>
        </p:nvGrpSpPr>
        <p:grpSpPr bwMode="auto">
          <a:xfrm>
            <a:off x="531813" y="3667125"/>
            <a:ext cx="3727450" cy="1439863"/>
            <a:chOff x="335" y="2510"/>
            <a:chExt cx="2348" cy="907"/>
          </a:xfrm>
        </p:grpSpPr>
        <p:sp>
          <p:nvSpPr>
            <p:cNvPr id="393219" name="Rectangle 3"/>
            <p:cNvSpPr>
              <a:spLocks noChangeArrowheads="1"/>
            </p:cNvSpPr>
            <p:nvPr/>
          </p:nvSpPr>
          <p:spPr bwMode="auto">
            <a:xfrm>
              <a:off x="1010" y="2510"/>
              <a:ext cx="1673" cy="90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3366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27916" name="Object 268"/>
            <p:cNvGraphicFramePr>
              <a:graphicFrameLocks noChangeAspect="1"/>
            </p:cNvGraphicFramePr>
            <p:nvPr/>
          </p:nvGraphicFramePr>
          <p:xfrm>
            <a:off x="999" y="3174"/>
            <a:ext cx="26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3500" imgH="50800" progId="Equation.3">
                    <p:embed/>
                  </p:oleObj>
                </mc:Choice>
                <mc:Fallback>
                  <p:oleObj name="公式" r:id="rId2" imgW="63500" imgH="50800" progId="Equation.3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3174"/>
                          <a:ext cx="26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966" name="Oval 5"/>
            <p:cNvSpPr>
              <a:spLocks noChangeArrowheads="1"/>
            </p:cNvSpPr>
            <p:nvPr/>
          </p:nvSpPr>
          <p:spPr bwMode="auto">
            <a:xfrm>
              <a:off x="1439" y="2555"/>
              <a:ext cx="1029" cy="771"/>
            </a:xfrm>
            <a:prstGeom prst="ellipse">
              <a:avLst/>
            </a:prstGeom>
            <a:solidFill>
              <a:srgbClr val="3366FF">
                <a:alpha val="58823"/>
              </a:srgbClr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7917" name="Object 269"/>
            <p:cNvGraphicFramePr>
              <a:graphicFrameLocks noChangeAspect="1"/>
            </p:cNvGraphicFramePr>
            <p:nvPr/>
          </p:nvGraphicFramePr>
          <p:xfrm>
            <a:off x="1472" y="2782"/>
            <a:ext cx="26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3500" imgH="76200" progId="Equation.3">
                    <p:embed/>
                  </p:oleObj>
                </mc:Choice>
                <mc:Fallback>
                  <p:oleObj name="公式" r:id="rId4" imgW="63500" imgH="76200" progId="Equation.3">
                    <p:embed/>
                    <p:pic>
                      <p:nvPicPr>
                        <p:cNvPr id="0" name="Picture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782"/>
                          <a:ext cx="26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3223" name="Oval 7"/>
            <p:cNvSpPr>
              <a:spLocks noChangeArrowheads="1"/>
            </p:cNvSpPr>
            <p:nvPr/>
          </p:nvSpPr>
          <p:spPr bwMode="auto">
            <a:xfrm>
              <a:off x="1739" y="2691"/>
              <a:ext cx="644" cy="499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alpha val="69000"/>
                  </a:srgbClr>
                </a:gs>
                <a:gs pos="50000">
                  <a:srgbClr val="FF9900">
                    <a:gamma/>
                    <a:shade val="46275"/>
                    <a:invGamma/>
                  </a:srgbClr>
                </a:gs>
                <a:gs pos="100000">
                  <a:srgbClr val="FF9900">
                    <a:alpha val="69000"/>
                  </a:srgbClr>
                </a:gs>
              </a:gsLst>
              <a:lin ang="2700000" scaled="1"/>
            </a:gradFill>
            <a:ln w="12700">
              <a:solidFill>
                <a:srgbClr val="FFFF00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27918" name="Object 270"/>
            <p:cNvGraphicFramePr>
              <a:graphicFrameLocks noChangeAspect="1"/>
            </p:cNvGraphicFramePr>
            <p:nvPr/>
          </p:nvGraphicFramePr>
          <p:xfrm>
            <a:off x="1944" y="2782"/>
            <a:ext cx="26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3500" imgH="76200" progId="Equation.3">
                    <p:embed/>
                  </p:oleObj>
                </mc:Choice>
                <mc:Fallback>
                  <p:oleObj name="公式" r:id="rId6" imgW="63500" imgH="76200" progId="Equation.3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4" y="2782"/>
                          <a:ext cx="26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19" name="Object 271"/>
            <p:cNvGraphicFramePr>
              <a:graphicFrameLocks noChangeAspect="1"/>
            </p:cNvGraphicFramePr>
            <p:nvPr/>
          </p:nvGraphicFramePr>
          <p:xfrm>
            <a:off x="335" y="2516"/>
            <a:ext cx="64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19100" imgH="38100" progId="Equation.3">
                    <p:embed/>
                  </p:oleObj>
                </mc:Choice>
                <mc:Fallback>
                  <p:oleObj name="公式" r:id="rId8" imgW="419100" imgH="38100" progId="Equation.3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" y="2516"/>
                          <a:ext cx="64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3226" name="Group 10"/>
          <p:cNvGrpSpPr/>
          <p:nvPr/>
        </p:nvGrpSpPr>
        <p:grpSpPr bwMode="auto">
          <a:xfrm>
            <a:off x="4772025" y="3667125"/>
            <a:ext cx="3629025" cy="1439863"/>
            <a:chOff x="3006" y="2510"/>
            <a:chExt cx="2286" cy="907"/>
          </a:xfrm>
        </p:grpSpPr>
        <p:sp>
          <p:nvSpPr>
            <p:cNvPr id="393227" name="Rectangle 11"/>
            <p:cNvSpPr>
              <a:spLocks noChangeArrowheads="1"/>
            </p:cNvSpPr>
            <p:nvPr/>
          </p:nvSpPr>
          <p:spPr bwMode="auto">
            <a:xfrm>
              <a:off x="3619" y="2510"/>
              <a:ext cx="1673" cy="90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27920" name="Object 272"/>
            <p:cNvGraphicFramePr>
              <a:graphicFrameLocks noChangeAspect="1"/>
            </p:cNvGraphicFramePr>
            <p:nvPr/>
          </p:nvGraphicFramePr>
          <p:xfrm>
            <a:off x="3600" y="3084"/>
            <a:ext cx="26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3500" imgH="50800" progId="Equation.3">
                    <p:embed/>
                  </p:oleObj>
                </mc:Choice>
                <mc:Fallback>
                  <p:oleObj name="公式" r:id="rId10" imgW="63500" imgH="50800" progId="Equation.3">
                    <p:embed/>
                    <p:pic>
                      <p:nvPicPr>
                        <p:cNvPr id="0" name="Picture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084"/>
                          <a:ext cx="26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963" name="Oval 13"/>
            <p:cNvSpPr>
              <a:spLocks noChangeArrowheads="1"/>
            </p:cNvSpPr>
            <p:nvPr/>
          </p:nvSpPr>
          <p:spPr bwMode="auto">
            <a:xfrm>
              <a:off x="3937" y="2646"/>
              <a:ext cx="847" cy="635"/>
            </a:xfrm>
            <a:prstGeom prst="ellipse">
              <a:avLst/>
            </a:prstGeom>
            <a:gradFill rotWithShape="1">
              <a:gsLst>
                <a:gs pos="0">
                  <a:srgbClr val="3366FF"/>
                </a:gs>
                <a:gs pos="50000">
                  <a:srgbClr val="182F76"/>
                </a:gs>
                <a:gs pos="100000">
                  <a:srgbClr val="3366FF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7921" name="Object 273"/>
            <p:cNvGraphicFramePr>
              <a:graphicFrameLocks noChangeAspect="1"/>
            </p:cNvGraphicFramePr>
            <p:nvPr/>
          </p:nvGraphicFramePr>
          <p:xfrm>
            <a:off x="4163" y="2827"/>
            <a:ext cx="26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63500" imgH="76200" progId="Equation.3">
                    <p:embed/>
                  </p:oleObj>
                </mc:Choice>
                <mc:Fallback>
                  <p:oleObj name="公式" r:id="rId12" imgW="63500" imgH="76200" progId="Equation.3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2827"/>
                          <a:ext cx="26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3231" name="Oval 15"/>
            <p:cNvSpPr>
              <a:spLocks noChangeArrowheads="1"/>
            </p:cNvSpPr>
            <p:nvPr/>
          </p:nvSpPr>
          <p:spPr bwMode="auto">
            <a:xfrm>
              <a:off x="4436" y="2646"/>
              <a:ext cx="725" cy="635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37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rgbClr val="FFFF00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27922" name="Object 274"/>
            <p:cNvGraphicFramePr>
              <a:graphicFrameLocks noChangeAspect="1"/>
            </p:cNvGraphicFramePr>
            <p:nvPr/>
          </p:nvGraphicFramePr>
          <p:xfrm>
            <a:off x="4667" y="2827"/>
            <a:ext cx="26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63500" imgH="76200" progId="Equation.3">
                    <p:embed/>
                  </p:oleObj>
                </mc:Choice>
                <mc:Fallback>
                  <p:oleObj name="公式" r:id="rId14" imgW="63500" imgH="76200" progId="Equation.3">
                    <p:embed/>
                    <p:pic>
                      <p:nvPicPr>
                        <p:cNvPr id="0" name="Picture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" y="2827"/>
                          <a:ext cx="26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23" name="Object 275"/>
            <p:cNvGraphicFramePr>
              <a:graphicFrameLocks noChangeAspect="1"/>
            </p:cNvGraphicFramePr>
            <p:nvPr/>
          </p:nvGraphicFramePr>
          <p:xfrm>
            <a:off x="3006" y="2530"/>
            <a:ext cx="61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55600" imgH="50800" progId="Equation.3">
                    <p:embed/>
                  </p:oleObj>
                </mc:Choice>
                <mc:Fallback>
                  <p:oleObj name="公式" r:id="rId16" imgW="355600" imgH="50800" progId="Equation.3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2530"/>
                          <a:ext cx="61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3234" name="WordArt 18"/>
          <p:cNvSpPr>
            <a:spLocks noChangeArrowheads="1" noChangeShapeType="1" noTextEdit="1"/>
          </p:cNvSpPr>
          <p:nvPr/>
        </p:nvSpPr>
        <p:spPr bwMode="auto">
          <a:xfrm>
            <a:off x="3217863" y="692150"/>
            <a:ext cx="2979737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</a:rPr>
              <a:t>事件间的关系与运算</a:t>
            </a:r>
          </a:p>
        </p:txBody>
      </p:sp>
      <p:sp>
        <p:nvSpPr>
          <p:cNvPr id="393235" name="WordArt 19"/>
          <p:cNvSpPr>
            <a:spLocks noChangeArrowheads="1" noChangeShapeType="1" noTextEdit="1"/>
          </p:cNvSpPr>
          <p:nvPr/>
        </p:nvSpPr>
        <p:spPr bwMode="auto">
          <a:xfrm>
            <a:off x="768350" y="159702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①</a:t>
            </a:r>
          </a:p>
        </p:txBody>
      </p:sp>
      <p:sp>
        <p:nvSpPr>
          <p:cNvPr id="393236" name="WordArt 20"/>
          <p:cNvSpPr>
            <a:spLocks noChangeArrowheads="1" noChangeShapeType="1" noTextEdit="1"/>
          </p:cNvSpPr>
          <p:nvPr/>
        </p:nvSpPr>
        <p:spPr bwMode="auto">
          <a:xfrm>
            <a:off x="762000" y="25336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②</a:t>
            </a:r>
          </a:p>
        </p:txBody>
      </p:sp>
      <p:sp>
        <p:nvSpPr>
          <p:cNvPr id="393237" name="AutoShape 21"/>
          <p:cNvSpPr>
            <a:spLocks noChangeArrowheads="1"/>
          </p:cNvSpPr>
          <p:nvPr/>
        </p:nvSpPr>
        <p:spPr bwMode="auto">
          <a:xfrm>
            <a:off x="2276475" y="1647825"/>
            <a:ext cx="490538" cy="171450"/>
          </a:xfrm>
          <a:prstGeom prst="leftRightArrow">
            <a:avLst>
              <a:gd name="adj1" fmla="val 50000"/>
              <a:gd name="adj2" fmla="val 57222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393238" name="Group 22"/>
          <p:cNvGrpSpPr/>
          <p:nvPr/>
        </p:nvGrpSpPr>
        <p:grpSpPr bwMode="auto">
          <a:xfrm>
            <a:off x="2889250" y="1436688"/>
            <a:ext cx="3748088" cy="519112"/>
            <a:chOff x="2092" y="953"/>
            <a:chExt cx="2361" cy="327"/>
          </a:xfrm>
        </p:grpSpPr>
        <p:sp>
          <p:nvSpPr>
            <p:cNvPr id="27961" name="Text Box 23"/>
            <p:cNvSpPr txBox="1">
              <a:spLocks noChangeArrowheads="1"/>
            </p:cNvSpPr>
            <p:nvPr/>
          </p:nvSpPr>
          <p:spPr bwMode="auto">
            <a:xfrm>
              <a:off x="2265" y="953"/>
              <a:ext cx="218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发生必导致  发生</a:t>
              </a:r>
            </a:p>
          </p:txBody>
        </p:sp>
        <p:graphicFrame>
          <p:nvGraphicFramePr>
            <p:cNvPr id="27924" name="Object 276"/>
            <p:cNvGraphicFramePr>
              <a:graphicFrameLocks noChangeAspect="1"/>
            </p:cNvGraphicFramePr>
            <p:nvPr/>
          </p:nvGraphicFramePr>
          <p:xfrm>
            <a:off x="2092" y="1024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100" imgH="38100" progId="">
                    <p:embed/>
                  </p:oleObj>
                </mc:Choice>
                <mc:Fallback>
                  <p:oleObj name="Equation" r:id="rId18" imgW="38100" imgH="38100" progId="">
                    <p:embed/>
                    <p:pic>
                      <p:nvPicPr>
                        <p:cNvPr id="0" name="Picture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1024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25" name="Object 277"/>
            <p:cNvGraphicFramePr>
              <a:graphicFrameLocks noChangeAspect="1"/>
            </p:cNvGraphicFramePr>
            <p:nvPr/>
          </p:nvGraphicFramePr>
          <p:xfrm>
            <a:off x="3461" y="1025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8100" imgH="38100" progId="">
                    <p:embed/>
                  </p:oleObj>
                </mc:Choice>
                <mc:Fallback>
                  <p:oleObj name="Equation" r:id="rId20" imgW="38100" imgH="38100" progId="">
                    <p:embed/>
                    <p:pic>
                      <p:nvPicPr>
                        <p:cNvPr id="0" name="Picture 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1" y="1025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926" name="Object 278"/>
          <p:cNvGraphicFramePr>
            <a:graphicFrameLocks noChangeAspect="1"/>
          </p:cNvGraphicFramePr>
          <p:nvPr/>
        </p:nvGraphicFramePr>
        <p:xfrm>
          <a:off x="1231900" y="1552575"/>
          <a:ext cx="9747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9100" imgH="38100" progId="">
                  <p:embed/>
                </p:oleObj>
              </mc:Choice>
              <mc:Fallback>
                <p:oleObj name="Equation" r:id="rId22" imgW="419100" imgH="38100" progId="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552575"/>
                        <a:ext cx="9747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43" name="Group 27"/>
          <p:cNvGrpSpPr/>
          <p:nvPr/>
        </p:nvGrpSpPr>
        <p:grpSpPr bwMode="auto">
          <a:xfrm>
            <a:off x="63500" y="1892300"/>
            <a:ext cx="2127250" cy="519113"/>
            <a:chOff x="776" y="1360"/>
            <a:chExt cx="1340" cy="327"/>
          </a:xfrm>
        </p:grpSpPr>
        <p:sp>
          <p:nvSpPr>
            <p:cNvPr id="27960" name="Text Box 28"/>
            <p:cNvSpPr txBox="1">
              <a:spLocks noChangeArrowheads="1"/>
            </p:cNvSpPr>
            <p:nvPr/>
          </p:nvSpPr>
          <p:spPr bwMode="auto">
            <a:xfrm>
              <a:off x="776" y="1360"/>
              <a:ext cx="11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特别有</a:t>
              </a:r>
            </a:p>
          </p:txBody>
        </p:sp>
        <p:graphicFrame>
          <p:nvGraphicFramePr>
            <p:cNvPr id="27927" name="Object 279"/>
            <p:cNvGraphicFramePr>
              <a:graphicFrameLocks noChangeAspect="1"/>
            </p:cNvGraphicFramePr>
            <p:nvPr/>
          </p:nvGraphicFramePr>
          <p:xfrm>
            <a:off x="1524" y="1427"/>
            <a:ext cx="59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81000" imgH="38100" progId="">
                    <p:embed/>
                  </p:oleObj>
                </mc:Choice>
                <mc:Fallback>
                  <p:oleObj name="Equation" r:id="rId24" imgW="381000" imgH="38100" progId="">
                    <p:embed/>
                    <p:pic>
                      <p:nvPicPr>
                        <p:cNvPr id="0" name="Picture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1427"/>
                          <a:ext cx="59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3246" name="AutoShape 30"/>
          <p:cNvSpPr>
            <a:spLocks noChangeArrowheads="1"/>
          </p:cNvSpPr>
          <p:nvPr/>
        </p:nvSpPr>
        <p:spPr bwMode="auto">
          <a:xfrm>
            <a:off x="2252663" y="2081213"/>
            <a:ext cx="490537" cy="171450"/>
          </a:xfrm>
          <a:prstGeom prst="leftRightArrow">
            <a:avLst>
              <a:gd name="adj1" fmla="val 50000"/>
              <a:gd name="adj2" fmla="val 57222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graphicFrame>
        <p:nvGraphicFramePr>
          <p:cNvPr id="27928" name="Object 280"/>
          <p:cNvGraphicFramePr>
            <a:graphicFrameLocks noChangeAspect="1"/>
          </p:cNvGraphicFramePr>
          <p:nvPr/>
        </p:nvGraphicFramePr>
        <p:xfrm>
          <a:off x="2895600" y="1981200"/>
          <a:ext cx="19462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6000" imgH="63500" progId="">
                  <p:embed/>
                </p:oleObj>
              </mc:Choice>
              <mc:Fallback>
                <p:oleObj name="Equation" r:id="rId26" imgW="1016000" imgH="63500" progId="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19462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49" name="AutoShape 33"/>
          <p:cNvSpPr>
            <a:spLocks noChangeArrowheads="1"/>
          </p:cNvSpPr>
          <p:nvPr/>
        </p:nvSpPr>
        <p:spPr bwMode="auto">
          <a:xfrm>
            <a:off x="5403850" y="2603500"/>
            <a:ext cx="490538" cy="171450"/>
          </a:xfrm>
          <a:prstGeom prst="leftRightArrow">
            <a:avLst>
              <a:gd name="adj1" fmla="val 50000"/>
              <a:gd name="adj2" fmla="val 57222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393250" name="Group 34"/>
          <p:cNvGrpSpPr/>
          <p:nvPr/>
        </p:nvGrpSpPr>
        <p:grpSpPr bwMode="auto">
          <a:xfrm>
            <a:off x="5984875" y="2413000"/>
            <a:ext cx="2830513" cy="519113"/>
            <a:chOff x="3810" y="1736"/>
            <a:chExt cx="1783" cy="327"/>
          </a:xfrm>
        </p:grpSpPr>
        <p:sp>
          <p:nvSpPr>
            <p:cNvPr id="27959" name="Text Box 35"/>
            <p:cNvSpPr txBox="1">
              <a:spLocks noChangeArrowheads="1"/>
            </p:cNvSpPr>
            <p:nvPr/>
          </p:nvSpPr>
          <p:spPr bwMode="auto">
            <a:xfrm>
              <a:off x="3984" y="1736"/>
              <a:ext cx="160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发生或  发生</a:t>
              </a:r>
            </a:p>
          </p:txBody>
        </p:sp>
        <p:graphicFrame>
          <p:nvGraphicFramePr>
            <p:cNvPr id="27929" name="Object 281"/>
            <p:cNvGraphicFramePr>
              <a:graphicFrameLocks noChangeAspect="1"/>
            </p:cNvGraphicFramePr>
            <p:nvPr/>
          </p:nvGraphicFramePr>
          <p:xfrm>
            <a:off x="3810" y="1797"/>
            <a:ext cx="2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8100" imgH="38100" progId="">
                    <p:embed/>
                  </p:oleObj>
                </mc:Choice>
                <mc:Fallback>
                  <p:oleObj name="Equation" r:id="rId28" imgW="38100" imgH="38100" progId="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1797"/>
                          <a:ext cx="2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30" name="Object 282"/>
            <p:cNvGraphicFramePr>
              <a:graphicFrameLocks noChangeAspect="1"/>
            </p:cNvGraphicFramePr>
            <p:nvPr/>
          </p:nvGraphicFramePr>
          <p:xfrm>
            <a:off x="4731" y="1806"/>
            <a:ext cx="2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8100" imgH="38100" progId="">
                    <p:embed/>
                  </p:oleObj>
                </mc:Choice>
                <mc:Fallback>
                  <p:oleObj name="Equation" r:id="rId30" imgW="38100" imgH="38100" progId="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1" y="1806"/>
                          <a:ext cx="2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3254" name="Group 38"/>
          <p:cNvGrpSpPr/>
          <p:nvPr/>
        </p:nvGrpSpPr>
        <p:grpSpPr bwMode="auto">
          <a:xfrm>
            <a:off x="50800" y="2873375"/>
            <a:ext cx="4313238" cy="519113"/>
            <a:chOff x="638" y="2106"/>
            <a:chExt cx="2717" cy="327"/>
          </a:xfrm>
        </p:grpSpPr>
        <p:sp>
          <p:nvSpPr>
            <p:cNvPr id="27958" name="Rectangle 39"/>
            <p:cNvSpPr>
              <a:spLocks noChangeArrowheads="1"/>
            </p:cNvSpPr>
            <p:nvPr/>
          </p:nvSpPr>
          <p:spPr bwMode="auto">
            <a:xfrm>
              <a:off x="638" y="2106"/>
              <a:ext cx="271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即    至少有一个发生</a:t>
              </a:r>
            </a:p>
          </p:txBody>
        </p:sp>
        <p:graphicFrame>
          <p:nvGraphicFramePr>
            <p:cNvPr id="27931" name="Object 283"/>
            <p:cNvGraphicFramePr>
              <a:graphicFrameLocks noChangeAspect="1"/>
            </p:cNvGraphicFramePr>
            <p:nvPr/>
          </p:nvGraphicFramePr>
          <p:xfrm>
            <a:off x="933" y="2177"/>
            <a:ext cx="46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54000" imgH="63500" progId="">
                    <p:embed/>
                  </p:oleObj>
                </mc:Choice>
                <mc:Fallback>
                  <p:oleObj name="Equation" r:id="rId32" imgW="254000" imgH="63500" progId="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2177"/>
                          <a:ext cx="46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3257" name="Group 41"/>
          <p:cNvGrpSpPr/>
          <p:nvPr/>
        </p:nvGrpSpPr>
        <p:grpSpPr bwMode="auto">
          <a:xfrm>
            <a:off x="3668713" y="2862263"/>
            <a:ext cx="3540125" cy="533400"/>
            <a:chOff x="2383" y="2019"/>
            <a:chExt cx="2230" cy="336"/>
          </a:xfrm>
        </p:grpSpPr>
        <p:sp>
          <p:nvSpPr>
            <p:cNvPr id="27956" name="Rectangle 42"/>
            <p:cNvSpPr>
              <a:spLocks noChangeArrowheads="1"/>
            </p:cNvSpPr>
            <p:nvPr/>
          </p:nvSpPr>
          <p:spPr bwMode="auto">
            <a:xfrm>
              <a:off x="2383" y="2019"/>
              <a:ext cx="199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称为事件    的</a:t>
              </a:r>
            </a:p>
          </p:txBody>
        </p:sp>
        <p:graphicFrame>
          <p:nvGraphicFramePr>
            <p:cNvPr id="27932" name="Object 284"/>
            <p:cNvGraphicFramePr>
              <a:graphicFrameLocks noChangeAspect="1"/>
            </p:cNvGraphicFramePr>
            <p:nvPr/>
          </p:nvGraphicFramePr>
          <p:xfrm>
            <a:off x="3454" y="2090"/>
            <a:ext cx="46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54000" imgH="63500" progId="">
                    <p:embed/>
                  </p:oleObj>
                </mc:Choice>
                <mc:Fallback>
                  <p:oleObj name="Equation" r:id="rId34" imgW="254000" imgH="63500" progId="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2090"/>
                          <a:ext cx="46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957" name="Rectangle 44"/>
            <p:cNvSpPr>
              <a:spLocks noChangeArrowheads="1"/>
            </p:cNvSpPr>
            <p:nvPr/>
          </p:nvSpPr>
          <p:spPr bwMode="auto">
            <a:xfrm>
              <a:off x="4088" y="2028"/>
              <a:ext cx="5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</a:rPr>
                <a:t>和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393272" name="Group 56"/>
          <p:cNvGrpSpPr/>
          <p:nvPr/>
        </p:nvGrpSpPr>
        <p:grpSpPr bwMode="auto">
          <a:xfrm>
            <a:off x="682625" y="965200"/>
            <a:ext cx="4340225" cy="563563"/>
            <a:chOff x="430" y="632"/>
            <a:chExt cx="2734" cy="355"/>
          </a:xfrm>
        </p:grpSpPr>
        <p:graphicFrame>
          <p:nvGraphicFramePr>
            <p:cNvPr id="27933" name="Object 285"/>
            <p:cNvGraphicFramePr>
              <a:graphicFrameLocks noChangeAspect="1"/>
            </p:cNvGraphicFramePr>
            <p:nvPr/>
          </p:nvGraphicFramePr>
          <p:xfrm>
            <a:off x="718" y="690"/>
            <a:ext cx="171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511300" imgH="114300" progId="">
                    <p:embed/>
                  </p:oleObj>
                </mc:Choice>
                <mc:Fallback>
                  <p:oleObj name="Equation" r:id="rId36" imgW="1511300" imgH="114300" progId="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690"/>
                          <a:ext cx="171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954" name="Rectangle 49"/>
            <p:cNvSpPr>
              <a:spLocks noChangeArrowheads="1"/>
            </p:cNvSpPr>
            <p:nvPr/>
          </p:nvSpPr>
          <p:spPr bwMode="auto">
            <a:xfrm>
              <a:off x="2373" y="632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为事件</a:t>
              </a:r>
            </a:p>
          </p:txBody>
        </p:sp>
        <p:sp>
          <p:nvSpPr>
            <p:cNvPr id="27955" name="Rectangle 50"/>
            <p:cNvSpPr>
              <a:spLocks noChangeArrowheads="1"/>
            </p:cNvSpPr>
            <p:nvPr/>
          </p:nvSpPr>
          <p:spPr bwMode="auto">
            <a:xfrm>
              <a:off x="430" y="649"/>
              <a:ext cx="54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设</a:t>
              </a:r>
            </a:p>
          </p:txBody>
        </p:sp>
      </p:grpSp>
      <p:grpSp>
        <p:nvGrpSpPr>
          <p:cNvPr id="393281" name="Group 65"/>
          <p:cNvGrpSpPr/>
          <p:nvPr/>
        </p:nvGrpSpPr>
        <p:grpSpPr bwMode="auto">
          <a:xfrm>
            <a:off x="1619250" y="5041900"/>
            <a:ext cx="4070350" cy="935038"/>
            <a:chOff x="1020" y="3376"/>
            <a:chExt cx="2564" cy="589"/>
          </a:xfrm>
        </p:grpSpPr>
        <p:sp>
          <p:nvSpPr>
            <p:cNvPr id="26645" name="Line 63"/>
            <p:cNvSpPr>
              <a:spLocks noChangeShapeType="1"/>
            </p:cNvSpPr>
            <p:nvPr/>
          </p:nvSpPr>
          <p:spPr bwMode="auto">
            <a:xfrm flipH="1" flipV="1">
              <a:off x="1968" y="3464"/>
              <a:ext cx="192" cy="2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6646" name="Line 64"/>
            <p:cNvSpPr>
              <a:spLocks noChangeShapeType="1"/>
            </p:cNvSpPr>
            <p:nvPr/>
          </p:nvSpPr>
          <p:spPr bwMode="auto">
            <a:xfrm flipV="1">
              <a:off x="2032" y="3376"/>
              <a:ext cx="1552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3274" name="AutoShape 58"/>
            <p:cNvSpPr>
              <a:spLocks noChangeArrowheads="1"/>
            </p:cNvSpPr>
            <p:nvPr/>
          </p:nvSpPr>
          <p:spPr bwMode="auto">
            <a:xfrm>
              <a:off x="1020" y="3695"/>
              <a:ext cx="1846" cy="270"/>
            </a:xfrm>
            <a:prstGeom prst="wedgeRectCallout">
              <a:avLst>
                <a:gd name="adj1" fmla="val -20477"/>
                <a:gd name="adj2" fmla="val -4407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7953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1081" y="3739"/>
              <a:ext cx="1711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从集合和事件两方面来理解</a:t>
              </a:r>
            </a:p>
          </p:txBody>
        </p:sp>
      </p:grpSp>
      <p:graphicFrame>
        <p:nvGraphicFramePr>
          <p:cNvPr id="27934" name="Object 286"/>
          <p:cNvGraphicFramePr>
            <a:graphicFrameLocks noChangeAspect="1"/>
          </p:cNvGraphicFramePr>
          <p:nvPr/>
        </p:nvGraphicFramePr>
        <p:xfrm>
          <a:off x="1206500" y="2462213"/>
          <a:ext cx="41767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2324100" imgH="114300" progId="Equation.3">
                  <p:embed/>
                </p:oleObj>
              </mc:Choice>
              <mc:Fallback>
                <p:oleObj name="公式" r:id="rId38" imgW="2324100" imgH="114300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462213"/>
                        <a:ext cx="41767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3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3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10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6" dur="10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1000"/>
                                        <p:tgtEl>
                                          <p:spTgt spid="39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4" grpId="0" animBg="1"/>
      <p:bldP spid="393235" grpId="0" animBg="1"/>
      <p:bldP spid="393236" grpId="0" animBg="1"/>
      <p:bldP spid="393237" grpId="0" animBg="1"/>
      <p:bldP spid="393246" grpId="0" animBg="1"/>
      <p:bldP spid="3932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WordArt 2"/>
          <p:cNvSpPr>
            <a:spLocks noChangeArrowheads="1" noChangeShapeType="1" noTextEdit="1"/>
          </p:cNvSpPr>
          <p:nvPr/>
        </p:nvSpPr>
        <p:spPr bwMode="auto">
          <a:xfrm>
            <a:off x="946150" y="65722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③</a:t>
            </a:r>
          </a:p>
        </p:txBody>
      </p:sp>
      <p:sp>
        <p:nvSpPr>
          <p:cNvPr id="394243" name="WordArt 3"/>
          <p:cNvSpPr>
            <a:spLocks noChangeArrowheads="1" noChangeShapeType="1" noTextEdit="1"/>
          </p:cNvSpPr>
          <p:nvPr/>
        </p:nvSpPr>
        <p:spPr bwMode="auto">
          <a:xfrm>
            <a:off x="989013" y="504031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④</a:t>
            </a:r>
          </a:p>
        </p:txBody>
      </p:sp>
      <p:grpSp>
        <p:nvGrpSpPr>
          <p:cNvPr id="394246" name="Group 6"/>
          <p:cNvGrpSpPr/>
          <p:nvPr/>
        </p:nvGrpSpPr>
        <p:grpSpPr bwMode="auto">
          <a:xfrm>
            <a:off x="5805488" y="508000"/>
            <a:ext cx="2489200" cy="523875"/>
            <a:chOff x="3465" y="512"/>
            <a:chExt cx="1568" cy="330"/>
          </a:xfrm>
        </p:grpSpPr>
        <p:sp>
          <p:nvSpPr>
            <p:cNvPr id="394247" name="Text Box 7"/>
            <p:cNvSpPr txBox="1">
              <a:spLocks noChangeArrowheads="1"/>
            </p:cNvSpPr>
            <p:nvPr/>
          </p:nvSpPr>
          <p:spPr bwMode="auto">
            <a:xfrm>
              <a:off x="3824" y="512"/>
              <a:ext cx="120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同时发生</a:t>
              </a:r>
            </a:p>
          </p:txBody>
        </p:sp>
        <p:graphicFrame>
          <p:nvGraphicFramePr>
            <p:cNvPr id="28947" name="Object 275"/>
            <p:cNvGraphicFramePr>
              <a:graphicFrameLocks noChangeAspect="1"/>
            </p:cNvGraphicFramePr>
            <p:nvPr/>
          </p:nvGraphicFramePr>
          <p:xfrm>
            <a:off x="3465" y="586"/>
            <a:ext cx="4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300" imgH="63500" progId="">
                    <p:embed/>
                  </p:oleObj>
                </mc:Choice>
                <mc:Fallback>
                  <p:oleObj name="Equation" r:id="rId2" imgW="241300" imgH="63500" progId="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586"/>
                          <a:ext cx="44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49" name="Group 9"/>
          <p:cNvGrpSpPr/>
          <p:nvPr/>
        </p:nvGrpSpPr>
        <p:grpSpPr bwMode="auto">
          <a:xfrm>
            <a:off x="3175" y="908050"/>
            <a:ext cx="3473450" cy="542925"/>
            <a:chOff x="2425" y="2028"/>
            <a:chExt cx="2188" cy="342"/>
          </a:xfrm>
        </p:grpSpPr>
        <p:sp>
          <p:nvSpPr>
            <p:cNvPr id="28991" name="Rectangle 10"/>
            <p:cNvSpPr>
              <a:spLocks noChangeArrowheads="1"/>
            </p:cNvSpPr>
            <p:nvPr/>
          </p:nvSpPr>
          <p:spPr bwMode="auto">
            <a:xfrm>
              <a:off x="2425" y="2043"/>
              <a:ext cx="199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称为事件    的</a:t>
              </a:r>
            </a:p>
          </p:txBody>
        </p:sp>
        <p:graphicFrame>
          <p:nvGraphicFramePr>
            <p:cNvPr id="28948" name="Object 276"/>
            <p:cNvGraphicFramePr>
              <a:graphicFrameLocks noChangeAspect="1"/>
            </p:cNvGraphicFramePr>
            <p:nvPr/>
          </p:nvGraphicFramePr>
          <p:xfrm>
            <a:off x="3454" y="2090"/>
            <a:ext cx="46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4000" imgH="63500" progId="">
                    <p:embed/>
                  </p:oleObj>
                </mc:Choice>
                <mc:Fallback>
                  <p:oleObj name="Equation" r:id="rId4" imgW="254000" imgH="63500" progId="">
                    <p:embed/>
                    <p:pic>
                      <p:nvPicPr>
                        <p:cNvPr id="0" name="Picture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2090"/>
                          <a:ext cx="46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92" name="Rectangle 12"/>
            <p:cNvSpPr>
              <a:spLocks noChangeArrowheads="1"/>
            </p:cNvSpPr>
            <p:nvPr/>
          </p:nvSpPr>
          <p:spPr bwMode="auto">
            <a:xfrm>
              <a:off x="4088" y="2028"/>
              <a:ext cx="5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积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.</a:t>
              </a:r>
            </a:p>
          </p:txBody>
        </p:sp>
      </p:grp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647700" y="1341438"/>
            <a:ext cx="71755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华文新魏" panose="02010800040101010101" charset="-122"/>
                <a:ea typeface="华文新魏" panose="02010800040101010101" charset="-122"/>
                <a:cs typeface="+mn-c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类似地可定义 </a:t>
            </a:r>
            <a:r>
              <a:rPr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个事件及可列个事件的积</a:t>
            </a:r>
          </a:p>
        </p:txBody>
      </p:sp>
      <p:grpSp>
        <p:nvGrpSpPr>
          <p:cNvPr id="394259" name="Group 19"/>
          <p:cNvGrpSpPr/>
          <p:nvPr/>
        </p:nvGrpSpPr>
        <p:grpSpPr bwMode="auto">
          <a:xfrm>
            <a:off x="5881688" y="4914900"/>
            <a:ext cx="2830512" cy="519113"/>
            <a:chOff x="3650" y="1456"/>
            <a:chExt cx="1783" cy="327"/>
          </a:xfrm>
        </p:grpSpPr>
        <p:sp>
          <p:nvSpPr>
            <p:cNvPr id="28990" name="Text Box 20"/>
            <p:cNvSpPr txBox="1">
              <a:spLocks noChangeArrowheads="1"/>
            </p:cNvSpPr>
            <p:nvPr/>
          </p:nvSpPr>
          <p:spPr bwMode="auto">
            <a:xfrm>
              <a:off x="3824" y="1456"/>
              <a:ext cx="160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发生  不发生</a:t>
              </a:r>
            </a:p>
          </p:txBody>
        </p:sp>
        <p:graphicFrame>
          <p:nvGraphicFramePr>
            <p:cNvPr id="28949" name="Object 277"/>
            <p:cNvGraphicFramePr>
              <a:graphicFrameLocks noChangeAspect="1"/>
            </p:cNvGraphicFramePr>
            <p:nvPr/>
          </p:nvGraphicFramePr>
          <p:xfrm>
            <a:off x="3650" y="1525"/>
            <a:ext cx="2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100" imgH="38100" progId="">
                    <p:embed/>
                  </p:oleObj>
                </mc:Choice>
                <mc:Fallback>
                  <p:oleObj name="Equation" r:id="rId6" imgW="38100" imgH="38100" progId="">
                    <p:embed/>
                    <p:pic>
                      <p:nvPicPr>
                        <p:cNvPr id="0" name="Picture 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0" y="1525"/>
                          <a:ext cx="2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50" name="Object 278"/>
            <p:cNvGraphicFramePr>
              <a:graphicFrameLocks noChangeAspect="1"/>
            </p:cNvGraphicFramePr>
            <p:nvPr/>
          </p:nvGraphicFramePr>
          <p:xfrm>
            <a:off x="4347" y="1526"/>
            <a:ext cx="2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100" imgH="38100" progId="">
                    <p:embed/>
                  </p:oleObj>
                </mc:Choice>
                <mc:Fallback>
                  <p:oleObj name="Equation" r:id="rId8" imgW="38100" imgH="38100" progId="">
                    <p:embed/>
                    <p:pic>
                      <p:nvPicPr>
                        <p:cNvPr id="0" name="Picture 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1526"/>
                          <a:ext cx="2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63" name="Group 23"/>
          <p:cNvGrpSpPr/>
          <p:nvPr/>
        </p:nvGrpSpPr>
        <p:grpSpPr bwMode="auto">
          <a:xfrm>
            <a:off x="57150" y="5367338"/>
            <a:ext cx="3444875" cy="533400"/>
            <a:chOff x="2443" y="2028"/>
            <a:chExt cx="2170" cy="336"/>
          </a:xfrm>
        </p:grpSpPr>
        <p:sp>
          <p:nvSpPr>
            <p:cNvPr id="28988" name="Rectangle 24"/>
            <p:cNvSpPr>
              <a:spLocks noChangeArrowheads="1"/>
            </p:cNvSpPr>
            <p:nvPr/>
          </p:nvSpPr>
          <p:spPr bwMode="auto">
            <a:xfrm>
              <a:off x="2443" y="2037"/>
              <a:ext cx="199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称为事件    的</a:t>
              </a:r>
            </a:p>
          </p:txBody>
        </p:sp>
        <p:graphicFrame>
          <p:nvGraphicFramePr>
            <p:cNvPr id="28951" name="Object 279"/>
            <p:cNvGraphicFramePr>
              <a:graphicFrameLocks noChangeAspect="1"/>
            </p:cNvGraphicFramePr>
            <p:nvPr/>
          </p:nvGraphicFramePr>
          <p:xfrm>
            <a:off x="3454" y="2090"/>
            <a:ext cx="46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4000" imgH="63500" progId="">
                    <p:embed/>
                  </p:oleObj>
                </mc:Choice>
                <mc:Fallback>
                  <p:oleObj name="Equation" r:id="rId10" imgW="254000" imgH="63500" progId="">
                    <p:embed/>
                    <p:pic>
                      <p:nvPicPr>
                        <p:cNvPr id="0" name="Picture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2090"/>
                          <a:ext cx="46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989" name="Rectangle 26"/>
            <p:cNvSpPr>
              <a:spLocks noChangeArrowheads="1"/>
            </p:cNvSpPr>
            <p:nvPr/>
          </p:nvSpPr>
          <p:spPr bwMode="auto">
            <a:xfrm>
              <a:off x="4088" y="2028"/>
              <a:ext cx="52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差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.</a:t>
              </a:r>
            </a:p>
          </p:txBody>
        </p:sp>
      </p:grpSp>
      <p:graphicFrame>
        <p:nvGraphicFramePr>
          <p:cNvPr id="28952" name="Object 280"/>
          <p:cNvGraphicFramePr>
            <a:graphicFrameLocks noChangeAspect="1"/>
          </p:cNvGraphicFramePr>
          <p:nvPr/>
        </p:nvGraphicFramePr>
        <p:xfrm>
          <a:off x="1368425" y="569913"/>
          <a:ext cx="38258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095500" imgH="114300" progId="Equation.3">
                  <p:embed/>
                </p:oleObj>
              </mc:Choice>
              <mc:Fallback>
                <p:oleObj name="公式" r:id="rId12" imgW="2095500" imgH="114300" progId="Equation.3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569913"/>
                        <a:ext cx="38258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84" name="AutoShape 44"/>
          <p:cNvSpPr>
            <a:spLocks noChangeArrowheads="1"/>
          </p:cNvSpPr>
          <p:nvPr/>
        </p:nvSpPr>
        <p:spPr bwMode="auto">
          <a:xfrm>
            <a:off x="5249863" y="709613"/>
            <a:ext cx="490537" cy="171450"/>
          </a:xfrm>
          <a:prstGeom prst="leftRightArrow">
            <a:avLst>
              <a:gd name="adj1" fmla="val 50000"/>
              <a:gd name="adj2" fmla="val 57222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394285" name="AutoShape 45"/>
          <p:cNvSpPr>
            <a:spLocks noChangeArrowheads="1"/>
          </p:cNvSpPr>
          <p:nvPr/>
        </p:nvSpPr>
        <p:spPr bwMode="auto">
          <a:xfrm>
            <a:off x="5276850" y="5118100"/>
            <a:ext cx="490538" cy="171450"/>
          </a:xfrm>
          <a:prstGeom prst="leftRightArrow">
            <a:avLst>
              <a:gd name="adj1" fmla="val 50000"/>
              <a:gd name="adj2" fmla="val 57222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cs typeface="+mn-cs"/>
            </a:endParaRPr>
          </a:p>
        </p:txBody>
      </p:sp>
      <p:graphicFrame>
        <p:nvGraphicFramePr>
          <p:cNvPr id="28953" name="Object 281"/>
          <p:cNvGraphicFramePr>
            <a:graphicFrameLocks noChangeAspect="1"/>
          </p:cNvGraphicFramePr>
          <p:nvPr/>
        </p:nvGraphicFramePr>
        <p:xfrm>
          <a:off x="2520950" y="1752600"/>
          <a:ext cx="45989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578100" imgH="355600" progId="Equation.3">
                  <p:embed/>
                </p:oleObj>
              </mc:Choice>
              <mc:Fallback>
                <p:oleObj name="公式" r:id="rId14" imgW="2578100" imgH="355600" progId="Equation.3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752600"/>
                        <a:ext cx="45989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4290" name="Group 50"/>
          <p:cNvGrpSpPr/>
          <p:nvPr/>
        </p:nvGrpSpPr>
        <p:grpSpPr bwMode="auto">
          <a:xfrm>
            <a:off x="4818063" y="3336925"/>
            <a:ext cx="2655887" cy="1455738"/>
            <a:chOff x="2187" y="3230"/>
            <a:chExt cx="1673" cy="917"/>
          </a:xfrm>
        </p:grpSpPr>
        <p:sp>
          <p:nvSpPr>
            <p:cNvPr id="394268" name="Rectangle 28"/>
            <p:cNvSpPr>
              <a:spLocks noChangeArrowheads="1"/>
            </p:cNvSpPr>
            <p:nvPr/>
          </p:nvSpPr>
          <p:spPr bwMode="auto">
            <a:xfrm>
              <a:off x="2187" y="3230"/>
              <a:ext cx="1673" cy="90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3366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4269" name="Oval 29"/>
            <p:cNvSpPr>
              <a:spLocks noChangeArrowheads="1"/>
            </p:cNvSpPr>
            <p:nvPr/>
          </p:nvSpPr>
          <p:spPr bwMode="auto">
            <a:xfrm>
              <a:off x="2278" y="3275"/>
              <a:ext cx="1089" cy="771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61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4270" name="Oval 30"/>
            <p:cNvSpPr>
              <a:spLocks noChangeArrowheads="1"/>
            </p:cNvSpPr>
            <p:nvPr/>
          </p:nvSpPr>
          <p:spPr bwMode="auto">
            <a:xfrm>
              <a:off x="2998" y="3321"/>
              <a:ext cx="777" cy="680"/>
            </a:xfrm>
            <a:prstGeom prst="ellipse">
              <a:avLst/>
            </a:prstGeom>
            <a:gradFill rotWithShape="1">
              <a:gsLst>
                <a:gs pos="0">
                  <a:srgbClr val="0000FF">
                    <a:gamma/>
                    <a:shade val="46275"/>
                    <a:invGamma/>
                  </a:srgbClr>
                </a:gs>
                <a:gs pos="50000">
                  <a:srgbClr val="0000FF">
                    <a:alpha val="23000"/>
                  </a:srgbClr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solidFill>
                <a:schemeClr val="folHlink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28954" name="Object 282"/>
            <p:cNvGraphicFramePr>
              <a:graphicFrameLocks noChangeAspect="1"/>
            </p:cNvGraphicFramePr>
            <p:nvPr/>
          </p:nvGraphicFramePr>
          <p:xfrm>
            <a:off x="2412" y="3452"/>
            <a:ext cx="52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200" imgH="50800" progId="">
                    <p:embed/>
                  </p:oleObj>
                </mc:Choice>
                <mc:Fallback>
                  <p:oleObj name="Equation" r:id="rId16" imgW="330200" imgH="50800" progId="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3452"/>
                          <a:ext cx="52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55" name="Object 283"/>
            <p:cNvGraphicFramePr>
              <a:graphicFrameLocks noChangeAspect="1"/>
            </p:cNvGraphicFramePr>
            <p:nvPr/>
          </p:nvGraphicFramePr>
          <p:xfrm>
            <a:off x="2633" y="3693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0800" imgH="50800" progId="">
                    <p:embed/>
                  </p:oleObj>
                </mc:Choice>
                <mc:Fallback>
                  <p:oleObj name="Equation" r:id="rId18" imgW="50800" imgH="50800" progId="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3" y="3693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56" name="Object 284"/>
            <p:cNvGraphicFramePr>
              <a:graphicFrameLocks noChangeAspect="1"/>
            </p:cNvGraphicFramePr>
            <p:nvPr/>
          </p:nvGraphicFramePr>
          <p:xfrm>
            <a:off x="3466" y="3534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0800" imgH="50800" progId="">
                    <p:embed/>
                  </p:oleObj>
                </mc:Choice>
                <mc:Fallback>
                  <p:oleObj name="Equation" r:id="rId20" imgW="50800" imgH="50800" progId="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3534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57" name="Object 285"/>
            <p:cNvGraphicFramePr>
              <a:graphicFrameLocks noChangeAspect="1"/>
            </p:cNvGraphicFramePr>
            <p:nvPr/>
          </p:nvGraphicFramePr>
          <p:xfrm>
            <a:off x="2192" y="3921"/>
            <a:ext cx="2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63500" imgH="50800" progId="Equation.3">
                    <p:embed/>
                  </p:oleObj>
                </mc:Choice>
                <mc:Fallback>
                  <p:oleObj name="公式" r:id="rId22" imgW="63500" imgH="50800" progId="Equation.3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3921"/>
                          <a:ext cx="26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958" name="Object 286"/>
          <p:cNvGraphicFramePr>
            <a:graphicFrameLocks noChangeAspect="1"/>
          </p:cNvGraphicFramePr>
          <p:nvPr/>
        </p:nvGraphicFramePr>
        <p:xfrm>
          <a:off x="1395413" y="4978400"/>
          <a:ext cx="38258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095500" imgH="114300" progId="Equation.3">
                  <p:embed/>
                </p:oleObj>
              </mc:Choice>
              <mc:Fallback>
                <p:oleObj name="公式" r:id="rId24" imgW="2095500" imgH="114300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978400"/>
                        <a:ext cx="38258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59" name="Object 287"/>
          <p:cNvGraphicFramePr>
            <a:graphicFrameLocks noChangeAspect="1"/>
          </p:cNvGraphicFramePr>
          <p:nvPr/>
        </p:nvGraphicFramePr>
        <p:xfrm>
          <a:off x="2527300" y="2439988"/>
          <a:ext cx="42830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387600" imgH="355600" progId="Equation.3">
                  <p:embed/>
                </p:oleObj>
              </mc:Choice>
              <mc:Fallback>
                <p:oleObj name="公式" r:id="rId26" imgW="2387600" imgH="35560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439988"/>
                        <a:ext cx="42830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4305" name="Group 65"/>
          <p:cNvGrpSpPr/>
          <p:nvPr/>
        </p:nvGrpSpPr>
        <p:grpSpPr bwMode="auto">
          <a:xfrm>
            <a:off x="3252788" y="5354638"/>
            <a:ext cx="4594225" cy="533400"/>
            <a:chOff x="281" y="3445"/>
            <a:chExt cx="2894" cy="336"/>
          </a:xfrm>
        </p:grpSpPr>
        <p:sp>
          <p:nvSpPr>
            <p:cNvPr id="28981" name="Rectangle 60"/>
            <p:cNvSpPr>
              <a:spLocks noChangeArrowheads="1"/>
            </p:cNvSpPr>
            <p:nvPr/>
          </p:nvSpPr>
          <p:spPr bwMode="auto">
            <a:xfrm>
              <a:off x="281" y="3445"/>
              <a:ext cx="240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若      则称     为</a:t>
              </a:r>
            </a:p>
          </p:txBody>
        </p:sp>
        <p:sp>
          <p:nvSpPr>
            <p:cNvPr id="28982" name="Rectangle 62"/>
            <p:cNvSpPr>
              <a:spLocks noChangeArrowheads="1"/>
            </p:cNvSpPr>
            <p:nvPr/>
          </p:nvSpPr>
          <p:spPr bwMode="auto">
            <a:xfrm>
              <a:off x="2418" y="3454"/>
              <a:ext cx="75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</a:rPr>
                <a:t>真差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</a:p>
          </p:txBody>
        </p:sp>
        <p:graphicFrame>
          <p:nvGraphicFramePr>
            <p:cNvPr id="28960" name="Object 288"/>
            <p:cNvGraphicFramePr>
              <a:graphicFrameLocks noChangeAspect="1"/>
            </p:cNvGraphicFramePr>
            <p:nvPr/>
          </p:nvGraphicFramePr>
          <p:xfrm>
            <a:off x="556" y="3504"/>
            <a:ext cx="70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482600" imgH="63500" progId="Equation.3">
                    <p:embed/>
                  </p:oleObj>
                </mc:Choice>
                <mc:Fallback>
                  <p:oleObj name="公式" r:id="rId28" imgW="482600" imgH="63500" progId="Equation.3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3504"/>
                          <a:ext cx="70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61" name="Object 289"/>
            <p:cNvGraphicFramePr>
              <a:graphicFrameLocks noChangeAspect="1"/>
            </p:cNvGraphicFramePr>
            <p:nvPr/>
          </p:nvGraphicFramePr>
          <p:xfrm>
            <a:off x="1719" y="3509"/>
            <a:ext cx="57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355600" imgH="38100" progId="Equation.3">
                    <p:embed/>
                  </p:oleObj>
                </mc:Choice>
                <mc:Fallback>
                  <p:oleObj name="公式" r:id="rId30" imgW="355600" imgH="38100" progId="Equation.3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3509"/>
                          <a:ext cx="57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89" name="Group 49"/>
          <p:cNvGrpSpPr/>
          <p:nvPr/>
        </p:nvGrpSpPr>
        <p:grpSpPr bwMode="auto">
          <a:xfrm>
            <a:off x="1401899" y="3312336"/>
            <a:ext cx="2655887" cy="1457325"/>
            <a:chOff x="2183" y="974"/>
            <a:chExt cx="1673" cy="918"/>
          </a:xfrm>
        </p:grpSpPr>
        <p:sp>
          <p:nvSpPr>
            <p:cNvPr id="394276" name="Rectangle 36"/>
            <p:cNvSpPr>
              <a:spLocks noChangeArrowheads="1"/>
            </p:cNvSpPr>
            <p:nvPr/>
          </p:nvSpPr>
          <p:spPr bwMode="auto">
            <a:xfrm>
              <a:off x="2183" y="974"/>
              <a:ext cx="1673" cy="907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3366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4277" name="Oval 37"/>
            <p:cNvSpPr>
              <a:spLocks noChangeArrowheads="1"/>
            </p:cNvSpPr>
            <p:nvPr/>
          </p:nvSpPr>
          <p:spPr bwMode="auto">
            <a:xfrm>
              <a:off x="2274" y="1019"/>
              <a:ext cx="1089" cy="771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>
                    <a:alpha val="70000"/>
                  </a:schemeClr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4278" name="Oval 38"/>
            <p:cNvSpPr>
              <a:spLocks noChangeArrowheads="1"/>
            </p:cNvSpPr>
            <p:nvPr/>
          </p:nvSpPr>
          <p:spPr bwMode="auto">
            <a:xfrm>
              <a:off x="2682" y="1065"/>
              <a:ext cx="1089" cy="680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14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28962" name="Object 290"/>
            <p:cNvGraphicFramePr>
              <a:graphicFrameLocks noChangeAspect="1"/>
            </p:cNvGraphicFramePr>
            <p:nvPr/>
          </p:nvGraphicFramePr>
          <p:xfrm>
            <a:off x="2395" y="1287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50800" imgH="50800" progId="">
                    <p:embed/>
                  </p:oleObj>
                </mc:Choice>
                <mc:Fallback>
                  <p:oleObj name="Equation" r:id="rId32" imgW="50800" imgH="50800" progId="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5" y="1287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63" name="Object 291"/>
            <p:cNvGraphicFramePr>
              <a:graphicFrameLocks noChangeAspect="1"/>
            </p:cNvGraphicFramePr>
            <p:nvPr/>
          </p:nvGraphicFramePr>
          <p:xfrm>
            <a:off x="3434" y="1302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50800" imgH="50800" progId="">
                    <p:embed/>
                  </p:oleObj>
                </mc:Choice>
                <mc:Fallback>
                  <p:oleObj name="Equation" r:id="rId34" imgW="50800" imgH="50800" progId="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1302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64" name="Object 292"/>
            <p:cNvGraphicFramePr>
              <a:graphicFrameLocks noChangeAspect="1"/>
            </p:cNvGraphicFramePr>
            <p:nvPr/>
          </p:nvGraphicFramePr>
          <p:xfrm>
            <a:off x="2779" y="1283"/>
            <a:ext cx="55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68300" imgH="63500" progId="">
                    <p:embed/>
                  </p:oleObj>
                </mc:Choice>
                <mc:Fallback>
                  <p:oleObj name="Equation" r:id="rId36" imgW="368300" imgH="63500" progId="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1283"/>
                          <a:ext cx="55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965" name="Object 293"/>
            <p:cNvGraphicFramePr>
              <a:graphicFrameLocks noChangeAspect="1"/>
            </p:cNvGraphicFramePr>
            <p:nvPr/>
          </p:nvGraphicFramePr>
          <p:xfrm>
            <a:off x="2185" y="1666"/>
            <a:ext cx="2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63500" imgH="50800" progId="Equation.3">
                    <p:embed/>
                  </p:oleObj>
                </mc:Choice>
                <mc:Fallback>
                  <p:oleObj name="公式" r:id="rId38" imgW="63500" imgH="50800" progId="Equation.3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1666"/>
                          <a:ext cx="26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3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500"/>
                                        <p:tgtEl>
                                          <p:spTgt spid="3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animBg="1"/>
      <p:bldP spid="394243" grpId="0" animBg="1"/>
      <p:bldP spid="394254" grpId="0"/>
      <p:bldP spid="394284" grpId="0" animBg="1"/>
      <p:bldP spid="3942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WordArt 2"/>
          <p:cNvSpPr>
            <a:spLocks noChangeArrowheads="1" noChangeShapeType="1" noTextEdit="1"/>
          </p:cNvSpPr>
          <p:nvPr/>
        </p:nvSpPr>
        <p:spPr bwMode="auto">
          <a:xfrm>
            <a:off x="946150" y="73342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⑤</a:t>
            </a:r>
          </a:p>
        </p:txBody>
      </p:sp>
      <p:sp>
        <p:nvSpPr>
          <p:cNvPr id="395267" name="WordArt 3"/>
          <p:cNvSpPr>
            <a:spLocks noChangeArrowheads="1" noChangeShapeType="1" noTextEdit="1"/>
          </p:cNvSpPr>
          <p:nvPr/>
        </p:nvSpPr>
        <p:spPr bwMode="auto">
          <a:xfrm>
            <a:off x="938213" y="305911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</a:rPr>
              <a:t>⑥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2525713" y="3352800"/>
            <a:ext cx="15382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记为</a:t>
            </a:r>
          </a:p>
        </p:txBody>
      </p:sp>
      <p:grpSp>
        <p:nvGrpSpPr>
          <p:cNvPr id="395293" name="Group 29"/>
          <p:cNvGrpSpPr/>
          <p:nvPr/>
        </p:nvGrpSpPr>
        <p:grpSpPr bwMode="auto">
          <a:xfrm>
            <a:off x="0" y="3373438"/>
            <a:ext cx="3149600" cy="533400"/>
            <a:chOff x="0" y="2325"/>
            <a:chExt cx="1984" cy="336"/>
          </a:xfrm>
        </p:grpSpPr>
        <p:sp>
          <p:nvSpPr>
            <p:cNvPr id="29932" name="Rectangle 30"/>
            <p:cNvSpPr>
              <a:spLocks noChangeArrowheads="1"/>
            </p:cNvSpPr>
            <p:nvPr/>
          </p:nvSpPr>
          <p:spPr bwMode="auto">
            <a:xfrm>
              <a:off x="0" y="2325"/>
              <a:ext cx="117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或称为</a:t>
              </a:r>
            </a:p>
          </p:txBody>
        </p:sp>
        <p:sp>
          <p:nvSpPr>
            <p:cNvPr id="29933" name="Rectangle 31"/>
            <p:cNvSpPr>
              <a:spLocks noChangeArrowheads="1"/>
            </p:cNvSpPr>
            <p:nvPr/>
          </p:nvSpPr>
          <p:spPr bwMode="auto">
            <a:xfrm>
              <a:off x="668" y="2334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对立事件</a:t>
              </a:r>
            </a:p>
          </p:txBody>
        </p:sp>
      </p:grpSp>
      <p:grpSp>
        <p:nvGrpSpPr>
          <p:cNvPr id="395296" name="Group 32"/>
          <p:cNvGrpSpPr/>
          <p:nvPr/>
        </p:nvGrpSpPr>
        <p:grpSpPr bwMode="auto">
          <a:xfrm>
            <a:off x="2992438" y="4737100"/>
            <a:ext cx="2682875" cy="1439863"/>
            <a:chOff x="3973" y="3040"/>
            <a:chExt cx="1690" cy="907"/>
          </a:xfrm>
        </p:grpSpPr>
        <p:sp>
          <p:nvSpPr>
            <p:cNvPr id="395297" name="Rectangle 33"/>
            <p:cNvSpPr>
              <a:spLocks noChangeArrowheads="1"/>
            </p:cNvSpPr>
            <p:nvPr/>
          </p:nvSpPr>
          <p:spPr bwMode="auto">
            <a:xfrm>
              <a:off x="3990" y="3040"/>
              <a:ext cx="1673" cy="90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69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graphicFrame>
          <p:nvGraphicFramePr>
            <p:cNvPr id="29893" name="Object 197"/>
            <p:cNvGraphicFramePr>
              <a:graphicFrameLocks noChangeAspect="1"/>
            </p:cNvGraphicFramePr>
            <p:nvPr/>
          </p:nvGraphicFramePr>
          <p:xfrm>
            <a:off x="3973" y="3704"/>
            <a:ext cx="26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3500" imgH="50800" progId="Equation.3">
                    <p:embed/>
                  </p:oleObj>
                </mc:Choice>
                <mc:Fallback>
                  <p:oleObj name="公式" r:id="rId2" imgW="63500" imgH="50800" progId="Equation.3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3704"/>
                          <a:ext cx="26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94" name="Object 198"/>
            <p:cNvGraphicFramePr>
              <a:graphicFrameLocks noChangeAspect="1"/>
            </p:cNvGraphicFramePr>
            <p:nvPr/>
          </p:nvGraphicFramePr>
          <p:xfrm>
            <a:off x="5140" y="3358"/>
            <a:ext cx="26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3500" imgH="76200" progId="Equation.3">
                    <p:embed/>
                  </p:oleObj>
                </mc:Choice>
                <mc:Fallback>
                  <p:oleObj name="公式" r:id="rId4" imgW="63500" imgH="76200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0" y="3358"/>
                          <a:ext cx="26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95" name="Object 199"/>
            <p:cNvGraphicFramePr>
              <a:graphicFrameLocks noChangeAspect="1"/>
            </p:cNvGraphicFramePr>
            <p:nvPr/>
          </p:nvGraphicFramePr>
          <p:xfrm>
            <a:off x="4243" y="3358"/>
            <a:ext cx="26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3500" imgH="76200" progId="Equation.3">
                    <p:embed/>
                  </p:oleObj>
                </mc:Choice>
                <mc:Fallback>
                  <p:oleObj name="公式" r:id="rId6" imgW="63500" imgH="76200" progId="Equation.3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3358"/>
                          <a:ext cx="26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31" name="Freeform 37"/>
            <p:cNvSpPr/>
            <p:nvPr/>
          </p:nvSpPr>
          <p:spPr bwMode="auto">
            <a:xfrm>
              <a:off x="4711" y="3040"/>
              <a:ext cx="317" cy="907"/>
            </a:xfrm>
            <a:custGeom>
              <a:avLst/>
              <a:gdLst>
                <a:gd name="T0" fmla="*/ 0 w 317"/>
                <a:gd name="T1" fmla="*/ 0 h 907"/>
                <a:gd name="T2" fmla="*/ 136 w 317"/>
                <a:gd name="T3" fmla="*/ 227 h 907"/>
                <a:gd name="T4" fmla="*/ 45 w 317"/>
                <a:gd name="T5" fmla="*/ 590 h 907"/>
                <a:gd name="T6" fmla="*/ 181 w 317"/>
                <a:gd name="T7" fmla="*/ 771 h 907"/>
                <a:gd name="T8" fmla="*/ 317 w 317"/>
                <a:gd name="T9" fmla="*/ 907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"/>
                <a:gd name="T16" fmla="*/ 0 h 907"/>
                <a:gd name="T17" fmla="*/ 317 w 317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" h="907">
                  <a:moveTo>
                    <a:pt x="0" y="0"/>
                  </a:moveTo>
                  <a:cubicBezTo>
                    <a:pt x="64" y="64"/>
                    <a:pt x="129" y="129"/>
                    <a:pt x="136" y="227"/>
                  </a:cubicBezTo>
                  <a:cubicBezTo>
                    <a:pt x="143" y="325"/>
                    <a:pt x="37" y="499"/>
                    <a:pt x="45" y="590"/>
                  </a:cubicBezTo>
                  <a:cubicBezTo>
                    <a:pt x="53" y="681"/>
                    <a:pt x="136" y="718"/>
                    <a:pt x="181" y="771"/>
                  </a:cubicBezTo>
                  <a:cubicBezTo>
                    <a:pt x="226" y="824"/>
                    <a:pt x="271" y="865"/>
                    <a:pt x="317" y="907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5303" name="Group 39"/>
          <p:cNvGrpSpPr/>
          <p:nvPr/>
        </p:nvGrpSpPr>
        <p:grpSpPr bwMode="auto">
          <a:xfrm>
            <a:off x="1449388" y="593725"/>
            <a:ext cx="6329362" cy="542925"/>
            <a:chOff x="913" y="374"/>
            <a:chExt cx="3987" cy="342"/>
          </a:xfrm>
        </p:grpSpPr>
        <p:sp>
          <p:nvSpPr>
            <p:cNvPr id="29927" name="Rectangle 25"/>
            <p:cNvSpPr>
              <a:spLocks noChangeArrowheads="1"/>
            </p:cNvSpPr>
            <p:nvPr/>
          </p:nvSpPr>
          <p:spPr bwMode="auto">
            <a:xfrm>
              <a:off x="913" y="386"/>
              <a:ext cx="51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若</a:t>
              </a:r>
            </a:p>
          </p:txBody>
        </p:sp>
        <p:sp>
          <p:nvSpPr>
            <p:cNvPr id="29928" name="Rectangle 26"/>
            <p:cNvSpPr>
              <a:spLocks noChangeArrowheads="1"/>
            </p:cNvSpPr>
            <p:nvPr/>
          </p:nvSpPr>
          <p:spPr bwMode="auto">
            <a:xfrm>
              <a:off x="2084" y="380"/>
              <a:ext cx="90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则称</a:t>
              </a:r>
            </a:p>
          </p:txBody>
        </p:sp>
        <p:graphicFrame>
          <p:nvGraphicFramePr>
            <p:cNvPr id="29896" name="Object 200"/>
            <p:cNvGraphicFramePr>
              <a:graphicFrameLocks noChangeAspect="1"/>
            </p:cNvGraphicFramePr>
            <p:nvPr/>
          </p:nvGraphicFramePr>
          <p:xfrm>
            <a:off x="2696" y="442"/>
            <a:ext cx="4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300" imgH="63500" progId="">
                    <p:embed/>
                  </p:oleObj>
                </mc:Choice>
                <mc:Fallback>
                  <p:oleObj name="Equation" r:id="rId8" imgW="241300" imgH="63500" progId="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442"/>
                          <a:ext cx="44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29" name="Rectangle 28"/>
            <p:cNvSpPr>
              <a:spLocks noChangeArrowheads="1"/>
            </p:cNvSpPr>
            <p:nvPr/>
          </p:nvSpPr>
          <p:spPr bwMode="auto">
            <a:xfrm>
              <a:off x="3058" y="374"/>
              <a:ext cx="184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</a:rPr>
                <a:t>互不相容</a:t>
              </a:r>
              <a:r>
                <a:rPr lang="en-US" altLang="zh-CN" dirty="0">
                  <a:solidFill>
                    <a:srgbClr val="FF3300"/>
                  </a:solidFill>
                </a:rPr>
                <a:t>(</a:t>
              </a:r>
              <a:r>
                <a:rPr lang="zh-CN" altLang="en-US" dirty="0">
                  <a:solidFill>
                    <a:srgbClr val="FF3300"/>
                  </a:solidFill>
                </a:rPr>
                <a:t>互斥</a:t>
              </a:r>
              <a:r>
                <a:rPr lang="en-US" altLang="zh-CN" dirty="0">
                  <a:solidFill>
                    <a:srgbClr val="FF3300"/>
                  </a:solidFill>
                </a:rPr>
                <a:t>)</a:t>
              </a:r>
              <a:r>
                <a:rPr lang="en-US" altLang="zh-CN" b="0" dirty="0">
                  <a:solidFill>
                    <a:schemeClr val="tx1"/>
                  </a:solidFill>
                </a:rPr>
                <a:t> .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graphicFrame>
          <p:nvGraphicFramePr>
            <p:cNvPr id="29897" name="Object 201"/>
            <p:cNvGraphicFramePr>
              <a:graphicFrameLocks noChangeAspect="1"/>
            </p:cNvGraphicFramePr>
            <p:nvPr/>
          </p:nvGraphicFramePr>
          <p:xfrm>
            <a:off x="1131" y="419"/>
            <a:ext cx="104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00100" imgH="63500" progId="">
                    <p:embed/>
                  </p:oleObj>
                </mc:Choice>
                <mc:Fallback>
                  <p:oleObj name="Equation" r:id="rId10" imgW="800100" imgH="63500" progId="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419"/>
                          <a:ext cx="104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5309" name="Group 45"/>
          <p:cNvGrpSpPr/>
          <p:nvPr/>
        </p:nvGrpSpPr>
        <p:grpSpPr bwMode="auto">
          <a:xfrm>
            <a:off x="5383213" y="2327275"/>
            <a:ext cx="2536825" cy="365125"/>
            <a:chOff x="3583" y="1162"/>
            <a:chExt cx="1598" cy="230"/>
          </a:xfrm>
        </p:grpSpPr>
        <p:sp>
          <p:nvSpPr>
            <p:cNvPr id="395305" name="AutoShape 41"/>
            <p:cNvSpPr>
              <a:spLocks noChangeArrowheads="1"/>
            </p:cNvSpPr>
            <p:nvPr/>
          </p:nvSpPr>
          <p:spPr bwMode="auto">
            <a:xfrm>
              <a:off x="3583" y="1162"/>
              <a:ext cx="1598" cy="230"/>
            </a:xfrm>
            <a:prstGeom prst="wedgeRectCallout">
              <a:avLst>
                <a:gd name="adj1" fmla="val -65958"/>
                <a:gd name="adj2" fmla="val -11741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9925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4010" y="1200"/>
              <a:ext cx="1121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不能同时发生</a:t>
              </a:r>
            </a:p>
          </p:txBody>
        </p:sp>
        <p:sp>
          <p:nvSpPr>
            <p:cNvPr id="29926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3627" y="1209"/>
              <a:ext cx="335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A, B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395317" name="Group 53"/>
          <p:cNvGrpSpPr/>
          <p:nvPr/>
        </p:nvGrpSpPr>
        <p:grpSpPr bwMode="auto">
          <a:xfrm>
            <a:off x="1433513" y="2879725"/>
            <a:ext cx="7610475" cy="539750"/>
            <a:chOff x="903" y="1966"/>
            <a:chExt cx="4794" cy="340"/>
          </a:xfrm>
        </p:grpSpPr>
        <p:sp>
          <p:nvSpPr>
            <p:cNvPr id="29920" name="Rectangle 18"/>
            <p:cNvSpPr>
              <a:spLocks noChangeArrowheads="1"/>
            </p:cNvSpPr>
            <p:nvPr/>
          </p:nvSpPr>
          <p:spPr bwMode="auto">
            <a:xfrm>
              <a:off x="2110" y="1978"/>
              <a:ext cx="53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且</a:t>
              </a:r>
            </a:p>
          </p:txBody>
        </p:sp>
        <p:sp>
          <p:nvSpPr>
            <p:cNvPr id="29921" name="Rectangle 19"/>
            <p:cNvSpPr>
              <a:spLocks noChangeArrowheads="1"/>
            </p:cNvSpPr>
            <p:nvPr/>
          </p:nvSpPr>
          <p:spPr bwMode="auto">
            <a:xfrm>
              <a:off x="903" y="1979"/>
              <a:ext cx="53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若</a:t>
              </a:r>
            </a:p>
          </p:txBody>
        </p:sp>
        <p:sp>
          <p:nvSpPr>
            <p:cNvPr id="29922" name="Rectangle 20"/>
            <p:cNvSpPr>
              <a:spLocks noChangeArrowheads="1"/>
            </p:cNvSpPr>
            <p:nvPr/>
          </p:nvSpPr>
          <p:spPr bwMode="auto">
            <a:xfrm>
              <a:off x="3392" y="1966"/>
              <a:ext cx="176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则称    互为</a:t>
              </a:r>
            </a:p>
          </p:txBody>
        </p:sp>
        <p:graphicFrame>
          <p:nvGraphicFramePr>
            <p:cNvPr id="29898" name="Object 202"/>
            <p:cNvGraphicFramePr>
              <a:graphicFrameLocks noChangeAspect="1"/>
            </p:cNvGraphicFramePr>
            <p:nvPr/>
          </p:nvGraphicFramePr>
          <p:xfrm>
            <a:off x="3933" y="2041"/>
            <a:ext cx="4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1300" imgH="63500" progId="">
                    <p:embed/>
                  </p:oleObj>
                </mc:Choice>
                <mc:Fallback>
                  <p:oleObj name="Equation" r:id="rId12" imgW="241300" imgH="63500" progId="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2041"/>
                          <a:ext cx="4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23" name="Rectangle 22"/>
            <p:cNvSpPr>
              <a:spLocks noChangeArrowheads="1"/>
            </p:cNvSpPr>
            <p:nvPr/>
          </p:nvSpPr>
          <p:spPr bwMode="auto">
            <a:xfrm>
              <a:off x="4733" y="1974"/>
              <a:ext cx="96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逆事件</a:t>
              </a:r>
            </a:p>
          </p:txBody>
        </p:sp>
        <p:graphicFrame>
          <p:nvGraphicFramePr>
            <p:cNvPr id="29899" name="Object 203"/>
            <p:cNvGraphicFramePr>
              <a:graphicFrameLocks noChangeAspect="1"/>
            </p:cNvGraphicFramePr>
            <p:nvPr/>
          </p:nvGraphicFramePr>
          <p:xfrm>
            <a:off x="1197" y="2048"/>
            <a:ext cx="97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736600" imgH="50800" progId="Equation.3">
                    <p:embed/>
                  </p:oleObj>
                </mc:Choice>
                <mc:Fallback>
                  <p:oleObj name="公式" r:id="rId14" imgW="736600" imgH="5080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2048"/>
                          <a:ext cx="97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0" name="Object 204"/>
            <p:cNvGraphicFramePr>
              <a:graphicFrameLocks noChangeAspect="1"/>
            </p:cNvGraphicFramePr>
            <p:nvPr/>
          </p:nvGraphicFramePr>
          <p:xfrm>
            <a:off x="2432" y="2039"/>
            <a:ext cx="101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762000" imgH="63500" progId="Equation.3">
                    <p:embed/>
                  </p:oleObj>
                </mc:Choice>
                <mc:Fallback>
                  <p:oleObj name="公式" r:id="rId16" imgW="762000" imgH="63500" progId="Equation.3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2" y="2039"/>
                          <a:ext cx="101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5320" name="Group 56"/>
          <p:cNvGrpSpPr/>
          <p:nvPr/>
        </p:nvGrpSpPr>
        <p:grpSpPr bwMode="auto">
          <a:xfrm>
            <a:off x="2266950" y="1243013"/>
            <a:ext cx="2655888" cy="1455737"/>
            <a:chOff x="1428" y="783"/>
            <a:chExt cx="1673" cy="917"/>
          </a:xfrm>
        </p:grpSpPr>
        <p:sp>
          <p:nvSpPr>
            <p:cNvPr id="395271" name="Rectangle 7"/>
            <p:cNvSpPr>
              <a:spLocks noChangeArrowheads="1"/>
            </p:cNvSpPr>
            <p:nvPr/>
          </p:nvSpPr>
          <p:spPr bwMode="auto">
            <a:xfrm>
              <a:off x="1428" y="783"/>
              <a:ext cx="1673" cy="90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>
                    <a:alpha val="69000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accent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395272" name="Oval 8"/>
            <p:cNvSpPr>
              <a:spLocks noChangeArrowheads="1"/>
            </p:cNvSpPr>
            <p:nvPr/>
          </p:nvSpPr>
          <p:spPr bwMode="auto">
            <a:xfrm>
              <a:off x="1540" y="919"/>
              <a:ext cx="726" cy="58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78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78000"/>
                  </a:schemeClr>
                </a:gs>
              </a:gsLst>
              <a:lin ang="2700000" scaled="1"/>
            </a:gradFill>
            <a:ln w="1270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华文新魏" panose="02010800040101010101" charset="-122"/>
                <a:ea typeface="华文新魏" panose="02010800040101010101" charset="-122"/>
                <a:cs typeface="+mn-cs"/>
              </a:endParaRPr>
            </a:p>
          </p:txBody>
        </p:sp>
        <p:sp>
          <p:nvSpPr>
            <p:cNvPr id="29919" name="Oval 9"/>
            <p:cNvSpPr>
              <a:spLocks noChangeArrowheads="1"/>
            </p:cNvSpPr>
            <p:nvPr/>
          </p:nvSpPr>
          <p:spPr bwMode="auto">
            <a:xfrm>
              <a:off x="2365" y="940"/>
              <a:ext cx="635" cy="544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50000">
                  <a:srgbClr val="767600"/>
                </a:gs>
                <a:gs pos="100000">
                  <a:srgbClr val="FFFF00"/>
                </a:gs>
              </a:gsLst>
              <a:lin ang="2700000" scaled="1"/>
            </a:gra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9901" name="Object 205"/>
            <p:cNvGraphicFramePr>
              <a:graphicFrameLocks noChangeAspect="1"/>
            </p:cNvGraphicFramePr>
            <p:nvPr/>
          </p:nvGraphicFramePr>
          <p:xfrm>
            <a:off x="1793" y="1102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0800" imgH="50800" progId="">
                    <p:embed/>
                  </p:oleObj>
                </mc:Choice>
                <mc:Fallback>
                  <p:oleObj name="Equation" r:id="rId18" imgW="50800" imgH="50800" progId="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1102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2" name="Object 206"/>
            <p:cNvGraphicFramePr>
              <a:graphicFrameLocks noChangeAspect="1"/>
            </p:cNvGraphicFramePr>
            <p:nvPr/>
          </p:nvGraphicFramePr>
          <p:xfrm>
            <a:off x="2578" y="1111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0800" imgH="50800" progId="">
                    <p:embed/>
                  </p:oleObj>
                </mc:Choice>
                <mc:Fallback>
                  <p:oleObj name="Equation" r:id="rId20" imgW="50800" imgH="50800" progId="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1111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3" name="Object 207"/>
            <p:cNvGraphicFramePr>
              <a:graphicFrameLocks noChangeAspect="1"/>
            </p:cNvGraphicFramePr>
            <p:nvPr/>
          </p:nvGraphicFramePr>
          <p:xfrm>
            <a:off x="1432" y="1474"/>
            <a:ext cx="2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63500" imgH="50800" progId="Equation.3">
                    <p:embed/>
                  </p:oleObj>
                </mc:Choice>
                <mc:Fallback>
                  <p:oleObj name="公式" r:id="rId22" imgW="63500" imgH="50800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474"/>
                          <a:ext cx="26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904" name="Object 208"/>
          <p:cNvGraphicFramePr>
            <a:graphicFrameLocks noChangeAspect="1"/>
          </p:cNvGraphicFramePr>
          <p:nvPr/>
        </p:nvGraphicFramePr>
        <p:xfrm>
          <a:off x="3273425" y="3763963"/>
          <a:ext cx="21764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117600" imgH="63500" progId="Equation.3">
                  <p:embed/>
                </p:oleObj>
              </mc:Choice>
              <mc:Fallback>
                <p:oleObj name="公式" r:id="rId24" imgW="1117600" imgH="635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3763963"/>
                        <a:ext cx="21764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5" name="Object 209"/>
          <p:cNvGraphicFramePr>
            <a:graphicFrameLocks noChangeAspect="1"/>
          </p:cNvGraphicFramePr>
          <p:nvPr/>
        </p:nvGraphicFramePr>
        <p:xfrm>
          <a:off x="3262313" y="4181475"/>
          <a:ext cx="21764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117600" imgH="101600" progId="Equation.3">
                  <p:embed/>
                </p:oleObj>
              </mc:Choice>
              <mc:Fallback>
                <p:oleObj name="公式" r:id="rId26" imgW="1117600" imgH="1016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4181475"/>
                        <a:ext cx="21764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6" name="Object 210"/>
          <p:cNvGraphicFramePr>
            <a:graphicFrameLocks noChangeAspect="1"/>
          </p:cNvGraphicFramePr>
          <p:nvPr/>
        </p:nvGraphicFramePr>
        <p:xfrm>
          <a:off x="5526088" y="3795713"/>
          <a:ext cx="6921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160000" imgH="6096000" progId="">
                  <p:embed/>
                </p:oleObj>
              </mc:Choice>
              <mc:Fallback>
                <p:oleObj name="Equation" r:id="rId28" imgW="10160000" imgH="6096000" progId="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795713"/>
                        <a:ext cx="69215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7" name="Object 211"/>
          <p:cNvGraphicFramePr>
            <a:graphicFrameLocks noChangeAspect="1"/>
          </p:cNvGraphicFramePr>
          <p:nvPr/>
        </p:nvGraphicFramePr>
        <p:xfrm>
          <a:off x="5530850" y="4229100"/>
          <a:ext cx="6937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160000" imgH="6096000" progId="">
                  <p:embed/>
                </p:oleObj>
              </mc:Choice>
              <mc:Fallback>
                <p:oleObj name="Equation" r:id="rId30" imgW="10160000" imgH="609600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4229100"/>
                        <a:ext cx="693738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39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500"/>
                                        <p:tgtEl>
                                          <p:spTgt spid="39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animBg="1"/>
      <p:bldP spid="395267" grpId="0" animBg="1"/>
      <p:bldP spid="39526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970</Words>
  <Application>Microsoft Office PowerPoint</Application>
  <PresentationFormat>全屏显示(4:3)</PresentationFormat>
  <Paragraphs>206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Monotype Sorts</vt:lpstr>
      <vt:lpstr>方正舒体</vt:lpstr>
      <vt:lpstr>黑体</vt:lpstr>
      <vt:lpstr>华文细黑</vt:lpstr>
      <vt:lpstr>华文新魏</vt:lpstr>
      <vt:lpstr>楷体</vt:lpstr>
      <vt:lpstr>楷体_GB2312</vt:lpstr>
      <vt:lpstr>隶书</vt:lpstr>
      <vt:lpstr>宋体</vt:lpstr>
      <vt:lpstr>Arial</vt:lpstr>
      <vt:lpstr>Calibri</vt:lpstr>
      <vt:lpstr>Euclid Math One</vt:lpstr>
      <vt:lpstr>Symbol</vt:lpstr>
      <vt:lpstr>Times New Roman</vt:lpstr>
      <vt:lpstr>Office 主题​​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注：可列（countable）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1075</cp:revision>
  <dcterms:created xsi:type="dcterms:W3CDTF">1999-06-22T01:41:00Z</dcterms:created>
  <dcterms:modified xsi:type="dcterms:W3CDTF">2022-09-07T08:09:06Z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