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5" r:id="rId2"/>
    <p:sldId id="463" r:id="rId3"/>
    <p:sldId id="398" r:id="rId4"/>
    <p:sldId id="399" r:id="rId5"/>
    <p:sldId id="443" r:id="rId6"/>
    <p:sldId id="400" r:id="rId7"/>
    <p:sldId id="447" r:id="rId8"/>
    <p:sldId id="445" r:id="rId9"/>
    <p:sldId id="441" r:id="rId10"/>
    <p:sldId id="442" r:id="rId11"/>
    <p:sldId id="456" r:id="rId12"/>
    <p:sldId id="457" r:id="rId13"/>
    <p:sldId id="464" r:id="rId14"/>
    <p:sldId id="460" r:id="rId15"/>
    <p:sldId id="436" r:id="rId16"/>
    <p:sldId id="446" r:id="rId17"/>
    <p:sldId id="437" r:id="rId18"/>
    <p:sldId id="439" r:id="rId19"/>
    <p:sldId id="461" r:id="rId20"/>
    <p:sldId id="462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新魏" panose="020108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新魏" panose="020108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新魏" panose="020108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新魏" panose="020108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新魏" panose="020108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新魏" panose="020108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新魏" panose="020108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新魏" panose="020108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新魏" panose="0201080004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3333CC"/>
    <a:srgbClr val="66CCFF"/>
    <a:srgbClr val="FFFF00"/>
    <a:srgbClr val="6600CC"/>
    <a:srgbClr val="FFCC00"/>
    <a:srgbClr val="FF3300"/>
    <a:srgbClr val="0000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2664" autoAdjust="0"/>
  </p:normalViewPr>
  <p:slideViewPr>
    <p:cSldViewPr snapToGrid="0">
      <p:cViewPr varScale="1">
        <p:scale>
          <a:sx n="58" d="100"/>
          <a:sy n="58" d="100"/>
        </p:scale>
        <p:origin x="1408" y="6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 snapToGrid="0"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fld id="{A85257CE-6BB7-426C-9407-8A256E7B9EA9}" type="datetimeFigureOut">
              <a:rPr lang="zh-CN" altLang="en-US"/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fld id="{49F7001E-1E4E-4D9B-93CE-9FDC2F1E47D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7C66C77-E3F6-43F6-AC1F-02DE14C726D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0DE598E-5258-4161-9E9D-12D887A8B606}" type="slidenum">
              <a:rPr lang="en-US" altLang="zh-CN" smtClean="0">
                <a:ea typeface="宋体" panose="02010600030101010101" pitchFamily="2" charset="-122"/>
                <a:cs typeface="华文新魏" panose="02010800040101010101" charset="-122"/>
              </a:rPr>
              <a:t>3</a:t>
            </a:fld>
            <a:endParaRPr lang="en-US" altLang="zh-CN">
              <a:ea typeface="宋体" panose="02010600030101010101" pitchFamily="2" charset="-122"/>
              <a:cs typeface="华文新魏" panose="02010800040101010101" charset="-122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0ECE0B-EC4D-46F5-920A-133B1AA6DDEE}" type="slidenum">
              <a:rPr lang="en-US" altLang="zh-CN" smtClean="0">
                <a:ea typeface="宋体" panose="02010600030101010101" pitchFamily="2" charset="-122"/>
                <a:cs typeface="华文新魏" panose="02010800040101010101" charset="-122"/>
              </a:rPr>
              <a:t>5</a:t>
            </a:fld>
            <a:endParaRPr lang="en-US" altLang="zh-CN">
              <a:ea typeface="宋体" panose="02010600030101010101" pitchFamily="2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下面就是一个简单而巧妙的证明。找一根铁丝弯成一个圆圈，使其直径恰恰等于平行线间的距离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。可以想象得到，对于这样的圆圈来说，不管怎么扔下，都将和平行线有两个交点。因此，如果圆圈扔下的次数为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次，那么相交的交点总数必为</a:t>
            </a:r>
            <a:r>
              <a:rPr lang="en-US" altLang="zh-CN" dirty="0">
                <a:ea typeface="宋体" panose="02010600030101010101" pitchFamily="2" charset="-122"/>
              </a:rPr>
              <a:t>2n</a:t>
            </a:r>
            <a:r>
              <a:rPr lang="zh-CN" altLang="en-US" dirty="0">
                <a:ea typeface="宋体" panose="02010600030101010101" pitchFamily="2" charset="-122"/>
              </a:rPr>
              <a:t>。现在设想把圆圈拉直，变成一条长为</a:t>
            </a:r>
            <a:r>
              <a:rPr lang="en-US" altLang="zh-CN" dirty="0">
                <a:ea typeface="宋体" panose="02010600030101010101" pitchFamily="2" charset="-122"/>
              </a:rPr>
              <a:t>πd</a:t>
            </a:r>
            <a:r>
              <a:rPr lang="zh-CN" altLang="en-US" dirty="0">
                <a:ea typeface="宋体" panose="02010600030101010101" pitchFamily="2" charset="-122"/>
              </a:rPr>
              <a:t>的铁丝。显然，这样的铁丝扔下时与平行线相交的情形要比圆圈复杂些，可能有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个交点，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个交点，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个交点，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个交点，甚至于都不相交。由于圆圈和直线的长度同为</a:t>
            </a:r>
            <a:r>
              <a:rPr lang="en-US" altLang="zh-CN" dirty="0">
                <a:ea typeface="宋体" panose="02010600030101010101" pitchFamily="2" charset="-122"/>
              </a:rPr>
              <a:t>πd</a:t>
            </a:r>
            <a:r>
              <a:rPr lang="zh-CN" altLang="en-US" dirty="0">
                <a:ea typeface="宋体" panose="02010600030101010101" pitchFamily="2" charset="-122"/>
              </a:rPr>
              <a:t>，根据机会均等的原理，当它们投掷次数较多，且相等时，两者与平行线组交点的总数期望也是一样的。这就是说，当长为</a:t>
            </a:r>
            <a:r>
              <a:rPr lang="en-US" altLang="zh-CN" dirty="0">
                <a:ea typeface="宋体" panose="02010600030101010101" pitchFamily="2" charset="-122"/>
              </a:rPr>
              <a:t>πd</a:t>
            </a:r>
            <a:r>
              <a:rPr lang="zh-CN" altLang="en-US" dirty="0">
                <a:ea typeface="宋体" panose="02010600030101010101" pitchFamily="2" charset="-122"/>
              </a:rPr>
              <a:t>的铁丝扔下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次时，与平行线相交的交点总数应大致为</a:t>
            </a:r>
            <a:r>
              <a:rPr lang="en-US" altLang="zh-CN" dirty="0">
                <a:ea typeface="宋体" panose="02010600030101010101" pitchFamily="2" charset="-122"/>
              </a:rPr>
              <a:t>2n</a:t>
            </a:r>
            <a:r>
              <a:rPr lang="zh-CN" altLang="en-US" dirty="0">
                <a:ea typeface="宋体" panose="02010600030101010101" pitchFamily="2" charset="-122"/>
              </a:rPr>
              <a:t>。现在转而讨论铁丝长为</a:t>
            </a:r>
            <a:r>
              <a:rPr lang="en-US" altLang="zh-CN" dirty="0">
                <a:ea typeface="宋体" panose="02010600030101010101" pitchFamily="2" charset="-122"/>
              </a:rPr>
              <a:t>l</a:t>
            </a:r>
            <a:r>
              <a:rPr lang="zh-CN" altLang="en-US" dirty="0">
                <a:ea typeface="宋体" panose="02010600030101010101" pitchFamily="2" charset="-122"/>
              </a:rPr>
              <a:t>的情形。当投掷次数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增大的时候，这种铁丝跟平行线相交的交点总数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应当与长度</a:t>
            </a:r>
            <a:r>
              <a:rPr lang="en-US" altLang="zh-CN" dirty="0">
                <a:ea typeface="宋体" panose="02010600030101010101" pitchFamily="2" charset="-122"/>
              </a:rPr>
              <a:t>l</a:t>
            </a:r>
            <a:r>
              <a:rPr lang="zh-CN" altLang="en-US" dirty="0">
                <a:ea typeface="宋体" panose="02010600030101010101" pitchFamily="2" charset="-122"/>
              </a:rPr>
              <a:t>成正比，因而有：</a:t>
            </a:r>
            <a:r>
              <a:rPr lang="en-US" altLang="zh-CN" dirty="0">
                <a:ea typeface="宋体" panose="02010600030101010101" pitchFamily="2" charset="-122"/>
              </a:rPr>
              <a:t>m=kl</a:t>
            </a:r>
            <a:r>
              <a:rPr lang="zh-CN" altLang="en-US" dirty="0">
                <a:ea typeface="宋体" panose="02010600030101010101" pitchFamily="2" charset="-122"/>
              </a:rPr>
              <a:t>，式中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是比例系数。为了求出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来，只需注意到，对于</a:t>
            </a:r>
            <a:r>
              <a:rPr lang="en-US" altLang="zh-CN" dirty="0">
                <a:ea typeface="宋体" panose="02010600030101010101" pitchFamily="2" charset="-122"/>
              </a:rPr>
              <a:t>l=πd</a:t>
            </a:r>
            <a:r>
              <a:rPr lang="zh-CN" altLang="en-US" dirty="0">
                <a:ea typeface="宋体" panose="02010600030101010101" pitchFamily="2" charset="-122"/>
              </a:rPr>
              <a:t>的特殊情形，有</a:t>
            </a:r>
            <a:r>
              <a:rPr lang="en-US" altLang="zh-CN" dirty="0">
                <a:ea typeface="宋体" panose="02010600030101010101" pitchFamily="2" charset="-122"/>
              </a:rPr>
              <a:t>m=2n</a:t>
            </a:r>
            <a:r>
              <a:rPr lang="zh-CN" altLang="en-US" dirty="0">
                <a:ea typeface="宋体" panose="02010600030101010101" pitchFamily="2" charset="-122"/>
              </a:rPr>
              <a:t>。于是求得</a:t>
            </a:r>
            <a:r>
              <a:rPr lang="en-US" altLang="zh-CN" dirty="0">
                <a:ea typeface="宋体" panose="02010600030101010101" pitchFamily="2" charset="-122"/>
              </a:rPr>
              <a:t>k=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2n)/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πd</a:t>
            </a:r>
            <a:r>
              <a:rPr lang="zh-CN" altLang="en-US" dirty="0">
                <a:ea typeface="宋体" panose="02010600030101010101" pitchFamily="2" charset="-122"/>
              </a:rPr>
              <a:t>）。代入前式就有：</a:t>
            </a:r>
            <a:r>
              <a:rPr lang="en-US" altLang="zh-CN" dirty="0">
                <a:ea typeface="宋体" panose="02010600030101010101" pitchFamily="2" charset="-122"/>
              </a:rPr>
              <a:t>m≈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2ln)/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πd</a:t>
            </a:r>
            <a:r>
              <a:rPr lang="zh-CN" altLang="en-US" dirty="0">
                <a:ea typeface="宋体" panose="02010600030101010101" pitchFamily="2" charset="-122"/>
              </a:rPr>
              <a:t>）从而</a:t>
            </a:r>
            <a:r>
              <a:rPr lang="en-US" altLang="zh-CN" dirty="0">
                <a:ea typeface="宋体" panose="02010600030101010101" pitchFamily="2" charset="-122"/>
              </a:rPr>
              <a:t>π≈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2ln)/(</a:t>
            </a:r>
            <a:r>
              <a:rPr lang="en-US" altLang="zh-CN" dirty="0" err="1">
                <a:ea typeface="宋体" panose="02010600030101010101" pitchFamily="2" charset="-122"/>
              </a:rPr>
              <a:t>dm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A949438-57A6-4618-B307-FA0302C23166}" type="slidenum">
              <a:rPr lang="en-US" altLang="zh-CN" smtClean="0">
                <a:ea typeface="宋体" panose="02010600030101010101" pitchFamily="2" charset="-122"/>
                <a:cs typeface="华文新魏" panose="02010800040101010101" charset="-122"/>
              </a:rPr>
              <a:t>6</a:t>
            </a:fld>
            <a:endParaRPr lang="en-US" altLang="zh-CN">
              <a:ea typeface="宋体" panose="02010600030101010101" pitchFamily="2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234F203-F5BB-4F7E-92A8-24EE70AF653B}" type="slidenum">
              <a:rPr lang="en-US" altLang="zh-CN" smtClean="0">
                <a:ea typeface="宋体" panose="02010600030101010101" pitchFamily="2" charset="-122"/>
                <a:cs typeface="华文新魏" panose="02010800040101010101" charset="-122"/>
              </a:rPr>
              <a:t>7</a:t>
            </a:fld>
            <a:endParaRPr lang="en-US" altLang="zh-CN">
              <a:ea typeface="宋体" panose="02010600030101010101" pitchFamily="2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95F4D7F-7B22-411F-AF19-5763EA21C3F6}" type="slidenum">
              <a:rPr lang="en-US" altLang="zh-CN" smtClean="0">
                <a:ea typeface="宋体" panose="02010600030101010101" pitchFamily="2" charset="-122"/>
                <a:cs typeface="华文新魏" panose="02010800040101010101" charset="-122"/>
              </a:rPr>
              <a:t>20</a:t>
            </a:fld>
            <a:endParaRPr lang="en-US" altLang="zh-CN">
              <a:ea typeface="宋体" panose="02010600030101010101" pitchFamily="2" charset="-122"/>
              <a:cs typeface="华文新魏" panose="02010800040101010101" charset="-122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B63918-3499-4031-BFEE-E8E79652DAD8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D54C6-D32C-40BB-BCA1-9A2389EF535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B0282-2C6D-4C95-8C52-46F495F4A732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0A504-A36D-4A49-8631-D60807CE9B5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5B2FCE-47B5-4F6D-8D74-E3BA3C6A97E2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BEF74-A8EA-4C51-99F4-E1B21B97408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3BED63-FBD6-4F1D-B5F3-DCFE8B473F94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E5EC1-CD20-4B41-98D1-AD37F460A10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CBABAE-969C-4892-87E3-CA1BF7145719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81525-02CA-4D4A-81E4-6419E6266D4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D5456-3B5F-4375-8C46-4D197D6B7F1B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A9214-F340-4D45-8249-85E6A8E4080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A30AF3-5FB3-4C4E-B04D-8F95DA8F5A93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0F9D2-31F3-46F7-BA50-5554E88A187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96588-8D3D-42D8-936C-8EAF6BFF9D90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664D9-1C3E-4687-B830-F21C2B19441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AF37D-2E29-4077-9EE1-1E3F815380F3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057B9-BD94-4992-AEC6-C95C7B9C46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942F5-FAB7-4008-985E-0FA5501A1A3C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210C1-7BF4-4BF4-926E-388EA4844E9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0A579E-F7E7-4691-9B7F-970AD620EE85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C0284-5B23-4D3F-8A74-4415B947350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A9ADAA6-D17E-4F0B-BD80-BEE28DB7B711}" type="datetimeFigureOut">
              <a:rPr lang="zh-CN" altLang="en-US"/>
              <a:t>2022/8/31</a:t>
            </a:fld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916269E-0D18-4453-8FFC-839E7536C2E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170" name="Rectangle 74"/>
          <p:cNvSpPr>
            <a:spLocks noChangeArrowheads="1"/>
          </p:cNvSpPr>
          <p:nvPr userDrawn="1"/>
        </p:nvSpPr>
        <p:spPr bwMode="auto">
          <a:xfrm>
            <a:off x="3160713" y="-26988"/>
            <a:ext cx="33845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§3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概率测度</a:t>
            </a:r>
          </a:p>
        </p:txBody>
      </p:sp>
      <p:sp>
        <p:nvSpPr>
          <p:cNvPr id="4177" name="Rectangle 81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1031" name="Rectangle 99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F4D176C7-542D-4912-98D4-1A57B542934B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2.emf"/><Relationship Id="rId3" Type="http://schemas.openxmlformats.org/officeDocument/2006/relationships/image" Target="../media/image12.GIF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4.bin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emf"/><Relationship Id="rId11" Type="http://schemas.openxmlformats.org/officeDocument/2006/relationships/image" Target="../media/image45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1.emf"/><Relationship Id="rId4" Type="http://schemas.openxmlformats.org/officeDocument/2006/relationships/image" Target="../media/image13.GIF"/><Relationship Id="rId9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e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" Type="http://schemas.openxmlformats.org/officeDocument/2006/relationships/image" Target="../media/image12.GIF"/><Relationship Id="rId21" Type="http://schemas.openxmlformats.org/officeDocument/2006/relationships/image" Target="../media/image60.emf"/><Relationship Id="rId34" Type="http://schemas.openxmlformats.org/officeDocument/2006/relationships/oleObject" Target="../embeddings/oleObject59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33" Type="http://schemas.openxmlformats.org/officeDocument/2006/relationships/image" Target="../media/image66.emf"/><Relationship Id="rId2" Type="http://schemas.openxmlformats.org/officeDocument/2006/relationships/image" Target="../media/image11.GIF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11" Type="http://schemas.openxmlformats.org/officeDocument/2006/relationships/image" Target="../media/image45.png"/><Relationship Id="rId24" Type="http://schemas.openxmlformats.org/officeDocument/2006/relationships/oleObject" Target="../embeddings/oleObject54.bin"/><Relationship Id="rId32" Type="http://schemas.openxmlformats.org/officeDocument/2006/relationships/oleObject" Target="../embeddings/oleObject5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28" Type="http://schemas.openxmlformats.org/officeDocument/2006/relationships/oleObject" Target="../embeddings/oleObject56.bin"/><Relationship Id="rId10" Type="http://schemas.openxmlformats.org/officeDocument/2006/relationships/image" Target="../media/image55.emf"/><Relationship Id="rId19" Type="http://schemas.openxmlformats.org/officeDocument/2006/relationships/image" Target="../media/image59.emf"/><Relationship Id="rId31" Type="http://schemas.openxmlformats.org/officeDocument/2006/relationships/image" Target="../media/image65.emf"/><Relationship Id="rId4" Type="http://schemas.openxmlformats.org/officeDocument/2006/relationships/image" Target="../media/image13.GI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63.emf"/><Relationship Id="rId30" Type="http://schemas.openxmlformats.org/officeDocument/2006/relationships/oleObject" Target="../embeddings/oleObject57.bin"/><Relationship Id="rId35" Type="http://schemas.openxmlformats.org/officeDocument/2006/relationships/image" Target="../media/image67.emf"/><Relationship Id="rId8" Type="http://schemas.openxmlformats.org/officeDocument/2006/relationships/image" Target="../media/image5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4.emf"/><Relationship Id="rId26" Type="http://schemas.openxmlformats.org/officeDocument/2006/relationships/image" Target="../media/image78.emf"/><Relationship Id="rId3" Type="http://schemas.openxmlformats.org/officeDocument/2006/relationships/image" Target="../media/image13.GIF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image" Target="../media/image11.GIF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7.e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12.GI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Relationship Id="rId27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9" Type="http://schemas.openxmlformats.org/officeDocument/2006/relationships/image" Target="../media/image97.wmf"/><Relationship Id="rId21" Type="http://schemas.openxmlformats.org/officeDocument/2006/relationships/image" Target="../media/image88.wmf"/><Relationship Id="rId34" Type="http://schemas.openxmlformats.org/officeDocument/2006/relationships/oleObject" Target="../embeddings/oleObject87.bin"/><Relationship Id="rId42" Type="http://schemas.openxmlformats.org/officeDocument/2006/relationships/oleObject" Target="../embeddings/oleObject91.bin"/><Relationship Id="rId47" Type="http://schemas.openxmlformats.org/officeDocument/2006/relationships/image" Target="../media/image101.wmf"/><Relationship Id="rId50" Type="http://schemas.openxmlformats.org/officeDocument/2006/relationships/oleObject" Target="../embeddings/oleObject95.bin"/><Relationship Id="rId55" Type="http://schemas.openxmlformats.org/officeDocument/2006/relationships/image" Target="../media/image105.wmf"/><Relationship Id="rId63" Type="http://schemas.openxmlformats.org/officeDocument/2006/relationships/image" Target="../media/image109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29" Type="http://schemas.openxmlformats.org/officeDocument/2006/relationships/image" Target="../media/image92.wmf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37" Type="http://schemas.openxmlformats.org/officeDocument/2006/relationships/image" Target="../media/image96.wmf"/><Relationship Id="rId40" Type="http://schemas.openxmlformats.org/officeDocument/2006/relationships/oleObject" Target="../embeddings/oleObject90.bin"/><Relationship Id="rId45" Type="http://schemas.openxmlformats.org/officeDocument/2006/relationships/image" Target="../media/image100.wmf"/><Relationship Id="rId53" Type="http://schemas.openxmlformats.org/officeDocument/2006/relationships/image" Target="../media/image104.wmf"/><Relationship Id="rId58" Type="http://schemas.openxmlformats.org/officeDocument/2006/relationships/oleObject" Target="../embeddings/oleObject99.bin"/><Relationship Id="rId5" Type="http://schemas.openxmlformats.org/officeDocument/2006/relationships/image" Target="../media/image80.wmf"/><Relationship Id="rId61" Type="http://schemas.openxmlformats.org/officeDocument/2006/relationships/image" Target="../media/image108.wmf"/><Relationship Id="rId19" Type="http://schemas.openxmlformats.org/officeDocument/2006/relationships/image" Target="../media/image87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91.wmf"/><Relationship Id="rId30" Type="http://schemas.openxmlformats.org/officeDocument/2006/relationships/oleObject" Target="../embeddings/oleObject85.bin"/><Relationship Id="rId35" Type="http://schemas.openxmlformats.org/officeDocument/2006/relationships/image" Target="../media/image95.wmf"/><Relationship Id="rId43" Type="http://schemas.openxmlformats.org/officeDocument/2006/relationships/image" Target="../media/image99.wmf"/><Relationship Id="rId48" Type="http://schemas.openxmlformats.org/officeDocument/2006/relationships/oleObject" Target="../embeddings/oleObject94.bin"/><Relationship Id="rId56" Type="http://schemas.openxmlformats.org/officeDocument/2006/relationships/oleObject" Target="../embeddings/oleObject98.bin"/><Relationship Id="rId64" Type="http://schemas.openxmlformats.org/officeDocument/2006/relationships/image" Target="../media/image110.jpeg"/><Relationship Id="rId8" Type="http://schemas.openxmlformats.org/officeDocument/2006/relationships/oleObject" Target="../embeddings/oleObject74.bin"/><Relationship Id="rId51" Type="http://schemas.openxmlformats.org/officeDocument/2006/relationships/image" Target="../media/image103.wmf"/><Relationship Id="rId3" Type="http://schemas.openxmlformats.org/officeDocument/2006/relationships/image" Target="../media/image79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6.wmf"/><Relationship Id="rId25" Type="http://schemas.openxmlformats.org/officeDocument/2006/relationships/image" Target="../media/image90.wmf"/><Relationship Id="rId33" Type="http://schemas.openxmlformats.org/officeDocument/2006/relationships/image" Target="../media/image94.wmf"/><Relationship Id="rId38" Type="http://schemas.openxmlformats.org/officeDocument/2006/relationships/oleObject" Target="../embeddings/oleObject89.bin"/><Relationship Id="rId46" Type="http://schemas.openxmlformats.org/officeDocument/2006/relationships/oleObject" Target="../embeddings/oleObject93.bin"/><Relationship Id="rId59" Type="http://schemas.openxmlformats.org/officeDocument/2006/relationships/image" Target="../media/image107.wmf"/><Relationship Id="rId20" Type="http://schemas.openxmlformats.org/officeDocument/2006/relationships/oleObject" Target="../embeddings/oleObject80.bin"/><Relationship Id="rId41" Type="http://schemas.openxmlformats.org/officeDocument/2006/relationships/image" Target="../media/image98.wmf"/><Relationship Id="rId54" Type="http://schemas.openxmlformats.org/officeDocument/2006/relationships/oleObject" Target="../embeddings/oleObject97.bin"/><Relationship Id="rId6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15" Type="http://schemas.openxmlformats.org/officeDocument/2006/relationships/image" Target="../media/image85.wmf"/><Relationship Id="rId23" Type="http://schemas.openxmlformats.org/officeDocument/2006/relationships/image" Target="../media/image89.wmf"/><Relationship Id="rId28" Type="http://schemas.openxmlformats.org/officeDocument/2006/relationships/oleObject" Target="../embeddings/oleObject84.bin"/><Relationship Id="rId36" Type="http://schemas.openxmlformats.org/officeDocument/2006/relationships/oleObject" Target="../embeddings/oleObject88.bin"/><Relationship Id="rId49" Type="http://schemas.openxmlformats.org/officeDocument/2006/relationships/image" Target="../media/image102.wmf"/><Relationship Id="rId57" Type="http://schemas.openxmlformats.org/officeDocument/2006/relationships/image" Target="../media/image106.wmf"/><Relationship Id="rId10" Type="http://schemas.openxmlformats.org/officeDocument/2006/relationships/oleObject" Target="../embeddings/oleObject75.bin"/><Relationship Id="rId31" Type="http://schemas.openxmlformats.org/officeDocument/2006/relationships/image" Target="../media/image93.wmf"/><Relationship Id="rId44" Type="http://schemas.openxmlformats.org/officeDocument/2006/relationships/oleObject" Target="../embeddings/oleObject92.bin"/><Relationship Id="rId52" Type="http://schemas.openxmlformats.org/officeDocument/2006/relationships/oleObject" Target="../embeddings/oleObject96.bin"/><Relationship Id="rId60" Type="http://schemas.openxmlformats.org/officeDocument/2006/relationships/oleObject" Target="../embeddings/oleObject100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2.png"/><Relationship Id="rId7" Type="http://schemas.openxmlformats.org/officeDocument/2006/relationships/oleObject" Target="../embeddings/oleObject103.bin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6.emf"/><Relationship Id="rId4" Type="http://schemas.openxmlformats.org/officeDocument/2006/relationships/image" Target="../media/image113.png"/><Relationship Id="rId9" Type="http://schemas.openxmlformats.org/officeDocument/2006/relationships/oleObject" Target="../embeddings/oleObject10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22.emf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117.emf"/><Relationship Id="rId21" Type="http://schemas.openxmlformats.org/officeDocument/2006/relationships/oleObject" Target="../embeddings/oleObject114.bin"/><Relationship Id="rId7" Type="http://schemas.openxmlformats.org/officeDocument/2006/relationships/image" Target="../media/image119.e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24.e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21.emf"/><Relationship Id="rId5" Type="http://schemas.openxmlformats.org/officeDocument/2006/relationships/image" Target="../media/image118.emf"/><Relationship Id="rId15" Type="http://schemas.openxmlformats.org/officeDocument/2006/relationships/image" Target="../media/image123.e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25.e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11.bin"/><Relationship Id="rId22" Type="http://schemas.openxmlformats.org/officeDocument/2006/relationships/image" Target="../media/image1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32.emf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127.emf"/><Relationship Id="rId21" Type="http://schemas.openxmlformats.org/officeDocument/2006/relationships/image" Target="../media/image136.emf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34.e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31.emf"/><Relationship Id="rId5" Type="http://schemas.openxmlformats.org/officeDocument/2006/relationships/image" Target="../media/image128.emf"/><Relationship Id="rId15" Type="http://schemas.openxmlformats.org/officeDocument/2006/relationships/image" Target="../media/image133.emf"/><Relationship Id="rId23" Type="http://schemas.openxmlformats.org/officeDocument/2006/relationships/image" Target="../media/image137.e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35.e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30.e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emf"/><Relationship Id="rId18" Type="http://schemas.openxmlformats.org/officeDocument/2006/relationships/oleObject" Target="../embeddings/oleObject134.bin"/><Relationship Id="rId26" Type="http://schemas.openxmlformats.org/officeDocument/2006/relationships/oleObject" Target="../embeddings/oleObject138.bin"/><Relationship Id="rId3" Type="http://schemas.openxmlformats.org/officeDocument/2006/relationships/image" Target="../media/image138.emf"/><Relationship Id="rId21" Type="http://schemas.openxmlformats.org/officeDocument/2006/relationships/image" Target="../media/image147.emf"/><Relationship Id="rId34" Type="http://schemas.openxmlformats.org/officeDocument/2006/relationships/oleObject" Target="../embeddings/oleObject142.bin"/><Relationship Id="rId7" Type="http://schemas.openxmlformats.org/officeDocument/2006/relationships/image" Target="../media/image140.e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45.emf"/><Relationship Id="rId25" Type="http://schemas.openxmlformats.org/officeDocument/2006/relationships/image" Target="../media/image149.emf"/><Relationship Id="rId33" Type="http://schemas.openxmlformats.org/officeDocument/2006/relationships/image" Target="../media/image153.emf"/><Relationship Id="rId2" Type="http://schemas.openxmlformats.org/officeDocument/2006/relationships/oleObject" Target="../embeddings/oleObject126.bin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29" Type="http://schemas.openxmlformats.org/officeDocument/2006/relationships/image" Target="../media/image15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42.emf"/><Relationship Id="rId24" Type="http://schemas.openxmlformats.org/officeDocument/2006/relationships/oleObject" Target="../embeddings/oleObject137.bin"/><Relationship Id="rId32" Type="http://schemas.openxmlformats.org/officeDocument/2006/relationships/oleObject" Target="../embeddings/oleObject141.bin"/><Relationship Id="rId5" Type="http://schemas.openxmlformats.org/officeDocument/2006/relationships/image" Target="../media/image139.emf"/><Relationship Id="rId15" Type="http://schemas.openxmlformats.org/officeDocument/2006/relationships/image" Target="../media/image144.emf"/><Relationship Id="rId23" Type="http://schemas.openxmlformats.org/officeDocument/2006/relationships/image" Target="../media/image148.emf"/><Relationship Id="rId28" Type="http://schemas.openxmlformats.org/officeDocument/2006/relationships/oleObject" Target="../embeddings/oleObject139.bin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46.emf"/><Relationship Id="rId31" Type="http://schemas.openxmlformats.org/officeDocument/2006/relationships/image" Target="../media/image152.e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41.emf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Relationship Id="rId27" Type="http://schemas.openxmlformats.org/officeDocument/2006/relationships/image" Target="../media/image150.emf"/><Relationship Id="rId30" Type="http://schemas.openxmlformats.org/officeDocument/2006/relationships/oleObject" Target="../embeddings/oleObject140.bin"/><Relationship Id="rId35" Type="http://schemas.openxmlformats.org/officeDocument/2006/relationships/image" Target="../media/image154.emf"/><Relationship Id="rId8" Type="http://schemas.openxmlformats.org/officeDocument/2006/relationships/oleObject" Target="../embeddings/oleObject12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60.emf"/><Relationship Id="rId3" Type="http://schemas.openxmlformats.org/officeDocument/2006/relationships/image" Target="../media/image155.emf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148.bin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59.emf"/><Relationship Id="rId5" Type="http://schemas.openxmlformats.org/officeDocument/2006/relationships/image" Target="../media/image156.emf"/><Relationship Id="rId15" Type="http://schemas.openxmlformats.org/officeDocument/2006/relationships/image" Target="../media/image161.e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58.emf"/><Relationship Id="rId14" Type="http://schemas.openxmlformats.org/officeDocument/2006/relationships/oleObject" Target="../embeddings/oleObject14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15.emf"/><Relationship Id="rId3" Type="http://schemas.openxmlformats.org/officeDocument/2006/relationships/image" Target="../media/image2.emf"/><Relationship Id="rId21" Type="http://schemas.openxmlformats.org/officeDocument/2006/relationships/image" Target="../media/image12.GI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emf"/><Relationship Id="rId25" Type="http://schemas.openxmlformats.org/officeDocument/2006/relationships/oleObject" Target="../embeddings/oleObject11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1.GIF"/><Relationship Id="rId29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24" Type="http://schemas.openxmlformats.org/officeDocument/2006/relationships/image" Target="../media/image14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6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emf"/><Relationship Id="rId31" Type="http://schemas.openxmlformats.org/officeDocument/2006/relationships/image" Target="../media/image18.GI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3.GI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5.GIF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27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9.emf"/><Relationship Id="rId19" Type="http://schemas.openxmlformats.org/officeDocument/2006/relationships/hyperlink" Target="http://www.math.uah.edu/stat/apps/BuffonNeedleExperiment.html" TargetMode="External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image" Target="../media/image40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39.bin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image" Target="../media/image46.emf"/><Relationship Id="rId2" Type="http://schemas.openxmlformats.org/officeDocument/2006/relationships/oleObject" Target="../embeddings/oleObject34.bin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42.emf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5.pn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4.emf"/><Relationship Id="rId14" Type="http://schemas.openxmlformats.org/officeDocument/2006/relationships/image" Target="../media/image4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14" name="WordArt 111"/>
          <p:cNvSpPr>
            <a:spLocks noChangeArrowheads="1" noChangeShapeType="1" noTextEdit="1"/>
          </p:cNvSpPr>
          <p:nvPr/>
        </p:nvSpPr>
        <p:spPr bwMode="auto">
          <a:xfrm>
            <a:off x="2034415" y="1709530"/>
            <a:ext cx="2323093" cy="4932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§1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引言</a:t>
            </a:r>
          </a:p>
        </p:txBody>
      </p:sp>
      <p:sp>
        <p:nvSpPr>
          <p:cNvPr id="15" name="WordArt 113"/>
          <p:cNvSpPr>
            <a:spLocks noChangeArrowheads="1" noChangeShapeType="1" noTextEdit="1"/>
          </p:cNvSpPr>
          <p:nvPr/>
        </p:nvSpPr>
        <p:spPr bwMode="auto">
          <a:xfrm>
            <a:off x="2034415" y="2313678"/>
            <a:ext cx="3544066" cy="4932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§2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样本空间</a:t>
            </a:r>
          </a:p>
        </p:txBody>
      </p:sp>
      <p:sp>
        <p:nvSpPr>
          <p:cNvPr id="16" name="WordArt 115"/>
          <p:cNvSpPr>
            <a:spLocks noChangeArrowheads="1" noChangeShapeType="1" noTextEdit="1"/>
          </p:cNvSpPr>
          <p:nvPr/>
        </p:nvSpPr>
        <p:spPr bwMode="auto">
          <a:xfrm>
            <a:off x="2034415" y="4086091"/>
            <a:ext cx="3561703" cy="4932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§5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条件概率</a:t>
            </a:r>
          </a:p>
        </p:txBody>
      </p:sp>
      <p:sp>
        <p:nvSpPr>
          <p:cNvPr id="18" name="WordArt 116"/>
          <p:cNvSpPr>
            <a:spLocks noChangeArrowheads="1" noChangeShapeType="1" noTextEdit="1"/>
          </p:cNvSpPr>
          <p:nvPr/>
        </p:nvSpPr>
        <p:spPr bwMode="auto">
          <a:xfrm>
            <a:off x="2034415" y="4659179"/>
            <a:ext cx="3662922" cy="4932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§6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独立性  </a:t>
            </a:r>
          </a:p>
        </p:txBody>
      </p:sp>
      <p:sp>
        <p:nvSpPr>
          <p:cNvPr id="19" name="WordArt 139"/>
          <p:cNvSpPr>
            <a:spLocks noChangeArrowheads="1" noChangeShapeType="1" noTextEdit="1"/>
          </p:cNvSpPr>
          <p:nvPr/>
        </p:nvSpPr>
        <p:spPr bwMode="auto">
          <a:xfrm>
            <a:off x="2034415" y="2866956"/>
            <a:ext cx="3648310" cy="4932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§3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概率测度</a:t>
            </a:r>
          </a:p>
        </p:txBody>
      </p:sp>
      <p:sp>
        <p:nvSpPr>
          <p:cNvPr id="21" name="WordArt 115"/>
          <p:cNvSpPr>
            <a:spLocks noChangeArrowheads="1" noChangeShapeType="1" noTextEdit="1"/>
          </p:cNvSpPr>
          <p:nvPr/>
        </p:nvSpPr>
        <p:spPr bwMode="auto">
          <a:xfrm>
            <a:off x="2034414" y="3459922"/>
            <a:ext cx="6249536" cy="4932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§4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概率计算</a:t>
            </a: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: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计数方法</a:t>
            </a:r>
          </a:p>
        </p:txBody>
      </p:sp>
      <p:sp>
        <p:nvSpPr>
          <p:cNvPr id="47113" name="TextBox 1"/>
          <p:cNvSpPr txBox="1">
            <a:spLocks noChangeArrowheads="1"/>
          </p:cNvSpPr>
          <p:nvPr/>
        </p:nvSpPr>
        <p:spPr bwMode="auto">
          <a:xfrm>
            <a:off x="5646202" y="2897188"/>
            <a:ext cx="30559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rPr>
              <a:t>(probability measure)</a:t>
            </a:r>
            <a:endParaRPr kumimoji="1" lang="zh-CN" altLang="en-US" sz="2400" b="1" dirty="0">
              <a:solidFill>
                <a:schemeClr val="tx2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2" name="WordArt 147"/>
          <p:cNvSpPr>
            <a:spLocks noChangeArrowheads="1" noChangeShapeType="1" noTextEdit="1"/>
          </p:cNvSpPr>
          <p:nvPr/>
        </p:nvSpPr>
        <p:spPr bwMode="auto">
          <a:xfrm>
            <a:off x="2784544" y="677103"/>
            <a:ext cx="3578088" cy="51932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all" spc="0" normalizeH="0" baseline="0" noProof="0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第一章    概率</a:t>
            </a:r>
          </a:p>
        </p:txBody>
      </p:sp>
    </p:spTree>
  </p:cSld>
  <p:clrMapOvr>
    <a:masterClrMapping/>
  </p:clrMapOvr>
  <p:transition spd="med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2" name="WordArt 16"/>
          <p:cNvSpPr>
            <a:spLocks noChangeArrowheads="1" noChangeShapeType="1" noTextEdit="1"/>
          </p:cNvSpPr>
          <p:nvPr/>
        </p:nvSpPr>
        <p:spPr bwMode="auto">
          <a:xfrm>
            <a:off x="447675" y="593725"/>
            <a:ext cx="2463800" cy="3254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频率的基本性质</a:t>
            </a:r>
          </a:p>
        </p:txBody>
      </p:sp>
      <p:pic>
        <p:nvPicPr>
          <p:cNvPr id="398353" name="Picture 17" descr="f12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042988"/>
            <a:ext cx="279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354" name="Picture 18" descr="f12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1482725"/>
            <a:ext cx="279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355" name="Picture 19" descr="f127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063" y="1936750"/>
            <a:ext cx="279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589" name="Object 229"/>
          <p:cNvGraphicFramePr>
            <a:graphicFrameLocks noChangeAspect="1"/>
          </p:cNvGraphicFramePr>
          <p:nvPr/>
        </p:nvGraphicFramePr>
        <p:xfrm>
          <a:off x="1195388" y="936625"/>
          <a:ext cx="2003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266700" progId="">
                  <p:embed/>
                </p:oleObj>
              </mc:Choice>
              <mc:Fallback>
                <p:oleObj name="Equation" r:id="rId5" imgW="1206500" imgH="266700" progId="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936625"/>
                        <a:ext cx="20034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364" name="Group 28"/>
          <p:cNvGrpSpPr/>
          <p:nvPr/>
        </p:nvGrpSpPr>
        <p:grpSpPr bwMode="auto">
          <a:xfrm>
            <a:off x="1233488" y="1836738"/>
            <a:ext cx="5648325" cy="466725"/>
            <a:chOff x="1017" y="1597"/>
            <a:chExt cx="3558" cy="294"/>
          </a:xfrm>
        </p:grpSpPr>
        <p:sp>
          <p:nvSpPr>
            <p:cNvPr id="398347" name="Text Box 11"/>
            <p:cNvSpPr txBox="1">
              <a:spLocks noChangeArrowheads="1"/>
            </p:cNvSpPr>
            <p:nvPr/>
          </p:nvSpPr>
          <p:spPr bwMode="auto">
            <a:xfrm>
              <a:off x="1017" y="1597"/>
              <a:ext cx="3558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若  </a:t>
              </a:r>
              <a:r>
                <a:rPr kumimoji="1" lang="zh-CN" altLang="en-US" sz="2800" b="1" dirty="0">
                  <a:latin typeface="华文新魏" panose="02010800040101010101" charset="-122"/>
                  <a:ea typeface="华文新魏" panose="02010800040101010101" charset="-122"/>
                  <a:cs typeface="+mn-cs"/>
                </a:rPr>
                <a:t>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               是两两不相容事件</a:t>
              </a:r>
            </a:p>
          </p:txBody>
        </p:sp>
        <p:graphicFrame>
          <p:nvGraphicFramePr>
            <p:cNvPr id="15590" name="Object 230"/>
            <p:cNvGraphicFramePr>
              <a:graphicFrameLocks noChangeAspect="1"/>
            </p:cNvGraphicFramePr>
            <p:nvPr/>
          </p:nvGraphicFramePr>
          <p:xfrm>
            <a:off x="1202" y="1604"/>
            <a:ext cx="124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81100" imgH="254000" progId="">
                    <p:embed/>
                  </p:oleObj>
                </mc:Choice>
                <mc:Fallback>
                  <p:oleObj name="Equation" r:id="rId7" imgW="1181100" imgH="254000" progId="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604"/>
                          <a:ext cx="124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60" name="Rectangle 24"/>
          <p:cNvSpPr>
            <a:spLocks noChangeArrowheads="1"/>
          </p:cNvSpPr>
          <p:nvPr/>
        </p:nvSpPr>
        <p:spPr bwMode="auto">
          <a:xfrm>
            <a:off x="6370638" y="1773238"/>
            <a:ext cx="11271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</a:t>
            </a:r>
          </a:p>
        </p:txBody>
      </p:sp>
      <p:graphicFrame>
        <p:nvGraphicFramePr>
          <p:cNvPr id="15591" name="Object 231"/>
          <p:cNvGraphicFramePr>
            <a:graphicFrameLocks noChangeAspect="1"/>
          </p:cNvGraphicFramePr>
          <p:nvPr/>
        </p:nvGraphicFramePr>
        <p:xfrm>
          <a:off x="2895600" y="2149475"/>
          <a:ext cx="3098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79600" imgH="533400" progId="">
                  <p:embed/>
                </p:oleObj>
              </mc:Choice>
              <mc:Fallback>
                <p:oleObj name="Equation" r:id="rId9" imgW="1879600" imgH="533400" progId="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49475"/>
                        <a:ext cx="30988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8363" name="Picture 27" descr="BD14710_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73400" y="2908300"/>
            <a:ext cx="2786063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592" name="Object 232"/>
          <p:cNvGraphicFramePr>
            <a:graphicFrameLocks noChangeAspect="1"/>
          </p:cNvGraphicFramePr>
          <p:nvPr/>
        </p:nvGraphicFramePr>
        <p:xfrm>
          <a:off x="1162050" y="1343025"/>
          <a:ext cx="1571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9000" imgH="266700" progId="">
                  <p:embed/>
                </p:oleObj>
              </mc:Choice>
              <mc:Fallback>
                <p:oleObj name="Equation" r:id="rId12" imgW="889000" imgH="266700" progId="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343025"/>
                        <a:ext cx="15716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404" name="Group 68"/>
          <p:cNvGrpSpPr/>
          <p:nvPr/>
        </p:nvGrpSpPr>
        <p:grpSpPr bwMode="auto">
          <a:xfrm>
            <a:off x="4937125" y="738188"/>
            <a:ext cx="2714625" cy="758825"/>
            <a:chOff x="3614" y="625"/>
            <a:chExt cx="1710" cy="478"/>
          </a:xfrm>
        </p:grpSpPr>
        <p:sp>
          <p:nvSpPr>
            <p:cNvPr id="398389" name="AutoShape 53"/>
            <p:cNvSpPr>
              <a:spLocks noChangeArrowheads="1"/>
            </p:cNvSpPr>
            <p:nvPr/>
          </p:nvSpPr>
          <p:spPr bwMode="auto">
            <a:xfrm>
              <a:off x="3614" y="625"/>
              <a:ext cx="1710" cy="478"/>
            </a:xfrm>
            <a:prstGeom prst="wedgeRectCallout">
              <a:avLst>
                <a:gd name="adj1" fmla="val -37778"/>
                <a:gd name="adj2" fmla="val 90588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15612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022" y="890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13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4175" y="953"/>
              <a:ext cx="47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14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4125" y="787"/>
              <a:ext cx="27" cy="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15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4433" y="748"/>
              <a:ext cx="81" cy="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16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3692" y="681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"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15617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871" y="697"/>
              <a:ext cx="47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18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050" y="700"/>
              <a:ext cx="58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j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19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3946" y="719"/>
              <a:ext cx="82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新魏" panose="02010800040101010101" charset="-122"/>
                </a:rPr>
                <a:t>≠</a:t>
              </a:r>
            </a:p>
          </p:txBody>
        </p:sp>
        <p:sp>
          <p:nvSpPr>
            <p:cNvPr id="15620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4207" y="702"/>
              <a:ext cx="47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21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4336" y="705"/>
              <a:ext cx="47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j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22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4577" y="698"/>
              <a:ext cx="487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1,2,     ,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23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5096" y="711"/>
              <a:ext cx="136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m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24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4837" y="742"/>
              <a:ext cx="165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...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25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4423" y="891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26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4555" y="952"/>
              <a:ext cx="58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j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27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4658" y="949"/>
              <a:ext cx="81" cy="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628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4800" y="908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F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15629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4265" y="893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新魏" panose="02010800040101010101" charset="-122"/>
                </a:rPr>
                <a:t>∩</a:t>
              </a:r>
            </a:p>
          </p:txBody>
        </p:sp>
        <p:sp>
          <p:nvSpPr>
            <p:cNvPr id="15630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4278" y="788"/>
              <a:ext cx="27" cy="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398409" name="Group 73"/>
          <p:cNvGrpSpPr/>
          <p:nvPr/>
        </p:nvGrpSpPr>
        <p:grpSpPr bwMode="auto">
          <a:xfrm>
            <a:off x="6156325" y="2478088"/>
            <a:ext cx="1546225" cy="403225"/>
            <a:chOff x="3958" y="1593"/>
            <a:chExt cx="974" cy="254"/>
          </a:xfrm>
        </p:grpSpPr>
        <p:sp>
          <p:nvSpPr>
            <p:cNvPr id="398406" name="AutoShape 70"/>
            <p:cNvSpPr>
              <a:spLocks noChangeArrowheads="1"/>
            </p:cNvSpPr>
            <p:nvPr/>
          </p:nvSpPr>
          <p:spPr bwMode="auto">
            <a:xfrm>
              <a:off x="3958" y="1593"/>
              <a:ext cx="974" cy="254"/>
            </a:xfrm>
            <a:prstGeom prst="wedgeRectCallout">
              <a:avLst>
                <a:gd name="adj1" fmla="val -70431"/>
                <a:gd name="adj2" fmla="val -21653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15610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4025" y="1639"/>
              <a:ext cx="841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有限可加性</a:t>
              </a:r>
            </a:p>
          </p:txBody>
        </p:sp>
      </p:grpSp>
      <p:grpSp>
        <p:nvGrpSpPr>
          <p:cNvPr id="398412" name="Group 76"/>
          <p:cNvGrpSpPr/>
          <p:nvPr/>
        </p:nvGrpSpPr>
        <p:grpSpPr bwMode="auto">
          <a:xfrm>
            <a:off x="214313" y="1054100"/>
            <a:ext cx="2882900" cy="3098800"/>
            <a:chOff x="135" y="664"/>
            <a:chExt cx="1816" cy="1952"/>
          </a:xfrm>
        </p:grpSpPr>
        <p:sp>
          <p:nvSpPr>
            <p:cNvPr id="398372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37" y="1975"/>
              <a:ext cx="1599" cy="5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kumimoji="1"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3333CC"/>
                  </a:solidFill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这三条性质刻画了频</a:t>
              </a:r>
            </a:p>
            <a:p>
              <a:pPr algn="ctr">
                <a:defRPr/>
              </a:pPr>
              <a:r>
                <a:rPr kumimoji="1"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3333CC"/>
                  </a:solidFill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率的本质特征</a:t>
              </a:r>
              <a:r>
                <a:rPr kumimoji="1" lang="en-US" altLang="zh-CN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3333CC"/>
                  </a:solidFill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, </a:t>
              </a:r>
              <a:r>
                <a:rPr kumimoji="1"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3333CC"/>
                  </a:solidFill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启发</a:t>
              </a:r>
            </a:p>
            <a:p>
              <a:pPr algn="ctr">
                <a:defRPr/>
              </a:pPr>
              <a:r>
                <a:rPr kumimoji="1"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3333CC"/>
                  </a:solidFill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我们定义事件的概率</a:t>
              </a:r>
            </a:p>
          </p:txBody>
        </p:sp>
        <p:sp>
          <p:nvSpPr>
            <p:cNvPr id="398411" name="Freeform 75"/>
            <p:cNvSpPr/>
            <p:nvPr/>
          </p:nvSpPr>
          <p:spPr bwMode="auto">
            <a:xfrm>
              <a:off x="135" y="1008"/>
              <a:ext cx="1816" cy="1608"/>
            </a:xfrm>
            <a:custGeom>
              <a:avLst/>
              <a:gdLst>
                <a:gd name="T0" fmla="*/ 193 w 1816"/>
                <a:gd name="T1" fmla="*/ 0 h 1608"/>
                <a:gd name="T2" fmla="*/ 89 w 1816"/>
                <a:gd name="T3" fmla="*/ 88 h 1608"/>
                <a:gd name="T4" fmla="*/ 41 w 1816"/>
                <a:gd name="T5" fmla="*/ 416 h 1608"/>
                <a:gd name="T6" fmla="*/ 49 w 1816"/>
                <a:gd name="T7" fmla="*/ 832 h 1608"/>
                <a:gd name="T8" fmla="*/ 129 w 1816"/>
                <a:gd name="T9" fmla="*/ 888 h 1608"/>
                <a:gd name="T10" fmla="*/ 257 w 1816"/>
                <a:gd name="T11" fmla="*/ 896 h 1608"/>
                <a:gd name="T12" fmla="*/ 761 w 1816"/>
                <a:gd name="T13" fmla="*/ 864 h 1608"/>
                <a:gd name="T14" fmla="*/ 1321 w 1816"/>
                <a:gd name="T15" fmla="*/ 872 h 1608"/>
                <a:gd name="T16" fmla="*/ 1665 w 1816"/>
                <a:gd name="T17" fmla="*/ 904 h 1608"/>
                <a:gd name="T18" fmla="*/ 1793 w 1816"/>
                <a:gd name="T19" fmla="*/ 992 h 1608"/>
                <a:gd name="T20" fmla="*/ 1801 w 1816"/>
                <a:gd name="T21" fmla="*/ 1168 h 1608"/>
                <a:gd name="T22" fmla="*/ 1777 w 1816"/>
                <a:gd name="T23" fmla="*/ 1400 h 1608"/>
                <a:gd name="T24" fmla="*/ 1777 w 1816"/>
                <a:gd name="T25" fmla="*/ 1528 h 1608"/>
                <a:gd name="T26" fmla="*/ 1665 w 1816"/>
                <a:gd name="T27" fmla="*/ 1600 h 1608"/>
                <a:gd name="T28" fmla="*/ 1401 w 1816"/>
                <a:gd name="T29" fmla="*/ 1576 h 1608"/>
                <a:gd name="T30" fmla="*/ 913 w 1816"/>
                <a:gd name="T31" fmla="*/ 1584 h 1608"/>
                <a:gd name="T32" fmla="*/ 441 w 1816"/>
                <a:gd name="T33" fmla="*/ 1584 h 1608"/>
                <a:gd name="T34" fmla="*/ 201 w 1816"/>
                <a:gd name="T35" fmla="*/ 1600 h 1608"/>
                <a:gd name="T36" fmla="*/ 57 w 1816"/>
                <a:gd name="T37" fmla="*/ 1544 h 1608"/>
                <a:gd name="T38" fmla="*/ 17 w 1816"/>
                <a:gd name="T39" fmla="*/ 1376 h 1608"/>
                <a:gd name="T40" fmla="*/ 17 w 1816"/>
                <a:gd name="T41" fmla="*/ 1184 h 1608"/>
                <a:gd name="T42" fmla="*/ 25 w 1816"/>
                <a:gd name="T43" fmla="*/ 976 h 1608"/>
                <a:gd name="T44" fmla="*/ 169 w 1816"/>
                <a:gd name="T45" fmla="*/ 840 h 1608"/>
                <a:gd name="T46" fmla="*/ 129 w 1816"/>
                <a:gd name="T47" fmla="*/ 792 h 1608"/>
                <a:gd name="T48" fmla="*/ 73 w 1816"/>
                <a:gd name="T49" fmla="*/ 808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6" h="1608">
                  <a:moveTo>
                    <a:pt x="193" y="0"/>
                  </a:moveTo>
                  <a:cubicBezTo>
                    <a:pt x="153" y="9"/>
                    <a:pt x="114" y="19"/>
                    <a:pt x="89" y="88"/>
                  </a:cubicBezTo>
                  <a:cubicBezTo>
                    <a:pt x="64" y="157"/>
                    <a:pt x="48" y="292"/>
                    <a:pt x="41" y="416"/>
                  </a:cubicBezTo>
                  <a:cubicBezTo>
                    <a:pt x="34" y="540"/>
                    <a:pt x="34" y="753"/>
                    <a:pt x="49" y="832"/>
                  </a:cubicBezTo>
                  <a:cubicBezTo>
                    <a:pt x="64" y="911"/>
                    <a:pt x="94" y="877"/>
                    <a:pt x="129" y="888"/>
                  </a:cubicBezTo>
                  <a:cubicBezTo>
                    <a:pt x="164" y="899"/>
                    <a:pt x="152" y="900"/>
                    <a:pt x="257" y="896"/>
                  </a:cubicBezTo>
                  <a:cubicBezTo>
                    <a:pt x="362" y="892"/>
                    <a:pt x="584" y="868"/>
                    <a:pt x="761" y="864"/>
                  </a:cubicBezTo>
                  <a:cubicBezTo>
                    <a:pt x="938" y="860"/>
                    <a:pt x="1170" y="865"/>
                    <a:pt x="1321" y="872"/>
                  </a:cubicBezTo>
                  <a:cubicBezTo>
                    <a:pt x="1472" y="879"/>
                    <a:pt x="1586" y="884"/>
                    <a:pt x="1665" y="904"/>
                  </a:cubicBezTo>
                  <a:cubicBezTo>
                    <a:pt x="1744" y="924"/>
                    <a:pt x="1770" y="948"/>
                    <a:pt x="1793" y="992"/>
                  </a:cubicBezTo>
                  <a:cubicBezTo>
                    <a:pt x="1816" y="1036"/>
                    <a:pt x="1804" y="1100"/>
                    <a:pt x="1801" y="1168"/>
                  </a:cubicBezTo>
                  <a:cubicBezTo>
                    <a:pt x="1798" y="1236"/>
                    <a:pt x="1781" y="1340"/>
                    <a:pt x="1777" y="1400"/>
                  </a:cubicBezTo>
                  <a:cubicBezTo>
                    <a:pt x="1773" y="1460"/>
                    <a:pt x="1796" y="1495"/>
                    <a:pt x="1777" y="1528"/>
                  </a:cubicBezTo>
                  <a:cubicBezTo>
                    <a:pt x="1758" y="1561"/>
                    <a:pt x="1728" y="1592"/>
                    <a:pt x="1665" y="1600"/>
                  </a:cubicBezTo>
                  <a:cubicBezTo>
                    <a:pt x="1602" y="1608"/>
                    <a:pt x="1526" y="1579"/>
                    <a:pt x="1401" y="1576"/>
                  </a:cubicBezTo>
                  <a:cubicBezTo>
                    <a:pt x="1276" y="1573"/>
                    <a:pt x="1073" y="1583"/>
                    <a:pt x="913" y="1584"/>
                  </a:cubicBezTo>
                  <a:cubicBezTo>
                    <a:pt x="753" y="1585"/>
                    <a:pt x="560" y="1581"/>
                    <a:pt x="441" y="1584"/>
                  </a:cubicBezTo>
                  <a:cubicBezTo>
                    <a:pt x="322" y="1587"/>
                    <a:pt x="265" y="1607"/>
                    <a:pt x="201" y="1600"/>
                  </a:cubicBezTo>
                  <a:cubicBezTo>
                    <a:pt x="137" y="1593"/>
                    <a:pt x="88" y="1581"/>
                    <a:pt x="57" y="1544"/>
                  </a:cubicBezTo>
                  <a:cubicBezTo>
                    <a:pt x="26" y="1507"/>
                    <a:pt x="24" y="1436"/>
                    <a:pt x="17" y="1376"/>
                  </a:cubicBezTo>
                  <a:cubicBezTo>
                    <a:pt x="10" y="1316"/>
                    <a:pt x="16" y="1251"/>
                    <a:pt x="17" y="1184"/>
                  </a:cubicBezTo>
                  <a:cubicBezTo>
                    <a:pt x="18" y="1117"/>
                    <a:pt x="0" y="1033"/>
                    <a:pt x="25" y="976"/>
                  </a:cubicBezTo>
                  <a:cubicBezTo>
                    <a:pt x="50" y="919"/>
                    <a:pt x="152" y="871"/>
                    <a:pt x="169" y="840"/>
                  </a:cubicBezTo>
                  <a:cubicBezTo>
                    <a:pt x="186" y="809"/>
                    <a:pt x="145" y="797"/>
                    <a:pt x="129" y="792"/>
                  </a:cubicBezTo>
                  <a:cubicBezTo>
                    <a:pt x="113" y="787"/>
                    <a:pt x="93" y="797"/>
                    <a:pt x="73" y="808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8410" name="AutoShape 74"/>
            <p:cNvSpPr/>
            <p:nvPr/>
          </p:nvSpPr>
          <p:spPr bwMode="auto">
            <a:xfrm>
              <a:off x="328" y="664"/>
              <a:ext cx="80" cy="688"/>
            </a:xfrm>
            <a:prstGeom prst="leftBrace">
              <a:avLst>
                <a:gd name="adj1" fmla="val 71667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</p:grpSp>
      <p:sp>
        <p:nvSpPr>
          <p:cNvPr id="398365" name="Oval 29"/>
          <p:cNvSpPr>
            <a:spLocks noChangeArrowheads="1"/>
          </p:cNvSpPr>
          <p:nvPr/>
        </p:nvSpPr>
        <p:spPr bwMode="auto">
          <a:xfrm>
            <a:off x="3873500" y="1765298"/>
            <a:ext cx="1930400" cy="56929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8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8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98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8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8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3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52" grpId="0" animBg="1"/>
      <p:bldP spid="3983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6" name="WordArt 16"/>
          <p:cNvSpPr>
            <a:spLocks noChangeArrowheads="1" noChangeShapeType="1" noTextEdit="1"/>
          </p:cNvSpPr>
          <p:nvPr/>
        </p:nvSpPr>
        <p:spPr bwMode="auto">
          <a:xfrm>
            <a:off x="447675" y="593725"/>
            <a:ext cx="2463800" cy="3254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频率的基本性质</a:t>
            </a:r>
          </a:p>
        </p:txBody>
      </p:sp>
      <p:pic>
        <p:nvPicPr>
          <p:cNvPr id="21897" name="Picture 17" descr="f12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042988"/>
            <a:ext cx="279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898" name="Picture 18" descr="f12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1482725"/>
            <a:ext cx="279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899" name="Picture 19" descr="f127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063" y="1936750"/>
            <a:ext cx="279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881" name="Object 377"/>
          <p:cNvGraphicFramePr>
            <a:graphicFrameLocks noChangeAspect="1"/>
          </p:cNvGraphicFramePr>
          <p:nvPr/>
        </p:nvGraphicFramePr>
        <p:xfrm>
          <a:off x="1195388" y="936625"/>
          <a:ext cx="2003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266700" progId="">
                  <p:embed/>
                </p:oleObj>
              </mc:Choice>
              <mc:Fallback>
                <p:oleObj name="Equation" r:id="rId5" imgW="1206500" imgH="266700" progId="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936625"/>
                        <a:ext cx="20034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900" name="Group 28"/>
          <p:cNvGrpSpPr/>
          <p:nvPr/>
        </p:nvGrpSpPr>
        <p:grpSpPr bwMode="auto">
          <a:xfrm>
            <a:off x="1233488" y="1836738"/>
            <a:ext cx="5648325" cy="466725"/>
            <a:chOff x="1017" y="1597"/>
            <a:chExt cx="3558" cy="294"/>
          </a:xfrm>
        </p:grpSpPr>
        <p:sp>
          <p:nvSpPr>
            <p:cNvPr id="398347" name="Text Box 11"/>
            <p:cNvSpPr txBox="1">
              <a:spLocks noChangeArrowheads="1"/>
            </p:cNvSpPr>
            <p:nvPr/>
          </p:nvSpPr>
          <p:spPr bwMode="auto">
            <a:xfrm>
              <a:off x="1017" y="1597"/>
              <a:ext cx="3558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若         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  <a:cs typeface="+mn-cs"/>
                </a:rPr>
                <a:t>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        是两两不相容事件</a:t>
              </a:r>
            </a:p>
          </p:txBody>
        </p:sp>
        <p:graphicFrame>
          <p:nvGraphicFramePr>
            <p:cNvPr id="21882" name="Object 378"/>
            <p:cNvGraphicFramePr>
              <a:graphicFrameLocks noChangeAspect="1"/>
            </p:cNvGraphicFramePr>
            <p:nvPr/>
          </p:nvGraphicFramePr>
          <p:xfrm>
            <a:off x="1202" y="1604"/>
            <a:ext cx="124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81100" imgH="254000" progId="">
                    <p:embed/>
                  </p:oleObj>
                </mc:Choice>
                <mc:Fallback>
                  <p:oleObj name="Equation" r:id="rId7" imgW="1181100" imgH="254000" progId="">
                    <p:embed/>
                    <p:pic>
                      <p:nvPicPr>
                        <p:cNvPr id="0" name="Picture 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604"/>
                          <a:ext cx="124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60" name="Rectangle 24"/>
          <p:cNvSpPr>
            <a:spLocks noChangeArrowheads="1"/>
          </p:cNvSpPr>
          <p:nvPr/>
        </p:nvSpPr>
        <p:spPr bwMode="auto">
          <a:xfrm>
            <a:off x="6370638" y="1773238"/>
            <a:ext cx="11271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</a:t>
            </a:r>
          </a:p>
        </p:txBody>
      </p:sp>
      <p:graphicFrame>
        <p:nvGraphicFramePr>
          <p:cNvPr id="21883" name="Object 379"/>
          <p:cNvGraphicFramePr>
            <a:graphicFrameLocks noChangeAspect="1"/>
          </p:cNvGraphicFramePr>
          <p:nvPr/>
        </p:nvGraphicFramePr>
        <p:xfrm>
          <a:off x="2895600" y="2149475"/>
          <a:ext cx="3098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79600" imgH="533400" progId="">
                  <p:embed/>
                </p:oleObj>
              </mc:Choice>
              <mc:Fallback>
                <p:oleObj name="Equation" r:id="rId9" imgW="1879600" imgH="533400" progId="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49475"/>
                        <a:ext cx="30988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902" name="Picture 27" descr="BD14710_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73400" y="2908300"/>
            <a:ext cx="2786063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884" name="Object 380"/>
          <p:cNvGraphicFramePr>
            <a:graphicFrameLocks noChangeAspect="1"/>
          </p:cNvGraphicFramePr>
          <p:nvPr/>
        </p:nvGraphicFramePr>
        <p:xfrm>
          <a:off x="1162050" y="1343025"/>
          <a:ext cx="1571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9000" imgH="266700" progId="">
                  <p:embed/>
                </p:oleObj>
              </mc:Choice>
              <mc:Fallback>
                <p:oleObj name="Equation" r:id="rId12" imgW="889000" imgH="266700" progId="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343025"/>
                        <a:ext cx="15716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903" name="Group 73"/>
          <p:cNvGrpSpPr/>
          <p:nvPr/>
        </p:nvGrpSpPr>
        <p:grpSpPr bwMode="auto">
          <a:xfrm>
            <a:off x="6156325" y="2478088"/>
            <a:ext cx="1546225" cy="403225"/>
            <a:chOff x="3958" y="1593"/>
            <a:chExt cx="974" cy="254"/>
          </a:xfrm>
        </p:grpSpPr>
        <p:sp>
          <p:nvSpPr>
            <p:cNvPr id="398406" name="AutoShape 70"/>
            <p:cNvSpPr>
              <a:spLocks noChangeArrowheads="1"/>
            </p:cNvSpPr>
            <p:nvPr/>
          </p:nvSpPr>
          <p:spPr bwMode="auto">
            <a:xfrm>
              <a:off x="3958" y="1593"/>
              <a:ext cx="974" cy="254"/>
            </a:xfrm>
            <a:prstGeom prst="wedgeRectCallout">
              <a:avLst>
                <a:gd name="adj1" fmla="val -70431"/>
                <a:gd name="adj2" fmla="val -21653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1936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4025" y="1639"/>
              <a:ext cx="841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有限可加性</a:t>
              </a:r>
            </a:p>
          </p:txBody>
        </p:sp>
      </p:grpSp>
      <p:sp>
        <p:nvSpPr>
          <p:cNvPr id="398417" name="WordArt 81"/>
          <p:cNvSpPr>
            <a:spLocks noChangeArrowheads="1" noChangeShapeType="1" noTextEdit="1"/>
          </p:cNvSpPr>
          <p:nvPr/>
        </p:nvSpPr>
        <p:spPr bwMode="auto">
          <a:xfrm>
            <a:off x="736600" y="353218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98431" name="Group 95"/>
          <p:cNvGrpSpPr/>
          <p:nvPr/>
        </p:nvGrpSpPr>
        <p:grpSpPr bwMode="auto">
          <a:xfrm>
            <a:off x="6475413" y="3460750"/>
            <a:ext cx="2894012" cy="519113"/>
            <a:chOff x="4071" y="1864"/>
            <a:chExt cx="1823" cy="327"/>
          </a:xfrm>
        </p:grpSpPr>
        <p:sp>
          <p:nvSpPr>
            <p:cNvPr id="398423" name="Rectangle 87"/>
            <p:cNvSpPr>
              <a:spLocks noChangeArrowheads="1"/>
            </p:cNvSpPr>
            <p:nvPr/>
          </p:nvSpPr>
          <p:spPr bwMode="auto">
            <a:xfrm>
              <a:off x="4913" y="1864"/>
              <a:ext cx="98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若存在</a:t>
              </a:r>
            </a:p>
          </p:txBody>
        </p:sp>
        <p:graphicFrame>
          <p:nvGraphicFramePr>
            <p:cNvPr id="21885" name="Object 381"/>
            <p:cNvGraphicFramePr>
              <a:graphicFrameLocks noChangeAspect="1"/>
            </p:cNvGraphicFramePr>
            <p:nvPr/>
          </p:nvGraphicFramePr>
          <p:xfrm>
            <a:off x="4071" y="1889"/>
            <a:ext cx="9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38200" imgH="228600" progId="">
                    <p:embed/>
                  </p:oleObj>
                </mc:Choice>
                <mc:Fallback>
                  <p:oleObj name="Equation" r:id="rId14" imgW="838200" imgH="228600" progId="">
                    <p:embed/>
                    <p:pic>
                      <p:nvPicPr>
                        <p:cNvPr id="0" name="Picture 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889"/>
                          <a:ext cx="9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30" name="Group 94"/>
          <p:cNvGrpSpPr/>
          <p:nvPr/>
        </p:nvGrpSpPr>
        <p:grpSpPr bwMode="auto">
          <a:xfrm>
            <a:off x="1581150" y="3417888"/>
            <a:ext cx="5284788" cy="519112"/>
            <a:chOff x="996" y="1837"/>
            <a:chExt cx="3329" cy="327"/>
          </a:xfrm>
        </p:grpSpPr>
        <p:sp>
          <p:nvSpPr>
            <p:cNvPr id="398419" name="Rectangle 83"/>
            <p:cNvSpPr>
              <a:spLocks noChangeArrowheads="1"/>
            </p:cNvSpPr>
            <p:nvPr/>
          </p:nvSpPr>
          <p:spPr bwMode="auto">
            <a:xfrm>
              <a:off x="996" y="1837"/>
              <a:ext cx="332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设     为样本空间     上的事件域</a:t>
              </a:r>
            </a:p>
          </p:txBody>
        </p:sp>
        <p:graphicFrame>
          <p:nvGraphicFramePr>
            <p:cNvPr id="21886" name="Object 382"/>
            <p:cNvGraphicFramePr>
              <a:graphicFrameLocks noChangeAspect="1"/>
            </p:cNvGraphicFramePr>
            <p:nvPr/>
          </p:nvGraphicFramePr>
          <p:xfrm>
            <a:off x="2703" y="1881"/>
            <a:ext cx="26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77800" imgH="165100" progId="Equation.3">
                    <p:embed/>
                  </p:oleObj>
                </mc:Choice>
                <mc:Fallback>
                  <p:oleObj name="公式" r:id="rId16" imgW="177800" imgH="165100" progId="Equation.3">
                    <p:embed/>
                    <p:pic>
                      <p:nvPicPr>
                        <p:cNvPr id="0" name="Picture 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" y="1881"/>
                          <a:ext cx="26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87" name="Object 383"/>
            <p:cNvGraphicFramePr>
              <a:graphicFrameLocks noChangeAspect="1"/>
            </p:cNvGraphicFramePr>
            <p:nvPr/>
          </p:nvGraphicFramePr>
          <p:xfrm>
            <a:off x="1279" y="1864"/>
            <a:ext cx="2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5900" imgH="203200" progId="">
                    <p:embed/>
                  </p:oleObj>
                </mc:Choice>
                <mc:Fallback>
                  <p:oleObj name="Equation" r:id="rId18" imgW="215900" imgH="203200" progId="">
                    <p:embed/>
                    <p:pic>
                      <p:nvPicPr>
                        <p:cNvPr id="0" name="Picture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1864"/>
                          <a:ext cx="2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29" name="Group 93"/>
          <p:cNvGrpSpPr/>
          <p:nvPr/>
        </p:nvGrpSpPr>
        <p:grpSpPr bwMode="auto">
          <a:xfrm>
            <a:off x="-20638" y="3787775"/>
            <a:ext cx="5084763" cy="519113"/>
            <a:chOff x="-8" y="2126"/>
            <a:chExt cx="3203" cy="327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-8" y="2126"/>
              <a:ext cx="320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实数</a:t>
              </a:r>
              <a:r>
                <a:rPr kumimoji="1" lang="zh-CN" altLang="en-US" sz="2800" b="1" dirty="0">
                  <a:latin typeface="华文新魏" panose="02010800040101010101" charset="-122"/>
                  <a:ea typeface="华文新魏" panose="02010800040101010101" charset="-122"/>
                  <a:cs typeface="+mn-cs"/>
                </a:rPr>
                <a:t>       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与之对应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,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且满足</a:t>
              </a:r>
            </a:p>
          </p:txBody>
        </p:sp>
        <p:graphicFrame>
          <p:nvGraphicFramePr>
            <p:cNvPr id="21888" name="Object 384"/>
            <p:cNvGraphicFramePr>
              <a:graphicFrameLocks noChangeAspect="1"/>
            </p:cNvGraphicFramePr>
            <p:nvPr/>
          </p:nvGraphicFramePr>
          <p:xfrm>
            <a:off x="476" y="2161"/>
            <a:ext cx="56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08000" imgH="254000" progId="">
                    <p:embed/>
                  </p:oleObj>
                </mc:Choice>
                <mc:Fallback>
                  <p:oleObj name="Equation" r:id="rId20" imgW="508000" imgH="254000" progId="">
                    <p:embed/>
                    <p:pic>
                      <p:nvPicPr>
                        <p:cNvPr id="0" name="Picture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161"/>
                          <a:ext cx="56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435" name="WordArt 99"/>
          <p:cNvSpPr>
            <a:spLocks noChangeArrowheads="1" noChangeShapeType="1" noTextEdit="1"/>
          </p:cNvSpPr>
          <p:nvPr/>
        </p:nvSpPr>
        <p:spPr bwMode="auto">
          <a:xfrm>
            <a:off x="723900" y="43211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①</a:t>
            </a:r>
          </a:p>
        </p:txBody>
      </p:sp>
      <p:sp>
        <p:nvSpPr>
          <p:cNvPr id="398436" name="WordArt 100"/>
          <p:cNvSpPr>
            <a:spLocks noChangeArrowheads="1" noChangeShapeType="1" noTextEdit="1"/>
          </p:cNvSpPr>
          <p:nvPr/>
        </p:nvSpPr>
        <p:spPr bwMode="auto">
          <a:xfrm>
            <a:off x="727075" y="472440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②</a:t>
            </a:r>
          </a:p>
        </p:txBody>
      </p:sp>
      <p:sp>
        <p:nvSpPr>
          <p:cNvPr id="398438" name="WordArt 102"/>
          <p:cNvSpPr>
            <a:spLocks noChangeArrowheads="1" noChangeShapeType="1" noTextEdit="1"/>
          </p:cNvSpPr>
          <p:nvPr/>
        </p:nvSpPr>
        <p:spPr bwMode="auto">
          <a:xfrm>
            <a:off x="728663" y="514508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③</a:t>
            </a:r>
          </a:p>
        </p:txBody>
      </p:sp>
      <p:grpSp>
        <p:nvGrpSpPr>
          <p:cNvPr id="398439" name="Group 103"/>
          <p:cNvGrpSpPr/>
          <p:nvPr/>
        </p:nvGrpSpPr>
        <p:grpSpPr bwMode="auto">
          <a:xfrm>
            <a:off x="1212850" y="4989513"/>
            <a:ext cx="7583488" cy="534987"/>
            <a:chOff x="828" y="2003"/>
            <a:chExt cx="4777" cy="337"/>
          </a:xfrm>
        </p:grpSpPr>
        <p:sp>
          <p:nvSpPr>
            <p:cNvPr id="398440" name="Text Box 104"/>
            <p:cNvSpPr txBox="1">
              <a:spLocks noChangeArrowheads="1"/>
            </p:cNvSpPr>
            <p:nvPr/>
          </p:nvSpPr>
          <p:spPr bwMode="auto">
            <a:xfrm>
              <a:off x="828" y="2043"/>
              <a:ext cx="4777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可列可加性：对两两不相容的事件列             有 </a:t>
              </a:r>
            </a:p>
          </p:txBody>
        </p:sp>
        <p:graphicFrame>
          <p:nvGraphicFramePr>
            <p:cNvPr id="21889" name="Object 385"/>
            <p:cNvGraphicFramePr>
              <a:graphicFrameLocks noChangeAspect="1"/>
            </p:cNvGraphicFramePr>
            <p:nvPr/>
          </p:nvGraphicFramePr>
          <p:xfrm>
            <a:off x="4386" y="2003"/>
            <a:ext cx="73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73100" imgH="292100" progId="">
                    <p:embed/>
                  </p:oleObj>
                </mc:Choice>
                <mc:Fallback>
                  <p:oleObj name="Equation" r:id="rId22" imgW="673100" imgH="292100" progId="">
                    <p:embed/>
                    <p:pic>
                      <p:nvPicPr>
                        <p:cNvPr id="0" name="Picture 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2003"/>
                          <a:ext cx="73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44" name="Group 108"/>
          <p:cNvGrpSpPr/>
          <p:nvPr/>
        </p:nvGrpSpPr>
        <p:grpSpPr bwMode="auto">
          <a:xfrm>
            <a:off x="1201738" y="4230688"/>
            <a:ext cx="4354512" cy="500062"/>
            <a:chOff x="757" y="2381"/>
            <a:chExt cx="2743" cy="315"/>
          </a:xfrm>
        </p:grpSpPr>
        <p:sp>
          <p:nvSpPr>
            <p:cNvPr id="398432" name="Text Box 96"/>
            <p:cNvSpPr txBox="1">
              <a:spLocks noChangeArrowheads="1"/>
            </p:cNvSpPr>
            <p:nvPr/>
          </p:nvSpPr>
          <p:spPr bwMode="auto">
            <a:xfrm>
              <a:off x="757" y="2381"/>
              <a:ext cx="1128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非负性：</a:t>
              </a:r>
            </a:p>
          </p:txBody>
        </p:sp>
        <p:graphicFrame>
          <p:nvGraphicFramePr>
            <p:cNvPr id="21890" name="Object 386"/>
            <p:cNvGraphicFramePr>
              <a:graphicFrameLocks noChangeAspect="1"/>
            </p:cNvGraphicFramePr>
            <p:nvPr/>
          </p:nvGraphicFramePr>
          <p:xfrm>
            <a:off x="1515" y="2384"/>
            <a:ext cx="198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41500" imgH="254000" progId="">
                    <p:embed/>
                  </p:oleObj>
                </mc:Choice>
                <mc:Fallback>
                  <p:oleObj name="Equation" r:id="rId24" imgW="1841500" imgH="254000" progId="">
                    <p:embed/>
                    <p:pic>
                      <p:nvPicPr>
                        <p:cNvPr id="0" name="Picture 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2384"/>
                          <a:ext cx="198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45" name="Group 109"/>
          <p:cNvGrpSpPr/>
          <p:nvPr/>
        </p:nvGrpSpPr>
        <p:grpSpPr bwMode="auto">
          <a:xfrm>
            <a:off x="1212850" y="4635500"/>
            <a:ext cx="2689225" cy="503238"/>
            <a:chOff x="764" y="2708"/>
            <a:chExt cx="1694" cy="317"/>
          </a:xfrm>
        </p:grpSpPr>
        <p:sp>
          <p:nvSpPr>
            <p:cNvPr id="398433" name="Text Box 97"/>
            <p:cNvSpPr txBox="1">
              <a:spLocks noChangeArrowheads="1"/>
            </p:cNvSpPr>
            <p:nvPr/>
          </p:nvSpPr>
          <p:spPr bwMode="auto">
            <a:xfrm>
              <a:off x="764" y="2708"/>
              <a:ext cx="1153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规范性：</a:t>
              </a:r>
            </a:p>
          </p:txBody>
        </p:sp>
        <p:graphicFrame>
          <p:nvGraphicFramePr>
            <p:cNvPr id="21891" name="Object 387"/>
            <p:cNvGraphicFramePr>
              <a:graphicFrameLocks noChangeAspect="1"/>
            </p:cNvGraphicFramePr>
            <p:nvPr/>
          </p:nvGraphicFramePr>
          <p:xfrm>
            <a:off x="1535" y="2714"/>
            <a:ext cx="9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825500" imgH="254000" progId="">
                    <p:embed/>
                  </p:oleObj>
                </mc:Choice>
                <mc:Fallback>
                  <p:oleObj name="Equation" r:id="rId26" imgW="825500" imgH="254000" progId="">
                    <p:embed/>
                    <p:pic>
                      <p:nvPicPr>
                        <p:cNvPr id="0" name="Picture 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2714"/>
                          <a:ext cx="9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92" name="Object 388"/>
          <p:cNvGraphicFramePr>
            <a:graphicFrameLocks noChangeAspect="1"/>
          </p:cNvGraphicFramePr>
          <p:nvPr/>
        </p:nvGraphicFramePr>
        <p:xfrm>
          <a:off x="2928938" y="5356225"/>
          <a:ext cx="30591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66900" imgH="533400" progId="">
                  <p:embed/>
                </p:oleObj>
              </mc:Choice>
              <mc:Fallback>
                <p:oleObj name="Equation" r:id="rId28" imgW="1866900" imgH="533400" progId="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356225"/>
                        <a:ext cx="30591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447" name="Group 111"/>
          <p:cNvGrpSpPr/>
          <p:nvPr/>
        </p:nvGrpSpPr>
        <p:grpSpPr bwMode="auto">
          <a:xfrm>
            <a:off x="25400" y="6107113"/>
            <a:ext cx="4702175" cy="519112"/>
            <a:chOff x="248" y="2867"/>
            <a:chExt cx="2962" cy="327"/>
          </a:xfrm>
        </p:grpSpPr>
        <p:sp>
          <p:nvSpPr>
            <p:cNvPr id="398448" name="Text Box 112"/>
            <p:cNvSpPr txBox="1">
              <a:spLocks noChangeArrowheads="1"/>
            </p:cNvSpPr>
            <p:nvPr/>
          </p:nvSpPr>
          <p:spPr bwMode="auto">
            <a:xfrm>
              <a:off x="248" y="2887"/>
              <a:ext cx="2487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则称          为事件    的</a:t>
              </a:r>
            </a:p>
          </p:txBody>
        </p:sp>
        <p:graphicFrame>
          <p:nvGraphicFramePr>
            <p:cNvPr id="21893" name="Object 389"/>
            <p:cNvGraphicFramePr>
              <a:graphicFrameLocks noChangeAspect="1"/>
            </p:cNvGraphicFramePr>
            <p:nvPr/>
          </p:nvGraphicFramePr>
          <p:xfrm>
            <a:off x="708" y="2897"/>
            <a:ext cx="56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508000" imgH="254000" progId="">
                    <p:embed/>
                  </p:oleObj>
                </mc:Choice>
                <mc:Fallback>
                  <p:oleObj name="Equation" r:id="rId30" imgW="508000" imgH="254000" progId="">
                    <p:embed/>
                    <p:pic>
                      <p:nvPicPr>
                        <p:cNvPr id="0" name="Picture 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2897"/>
                          <a:ext cx="56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94" name="Object 390"/>
            <p:cNvGraphicFramePr>
              <a:graphicFrameLocks noChangeAspect="1"/>
            </p:cNvGraphicFramePr>
            <p:nvPr/>
          </p:nvGraphicFramePr>
          <p:xfrm>
            <a:off x="1929" y="2915"/>
            <a:ext cx="24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90500" imgH="190500" progId="">
                    <p:embed/>
                  </p:oleObj>
                </mc:Choice>
                <mc:Fallback>
                  <p:oleObj name="Equation" r:id="rId32" imgW="190500" imgH="190500" progId="">
                    <p:embed/>
                    <p:pic>
                      <p:nvPicPr>
                        <p:cNvPr id="0" name="Picture 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2915"/>
                          <a:ext cx="24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451" name="Rectangle 115"/>
            <p:cNvSpPr>
              <a:spLocks noChangeArrowheads="1"/>
            </p:cNvSpPr>
            <p:nvPr/>
          </p:nvSpPr>
          <p:spPr bwMode="auto">
            <a:xfrm>
              <a:off x="2334" y="2867"/>
              <a:ext cx="87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概率</a:t>
              </a:r>
            </a:p>
          </p:txBody>
        </p:sp>
      </p:grpSp>
      <p:grpSp>
        <p:nvGrpSpPr>
          <p:cNvPr id="398460" name="Group 124"/>
          <p:cNvGrpSpPr/>
          <p:nvPr/>
        </p:nvGrpSpPr>
        <p:grpSpPr bwMode="auto">
          <a:xfrm>
            <a:off x="4141788" y="6118225"/>
            <a:ext cx="4038600" cy="493713"/>
            <a:chOff x="2609" y="3610"/>
            <a:chExt cx="2544" cy="311"/>
          </a:xfrm>
        </p:grpSpPr>
        <p:sp>
          <p:nvSpPr>
            <p:cNvPr id="398453" name="Text Box 117"/>
            <p:cNvSpPr txBox="1">
              <a:spLocks noChangeArrowheads="1"/>
            </p:cNvSpPr>
            <p:nvPr/>
          </p:nvSpPr>
          <p:spPr bwMode="auto">
            <a:xfrm>
              <a:off x="2609" y="3622"/>
              <a:ext cx="727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称</a:t>
              </a:r>
            </a:p>
          </p:txBody>
        </p:sp>
        <p:sp>
          <p:nvSpPr>
            <p:cNvPr id="398454" name="Text Box 118"/>
            <p:cNvSpPr txBox="1">
              <a:spLocks noChangeArrowheads="1"/>
            </p:cNvSpPr>
            <p:nvPr/>
          </p:nvSpPr>
          <p:spPr bwMode="auto">
            <a:xfrm>
              <a:off x="4074" y="3631"/>
              <a:ext cx="1079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概率空间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.</a:t>
              </a:r>
            </a:p>
          </p:txBody>
        </p:sp>
        <p:sp>
          <p:nvSpPr>
            <p:cNvPr id="398455" name="Text Box 119"/>
            <p:cNvSpPr txBox="1">
              <a:spLocks noChangeArrowheads="1"/>
            </p:cNvSpPr>
            <p:nvPr/>
          </p:nvSpPr>
          <p:spPr bwMode="auto">
            <a:xfrm>
              <a:off x="3854" y="3615"/>
              <a:ext cx="591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为</a:t>
              </a:r>
            </a:p>
          </p:txBody>
        </p:sp>
        <p:graphicFrame>
          <p:nvGraphicFramePr>
            <p:cNvPr id="21895" name="Object 391"/>
            <p:cNvGraphicFramePr>
              <a:graphicFrameLocks noChangeAspect="1"/>
            </p:cNvGraphicFramePr>
            <p:nvPr/>
          </p:nvGraphicFramePr>
          <p:xfrm>
            <a:off x="2887" y="3610"/>
            <a:ext cx="101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914400" imgH="254000" progId="">
                    <p:embed/>
                  </p:oleObj>
                </mc:Choice>
                <mc:Fallback>
                  <p:oleObj name="Equation" r:id="rId34" imgW="914400" imgH="254000" progId="">
                    <p:embed/>
                    <p:pic>
                      <p:nvPicPr>
                        <p:cNvPr id="0" name="Picture 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3610"/>
                          <a:ext cx="101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13" name="Group 77"/>
          <p:cNvGrpSpPr/>
          <p:nvPr/>
        </p:nvGrpSpPr>
        <p:grpSpPr bwMode="auto">
          <a:xfrm>
            <a:off x="2767013" y="3000375"/>
            <a:ext cx="3436937" cy="420688"/>
            <a:chOff x="2093" y="435"/>
            <a:chExt cx="1803" cy="187"/>
          </a:xfrm>
        </p:grpSpPr>
        <p:sp>
          <p:nvSpPr>
            <p:cNvPr id="398414" name="Line 78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1923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</a:rPr>
                <a:t>概率的公理化定义</a:t>
              </a:r>
            </a:p>
          </p:txBody>
        </p:sp>
      </p:grpSp>
      <p:pic>
        <p:nvPicPr>
          <p:cNvPr id="398462" name="Picture 126" descr="BD14710_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74988" y="6103938"/>
            <a:ext cx="2786062" cy="8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8467" name="Group 131"/>
          <p:cNvGrpSpPr/>
          <p:nvPr/>
        </p:nvGrpSpPr>
        <p:grpSpPr bwMode="auto">
          <a:xfrm>
            <a:off x="6119813" y="5648325"/>
            <a:ext cx="1355725" cy="377825"/>
            <a:chOff x="3879" y="3522"/>
            <a:chExt cx="974" cy="254"/>
          </a:xfrm>
        </p:grpSpPr>
        <p:sp>
          <p:nvSpPr>
            <p:cNvPr id="398464" name="AutoShape 128"/>
            <p:cNvSpPr>
              <a:spLocks noChangeArrowheads="1"/>
            </p:cNvSpPr>
            <p:nvPr/>
          </p:nvSpPr>
          <p:spPr bwMode="auto">
            <a:xfrm>
              <a:off x="3879" y="3522"/>
              <a:ext cx="974" cy="254"/>
            </a:xfrm>
            <a:prstGeom prst="wedgeRectCallout">
              <a:avLst>
                <a:gd name="adj1" fmla="val -70431"/>
                <a:gd name="adj2" fmla="val -21653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1920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4170" y="3568"/>
              <a:ext cx="617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可加性</a:t>
              </a:r>
            </a:p>
          </p:txBody>
        </p:sp>
        <p:sp>
          <p:nvSpPr>
            <p:cNvPr id="21921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3963" y="3593"/>
              <a:ext cx="161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s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9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9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8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8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8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8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417" grpId="0" animBg="1"/>
      <p:bldP spid="398435" grpId="0" animBg="1"/>
      <p:bldP spid="398436" grpId="0" animBg="1"/>
      <p:bldP spid="3984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6"/>
          <p:cNvGrpSpPr/>
          <p:nvPr/>
        </p:nvGrpSpPr>
        <p:grpSpPr bwMode="auto">
          <a:xfrm>
            <a:off x="506413" y="4141788"/>
            <a:ext cx="1092200" cy="457200"/>
            <a:chOff x="407" y="2601"/>
            <a:chExt cx="528" cy="256"/>
          </a:xfrm>
        </p:grpSpPr>
        <p:sp>
          <p:nvSpPr>
            <p:cNvPr id="4" name="AutoShape 136"/>
            <p:cNvSpPr>
              <a:spLocks noChangeArrowheads="1"/>
            </p:cNvSpPr>
            <p:nvPr/>
          </p:nvSpPr>
          <p:spPr bwMode="auto">
            <a:xfrm>
              <a:off x="407" y="2601"/>
              <a:ext cx="528" cy="256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0000">
                    <a:alpha val="67998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defRPr/>
              </a:pPr>
              <a:endParaRPr lang="zh-CN" altLang="zh-CN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2856" name="WordArt 137"/>
            <p:cNvSpPr>
              <a:spLocks noChangeArrowheads="1" noChangeShapeType="1" noTextEdit="1"/>
            </p:cNvSpPr>
            <p:nvPr/>
          </p:nvSpPr>
          <p:spPr bwMode="auto">
            <a:xfrm>
              <a:off x="557" y="2655"/>
              <a:ext cx="223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注记</a:t>
              </a:r>
            </a:p>
          </p:txBody>
        </p:sp>
      </p:grpSp>
      <p:pic>
        <p:nvPicPr>
          <p:cNvPr id="6" name="Picture 138" descr="f12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888" y="4676775"/>
            <a:ext cx="279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0" descr="f127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50" y="5481638"/>
            <a:ext cx="279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WordArt 141"/>
          <p:cNvSpPr>
            <a:spLocks noChangeArrowheads="1" noChangeShapeType="1" noTextEdit="1"/>
          </p:cNvSpPr>
          <p:nvPr/>
        </p:nvSpPr>
        <p:spPr bwMode="auto">
          <a:xfrm>
            <a:off x="1138238" y="4673600"/>
            <a:ext cx="7796212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en-US" altLang="zh-CN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1933</a:t>
            </a:r>
            <a:r>
              <a:rPr kumimoji="1"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年苏联的柯尔莫哥洛夫在测度论基础上提出的概率论公理化体系</a:t>
            </a:r>
          </a:p>
        </p:txBody>
      </p:sp>
      <p:pic>
        <p:nvPicPr>
          <p:cNvPr id="9" name="Picture 142" descr="f126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363" y="5078413"/>
            <a:ext cx="279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WordArt 143"/>
          <p:cNvSpPr>
            <a:spLocks noChangeArrowheads="1" noChangeShapeType="1" noTextEdit="1"/>
          </p:cNvSpPr>
          <p:nvPr/>
        </p:nvSpPr>
        <p:spPr bwMode="auto">
          <a:xfrm>
            <a:off x="1139825" y="5081588"/>
            <a:ext cx="3910013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概率是定义在事件域上的特殊函数</a:t>
            </a:r>
          </a:p>
        </p:txBody>
      </p:sp>
      <p:sp>
        <p:nvSpPr>
          <p:cNvPr id="11" name="WordArt 144"/>
          <p:cNvSpPr>
            <a:spLocks noChangeArrowheads="1" noChangeShapeType="1" noTextEdit="1"/>
          </p:cNvSpPr>
          <p:nvPr/>
        </p:nvSpPr>
        <p:spPr bwMode="auto">
          <a:xfrm>
            <a:off x="1139825" y="5487988"/>
            <a:ext cx="7796213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物体的长度，区域的面积都具有“非负性”与“可加性”，故“概率”</a:t>
            </a:r>
          </a:p>
        </p:txBody>
      </p:sp>
      <p:sp>
        <p:nvSpPr>
          <p:cNvPr id="12" name="WordArt 145"/>
          <p:cNvSpPr>
            <a:spLocks noChangeArrowheads="1" noChangeShapeType="1" noTextEdit="1"/>
          </p:cNvSpPr>
          <p:nvPr/>
        </p:nvSpPr>
        <p:spPr bwMode="auto">
          <a:xfrm>
            <a:off x="1141413" y="5883275"/>
            <a:ext cx="6138862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实际上是对“事件”发生可能性大小的一种“度量”</a:t>
            </a:r>
          </a:p>
        </p:txBody>
      </p:sp>
      <p:grpSp>
        <p:nvGrpSpPr>
          <p:cNvPr id="22836" name="Group 77"/>
          <p:cNvGrpSpPr/>
          <p:nvPr/>
        </p:nvGrpSpPr>
        <p:grpSpPr bwMode="auto">
          <a:xfrm>
            <a:off x="2943225" y="650875"/>
            <a:ext cx="3436938" cy="420688"/>
            <a:chOff x="2093" y="435"/>
            <a:chExt cx="1803" cy="187"/>
          </a:xfrm>
        </p:grpSpPr>
        <p:sp>
          <p:nvSpPr>
            <p:cNvPr id="48" name="Line 78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2843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</a:rPr>
                <a:t>概率的公理化定义</a:t>
              </a:r>
            </a:p>
          </p:txBody>
        </p:sp>
      </p:grpSp>
      <p:sp>
        <p:nvSpPr>
          <p:cNvPr id="398417" name="WordArt 81"/>
          <p:cNvSpPr>
            <a:spLocks noChangeArrowheads="1" noChangeShapeType="1" noTextEdit="1"/>
          </p:cNvSpPr>
          <p:nvPr/>
        </p:nvSpPr>
        <p:spPr bwMode="auto">
          <a:xfrm>
            <a:off x="757238" y="1160463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98431" name="Group 95"/>
          <p:cNvGrpSpPr/>
          <p:nvPr/>
        </p:nvGrpSpPr>
        <p:grpSpPr bwMode="auto">
          <a:xfrm>
            <a:off x="6496050" y="1089025"/>
            <a:ext cx="2894013" cy="519113"/>
            <a:chOff x="4071" y="1864"/>
            <a:chExt cx="1823" cy="327"/>
          </a:xfrm>
        </p:grpSpPr>
        <p:sp>
          <p:nvSpPr>
            <p:cNvPr id="398423" name="Rectangle 87"/>
            <p:cNvSpPr>
              <a:spLocks noChangeArrowheads="1"/>
            </p:cNvSpPr>
            <p:nvPr/>
          </p:nvSpPr>
          <p:spPr bwMode="auto">
            <a:xfrm>
              <a:off x="4913" y="1864"/>
              <a:ext cx="98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若存在</a:t>
              </a:r>
            </a:p>
          </p:txBody>
        </p:sp>
        <p:graphicFrame>
          <p:nvGraphicFramePr>
            <p:cNvPr id="22861" name="Object 333"/>
            <p:cNvGraphicFramePr>
              <a:graphicFrameLocks noChangeAspect="1"/>
            </p:cNvGraphicFramePr>
            <p:nvPr/>
          </p:nvGraphicFramePr>
          <p:xfrm>
            <a:off x="4071" y="1889"/>
            <a:ext cx="9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38200" imgH="228600" progId="">
                    <p:embed/>
                  </p:oleObj>
                </mc:Choice>
                <mc:Fallback>
                  <p:oleObj name="Equation" r:id="rId5" imgW="838200" imgH="228600" progId="">
                    <p:embed/>
                    <p:pic>
                      <p:nvPicPr>
                        <p:cNvPr id="0" name="Picture 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889"/>
                          <a:ext cx="9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30" name="Group 94"/>
          <p:cNvGrpSpPr/>
          <p:nvPr/>
        </p:nvGrpSpPr>
        <p:grpSpPr bwMode="auto">
          <a:xfrm>
            <a:off x="1601788" y="1046163"/>
            <a:ext cx="5284787" cy="519112"/>
            <a:chOff x="996" y="1837"/>
            <a:chExt cx="3329" cy="327"/>
          </a:xfrm>
        </p:grpSpPr>
        <p:sp>
          <p:nvSpPr>
            <p:cNvPr id="398419" name="Rectangle 83"/>
            <p:cNvSpPr>
              <a:spLocks noChangeArrowheads="1"/>
            </p:cNvSpPr>
            <p:nvPr/>
          </p:nvSpPr>
          <p:spPr bwMode="auto">
            <a:xfrm>
              <a:off x="996" y="1837"/>
              <a:ext cx="332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设     为样本空间     上的事件域</a:t>
              </a:r>
            </a:p>
          </p:txBody>
        </p:sp>
        <p:graphicFrame>
          <p:nvGraphicFramePr>
            <p:cNvPr id="22864" name="Object 336"/>
            <p:cNvGraphicFramePr>
              <a:graphicFrameLocks noChangeAspect="1"/>
            </p:cNvGraphicFramePr>
            <p:nvPr/>
          </p:nvGraphicFramePr>
          <p:xfrm>
            <a:off x="2703" y="1881"/>
            <a:ext cx="26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77800" imgH="165100" progId="Equation.3">
                    <p:embed/>
                  </p:oleObj>
                </mc:Choice>
                <mc:Fallback>
                  <p:oleObj name="公式" r:id="rId7" imgW="177800" imgH="165100" progId="Equation.3">
                    <p:embed/>
                    <p:pic>
                      <p:nvPicPr>
                        <p:cNvPr id="0" name="Picture 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" y="1881"/>
                          <a:ext cx="26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65" name="Object 337"/>
            <p:cNvGraphicFramePr>
              <a:graphicFrameLocks noChangeAspect="1"/>
            </p:cNvGraphicFramePr>
            <p:nvPr/>
          </p:nvGraphicFramePr>
          <p:xfrm>
            <a:off x="1279" y="1864"/>
            <a:ext cx="2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15900" imgH="203200" progId="">
                    <p:embed/>
                  </p:oleObj>
                </mc:Choice>
                <mc:Fallback>
                  <p:oleObj name="Equation" r:id="rId9" imgW="215900" imgH="203200" progId="">
                    <p:embed/>
                    <p:pic>
                      <p:nvPicPr>
                        <p:cNvPr id="0" name="Picture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1864"/>
                          <a:ext cx="2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29" name="Group 93"/>
          <p:cNvGrpSpPr/>
          <p:nvPr/>
        </p:nvGrpSpPr>
        <p:grpSpPr bwMode="auto">
          <a:xfrm>
            <a:off x="0" y="1416050"/>
            <a:ext cx="5084763" cy="523875"/>
            <a:chOff x="-8" y="2126"/>
            <a:chExt cx="3203" cy="330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-8" y="2126"/>
              <a:ext cx="3203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实数</a:t>
              </a:r>
              <a:r>
                <a:rPr kumimoji="1" lang="zh-CN" altLang="en-US" sz="2800" b="1" dirty="0">
                  <a:latin typeface="华文新魏" panose="02010800040101010101" charset="-122"/>
                  <a:ea typeface="华文新魏" panose="02010800040101010101" charset="-122"/>
                  <a:cs typeface="+mn-cs"/>
                </a:rPr>
                <a:t>       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与之对应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,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且满足</a:t>
              </a:r>
            </a:p>
          </p:txBody>
        </p:sp>
        <p:graphicFrame>
          <p:nvGraphicFramePr>
            <p:cNvPr id="22868" name="Object 340"/>
            <p:cNvGraphicFramePr>
              <a:graphicFrameLocks noChangeAspect="1"/>
            </p:cNvGraphicFramePr>
            <p:nvPr/>
          </p:nvGraphicFramePr>
          <p:xfrm>
            <a:off x="476" y="2161"/>
            <a:ext cx="56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08000" imgH="254000" progId="">
                    <p:embed/>
                  </p:oleObj>
                </mc:Choice>
                <mc:Fallback>
                  <p:oleObj name="Equation" r:id="rId11" imgW="508000" imgH="254000" progId="">
                    <p:embed/>
                    <p:pic>
                      <p:nvPicPr>
                        <p:cNvPr id="0" name="Picture 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161"/>
                          <a:ext cx="56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435" name="WordArt 99"/>
          <p:cNvSpPr>
            <a:spLocks noChangeArrowheads="1" noChangeShapeType="1" noTextEdit="1"/>
          </p:cNvSpPr>
          <p:nvPr/>
        </p:nvSpPr>
        <p:spPr bwMode="auto">
          <a:xfrm>
            <a:off x="744538" y="1949450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①</a:t>
            </a:r>
          </a:p>
        </p:txBody>
      </p:sp>
      <p:sp>
        <p:nvSpPr>
          <p:cNvPr id="398436" name="WordArt 100"/>
          <p:cNvSpPr>
            <a:spLocks noChangeArrowheads="1" noChangeShapeType="1" noTextEdit="1"/>
          </p:cNvSpPr>
          <p:nvPr/>
        </p:nvSpPr>
        <p:spPr bwMode="auto">
          <a:xfrm>
            <a:off x="747713" y="2352675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②</a:t>
            </a:r>
          </a:p>
        </p:txBody>
      </p:sp>
      <p:sp>
        <p:nvSpPr>
          <p:cNvPr id="398438" name="WordArt 102"/>
          <p:cNvSpPr>
            <a:spLocks noChangeArrowheads="1" noChangeShapeType="1" noTextEdit="1"/>
          </p:cNvSpPr>
          <p:nvPr/>
        </p:nvSpPr>
        <p:spPr bwMode="auto">
          <a:xfrm>
            <a:off x="749300" y="277336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③</a:t>
            </a:r>
          </a:p>
        </p:txBody>
      </p:sp>
      <p:grpSp>
        <p:nvGrpSpPr>
          <p:cNvPr id="398439" name="Group 103"/>
          <p:cNvGrpSpPr/>
          <p:nvPr/>
        </p:nvGrpSpPr>
        <p:grpSpPr bwMode="auto">
          <a:xfrm>
            <a:off x="1233488" y="2617788"/>
            <a:ext cx="7583487" cy="534987"/>
            <a:chOff x="828" y="2003"/>
            <a:chExt cx="4777" cy="337"/>
          </a:xfrm>
        </p:grpSpPr>
        <p:sp>
          <p:nvSpPr>
            <p:cNvPr id="398440" name="Text Box 104"/>
            <p:cNvSpPr txBox="1">
              <a:spLocks noChangeArrowheads="1"/>
            </p:cNvSpPr>
            <p:nvPr/>
          </p:nvSpPr>
          <p:spPr bwMode="auto">
            <a:xfrm>
              <a:off x="828" y="2043"/>
              <a:ext cx="4777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可列可加性：对两两不相容的事件列             有 </a:t>
              </a:r>
            </a:p>
          </p:txBody>
        </p:sp>
        <p:graphicFrame>
          <p:nvGraphicFramePr>
            <p:cNvPr id="22874" name="Object 346"/>
            <p:cNvGraphicFramePr>
              <a:graphicFrameLocks noChangeAspect="1"/>
            </p:cNvGraphicFramePr>
            <p:nvPr/>
          </p:nvGraphicFramePr>
          <p:xfrm>
            <a:off x="4386" y="2003"/>
            <a:ext cx="73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73100" imgH="292100" progId="">
                    <p:embed/>
                  </p:oleObj>
                </mc:Choice>
                <mc:Fallback>
                  <p:oleObj name="Equation" r:id="rId13" imgW="673100" imgH="292100" progId="">
                    <p:embed/>
                    <p:pic>
                      <p:nvPicPr>
                        <p:cNvPr id="0" name="Picture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2003"/>
                          <a:ext cx="73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44" name="Group 108"/>
          <p:cNvGrpSpPr/>
          <p:nvPr/>
        </p:nvGrpSpPr>
        <p:grpSpPr bwMode="auto">
          <a:xfrm>
            <a:off x="1222375" y="1858963"/>
            <a:ext cx="4354513" cy="500062"/>
            <a:chOff x="757" y="2381"/>
            <a:chExt cx="2743" cy="315"/>
          </a:xfrm>
        </p:grpSpPr>
        <p:sp>
          <p:nvSpPr>
            <p:cNvPr id="398432" name="Text Box 96"/>
            <p:cNvSpPr txBox="1">
              <a:spLocks noChangeArrowheads="1"/>
            </p:cNvSpPr>
            <p:nvPr/>
          </p:nvSpPr>
          <p:spPr bwMode="auto">
            <a:xfrm>
              <a:off x="757" y="2381"/>
              <a:ext cx="1128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非负性：</a:t>
              </a:r>
            </a:p>
          </p:txBody>
        </p:sp>
        <p:graphicFrame>
          <p:nvGraphicFramePr>
            <p:cNvPr id="22877" name="Object 349"/>
            <p:cNvGraphicFramePr>
              <a:graphicFrameLocks noChangeAspect="1"/>
            </p:cNvGraphicFramePr>
            <p:nvPr/>
          </p:nvGraphicFramePr>
          <p:xfrm>
            <a:off x="1515" y="2384"/>
            <a:ext cx="198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841500" imgH="254000" progId="">
                    <p:embed/>
                  </p:oleObj>
                </mc:Choice>
                <mc:Fallback>
                  <p:oleObj name="Equation" r:id="rId15" imgW="1841500" imgH="254000" progId="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2384"/>
                          <a:ext cx="198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45" name="Group 109"/>
          <p:cNvGrpSpPr/>
          <p:nvPr/>
        </p:nvGrpSpPr>
        <p:grpSpPr bwMode="auto">
          <a:xfrm>
            <a:off x="1233488" y="2263775"/>
            <a:ext cx="2689225" cy="503238"/>
            <a:chOff x="764" y="2708"/>
            <a:chExt cx="1694" cy="317"/>
          </a:xfrm>
        </p:grpSpPr>
        <p:sp>
          <p:nvSpPr>
            <p:cNvPr id="398433" name="Text Box 97"/>
            <p:cNvSpPr txBox="1">
              <a:spLocks noChangeArrowheads="1"/>
            </p:cNvSpPr>
            <p:nvPr/>
          </p:nvSpPr>
          <p:spPr bwMode="auto">
            <a:xfrm>
              <a:off x="764" y="2708"/>
              <a:ext cx="1153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规范性：</a:t>
              </a:r>
            </a:p>
          </p:txBody>
        </p:sp>
        <p:graphicFrame>
          <p:nvGraphicFramePr>
            <p:cNvPr id="22880" name="Object 352"/>
            <p:cNvGraphicFramePr>
              <a:graphicFrameLocks noChangeAspect="1"/>
            </p:cNvGraphicFramePr>
            <p:nvPr/>
          </p:nvGraphicFramePr>
          <p:xfrm>
            <a:off x="1535" y="2714"/>
            <a:ext cx="9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25500" imgH="254000" progId="">
                    <p:embed/>
                  </p:oleObj>
                </mc:Choice>
                <mc:Fallback>
                  <p:oleObj name="Equation" r:id="rId17" imgW="825500" imgH="254000" progId="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2714"/>
                          <a:ext cx="9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881" name="Object 353"/>
          <p:cNvGraphicFramePr>
            <a:graphicFrameLocks noChangeAspect="1"/>
          </p:cNvGraphicFramePr>
          <p:nvPr/>
        </p:nvGraphicFramePr>
        <p:xfrm>
          <a:off x="2949575" y="2984500"/>
          <a:ext cx="30591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866900" imgH="533400" progId="">
                  <p:embed/>
                </p:oleObj>
              </mc:Choice>
              <mc:Fallback>
                <p:oleObj name="Equation" r:id="rId19" imgW="1866900" imgH="533400" progId="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2984500"/>
                        <a:ext cx="30591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447" name="Group 111"/>
          <p:cNvGrpSpPr/>
          <p:nvPr/>
        </p:nvGrpSpPr>
        <p:grpSpPr bwMode="auto">
          <a:xfrm>
            <a:off x="46038" y="3735388"/>
            <a:ext cx="4702175" cy="519112"/>
            <a:chOff x="248" y="2867"/>
            <a:chExt cx="2962" cy="327"/>
          </a:xfrm>
        </p:grpSpPr>
        <p:sp>
          <p:nvSpPr>
            <p:cNvPr id="398448" name="Text Box 112"/>
            <p:cNvSpPr txBox="1">
              <a:spLocks noChangeArrowheads="1"/>
            </p:cNvSpPr>
            <p:nvPr/>
          </p:nvSpPr>
          <p:spPr bwMode="auto">
            <a:xfrm>
              <a:off x="248" y="2887"/>
              <a:ext cx="2487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则称          为事件    的</a:t>
              </a:r>
            </a:p>
          </p:txBody>
        </p:sp>
        <p:graphicFrame>
          <p:nvGraphicFramePr>
            <p:cNvPr id="22884" name="Object 356"/>
            <p:cNvGraphicFramePr>
              <a:graphicFrameLocks noChangeAspect="1"/>
            </p:cNvGraphicFramePr>
            <p:nvPr/>
          </p:nvGraphicFramePr>
          <p:xfrm>
            <a:off x="708" y="2897"/>
            <a:ext cx="56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08000" imgH="254000" progId="">
                    <p:embed/>
                  </p:oleObj>
                </mc:Choice>
                <mc:Fallback>
                  <p:oleObj name="Equation" r:id="rId21" imgW="508000" imgH="254000" progId="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2897"/>
                          <a:ext cx="56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85" name="Object 357"/>
            <p:cNvGraphicFramePr>
              <a:graphicFrameLocks noChangeAspect="1"/>
            </p:cNvGraphicFramePr>
            <p:nvPr/>
          </p:nvGraphicFramePr>
          <p:xfrm>
            <a:off x="1929" y="2915"/>
            <a:ext cx="24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90500" imgH="190500" progId="">
                    <p:embed/>
                  </p:oleObj>
                </mc:Choice>
                <mc:Fallback>
                  <p:oleObj name="Equation" r:id="rId23" imgW="190500" imgH="190500" progId="">
                    <p:embed/>
                    <p:pic>
                      <p:nvPicPr>
                        <p:cNvPr id="0" name="Picture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2915"/>
                          <a:ext cx="24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451" name="Rectangle 115"/>
            <p:cNvSpPr>
              <a:spLocks noChangeArrowheads="1"/>
            </p:cNvSpPr>
            <p:nvPr/>
          </p:nvSpPr>
          <p:spPr bwMode="auto">
            <a:xfrm>
              <a:off x="2334" y="2867"/>
              <a:ext cx="87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概率</a:t>
              </a:r>
            </a:p>
          </p:txBody>
        </p:sp>
      </p:grpSp>
      <p:grpSp>
        <p:nvGrpSpPr>
          <p:cNvPr id="398460" name="Group 124"/>
          <p:cNvGrpSpPr/>
          <p:nvPr/>
        </p:nvGrpSpPr>
        <p:grpSpPr bwMode="auto">
          <a:xfrm>
            <a:off x="4162425" y="3746500"/>
            <a:ext cx="4038600" cy="493713"/>
            <a:chOff x="2609" y="3610"/>
            <a:chExt cx="2544" cy="311"/>
          </a:xfrm>
        </p:grpSpPr>
        <p:sp>
          <p:nvSpPr>
            <p:cNvPr id="398453" name="Text Box 117"/>
            <p:cNvSpPr txBox="1">
              <a:spLocks noChangeArrowheads="1"/>
            </p:cNvSpPr>
            <p:nvPr/>
          </p:nvSpPr>
          <p:spPr bwMode="auto">
            <a:xfrm>
              <a:off x="2609" y="3622"/>
              <a:ext cx="727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称</a:t>
              </a:r>
            </a:p>
          </p:txBody>
        </p:sp>
        <p:sp>
          <p:nvSpPr>
            <p:cNvPr id="398454" name="Text Box 118"/>
            <p:cNvSpPr txBox="1">
              <a:spLocks noChangeArrowheads="1"/>
            </p:cNvSpPr>
            <p:nvPr/>
          </p:nvSpPr>
          <p:spPr bwMode="auto">
            <a:xfrm>
              <a:off x="4074" y="3631"/>
              <a:ext cx="1079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概率空间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.</a:t>
              </a:r>
            </a:p>
          </p:txBody>
        </p:sp>
        <p:sp>
          <p:nvSpPr>
            <p:cNvPr id="398455" name="Text Box 119"/>
            <p:cNvSpPr txBox="1">
              <a:spLocks noChangeArrowheads="1"/>
            </p:cNvSpPr>
            <p:nvPr/>
          </p:nvSpPr>
          <p:spPr bwMode="auto">
            <a:xfrm>
              <a:off x="3854" y="3615"/>
              <a:ext cx="591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为</a:t>
              </a:r>
            </a:p>
          </p:txBody>
        </p:sp>
        <p:graphicFrame>
          <p:nvGraphicFramePr>
            <p:cNvPr id="22891" name="Object 363"/>
            <p:cNvGraphicFramePr>
              <a:graphicFrameLocks noChangeAspect="1"/>
            </p:cNvGraphicFramePr>
            <p:nvPr/>
          </p:nvGraphicFramePr>
          <p:xfrm>
            <a:off x="2887" y="3610"/>
            <a:ext cx="101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914400" imgH="254000" progId="">
                    <p:embed/>
                  </p:oleObj>
                </mc:Choice>
                <mc:Fallback>
                  <p:oleObj name="Equation" r:id="rId25" imgW="914400" imgH="254000" progId="">
                    <p:embed/>
                    <p:pic>
                      <p:nvPicPr>
                        <p:cNvPr id="0" name="Picture 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3610"/>
                          <a:ext cx="101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98462" name="Picture 126" descr="BD14710_"/>
          <p:cNvPicPr>
            <a:picLocks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3095625" y="3732213"/>
            <a:ext cx="2786063" cy="8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8467" name="Group 131"/>
          <p:cNvGrpSpPr/>
          <p:nvPr/>
        </p:nvGrpSpPr>
        <p:grpSpPr bwMode="auto">
          <a:xfrm>
            <a:off x="6140450" y="3276600"/>
            <a:ext cx="1355725" cy="377825"/>
            <a:chOff x="3879" y="3522"/>
            <a:chExt cx="974" cy="254"/>
          </a:xfrm>
        </p:grpSpPr>
        <p:sp>
          <p:nvSpPr>
            <p:cNvPr id="398464" name="AutoShape 128"/>
            <p:cNvSpPr>
              <a:spLocks noChangeArrowheads="1"/>
            </p:cNvSpPr>
            <p:nvPr/>
          </p:nvSpPr>
          <p:spPr bwMode="auto">
            <a:xfrm>
              <a:off x="3879" y="3522"/>
              <a:ext cx="974" cy="254"/>
            </a:xfrm>
            <a:prstGeom prst="wedgeRectCallout">
              <a:avLst>
                <a:gd name="adj1" fmla="val -70431"/>
                <a:gd name="adj2" fmla="val -21653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2895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4170" y="3568"/>
              <a:ext cx="617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可加性</a:t>
              </a:r>
            </a:p>
          </p:txBody>
        </p:sp>
        <p:sp>
          <p:nvSpPr>
            <p:cNvPr id="22896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3963" y="3593"/>
              <a:ext cx="161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s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WordArt 23"/>
          <p:cNvSpPr>
            <a:spLocks noChangeArrowheads="1" noChangeShapeType="1" noTextEdit="1"/>
          </p:cNvSpPr>
          <p:nvPr/>
        </p:nvSpPr>
        <p:spPr bwMode="auto">
          <a:xfrm>
            <a:off x="811213" y="1563688"/>
            <a:ext cx="625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" cap="none" spc="0" normalizeH="0" baseline="0" noProof="0">
                <a:ln w="12700">
                  <a:solidFill>
                    <a:srgbClr val="6699FF"/>
                  </a:solidFill>
                  <a:round/>
                </a:ln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</a:p>
        </p:txBody>
      </p:sp>
      <p:grpSp>
        <p:nvGrpSpPr>
          <p:cNvPr id="80" name="Group 34"/>
          <p:cNvGrpSpPr/>
          <p:nvPr/>
        </p:nvGrpSpPr>
        <p:grpSpPr bwMode="auto">
          <a:xfrm>
            <a:off x="773113" y="719138"/>
            <a:ext cx="2517775" cy="309562"/>
            <a:chOff x="462" y="885"/>
            <a:chExt cx="1586" cy="195"/>
          </a:xfrm>
        </p:grpSpPr>
        <p:sp>
          <p:nvSpPr>
            <p:cNvPr id="81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792" y="885"/>
              <a:ext cx="125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2800" b="1" kern="10" dirty="0">
                  <a:ln w="12700">
                    <a:solidFill>
                      <a:srgbClr val="99CCFF"/>
                    </a:solidFill>
                    <a:round/>
                  </a:ln>
                  <a:latin typeface="方正舒体" panose="02010601030101010101" charset="-122"/>
                  <a:ea typeface="方正舒体" panose="02010601030101010101" charset="-122"/>
                </a:rPr>
                <a:t>（贝特朗奇论）</a:t>
              </a:r>
            </a:p>
          </p:txBody>
        </p:sp>
        <p:sp>
          <p:nvSpPr>
            <p:cNvPr id="82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462" y="902"/>
              <a:ext cx="242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2800" b="1" kern="10">
                  <a:ln w="12700">
                    <a:solidFill>
                      <a:srgbClr val="99CCFF"/>
                    </a:solidFill>
                    <a:round/>
                  </a:ln>
                  <a:latin typeface="隶书" panose="02010509060101010101" charset="-122"/>
                  <a:ea typeface="隶书" panose="02010509060101010101" charset="-122"/>
                </a:rPr>
                <a:t>例</a:t>
              </a:r>
            </a:p>
          </p:txBody>
        </p:sp>
      </p:grpSp>
      <p:grpSp>
        <p:nvGrpSpPr>
          <p:cNvPr id="83" name="Group 32"/>
          <p:cNvGrpSpPr/>
          <p:nvPr/>
        </p:nvGrpSpPr>
        <p:grpSpPr bwMode="auto">
          <a:xfrm>
            <a:off x="3363913" y="588963"/>
            <a:ext cx="6121400" cy="519112"/>
            <a:chOff x="2102" y="795"/>
            <a:chExt cx="3856" cy="327"/>
          </a:xfrm>
        </p:grpSpPr>
        <p:sp>
          <p:nvSpPr>
            <p:cNvPr id="84" name="Text Box 26"/>
            <p:cNvSpPr txBox="1">
              <a:spLocks noChangeArrowheads="1"/>
            </p:cNvSpPr>
            <p:nvPr/>
          </p:nvSpPr>
          <p:spPr bwMode="auto">
            <a:xfrm>
              <a:off x="2102" y="795"/>
              <a:ext cx="3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在半径为 的圆 内“任意”作一弦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</a:p>
          </p:txBody>
        </p:sp>
        <p:graphicFrame>
          <p:nvGraphicFramePr>
            <p:cNvPr id="85" name="Object 27"/>
            <p:cNvGraphicFramePr>
              <a:graphicFrameLocks noChangeAspect="1"/>
            </p:cNvGraphicFramePr>
            <p:nvPr/>
          </p:nvGraphicFramePr>
          <p:xfrm>
            <a:off x="3000" y="857"/>
            <a:ext cx="21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38400" imgH="2743200" progId="Equation.DSMT4">
                    <p:embed/>
                  </p:oleObj>
                </mc:Choice>
                <mc:Fallback>
                  <p:oleObj name="Equation" r:id="rId2" imgW="2438400" imgH="2743200" progId="Equation.DSMT4">
                    <p:embed/>
                    <p:pic>
                      <p:nvPicPr>
                        <p:cNvPr id="0" name="图片 268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857"/>
                          <a:ext cx="21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29"/>
            <p:cNvGraphicFramePr>
              <a:graphicFrameLocks noChangeAspect="1"/>
            </p:cNvGraphicFramePr>
            <p:nvPr/>
          </p:nvGraphicFramePr>
          <p:xfrm>
            <a:off x="3566" y="855"/>
            <a:ext cx="24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2800" imgH="3657600" progId="Equation.DSMT4">
                    <p:embed/>
                  </p:oleObj>
                </mc:Choice>
                <mc:Fallback>
                  <p:oleObj name="Equation" r:id="rId4" imgW="3352800" imgH="3657600" progId="Equation.DSMT4">
                    <p:embed/>
                    <p:pic>
                      <p:nvPicPr>
                        <p:cNvPr id="0" name="图片 268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855"/>
                          <a:ext cx="24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6662738" y="2239963"/>
            <a:ext cx="1509712" cy="0"/>
          </a:xfrm>
          <a:prstGeom prst="line">
            <a:avLst/>
          </a:prstGeom>
          <a:noFill/>
          <a:ln w="12700">
            <a:solidFill>
              <a:srgbClr val="CC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uLnTx/>
              <a:uFillTx/>
            </a:endParaRPr>
          </a:p>
        </p:txBody>
      </p:sp>
      <p:graphicFrame>
        <p:nvGraphicFramePr>
          <p:cNvPr id="88" name="Object 38"/>
          <p:cNvGraphicFramePr>
            <a:graphicFrameLocks noChangeAspect="1"/>
          </p:cNvGraphicFramePr>
          <p:nvPr/>
        </p:nvGraphicFramePr>
        <p:xfrm>
          <a:off x="6305550" y="2066925"/>
          <a:ext cx="3825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8000" imgH="3352800" progId="Equation.DSMT4">
                  <p:embed/>
                </p:oleObj>
              </mc:Choice>
              <mc:Fallback>
                <p:oleObj name="Equation" r:id="rId6" imgW="3048000" imgH="3352800" progId="Equation.DSMT4">
                  <p:embed/>
                  <p:pic>
                    <p:nvPicPr>
                      <p:cNvPr id="0" name="图片 268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2066925"/>
                        <a:ext cx="3825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40"/>
          <p:cNvGraphicFramePr>
            <a:graphicFrameLocks noChangeAspect="1"/>
          </p:cNvGraphicFramePr>
          <p:nvPr/>
        </p:nvGraphicFramePr>
        <p:xfrm>
          <a:off x="8154988" y="2041525"/>
          <a:ext cx="4206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52800" imgH="3352800" progId="Equation.DSMT4">
                  <p:embed/>
                </p:oleObj>
              </mc:Choice>
              <mc:Fallback>
                <p:oleObj name="Equation" r:id="rId8" imgW="3352800" imgH="3352800" progId="Equation.DSMT4">
                  <p:embed/>
                  <p:pic>
                    <p:nvPicPr>
                      <p:cNvPr id="0" name="图片 26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8" y="2041525"/>
                        <a:ext cx="4206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Oval 41"/>
          <p:cNvSpPr>
            <a:spLocks noChangeArrowheads="1"/>
          </p:cNvSpPr>
          <p:nvPr/>
        </p:nvSpPr>
        <p:spPr bwMode="auto">
          <a:xfrm>
            <a:off x="7383463" y="2205038"/>
            <a:ext cx="66675" cy="666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i="0" u="none" strike="noStrike" kern="0" cap="none" spc="0" normalizeH="0" baseline="0" noProof="0">
              <a:ln>
                <a:noFill/>
              </a:ln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1" name="Group 74"/>
          <p:cNvGrpSpPr/>
          <p:nvPr/>
        </p:nvGrpSpPr>
        <p:grpSpPr bwMode="auto">
          <a:xfrm>
            <a:off x="7037388" y="2133600"/>
            <a:ext cx="750887" cy="1149350"/>
            <a:chOff x="4408" y="1712"/>
            <a:chExt cx="473" cy="724"/>
          </a:xfrm>
        </p:grpSpPr>
        <p:sp>
          <p:nvSpPr>
            <p:cNvPr id="92" name="Oval 36"/>
            <p:cNvSpPr>
              <a:spLocks noChangeArrowheads="1"/>
            </p:cNvSpPr>
            <p:nvPr/>
          </p:nvSpPr>
          <p:spPr bwMode="auto">
            <a:xfrm>
              <a:off x="4408" y="1712"/>
              <a:ext cx="473" cy="467"/>
            </a:xfrm>
            <a:prstGeom prst="ellipse">
              <a:avLst/>
            </a:prstGeom>
            <a:noFill/>
            <a:ln w="12700" algn="ctr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i="0" u="none" strike="noStrike" kern="0" cap="none" spc="0" normalizeH="0" baseline="0" noProof="0">
                <a:ln>
                  <a:noFill/>
                </a:ln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3" name="Object 42"/>
            <p:cNvGraphicFramePr>
              <a:graphicFrameLocks noChangeAspect="1"/>
            </p:cNvGraphicFramePr>
            <p:nvPr/>
          </p:nvGraphicFramePr>
          <p:xfrm>
            <a:off x="4508" y="2125"/>
            <a:ext cx="29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57600" imgH="4267200" progId="Equation.DSMT4">
                    <p:embed/>
                  </p:oleObj>
                </mc:Choice>
                <mc:Fallback>
                  <p:oleObj name="Equation" r:id="rId10" imgW="3657600" imgH="4267200" progId="Equation.DSMT4">
                    <p:embed/>
                    <p:pic>
                      <p:nvPicPr>
                        <p:cNvPr id="0" name="图片 26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125"/>
                          <a:ext cx="29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" name="Group 49"/>
          <p:cNvGrpSpPr/>
          <p:nvPr/>
        </p:nvGrpSpPr>
        <p:grpSpPr bwMode="auto">
          <a:xfrm>
            <a:off x="623888" y="1441454"/>
            <a:ext cx="5170488" cy="547689"/>
            <a:chOff x="336" y="1300"/>
            <a:chExt cx="3257" cy="345"/>
          </a:xfrm>
        </p:grpSpPr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336" y="1300"/>
              <a:ext cx="3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解一：作半径为    的同心圆</a:t>
              </a:r>
            </a:p>
          </p:txBody>
        </p:sp>
        <p:graphicFrame>
          <p:nvGraphicFramePr>
            <p:cNvPr id="96" name="Object 45"/>
            <p:cNvGraphicFramePr>
              <a:graphicFrameLocks noChangeAspect="1"/>
            </p:cNvGraphicFramePr>
            <p:nvPr/>
          </p:nvGraphicFramePr>
          <p:xfrm>
            <a:off x="1923" y="1334"/>
            <a:ext cx="47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6000" imgH="3657600" progId="Equation.DSMT4">
                    <p:embed/>
                  </p:oleObj>
                </mc:Choice>
                <mc:Fallback>
                  <p:oleObj name="Equation" r:id="rId12" imgW="6096000" imgH="3657600" progId="Equation.DSMT4">
                    <p:embed/>
                    <p:pic>
                      <p:nvPicPr>
                        <p:cNvPr id="0" name="图片 26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1334"/>
                          <a:ext cx="47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48"/>
            <p:cNvGraphicFramePr>
              <a:graphicFrameLocks noChangeAspect="1"/>
            </p:cNvGraphicFramePr>
            <p:nvPr/>
          </p:nvGraphicFramePr>
          <p:xfrm>
            <a:off x="3291" y="1322"/>
            <a:ext cx="30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57600" imgH="4267200" progId="Equation.DSMT4">
                    <p:embed/>
                  </p:oleObj>
                </mc:Choice>
                <mc:Fallback>
                  <p:oleObj name="Equation" r:id="rId14" imgW="3657600" imgH="4267200" progId="Equation.DSMT4">
                    <p:embed/>
                    <p:pic>
                      <p:nvPicPr>
                        <p:cNvPr id="0" name="图片 268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1322"/>
                          <a:ext cx="30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" name="Group 53"/>
          <p:cNvGrpSpPr/>
          <p:nvPr/>
        </p:nvGrpSpPr>
        <p:grpSpPr bwMode="auto">
          <a:xfrm>
            <a:off x="26988" y="1897063"/>
            <a:ext cx="6121400" cy="549275"/>
            <a:chOff x="0" y="1611"/>
            <a:chExt cx="3856" cy="346"/>
          </a:xfrm>
        </p:grpSpPr>
        <p:sp>
          <p:nvSpPr>
            <p:cNvPr id="99" name="Text Box 47"/>
            <p:cNvSpPr txBox="1">
              <a:spLocks noChangeArrowheads="1"/>
            </p:cNvSpPr>
            <p:nvPr/>
          </p:nvSpPr>
          <p:spPr bwMode="auto">
            <a:xfrm>
              <a:off x="0" y="1611"/>
              <a:ext cx="38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设弦   的中点  “任意”落于圆  内</a:t>
              </a:r>
            </a:p>
          </p:txBody>
        </p:sp>
        <p:graphicFrame>
          <p:nvGraphicFramePr>
            <p:cNvPr id="100" name="Object 50"/>
            <p:cNvGraphicFramePr>
              <a:graphicFrameLocks noChangeAspect="1"/>
            </p:cNvGraphicFramePr>
            <p:nvPr/>
          </p:nvGraphicFramePr>
          <p:xfrm>
            <a:off x="485" y="1647"/>
            <a:ext cx="39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181600" imgH="3352800" progId="Equation.DSMT4">
                    <p:embed/>
                  </p:oleObj>
                </mc:Choice>
                <mc:Fallback>
                  <p:oleObj name="Equation" r:id="rId16" imgW="5181600" imgH="3352800" progId="Equation.DSMT4">
                    <p:embed/>
                    <p:pic>
                      <p:nvPicPr>
                        <p:cNvPr id="0" name="图片 26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1647"/>
                          <a:ext cx="39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51"/>
            <p:cNvGraphicFramePr>
              <a:graphicFrameLocks noChangeAspect="1"/>
            </p:cNvGraphicFramePr>
            <p:nvPr/>
          </p:nvGraphicFramePr>
          <p:xfrm>
            <a:off x="1539" y="1647"/>
            <a:ext cx="33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267200" imgH="3352800" progId="Equation.DSMT4">
                    <p:embed/>
                  </p:oleObj>
                </mc:Choice>
                <mc:Fallback>
                  <p:oleObj name="Equation" r:id="rId18" imgW="4267200" imgH="3352800" progId="Equation.DSMT4">
                    <p:embed/>
                    <p:pic>
                      <p:nvPicPr>
                        <p:cNvPr id="0" name="图片 268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1647"/>
                          <a:ext cx="33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52"/>
            <p:cNvGraphicFramePr>
              <a:graphicFrameLocks noChangeAspect="1"/>
            </p:cNvGraphicFramePr>
            <p:nvPr/>
          </p:nvGraphicFramePr>
          <p:xfrm>
            <a:off x="3242" y="1634"/>
            <a:ext cx="30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57600" imgH="4267200" progId="Equation.DSMT4">
                    <p:embed/>
                  </p:oleObj>
                </mc:Choice>
                <mc:Fallback>
                  <p:oleObj name="Equation" r:id="rId20" imgW="3657600" imgH="4267200" progId="Equation.DSMT4">
                    <p:embed/>
                    <p:pic>
                      <p:nvPicPr>
                        <p:cNvPr id="0" name="图片 268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2" y="1634"/>
                          <a:ext cx="30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" name="Group 55"/>
          <p:cNvGrpSpPr/>
          <p:nvPr/>
        </p:nvGrpSpPr>
        <p:grpSpPr bwMode="auto">
          <a:xfrm>
            <a:off x="0" y="1006475"/>
            <a:ext cx="9144000" cy="538163"/>
            <a:chOff x="-25" y="1034"/>
            <a:chExt cx="5760" cy="339"/>
          </a:xfrm>
        </p:grpSpPr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-25" y="1034"/>
              <a:ext cx="57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试求此弦长度  大于圆内接等边三角形边长   的概率</a:t>
              </a:r>
            </a:p>
          </p:txBody>
        </p:sp>
        <p:graphicFrame>
          <p:nvGraphicFramePr>
            <p:cNvPr id="105" name="Object 30"/>
            <p:cNvGraphicFramePr>
              <a:graphicFrameLocks noChangeAspect="1"/>
            </p:cNvGraphicFramePr>
            <p:nvPr/>
          </p:nvGraphicFramePr>
          <p:xfrm>
            <a:off x="1391" y="1072"/>
            <a:ext cx="2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33600" imgH="3657600" progId="Equation.DSMT4">
                    <p:embed/>
                  </p:oleObj>
                </mc:Choice>
                <mc:Fallback>
                  <p:oleObj name="Equation" r:id="rId22" imgW="2133600" imgH="3657600" progId="Equation.DSMT4">
                    <p:embed/>
                    <p:pic>
                      <p:nvPicPr>
                        <p:cNvPr id="0" name="图片 268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1072"/>
                          <a:ext cx="22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31"/>
            <p:cNvGraphicFramePr>
              <a:graphicFrameLocks noChangeAspect="1"/>
            </p:cNvGraphicFramePr>
            <p:nvPr/>
          </p:nvGraphicFramePr>
          <p:xfrm>
            <a:off x="4256" y="1048"/>
            <a:ext cx="44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791200" imgH="4267200" progId="Equation.DSMT4">
                    <p:embed/>
                  </p:oleObj>
                </mc:Choice>
                <mc:Fallback>
                  <p:oleObj name="Equation" r:id="rId24" imgW="5791200" imgH="4267200" progId="Equation.DSMT4">
                    <p:embed/>
                    <p:pic>
                      <p:nvPicPr>
                        <p:cNvPr id="0" name="图片 268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1048"/>
                          <a:ext cx="448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54"/>
            <p:cNvGraphicFramePr>
              <a:graphicFrameLocks noChangeAspect="1"/>
            </p:cNvGraphicFramePr>
            <p:nvPr/>
          </p:nvGraphicFramePr>
          <p:xfrm>
            <a:off x="5321" y="1081"/>
            <a:ext cx="30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657600" imgH="3657600" progId="Equation.DSMT4">
                    <p:embed/>
                  </p:oleObj>
                </mc:Choice>
                <mc:Fallback>
                  <p:oleObj name="Equation" r:id="rId26" imgW="3657600" imgH="3657600" progId="Equation.DSMT4">
                    <p:embed/>
                    <p:pic>
                      <p:nvPicPr>
                        <p:cNvPr id="0" name="图片 268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1" y="1081"/>
                          <a:ext cx="30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" name="Group 63"/>
          <p:cNvGrpSpPr/>
          <p:nvPr/>
        </p:nvGrpSpPr>
        <p:grpSpPr bwMode="auto">
          <a:xfrm>
            <a:off x="688975" y="2317750"/>
            <a:ext cx="4213226" cy="563563"/>
            <a:chOff x="-7" y="1852"/>
            <a:chExt cx="2654" cy="355"/>
          </a:xfrm>
        </p:grpSpPr>
        <p:sp>
          <p:nvSpPr>
            <p:cNvPr id="109" name="Text Box 57"/>
            <p:cNvSpPr txBox="1">
              <a:spLocks noChangeArrowheads="1"/>
            </p:cNvSpPr>
            <p:nvPr/>
          </p:nvSpPr>
          <p:spPr bwMode="auto">
            <a:xfrm>
              <a:off x="-7" y="1852"/>
              <a:ext cx="2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若  落于圆  内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则</a:t>
              </a:r>
            </a:p>
          </p:txBody>
        </p:sp>
        <p:graphicFrame>
          <p:nvGraphicFramePr>
            <p:cNvPr id="110" name="Object 59"/>
            <p:cNvGraphicFramePr>
              <a:graphicFrameLocks noChangeAspect="1"/>
            </p:cNvGraphicFramePr>
            <p:nvPr/>
          </p:nvGraphicFramePr>
          <p:xfrm>
            <a:off x="244" y="1904"/>
            <a:ext cx="33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267200" imgH="3352800" progId="Equation.DSMT4">
                    <p:embed/>
                  </p:oleObj>
                </mc:Choice>
                <mc:Fallback>
                  <p:oleObj name="Equation" r:id="rId28" imgW="4267200" imgH="3352800" progId="Equation.DSMT4">
                    <p:embed/>
                    <p:pic>
                      <p:nvPicPr>
                        <p:cNvPr id="0" name="图片 268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" y="1904"/>
                          <a:ext cx="33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60"/>
            <p:cNvGraphicFramePr>
              <a:graphicFrameLocks noChangeAspect="1"/>
            </p:cNvGraphicFramePr>
            <p:nvPr/>
          </p:nvGraphicFramePr>
          <p:xfrm>
            <a:off x="1124" y="1883"/>
            <a:ext cx="30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657600" imgH="4267200" progId="Equation.DSMT4">
                    <p:embed/>
                  </p:oleObj>
                </mc:Choice>
                <mc:Fallback>
                  <p:oleObj name="Equation" r:id="rId30" imgW="3657600" imgH="4267200" progId="Equation.DSMT4">
                    <p:embed/>
                    <p:pic>
                      <p:nvPicPr>
                        <p:cNvPr id="0" name="图片 268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1883"/>
                          <a:ext cx="30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61"/>
            <p:cNvGraphicFramePr>
              <a:graphicFrameLocks noChangeAspect="1"/>
            </p:cNvGraphicFramePr>
            <p:nvPr/>
          </p:nvGraphicFramePr>
          <p:xfrm>
            <a:off x="1922" y="1869"/>
            <a:ext cx="72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0058400" imgH="4267200" progId="Equation.DSMT4">
                    <p:embed/>
                  </p:oleObj>
                </mc:Choice>
                <mc:Fallback>
                  <p:oleObj name="Equation" r:id="rId32" imgW="10058400" imgH="4267200" progId="Equation.DSMT4">
                    <p:embed/>
                    <p:pic>
                      <p:nvPicPr>
                        <p:cNvPr id="0" name="图片 268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1869"/>
                          <a:ext cx="72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" name="Text Box 65"/>
          <p:cNvSpPr txBox="1">
            <a:spLocks noChangeArrowheads="1"/>
          </p:cNvSpPr>
          <p:nvPr/>
        </p:nvSpPr>
        <p:spPr bwMode="auto">
          <a:xfrm>
            <a:off x="4741863" y="23066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于是</a:t>
            </a:r>
          </a:p>
        </p:txBody>
      </p:sp>
      <p:graphicFrame>
        <p:nvGraphicFramePr>
          <p:cNvPr id="114" name="Object 68"/>
          <p:cNvGraphicFramePr>
            <a:graphicFrameLocks noChangeAspect="1"/>
          </p:cNvGraphicFramePr>
          <p:nvPr/>
        </p:nvGraphicFramePr>
        <p:xfrm>
          <a:off x="2400300" y="2733675"/>
          <a:ext cx="24590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2250400" imgH="7924800" progId="Equation.DSMT4">
                  <p:embed/>
                </p:oleObj>
              </mc:Choice>
              <mc:Fallback>
                <p:oleObj name="Equation" r:id="rId34" imgW="22250400" imgH="7924800" progId="Equation.DSMT4">
                  <p:embed/>
                  <p:pic>
                    <p:nvPicPr>
                      <p:cNvPr id="0" name="图片 26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733675"/>
                        <a:ext cx="245903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" name="Group 213"/>
          <p:cNvGrpSpPr/>
          <p:nvPr/>
        </p:nvGrpSpPr>
        <p:grpSpPr bwMode="auto">
          <a:xfrm>
            <a:off x="6478588" y="1701801"/>
            <a:ext cx="1739900" cy="1633538"/>
            <a:chOff x="4056" y="1520"/>
            <a:chExt cx="1096" cy="1029"/>
          </a:xfrm>
        </p:grpSpPr>
        <p:grpSp>
          <p:nvGrpSpPr>
            <p:cNvPr id="116" name="Group 73"/>
            <p:cNvGrpSpPr/>
            <p:nvPr/>
          </p:nvGrpSpPr>
          <p:grpSpPr bwMode="auto">
            <a:xfrm>
              <a:off x="4056" y="1520"/>
              <a:ext cx="1096" cy="1029"/>
              <a:chOff x="4056" y="1440"/>
              <a:chExt cx="1096" cy="1029"/>
            </a:xfrm>
          </p:grpSpPr>
          <p:sp>
            <p:nvSpPr>
              <p:cNvPr id="120" name="Oval 35"/>
              <p:cNvSpPr>
                <a:spLocks noChangeArrowheads="1"/>
              </p:cNvSpPr>
              <p:nvPr/>
            </p:nvSpPr>
            <p:spPr bwMode="auto">
              <a:xfrm>
                <a:off x="4152" y="1440"/>
                <a:ext cx="1000" cy="968"/>
              </a:xfrm>
              <a:prstGeom prst="ellipse">
                <a:avLst/>
              </a:prstGeom>
              <a:noFill/>
              <a:ln w="12700" algn="ctr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121" name="Object 39"/>
              <p:cNvGraphicFramePr>
                <a:graphicFrameLocks noChangeAspect="1"/>
              </p:cNvGraphicFramePr>
              <p:nvPr/>
            </p:nvGraphicFramePr>
            <p:xfrm>
              <a:off x="4056" y="2187"/>
              <a:ext cx="265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3352800" imgH="3657600" progId="Equation.DSMT4">
                      <p:embed/>
                    </p:oleObj>
                  </mc:Choice>
                  <mc:Fallback>
                    <p:oleObj name="Equation" r:id="rId36" imgW="3352800" imgH="3657600" progId="Equation.DSMT4">
                      <p:embed/>
                      <p:pic>
                        <p:nvPicPr>
                          <p:cNvPr id="0" name="图片 268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6" y="2187"/>
                            <a:ext cx="265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7" name="Line 69"/>
            <p:cNvSpPr>
              <a:spLocks noChangeShapeType="1"/>
            </p:cNvSpPr>
            <p:nvPr/>
          </p:nvSpPr>
          <p:spPr bwMode="auto">
            <a:xfrm flipH="1">
              <a:off x="4240" y="1522"/>
              <a:ext cx="395" cy="75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</a:endParaRPr>
            </a:p>
          </p:txBody>
        </p:sp>
        <p:sp>
          <p:nvSpPr>
            <p:cNvPr id="118" name="Line 70"/>
            <p:cNvSpPr>
              <a:spLocks noChangeShapeType="1"/>
            </p:cNvSpPr>
            <p:nvPr/>
          </p:nvSpPr>
          <p:spPr bwMode="auto">
            <a:xfrm>
              <a:off x="4641" y="1529"/>
              <a:ext cx="424" cy="736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</a:endParaRPr>
            </a:p>
          </p:txBody>
        </p:sp>
        <p:sp>
          <p:nvSpPr>
            <p:cNvPr id="119" name="Line 71"/>
            <p:cNvSpPr>
              <a:spLocks noChangeShapeType="1"/>
            </p:cNvSpPr>
            <p:nvPr/>
          </p:nvSpPr>
          <p:spPr bwMode="auto">
            <a:xfrm>
              <a:off x="4242" y="2268"/>
              <a:ext cx="824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</a:endParaRPr>
            </a:p>
          </p:txBody>
        </p:sp>
      </p:grpSp>
      <p:sp>
        <p:nvSpPr>
          <p:cNvPr id="122" name="WordArt 75"/>
          <p:cNvSpPr>
            <a:spLocks noChangeArrowheads="1" noChangeShapeType="1" noTextEdit="1"/>
          </p:cNvSpPr>
          <p:nvPr/>
        </p:nvSpPr>
        <p:spPr bwMode="auto">
          <a:xfrm>
            <a:off x="800100" y="3673475"/>
            <a:ext cx="625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" cap="none" spc="0" normalizeH="0" baseline="0" noProof="0">
                <a:ln w="12700">
                  <a:solidFill>
                    <a:srgbClr val="6699FF"/>
                  </a:solidFill>
                  <a:round/>
                </a:ln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</a:p>
        </p:txBody>
      </p:sp>
      <p:grpSp>
        <p:nvGrpSpPr>
          <p:cNvPr id="123" name="Group 82"/>
          <p:cNvGrpSpPr/>
          <p:nvPr/>
        </p:nvGrpSpPr>
        <p:grpSpPr bwMode="auto">
          <a:xfrm>
            <a:off x="646113" y="3551238"/>
            <a:ext cx="8374062" cy="519112"/>
            <a:chOff x="382" y="2613"/>
            <a:chExt cx="5275" cy="327"/>
          </a:xfrm>
        </p:grpSpPr>
        <p:sp>
          <p:nvSpPr>
            <p:cNvPr id="124" name="Text Box 77"/>
            <p:cNvSpPr txBox="1">
              <a:spLocks noChangeArrowheads="1"/>
            </p:cNvSpPr>
            <p:nvPr/>
          </p:nvSpPr>
          <p:spPr bwMode="auto">
            <a:xfrm>
              <a:off x="382" y="2613"/>
              <a:ext cx="5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解二：设弦   的一端  固定于圆周上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另一端任意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125" name="Object 80"/>
            <p:cNvGraphicFramePr>
              <a:graphicFrameLocks noChangeAspect="1"/>
            </p:cNvGraphicFramePr>
            <p:nvPr/>
          </p:nvGraphicFramePr>
          <p:xfrm>
            <a:off x="1491" y="2662"/>
            <a:ext cx="39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5181600" imgH="3352800" progId="Equation.DSMT4">
                    <p:embed/>
                  </p:oleObj>
                </mc:Choice>
                <mc:Fallback>
                  <p:oleObj name="Equation" r:id="rId38" imgW="5181600" imgH="3352800" progId="Equation.DSMT4">
                    <p:embed/>
                    <p:pic>
                      <p:nvPicPr>
                        <p:cNvPr id="0" name="图片 268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1" y="2662"/>
                          <a:ext cx="39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Object 81"/>
            <p:cNvGraphicFramePr>
              <a:graphicFrameLocks noChangeAspect="1"/>
            </p:cNvGraphicFramePr>
            <p:nvPr/>
          </p:nvGraphicFramePr>
          <p:xfrm>
            <a:off x="2524" y="2663"/>
            <a:ext cx="25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3048000" imgH="3352800" progId="Equation.DSMT4">
                    <p:embed/>
                  </p:oleObj>
                </mc:Choice>
                <mc:Fallback>
                  <p:oleObj name="Equation" r:id="rId40" imgW="3048000" imgH="3352800" progId="Equation.DSMT4">
                    <p:embed/>
                    <p:pic>
                      <p:nvPicPr>
                        <p:cNvPr id="0" name="图片 26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2663"/>
                          <a:ext cx="25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" name="Group 125"/>
          <p:cNvGrpSpPr/>
          <p:nvPr/>
        </p:nvGrpSpPr>
        <p:grpSpPr bwMode="auto">
          <a:xfrm>
            <a:off x="7394575" y="4322763"/>
            <a:ext cx="674688" cy="1798637"/>
            <a:chOff x="4633" y="3003"/>
            <a:chExt cx="425" cy="1133"/>
          </a:xfrm>
        </p:grpSpPr>
        <p:sp>
          <p:nvSpPr>
            <p:cNvPr id="128" name="Line 87"/>
            <p:cNvSpPr>
              <a:spLocks noChangeShapeType="1"/>
            </p:cNvSpPr>
            <p:nvPr/>
          </p:nvSpPr>
          <p:spPr bwMode="auto">
            <a:xfrm>
              <a:off x="4633" y="3003"/>
              <a:ext cx="251" cy="905"/>
            </a:xfrm>
            <a:prstGeom prst="line">
              <a:avLst/>
            </a:prstGeom>
            <a:noFill/>
            <a:ln w="12700">
              <a:solidFill>
                <a:srgbClr val="CC99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</a:endParaRPr>
            </a:p>
          </p:txBody>
        </p:sp>
        <p:graphicFrame>
          <p:nvGraphicFramePr>
            <p:cNvPr id="129" name="Object 89"/>
            <p:cNvGraphicFramePr>
              <a:graphicFrameLocks noChangeAspect="1"/>
            </p:cNvGraphicFramePr>
            <p:nvPr/>
          </p:nvGraphicFramePr>
          <p:xfrm>
            <a:off x="4793" y="3879"/>
            <a:ext cx="2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3352800" imgH="3352800" progId="Equation.DSMT4">
                    <p:embed/>
                  </p:oleObj>
                </mc:Choice>
                <mc:Fallback>
                  <p:oleObj name="Equation" r:id="rId42" imgW="3352800" imgH="3352800" progId="Equation.DSMT4">
                    <p:embed/>
                    <p:pic>
                      <p:nvPicPr>
                        <p:cNvPr id="0" name="图片 268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3879"/>
                          <a:ext cx="26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" name="Group 214"/>
          <p:cNvGrpSpPr/>
          <p:nvPr/>
        </p:nvGrpSpPr>
        <p:grpSpPr bwMode="auto">
          <a:xfrm>
            <a:off x="6772275" y="4322763"/>
            <a:ext cx="1311275" cy="1190625"/>
            <a:chOff x="4241" y="3147"/>
            <a:chExt cx="826" cy="750"/>
          </a:xfrm>
        </p:grpSpPr>
        <p:sp>
          <p:nvSpPr>
            <p:cNvPr id="131" name="Line 94"/>
            <p:cNvSpPr>
              <a:spLocks noChangeShapeType="1"/>
            </p:cNvSpPr>
            <p:nvPr/>
          </p:nvSpPr>
          <p:spPr bwMode="auto">
            <a:xfrm flipH="1">
              <a:off x="4241" y="3147"/>
              <a:ext cx="395" cy="75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</a:endParaRPr>
            </a:p>
          </p:txBody>
        </p:sp>
        <p:sp>
          <p:nvSpPr>
            <p:cNvPr id="132" name="Line 95"/>
            <p:cNvSpPr>
              <a:spLocks noChangeShapeType="1"/>
            </p:cNvSpPr>
            <p:nvPr/>
          </p:nvSpPr>
          <p:spPr bwMode="auto">
            <a:xfrm>
              <a:off x="4642" y="3154"/>
              <a:ext cx="424" cy="736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</a:endParaRPr>
            </a:p>
          </p:txBody>
        </p:sp>
        <p:sp>
          <p:nvSpPr>
            <p:cNvPr id="133" name="Line 96"/>
            <p:cNvSpPr>
              <a:spLocks noChangeShapeType="1"/>
            </p:cNvSpPr>
            <p:nvPr/>
          </p:nvSpPr>
          <p:spPr bwMode="auto">
            <a:xfrm>
              <a:off x="4243" y="3893"/>
              <a:ext cx="824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</a:endParaRPr>
            </a:p>
          </p:txBody>
        </p:sp>
      </p:grpSp>
      <p:grpSp>
        <p:nvGrpSpPr>
          <p:cNvPr id="134" name="Group 104"/>
          <p:cNvGrpSpPr/>
          <p:nvPr/>
        </p:nvGrpSpPr>
        <p:grpSpPr bwMode="auto">
          <a:xfrm>
            <a:off x="26988" y="3984625"/>
            <a:ext cx="6121400" cy="566738"/>
            <a:chOff x="-8" y="2886"/>
            <a:chExt cx="3856" cy="357"/>
          </a:xfrm>
        </p:grpSpPr>
        <p:sp>
          <p:nvSpPr>
            <p:cNvPr id="135" name="Text Box 98"/>
            <p:cNvSpPr txBox="1">
              <a:spLocks noChangeArrowheads="1"/>
            </p:cNvSpPr>
            <p:nvPr/>
          </p:nvSpPr>
          <p:spPr bwMode="auto">
            <a:xfrm>
              <a:off x="-8" y="2886"/>
              <a:ext cx="3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考虑等边      如  落于角  对应的</a:t>
              </a:r>
            </a:p>
          </p:txBody>
        </p:sp>
        <p:graphicFrame>
          <p:nvGraphicFramePr>
            <p:cNvPr id="136" name="Object 101"/>
            <p:cNvGraphicFramePr>
              <a:graphicFrameLocks noChangeAspect="1"/>
            </p:cNvGraphicFramePr>
            <p:nvPr/>
          </p:nvGraphicFramePr>
          <p:xfrm>
            <a:off x="931" y="2927"/>
            <a:ext cx="72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0058400" imgH="3962400" progId="Equation.DSMT4">
                    <p:embed/>
                  </p:oleObj>
                </mc:Choice>
                <mc:Fallback>
                  <p:oleObj name="Equation" r:id="rId44" imgW="10058400" imgH="3962400" progId="Equation.DSMT4">
                    <p:embed/>
                    <p:pic>
                      <p:nvPicPr>
                        <p:cNvPr id="0" name="图片 268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2927"/>
                          <a:ext cx="72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Object 102"/>
            <p:cNvGraphicFramePr>
              <a:graphicFrameLocks noChangeAspect="1"/>
            </p:cNvGraphicFramePr>
            <p:nvPr/>
          </p:nvGraphicFramePr>
          <p:xfrm>
            <a:off x="1838" y="2941"/>
            <a:ext cx="27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3352800" imgH="3352800" progId="Equation.DSMT4">
                    <p:embed/>
                  </p:oleObj>
                </mc:Choice>
                <mc:Fallback>
                  <p:oleObj name="Equation" r:id="rId46" imgW="3352800" imgH="3352800" progId="Equation.DSMT4">
                    <p:embed/>
                    <p:pic>
                      <p:nvPicPr>
                        <p:cNvPr id="0" name="图片 26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" y="2941"/>
                          <a:ext cx="27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" name="Object 103"/>
            <p:cNvGraphicFramePr>
              <a:graphicFrameLocks noChangeAspect="1"/>
            </p:cNvGraphicFramePr>
            <p:nvPr/>
          </p:nvGraphicFramePr>
          <p:xfrm>
            <a:off x="2732" y="2934"/>
            <a:ext cx="25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3048000" imgH="3352800" progId="Equation.DSMT4">
                    <p:embed/>
                  </p:oleObj>
                </mc:Choice>
                <mc:Fallback>
                  <p:oleObj name="Equation" r:id="rId48" imgW="3048000" imgH="3352800" progId="Equation.DSMT4">
                    <p:embed/>
                    <p:pic>
                      <p:nvPicPr>
                        <p:cNvPr id="0" name="图片 26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934"/>
                          <a:ext cx="25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" name="Group 114"/>
          <p:cNvGrpSpPr/>
          <p:nvPr/>
        </p:nvGrpSpPr>
        <p:grpSpPr bwMode="auto">
          <a:xfrm>
            <a:off x="41275" y="4430713"/>
            <a:ext cx="2990851" cy="519112"/>
            <a:chOff x="1" y="3167"/>
            <a:chExt cx="1884" cy="327"/>
          </a:xfrm>
        </p:grpSpPr>
        <p:sp>
          <p:nvSpPr>
            <p:cNvPr id="140" name="Text Box 106"/>
            <p:cNvSpPr txBox="1">
              <a:spLocks noChangeArrowheads="1"/>
            </p:cNvSpPr>
            <p:nvPr/>
          </p:nvSpPr>
          <p:spPr bwMode="auto">
            <a:xfrm>
              <a:off x="1" y="3167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弧   上</a:t>
              </a: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则</a:t>
              </a:r>
            </a:p>
          </p:txBody>
        </p:sp>
        <p:graphicFrame>
          <p:nvGraphicFramePr>
            <p:cNvPr id="141" name="Object 107"/>
            <p:cNvGraphicFramePr>
              <a:graphicFrameLocks noChangeAspect="1"/>
            </p:cNvGraphicFramePr>
            <p:nvPr/>
          </p:nvGraphicFramePr>
          <p:xfrm>
            <a:off x="261" y="3217"/>
            <a:ext cx="42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5486400" imgH="3352800" progId="Equation.DSMT4">
                    <p:embed/>
                  </p:oleObj>
                </mc:Choice>
                <mc:Fallback>
                  <p:oleObj name="Equation" r:id="rId50" imgW="5486400" imgH="3352800" progId="Equation.DSMT4">
                    <p:embed/>
                    <p:pic>
                      <p:nvPicPr>
                        <p:cNvPr id="0" name="图片 26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" y="3217"/>
                          <a:ext cx="42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" name="Freeform 112"/>
            <p:cNvSpPr/>
            <p:nvPr/>
          </p:nvSpPr>
          <p:spPr bwMode="auto">
            <a:xfrm rot="180767">
              <a:off x="354" y="3232"/>
              <a:ext cx="241" cy="37"/>
            </a:xfrm>
            <a:custGeom>
              <a:avLst/>
              <a:gdLst>
                <a:gd name="T0" fmla="*/ 0 w 224"/>
                <a:gd name="T1" fmla="*/ 20 h 51"/>
                <a:gd name="T2" fmla="*/ 140 w 224"/>
                <a:gd name="T3" fmla="*/ 1 h 51"/>
                <a:gd name="T4" fmla="*/ 279 w 224"/>
                <a:gd name="T5" fmla="*/ 13 h 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4" h="51">
                  <a:moveTo>
                    <a:pt x="0" y="51"/>
                  </a:moveTo>
                  <a:cubicBezTo>
                    <a:pt x="37" y="28"/>
                    <a:pt x="75" y="6"/>
                    <a:pt x="112" y="3"/>
                  </a:cubicBezTo>
                  <a:cubicBezTo>
                    <a:pt x="149" y="0"/>
                    <a:pt x="186" y="17"/>
                    <a:pt x="224" y="35"/>
                  </a:cubicBezTo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43" name="Object 113"/>
            <p:cNvGraphicFramePr>
              <a:graphicFrameLocks noChangeAspect="1"/>
            </p:cNvGraphicFramePr>
            <p:nvPr/>
          </p:nvGraphicFramePr>
          <p:xfrm>
            <a:off x="1159" y="3171"/>
            <a:ext cx="72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10058400" imgH="4267200" progId="Equation.DSMT4">
                    <p:embed/>
                  </p:oleObj>
                </mc:Choice>
                <mc:Fallback>
                  <p:oleObj name="Equation" r:id="rId52" imgW="10058400" imgH="4267200" progId="Equation.DSMT4">
                    <p:embed/>
                    <p:pic>
                      <p:nvPicPr>
                        <p:cNvPr id="0" name="图片 268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3171"/>
                          <a:ext cx="72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" name="Text Box 115"/>
          <p:cNvSpPr txBox="1">
            <a:spLocks noChangeArrowheads="1"/>
          </p:cNvSpPr>
          <p:nvPr/>
        </p:nvSpPr>
        <p:spPr bwMode="auto">
          <a:xfrm>
            <a:off x="2838450" y="4403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于是</a:t>
            </a:r>
          </a:p>
        </p:txBody>
      </p:sp>
      <p:grpSp>
        <p:nvGrpSpPr>
          <p:cNvPr id="145" name="Group 123"/>
          <p:cNvGrpSpPr/>
          <p:nvPr/>
        </p:nvGrpSpPr>
        <p:grpSpPr bwMode="auto">
          <a:xfrm>
            <a:off x="2325688" y="4889500"/>
            <a:ext cx="2863850" cy="952500"/>
            <a:chOff x="1488" y="3440"/>
            <a:chExt cx="1804" cy="600"/>
          </a:xfrm>
        </p:grpSpPr>
        <p:graphicFrame>
          <p:nvGraphicFramePr>
            <p:cNvPr id="146" name="Object 116"/>
            <p:cNvGraphicFramePr>
              <a:graphicFrameLocks noChangeAspect="1"/>
            </p:cNvGraphicFramePr>
            <p:nvPr/>
          </p:nvGraphicFramePr>
          <p:xfrm>
            <a:off x="1488" y="3503"/>
            <a:ext cx="1804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26212800" imgH="7010400" progId="Equation.DSMT4">
                    <p:embed/>
                  </p:oleObj>
                </mc:Choice>
                <mc:Fallback>
                  <p:oleObj name="Equation" r:id="rId54" imgW="26212800" imgH="7010400" progId="Equation.DSMT4">
                    <p:embed/>
                    <p:pic>
                      <p:nvPicPr>
                        <p:cNvPr id="0" name="图片 268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503"/>
                          <a:ext cx="1804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" name="Text Box 118"/>
            <p:cNvSpPr txBox="1">
              <a:spLocks noChangeArrowheads="1"/>
            </p:cNvSpPr>
            <p:nvPr/>
          </p:nvSpPr>
          <p:spPr bwMode="auto">
            <a:xfrm>
              <a:off x="2130" y="3440"/>
              <a:ext cx="11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的弧长</a:t>
              </a:r>
            </a:p>
          </p:txBody>
        </p:sp>
        <p:sp>
          <p:nvSpPr>
            <p:cNvPr id="148" name="Freeform 120"/>
            <p:cNvSpPr/>
            <p:nvPr/>
          </p:nvSpPr>
          <p:spPr bwMode="auto">
            <a:xfrm rot="180767">
              <a:off x="1939" y="3497"/>
              <a:ext cx="241" cy="37"/>
            </a:xfrm>
            <a:custGeom>
              <a:avLst/>
              <a:gdLst>
                <a:gd name="T0" fmla="*/ 0 w 224"/>
                <a:gd name="T1" fmla="*/ 20 h 51"/>
                <a:gd name="T2" fmla="*/ 140 w 224"/>
                <a:gd name="T3" fmla="*/ 1 h 51"/>
                <a:gd name="T4" fmla="*/ 279 w 224"/>
                <a:gd name="T5" fmla="*/ 13 h 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4" h="51">
                  <a:moveTo>
                    <a:pt x="0" y="51"/>
                  </a:moveTo>
                  <a:cubicBezTo>
                    <a:pt x="37" y="28"/>
                    <a:pt x="75" y="6"/>
                    <a:pt x="112" y="3"/>
                  </a:cubicBezTo>
                  <a:cubicBezTo>
                    <a:pt x="149" y="0"/>
                    <a:pt x="186" y="17"/>
                    <a:pt x="224" y="35"/>
                  </a:cubicBezTo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9" name="Text Box 122"/>
            <p:cNvSpPr txBox="1">
              <a:spLocks noChangeArrowheads="1"/>
            </p:cNvSpPr>
            <p:nvPr/>
          </p:nvSpPr>
          <p:spPr bwMode="auto">
            <a:xfrm>
              <a:off x="2003" y="3713"/>
              <a:ext cx="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圆周长</a:t>
              </a:r>
            </a:p>
          </p:txBody>
        </p:sp>
      </p:grpSp>
      <p:grpSp>
        <p:nvGrpSpPr>
          <p:cNvPr id="150" name="Group 126"/>
          <p:cNvGrpSpPr/>
          <p:nvPr/>
        </p:nvGrpSpPr>
        <p:grpSpPr bwMode="auto">
          <a:xfrm>
            <a:off x="6480175" y="3960815"/>
            <a:ext cx="2032000" cy="1970089"/>
            <a:chOff x="4057" y="2831"/>
            <a:chExt cx="1280" cy="1241"/>
          </a:xfrm>
        </p:grpSpPr>
        <p:grpSp>
          <p:nvGrpSpPr>
            <p:cNvPr id="151" name="Group 83"/>
            <p:cNvGrpSpPr/>
            <p:nvPr/>
          </p:nvGrpSpPr>
          <p:grpSpPr bwMode="auto">
            <a:xfrm>
              <a:off x="4057" y="3057"/>
              <a:ext cx="1096" cy="1015"/>
              <a:chOff x="4056" y="1440"/>
              <a:chExt cx="1096" cy="1015"/>
            </a:xfrm>
          </p:grpSpPr>
          <p:sp>
            <p:nvSpPr>
              <p:cNvPr id="154" name="Oval 84"/>
              <p:cNvSpPr>
                <a:spLocks noChangeArrowheads="1"/>
              </p:cNvSpPr>
              <p:nvPr/>
            </p:nvSpPr>
            <p:spPr bwMode="auto">
              <a:xfrm>
                <a:off x="4152" y="1440"/>
                <a:ext cx="1000" cy="968"/>
              </a:xfrm>
              <a:prstGeom prst="ellipse">
                <a:avLst/>
              </a:prstGeom>
              <a:noFill/>
              <a:ln w="12700" algn="ctr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155" name="Object 85"/>
              <p:cNvGraphicFramePr>
                <a:graphicFrameLocks noChangeAspect="1"/>
              </p:cNvGraphicFramePr>
              <p:nvPr/>
            </p:nvGraphicFramePr>
            <p:xfrm>
              <a:off x="4056" y="2200"/>
              <a:ext cx="266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6" imgW="3352800" imgH="3352800" progId="Equation.DSMT4">
                      <p:embed/>
                    </p:oleObj>
                  </mc:Choice>
                  <mc:Fallback>
                    <p:oleObj name="Equation" r:id="rId56" imgW="3352800" imgH="3352800" progId="Equation.DSMT4">
                      <p:embed/>
                      <p:pic>
                        <p:nvPicPr>
                          <p:cNvPr id="0" name="图片 268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6" y="2200"/>
                            <a:ext cx="266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2" name="Object 88"/>
            <p:cNvGraphicFramePr>
              <a:graphicFrameLocks noChangeAspect="1"/>
            </p:cNvGraphicFramePr>
            <p:nvPr/>
          </p:nvGraphicFramePr>
          <p:xfrm>
            <a:off x="4508" y="2831"/>
            <a:ext cx="2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3048000" imgH="3352800" progId="Equation.DSMT4">
                    <p:embed/>
                  </p:oleObj>
                </mc:Choice>
                <mc:Fallback>
                  <p:oleObj name="Equation" r:id="rId58" imgW="3048000" imgH="3352800" progId="Equation.DSMT4">
                    <p:embed/>
                    <p:pic>
                      <p:nvPicPr>
                        <p:cNvPr id="0" name="图片 26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831"/>
                          <a:ext cx="24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" name="Object 124"/>
            <p:cNvGraphicFramePr>
              <a:graphicFrameLocks noChangeAspect="1"/>
            </p:cNvGraphicFramePr>
            <p:nvPr/>
          </p:nvGraphicFramePr>
          <p:xfrm>
            <a:off x="5046" y="3679"/>
            <a:ext cx="29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3657600" imgH="3352800" progId="Equation.DSMT4">
                    <p:embed/>
                  </p:oleObj>
                </mc:Choice>
                <mc:Fallback>
                  <p:oleObj name="Equation" r:id="rId60" imgW="3657600" imgH="3352800" progId="Equation.DSMT4">
                    <p:embed/>
                    <p:pic>
                      <p:nvPicPr>
                        <p:cNvPr id="0" name="图片 26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6" y="3679"/>
                          <a:ext cx="29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" name="Object 363"/>
          <p:cNvGraphicFramePr>
            <a:graphicFrameLocks noChangeAspect="1"/>
          </p:cNvGraphicFramePr>
          <p:nvPr/>
        </p:nvGraphicFramePr>
        <p:xfrm>
          <a:off x="2001647" y="6053208"/>
          <a:ext cx="1786582" cy="46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14020800" imgH="3962400" progId="Equation.DSMT4">
                  <p:embed/>
                </p:oleObj>
              </mc:Choice>
              <mc:Fallback>
                <p:oleObj name="Equation" r:id="rId62" imgW="14020800" imgH="3962400" progId="Equation.DSMT4">
                  <p:embed/>
                  <p:pic>
                    <p:nvPicPr>
                      <p:cNvPr id="0" name="图片 26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647" y="6053208"/>
                        <a:ext cx="1786582" cy="468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717" name="Picture 93" descr="https://ss0.bdstatic.com/94oJfD_bAAcT8t7mm9GUKT-xh_/timg?image&amp;quality=100&amp;size=b4000_4000&amp;sec=1486960601&amp;di=f67710883285ea1c7ff66980699f729d&amp;src=http://www.ycmk.com.cn/Uploaded/g08.png"/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1" y="5737608"/>
            <a:ext cx="1399824" cy="9322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 animBg="1"/>
      <p:bldP spid="113" grpId="0"/>
      <p:bldP spid="1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4" name="内容占位符 2"/>
          <p:cNvSpPr>
            <a:spLocks noGrp="1"/>
          </p:cNvSpPr>
          <p:nvPr>
            <p:ph idx="4294967295"/>
          </p:nvPr>
        </p:nvSpPr>
        <p:spPr>
          <a:xfrm>
            <a:off x="431800" y="873125"/>
            <a:ext cx="8532813" cy="16351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设某地夏季天气只有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种状态：晴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阴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多云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已知晴的可能性是阴的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倍，雨的可能性只有阴的一半，问三种天的概率为多少？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左右箭头 3"/>
          <p:cNvSpPr>
            <a:spLocks noChangeArrowheads="1"/>
          </p:cNvSpPr>
          <p:nvPr/>
        </p:nvSpPr>
        <p:spPr bwMode="auto">
          <a:xfrm>
            <a:off x="2687638" y="5794375"/>
            <a:ext cx="719137" cy="252413"/>
          </a:xfrm>
          <a:prstGeom prst="leftRightArrow">
            <a:avLst>
              <a:gd name="adj1" fmla="val 50000"/>
              <a:gd name="adj2" fmla="val 49858"/>
            </a:avLst>
          </a:prstGeom>
          <a:solidFill>
            <a:schemeClr val="accent2"/>
          </a:solidFill>
          <a:ln w="9525" algn="ctr">
            <a:solidFill>
              <a:schemeClr val="accent1"/>
            </a:solidFill>
            <a:round/>
          </a:ln>
        </p:spPr>
        <p:txBody>
          <a:bodyPr anchor="ctr">
            <a:spAutoFit/>
          </a:bodyPr>
          <a:lstStyle/>
          <a:p>
            <a:pPr algn="ctr"/>
            <a:endPara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5650" y="5588000"/>
            <a:ext cx="230346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归一化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444366"/>
            <a:ext cx="1385887" cy="1260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2461829"/>
            <a:ext cx="1695450" cy="1260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4275" y="2461829"/>
            <a:ext cx="1630363" cy="1190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843088" y="3722688"/>
            <a:ext cx="3635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389438" y="3722688"/>
            <a:ext cx="365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897688" y="3705225"/>
            <a:ext cx="6429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1/2</a:t>
            </a:r>
            <a:endPara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079500" y="4244975"/>
            <a:ext cx="1908175" cy="523875"/>
            <a:chOff x="1079612" y="4869160"/>
            <a:chExt cx="1908212" cy="523861"/>
          </a:xfrm>
        </p:grpSpPr>
        <p:cxnSp>
          <p:nvCxnSpPr>
            <p:cNvPr id="24661" name="直接连接符 5"/>
            <p:cNvCxnSpPr>
              <a:cxnSpLocks noChangeShapeType="1"/>
            </p:cNvCxnSpPr>
            <p:nvPr/>
          </p:nvCxnSpPr>
          <p:spPr bwMode="auto">
            <a:xfrm>
              <a:off x="1079612" y="4869160"/>
              <a:ext cx="19082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</p:spPr>
        </p:cxnSp>
        <p:sp>
          <p:nvSpPr>
            <p:cNvPr id="24662" name="矩形 13"/>
            <p:cNvSpPr>
              <a:spLocks noChangeArrowheads="1"/>
            </p:cNvSpPr>
            <p:nvPr/>
          </p:nvSpPr>
          <p:spPr bwMode="auto">
            <a:xfrm>
              <a:off x="1323230" y="4869801"/>
              <a:ext cx="1412566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2+1+1/2</a:t>
              </a:r>
              <a:endPara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3617913" y="4246563"/>
            <a:ext cx="1908175" cy="523875"/>
            <a:chOff x="1079612" y="4869160"/>
            <a:chExt cx="1908212" cy="523861"/>
          </a:xfrm>
        </p:grpSpPr>
        <p:cxnSp>
          <p:nvCxnSpPr>
            <p:cNvPr id="24659" name="直接连接符 16"/>
            <p:cNvCxnSpPr>
              <a:cxnSpLocks noChangeShapeType="1"/>
            </p:cNvCxnSpPr>
            <p:nvPr/>
          </p:nvCxnSpPr>
          <p:spPr bwMode="auto">
            <a:xfrm>
              <a:off x="1079612" y="4869160"/>
              <a:ext cx="19082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</p:spPr>
        </p:cxnSp>
        <p:sp>
          <p:nvSpPr>
            <p:cNvPr id="24660" name="矩形 17"/>
            <p:cNvSpPr>
              <a:spLocks noChangeArrowheads="1"/>
            </p:cNvSpPr>
            <p:nvPr/>
          </p:nvSpPr>
          <p:spPr bwMode="auto">
            <a:xfrm>
              <a:off x="1323230" y="4869801"/>
              <a:ext cx="1412566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2+1+1/2</a:t>
              </a:r>
              <a:endPara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6264275" y="4278313"/>
            <a:ext cx="1908175" cy="523875"/>
            <a:chOff x="1079612" y="4869160"/>
            <a:chExt cx="1908212" cy="523861"/>
          </a:xfrm>
        </p:grpSpPr>
        <p:cxnSp>
          <p:nvCxnSpPr>
            <p:cNvPr id="24657" name="直接连接符 19"/>
            <p:cNvCxnSpPr>
              <a:cxnSpLocks noChangeShapeType="1"/>
            </p:cNvCxnSpPr>
            <p:nvPr/>
          </p:nvCxnSpPr>
          <p:spPr bwMode="auto">
            <a:xfrm>
              <a:off x="1079612" y="4869160"/>
              <a:ext cx="19082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</p:spPr>
        </p:cxnSp>
        <p:sp>
          <p:nvSpPr>
            <p:cNvPr id="24658" name="矩形 20"/>
            <p:cNvSpPr>
              <a:spLocks noChangeArrowheads="1"/>
            </p:cNvSpPr>
            <p:nvPr/>
          </p:nvSpPr>
          <p:spPr bwMode="auto">
            <a:xfrm>
              <a:off x="1323230" y="4869801"/>
              <a:ext cx="1412566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2+1+1/2</a:t>
              </a:r>
              <a:endPara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641" name="Object 65"/>
          <p:cNvGraphicFramePr>
            <a:graphicFrameLocks noChangeAspect="1"/>
          </p:cNvGraphicFramePr>
          <p:nvPr/>
        </p:nvGraphicFramePr>
        <p:xfrm>
          <a:off x="1747838" y="4786313"/>
          <a:ext cx="3238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4000" imgH="10972800" progId="">
                  <p:embed/>
                </p:oleObj>
              </mc:Choice>
              <mc:Fallback>
                <p:oleObj name="Equation" r:id="rId5" imgW="4064000" imgH="10972800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786313"/>
                        <a:ext cx="323850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42" name="Object 66"/>
          <p:cNvGraphicFramePr>
            <a:graphicFrameLocks noChangeAspect="1"/>
          </p:cNvGraphicFramePr>
          <p:nvPr/>
        </p:nvGraphicFramePr>
        <p:xfrm>
          <a:off x="4389438" y="4802188"/>
          <a:ext cx="3238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4000" imgH="10972800" progId="">
                  <p:embed/>
                </p:oleObj>
              </mc:Choice>
              <mc:Fallback>
                <p:oleObj name="Equation" r:id="rId7" imgW="4064000" imgH="10972800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4802188"/>
                        <a:ext cx="323850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43" name="Object 67"/>
          <p:cNvGraphicFramePr>
            <a:graphicFrameLocks noChangeAspect="1"/>
          </p:cNvGraphicFramePr>
          <p:nvPr/>
        </p:nvGraphicFramePr>
        <p:xfrm>
          <a:off x="7037388" y="4854575"/>
          <a:ext cx="32543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4000" imgH="10972800" progId="">
                  <p:embed/>
                </p:oleObj>
              </mc:Choice>
              <mc:Fallback>
                <p:oleObj name="Equation" r:id="rId9" imgW="4064000" imgH="109728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4854575"/>
                        <a:ext cx="325437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WordArt 48"/>
          <p:cNvSpPr>
            <a:spLocks noChangeArrowheads="1" noChangeShapeType="1" noTextEdit="1"/>
          </p:cNvSpPr>
          <p:nvPr/>
        </p:nvSpPr>
        <p:spPr bwMode="auto">
          <a:xfrm>
            <a:off x="793750" y="977900"/>
            <a:ext cx="492439" cy="31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4" grpId="0" build="p"/>
      <p:bldP spid="4" grpId="0" animBg="1"/>
      <p:bldP spid="5" grpId="0"/>
      <p:bldP spid="2" grpId="0"/>
      <p:bldP spid="9" grpId="0"/>
      <p:bldP spid="1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166" name="Group 70"/>
          <p:cNvGrpSpPr/>
          <p:nvPr/>
        </p:nvGrpSpPr>
        <p:grpSpPr bwMode="auto">
          <a:xfrm>
            <a:off x="946150" y="1214438"/>
            <a:ext cx="1169988" cy="234950"/>
            <a:chOff x="596" y="813"/>
            <a:chExt cx="737" cy="172"/>
          </a:xfrm>
        </p:grpSpPr>
        <p:sp>
          <p:nvSpPr>
            <p:cNvPr id="16708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596" y="813"/>
              <a:ext cx="46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性质</a:t>
              </a:r>
            </a:p>
          </p:txBody>
        </p:sp>
        <p:sp>
          <p:nvSpPr>
            <p:cNvPr id="16709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1128" y="814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①</a:t>
              </a:r>
            </a:p>
          </p:txBody>
        </p:sp>
      </p:grpSp>
      <p:graphicFrame>
        <p:nvGraphicFramePr>
          <p:cNvPr id="16683" name="Object 299"/>
          <p:cNvGraphicFramePr>
            <a:graphicFrameLocks noChangeAspect="1"/>
          </p:cNvGraphicFramePr>
          <p:nvPr/>
        </p:nvGraphicFramePr>
        <p:xfrm>
          <a:off x="2270125" y="1116013"/>
          <a:ext cx="1382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0100" imgH="241300" progId="">
                  <p:embed/>
                </p:oleObj>
              </mc:Choice>
              <mc:Fallback>
                <p:oleObj name="Equation" r:id="rId2" imgW="800100" imgH="241300" progId="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116013"/>
                        <a:ext cx="1382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79" name="WordArt 83"/>
          <p:cNvSpPr>
            <a:spLocks noChangeArrowheads="1" noChangeShapeType="1" noTextEdit="1"/>
          </p:cNvSpPr>
          <p:nvPr/>
        </p:nvSpPr>
        <p:spPr bwMode="auto">
          <a:xfrm>
            <a:off x="946150" y="1616075"/>
            <a:ext cx="347663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16684" name="Object 300"/>
          <p:cNvGraphicFramePr>
            <a:graphicFrameLocks noChangeAspect="1"/>
          </p:cNvGraphicFramePr>
          <p:nvPr/>
        </p:nvGraphicFramePr>
        <p:xfrm>
          <a:off x="1520825" y="1577975"/>
          <a:ext cx="2730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300" imgH="228600" progId="">
                  <p:embed/>
                </p:oleObj>
              </mc:Choice>
              <mc:Fallback>
                <p:oleObj name="Equation" r:id="rId4" imgW="1638300" imgH="228600" progId="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577975"/>
                        <a:ext cx="27305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5" name="Object 301"/>
          <p:cNvGraphicFramePr>
            <a:graphicFrameLocks noChangeAspect="1"/>
          </p:cNvGraphicFramePr>
          <p:nvPr/>
        </p:nvGraphicFramePr>
        <p:xfrm>
          <a:off x="1517650" y="2022475"/>
          <a:ext cx="4011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1100" imgH="241300" progId="">
                  <p:embed/>
                </p:oleObj>
              </mc:Choice>
              <mc:Fallback>
                <p:oleObj name="Equation" r:id="rId6" imgW="2451100" imgH="241300" progId="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022475"/>
                        <a:ext cx="4011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84" name="Group 88"/>
          <p:cNvGrpSpPr/>
          <p:nvPr/>
        </p:nvGrpSpPr>
        <p:grpSpPr bwMode="auto">
          <a:xfrm>
            <a:off x="209550" y="2481263"/>
            <a:ext cx="4467225" cy="501650"/>
            <a:chOff x="148" y="1523"/>
            <a:chExt cx="2814" cy="316"/>
          </a:xfrm>
        </p:grpSpPr>
        <p:sp>
          <p:nvSpPr>
            <p:cNvPr id="388182" name="Text Box 86"/>
            <p:cNvSpPr txBox="1">
              <a:spLocks noChangeArrowheads="1"/>
            </p:cNvSpPr>
            <p:nvPr/>
          </p:nvSpPr>
          <p:spPr bwMode="auto">
            <a:xfrm>
              <a:off x="148" y="1524"/>
              <a:ext cx="2417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因为概率为实数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故</a:t>
              </a:r>
            </a:p>
          </p:txBody>
        </p:sp>
        <p:graphicFrame>
          <p:nvGraphicFramePr>
            <p:cNvPr id="16686" name="Object 302"/>
            <p:cNvGraphicFramePr>
              <a:graphicFrameLocks noChangeAspect="1"/>
            </p:cNvGraphicFramePr>
            <p:nvPr/>
          </p:nvGraphicFramePr>
          <p:xfrm>
            <a:off x="2061" y="1523"/>
            <a:ext cx="90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475200" imgH="5689600" progId="">
                    <p:embed/>
                  </p:oleObj>
                </mc:Choice>
                <mc:Fallback>
                  <p:oleObj name="Equation" r:id="rId8" imgW="17475200" imgH="5689600" progId="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1" y="1523"/>
                          <a:ext cx="901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8185" name="Group 89"/>
          <p:cNvGrpSpPr/>
          <p:nvPr/>
        </p:nvGrpSpPr>
        <p:grpSpPr bwMode="auto">
          <a:xfrm>
            <a:off x="949325" y="3084513"/>
            <a:ext cx="1169988" cy="273050"/>
            <a:chOff x="596" y="813"/>
            <a:chExt cx="737" cy="172"/>
          </a:xfrm>
        </p:grpSpPr>
        <p:sp>
          <p:nvSpPr>
            <p:cNvPr id="16705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596" y="813"/>
              <a:ext cx="46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性质</a:t>
              </a:r>
            </a:p>
          </p:txBody>
        </p:sp>
        <p:sp>
          <p:nvSpPr>
            <p:cNvPr id="16706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1128" y="814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②</a:t>
              </a:r>
            </a:p>
          </p:txBody>
        </p:sp>
      </p:grpSp>
      <p:grpSp>
        <p:nvGrpSpPr>
          <p:cNvPr id="388188" name="Group 92"/>
          <p:cNvGrpSpPr/>
          <p:nvPr/>
        </p:nvGrpSpPr>
        <p:grpSpPr bwMode="auto">
          <a:xfrm>
            <a:off x="2306638" y="2984500"/>
            <a:ext cx="6446837" cy="468313"/>
            <a:chOff x="1412" y="1031"/>
            <a:chExt cx="4061" cy="295"/>
          </a:xfrm>
        </p:grpSpPr>
        <p:sp>
          <p:nvSpPr>
            <p:cNvPr id="388189" name="Text Box 93"/>
            <p:cNvSpPr txBox="1">
              <a:spLocks noChangeArrowheads="1"/>
            </p:cNvSpPr>
            <p:nvPr/>
          </p:nvSpPr>
          <p:spPr bwMode="auto">
            <a:xfrm>
              <a:off x="1412" y="1031"/>
              <a:ext cx="4061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若                   是两两不相容的事件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则</a:t>
              </a:r>
            </a:p>
          </p:txBody>
        </p:sp>
        <p:graphicFrame>
          <p:nvGraphicFramePr>
            <p:cNvPr id="16687" name="Object 303"/>
            <p:cNvGraphicFramePr>
              <a:graphicFrameLocks noChangeAspect="1"/>
            </p:cNvGraphicFramePr>
            <p:nvPr/>
          </p:nvGraphicFramePr>
          <p:xfrm>
            <a:off x="1648" y="1050"/>
            <a:ext cx="106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90600" imgH="228600" progId="">
                    <p:embed/>
                  </p:oleObj>
                </mc:Choice>
                <mc:Fallback>
                  <p:oleObj name="Equation" r:id="rId10" imgW="990600" imgH="228600" progId="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1050"/>
                          <a:ext cx="106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88" name="Object 304"/>
          <p:cNvGraphicFramePr>
            <a:graphicFrameLocks noChangeAspect="1"/>
          </p:cNvGraphicFramePr>
          <p:nvPr/>
        </p:nvGraphicFramePr>
        <p:xfrm>
          <a:off x="3070225" y="3330575"/>
          <a:ext cx="28289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95300" progId="">
                  <p:embed/>
                </p:oleObj>
              </mc:Choice>
              <mc:Fallback>
                <p:oleObj name="Equation" r:id="rId12" imgW="1701800" imgH="495300" progId="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330575"/>
                        <a:ext cx="28289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92" name="WordArt 96"/>
          <p:cNvSpPr>
            <a:spLocks noChangeArrowheads="1" noChangeShapeType="1" noTextEdit="1"/>
          </p:cNvSpPr>
          <p:nvPr/>
        </p:nvSpPr>
        <p:spPr bwMode="auto">
          <a:xfrm>
            <a:off x="947738" y="4221163"/>
            <a:ext cx="347662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16689" name="Object 305"/>
          <p:cNvGraphicFramePr>
            <a:graphicFrameLocks noChangeAspect="1"/>
          </p:cNvGraphicFramePr>
          <p:nvPr/>
        </p:nvGraphicFramePr>
        <p:xfrm>
          <a:off x="1514475" y="3970338"/>
          <a:ext cx="48545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71800" imgH="482600" progId="">
                  <p:embed/>
                </p:oleObj>
              </mc:Choice>
              <mc:Fallback>
                <p:oleObj name="Equation" r:id="rId14" imgW="2971800" imgH="482600" progId="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3970338"/>
                        <a:ext cx="48545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0" name="Object 306"/>
          <p:cNvGraphicFramePr>
            <a:graphicFrameLocks noChangeAspect="1"/>
          </p:cNvGraphicFramePr>
          <p:nvPr/>
        </p:nvGraphicFramePr>
        <p:xfrm>
          <a:off x="1385888" y="5114925"/>
          <a:ext cx="68103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1000" imgH="482600" progId="">
                  <p:embed/>
                </p:oleObj>
              </mc:Choice>
              <mc:Fallback>
                <p:oleObj name="Equation" r:id="rId16" imgW="4191000" imgH="482600" progId="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114925"/>
                        <a:ext cx="68103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" name="Object 307"/>
          <p:cNvGraphicFramePr>
            <a:graphicFrameLocks noChangeAspect="1"/>
          </p:cNvGraphicFramePr>
          <p:nvPr/>
        </p:nvGraphicFramePr>
        <p:xfrm>
          <a:off x="2646363" y="5821363"/>
          <a:ext cx="29003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52600" imgH="241300" progId="">
                  <p:embed/>
                </p:oleObj>
              </mc:Choice>
              <mc:Fallback>
                <p:oleObj name="Equation" r:id="rId18" imgW="1752600" imgH="241300" progId="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5821363"/>
                        <a:ext cx="29003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98" name="Text Box 102"/>
          <p:cNvSpPr txBox="1">
            <a:spLocks noChangeArrowheads="1"/>
          </p:cNvSpPr>
          <p:nvPr/>
        </p:nvSpPr>
        <p:spPr bwMode="auto">
          <a:xfrm>
            <a:off x="198438" y="4732338"/>
            <a:ext cx="3836987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fontAlgn="ctr"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故由可列可加性，有</a:t>
            </a:r>
          </a:p>
        </p:txBody>
      </p:sp>
      <p:sp>
        <p:nvSpPr>
          <p:cNvPr id="388200" name="AutoShape 104"/>
          <p:cNvSpPr>
            <a:spLocks noChangeArrowheads="1"/>
          </p:cNvSpPr>
          <p:nvPr/>
        </p:nvSpPr>
        <p:spPr bwMode="auto">
          <a:xfrm>
            <a:off x="6332538" y="3527425"/>
            <a:ext cx="2074862" cy="565150"/>
          </a:xfrm>
          <a:prstGeom prst="wedgeRectCallout">
            <a:avLst>
              <a:gd name="adj1" fmla="val -71806"/>
              <a:gd name="adj2" fmla="val -8708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  <a:cs typeface="+mn-cs"/>
              </a:rPr>
              <a:t>有限可加性</a:t>
            </a:r>
          </a:p>
        </p:txBody>
      </p:sp>
      <p:pic>
        <p:nvPicPr>
          <p:cNvPr id="388201" name="Picture 105" descr="BD14710_"/>
          <p:cNvPicPr>
            <a:picLocks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111500" y="4076700"/>
            <a:ext cx="2786063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202" name="Oval 106"/>
          <p:cNvSpPr>
            <a:spLocks noChangeArrowheads="1"/>
          </p:cNvSpPr>
          <p:nvPr/>
        </p:nvSpPr>
        <p:spPr bwMode="auto">
          <a:xfrm>
            <a:off x="5613400" y="5219700"/>
            <a:ext cx="2679700" cy="5715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graphicFrame>
        <p:nvGraphicFramePr>
          <p:cNvPr id="16692" name="Object 308"/>
          <p:cNvGraphicFramePr>
            <a:graphicFrameLocks noChangeAspect="1"/>
          </p:cNvGraphicFramePr>
          <p:nvPr/>
        </p:nvGraphicFramePr>
        <p:xfrm>
          <a:off x="8332788" y="5322888"/>
          <a:ext cx="5730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92100" imgH="177800" progId="">
                  <p:embed/>
                </p:oleObj>
              </mc:Choice>
              <mc:Fallback>
                <p:oleObj name="Equation" r:id="rId21" imgW="292100" imgH="177800" progId="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788" y="5322888"/>
                        <a:ext cx="5730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204" name="WordArt 108"/>
          <p:cNvSpPr>
            <a:spLocks noChangeArrowheads="1" noChangeShapeType="1" noTextEdit="1"/>
          </p:cNvSpPr>
          <p:nvPr/>
        </p:nvSpPr>
        <p:spPr bwMode="auto">
          <a:xfrm>
            <a:off x="712788" y="644525"/>
            <a:ext cx="2538412" cy="3508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概率的基本性质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8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8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8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8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8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8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38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8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8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8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8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8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8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8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38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16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98" grpId="0"/>
      <p:bldP spid="388200" grpId="0" animBg="1"/>
      <p:bldP spid="388200" grpId="1" animBg="1"/>
      <p:bldP spid="388202" grpId="0" animBg="1"/>
      <p:bldP spid="388202" grpId="1" animBg="1"/>
      <p:bldP spid="3882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91" name="Group 51"/>
          <p:cNvGrpSpPr/>
          <p:nvPr/>
        </p:nvGrpSpPr>
        <p:grpSpPr bwMode="auto">
          <a:xfrm>
            <a:off x="3109913" y="4459288"/>
            <a:ext cx="2835275" cy="1604962"/>
            <a:chOff x="3967" y="569"/>
            <a:chExt cx="1522" cy="851"/>
          </a:xfrm>
        </p:grpSpPr>
        <p:sp>
          <p:nvSpPr>
            <p:cNvPr id="419843" name="Rectangle 3"/>
            <p:cNvSpPr>
              <a:spLocks noChangeArrowheads="1"/>
            </p:cNvSpPr>
            <p:nvPr/>
          </p:nvSpPr>
          <p:spPr bwMode="auto">
            <a:xfrm>
              <a:off x="3967" y="569"/>
              <a:ext cx="1522" cy="851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17739" name="Object 331"/>
            <p:cNvGraphicFramePr>
              <a:graphicFrameLocks noChangeAspect="1"/>
            </p:cNvGraphicFramePr>
            <p:nvPr/>
          </p:nvGraphicFramePr>
          <p:xfrm>
            <a:off x="3988" y="1205"/>
            <a:ext cx="177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90500" imgH="177800" progId="Equation.3">
                    <p:embed/>
                  </p:oleObj>
                </mc:Choice>
                <mc:Fallback>
                  <p:oleObj name="公式" r:id="rId2" imgW="190500" imgH="177800" progId="Equation.3">
                    <p:embed/>
                    <p:pic>
                      <p:nvPicPr>
                        <p:cNvPr id="0" name="Picture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1205"/>
                          <a:ext cx="177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845" name="Oval 5"/>
            <p:cNvSpPr>
              <a:spLocks noChangeArrowheads="1"/>
            </p:cNvSpPr>
            <p:nvPr/>
          </p:nvSpPr>
          <p:spPr bwMode="auto">
            <a:xfrm>
              <a:off x="4254" y="651"/>
              <a:ext cx="1071" cy="673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50000">
                  <a:srgbClr val="FFCC00">
                    <a:gamma/>
                    <a:shade val="46275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9525" algn="ctr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19846" name="Oval 6"/>
            <p:cNvSpPr>
              <a:spLocks noChangeArrowheads="1"/>
            </p:cNvSpPr>
            <p:nvPr/>
          </p:nvSpPr>
          <p:spPr bwMode="auto">
            <a:xfrm>
              <a:off x="4612" y="822"/>
              <a:ext cx="591" cy="37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77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77000"/>
                  </a:schemeClr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17740" name="Object 332"/>
            <p:cNvGraphicFramePr>
              <a:graphicFrameLocks noChangeAspect="1"/>
            </p:cNvGraphicFramePr>
            <p:nvPr/>
          </p:nvGraphicFramePr>
          <p:xfrm>
            <a:off x="4413" y="912"/>
            <a:ext cx="17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200" imgH="203200" progId="">
                    <p:embed/>
                  </p:oleObj>
                </mc:Choice>
                <mc:Fallback>
                  <p:oleObj name="Equation" r:id="rId4" imgW="203200" imgH="203200" progId="">
                    <p:embed/>
                    <p:pic>
                      <p:nvPicPr>
                        <p:cNvPr id="0" name="Picture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912"/>
                          <a:ext cx="17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41" name="Object 333"/>
            <p:cNvGraphicFramePr>
              <a:graphicFrameLocks noChangeAspect="1"/>
            </p:cNvGraphicFramePr>
            <p:nvPr/>
          </p:nvGraphicFramePr>
          <p:xfrm>
            <a:off x="4833" y="924"/>
            <a:ext cx="169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200" imgH="203200" progId="">
                    <p:embed/>
                  </p:oleObj>
                </mc:Choice>
                <mc:Fallback>
                  <p:oleObj name="Equation" r:id="rId6" imgW="203200" imgH="203200" progId="">
                    <p:embed/>
                    <p:pic>
                      <p:nvPicPr>
                        <p:cNvPr id="0" name="Picture 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" y="924"/>
                          <a:ext cx="169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867" name="Group 27"/>
          <p:cNvGrpSpPr/>
          <p:nvPr/>
        </p:nvGrpSpPr>
        <p:grpSpPr bwMode="auto">
          <a:xfrm>
            <a:off x="962025" y="671513"/>
            <a:ext cx="1169988" cy="247650"/>
            <a:chOff x="596" y="813"/>
            <a:chExt cx="737" cy="172"/>
          </a:xfrm>
        </p:grpSpPr>
        <p:sp>
          <p:nvSpPr>
            <p:cNvPr id="1776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596" y="813"/>
              <a:ext cx="46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性质</a:t>
              </a:r>
            </a:p>
          </p:txBody>
        </p:sp>
        <p:sp>
          <p:nvSpPr>
            <p:cNvPr id="17767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128" y="814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③</a:t>
              </a:r>
            </a:p>
          </p:txBody>
        </p:sp>
      </p:grpSp>
      <p:grpSp>
        <p:nvGrpSpPr>
          <p:cNvPr id="419870" name="Group 30"/>
          <p:cNvGrpSpPr/>
          <p:nvPr/>
        </p:nvGrpSpPr>
        <p:grpSpPr bwMode="auto">
          <a:xfrm>
            <a:off x="2292350" y="581025"/>
            <a:ext cx="2865438" cy="454025"/>
            <a:chOff x="1428" y="1742"/>
            <a:chExt cx="1805" cy="286"/>
          </a:xfrm>
        </p:grpSpPr>
        <p:sp>
          <p:nvSpPr>
            <p:cNvPr id="419871" name="Text Box 31"/>
            <p:cNvSpPr txBox="1">
              <a:spLocks noChangeArrowheads="1"/>
            </p:cNvSpPr>
            <p:nvPr/>
          </p:nvSpPr>
          <p:spPr bwMode="auto">
            <a:xfrm>
              <a:off x="1428" y="1742"/>
              <a:ext cx="1805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若             则</a:t>
              </a:r>
            </a:p>
          </p:txBody>
        </p:sp>
        <p:graphicFrame>
          <p:nvGraphicFramePr>
            <p:cNvPr id="17742" name="Object 334"/>
            <p:cNvGraphicFramePr>
              <a:graphicFrameLocks noChangeAspect="1"/>
            </p:cNvGraphicFramePr>
            <p:nvPr/>
          </p:nvGraphicFramePr>
          <p:xfrm>
            <a:off x="1670" y="1772"/>
            <a:ext cx="6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09600" imgH="190500" progId="">
                    <p:embed/>
                  </p:oleObj>
                </mc:Choice>
                <mc:Fallback>
                  <p:oleObj name="Equation" r:id="rId8" imgW="609600" imgH="190500" progId="">
                    <p:embed/>
                    <p:pic>
                      <p:nvPicPr>
                        <p:cNvPr id="0" name="Picture 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1772"/>
                          <a:ext cx="6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743" name="Object 335"/>
          <p:cNvGraphicFramePr>
            <a:graphicFrameLocks noChangeAspect="1"/>
          </p:cNvGraphicFramePr>
          <p:nvPr/>
        </p:nvGraphicFramePr>
        <p:xfrm>
          <a:off x="2260600" y="1054100"/>
          <a:ext cx="3436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800" imgH="241300" progId="">
                  <p:embed/>
                </p:oleObj>
              </mc:Choice>
              <mc:Fallback>
                <p:oleObj name="Equation" r:id="rId10" imgW="2082800" imgH="241300" progId="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054100"/>
                        <a:ext cx="34369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44" name="Object 336"/>
          <p:cNvGraphicFramePr>
            <a:graphicFrameLocks noChangeAspect="1"/>
          </p:cNvGraphicFramePr>
          <p:nvPr/>
        </p:nvGraphicFramePr>
        <p:xfrm>
          <a:off x="2254250" y="1500188"/>
          <a:ext cx="185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79500" imgH="241300" progId="">
                  <p:embed/>
                </p:oleObj>
              </mc:Choice>
              <mc:Fallback>
                <p:oleObj name="Equation" r:id="rId12" imgW="1079500" imgH="241300" progId="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500188"/>
                        <a:ext cx="185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8" name="WordArt 38"/>
          <p:cNvSpPr>
            <a:spLocks noChangeArrowheads="1" noChangeShapeType="1" noTextEdit="1"/>
          </p:cNvSpPr>
          <p:nvPr/>
        </p:nvSpPr>
        <p:spPr bwMode="auto">
          <a:xfrm>
            <a:off x="958850" y="1997075"/>
            <a:ext cx="347663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17745" name="Object 337"/>
          <p:cNvGraphicFramePr>
            <a:graphicFrameLocks noChangeAspect="1"/>
          </p:cNvGraphicFramePr>
          <p:nvPr/>
        </p:nvGraphicFramePr>
        <p:xfrm>
          <a:off x="1555750" y="1981200"/>
          <a:ext cx="1416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800" imgH="165100" progId="">
                  <p:embed/>
                </p:oleObj>
              </mc:Choice>
              <mc:Fallback>
                <p:oleObj name="Equation" r:id="rId14" imgW="812800" imgH="165100" progId="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981200"/>
                        <a:ext cx="1416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46" name="Object 338"/>
          <p:cNvGraphicFramePr>
            <a:graphicFrameLocks noChangeAspect="1"/>
          </p:cNvGraphicFramePr>
          <p:nvPr/>
        </p:nvGraphicFramePr>
        <p:xfrm>
          <a:off x="3190875" y="1946275"/>
          <a:ext cx="26971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25600" imgH="241300" progId="">
                  <p:embed/>
                </p:oleObj>
              </mc:Choice>
              <mc:Fallback>
                <p:oleObj name="Equation" r:id="rId16" imgW="1625600" imgH="241300" progId="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1946275"/>
                        <a:ext cx="26971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85" name="Group 45"/>
          <p:cNvGrpSpPr/>
          <p:nvPr/>
        </p:nvGrpSpPr>
        <p:grpSpPr bwMode="auto">
          <a:xfrm>
            <a:off x="209550" y="2419350"/>
            <a:ext cx="6935788" cy="447675"/>
            <a:chOff x="132" y="1564"/>
            <a:chExt cx="4369" cy="282"/>
          </a:xfrm>
        </p:grpSpPr>
        <p:sp>
          <p:nvSpPr>
            <p:cNvPr id="419882" name="Text Box 42"/>
            <p:cNvSpPr txBox="1">
              <a:spLocks noChangeArrowheads="1"/>
            </p:cNvSpPr>
            <p:nvPr/>
          </p:nvSpPr>
          <p:spPr bwMode="auto">
            <a:xfrm>
              <a:off x="132" y="1564"/>
              <a:ext cx="4369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因              互不相容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故由有限可加性有</a:t>
              </a:r>
              <a:endPara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7747" name="Object 339"/>
            <p:cNvGraphicFramePr>
              <a:graphicFrameLocks noChangeAspect="1"/>
            </p:cNvGraphicFramePr>
            <p:nvPr/>
          </p:nvGraphicFramePr>
          <p:xfrm>
            <a:off x="366" y="1590"/>
            <a:ext cx="76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85800" imgH="190500" progId="">
                    <p:embed/>
                  </p:oleObj>
                </mc:Choice>
                <mc:Fallback>
                  <p:oleObj name="Equation" r:id="rId18" imgW="685800" imgH="190500" progId="">
                    <p:embed/>
                    <p:pic>
                      <p:nvPicPr>
                        <p:cNvPr id="0" name="Picture 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1590"/>
                          <a:ext cx="76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748" name="Object 340"/>
          <p:cNvGraphicFramePr>
            <a:graphicFrameLocks noChangeAspect="1"/>
          </p:cNvGraphicFramePr>
          <p:nvPr/>
        </p:nvGraphicFramePr>
        <p:xfrm>
          <a:off x="2630488" y="2947988"/>
          <a:ext cx="3436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82800" imgH="241300" progId="">
                  <p:embed/>
                </p:oleObj>
              </mc:Choice>
              <mc:Fallback>
                <p:oleObj name="Equation" r:id="rId20" imgW="2082800" imgH="24130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2947988"/>
                        <a:ext cx="34369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90" name="Group 50"/>
          <p:cNvGrpSpPr/>
          <p:nvPr/>
        </p:nvGrpSpPr>
        <p:grpSpPr bwMode="auto">
          <a:xfrm>
            <a:off x="209550" y="3397250"/>
            <a:ext cx="4767263" cy="504825"/>
            <a:chOff x="116" y="2036"/>
            <a:chExt cx="3003" cy="318"/>
          </a:xfrm>
        </p:grpSpPr>
        <p:sp>
          <p:nvSpPr>
            <p:cNvPr id="419888" name="Text Box 48"/>
            <p:cNvSpPr txBox="1">
              <a:spLocks noChangeArrowheads="1"/>
            </p:cNvSpPr>
            <p:nvPr/>
          </p:nvSpPr>
          <p:spPr bwMode="auto">
            <a:xfrm>
              <a:off x="116" y="2036"/>
              <a:ext cx="2417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再由概率非负性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  <a:cs typeface="+mn-cs"/>
                </a:rPr>
                <a:t>得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7749" name="Object 341"/>
            <p:cNvGraphicFramePr>
              <a:graphicFrameLocks noChangeAspect="1"/>
            </p:cNvGraphicFramePr>
            <p:nvPr/>
          </p:nvGraphicFramePr>
          <p:xfrm>
            <a:off x="1930" y="2059"/>
            <a:ext cx="118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17600" imgH="241300" progId="">
                    <p:embed/>
                  </p:oleObj>
                </mc:Choice>
                <mc:Fallback>
                  <p:oleObj name="Equation" r:id="rId22" imgW="1117600" imgH="241300" progId="">
                    <p:embed/>
                    <p:pic>
                      <p:nvPicPr>
                        <p:cNvPr id="0" name="Picture 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2059"/>
                          <a:ext cx="118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95" name="WordArt 55"/>
          <p:cNvSpPr>
            <a:spLocks noChangeArrowheads="1" noChangeShapeType="1" noTextEdit="1"/>
          </p:cNvSpPr>
          <p:nvPr/>
        </p:nvSpPr>
        <p:spPr bwMode="auto">
          <a:xfrm>
            <a:off x="3203575" y="4017963"/>
            <a:ext cx="2646363" cy="3317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9933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事件与概率的图示</a:t>
            </a:r>
          </a:p>
        </p:txBody>
      </p:sp>
      <p:grpSp>
        <p:nvGrpSpPr>
          <p:cNvPr id="419899" name="Group 59"/>
          <p:cNvGrpSpPr/>
          <p:nvPr/>
        </p:nvGrpSpPr>
        <p:grpSpPr bwMode="auto">
          <a:xfrm>
            <a:off x="6035675" y="5006975"/>
            <a:ext cx="2798763" cy="539750"/>
            <a:chOff x="3930" y="2585"/>
            <a:chExt cx="1354" cy="277"/>
          </a:xfrm>
        </p:grpSpPr>
        <p:sp>
          <p:nvSpPr>
            <p:cNvPr id="419897" name="AutoShape 57"/>
            <p:cNvSpPr>
              <a:spLocks noChangeArrowheads="1"/>
            </p:cNvSpPr>
            <p:nvPr/>
          </p:nvSpPr>
          <p:spPr bwMode="auto">
            <a:xfrm>
              <a:off x="3930" y="2585"/>
              <a:ext cx="1354" cy="277"/>
            </a:xfrm>
            <a:prstGeom prst="wedgeRectCallout">
              <a:avLst>
                <a:gd name="adj1" fmla="val -75523"/>
                <a:gd name="adj2" fmla="val -19315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17427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3982" y="2635"/>
              <a:ext cx="1244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kumimoji="1" lang="zh-CN" altLang="en-US" sz="40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概率</a:t>
              </a:r>
              <a:r>
                <a:rPr kumimoji="1"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解释为区域面积</a:t>
              </a:r>
            </a:p>
          </p:txBody>
        </p:sp>
      </p:grpSp>
      <p:grpSp>
        <p:nvGrpSpPr>
          <p:cNvPr id="419903" name="Group 63"/>
          <p:cNvGrpSpPr/>
          <p:nvPr/>
        </p:nvGrpSpPr>
        <p:grpSpPr bwMode="auto">
          <a:xfrm>
            <a:off x="646113" y="5006975"/>
            <a:ext cx="2319337" cy="439738"/>
            <a:chOff x="763" y="3114"/>
            <a:chExt cx="1089" cy="277"/>
          </a:xfrm>
        </p:grpSpPr>
        <p:sp>
          <p:nvSpPr>
            <p:cNvPr id="419901" name="AutoShape 61"/>
            <p:cNvSpPr>
              <a:spLocks noChangeArrowheads="1"/>
            </p:cNvSpPr>
            <p:nvPr/>
          </p:nvSpPr>
          <p:spPr bwMode="auto">
            <a:xfrm>
              <a:off x="763" y="3114"/>
              <a:ext cx="1089" cy="277"/>
            </a:xfrm>
            <a:prstGeom prst="wedgeRectCallout">
              <a:avLst>
                <a:gd name="adj1" fmla="val 88019"/>
                <a:gd name="adj2" fmla="val -19315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17760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823" y="3164"/>
              <a:ext cx="957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事件解释为区域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9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9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2" dur="1000"/>
                                        <p:tgtEl>
                                          <p:spTgt spid="41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9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9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9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9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55" name="Group 35"/>
          <p:cNvGrpSpPr/>
          <p:nvPr/>
        </p:nvGrpSpPr>
        <p:grpSpPr bwMode="auto">
          <a:xfrm>
            <a:off x="962025" y="709613"/>
            <a:ext cx="1169988" cy="247650"/>
            <a:chOff x="596" y="813"/>
            <a:chExt cx="737" cy="172"/>
          </a:xfrm>
        </p:grpSpPr>
        <p:sp>
          <p:nvSpPr>
            <p:cNvPr id="19184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596" y="813"/>
              <a:ext cx="46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性质</a:t>
              </a:r>
            </a:p>
          </p:txBody>
        </p:sp>
        <p:sp>
          <p:nvSpPr>
            <p:cNvPr id="19185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1128" y="814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④</a:t>
              </a:r>
            </a:p>
          </p:txBody>
        </p:sp>
      </p:grpSp>
      <p:grpSp>
        <p:nvGrpSpPr>
          <p:cNvPr id="389158" name="Group 38"/>
          <p:cNvGrpSpPr/>
          <p:nvPr/>
        </p:nvGrpSpPr>
        <p:grpSpPr bwMode="auto">
          <a:xfrm>
            <a:off x="963613" y="1206500"/>
            <a:ext cx="1169987" cy="247650"/>
            <a:chOff x="596" y="813"/>
            <a:chExt cx="737" cy="172"/>
          </a:xfrm>
        </p:grpSpPr>
        <p:sp>
          <p:nvSpPr>
            <p:cNvPr id="19182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596" y="813"/>
              <a:ext cx="46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性质</a:t>
              </a:r>
            </a:p>
          </p:txBody>
        </p:sp>
        <p:sp>
          <p:nvSpPr>
            <p:cNvPr id="19183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1128" y="814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⑤</a:t>
              </a:r>
            </a:p>
          </p:txBody>
        </p:sp>
      </p:grpSp>
      <p:grpSp>
        <p:nvGrpSpPr>
          <p:cNvPr id="389161" name="Group 41"/>
          <p:cNvGrpSpPr/>
          <p:nvPr/>
        </p:nvGrpSpPr>
        <p:grpSpPr bwMode="auto">
          <a:xfrm>
            <a:off x="965200" y="1677988"/>
            <a:ext cx="1169988" cy="247650"/>
            <a:chOff x="596" y="813"/>
            <a:chExt cx="737" cy="172"/>
          </a:xfrm>
        </p:grpSpPr>
        <p:sp>
          <p:nvSpPr>
            <p:cNvPr id="19180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596" y="813"/>
              <a:ext cx="46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性质</a:t>
              </a:r>
            </a:p>
          </p:txBody>
        </p:sp>
        <p:sp>
          <p:nvSpPr>
            <p:cNvPr id="1918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1128" y="814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</a:rPr>
                <a:t>⑥</a:t>
              </a:r>
            </a:p>
          </p:txBody>
        </p:sp>
      </p:grpSp>
      <p:graphicFrame>
        <p:nvGraphicFramePr>
          <p:cNvPr id="19126" name="Object 694"/>
          <p:cNvGraphicFramePr>
            <a:graphicFrameLocks noChangeAspect="1"/>
          </p:cNvGraphicFramePr>
          <p:nvPr/>
        </p:nvGraphicFramePr>
        <p:xfrm>
          <a:off x="2351088" y="623888"/>
          <a:ext cx="1787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241300" progId="">
                  <p:embed/>
                </p:oleObj>
              </mc:Choice>
              <mc:Fallback>
                <p:oleObj name="Equation" r:id="rId2" imgW="1054100" imgH="241300" progId="">
                  <p:embed/>
                  <p:pic>
                    <p:nvPicPr>
                      <p:cNvPr id="0" name="Picture 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623888"/>
                        <a:ext cx="17875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7" name="Object 695"/>
          <p:cNvGraphicFramePr>
            <a:graphicFrameLocks noChangeAspect="1"/>
          </p:cNvGraphicFramePr>
          <p:nvPr/>
        </p:nvGraphicFramePr>
        <p:xfrm>
          <a:off x="2320925" y="1093788"/>
          <a:ext cx="22590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254000" progId="">
                  <p:embed/>
                </p:oleObj>
              </mc:Choice>
              <mc:Fallback>
                <p:oleObj name="Equation" r:id="rId4" imgW="1333500" imgH="254000" progId="">
                  <p:embed/>
                  <p:pic>
                    <p:nvPicPr>
                      <p:cNvPr id="0" name="Picture 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1093788"/>
                        <a:ext cx="22590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69" name="Group 49"/>
          <p:cNvGrpSpPr/>
          <p:nvPr/>
        </p:nvGrpSpPr>
        <p:grpSpPr bwMode="auto">
          <a:xfrm>
            <a:off x="2281238" y="1592263"/>
            <a:ext cx="5454650" cy="463550"/>
            <a:chOff x="1469" y="979"/>
            <a:chExt cx="3436" cy="292"/>
          </a:xfrm>
        </p:grpSpPr>
        <p:sp>
          <p:nvSpPr>
            <p:cNvPr id="389147" name="Text Box 27"/>
            <p:cNvSpPr txBox="1">
              <a:spLocks noChangeArrowheads="1"/>
            </p:cNvSpPr>
            <p:nvPr/>
          </p:nvSpPr>
          <p:spPr bwMode="auto">
            <a:xfrm>
              <a:off x="2620" y="979"/>
              <a:ext cx="2285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对任何事件        有</a:t>
              </a:r>
            </a:p>
          </p:txBody>
        </p:sp>
        <p:graphicFrame>
          <p:nvGraphicFramePr>
            <p:cNvPr id="19128" name="Object 696"/>
            <p:cNvGraphicFramePr>
              <a:graphicFrameLocks noChangeAspect="1"/>
            </p:cNvGraphicFramePr>
            <p:nvPr/>
          </p:nvGraphicFramePr>
          <p:xfrm>
            <a:off x="3759" y="1015"/>
            <a:ext cx="44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300" imgH="190500" progId="">
                    <p:embed/>
                  </p:oleObj>
                </mc:Choice>
                <mc:Fallback>
                  <p:oleObj name="Equation" r:id="rId6" imgW="368300" imgH="190500" progId="">
                    <p:embed/>
                    <p:pic>
                      <p:nvPicPr>
                        <p:cNvPr id="0" name="Picture 6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1015"/>
                          <a:ext cx="44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67" name="Text Box 47"/>
            <p:cNvSpPr txBox="1">
              <a:spLocks noChangeArrowheads="1"/>
            </p:cNvSpPr>
            <p:nvPr/>
          </p:nvSpPr>
          <p:spPr bwMode="auto">
            <a:xfrm>
              <a:off x="1469" y="980"/>
              <a:ext cx="1501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加法定律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aphicFrame>
        <p:nvGraphicFramePr>
          <p:cNvPr id="19129" name="Object 697"/>
          <p:cNvGraphicFramePr>
            <a:graphicFrameLocks noChangeAspect="1"/>
          </p:cNvGraphicFramePr>
          <p:nvPr/>
        </p:nvGraphicFramePr>
        <p:xfrm>
          <a:off x="2336800" y="2049463"/>
          <a:ext cx="4619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2100" imgH="241300" progId="">
                  <p:embed/>
                </p:oleObj>
              </mc:Choice>
              <mc:Fallback>
                <p:oleObj name="Equation" r:id="rId8" imgW="2832100" imgH="241300" progId="">
                  <p:embed/>
                  <p:pic>
                    <p:nvPicPr>
                      <p:cNvPr id="0" name="Picture 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049463"/>
                        <a:ext cx="46196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23" name="Group 103"/>
          <p:cNvGrpSpPr/>
          <p:nvPr/>
        </p:nvGrpSpPr>
        <p:grpSpPr bwMode="auto">
          <a:xfrm>
            <a:off x="211138" y="2486025"/>
            <a:ext cx="3970337" cy="466725"/>
            <a:chOff x="133" y="1566"/>
            <a:chExt cx="2501" cy="294"/>
          </a:xfrm>
        </p:grpSpPr>
        <p:sp>
          <p:nvSpPr>
            <p:cNvPr id="389173" name="Text Box 53"/>
            <p:cNvSpPr txBox="1">
              <a:spLocks noChangeArrowheads="1"/>
            </p:cNvSpPr>
            <p:nvPr/>
          </p:nvSpPr>
          <p:spPr bwMode="auto">
            <a:xfrm>
              <a:off x="133" y="1572"/>
              <a:ext cx="2501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对于三事件                有</a:t>
              </a:r>
            </a:p>
          </p:txBody>
        </p:sp>
        <p:graphicFrame>
          <p:nvGraphicFramePr>
            <p:cNvPr id="19130" name="Object 698"/>
            <p:cNvGraphicFramePr>
              <a:graphicFrameLocks noChangeAspect="1"/>
            </p:cNvGraphicFramePr>
            <p:nvPr/>
          </p:nvGraphicFramePr>
          <p:xfrm>
            <a:off x="1287" y="1566"/>
            <a:ext cx="84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2000" imgH="241300" progId="">
                    <p:embed/>
                  </p:oleObj>
                </mc:Choice>
                <mc:Fallback>
                  <p:oleObj name="Equation" r:id="rId10" imgW="762000" imgH="241300" progId="">
                    <p:embed/>
                    <p:pic>
                      <p:nvPicPr>
                        <p:cNvPr id="0" name="Picture 6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1566"/>
                          <a:ext cx="84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31" name="Object 699"/>
          <p:cNvGraphicFramePr>
            <a:graphicFrameLocks noChangeAspect="1"/>
          </p:cNvGraphicFramePr>
          <p:nvPr/>
        </p:nvGraphicFramePr>
        <p:xfrm>
          <a:off x="3921125" y="5634038"/>
          <a:ext cx="4248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90800" imgH="241300" progId="">
                  <p:embed/>
                </p:oleObj>
              </mc:Choice>
              <mc:Fallback>
                <p:oleObj name="Equation" r:id="rId12" imgW="2590800" imgH="241300" progId="">
                  <p:embed/>
                  <p:pic>
                    <p:nvPicPr>
                      <p:cNvPr id="0" name="Picture 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5634038"/>
                        <a:ext cx="4248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79" name="Group 59"/>
          <p:cNvGrpSpPr/>
          <p:nvPr/>
        </p:nvGrpSpPr>
        <p:grpSpPr bwMode="auto">
          <a:xfrm>
            <a:off x="2376488" y="3027363"/>
            <a:ext cx="3749675" cy="1978025"/>
            <a:chOff x="1564" y="2659"/>
            <a:chExt cx="2450" cy="1406"/>
          </a:xfrm>
        </p:grpSpPr>
        <p:sp>
          <p:nvSpPr>
            <p:cNvPr id="389180" name="Rectangle 60"/>
            <p:cNvSpPr>
              <a:spLocks noChangeArrowheads="1"/>
            </p:cNvSpPr>
            <p:nvPr/>
          </p:nvSpPr>
          <p:spPr bwMode="auto">
            <a:xfrm>
              <a:off x="1564" y="2659"/>
              <a:ext cx="2450" cy="140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77000"/>
                  </a:schemeClr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>
                    <a:alpha val="77000"/>
                  </a:schemeClr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19132" name="Object 700"/>
            <p:cNvGraphicFramePr>
              <a:graphicFrameLocks noChangeAspect="1"/>
            </p:cNvGraphicFramePr>
            <p:nvPr/>
          </p:nvGraphicFramePr>
          <p:xfrm>
            <a:off x="1586" y="3748"/>
            <a:ext cx="30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200" imgH="203200" progId="">
                    <p:embed/>
                  </p:oleObj>
                </mc:Choice>
                <mc:Fallback>
                  <p:oleObj name="Equation" r:id="rId14" imgW="203200" imgH="203200" progId="">
                    <p:embed/>
                    <p:pic>
                      <p:nvPicPr>
                        <p:cNvPr id="0" name="Picture 7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3748"/>
                          <a:ext cx="30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2" name="Oval 62"/>
            <p:cNvSpPr>
              <a:spLocks noChangeArrowheads="1"/>
            </p:cNvSpPr>
            <p:nvPr/>
          </p:nvSpPr>
          <p:spPr bwMode="auto">
            <a:xfrm>
              <a:off x="1882" y="2977"/>
              <a:ext cx="1401" cy="998"/>
            </a:xfrm>
            <a:prstGeom prst="ellipse">
              <a:avLst/>
            </a:prstGeom>
            <a:solidFill>
              <a:srgbClr val="FF6600">
                <a:alpha val="67999"/>
              </a:srgbClr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89183" name="Oval 63"/>
            <p:cNvSpPr>
              <a:spLocks noChangeArrowheads="1"/>
            </p:cNvSpPr>
            <p:nvPr/>
          </p:nvSpPr>
          <p:spPr bwMode="auto">
            <a:xfrm>
              <a:off x="2517" y="3067"/>
              <a:ext cx="1360" cy="817"/>
            </a:xfrm>
            <a:prstGeom prst="ellipse">
              <a:avLst/>
            </a:prstGeom>
            <a:solidFill>
              <a:srgbClr val="969696">
                <a:alpha val="59000"/>
              </a:srgbClr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89184" name="Oval 64"/>
            <p:cNvSpPr>
              <a:spLocks noChangeArrowheads="1"/>
            </p:cNvSpPr>
            <p:nvPr/>
          </p:nvSpPr>
          <p:spPr bwMode="auto">
            <a:xfrm>
              <a:off x="2290" y="2704"/>
              <a:ext cx="1361" cy="862"/>
            </a:xfrm>
            <a:prstGeom prst="ellipse">
              <a:avLst/>
            </a:prstGeom>
            <a:solidFill>
              <a:srgbClr val="666699">
                <a:alpha val="56000"/>
              </a:srgbClr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19133" name="Object 701"/>
            <p:cNvGraphicFramePr>
              <a:graphicFrameLocks noChangeAspect="1"/>
            </p:cNvGraphicFramePr>
            <p:nvPr/>
          </p:nvGraphicFramePr>
          <p:xfrm>
            <a:off x="2925" y="2704"/>
            <a:ext cx="35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54000" imgH="266700" progId="Equation.3">
                    <p:embed/>
                  </p:oleObj>
                </mc:Choice>
                <mc:Fallback>
                  <p:oleObj name="公式" r:id="rId16" imgW="254000" imgH="266700" progId="Equation.3">
                    <p:embed/>
                    <p:pic>
                      <p:nvPicPr>
                        <p:cNvPr id="0" name="Picture 7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704"/>
                          <a:ext cx="35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34" name="Object 702"/>
            <p:cNvGraphicFramePr>
              <a:graphicFrameLocks noChangeAspect="1"/>
            </p:cNvGraphicFramePr>
            <p:nvPr/>
          </p:nvGraphicFramePr>
          <p:xfrm>
            <a:off x="3424" y="3385"/>
            <a:ext cx="35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54000" imgH="266700" progId="Equation.3">
                    <p:embed/>
                  </p:oleObj>
                </mc:Choice>
                <mc:Fallback>
                  <p:oleObj name="公式" r:id="rId18" imgW="254000" imgH="266700" progId="Equation.3">
                    <p:embed/>
                    <p:pic>
                      <p:nvPicPr>
                        <p:cNvPr id="0" name="Picture 7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385"/>
                          <a:ext cx="35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35" name="Object 703"/>
            <p:cNvGraphicFramePr>
              <a:graphicFrameLocks noChangeAspect="1"/>
            </p:cNvGraphicFramePr>
            <p:nvPr/>
          </p:nvGraphicFramePr>
          <p:xfrm>
            <a:off x="1994" y="3311"/>
            <a:ext cx="33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41300" imgH="266700" progId="Equation.3">
                    <p:embed/>
                  </p:oleObj>
                </mc:Choice>
                <mc:Fallback>
                  <p:oleObj name="公式" r:id="rId20" imgW="241300" imgH="266700" progId="Equation.3">
                    <p:embed/>
                    <p:pic>
                      <p:nvPicPr>
                        <p:cNvPr id="0" name="Picture 7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3311"/>
                          <a:ext cx="33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36" name="Object 704"/>
            <p:cNvGraphicFramePr>
              <a:graphicFrameLocks noChangeAspect="1"/>
            </p:cNvGraphicFramePr>
            <p:nvPr/>
          </p:nvGraphicFramePr>
          <p:xfrm>
            <a:off x="2608" y="3249"/>
            <a:ext cx="68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711200" imgH="266700" progId="Equation.3">
                    <p:embed/>
                  </p:oleObj>
                </mc:Choice>
                <mc:Fallback>
                  <p:oleObj name="公式" r:id="rId22" imgW="711200" imgH="266700" progId="Equation.3">
                    <p:embed/>
                    <p:pic>
                      <p:nvPicPr>
                        <p:cNvPr id="0" name="Picture 7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249"/>
                          <a:ext cx="68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37" name="Object 705"/>
            <p:cNvGraphicFramePr>
              <a:graphicFrameLocks noChangeAspect="1"/>
            </p:cNvGraphicFramePr>
            <p:nvPr/>
          </p:nvGraphicFramePr>
          <p:xfrm>
            <a:off x="2312" y="2976"/>
            <a:ext cx="47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495300" imgH="266700" progId="Equation.3">
                    <p:embed/>
                  </p:oleObj>
                </mc:Choice>
                <mc:Fallback>
                  <p:oleObj name="公式" r:id="rId24" imgW="495300" imgH="266700" progId="Equation.3">
                    <p:embed/>
                    <p:pic>
                      <p:nvPicPr>
                        <p:cNvPr id="0" name="Picture 7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2976"/>
                          <a:ext cx="47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38" name="Object 706"/>
            <p:cNvGraphicFramePr>
              <a:graphicFrameLocks noChangeAspect="1"/>
            </p:cNvGraphicFramePr>
            <p:nvPr/>
          </p:nvGraphicFramePr>
          <p:xfrm>
            <a:off x="3198" y="3114"/>
            <a:ext cx="40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508000" imgH="266700" progId="Equation.3">
                    <p:embed/>
                  </p:oleObj>
                </mc:Choice>
                <mc:Fallback>
                  <p:oleObj name="公式" r:id="rId26" imgW="508000" imgH="266700" progId="Equation.3">
                    <p:embed/>
                    <p:pic>
                      <p:nvPicPr>
                        <p:cNvPr id="0" name="Picture 7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114"/>
                          <a:ext cx="40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39" name="Object 707"/>
            <p:cNvGraphicFramePr>
              <a:graphicFrameLocks noChangeAspect="1"/>
            </p:cNvGraphicFramePr>
            <p:nvPr/>
          </p:nvGraphicFramePr>
          <p:xfrm>
            <a:off x="2752" y="3566"/>
            <a:ext cx="4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495300" imgH="266700" progId="Equation.3">
                    <p:embed/>
                  </p:oleObj>
                </mc:Choice>
                <mc:Fallback>
                  <p:oleObj name="公式" r:id="rId28" imgW="495300" imgH="266700" progId="Equation.3">
                    <p:embed/>
                    <p:pic>
                      <p:nvPicPr>
                        <p:cNvPr id="0" name="Picture 7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66"/>
                          <a:ext cx="4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40" name="Object 708"/>
          <p:cNvGraphicFramePr>
            <a:graphicFrameLocks noChangeAspect="1"/>
          </p:cNvGraphicFramePr>
          <p:nvPr/>
        </p:nvGraphicFramePr>
        <p:xfrm>
          <a:off x="1498600" y="5165725"/>
          <a:ext cx="2528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11300" imgH="241300" progId="">
                  <p:embed/>
                </p:oleObj>
              </mc:Choice>
              <mc:Fallback>
                <p:oleObj name="Equation" r:id="rId30" imgW="1511300" imgH="241300" progId="">
                  <p:embed/>
                  <p:pic>
                    <p:nvPicPr>
                      <p:cNvPr id="0" name="Picture 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165725"/>
                        <a:ext cx="2528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1" name="Object 709"/>
          <p:cNvGraphicFramePr>
            <a:graphicFrameLocks noChangeAspect="1"/>
          </p:cNvGraphicFramePr>
          <p:nvPr/>
        </p:nvGraphicFramePr>
        <p:xfrm>
          <a:off x="3924300" y="6103938"/>
          <a:ext cx="17541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16000" imgH="241300" progId="">
                  <p:embed/>
                </p:oleObj>
              </mc:Choice>
              <mc:Fallback>
                <p:oleObj name="Equation" r:id="rId32" imgW="1016000" imgH="241300" progId="">
                  <p:embed/>
                  <p:pic>
                    <p:nvPicPr>
                      <p:cNvPr id="0" name="Picture 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6103938"/>
                        <a:ext cx="17541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2" name="Object 710"/>
          <p:cNvGraphicFramePr>
            <a:graphicFrameLocks noChangeAspect="1"/>
          </p:cNvGraphicFramePr>
          <p:nvPr/>
        </p:nvGraphicFramePr>
        <p:xfrm>
          <a:off x="3965575" y="5180013"/>
          <a:ext cx="3135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892300" imgH="241300" progId="">
                  <p:embed/>
                </p:oleObj>
              </mc:Choice>
              <mc:Fallback>
                <p:oleObj name="Equation" r:id="rId34" imgW="1892300" imgH="241300" progId="">
                  <p:embed/>
                  <p:pic>
                    <p:nvPicPr>
                      <p:cNvPr id="0" name="Picture 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5180013"/>
                        <a:ext cx="3135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05" name="Group 85"/>
          <p:cNvGrpSpPr/>
          <p:nvPr/>
        </p:nvGrpSpPr>
        <p:grpSpPr bwMode="auto">
          <a:xfrm>
            <a:off x="228600" y="2794000"/>
            <a:ext cx="2068513" cy="795338"/>
            <a:chOff x="144" y="1760"/>
            <a:chExt cx="1303" cy="501"/>
          </a:xfrm>
        </p:grpSpPr>
        <p:sp>
          <p:nvSpPr>
            <p:cNvPr id="389196" name="AutoShape 76"/>
            <p:cNvSpPr>
              <a:spLocks noChangeArrowheads="1"/>
            </p:cNvSpPr>
            <p:nvPr/>
          </p:nvSpPr>
          <p:spPr bwMode="auto">
            <a:xfrm>
              <a:off x="989" y="1905"/>
              <a:ext cx="458" cy="356"/>
            </a:xfrm>
            <a:prstGeom prst="wedgeRectCallout">
              <a:avLst>
                <a:gd name="adj1" fmla="val 256116"/>
                <a:gd name="adj2" fmla="val 86236"/>
              </a:avLst>
            </a:prstGeom>
            <a:gradFill rotWithShape="1">
              <a:gsLst>
                <a:gs pos="0">
                  <a:srgbClr val="5E9EFF"/>
                </a:gs>
                <a:gs pos="100000">
                  <a:srgbClr val="5E9E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cs typeface="+mn-cs"/>
                </a:rPr>
                <a:t>挖</a:t>
              </a:r>
            </a:p>
          </p:txBody>
        </p:sp>
        <p:sp>
          <p:nvSpPr>
            <p:cNvPr id="389202" name="Oval 82"/>
            <p:cNvSpPr>
              <a:spLocks noChangeArrowheads="1"/>
            </p:cNvSpPr>
            <p:nvPr/>
          </p:nvSpPr>
          <p:spPr bwMode="auto">
            <a:xfrm>
              <a:off x="144" y="1760"/>
              <a:ext cx="104" cy="128"/>
            </a:xfrm>
            <a:prstGeom prst="ellips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</p:grpSp>
      <p:grpSp>
        <p:nvGrpSpPr>
          <p:cNvPr id="389207" name="Group 87"/>
          <p:cNvGrpSpPr/>
          <p:nvPr/>
        </p:nvGrpSpPr>
        <p:grpSpPr bwMode="auto">
          <a:xfrm>
            <a:off x="6448425" y="2946400"/>
            <a:ext cx="1654175" cy="644525"/>
            <a:chOff x="4062" y="1856"/>
            <a:chExt cx="1042" cy="406"/>
          </a:xfrm>
        </p:grpSpPr>
        <p:sp>
          <p:nvSpPr>
            <p:cNvPr id="389199" name="AutoShape 79"/>
            <p:cNvSpPr>
              <a:spLocks noChangeArrowheads="1"/>
            </p:cNvSpPr>
            <p:nvPr/>
          </p:nvSpPr>
          <p:spPr bwMode="auto">
            <a:xfrm>
              <a:off x="4062" y="1906"/>
              <a:ext cx="458" cy="356"/>
            </a:xfrm>
            <a:prstGeom prst="wedgeRectCallout">
              <a:avLst>
                <a:gd name="adj1" fmla="val -212009"/>
                <a:gd name="adj2" fmla="val 81741"/>
              </a:avLst>
            </a:prstGeom>
            <a:gradFill rotWithShape="1">
              <a:gsLst>
                <a:gs pos="0">
                  <a:srgbClr val="5E9EFF"/>
                </a:gs>
                <a:gs pos="100000">
                  <a:srgbClr val="5E9E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cs typeface="+mn-cs"/>
                </a:rPr>
                <a:t>挖</a:t>
              </a:r>
            </a:p>
          </p:txBody>
        </p:sp>
        <p:sp>
          <p:nvSpPr>
            <p:cNvPr id="389206" name="Oval 86"/>
            <p:cNvSpPr>
              <a:spLocks noChangeArrowheads="1"/>
            </p:cNvSpPr>
            <p:nvPr/>
          </p:nvSpPr>
          <p:spPr bwMode="auto">
            <a:xfrm>
              <a:off x="4928" y="1856"/>
              <a:ext cx="176" cy="144"/>
            </a:xfrm>
            <a:prstGeom prst="ellipse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</p:grpSp>
      <p:grpSp>
        <p:nvGrpSpPr>
          <p:cNvPr id="389209" name="Group 89"/>
          <p:cNvGrpSpPr/>
          <p:nvPr/>
        </p:nvGrpSpPr>
        <p:grpSpPr bwMode="auto">
          <a:xfrm>
            <a:off x="-101600" y="4348163"/>
            <a:ext cx="2401888" cy="565150"/>
            <a:chOff x="-64" y="2739"/>
            <a:chExt cx="1513" cy="356"/>
          </a:xfrm>
        </p:grpSpPr>
        <p:sp>
          <p:nvSpPr>
            <p:cNvPr id="389200" name="AutoShape 80"/>
            <p:cNvSpPr>
              <a:spLocks noChangeArrowheads="1"/>
            </p:cNvSpPr>
            <p:nvPr/>
          </p:nvSpPr>
          <p:spPr bwMode="auto">
            <a:xfrm>
              <a:off x="991" y="2739"/>
              <a:ext cx="458" cy="356"/>
            </a:xfrm>
            <a:prstGeom prst="wedgeRectCallout">
              <a:avLst>
                <a:gd name="adj1" fmla="val 339958"/>
                <a:gd name="adj2" fmla="val -35111"/>
              </a:avLst>
            </a:prstGeom>
            <a:gradFill rotWithShape="1">
              <a:gsLst>
                <a:gs pos="0">
                  <a:srgbClr val="5E9EFF"/>
                </a:gs>
                <a:gs pos="100000">
                  <a:srgbClr val="5E9E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cs typeface="+mn-cs"/>
                </a:rPr>
                <a:t>挖</a:t>
              </a:r>
            </a:p>
          </p:txBody>
        </p:sp>
        <p:sp>
          <p:nvSpPr>
            <p:cNvPr id="389208" name="Oval 88"/>
            <p:cNvSpPr>
              <a:spLocks noChangeArrowheads="1"/>
            </p:cNvSpPr>
            <p:nvPr/>
          </p:nvSpPr>
          <p:spPr bwMode="auto">
            <a:xfrm>
              <a:off x="-64" y="2928"/>
              <a:ext cx="104" cy="120"/>
            </a:xfrm>
            <a:prstGeom prst="ellipse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</p:grpSp>
      <p:grpSp>
        <p:nvGrpSpPr>
          <p:cNvPr id="389211" name="Group 91"/>
          <p:cNvGrpSpPr/>
          <p:nvPr/>
        </p:nvGrpSpPr>
        <p:grpSpPr bwMode="auto">
          <a:xfrm>
            <a:off x="6438900" y="4413250"/>
            <a:ext cx="2703513" cy="1352550"/>
            <a:chOff x="4056" y="2780"/>
            <a:chExt cx="1703" cy="852"/>
          </a:xfrm>
        </p:grpSpPr>
        <p:sp>
          <p:nvSpPr>
            <p:cNvPr id="389201" name="AutoShape 81"/>
            <p:cNvSpPr>
              <a:spLocks noChangeArrowheads="1"/>
            </p:cNvSpPr>
            <p:nvPr/>
          </p:nvSpPr>
          <p:spPr bwMode="auto">
            <a:xfrm>
              <a:off x="4056" y="2780"/>
              <a:ext cx="458" cy="356"/>
            </a:xfrm>
            <a:prstGeom prst="wedgeRectCallout">
              <a:avLst>
                <a:gd name="adj1" fmla="val -301093"/>
                <a:gd name="adj2" fmla="val -140731"/>
              </a:avLst>
            </a:prstGeom>
            <a:gradFill rotWithShape="1">
              <a:gsLst>
                <a:gs pos="0">
                  <a:srgbClr val="5E9EFF"/>
                </a:gs>
                <a:gs pos="100000">
                  <a:srgbClr val="5E9E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cs typeface="+mn-cs"/>
                </a:rPr>
                <a:t>补</a:t>
              </a:r>
            </a:p>
          </p:txBody>
        </p:sp>
        <p:sp>
          <p:nvSpPr>
            <p:cNvPr id="389210" name="Oval 90"/>
            <p:cNvSpPr>
              <a:spLocks noChangeArrowheads="1"/>
            </p:cNvSpPr>
            <p:nvPr/>
          </p:nvSpPr>
          <p:spPr bwMode="auto">
            <a:xfrm>
              <a:off x="5568" y="3472"/>
              <a:ext cx="191" cy="160"/>
            </a:xfrm>
            <a:prstGeom prst="ellipse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1000"/>
                                        <p:tgtEl>
                                          <p:spTgt spid="38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1000"/>
                                        <p:tgtEl>
                                          <p:spTgt spid="38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1000"/>
                                        <p:tgtEl>
                                          <p:spTgt spid="38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1000"/>
                                        <p:tgtEl>
                                          <p:spTgt spid="38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1000"/>
                                        <p:tgtEl>
                                          <p:spTgt spid="38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93" name="WordArt 25"/>
          <p:cNvSpPr>
            <a:spLocks noChangeArrowheads="1" noChangeShapeType="1" noTextEdit="1"/>
          </p:cNvSpPr>
          <p:nvPr/>
        </p:nvSpPr>
        <p:spPr bwMode="auto">
          <a:xfrm>
            <a:off x="528638" y="846138"/>
            <a:ext cx="1831975" cy="365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latin typeface="方正舒体" panose="02010601030101010101" charset="-122"/>
              </a:rPr>
              <a:t>挖补原理  </a:t>
            </a:r>
          </a:p>
        </p:txBody>
      </p:sp>
      <p:sp>
        <p:nvSpPr>
          <p:cNvPr id="391194" name="WordArt 26"/>
          <p:cNvSpPr>
            <a:spLocks noChangeArrowheads="1" noChangeShapeType="1" noTextEdit="1"/>
          </p:cNvSpPr>
          <p:nvPr/>
        </p:nvSpPr>
        <p:spPr bwMode="auto">
          <a:xfrm>
            <a:off x="2376488" y="873125"/>
            <a:ext cx="3028950" cy="338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多事件的加法定律</a:t>
            </a:r>
          </a:p>
        </p:txBody>
      </p:sp>
      <p:graphicFrame>
        <p:nvGraphicFramePr>
          <p:cNvPr id="20695" name="Object 215"/>
          <p:cNvGraphicFramePr>
            <a:graphicFrameLocks noChangeAspect="1"/>
          </p:cNvGraphicFramePr>
          <p:nvPr/>
        </p:nvGraphicFramePr>
        <p:xfrm>
          <a:off x="906463" y="1946275"/>
          <a:ext cx="320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266700" progId="">
                  <p:embed/>
                </p:oleObj>
              </mc:Choice>
              <mc:Fallback>
                <p:oleObj name="Equation" r:id="rId2" imgW="2044700" imgH="266700" progId="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946275"/>
                        <a:ext cx="3200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1197" name="Group 29"/>
          <p:cNvGrpSpPr/>
          <p:nvPr/>
        </p:nvGrpSpPr>
        <p:grpSpPr bwMode="auto">
          <a:xfrm>
            <a:off x="1044575" y="1357313"/>
            <a:ext cx="3227388" cy="427037"/>
            <a:chOff x="562" y="823"/>
            <a:chExt cx="2142" cy="269"/>
          </a:xfrm>
        </p:grpSpPr>
        <p:sp>
          <p:nvSpPr>
            <p:cNvPr id="391173" name="Text Box 5"/>
            <p:cNvSpPr txBox="1">
              <a:spLocks noChangeArrowheads="1"/>
            </p:cNvSpPr>
            <p:nvPr/>
          </p:nvSpPr>
          <p:spPr bwMode="auto">
            <a:xfrm>
              <a:off x="562" y="823"/>
              <a:ext cx="2142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对于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个事件，有</a:t>
              </a:r>
            </a:p>
          </p:txBody>
        </p:sp>
        <p:graphicFrame>
          <p:nvGraphicFramePr>
            <p:cNvPr id="20696" name="Object 216"/>
            <p:cNvGraphicFramePr>
              <a:graphicFrameLocks noChangeAspect="1"/>
            </p:cNvGraphicFramePr>
            <p:nvPr/>
          </p:nvGraphicFramePr>
          <p:xfrm>
            <a:off x="1005" y="876"/>
            <a:ext cx="1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300" imgH="127000" progId="">
                    <p:embed/>
                  </p:oleObj>
                </mc:Choice>
                <mc:Fallback>
                  <p:oleObj name="Equation" r:id="rId4" imgW="114300" imgH="127000" progId="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" y="876"/>
                          <a:ext cx="19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97" name="Object 217"/>
          <p:cNvGraphicFramePr>
            <a:graphicFrameLocks noChangeAspect="1"/>
          </p:cNvGraphicFramePr>
          <p:nvPr/>
        </p:nvGraphicFramePr>
        <p:xfrm>
          <a:off x="4087813" y="1735138"/>
          <a:ext cx="1282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533400" progId="">
                  <p:embed/>
                </p:oleObj>
              </mc:Choice>
              <mc:Fallback>
                <p:oleObj name="Equation" r:id="rId6" imgW="774700" imgH="533400" progId="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1735138"/>
                        <a:ext cx="12827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8" name="Object 218"/>
          <p:cNvGraphicFramePr>
            <a:graphicFrameLocks noChangeAspect="1"/>
          </p:cNvGraphicFramePr>
          <p:nvPr/>
        </p:nvGraphicFramePr>
        <p:xfrm>
          <a:off x="5227638" y="1752600"/>
          <a:ext cx="22113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7000" imgH="546100" progId="">
                  <p:embed/>
                </p:oleObj>
              </mc:Choice>
              <mc:Fallback>
                <p:oleObj name="Equation" r:id="rId8" imgW="1397000" imgH="546100" progId="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1752600"/>
                        <a:ext cx="22113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9" name="Object 219"/>
          <p:cNvGraphicFramePr>
            <a:graphicFrameLocks noChangeAspect="1"/>
          </p:cNvGraphicFramePr>
          <p:nvPr/>
        </p:nvGraphicFramePr>
        <p:xfrm>
          <a:off x="4071938" y="2493963"/>
          <a:ext cx="28654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41500" imgH="546100" progId="">
                  <p:embed/>
                </p:oleObj>
              </mc:Choice>
              <mc:Fallback>
                <p:oleObj name="Equation" r:id="rId10" imgW="1841500" imgH="546100" progId="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493963"/>
                        <a:ext cx="286543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0" name="Object 220"/>
          <p:cNvGraphicFramePr>
            <a:graphicFrameLocks noChangeAspect="1"/>
          </p:cNvGraphicFramePr>
          <p:nvPr/>
        </p:nvGraphicFramePr>
        <p:xfrm>
          <a:off x="4040188" y="4283075"/>
          <a:ext cx="37798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8400" imgH="292100" progId="">
                  <p:embed/>
                </p:oleObj>
              </mc:Choice>
              <mc:Fallback>
                <p:oleObj name="Equation" r:id="rId12" imgW="2438400" imgH="29210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4283075"/>
                        <a:ext cx="37798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202" name="AutoShape 34"/>
          <p:cNvSpPr>
            <a:spLocks noChangeArrowheads="1"/>
          </p:cNvSpPr>
          <p:nvPr/>
        </p:nvSpPr>
        <p:spPr bwMode="auto">
          <a:xfrm>
            <a:off x="3017838" y="2587625"/>
            <a:ext cx="984250" cy="565150"/>
          </a:xfrm>
          <a:prstGeom prst="wedgeRectCallout">
            <a:avLst>
              <a:gd name="adj1" fmla="val 62741"/>
              <a:gd name="adj2" fmla="val -89606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全加</a:t>
            </a:r>
          </a:p>
        </p:txBody>
      </p:sp>
      <p:sp>
        <p:nvSpPr>
          <p:cNvPr id="391203" name="AutoShape 35"/>
          <p:cNvSpPr>
            <a:spLocks noChangeArrowheads="1"/>
          </p:cNvSpPr>
          <p:nvPr/>
        </p:nvSpPr>
        <p:spPr bwMode="auto">
          <a:xfrm>
            <a:off x="6270625" y="1154113"/>
            <a:ext cx="1055688" cy="565150"/>
          </a:xfrm>
          <a:prstGeom prst="wedgeRectCallout">
            <a:avLst>
              <a:gd name="adj1" fmla="val -31505"/>
              <a:gd name="adj2" fmla="val 9241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减二</a:t>
            </a:r>
          </a:p>
        </p:txBody>
      </p:sp>
      <p:sp>
        <p:nvSpPr>
          <p:cNvPr id="391204" name="AutoShape 36"/>
          <p:cNvSpPr>
            <a:spLocks noChangeArrowheads="1"/>
          </p:cNvSpPr>
          <p:nvPr/>
        </p:nvSpPr>
        <p:spPr bwMode="auto">
          <a:xfrm>
            <a:off x="7085013" y="2425700"/>
            <a:ext cx="1017587" cy="565150"/>
          </a:xfrm>
          <a:prstGeom prst="wedgeRectCallout">
            <a:avLst>
              <a:gd name="adj1" fmla="val -95708"/>
              <a:gd name="adj2" fmla="val 31741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加三</a:t>
            </a:r>
          </a:p>
        </p:txBody>
      </p:sp>
      <p:sp>
        <p:nvSpPr>
          <p:cNvPr id="391206" name="AutoShape 38"/>
          <p:cNvSpPr>
            <a:spLocks noChangeArrowheads="1"/>
          </p:cNvSpPr>
          <p:nvPr/>
        </p:nvSpPr>
        <p:spPr bwMode="auto">
          <a:xfrm>
            <a:off x="1511300" y="5119688"/>
            <a:ext cx="3548063" cy="565150"/>
          </a:xfrm>
          <a:prstGeom prst="wedgeRectCallout">
            <a:avLst>
              <a:gd name="adj1" fmla="val 34250"/>
              <a:gd name="adj2" fmla="val -12781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挖补规律</a:t>
            </a:r>
            <a:r>
              <a:rPr kumimoji="1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  <a:cs typeface="+mn-cs"/>
              </a:rPr>
              <a:t>加奇减偶</a:t>
            </a:r>
            <a:endParaRPr kumimoji="1" lang="zh-CN" altLang="en-US" sz="2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graphicFrame>
        <p:nvGraphicFramePr>
          <p:cNvPr id="20701" name="Object 221"/>
          <p:cNvGraphicFramePr>
            <a:graphicFrameLocks noChangeAspect="1"/>
          </p:cNvGraphicFramePr>
          <p:nvPr/>
        </p:nvGraphicFramePr>
        <p:xfrm>
          <a:off x="4013200" y="3333750"/>
          <a:ext cx="33956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71700" imgH="546100" progId="">
                  <p:embed/>
                </p:oleObj>
              </mc:Choice>
              <mc:Fallback>
                <p:oleObj name="Equation" r:id="rId14" imgW="2171700" imgH="54610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3333750"/>
                        <a:ext cx="339566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208" name="AutoShape 40"/>
          <p:cNvSpPr>
            <a:spLocks noChangeArrowheads="1"/>
          </p:cNvSpPr>
          <p:nvPr/>
        </p:nvSpPr>
        <p:spPr bwMode="auto">
          <a:xfrm>
            <a:off x="7531100" y="3582988"/>
            <a:ext cx="1017588" cy="565150"/>
          </a:xfrm>
          <a:prstGeom prst="wedgeRectCallout">
            <a:avLst>
              <a:gd name="adj1" fmla="val -94463"/>
              <a:gd name="adj2" fmla="val -10954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减四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9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9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9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9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93" grpId="0" animBg="1"/>
      <p:bldP spid="391194" grpId="0" animBg="1"/>
      <p:bldP spid="391202" grpId="0" animBg="1"/>
      <p:bldP spid="391202" grpId="1" animBg="1"/>
      <p:bldP spid="391203" grpId="0" animBg="1"/>
      <p:bldP spid="391203" grpId="1" animBg="1"/>
      <p:bldP spid="391204" grpId="0" animBg="1"/>
      <p:bldP spid="391204" grpId="1" animBg="1"/>
      <p:bldP spid="391206" grpId="0" animBg="1"/>
      <p:bldP spid="391206" grpId="1" animBg="1"/>
      <p:bldP spid="391208" grpId="0" animBg="1"/>
      <p:bldP spid="39120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4" name="内容占位符 2"/>
          <p:cNvSpPr>
            <a:spLocks noGrp="1"/>
          </p:cNvSpPr>
          <p:nvPr>
            <p:ph idx="4294967295"/>
          </p:nvPr>
        </p:nvSpPr>
        <p:spPr>
          <a:xfrm>
            <a:off x="179388" y="488950"/>
            <a:ext cx="8820150" cy="5253038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已知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空气中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PM2.5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含量一般在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0.0-120.4 (</a:t>
            </a:r>
            <a:r>
              <a:rPr lang="el-GR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g/m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之间，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含量一般在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0.000-0.304 (ppm)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之间，假设在上述范围内取值为等可能的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一般认为，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PM2.5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含量在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100.5</a:t>
            </a:r>
            <a:r>
              <a:rPr lang="el-GR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g/m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以上或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含量在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0.225ppm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以上为对人体有害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空气质量为有害的概率是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多少？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60438" y="4097338"/>
            <a:ext cx="4140200" cy="22987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solidFill>
              <a:schemeClr val="accent1"/>
            </a:solidFill>
            <a:round/>
          </a:ln>
        </p:spPr>
        <p:txBody>
          <a:bodyPr anchor="ctr">
            <a:spAutoFit/>
          </a:bodyPr>
          <a:lstStyle/>
          <a:p>
            <a:pPr algn="ctr"/>
            <a:endPara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60438" y="4097338"/>
            <a:ext cx="4140200" cy="687387"/>
          </a:xfrm>
          <a:prstGeom prst="rect">
            <a:avLst/>
          </a:prstGeom>
          <a:solidFill>
            <a:srgbClr val="FFC000">
              <a:alpha val="47842"/>
            </a:srgbClr>
          </a:solidFill>
          <a:ln w="9525" algn="ctr">
            <a:solidFill>
              <a:schemeClr val="accent1"/>
            </a:solidFill>
            <a:round/>
          </a:ln>
        </p:spPr>
        <p:txBody>
          <a:bodyPr anchor="ctr">
            <a:spAutoFit/>
          </a:bodyPr>
          <a:lstStyle/>
          <a:p>
            <a:pPr algn="ctr"/>
            <a:endPara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 flipH="1">
            <a:off x="4295775" y="4097338"/>
            <a:ext cx="804863" cy="2298700"/>
          </a:xfrm>
          <a:prstGeom prst="rect">
            <a:avLst/>
          </a:prstGeom>
          <a:solidFill>
            <a:srgbClr val="0000FF">
              <a:alpha val="45882"/>
            </a:srgbClr>
          </a:solidFill>
          <a:ln w="9525" algn="ctr">
            <a:solidFill>
              <a:schemeClr val="accent1"/>
            </a:solidFill>
            <a:round/>
          </a:ln>
        </p:spPr>
        <p:txBody>
          <a:bodyPr anchor="ctr">
            <a:spAutoFit/>
          </a:bodyPr>
          <a:lstStyle/>
          <a:p>
            <a:pPr algn="ctr"/>
            <a:endPara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>
            <a:off x="960438" y="6396038"/>
            <a:ext cx="52324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5724525" y="63531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含量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l-GR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g/m</a:t>
            </a:r>
            <a:r>
              <a:rPr kumimoji="1"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488" y="3190875"/>
            <a:ext cx="21415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含量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(ppm)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6192838"/>
            <a:ext cx="3381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1888" y="6396038"/>
            <a:ext cx="8778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100.5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1225" y="6396038"/>
            <a:ext cx="8763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120.4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25" y="4587875"/>
            <a:ext cx="8778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0.225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25" y="3867150"/>
            <a:ext cx="8763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0.304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67939" y="4078260"/>
            <a:ext cx="4144554" cy="2311705"/>
            <a:chOff x="2587155" y="4210006"/>
            <a:chExt cx="4144554" cy="2311705"/>
          </a:xfrm>
          <a:solidFill>
            <a:srgbClr val="FFFF00"/>
          </a:solidFill>
        </p:grpSpPr>
        <p:sp>
          <p:nvSpPr>
            <p:cNvPr id="22" name="矩形 21"/>
            <p:cNvSpPr/>
            <p:nvPr/>
          </p:nvSpPr>
          <p:spPr bwMode="auto">
            <a:xfrm>
              <a:off x="2587155" y="4210006"/>
              <a:ext cx="4140199" cy="706886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 flipH="1">
              <a:off x="5914884" y="4223541"/>
              <a:ext cx="816825" cy="2298170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253163" y="5187950"/>
            <a:ext cx="1287462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=0.382 </a:t>
            </a:r>
            <a:endParaRPr kumimoji="1" lang="zh-CN" altLang="en-US" sz="2400" dirty="0">
              <a:latin typeface="华文新魏" panose="02010800040101010101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92625" y="4948238"/>
            <a:ext cx="458788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1" lang="zh-CN" altLang="en-US" sz="3200" b="1" i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852738" y="4138613"/>
            <a:ext cx="458787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1" lang="zh-CN" altLang="en-US" sz="3200" b="1" i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56100" y="4157663"/>
            <a:ext cx="7334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AB</a:t>
            </a:r>
            <a:endParaRPr kumimoji="1" lang="zh-CN" altLang="en-US" sz="3200" b="1" i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02338" y="2911475"/>
            <a:ext cx="20066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)=0.165 </a:t>
            </a:r>
            <a:endParaRPr kumimoji="1" lang="zh-CN" altLang="en-US" sz="2400">
              <a:latin typeface="华文新魏" panose="02010800040101010101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8213" y="3544888"/>
            <a:ext cx="198596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)=0.260 </a:t>
            </a:r>
            <a:endParaRPr kumimoji="1" lang="zh-CN" altLang="en-US" sz="2400" dirty="0">
              <a:latin typeface="华文新魏" panose="02010800040101010101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8213" y="4159250"/>
            <a:ext cx="21558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)=0.043</a:t>
            </a:r>
            <a:endParaRPr kumimoji="1" lang="zh-CN" altLang="en-US" sz="2400" dirty="0">
              <a:latin typeface="华文新魏" panose="02010800040101010101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5224463" y="4823209"/>
          <a:ext cx="3935412" cy="469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083200" imgH="6096000" progId="">
                  <p:embed/>
                </p:oleObj>
              </mc:Choice>
              <mc:Fallback>
                <p:oleObj name="Equation" r:id="rId2" imgW="56083200" imgH="60960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4823209"/>
                        <a:ext cx="3935412" cy="469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WordArt 48"/>
          <p:cNvSpPr>
            <a:spLocks noChangeArrowheads="1" noChangeShapeType="1" noTextEdit="1"/>
          </p:cNvSpPr>
          <p:nvPr/>
        </p:nvSpPr>
        <p:spPr bwMode="auto">
          <a:xfrm>
            <a:off x="339725" y="733425"/>
            <a:ext cx="538163" cy="31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sp>
        <p:nvSpPr>
          <p:cNvPr id="30" name="内容占位符 2"/>
          <p:cNvSpPr txBox="1"/>
          <p:nvPr/>
        </p:nvSpPr>
        <p:spPr bwMode="auto">
          <a:xfrm>
            <a:off x="5451475" y="5619750"/>
            <a:ext cx="3649663" cy="5207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/>
                <a:latin typeface="Times New Roman" panose="02020603050405020304" pitchFamily="18" charset="0"/>
                <a:ea typeface="楷体_GB2312" pitchFamily="49" charset="-122"/>
              </a:rPr>
              <a:t>或利用对立事件计算</a:t>
            </a:r>
            <a:endParaRPr lang="zh-CN" altLang="zh-CN" sz="2800" b="1" dirty="0"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V="1">
            <a:off x="960438" y="3702050"/>
            <a:ext cx="0" cy="26939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 build="p"/>
      <p:bldP spid="2" grpId="0" animBg="1"/>
      <p:bldP spid="3" grpId="0" animBg="1"/>
      <p:bldP spid="4" grpId="0" animBg="1"/>
      <p:bldP spid="9" grpId="0"/>
      <p:bldP spid="13" grpId="0"/>
      <p:bldP spid="14" grpId="0"/>
      <p:bldP spid="15" grpId="0"/>
      <p:bldP spid="16" grpId="0"/>
      <p:bldP spid="17" grpId="0"/>
      <p:bldP spid="18" grpId="0"/>
      <p:bldP spid="5" grpId="0" build="p"/>
      <p:bldP spid="7" grpId="0"/>
      <p:bldP spid="7" grpId="1"/>
      <p:bldP spid="21" grpId="0"/>
      <p:bldP spid="21" grpId="1"/>
      <p:bldP spid="25" grpId="0"/>
      <p:bldP spid="25" grpId="1"/>
      <p:bldP spid="26" grpId="0" build="p"/>
      <p:bldP spid="27" grpId="0" build="p"/>
      <p:bldP spid="28" grpId="0" build="p"/>
      <p:bldP spid="29" grpId="0" animBg="1"/>
      <p:bldP spid="3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-12700" y="1476375"/>
            <a:ext cx="9080500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fontAlgn="b" hangingPunct="0"/>
            <a:r>
              <a:rPr kumimoji="1" lang="en-US" altLang="zh-CN" sz="2800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kumimoji="1" lang="zh-CN" altLang="zh-CN" sz="2800" dirty="0">
                <a:latin typeface="华文新魏" panose="02010800040101010101" charset="-122"/>
                <a:ea typeface="华文新魏" panose="02010800040101010101" charset="-122"/>
              </a:rPr>
              <a:t>凯恩斯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主张把任何命题都看作事件</a:t>
            </a:r>
            <a:r>
              <a:rPr kumimoji="1"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,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例如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“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明天将下雨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”</a:t>
            </a:r>
            <a:r>
              <a:rPr kumimoji="1"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,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“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土星上有生命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”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等等都是事件</a:t>
            </a:r>
            <a:r>
              <a:rPr kumimoji="1"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,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人们对这些事件的可信程度就是概率</a:t>
            </a:r>
            <a:r>
              <a:rPr kumimoji="1"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,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而与随机试验无关</a:t>
            </a:r>
            <a:r>
              <a:rPr kumimoji="1"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,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通常称为</a:t>
            </a:r>
            <a:r>
              <a:rPr kumimoji="1" lang="zh-CN" altLang="en-US" sz="2800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主观概率</a:t>
            </a:r>
            <a:r>
              <a:rPr kumimoji="1"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.</a:t>
            </a:r>
            <a:r>
              <a:rPr kumimoji="1" lang="en-US" altLang="zh-CN" sz="2800" dirty="0">
                <a:solidFill>
                  <a:srgbClr val="FFFF00"/>
                </a:solidFill>
                <a:latin typeface="华文新魏" panose="02010800040101010101" charset="-122"/>
                <a:ea typeface="华文新魏" panose="02010800040101010101" charset="-122"/>
              </a:rPr>
              <a:t>.</a:t>
            </a:r>
          </a:p>
        </p:txBody>
      </p:sp>
      <p:sp>
        <p:nvSpPr>
          <p:cNvPr id="370698" name="WordArt 10"/>
          <p:cNvSpPr>
            <a:spLocks noChangeArrowheads="1" noChangeShapeType="1" noTextEdit="1"/>
          </p:cNvSpPr>
          <p:nvPr/>
        </p:nvSpPr>
        <p:spPr bwMode="auto">
          <a:xfrm>
            <a:off x="2478088" y="633413"/>
            <a:ext cx="4095750" cy="3667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</a:rPr>
              <a:t>概率论公理化的三种学派</a:t>
            </a:r>
          </a:p>
        </p:txBody>
      </p:sp>
      <p:sp>
        <p:nvSpPr>
          <p:cNvPr id="370702" name="WordArt 14"/>
          <p:cNvSpPr>
            <a:spLocks noChangeArrowheads="1" noChangeShapeType="1" noTextEdit="1"/>
          </p:cNvSpPr>
          <p:nvPr/>
        </p:nvSpPr>
        <p:spPr bwMode="auto">
          <a:xfrm>
            <a:off x="149307" y="1112838"/>
            <a:ext cx="82951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① </a:t>
            </a:r>
            <a:r>
              <a:rPr kumimoji="1"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1921</a:t>
            </a:r>
            <a:r>
              <a:rPr kumimoji="1"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年以凯恩斯</a:t>
            </a:r>
            <a:r>
              <a:rPr kumimoji="1"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(</a:t>
            </a:r>
            <a:r>
              <a:rPr kumimoji="1" lang="en-US" altLang="zh-CN" sz="3600" b="1" kern="10" dirty="0" err="1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J.M.Keynes</a:t>
            </a:r>
            <a:r>
              <a:rPr kumimoji="1"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)</a:t>
            </a:r>
            <a:r>
              <a:rPr kumimoji="1"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为代表的“主观概率学派”</a:t>
            </a:r>
          </a:p>
        </p:txBody>
      </p:sp>
      <p:sp>
        <p:nvSpPr>
          <p:cNvPr id="370703" name="WordArt 15"/>
          <p:cNvSpPr>
            <a:spLocks noChangeArrowheads="1" noChangeShapeType="1" noTextEdit="1"/>
          </p:cNvSpPr>
          <p:nvPr/>
        </p:nvSpPr>
        <p:spPr bwMode="auto">
          <a:xfrm>
            <a:off x="192603" y="2955925"/>
            <a:ext cx="8392942" cy="31115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kumimoji="1"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② </a:t>
            </a:r>
            <a:r>
              <a:rPr kumimoji="1"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1928</a:t>
            </a:r>
            <a:r>
              <a:rPr kumimoji="1"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年以冯</a:t>
            </a:r>
            <a:r>
              <a:rPr kumimoji="1"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.</a:t>
            </a:r>
            <a:r>
              <a:rPr kumimoji="1"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米泽斯</a:t>
            </a:r>
            <a:r>
              <a:rPr kumimoji="1"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(von </a:t>
            </a:r>
            <a:r>
              <a:rPr kumimoji="1" lang="en-US" altLang="zh-CN" sz="3600" b="1" kern="10" dirty="0" err="1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Mises</a:t>
            </a:r>
            <a:r>
              <a:rPr kumimoji="1"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)</a:t>
            </a:r>
            <a:r>
              <a:rPr kumimoji="1"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为代表的“客观概率学派”</a:t>
            </a:r>
          </a:p>
        </p:txBody>
      </p:sp>
      <p:sp>
        <p:nvSpPr>
          <p:cNvPr id="370704" name="Text Box 16"/>
          <p:cNvSpPr txBox="1">
            <a:spLocks noChangeArrowheads="1"/>
          </p:cNvSpPr>
          <p:nvPr/>
        </p:nvSpPr>
        <p:spPr bwMode="auto">
          <a:xfrm>
            <a:off x="-11113" y="3370263"/>
            <a:ext cx="9080501" cy="13731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fontAlgn="b" hangingPunct="0"/>
            <a:r>
              <a:rPr kumimoji="1" lang="en-US" altLang="zh-CN" sz="2800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kumimoji="1" lang="zh-CN" altLang="zh-CN" sz="2800" dirty="0">
                <a:latin typeface="华文新魏" panose="02010800040101010101" charset="-122"/>
                <a:ea typeface="华文新魏" panose="02010800040101010101" charset="-122"/>
              </a:rPr>
              <a:t>米泽斯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定义事件的概率为该事件出现的频率的极限</a:t>
            </a:r>
            <a:r>
              <a:rPr kumimoji="1"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,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而作为公理就必须把这一极限的存在作为第一条公理</a:t>
            </a:r>
            <a:r>
              <a:rPr kumimoji="1"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,</a:t>
            </a:r>
            <a:r>
              <a:rPr kumimoji="1"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通常称为</a:t>
            </a:r>
            <a:r>
              <a:rPr kumimoji="1" lang="zh-CN" altLang="en-US" sz="2800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客观概率</a:t>
            </a:r>
            <a:r>
              <a:rPr kumimoji="1"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.</a:t>
            </a:r>
            <a:r>
              <a:rPr kumimoji="1" lang="en-US" altLang="zh-CN" sz="2800" dirty="0">
                <a:solidFill>
                  <a:srgbClr val="FFFF00"/>
                </a:solidFill>
                <a:latin typeface="华文新魏" panose="02010800040101010101" charset="-122"/>
                <a:ea typeface="华文新魏" panose="02010800040101010101" charset="-122"/>
              </a:rPr>
              <a:t>.</a:t>
            </a:r>
          </a:p>
        </p:txBody>
      </p:sp>
      <p:sp>
        <p:nvSpPr>
          <p:cNvPr id="370705" name="WordArt 17"/>
          <p:cNvSpPr>
            <a:spLocks noChangeArrowheads="1" noChangeShapeType="1" noTextEdit="1"/>
          </p:cNvSpPr>
          <p:nvPr/>
        </p:nvSpPr>
        <p:spPr bwMode="auto">
          <a:xfrm>
            <a:off x="187200" y="4849813"/>
            <a:ext cx="8683279" cy="31115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kumimoji="1"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③ </a:t>
            </a:r>
            <a:r>
              <a:rPr kumimoji="1"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1933</a:t>
            </a:r>
            <a:r>
              <a:rPr kumimoji="1"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年以柯尔莫哥洛夫为代表的“以测度论为基础的概率公理化体系”</a:t>
            </a:r>
          </a:p>
        </p:txBody>
      </p:sp>
      <p:sp>
        <p:nvSpPr>
          <p:cNvPr id="370706" name="Text Box 18"/>
          <p:cNvSpPr txBox="1">
            <a:spLocks noChangeArrowheads="1"/>
          </p:cNvSpPr>
          <p:nvPr/>
        </p:nvSpPr>
        <p:spPr bwMode="auto">
          <a:xfrm>
            <a:off x="-9525" y="5200650"/>
            <a:ext cx="90805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fontAlgn="b" hangingPunct="0">
              <a:defRPr/>
            </a:pPr>
            <a:r>
              <a:rPr kumimoji="1" lang="en-US" altLang="zh-CN" sz="2800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  </a:t>
            </a:r>
            <a:r>
              <a:rPr kumimoji="1" lang="zh-CN" altLang="en-US" sz="2800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目前</a:t>
            </a:r>
            <a:r>
              <a:rPr kumimoji="1" lang="en-US" altLang="zh-CN" sz="2800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,</a:t>
            </a:r>
            <a:r>
              <a:rPr kumimoji="1" lang="zh-CN" altLang="en-US" sz="2800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绝大多数教科书都是采用</a:t>
            </a:r>
            <a:r>
              <a:rPr kumimoji="1" lang="zh-CN" altLang="zh-CN" sz="2800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柯尔莫哥洛夫的概率公理化体系</a:t>
            </a:r>
            <a:r>
              <a:rPr kumimoji="1" lang="en-US" altLang="zh-CN" sz="2800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698" grpId="0" animBg="1"/>
      <p:bldP spid="370704" grpId="0"/>
      <p:bldP spid="3707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Group 3"/>
          <p:cNvGrpSpPr/>
          <p:nvPr/>
        </p:nvGrpSpPr>
        <p:grpSpPr bwMode="auto">
          <a:xfrm>
            <a:off x="490056" y="732134"/>
            <a:ext cx="774700" cy="900112"/>
            <a:chOff x="1519" y="1253"/>
            <a:chExt cx="488" cy="567"/>
          </a:xfrm>
        </p:grpSpPr>
        <p:sp>
          <p:nvSpPr>
            <p:cNvPr id="35852" name="Rectangle 4"/>
            <p:cNvSpPr>
              <a:spLocks noChangeArrowheads="1"/>
            </p:cNvSpPr>
            <p:nvPr/>
          </p:nvSpPr>
          <p:spPr bwMode="auto">
            <a:xfrm>
              <a:off x="1519" y="1253"/>
              <a:ext cx="476" cy="567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pic>
          <p:nvPicPr>
            <p:cNvPr id="56326" name="Picture 5" descr="0_4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19" y="1275"/>
              <a:ext cx="48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7" name="Rectangle 6"/>
            <p:cNvSpPr>
              <a:spLocks noChangeArrowheads="1"/>
            </p:cNvSpPr>
            <p:nvPr/>
          </p:nvSpPr>
          <p:spPr bwMode="auto">
            <a:xfrm>
              <a:off x="1519" y="1253"/>
              <a:ext cx="476" cy="567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98345" name="WordArt 9"/>
          <p:cNvSpPr>
            <a:spLocks noChangeArrowheads="1" noChangeShapeType="1" noTextEdit="1"/>
          </p:cNvSpPr>
          <p:nvPr/>
        </p:nvSpPr>
        <p:spPr bwMode="auto">
          <a:xfrm>
            <a:off x="1700485" y="1892423"/>
            <a:ext cx="2922339" cy="49254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P20:  4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7</a:t>
            </a:r>
            <a:endParaRPr kumimoji="1" lang="zh-CN" altLang="en-US" sz="3600" b="1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98349" name="WordArt 13"/>
          <p:cNvSpPr>
            <a:spLocks noChangeArrowheads="1" noChangeShapeType="1" noTextEdit="1"/>
          </p:cNvSpPr>
          <p:nvPr/>
        </p:nvSpPr>
        <p:spPr bwMode="auto">
          <a:xfrm>
            <a:off x="1669444" y="981145"/>
            <a:ext cx="2591639" cy="487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课后作业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3773488" y="6121400"/>
            <a:ext cx="12461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7777FF"/>
                    </a:outerShdw>
                  </a:cont>
                  <a:cont type="tree" name="">
                    <a:effect ref="fillLine"/>
                    <a:outerShdw dist="38100" dir="2700000" algn="tl">
                      <a:srgbClr val="1E1E99"/>
                    </a:outerShdw>
                  </a:cont>
                  <a:effect ref="fillLine"/>
                </a:effectDag>
                <a:latin typeface="Euclid Math One" pitchFamily="18" charset="2"/>
                <a:ea typeface="Gungsuh" pitchFamily="18" charset="-127"/>
                <a:cs typeface="+mn-cs"/>
              </a:rPr>
              <a:t>END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A3B11E-8359-420A-90B1-9916FF429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7" y="2805610"/>
            <a:ext cx="8510873" cy="22669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9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37" name="Text Box 61"/>
          <p:cNvSpPr txBox="1">
            <a:spLocks noChangeArrowheads="1"/>
          </p:cNvSpPr>
          <p:nvPr/>
        </p:nvSpPr>
        <p:spPr bwMode="auto">
          <a:xfrm>
            <a:off x="265113" y="4314825"/>
            <a:ext cx="8877300" cy="8540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它是事件固有的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不随人们主观意愿而改变</a:t>
            </a:r>
            <a:r>
              <a:rPr kumimoji="1" lang="en-US" altLang="zh-CN" sz="2800" b="1" dirty="0">
                <a:latin typeface="华文新魏" panose="02010800040101010101" charset="-122"/>
                <a:ea typeface="华文新魏" panose="02010800040101010101" charset="-122"/>
                <a:cs typeface="+mn-cs"/>
              </a:rPr>
              <a:t>;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可以在相同条件下通过大量重复试验予以识别和检验</a:t>
            </a:r>
          </a:p>
        </p:txBody>
      </p:sp>
      <p:sp>
        <p:nvSpPr>
          <p:cNvPr id="331828" name="Text Box 52"/>
          <p:cNvSpPr txBox="1">
            <a:spLocks noChangeArrowheads="1"/>
          </p:cNvSpPr>
          <p:nvPr/>
        </p:nvSpPr>
        <p:spPr bwMode="auto">
          <a:xfrm>
            <a:off x="2208213" y="712788"/>
            <a:ext cx="6769100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fontAlgn="ctr"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研究随机现象的统计规律性的数学学科</a:t>
            </a:r>
          </a:p>
        </p:txBody>
      </p:sp>
      <p:sp>
        <p:nvSpPr>
          <p:cNvPr id="331831" name="Text Box 55"/>
          <p:cNvSpPr txBox="1">
            <a:spLocks noChangeArrowheads="1"/>
          </p:cNvSpPr>
          <p:nvPr/>
        </p:nvSpPr>
        <p:spPr bwMode="auto">
          <a:xfrm>
            <a:off x="2967038" y="1408113"/>
            <a:ext cx="3402012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fontAlgn="ctr">
              <a:defRPr/>
            </a:pPr>
            <a:r>
              <a:rPr kumimoji="1" lang="zh-CN" altLang="en-US" sz="2800" b="1" dirty="0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什么是统计规律性</a:t>
            </a:r>
          </a:p>
        </p:txBody>
      </p:sp>
      <p:sp>
        <p:nvSpPr>
          <p:cNvPr id="331833" name="Text Box 57"/>
          <p:cNvSpPr txBox="1">
            <a:spLocks noChangeArrowheads="1"/>
          </p:cNvSpPr>
          <p:nvPr/>
        </p:nvSpPr>
        <p:spPr bwMode="auto">
          <a:xfrm>
            <a:off x="1063625" y="2014538"/>
            <a:ext cx="8083550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统计规律性是指在大量试验中呈现出的数量规律</a:t>
            </a:r>
          </a:p>
        </p:txBody>
      </p:sp>
      <p:sp>
        <p:nvSpPr>
          <p:cNvPr id="331834" name="Text Box 58"/>
          <p:cNvSpPr txBox="1">
            <a:spLocks noChangeArrowheads="1"/>
          </p:cNvSpPr>
          <p:nvPr/>
        </p:nvSpPr>
        <p:spPr bwMode="auto">
          <a:xfrm>
            <a:off x="277813" y="3382963"/>
            <a:ext cx="8628062" cy="8540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概率是指刻划随机事件在一次试验中发生的可能性大小的数量指标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31838" name="Text Box 62"/>
          <p:cNvSpPr txBox="1">
            <a:spLocks noChangeArrowheads="1"/>
          </p:cNvSpPr>
          <p:nvPr/>
        </p:nvSpPr>
        <p:spPr bwMode="auto">
          <a:xfrm>
            <a:off x="303213" y="5235575"/>
            <a:ext cx="8424862" cy="8540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符合常情：事件发生可能性大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该值就大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反之就小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不可能事件的值最小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(0);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必然事件的值最大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(1)</a:t>
            </a:r>
          </a:p>
        </p:txBody>
      </p:sp>
      <p:sp>
        <p:nvSpPr>
          <p:cNvPr id="331839" name="WordArt 63"/>
          <p:cNvSpPr>
            <a:spLocks noChangeArrowheads="1" noChangeShapeType="1" noTextEdit="1"/>
          </p:cNvSpPr>
          <p:nvPr/>
        </p:nvSpPr>
        <p:spPr bwMode="auto">
          <a:xfrm>
            <a:off x="1028700" y="782638"/>
            <a:ext cx="1003300" cy="279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概率论</a:t>
            </a:r>
          </a:p>
        </p:txBody>
      </p:sp>
      <p:sp>
        <p:nvSpPr>
          <p:cNvPr id="331844" name="WordArt 68"/>
          <p:cNvSpPr>
            <a:spLocks noChangeArrowheads="1" noChangeShapeType="1" noTextEdit="1"/>
          </p:cNvSpPr>
          <p:nvPr/>
        </p:nvSpPr>
        <p:spPr bwMode="auto">
          <a:xfrm>
            <a:off x="5919788" y="14970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31850" name="Text Box 74"/>
          <p:cNvSpPr txBox="1">
            <a:spLocks noChangeArrowheads="1"/>
          </p:cNvSpPr>
          <p:nvPr/>
        </p:nvSpPr>
        <p:spPr bwMode="auto">
          <a:xfrm>
            <a:off x="2943225" y="2806700"/>
            <a:ext cx="2309813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fontAlgn="ctr">
              <a:defRPr/>
            </a:pPr>
            <a:r>
              <a:rPr kumimoji="1" lang="zh-CN" altLang="en-US" sz="2800" b="1" dirty="0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rPr>
              <a:t>什么是概率</a:t>
            </a:r>
          </a:p>
        </p:txBody>
      </p:sp>
      <p:sp>
        <p:nvSpPr>
          <p:cNvPr id="331851" name="WordArt 75"/>
          <p:cNvSpPr>
            <a:spLocks noChangeArrowheads="1" noChangeShapeType="1" noTextEdit="1"/>
          </p:cNvSpPr>
          <p:nvPr/>
        </p:nvSpPr>
        <p:spPr bwMode="auto">
          <a:xfrm>
            <a:off x="4803775" y="28829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331856" name="Group 80"/>
          <p:cNvGrpSpPr/>
          <p:nvPr/>
        </p:nvGrpSpPr>
        <p:grpSpPr bwMode="auto">
          <a:xfrm>
            <a:off x="1047750" y="1260475"/>
            <a:ext cx="1677988" cy="590550"/>
            <a:chOff x="436" y="850"/>
            <a:chExt cx="1057" cy="372"/>
          </a:xfrm>
        </p:grpSpPr>
        <p:sp>
          <p:nvSpPr>
            <p:cNvPr id="51225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870" y="1000"/>
              <a:ext cx="623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5875">
                    <a:solidFill>
                      <a:srgbClr val="3399FF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</a:rPr>
                <a:t>问题一</a:t>
              </a:r>
            </a:p>
          </p:txBody>
        </p:sp>
        <p:grpSp>
          <p:nvGrpSpPr>
            <p:cNvPr id="51226" name="Group 79"/>
            <p:cNvGrpSpPr/>
            <p:nvPr/>
          </p:nvGrpSpPr>
          <p:grpSpPr bwMode="auto">
            <a:xfrm>
              <a:off x="436" y="850"/>
              <a:ext cx="393" cy="372"/>
              <a:chOff x="436" y="850"/>
              <a:chExt cx="393" cy="372"/>
            </a:xfrm>
          </p:grpSpPr>
          <p:sp>
            <p:nvSpPr>
              <p:cNvPr id="331854" name="Rectangle 78"/>
              <p:cNvSpPr>
                <a:spLocks noChangeArrowheads="1"/>
              </p:cNvSpPr>
              <p:nvPr/>
            </p:nvSpPr>
            <p:spPr bwMode="auto">
              <a:xfrm>
                <a:off x="457" y="869"/>
                <a:ext cx="372" cy="353"/>
              </a:xfrm>
              <a:prstGeom prst="rect">
                <a:avLst/>
              </a:prstGeom>
              <a:solidFill>
                <a:srgbClr val="08080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cs typeface="+mn-cs"/>
                </a:endParaRPr>
              </a:p>
            </p:txBody>
          </p:sp>
          <p:pic>
            <p:nvPicPr>
              <p:cNvPr id="51228" name="Picture 76" descr="COSMIC08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6" y="853"/>
                <a:ext cx="360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1853" name="Rectangle 77"/>
              <p:cNvSpPr>
                <a:spLocks noChangeArrowheads="1"/>
              </p:cNvSpPr>
              <p:nvPr/>
            </p:nvSpPr>
            <p:spPr bwMode="auto">
              <a:xfrm>
                <a:off x="436" y="850"/>
                <a:ext cx="362" cy="342"/>
              </a:xfrm>
              <a:prstGeom prst="rect">
                <a:avLst/>
              </a:prstGeom>
              <a:noFill/>
              <a:ln w="12700" algn="ctr">
                <a:solidFill>
                  <a:schemeClr val="accent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cs typeface="+mn-cs"/>
                </a:endParaRPr>
              </a:p>
            </p:txBody>
          </p:sp>
        </p:grpSp>
      </p:grpSp>
      <p:grpSp>
        <p:nvGrpSpPr>
          <p:cNvPr id="331857" name="Group 81"/>
          <p:cNvGrpSpPr/>
          <p:nvPr/>
        </p:nvGrpSpPr>
        <p:grpSpPr bwMode="auto">
          <a:xfrm>
            <a:off x="1049338" y="2646363"/>
            <a:ext cx="1677987" cy="590550"/>
            <a:chOff x="436" y="850"/>
            <a:chExt cx="1057" cy="372"/>
          </a:xfrm>
        </p:grpSpPr>
        <p:sp>
          <p:nvSpPr>
            <p:cNvPr id="51220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870" y="1000"/>
              <a:ext cx="623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5875">
                    <a:solidFill>
                      <a:srgbClr val="3399FF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</a:rPr>
                <a:t>问题二</a:t>
              </a:r>
            </a:p>
          </p:txBody>
        </p:sp>
        <p:grpSp>
          <p:nvGrpSpPr>
            <p:cNvPr id="51221" name="Group 83"/>
            <p:cNvGrpSpPr/>
            <p:nvPr/>
          </p:nvGrpSpPr>
          <p:grpSpPr bwMode="auto">
            <a:xfrm>
              <a:off x="436" y="850"/>
              <a:ext cx="393" cy="372"/>
              <a:chOff x="436" y="850"/>
              <a:chExt cx="393" cy="372"/>
            </a:xfrm>
          </p:grpSpPr>
          <p:sp>
            <p:nvSpPr>
              <p:cNvPr id="331860" name="Rectangle 84"/>
              <p:cNvSpPr>
                <a:spLocks noChangeArrowheads="1"/>
              </p:cNvSpPr>
              <p:nvPr/>
            </p:nvSpPr>
            <p:spPr bwMode="auto">
              <a:xfrm>
                <a:off x="457" y="869"/>
                <a:ext cx="372" cy="353"/>
              </a:xfrm>
              <a:prstGeom prst="rect">
                <a:avLst/>
              </a:prstGeom>
              <a:solidFill>
                <a:srgbClr val="08080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cs typeface="+mn-cs"/>
                </a:endParaRPr>
              </a:p>
            </p:txBody>
          </p:sp>
          <p:pic>
            <p:nvPicPr>
              <p:cNvPr id="51223" name="Picture 85" descr="COSMIC08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6" y="853"/>
                <a:ext cx="360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1862" name="Rectangle 86"/>
              <p:cNvSpPr>
                <a:spLocks noChangeArrowheads="1"/>
              </p:cNvSpPr>
              <p:nvPr/>
            </p:nvSpPr>
            <p:spPr bwMode="auto">
              <a:xfrm>
                <a:off x="436" y="850"/>
                <a:ext cx="362" cy="342"/>
              </a:xfrm>
              <a:prstGeom prst="rect">
                <a:avLst/>
              </a:prstGeom>
              <a:noFill/>
              <a:ln w="12700" algn="ctr">
                <a:solidFill>
                  <a:schemeClr val="accent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cs typeface="+mn-cs"/>
                </a:endParaRPr>
              </a:p>
            </p:txBody>
          </p:sp>
        </p:grpSp>
      </p:grpSp>
      <p:sp>
        <p:nvSpPr>
          <p:cNvPr id="331863" name="Text Box 87"/>
          <p:cNvSpPr txBox="1">
            <a:spLocks noChangeArrowheads="1"/>
          </p:cNvSpPr>
          <p:nvPr/>
        </p:nvSpPr>
        <p:spPr bwMode="auto">
          <a:xfrm>
            <a:off x="2840038" y="3816350"/>
            <a:ext cx="4360862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这个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数量指标应该满足：</a:t>
            </a:r>
          </a:p>
        </p:txBody>
      </p:sp>
      <p:sp>
        <p:nvSpPr>
          <p:cNvPr id="331864" name="WordArt 88"/>
          <p:cNvSpPr>
            <a:spLocks noChangeArrowheads="1" noChangeShapeType="1" noTextEdit="1"/>
          </p:cNvSpPr>
          <p:nvPr/>
        </p:nvSpPr>
        <p:spPr bwMode="auto">
          <a:xfrm>
            <a:off x="537384" y="440372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①</a:t>
            </a:r>
          </a:p>
        </p:txBody>
      </p:sp>
      <p:sp>
        <p:nvSpPr>
          <p:cNvPr id="331866" name="WordArt 90"/>
          <p:cNvSpPr>
            <a:spLocks noChangeArrowheads="1" noChangeShapeType="1" noTextEdit="1"/>
          </p:cNvSpPr>
          <p:nvPr/>
        </p:nvSpPr>
        <p:spPr bwMode="auto">
          <a:xfrm>
            <a:off x="543249" y="53292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②</a:t>
            </a:r>
          </a:p>
        </p:txBody>
      </p:sp>
      <p:sp>
        <p:nvSpPr>
          <p:cNvPr id="331867" name="Oval 91"/>
          <p:cNvSpPr>
            <a:spLocks noChangeArrowheads="1"/>
          </p:cNvSpPr>
          <p:nvPr/>
        </p:nvSpPr>
        <p:spPr bwMode="auto">
          <a:xfrm>
            <a:off x="7048500" y="1955800"/>
            <a:ext cx="1612900" cy="5461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grpSp>
        <p:nvGrpSpPr>
          <p:cNvPr id="331873" name="Group 97"/>
          <p:cNvGrpSpPr/>
          <p:nvPr/>
        </p:nvGrpSpPr>
        <p:grpSpPr bwMode="auto">
          <a:xfrm>
            <a:off x="6369050" y="2725738"/>
            <a:ext cx="2359025" cy="511175"/>
            <a:chOff x="4370" y="1701"/>
            <a:chExt cx="974" cy="270"/>
          </a:xfrm>
        </p:grpSpPr>
        <p:sp>
          <p:nvSpPr>
            <p:cNvPr id="331869" name="AutoShape 93"/>
            <p:cNvSpPr>
              <a:spLocks noChangeArrowheads="1"/>
            </p:cNvSpPr>
            <p:nvPr/>
          </p:nvSpPr>
          <p:spPr bwMode="auto">
            <a:xfrm>
              <a:off x="4370" y="1701"/>
              <a:ext cx="974" cy="270"/>
            </a:xfrm>
            <a:prstGeom prst="wedgeRectCallout">
              <a:avLst>
                <a:gd name="adj1" fmla="val 19917"/>
                <a:gd name="adj2" fmla="val -97407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51219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4426" y="1756"/>
              <a:ext cx="829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用频率来刻画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1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1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1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1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1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1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1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1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1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1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37" grpId="0"/>
      <p:bldP spid="331828" grpId="0"/>
      <p:bldP spid="331831" grpId="0"/>
      <p:bldP spid="331833" grpId="0"/>
      <p:bldP spid="331834" grpId="0"/>
      <p:bldP spid="331838" grpId="0"/>
      <p:bldP spid="331839" grpId="0" animBg="1"/>
      <p:bldP spid="331844" grpId="0" animBg="1"/>
      <p:bldP spid="331850" grpId="0"/>
      <p:bldP spid="331851" grpId="0" animBg="1"/>
      <p:bldP spid="331863" grpId="0"/>
      <p:bldP spid="331864" grpId="0" animBg="1"/>
      <p:bldP spid="331866" grpId="0" animBg="1"/>
      <p:bldP spid="3318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50" name="Text Box 50"/>
          <p:cNvSpPr txBox="1">
            <a:spLocks noChangeArrowheads="1"/>
          </p:cNvSpPr>
          <p:nvPr/>
        </p:nvSpPr>
        <p:spPr bwMode="auto">
          <a:xfrm>
            <a:off x="1822450" y="5938685"/>
            <a:ext cx="424180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频率是否有统计规律性</a:t>
            </a:r>
          </a:p>
        </p:txBody>
      </p:sp>
      <p:grpSp>
        <p:nvGrpSpPr>
          <p:cNvPr id="332876" name="Group 76"/>
          <p:cNvGrpSpPr/>
          <p:nvPr/>
        </p:nvGrpSpPr>
        <p:grpSpPr bwMode="auto">
          <a:xfrm>
            <a:off x="744538" y="1212698"/>
            <a:ext cx="3451225" cy="519112"/>
            <a:chOff x="741" y="685"/>
            <a:chExt cx="2174" cy="327"/>
          </a:xfrm>
        </p:grpSpPr>
        <p:sp>
          <p:nvSpPr>
            <p:cNvPr id="332873" name="Rectangle 73"/>
            <p:cNvSpPr>
              <a:spLocks noChangeArrowheads="1"/>
            </p:cNvSpPr>
            <p:nvPr/>
          </p:nvSpPr>
          <p:spPr bwMode="auto">
            <a:xfrm>
              <a:off x="741" y="685"/>
              <a:ext cx="217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设    为一随机事件</a:t>
              </a:r>
            </a:p>
          </p:txBody>
        </p:sp>
        <p:graphicFrame>
          <p:nvGraphicFramePr>
            <p:cNvPr id="9612" name="Object 396"/>
            <p:cNvGraphicFramePr>
              <a:graphicFrameLocks noChangeAspect="1"/>
            </p:cNvGraphicFramePr>
            <p:nvPr/>
          </p:nvGraphicFramePr>
          <p:xfrm>
            <a:off x="1030" y="739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100" imgH="165100" progId="">
                    <p:embed/>
                  </p:oleObj>
                </mc:Choice>
                <mc:Fallback>
                  <p:oleObj name="Equation" r:id="rId2" imgW="165100" imgH="165100" progId="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739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13" name="Object 397"/>
          <p:cNvGraphicFramePr>
            <a:graphicFrameLocks noChangeAspect="1"/>
          </p:cNvGraphicFramePr>
          <p:nvPr/>
        </p:nvGraphicFramePr>
        <p:xfrm>
          <a:off x="2435225" y="2465235"/>
          <a:ext cx="16478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500" imgH="444500" progId="">
                  <p:embed/>
                </p:oleObj>
              </mc:Choice>
              <mc:Fallback>
                <p:oleObj name="Equation" r:id="rId4" imgW="952500" imgH="444500" progId="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2465235"/>
                        <a:ext cx="16478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85" name="Group 85"/>
          <p:cNvGrpSpPr/>
          <p:nvPr/>
        </p:nvGrpSpPr>
        <p:grpSpPr bwMode="auto">
          <a:xfrm>
            <a:off x="3724275" y="1226985"/>
            <a:ext cx="5791200" cy="427038"/>
            <a:chOff x="2394" y="694"/>
            <a:chExt cx="3648" cy="269"/>
          </a:xfrm>
        </p:grpSpPr>
        <p:sp>
          <p:nvSpPr>
            <p:cNvPr id="332878" name="Text Box 78"/>
            <p:cNvSpPr txBox="1">
              <a:spLocks noChangeArrowheads="1"/>
            </p:cNvSpPr>
            <p:nvPr/>
          </p:nvSpPr>
          <p:spPr bwMode="auto">
            <a:xfrm>
              <a:off x="2394" y="694"/>
              <a:ext cx="3648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  <a:cs typeface="+mn-cs"/>
                </a:rPr>
                <a:t>在相同条件下进行 </a:t>
              </a:r>
              <a:r>
                <a:rPr kumimoji="1" lang="zh-CN" altLang="en-US" sz="1200" b="1">
                  <a:latin typeface="楷体_GB2312" pitchFamily="49" charset="-122"/>
                  <a:ea typeface="楷体_GB2312" pitchFamily="49" charset="-122"/>
                  <a:cs typeface="+mn-cs"/>
                </a:rPr>
                <a:t>  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  <a:cs typeface="+mn-cs"/>
                </a:rPr>
                <a:t>次重复试验</a:t>
              </a:r>
            </a:p>
          </p:txBody>
        </p:sp>
        <p:graphicFrame>
          <p:nvGraphicFramePr>
            <p:cNvPr id="9614" name="Object 3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64463"/>
                </p:ext>
              </p:extLst>
            </p:nvPr>
          </p:nvGraphicFramePr>
          <p:xfrm>
            <a:off x="4230" y="751"/>
            <a:ext cx="1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300" imgH="127000" progId="">
                    <p:embed/>
                  </p:oleObj>
                </mc:Choice>
                <mc:Fallback>
                  <p:oleObj name="Equation" r:id="rId6" imgW="114300" imgH="127000" progId="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751"/>
                          <a:ext cx="19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2889" name="Text Box 89"/>
          <p:cNvSpPr txBox="1">
            <a:spLocks noChangeArrowheads="1"/>
          </p:cNvSpPr>
          <p:nvPr/>
        </p:nvSpPr>
        <p:spPr bwMode="auto">
          <a:xfrm>
            <a:off x="165100" y="1673073"/>
            <a:ext cx="889000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令</a:t>
            </a:r>
          </a:p>
        </p:txBody>
      </p:sp>
      <p:grpSp>
        <p:nvGrpSpPr>
          <p:cNvPr id="332891" name="Group 91"/>
          <p:cNvGrpSpPr/>
          <p:nvPr/>
        </p:nvGrpSpPr>
        <p:grpSpPr bwMode="auto">
          <a:xfrm>
            <a:off x="2513013" y="2052485"/>
            <a:ext cx="5156200" cy="455613"/>
            <a:chOff x="871" y="1326"/>
            <a:chExt cx="3248" cy="287"/>
          </a:xfrm>
        </p:grpSpPr>
        <p:sp>
          <p:nvSpPr>
            <p:cNvPr id="332886" name="Text Box 86"/>
            <p:cNvSpPr txBox="1">
              <a:spLocks noChangeArrowheads="1"/>
            </p:cNvSpPr>
            <p:nvPr/>
          </p:nvSpPr>
          <p:spPr bwMode="auto">
            <a:xfrm>
              <a:off x="1495" y="1326"/>
              <a:ext cx="2624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  <a:cs typeface="+mn-cs"/>
                </a:rPr>
                <a:t>次试验中  发生的次数</a:t>
              </a:r>
            </a:p>
          </p:txBody>
        </p:sp>
        <p:graphicFrame>
          <p:nvGraphicFramePr>
            <p:cNvPr id="9615" name="Object 3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7974237"/>
                </p:ext>
              </p:extLst>
            </p:nvPr>
          </p:nvGraphicFramePr>
          <p:xfrm>
            <a:off x="2330" y="1336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5100" imgH="165100" progId="">
                    <p:embed/>
                  </p:oleObj>
                </mc:Choice>
                <mc:Fallback>
                  <p:oleObj name="Equation" r:id="rId8" imgW="165100" imgH="165100" progId="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1336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16" name="Object 400"/>
            <p:cNvGraphicFramePr>
              <a:graphicFrameLocks noChangeAspect="1"/>
            </p:cNvGraphicFramePr>
            <p:nvPr/>
          </p:nvGraphicFramePr>
          <p:xfrm>
            <a:off x="871" y="1337"/>
            <a:ext cx="6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58800" imgH="228600" progId="">
                    <p:embed/>
                  </p:oleObj>
                </mc:Choice>
                <mc:Fallback>
                  <p:oleObj name="Equation" r:id="rId10" imgW="558800" imgH="228600" progId="">
                    <p:embed/>
                    <p:pic>
                      <p:nvPicPr>
                        <p:cNvPr id="0" name="Picture 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1337"/>
                          <a:ext cx="63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2905" name="Group 105"/>
          <p:cNvGrpSpPr/>
          <p:nvPr/>
        </p:nvGrpSpPr>
        <p:grpSpPr bwMode="auto">
          <a:xfrm>
            <a:off x="985838" y="3244699"/>
            <a:ext cx="7119938" cy="473075"/>
            <a:chOff x="677" y="1965"/>
            <a:chExt cx="4485" cy="298"/>
          </a:xfrm>
        </p:grpSpPr>
        <p:sp>
          <p:nvSpPr>
            <p:cNvPr id="332852" name="Text Box 52"/>
            <p:cNvSpPr txBox="1">
              <a:spLocks noChangeArrowheads="1"/>
            </p:cNvSpPr>
            <p:nvPr/>
          </p:nvSpPr>
          <p:spPr bwMode="auto">
            <a:xfrm>
              <a:off x="677" y="1965"/>
              <a:ext cx="1976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称   为事件  的</a:t>
              </a:r>
            </a:p>
          </p:txBody>
        </p:sp>
        <p:sp>
          <p:nvSpPr>
            <p:cNvPr id="332893" name="Text Box 93"/>
            <p:cNvSpPr txBox="1">
              <a:spLocks noChangeArrowheads="1"/>
            </p:cNvSpPr>
            <p:nvPr/>
          </p:nvSpPr>
          <p:spPr bwMode="auto">
            <a:xfrm>
              <a:off x="2134" y="1972"/>
              <a:ext cx="744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3300"/>
                  </a:solidFill>
                  <a:latin typeface="华文新魏" panose="02010800040101010101" charset="-122"/>
                  <a:ea typeface="华文新魏" panose="02010800040101010101" charset="-122"/>
                </a:rPr>
                <a:t>频数</a:t>
              </a:r>
            </a:p>
          </p:txBody>
        </p:sp>
        <p:graphicFrame>
          <p:nvGraphicFramePr>
            <p:cNvPr id="9617" name="Object 401"/>
            <p:cNvGraphicFramePr>
              <a:graphicFrameLocks noChangeAspect="1"/>
            </p:cNvGraphicFramePr>
            <p:nvPr/>
          </p:nvGraphicFramePr>
          <p:xfrm>
            <a:off x="860" y="1967"/>
            <a:ext cx="27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500" imgH="228600" progId="">
                    <p:embed/>
                  </p:oleObj>
                </mc:Choice>
                <mc:Fallback>
                  <p:oleObj name="Equation" r:id="rId12" imgW="190500" imgH="228600" progId="">
                    <p:embed/>
                    <p:pic>
                      <p:nvPicPr>
                        <p:cNvPr id="0" name="Picture 4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1967"/>
                          <a:ext cx="27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18" name="Object 4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514885"/>
                </p:ext>
              </p:extLst>
            </p:nvPr>
          </p:nvGraphicFramePr>
          <p:xfrm>
            <a:off x="1681" y="1997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5100" imgH="165100" progId="">
                    <p:embed/>
                  </p:oleObj>
                </mc:Choice>
                <mc:Fallback>
                  <p:oleObj name="Equation" r:id="rId14" imgW="165100" imgH="165100" progId="">
                    <p:embed/>
                    <p:pic>
                      <p:nvPicPr>
                        <p:cNvPr id="0" name="Picture 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" y="1997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2898" name="Text Box 98"/>
            <p:cNvSpPr txBox="1">
              <a:spLocks noChangeArrowheads="1"/>
            </p:cNvSpPr>
            <p:nvPr/>
          </p:nvSpPr>
          <p:spPr bwMode="auto">
            <a:xfrm>
              <a:off x="3330" y="1966"/>
              <a:ext cx="1392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为事件  的</a:t>
              </a:r>
            </a:p>
          </p:txBody>
        </p:sp>
        <p:sp>
          <p:nvSpPr>
            <p:cNvPr id="332899" name="Text Box 99"/>
            <p:cNvSpPr txBox="1">
              <a:spLocks noChangeArrowheads="1"/>
            </p:cNvSpPr>
            <p:nvPr/>
          </p:nvSpPr>
          <p:spPr bwMode="auto">
            <a:xfrm>
              <a:off x="4418" y="1967"/>
              <a:ext cx="744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3300"/>
                  </a:solidFill>
                  <a:latin typeface="华文新魏" panose="02010800040101010101" charset="-122"/>
                  <a:ea typeface="华文新魏" panose="02010800040101010101" charset="-122"/>
                </a:rPr>
                <a:t>频率</a:t>
              </a:r>
              <a:r>
                <a:rPr kumimoji="1" lang="en-US" altLang="zh-CN" sz="2800" dirty="0"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  <a:endParaRPr kumimoji="1" lang="zh-CN" altLang="en-US" sz="2800" dirty="0"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9619" name="Object 4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9228469"/>
                </p:ext>
              </p:extLst>
            </p:nvPr>
          </p:nvGraphicFramePr>
          <p:xfrm>
            <a:off x="3941" y="1991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5100" imgH="165100" progId="">
                    <p:embed/>
                  </p:oleObj>
                </mc:Choice>
                <mc:Fallback>
                  <p:oleObj name="Equation" r:id="rId16" imgW="165100" imgH="165100" progId="">
                    <p:embed/>
                    <p:pic>
                      <p:nvPicPr>
                        <p:cNvPr id="0" name="Picture 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1991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0" name="Object 4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2134"/>
                </p:ext>
              </p:extLst>
            </p:nvPr>
          </p:nvGraphicFramePr>
          <p:xfrm>
            <a:off x="2730" y="1967"/>
            <a:ext cx="65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71500" imgH="241300" progId="">
                    <p:embed/>
                  </p:oleObj>
                </mc:Choice>
                <mc:Fallback>
                  <p:oleObj name="Equation" r:id="rId18" imgW="571500" imgH="241300" progId="">
                    <p:embed/>
                    <p:pic>
                      <p:nvPicPr>
                        <p:cNvPr id="0" name="Picture 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1967"/>
                          <a:ext cx="65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2906" name="WordArt 106"/>
          <p:cNvSpPr>
            <a:spLocks noChangeArrowheads="1" noChangeShapeType="1" noTextEdit="1"/>
          </p:cNvSpPr>
          <p:nvPr/>
        </p:nvSpPr>
        <p:spPr bwMode="auto">
          <a:xfrm>
            <a:off x="884238" y="3776510"/>
            <a:ext cx="2662237" cy="393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</a:rPr>
              <a:t>频率的一般特性</a:t>
            </a:r>
          </a:p>
        </p:txBody>
      </p:sp>
      <p:pic>
        <p:nvPicPr>
          <p:cNvPr id="332907" name="Picture 107" descr="f125"/>
          <p:cNvPicPr>
            <a:picLocks noChangeAspect="1" noChangeArrowheads="1" noCrop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889000" y="4467073"/>
            <a:ext cx="307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2908" name="Picture 108" descr="f126"/>
          <p:cNvPicPr>
            <a:picLocks noChangeAspect="1" noChangeArrowheads="1" noCrop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92175" y="4970310"/>
            <a:ext cx="307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2909" name="Picture 109" descr="f127"/>
          <p:cNvPicPr>
            <a:picLocks noChangeAspect="1" noChangeArrowheads="1" noCrop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893763" y="5500535"/>
            <a:ext cx="307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621" name="Object 405"/>
          <p:cNvGraphicFramePr>
            <a:graphicFrameLocks noChangeAspect="1"/>
          </p:cNvGraphicFramePr>
          <p:nvPr/>
        </p:nvGraphicFramePr>
        <p:xfrm>
          <a:off x="1343025" y="5414810"/>
          <a:ext cx="1884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17600" imgH="241300" progId="">
                  <p:embed/>
                </p:oleObj>
              </mc:Choice>
              <mc:Fallback>
                <p:oleObj name="Equation" r:id="rId23" imgW="1117600" imgH="241300" progId="">
                  <p:embed/>
                  <p:pic>
                    <p:nvPicPr>
                      <p:cNvPr id="0" name="Picture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5414810"/>
                        <a:ext cx="18843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923" name="Group 123"/>
          <p:cNvGrpSpPr/>
          <p:nvPr/>
        </p:nvGrpSpPr>
        <p:grpSpPr bwMode="auto">
          <a:xfrm>
            <a:off x="1506968" y="4298816"/>
            <a:ext cx="4819650" cy="460377"/>
            <a:chOff x="1051" y="2527"/>
            <a:chExt cx="2725" cy="290"/>
          </a:xfrm>
        </p:grpSpPr>
        <p:sp>
          <p:nvSpPr>
            <p:cNvPr id="332862" name="Text Box 62"/>
            <p:cNvSpPr txBox="1">
              <a:spLocks noChangeArrowheads="1"/>
            </p:cNvSpPr>
            <p:nvPr/>
          </p:nvSpPr>
          <p:spPr bwMode="auto">
            <a:xfrm>
              <a:off x="1051" y="2548"/>
              <a:ext cx="2725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一般地  越大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,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则    越大</a:t>
              </a:r>
            </a:p>
          </p:txBody>
        </p:sp>
        <p:graphicFrame>
          <p:nvGraphicFramePr>
            <p:cNvPr id="9622" name="Object 4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4353368"/>
                </p:ext>
              </p:extLst>
            </p:nvPr>
          </p:nvGraphicFramePr>
          <p:xfrm>
            <a:off x="2558" y="2527"/>
            <a:ext cx="27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90500" imgH="228600" progId="">
                    <p:embed/>
                  </p:oleObj>
                </mc:Choice>
                <mc:Fallback>
                  <p:oleObj name="Equation" r:id="rId25" imgW="190500" imgH="228600" progId="">
                    <p:embed/>
                    <p:pic>
                      <p:nvPicPr>
                        <p:cNvPr id="0" name="Picture 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8" y="2527"/>
                          <a:ext cx="27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3" name="Object 4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2226441"/>
                </p:ext>
              </p:extLst>
            </p:nvPr>
          </p:nvGraphicFramePr>
          <p:xfrm>
            <a:off x="1623" y="2609"/>
            <a:ext cx="19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14300" imgH="127000" progId="">
                    <p:embed/>
                  </p:oleObj>
                </mc:Choice>
                <mc:Fallback>
                  <p:oleObj name="Equation" r:id="rId27" imgW="114300" imgH="127000" progId="">
                    <p:embed/>
                    <p:pic>
                      <p:nvPicPr>
                        <p:cNvPr id="0" name="Picture 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2609"/>
                          <a:ext cx="19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2925" name="Group 125"/>
          <p:cNvGrpSpPr/>
          <p:nvPr/>
        </p:nvGrpSpPr>
        <p:grpSpPr bwMode="auto">
          <a:xfrm>
            <a:off x="1344613" y="4857598"/>
            <a:ext cx="4451350" cy="469900"/>
            <a:chOff x="999" y="2855"/>
            <a:chExt cx="2804" cy="296"/>
          </a:xfrm>
        </p:grpSpPr>
        <p:sp>
          <p:nvSpPr>
            <p:cNvPr id="332917" name="Text Box 117"/>
            <p:cNvSpPr txBox="1">
              <a:spLocks noChangeArrowheads="1"/>
            </p:cNvSpPr>
            <p:nvPr/>
          </p:nvSpPr>
          <p:spPr bwMode="auto">
            <a:xfrm>
              <a:off x="1875" y="2863"/>
              <a:ext cx="1928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  <a:cs typeface="+mn-cs"/>
                </a:rPr>
                <a:t>的值是</a:t>
              </a:r>
              <a:r>
                <a:rPr kumimoji="1" lang="zh-CN" altLang="en-US" sz="2800" b="1">
                  <a:latin typeface="Times New Roman" panose="02020603050405020304"/>
                  <a:ea typeface="楷体_GB2312" pitchFamily="49" charset="-122"/>
                  <a:cs typeface="+mn-cs"/>
                </a:rPr>
                <a:t>“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  <a:cs typeface="+mn-cs"/>
                </a:rPr>
                <a:t>随机的</a:t>
              </a:r>
              <a:r>
                <a:rPr kumimoji="1" lang="zh-CN" altLang="en-US" sz="2800" b="1">
                  <a:latin typeface="Times New Roman" panose="02020603050405020304"/>
                  <a:ea typeface="楷体_GB2312" pitchFamily="49" charset="-122"/>
                  <a:cs typeface="+mn-cs"/>
                </a:rPr>
                <a:t>”</a:t>
              </a:r>
              <a:endPara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9624" name="Object 408"/>
            <p:cNvGraphicFramePr>
              <a:graphicFrameLocks noChangeAspect="1"/>
            </p:cNvGraphicFramePr>
            <p:nvPr/>
          </p:nvGraphicFramePr>
          <p:xfrm>
            <a:off x="999" y="2855"/>
            <a:ext cx="86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800100" imgH="241300" progId="">
                    <p:embed/>
                  </p:oleObj>
                </mc:Choice>
                <mc:Fallback>
                  <p:oleObj name="Equation" r:id="rId29" imgW="800100" imgH="241300" progId="">
                    <p:embed/>
                    <p:pic>
                      <p:nvPicPr>
                        <p:cNvPr id="0" name="Picture 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2855"/>
                          <a:ext cx="86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2926" name="Group 126"/>
          <p:cNvGrpSpPr/>
          <p:nvPr/>
        </p:nvGrpSpPr>
        <p:grpSpPr bwMode="auto">
          <a:xfrm>
            <a:off x="795338" y="6024410"/>
            <a:ext cx="763587" cy="400050"/>
            <a:chOff x="581" y="1694"/>
            <a:chExt cx="481" cy="252"/>
          </a:xfrm>
        </p:grpSpPr>
        <p:pic>
          <p:nvPicPr>
            <p:cNvPr id="9644" name="Picture 127" descr="4"/>
            <p:cNvPicPr>
              <a:picLocks noChangeAspect="1" noChangeArrowheads="1" noCrop="1"/>
            </p:cNvPicPr>
            <p:nvPr/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45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</a:rPr>
                <a:t>问</a:t>
              </a:r>
            </a:p>
          </p:txBody>
        </p:sp>
      </p:grpSp>
      <p:sp>
        <p:nvSpPr>
          <p:cNvPr id="332929" name="WordArt 129"/>
          <p:cNvSpPr>
            <a:spLocks noChangeArrowheads="1" noChangeShapeType="1" noTextEdit="1"/>
          </p:cNvSpPr>
          <p:nvPr/>
        </p:nvSpPr>
        <p:spPr bwMode="auto">
          <a:xfrm>
            <a:off x="5475288" y="6025998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332932" name="Group 132"/>
          <p:cNvGrpSpPr/>
          <p:nvPr/>
        </p:nvGrpSpPr>
        <p:grpSpPr bwMode="auto">
          <a:xfrm>
            <a:off x="3813175" y="688823"/>
            <a:ext cx="1090613" cy="523875"/>
            <a:chOff x="958" y="450"/>
            <a:chExt cx="2367" cy="330"/>
          </a:xfrm>
        </p:grpSpPr>
        <p:sp>
          <p:nvSpPr>
            <p:cNvPr id="332933" name="Line 133"/>
            <p:cNvSpPr>
              <a:spLocks noChangeShapeType="1"/>
            </p:cNvSpPr>
            <p:nvPr/>
          </p:nvSpPr>
          <p:spPr bwMode="auto">
            <a:xfrm>
              <a:off x="958" y="780"/>
              <a:ext cx="2367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9643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958" y="450"/>
              <a:ext cx="2367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频率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2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2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2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2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2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2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2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2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2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2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2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2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2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2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50" grpId="0"/>
      <p:bldP spid="332889" grpId="0"/>
      <p:bldP spid="332906" grpId="0" animBg="1"/>
      <p:bldP spid="3329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Line 2"/>
          <p:cNvSpPr>
            <a:spLocks noChangeShapeType="1"/>
          </p:cNvSpPr>
          <p:nvPr/>
        </p:nvSpPr>
        <p:spPr bwMode="auto">
          <a:xfrm>
            <a:off x="539750" y="3678470"/>
            <a:ext cx="0" cy="517525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363" name="Line 3"/>
          <p:cNvSpPr>
            <a:spLocks noChangeShapeType="1"/>
          </p:cNvSpPr>
          <p:nvPr/>
        </p:nvSpPr>
        <p:spPr bwMode="auto">
          <a:xfrm>
            <a:off x="8604250" y="3678470"/>
            <a:ext cx="0" cy="517525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>
            <a:off x="539750" y="4195995"/>
            <a:ext cx="0" cy="517525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365" name="Line 5"/>
          <p:cNvSpPr>
            <a:spLocks noChangeShapeType="1"/>
          </p:cNvSpPr>
          <p:nvPr/>
        </p:nvSpPr>
        <p:spPr bwMode="auto">
          <a:xfrm>
            <a:off x="8604250" y="4195995"/>
            <a:ext cx="0" cy="517525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366" name="Line 6"/>
          <p:cNvSpPr>
            <a:spLocks noChangeShapeType="1"/>
          </p:cNvSpPr>
          <p:nvPr/>
        </p:nvSpPr>
        <p:spPr bwMode="auto">
          <a:xfrm>
            <a:off x="539750" y="4713520"/>
            <a:ext cx="0" cy="517525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367" name="Line 7"/>
          <p:cNvSpPr>
            <a:spLocks noChangeShapeType="1"/>
          </p:cNvSpPr>
          <p:nvPr/>
        </p:nvSpPr>
        <p:spPr bwMode="auto">
          <a:xfrm>
            <a:off x="8604250" y="4713520"/>
            <a:ext cx="0" cy="517525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368" name="Line 8"/>
          <p:cNvSpPr>
            <a:spLocks noChangeShapeType="1"/>
          </p:cNvSpPr>
          <p:nvPr/>
        </p:nvSpPr>
        <p:spPr bwMode="auto">
          <a:xfrm>
            <a:off x="539750" y="5231045"/>
            <a:ext cx="0" cy="517525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369" name="Line 9"/>
          <p:cNvSpPr>
            <a:spLocks noChangeShapeType="1"/>
          </p:cNvSpPr>
          <p:nvPr/>
        </p:nvSpPr>
        <p:spPr bwMode="auto">
          <a:xfrm>
            <a:off x="8604250" y="5231045"/>
            <a:ext cx="0" cy="517525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370" name="Line 10"/>
          <p:cNvSpPr>
            <a:spLocks noChangeShapeType="1"/>
          </p:cNvSpPr>
          <p:nvPr/>
        </p:nvSpPr>
        <p:spPr bwMode="auto">
          <a:xfrm>
            <a:off x="539750" y="5748570"/>
            <a:ext cx="0" cy="517525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371" name="Line 11"/>
          <p:cNvSpPr>
            <a:spLocks noChangeShapeType="1"/>
          </p:cNvSpPr>
          <p:nvPr/>
        </p:nvSpPr>
        <p:spPr bwMode="auto">
          <a:xfrm>
            <a:off x="8604250" y="5748570"/>
            <a:ext cx="0" cy="517525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grpSp>
        <p:nvGrpSpPr>
          <p:cNvPr id="399419" name="Group 59"/>
          <p:cNvGrpSpPr/>
          <p:nvPr/>
        </p:nvGrpSpPr>
        <p:grpSpPr bwMode="auto">
          <a:xfrm>
            <a:off x="552450" y="3337157"/>
            <a:ext cx="8064500" cy="2601913"/>
            <a:chOff x="340" y="1798"/>
            <a:chExt cx="5080" cy="1639"/>
          </a:xfrm>
        </p:grpSpPr>
        <p:sp>
          <p:nvSpPr>
            <p:cNvPr id="399372" name="Rectangle 12"/>
            <p:cNvSpPr>
              <a:spLocks noChangeArrowheads="1"/>
            </p:cNvSpPr>
            <p:nvPr/>
          </p:nvSpPr>
          <p:spPr bwMode="auto">
            <a:xfrm>
              <a:off x="4286" y="1807"/>
              <a:ext cx="1134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373" name="Rectangle 13"/>
            <p:cNvSpPr>
              <a:spLocks noChangeArrowheads="1"/>
            </p:cNvSpPr>
            <p:nvPr/>
          </p:nvSpPr>
          <p:spPr bwMode="auto">
            <a:xfrm>
              <a:off x="3061" y="1807"/>
              <a:ext cx="1225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1791" y="1807"/>
              <a:ext cx="1270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395" name="Rectangle 35"/>
            <p:cNvSpPr>
              <a:spLocks noChangeArrowheads="1"/>
            </p:cNvSpPr>
            <p:nvPr/>
          </p:nvSpPr>
          <p:spPr bwMode="auto">
            <a:xfrm>
              <a:off x="340" y="1807"/>
              <a:ext cx="1451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实验者</a:t>
              </a:r>
            </a:p>
          </p:txBody>
        </p:sp>
        <p:sp>
          <p:nvSpPr>
            <p:cNvPr id="399396" name="Line 36"/>
            <p:cNvSpPr>
              <a:spLocks noChangeShapeType="1"/>
            </p:cNvSpPr>
            <p:nvPr/>
          </p:nvSpPr>
          <p:spPr bwMode="auto">
            <a:xfrm>
              <a:off x="340" y="1807"/>
              <a:ext cx="50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397" name="Line 37"/>
            <p:cNvSpPr>
              <a:spLocks noChangeShapeType="1"/>
            </p:cNvSpPr>
            <p:nvPr/>
          </p:nvSpPr>
          <p:spPr bwMode="auto">
            <a:xfrm>
              <a:off x="340" y="3437"/>
              <a:ext cx="50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398" name="Line 38"/>
            <p:cNvSpPr>
              <a:spLocks noChangeShapeType="1"/>
            </p:cNvSpPr>
            <p:nvPr/>
          </p:nvSpPr>
          <p:spPr bwMode="auto">
            <a:xfrm>
              <a:off x="340" y="2133"/>
              <a:ext cx="5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399" name="Line 39"/>
            <p:cNvSpPr>
              <a:spLocks noChangeShapeType="1"/>
            </p:cNvSpPr>
            <p:nvPr/>
          </p:nvSpPr>
          <p:spPr bwMode="auto">
            <a:xfrm>
              <a:off x="340" y="2459"/>
              <a:ext cx="5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400" name="Line 40"/>
            <p:cNvSpPr>
              <a:spLocks noChangeShapeType="1"/>
            </p:cNvSpPr>
            <p:nvPr/>
          </p:nvSpPr>
          <p:spPr bwMode="auto">
            <a:xfrm>
              <a:off x="340" y="2785"/>
              <a:ext cx="5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401" name="Line 41"/>
            <p:cNvSpPr>
              <a:spLocks noChangeShapeType="1"/>
            </p:cNvSpPr>
            <p:nvPr/>
          </p:nvSpPr>
          <p:spPr bwMode="auto">
            <a:xfrm>
              <a:off x="340" y="3111"/>
              <a:ext cx="5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402" name="Line 42"/>
            <p:cNvSpPr>
              <a:spLocks noChangeShapeType="1"/>
            </p:cNvSpPr>
            <p:nvPr/>
          </p:nvSpPr>
          <p:spPr bwMode="auto">
            <a:xfrm>
              <a:off x="1791" y="1807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403" name="Line 43"/>
            <p:cNvSpPr>
              <a:spLocks noChangeShapeType="1"/>
            </p:cNvSpPr>
            <p:nvPr/>
          </p:nvSpPr>
          <p:spPr bwMode="auto">
            <a:xfrm>
              <a:off x="3061" y="1807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404" name="Line 44"/>
            <p:cNvSpPr>
              <a:spLocks noChangeShapeType="1"/>
            </p:cNvSpPr>
            <p:nvPr/>
          </p:nvSpPr>
          <p:spPr bwMode="auto">
            <a:xfrm>
              <a:off x="4286" y="1807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10469" name="Object 229"/>
            <p:cNvGraphicFramePr>
              <a:graphicFrameLocks noChangeAspect="1"/>
            </p:cNvGraphicFramePr>
            <p:nvPr/>
          </p:nvGraphicFramePr>
          <p:xfrm>
            <a:off x="2337" y="1871"/>
            <a:ext cx="21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300" imgH="127000" progId="">
                    <p:embed/>
                  </p:oleObj>
                </mc:Choice>
                <mc:Fallback>
                  <p:oleObj name="Equation" r:id="rId3" imgW="114300" imgH="127000" progId="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1871"/>
                          <a:ext cx="213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70" name="Object 230"/>
            <p:cNvGraphicFramePr>
              <a:graphicFrameLocks noChangeAspect="1"/>
            </p:cNvGraphicFramePr>
            <p:nvPr/>
          </p:nvGraphicFramePr>
          <p:xfrm>
            <a:off x="3549" y="1798"/>
            <a:ext cx="33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28600" imgH="228600" progId="">
                    <p:embed/>
                  </p:oleObj>
                </mc:Choice>
                <mc:Fallback>
                  <p:oleObj name="Equation" r:id="rId5" imgW="228600" imgH="228600" progId="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1798"/>
                          <a:ext cx="33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71" name="Object 231"/>
            <p:cNvGraphicFramePr>
              <a:graphicFrameLocks noChangeAspect="1"/>
            </p:cNvGraphicFramePr>
            <p:nvPr/>
          </p:nvGraphicFramePr>
          <p:xfrm>
            <a:off x="4539" y="1834"/>
            <a:ext cx="56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46100" imgH="241300" progId="">
                    <p:embed/>
                  </p:oleObj>
                </mc:Choice>
                <mc:Fallback>
                  <p:oleObj name="Equation" r:id="rId7" imgW="546100" imgH="241300" progId="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9" y="1834"/>
                          <a:ext cx="56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08" name="WordArt 48"/>
          <p:cNvSpPr>
            <a:spLocks noChangeArrowheads="1" noChangeShapeType="1" noTextEdit="1"/>
          </p:cNvSpPr>
          <p:nvPr/>
        </p:nvSpPr>
        <p:spPr bwMode="auto">
          <a:xfrm>
            <a:off x="793750" y="836808"/>
            <a:ext cx="1238250" cy="284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实例一</a:t>
            </a:r>
          </a:p>
        </p:txBody>
      </p:sp>
      <p:grpSp>
        <p:nvGrpSpPr>
          <p:cNvPr id="399410" name="Group 50"/>
          <p:cNvGrpSpPr/>
          <p:nvPr/>
        </p:nvGrpSpPr>
        <p:grpSpPr bwMode="auto">
          <a:xfrm>
            <a:off x="3281363" y="1732195"/>
            <a:ext cx="2719387" cy="525462"/>
            <a:chOff x="2083" y="731"/>
            <a:chExt cx="1713" cy="331"/>
          </a:xfrm>
        </p:grpSpPr>
        <p:sp>
          <p:nvSpPr>
            <p:cNvPr id="399411" name="Rectangle 51"/>
            <p:cNvSpPr>
              <a:spLocks noChangeArrowheads="1"/>
            </p:cNvSpPr>
            <p:nvPr/>
          </p:nvSpPr>
          <p:spPr bwMode="auto">
            <a:xfrm>
              <a:off x="2564" y="731"/>
              <a:ext cx="123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出现正面</a:t>
              </a:r>
            </a:p>
          </p:txBody>
        </p:sp>
        <p:graphicFrame>
          <p:nvGraphicFramePr>
            <p:cNvPr id="10472" name="Object 232"/>
            <p:cNvGraphicFramePr>
              <a:graphicFrameLocks noChangeAspect="1"/>
            </p:cNvGraphicFramePr>
            <p:nvPr/>
          </p:nvGraphicFramePr>
          <p:xfrm>
            <a:off x="2083" y="766"/>
            <a:ext cx="161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4000" imgH="241300" progId="">
                    <p:embed/>
                  </p:oleObj>
                </mc:Choice>
                <mc:Fallback>
                  <p:oleObj name="Equation" r:id="rId9" imgW="1524000" imgH="241300" progId="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766"/>
                          <a:ext cx="161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17" name="WordArt 57"/>
          <p:cNvSpPr>
            <a:spLocks noChangeArrowheads="1" noChangeShapeType="1" noTextEdit="1"/>
          </p:cNvSpPr>
          <p:nvPr/>
        </p:nvSpPr>
        <p:spPr bwMode="auto">
          <a:xfrm>
            <a:off x="2713038" y="2851382"/>
            <a:ext cx="39100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</a:rPr>
              <a:t>历史上有名的“抛硬币”试验</a:t>
            </a:r>
          </a:p>
        </p:txBody>
      </p:sp>
      <p:grpSp>
        <p:nvGrpSpPr>
          <p:cNvPr id="399420" name="Group 60"/>
          <p:cNvGrpSpPr/>
          <p:nvPr/>
        </p:nvGrpSpPr>
        <p:grpSpPr bwMode="auto">
          <a:xfrm>
            <a:off x="1047750" y="5421545"/>
            <a:ext cx="7569200" cy="517525"/>
            <a:chOff x="652" y="3111"/>
            <a:chExt cx="4768" cy="326"/>
          </a:xfrm>
        </p:grpSpPr>
        <p:sp>
          <p:nvSpPr>
            <p:cNvPr id="399421" name="Rectangle 61"/>
            <p:cNvSpPr>
              <a:spLocks noChangeArrowheads="1"/>
            </p:cNvSpPr>
            <p:nvPr/>
          </p:nvSpPr>
          <p:spPr bwMode="auto">
            <a:xfrm>
              <a:off x="4286" y="3111"/>
              <a:ext cx="1134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0.5005</a:t>
              </a:r>
            </a:p>
          </p:txBody>
        </p:sp>
        <p:sp>
          <p:nvSpPr>
            <p:cNvPr id="399422" name="Rectangle 62"/>
            <p:cNvSpPr>
              <a:spLocks noChangeArrowheads="1"/>
            </p:cNvSpPr>
            <p:nvPr/>
          </p:nvSpPr>
          <p:spPr bwMode="auto">
            <a:xfrm>
              <a:off x="3061" y="3111"/>
              <a:ext cx="1225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12012</a:t>
              </a:r>
            </a:p>
          </p:txBody>
        </p:sp>
        <p:sp>
          <p:nvSpPr>
            <p:cNvPr id="399423" name="Rectangle 63"/>
            <p:cNvSpPr>
              <a:spLocks noChangeArrowheads="1"/>
            </p:cNvSpPr>
            <p:nvPr/>
          </p:nvSpPr>
          <p:spPr bwMode="auto">
            <a:xfrm>
              <a:off x="1791" y="3111"/>
              <a:ext cx="1270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24000</a:t>
              </a:r>
            </a:p>
          </p:txBody>
        </p:sp>
        <p:sp>
          <p:nvSpPr>
            <p:cNvPr id="399424" name="Rectangle 64"/>
            <p:cNvSpPr>
              <a:spLocks noChangeArrowheads="1"/>
            </p:cNvSpPr>
            <p:nvPr/>
          </p:nvSpPr>
          <p:spPr bwMode="auto">
            <a:xfrm>
              <a:off x="652" y="3111"/>
              <a:ext cx="1115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皮尔逊</a:t>
              </a:r>
            </a:p>
          </p:txBody>
        </p:sp>
      </p:grpSp>
      <p:grpSp>
        <p:nvGrpSpPr>
          <p:cNvPr id="399425" name="Group 65"/>
          <p:cNvGrpSpPr/>
          <p:nvPr/>
        </p:nvGrpSpPr>
        <p:grpSpPr bwMode="auto">
          <a:xfrm>
            <a:off x="1060450" y="4904020"/>
            <a:ext cx="7556500" cy="517525"/>
            <a:chOff x="660" y="2785"/>
            <a:chExt cx="4760" cy="326"/>
          </a:xfrm>
        </p:grpSpPr>
        <p:sp>
          <p:nvSpPr>
            <p:cNvPr id="399426" name="Rectangle 66"/>
            <p:cNvSpPr>
              <a:spLocks noChangeArrowheads="1"/>
            </p:cNvSpPr>
            <p:nvPr/>
          </p:nvSpPr>
          <p:spPr bwMode="auto">
            <a:xfrm>
              <a:off x="4286" y="2785"/>
              <a:ext cx="1134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0.5016</a:t>
              </a:r>
            </a:p>
          </p:txBody>
        </p:sp>
        <p:sp>
          <p:nvSpPr>
            <p:cNvPr id="399427" name="Rectangle 67"/>
            <p:cNvSpPr>
              <a:spLocks noChangeArrowheads="1"/>
            </p:cNvSpPr>
            <p:nvPr/>
          </p:nvSpPr>
          <p:spPr bwMode="auto">
            <a:xfrm>
              <a:off x="3061" y="2785"/>
              <a:ext cx="1225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6019</a:t>
              </a:r>
            </a:p>
          </p:txBody>
        </p:sp>
        <p:sp>
          <p:nvSpPr>
            <p:cNvPr id="399428" name="Rectangle 68"/>
            <p:cNvSpPr>
              <a:spLocks noChangeArrowheads="1"/>
            </p:cNvSpPr>
            <p:nvPr/>
          </p:nvSpPr>
          <p:spPr bwMode="auto">
            <a:xfrm>
              <a:off x="1791" y="2785"/>
              <a:ext cx="1270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12000</a:t>
              </a:r>
            </a:p>
          </p:txBody>
        </p:sp>
        <p:sp>
          <p:nvSpPr>
            <p:cNvPr id="399429" name="Rectangle 69"/>
            <p:cNvSpPr>
              <a:spLocks noChangeArrowheads="1"/>
            </p:cNvSpPr>
            <p:nvPr/>
          </p:nvSpPr>
          <p:spPr bwMode="auto">
            <a:xfrm>
              <a:off x="660" y="2785"/>
              <a:ext cx="1219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皮尔逊</a:t>
              </a:r>
            </a:p>
          </p:txBody>
        </p:sp>
      </p:grpSp>
      <p:grpSp>
        <p:nvGrpSpPr>
          <p:cNvPr id="399430" name="Group 70"/>
          <p:cNvGrpSpPr/>
          <p:nvPr/>
        </p:nvGrpSpPr>
        <p:grpSpPr bwMode="auto">
          <a:xfrm>
            <a:off x="1009650" y="4386495"/>
            <a:ext cx="7607300" cy="517525"/>
            <a:chOff x="628" y="2459"/>
            <a:chExt cx="4792" cy="326"/>
          </a:xfrm>
        </p:grpSpPr>
        <p:sp>
          <p:nvSpPr>
            <p:cNvPr id="399431" name="Rectangle 71"/>
            <p:cNvSpPr>
              <a:spLocks noChangeArrowheads="1"/>
            </p:cNvSpPr>
            <p:nvPr/>
          </p:nvSpPr>
          <p:spPr bwMode="auto">
            <a:xfrm>
              <a:off x="4286" y="2459"/>
              <a:ext cx="1134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0.5069</a:t>
              </a:r>
            </a:p>
          </p:txBody>
        </p:sp>
        <p:sp>
          <p:nvSpPr>
            <p:cNvPr id="399432" name="Rectangle 72"/>
            <p:cNvSpPr>
              <a:spLocks noChangeArrowheads="1"/>
            </p:cNvSpPr>
            <p:nvPr/>
          </p:nvSpPr>
          <p:spPr bwMode="auto">
            <a:xfrm>
              <a:off x="3061" y="2459"/>
              <a:ext cx="1225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2048</a:t>
              </a:r>
            </a:p>
          </p:txBody>
        </p:sp>
        <p:sp>
          <p:nvSpPr>
            <p:cNvPr id="399433" name="Rectangle 73"/>
            <p:cNvSpPr>
              <a:spLocks noChangeArrowheads="1"/>
            </p:cNvSpPr>
            <p:nvPr/>
          </p:nvSpPr>
          <p:spPr bwMode="auto">
            <a:xfrm>
              <a:off x="1791" y="2459"/>
              <a:ext cx="1270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4048</a:t>
              </a:r>
            </a:p>
          </p:txBody>
        </p:sp>
        <p:sp>
          <p:nvSpPr>
            <p:cNvPr id="399434" name="Rectangle 74"/>
            <p:cNvSpPr>
              <a:spLocks noChangeArrowheads="1"/>
            </p:cNvSpPr>
            <p:nvPr/>
          </p:nvSpPr>
          <p:spPr bwMode="auto">
            <a:xfrm>
              <a:off x="628" y="2459"/>
              <a:ext cx="1099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蒲     丰</a:t>
              </a:r>
              <a:endParaRPr kumimoji="1" lang="zh-CN" altLang="en-US" sz="2000" b="1"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399435" name="Group 75"/>
          <p:cNvGrpSpPr/>
          <p:nvPr/>
        </p:nvGrpSpPr>
        <p:grpSpPr bwMode="auto">
          <a:xfrm>
            <a:off x="552450" y="3868970"/>
            <a:ext cx="8064500" cy="517525"/>
            <a:chOff x="340" y="2133"/>
            <a:chExt cx="5080" cy="326"/>
          </a:xfrm>
        </p:grpSpPr>
        <p:sp>
          <p:nvSpPr>
            <p:cNvPr id="399436" name="Rectangle 76"/>
            <p:cNvSpPr>
              <a:spLocks noChangeArrowheads="1"/>
            </p:cNvSpPr>
            <p:nvPr/>
          </p:nvSpPr>
          <p:spPr bwMode="auto">
            <a:xfrm>
              <a:off x="4286" y="2133"/>
              <a:ext cx="1134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0.5181</a:t>
              </a:r>
            </a:p>
          </p:txBody>
        </p:sp>
        <p:sp>
          <p:nvSpPr>
            <p:cNvPr id="399437" name="Rectangle 77"/>
            <p:cNvSpPr>
              <a:spLocks noChangeArrowheads="1"/>
            </p:cNvSpPr>
            <p:nvPr/>
          </p:nvSpPr>
          <p:spPr bwMode="auto">
            <a:xfrm>
              <a:off x="3061" y="2133"/>
              <a:ext cx="1225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1061</a:t>
              </a:r>
            </a:p>
          </p:txBody>
        </p:sp>
        <p:sp>
          <p:nvSpPr>
            <p:cNvPr id="399438" name="Rectangle 78"/>
            <p:cNvSpPr>
              <a:spLocks noChangeArrowheads="1"/>
            </p:cNvSpPr>
            <p:nvPr/>
          </p:nvSpPr>
          <p:spPr bwMode="auto">
            <a:xfrm>
              <a:off x="1791" y="2133"/>
              <a:ext cx="1270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2048</a:t>
              </a:r>
            </a:p>
          </p:txBody>
        </p:sp>
        <p:sp>
          <p:nvSpPr>
            <p:cNvPr id="399439" name="Rectangle 79"/>
            <p:cNvSpPr>
              <a:spLocks noChangeArrowheads="1"/>
            </p:cNvSpPr>
            <p:nvPr/>
          </p:nvSpPr>
          <p:spPr bwMode="auto">
            <a:xfrm>
              <a:off x="340" y="2133"/>
              <a:ext cx="1451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德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·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摩根</a:t>
              </a:r>
            </a:p>
          </p:txBody>
        </p:sp>
      </p:grpSp>
      <p:grpSp>
        <p:nvGrpSpPr>
          <p:cNvPr id="399458" name="Group 98"/>
          <p:cNvGrpSpPr/>
          <p:nvPr/>
        </p:nvGrpSpPr>
        <p:grpSpPr bwMode="auto">
          <a:xfrm>
            <a:off x="333375" y="2149706"/>
            <a:ext cx="4148138" cy="590550"/>
            <a:chOff x="2987" y="1130"/>
            <a:chExt cx="2613" cy="372"/>
          </a:xfrm>
        </p:grpSpPr>
        <p:sp>
          <p:nvSpPr>
            <p:cNvPr id="399414" name="Rectangle 54"/>
            <p:cNvSpPr>
              <a:spLocks noChangeArrowheads="1"/>
            </p:cNvSpPr>
            <p:nvPr/>
          </p:nvSpPr>
          <p:spPr bwMode="auto">
            <a:xfrm>
              <a:off x="2987" y="1130"/>
              <a:ext cx="2613" cy="3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问           有什么规律？</a:t>
              </a:r>
            </a:p>
          </p:txBody>
        </p:sp>
        <p:graphicFrame>
          <p:nvGraphicFramePr>
            <p:cNvPr id="10473" name="Object 233"/>
            <p:cNvGraphicFramePr>
              <a:graphicFrameLocks noChangeAspect="1"/>
            </p:cNvGraphicFramePr>
            <p:nvPr/>
          </p:nvGraphicFramePr>
          <p:xfrm>
            <a:off x="3315" y="1206"/>
            <a:ext cx="61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46100" imgH="241300" progId="">
                    <p:embed/>
                  </p:oleObj>
                </mc:Choice>
                <mc:Fallback>
                  <p:oleObj name="Equation" r:id="rId11" imgW="546100" imgH="241300" progId="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5" y="1206"/>
                          <a:ext cx="61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09" name="Rectangle 49"/>
          <p:cNvSpPr>
            <a:spLocks noChangeArrowheads="1"/>
          </p:cNvSpPr>
          <p:nvPr/>
        </p:nvSpPr>
        <p:spPr bwMode="auto">
          <a:xfrm>
            <a:off x="2220913" y="728286"/>
            <a:ext cx="28686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charset="-122"/>
                <a:cs typeface="+mn-cs"/>
              </a:rPr>
              <a:t>“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charset="-122"/>
                <a:cs typeface="+mn-cs"/>
              </a:rPr>
              <a:t>抛硬币”试验</a:t>
            </a:r>
          </a:p>
        </p:txBody>
      </p:sp>
      <p:grpSp>
        <p:nvGrpSpPr>
          <p:cNvPr id="399460" name="Group 100"/>
          <p:cNvGrpSpPr/>
          <p:nvPr/>
        </p:nvGrpSpPr>
        <p:grpSpPr bwMode="auto">
          <a:xfrm>
            <a:off x="968375" y="1122595"/>
            <a:ext cx="4148138" cy="541337"/>
            <a:chOff x="2698" y="315"/>
            <a:chExt cx="2613" cy="341"/>
          </a:xfrm>
        </p:grpSpPr>
        <p:sp>
          <p:nvSpPr>
            <p:cNvPr id="399453" name="Rectangle 93"/>
            <p:cNvSpPr>
              <a:spLocks noChangeArrowheads="1"/>
            </p:cNvSpPr>
            <p:nvPr/>
          </p:nvSpPr>
          <p:spPr bwMode="auto">
            <a:xfrm>
              <a:off x="2698" y="315"/>
              <a:ext cx="2613" cy="3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  <a:cs typeface="+mn-cs"/>
                </a:rPr>
                <a:t>将一枚硬币连续抛  次</a:t>
              </a:r>
            </a:p>
          </p:txBody>
        </p:sp>
        <p:graphicFrame>
          <p:nvGraphicFramePr>
            <p:cNvPr id="10474" name="Object 234"/>
            <p:cNvGraphicFramePr>
              <a:graphicFrameLocks noChangeAspect="1"/>
            </p:cNvGraphicFramePr>
            <p:nvPr/>
          </p:nvGraphicFramePr>
          <p:xfrm>
            <a:off x="4598" y="448"/>
            <a:ext cx="1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300" imgH="127000" progId="">
                    <p:embed/>
                  </p:oleObj>
                </mc:Choice>
                <mc:Fallback>
                  <p:oleObj name="Equation" r:id="rId13" imgW="114300" imgH="127000" progId="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448"/>
                          <a:ext cx="19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59" name="Rectangle 99"/>
          <p:cNvSpPr>
            <a:spLocks noChangeArrowheads="1"/>
          </p:cNvSpPr>
          <p:nvPr/>
        </p:nvSpPr>
        <p:spPr bwMode="auto">
          <a:xfrm>
            <a:off x="4579938" y="1174982"/>
            <a:ext cx="13049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，记</a:t>
            </a:r>
          </a:p>
        </p:txBody>
      </p:sp>
      <p:grpSp>
        <p:nvGrpSpPr>
          <p:cNvPr id="399464" name="Group 104"/>
          <p:cNvGrpSpPr/>
          <p:nvPr/>
        </p:nvGrpSpPr>
        <p:grpSpPr bwMode="auto">
          <a:xfrm>
            <a:off x="6972300" y="836808"/>
            <a:ext cx="635000" cy="1803400"/>
            <a:chOff x="4392" y="448"/>
            <a:chExt cx="400" cy="1136"/>
          </a:xfrm>
        </p:grpSpPr>
        <p:sp>
          <p:nvSpPr>
            <p:cNvPr id="399462" name="Rectangle 102"/>
            <p:cNvSpPr>
              <a:spLocks noChangeArrowheads="1"/>
            </p:cNvSpPr>
            <p:nvPr/>
          </p:nvSpPr>
          <p:spPr bwMode="auto">
            <a:xfrm>
              <a:off x="4432" y="512"/>
              <a:ext cx="360" cy="10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pic>
          <p:nvPicPr>
            <p:cNvPr id="10500" name="Picture 91" descr="5_3"/>
            <p:cNvPicPr>
              <a:picLocks noChangeAspect="1" noChangeArrowheads="1" noCrop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392" y="452"/>
              <a:ext cx="360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61" name="Rectangle 101"/>
            <p:cNvSpPr>
              <a:spLocks noChangeArrowheads="1"/>
            </p:cNvSpPr>
            <p:nvPr/>
          </p:nvSpPr>
          <p:spPr bwMode="auto">
            <a:xfrm>
              <a:off x="4392" y="448"/>
              <a:ext cx="352" cy="1080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9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1000"/>
                                        <p:tgtEl>
                                          <p:spTgt spid="39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1000"/>
                                        <p:tgtEl>
                                          <p:spTgt spid="39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39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39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39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8" grpId="0" animBg="1"/>
      <p:bldP spid="399417" grpId="0" animBg="1"/>
      <p:bldP spid="399409" grpId="0"/>
      <p:bldP spid="3994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06" name="Rectangle 82"/>
          <p:cNvSpPr>
            <a:spLocks noChangeArrowheads="1"/>
          </p:cNvSpPr>
          <p:nvPr/>
        </p:nvSpPr>
        <p:spPr bwMode="auto">
          <a:xfrm>
            <a:off x="2245777" y="694078"/>
            <a:ext cx="3109912" cy="571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蒲丰投针试验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</a:p>
        </p:txBody>
      </p:sp>
      <p:sp>
        <p:nvSpPr>
          <p:cNvPr id="333907" name="Line 83"/>
          <p:cNvSpPr>
            <a:spLocks noChangeShapeType="1"/>
          </p:cNvSpPr>
          <p:nvPr/>
        </p:nvSpPr>
        <p:spPr bwMode="auto">
          <a:xfrm>
            <a:off x="1022350" y="1591588"/>
            <a:ext cx="727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33908" name="Line 84"/>
          <p:cNvSpPr>
            <a:spLocks noChangeShapeType="1"/>
          </p:cNvSpPr>
          <p:nvPr/>
        </p:nvSpPr>
        <p:spPr bwMode="auto">
          <a:xfrm>
            <a:off x="1022350" y="2744113"/>
            <a:ext cx="727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33909" name="Line 85"/>
          <p:cNvSpPr>
            <a:spLocks noChangeShapeType="1"/>
          </p:cNvSpPr>
          <p:nvPr/>
        </p:nvSpPr>
        <p:spPr bwMode="auto">
          <a:xfrm>
            <a:off x="1022350" y="3896638"/>
            <a:ext cx="727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11533" name="Line 86"/>
          <p:cNvSpPr>
            <a:spLocks noChangeShapeType="1"/>
          </p:cNvSpPr>
          <p:nvPr/>
        </p:nvSpPr>
        <p:spPr bwMode="auto">
          <a:xfrm flipV="1">
            <a:off x="2678113" y="1880513"/>
            <a:ext cx="288925" cy="431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34" name="Line 87"/>
          <p:cNvSpPr>
            <a:spLocks noChangeShapeType="1"/>
          </p:cNvSpPr>
          <p:nvPr/>
        </p:nvSpPr>
        <p:spPr bwMode="auto">
          <a:xfrm flipV="1">
            <a:off x="3254375" y="2383751"/>
            <a:ext cx="73025" cy="504825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35" name="Line 88"/>
          <p:cNvSpPr>
            <a:spLocks noChangeShapeType="1"/>
          </p:cNvSpPr>
          <p:nvPr/>
        </p:nvSpPr>
        <p:spPr bwMode="auto">
          <a:xfrm flipV="1">
            <a:off x="2751138" y="2960013"/>
            <a:ext cx="288925" cy="431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36" name="Line 89"/>
          <p:cNvSpPr>
            <a:spLocks noChangeShapeType="1"/>
          </p:cNvSpPr>
          <p:nvPr/>
        </p:nvSpPr>
        <p:spPr bwMode="auto">
          <a:xfrm flipH="1" flipV="1">
            <a:off x="4271963" y="2955251"/>
            <a:ext cx="287337" cy="504825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37" name="Line 90"/>
          <p:cNvSpPr>
            <a:spLocks noChangeShapeType="1"/>
          </p:cNvSpPr>
          <p:nvPr/>
        </p:nvSpPr>
        <p:spPr bwMode="auto">
          <a:xfrm flipV="1">
            <a:off x="3975100" y="1520151"/>
            <a:ext cx="73025" cy="503237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38" name="Line 91"/>
          <p:cNvSpPr>
            <a:spLocks noChangeShapeType="1"/>
          </p:cNvSpPr>
          <p:nvPr/>
        </p:nvSpPr>
        <p:spPr bwMode="auto">
          <a:xfrm flipH="1" flipV="1">
            <a:off x="5056188" y="1807488"/>
            <a:ext cx="430212" cy="431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39" name="Line 92"/>
          <p:cNvSpPr>
            <a:spLocks noChangeShapeType="1"/>
          </p:cNvSpPr>
          <p:nvPr/>
        </p:nvSpPr>
        <p:spPr bwMode="auto">
          <a:xfrm flipV="1">
            <a:off x="5811838" y="2050376"/>
            <a:ext cx="9525" cy="5715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3918" name="WordArt 94"/>
          <p:cNvSpPr>
            <a:spLocks noChangeArrowheads="1" noChangeShapeType="1" noTextEdit="1"/>
          </p:cNvSpPr>
          <p:nvPr/>
        </p:nvSpPr>
        <p:spPr bwMode="auto">
          <a:xfrm>
            <a:off x="817563" y="808951"/>
            <a:ext cx="1274762" cy="373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实例二</a:t>
            </a:r>
          </a:p>
        </p:txBody>
      </p:sp>
      <p:sp>
        <p:nvSpPr>
          <p:cNvPr id="11541" name="Line 95"/>
          <p:cNvSpPr>
            <a:spLocks noChangeShapeType="1"/>
          </p:cNvSpPr>
          <p:nvPr/>
        </p:nvSpPr>
        <p:spPr bwMode="auto">
          <a:xfrm flipH="1">
            <a:off x="4311650" y="2128163"/>
            <a:ext cx="663575" cy="635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42" name="Line 96"/>
          <p:cNvSpPr>
            <a:spLocks noChangeShapeType="1"/>
          </p:cNvSpPr>
          <p:nvPr/>
        </p:nvSpPr>
        <p:spPr bwMode="auto">
          <a:xfrm flipH="1" flipV="1">
            <a:off x="3462338" y="3323551"/>
            <a:ext cx="320675" cy="406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43" name="Line 97"/>
          <p:cNvSpPr>
            <a:spLocks noChangeShapeType="1"/>
          </p:cNvSpPr>
          <p:nvPr/>
        </p:nvSpPr>
        <p:spPr bwMode="auto">
          <a:xfrm flipV="1">
            <a:off x="4800600" y="3439438"/>
            <a:ext cx="390525" cy="5715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44" name="Line 98"/>
          <p:cNvSpPr>
            <a:spLocks noChangeShapeType="1"/>
          </p:cNvSpPr>
          <p:nvPr/>
        </p:nvSpPr>
        <p:spPr bwMode="auto">
          <a:xfrm>
            <a:off x="5513388" y="3390226"/>
            <a:ext cx="746125" cy="1651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33923" name="Group 99"/>
          <p:cNvGrpSpPr/>
          <p:nvPr/>
        </p:nvGrpSpPr>
        <p:grpSpPr bwMode="auto">
          <a:xfrm>
            <a:off x="1241425" y="1585238"/>
            <a:ext cx="236538" cy="2289175"/>
            <a:chOff x="782" y="896"/>
            <a:chExt cx="149" cy="1442"/>
          </a:xfrm>
        </p:grpSpPr>
        <p:sp>
          <p:nvSpPr>
            <p:cNvPr id="333924" name="Line 100"/>
            <p:cNvSpPr>
              <a:spLocks noChangeShapeType="1"/>
            </p:cNvSpPr>
            <p:nvPr/>
          </p:nvSpPr>
          <p:spPr bwMode="auto">
            <a:xfrm>
              <a:off x="840" y="896"/>
              <a:ext cx="0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33925" name="Line 101"/>
            <p:cNvSpPr>
              <a:spLocks noChangeShapeType="1"/>
            </p:cNvSpPr>
            <p:nvPr/>
          </p:nvSpPr>
          <p:spPr bwMode="auto">
            <a:xfrm>
              <a:off x="841" y="1353"/>
              <a:ext cx="0" cy="2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11521" name="Object 257"/>
            <p:cNvGraphicFramePr>
              <a:graphicFrameLocks noChangeAspect="1"/>
            </p:cNvGraphicFramePr>
            <p:nvPr/>
          </p:nvGraphicFramePr>
          <p:xfrm>
            <a:off x="782" y="1130"/>
            <a:ext cx="14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3500" imgH="190500" progId="">
                    <p:embed/>
                  </p:oleObj>
                </mc:Choice>
                <mc:Fallback>
                  <p:oleObj name="Equation" r:id="rId3" imgW="63500" imgH="190500" progId="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" y="1130"/>
                          <a:ext cx="14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3927" name="Line 103"/>
            <p:cNvSpPr>
              <a:spLocks noChangeShapeType="1"/>
            </p:cNvSpPr>
            <p:nvPr/>
          </p:nvSpPr>
          <p:spPr bwMode="auto">
            <a:xfrm>
              <a:off x="841" y="1617"/>
              <a:ext cx="0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33928" name="Line 104"/>
            <p:cNvSpPr>
              <a:spLocks noChangeShapeType="1"/>
            </p:cNvSpPr>
            <p:nvPr/>
          </p:nvSpPr>
          <p:spPr bwMode="auto">
            <a:xfrm>
              <a:off x="842" y="2074"/>
              <a:ext cx="0" cy="2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11522" name="Object 258"/>
            <p:cNvGraphicFramePr>
              <a:graphicFrameLocks noChangeAspect="1"/>
            </p:cNvGraphicFramePr>
            <p:nvPr/>
          </p:nvGraphicFramePr>
          <p:xfrm>
            <a:off x="783" y="1851"/>
            <a:ext cx="14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3500" imgH="190500" progId="">
                    <p:embed/>
                  </p:oleObj>
                </mc:Choice>
                <mc:Fallback>
                  <p:oleObj name="Equation" r:id="rId5" imgW="63500" imgH="190500" progId="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1851"/>
                          <a:ext cx="14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3930" name="Group 106"/>
          <p:cNvGrpSpPr/>
          <p:nvPr/>
        </p:nvGrpSpPr>
        <p:grpSpPr bwMode="auto">
          <a:xfrm>
            <a:off x="5499100" y="2785388"/>
            <a:ext cx="846138" cy="788988"/>
            <a:chOff x="3464" y="1652"/>
            <a:chExt cx="533" cy="497"/>
          </a:xfrm>
        </p:grpSpPr>
        <p:sp>
          <p:nvSpPr>
            <p:cNvPr id="333931" name="Line 107"/>
            <p:cNvSpPr>
              <a:spLocks noChangeShapeType="1"/>
            </p:cNvSpPr>
            <p:nvPr/>
          </p:nvSpPr>
          <p:spPr bwMode="auto">
            <a:xfrm flipH="1">
              <a:off x="3464" y="1875"/>
              <a:ext cx="41" cy="16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med" len="lg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33932" name="Line 108"/>
            <p:cNvSpPr>
              <a:spLocks noChangeShapeType="1"/>
            </p:cNvSpPr>
            <p:nvPr/>
          </p:nvSpPr>
          <p:spPr bwMode="auto">
            <a:xfrm>
              <a:off x="3501" y="1916"/>
              <a:ext cx="483" cy="11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11523" name="Object 259"/>
            <p:cNvGraphicFramePr>
              <a:graphicFrameLocks noChangeAspect="1"/>
            </p:cNvGraphicFramePr>
            <p:nvPr/>
          </p:nvGraphicFramePr>
          <p:xfrm>
            <a:off x="3656" y="1652"/>
            <a:ext cx="23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7000" imgH="419100" progId="">
                    <p:embed/>
                  </p:oleObj>
                </mc:Choice>
                <mc:Fallback>
                  <p:oleObj name="Equation" r:id="rId7" imgW="127000" imgH="419100" progId="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652"/>
                          <a:ext cx="23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3934" name="Line 110"/>
            <p:cNvSpPr>
              <a:spLocks noChangeShapeType="1"/>
            </p:cNvSpPr>
            <p:nvPr/>
          </p:nvSpPr>
          <p:spPr bwMode="auto">
            <a:xfrm flipH="1">
              <a:off x="3957" y="1983"/>
              <a:ext cx="40" cy="16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med" len="lg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</p:grpSp>
      <p:grpSp>
        <p:nvGrpSpPr>
          <p:cNvPr id="333941" name="Group 117"/>
          <p:cNvGrpSpPr/>
          <p:nvPr/>
        </p:nvGrpSpPr>
        <p:grpSpPr bwMode="auto">
          <a:xfrm>
            <a:off x="646113" y="4058563"/>
            <a:ext cx="3552825" cy="519113"/>
            <a:chOff x="295" y="2886"/>
            <a:chExt cx="2238" cy="327"/>
          </a:xfrm>
        </p:grpSpPr>
        <p:sp>
          <p:nvSpPr>
            <p:cNvPr id="333917" name="Rectangle 93"/>
            <p:cNvSpPr>
              <a:spLocks noChangeArrowheads="1"/>
            </p:cNvSpPr>
            <p:nvPr/>
          </p:nvSpPr>
          <p:spPr bwMode="auto">
            <a:xfrm>
              <a:off x="295" y="2886"/>
              <a:ext cx="223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记投针的总数为</a:t>
              </a:r>
            </a:p>
          </p:txBody>
        </p:sp>
        <p:graphicFrame>
          <p:nvGraphicFramePr>
            <p:cNvPr id="11524" name="Object 260"/>
            <p:cNvGraphicFramePr>
              <a:graphicFrameLocks noChangeAspect="1"/>
            </p:cNvGraphicFramePr>
            <p:nvPr/>
          </p:nvGraphicFramePr>
          <p:xfrm>
            <a:off x="1918" y="2951"/>
            <a:ext cx="22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300" imgH="127000" progId="">
                    <p:embed/>
                  </p:oleObj>
                </mc:Choice>
                <mc:Fallback>
                  <p:oleObj name="Equation" r:id="rId9" imgW="114300" imgH="127000" progId="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2951"/>
                          <a:ext cx="22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25" name="Object 261"/>
          <p:cNvGraphicFramePr>
            <a:graphicFrameLocks noChangeAspect="1"/>
          </p:cNvGraphicFramePr>
          <p:nvPr/>
        </p:nvGraphicFramePr>
        <p:xfrm>
          <a:off x="3690938" y="4685626"/>
          <a:ext cx="8826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800" imgH="444500" progId="">
                  <p:embed/>
                </p:oleObj>
              </mc:Choice>
              <mc:Fallback>
                <p:oleObj name="Equation" r:id="rId11" imgW="431800" imgH="444500" progId="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4685626"/>
                        <a:ext cx="8826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3944" name="Group 120"/>
          <p:cNvGrpSpPr/>
          <p:nvPr/>
        </p:nvGrpSpPr>
        <p:grpSpPr bwMode="auto">
          <a:xfrm>
            <a:off x="3454400" y="4052213"/>
            <a:ext cx="4683125" cy="527050"/>
            <a:chOff x="2248" y="2530"/>
            <a:chExt cx="2950" cy="332"/>
          </a:xfrm>
        </p:grpSpPr>
        <p:sp>
          <p:nvSpPr>
            <p:cNvPr id="333940" name="Rectangle 116"/>
            <p:cNvSpPr>
              <a:spLocks noChangeArrowheads="1"/>
            </p:cNvSpPr>
            <p:nvPr/>
          </p:nvSpPr>
          <p:spPr bwMode="auto">
            <a:xfrm>
              <a:off x="2248" y="2535"/>
              <a:ext cx="295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针与平行线相交的次数为</a:t>
              </a:r>
            </a:p>
          </p:txBody>
        </p:sp>
        <p:graphicFrame>
          <p:nvGraphicFramePr>
            <p:cNvPr id="11526" name="Object 262"/>
            <p:cNvGraphicFramePr>
              <a:graphicFrameLocks noChangeAspect="1"/>
            </p:cNvGraphicFramePr>
            <p:nvPr/>
          </p:nvGraphicFramePr>
          <p:xfrm>
            <a:off x="4870" y="2530"/>
            <a:ext cx="307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500" imgH="228600" progId="">
                    <p:embed/>
                  </p:oleObj>
                </mc:Choice>
                <mc:Fallback>
                  <p:oleObj name="Equation" r:id="rId13" imgW="190500" imgH="228600" progId="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0" y="2530"/>
                          <a:ext cx="307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3943" name="Rectangle 119"/>
          <p:cNvSpPr>
            <a:spLocks noChangeArrowheads="1"/>
          </p:cNvSpPr>
          <p:nvPr/>
        </p:nvSpPr>
        <p:spPr bwMode="auto">
          <a:xfrm>
            <a:off x="50800" y="4501476"/>
            <a:ext cx="12652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 </a:t>
            </a:r>
          </a:p>
        </p:txBody>
      </p:sp>
      <p:graphicFrame>
        <p:nvGraphicFramePr>
          <p:cNvPr id="11527" name="Object 263"/>
          <p:cNvGraphicFramePr>
            <a:graphicFrameLocks noChangeAspect="1"/>
          </p:cNvGraphicFramePr>
          <p:nvPr/>
        </p:nvGraphicFramePr>
        <p:xfrm>
          <a:off x="4522788" y="4747538"/>
          <a:ext cx="441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7800" imgH="419100" progId="">
                  <p:embed/>
                </p:oleObj>
              </mc:Choice>
              <mc:Fallback>
                <p:oleObj name="Equation" r:id="rId15" imgW="177800" imgH="419100" progId="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4747538"/>
                        <a:ext cx="4413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28" name="Object 264"/>
          <p:cNvGraphicFramePr>
            <a:graphicFrameLocks noChangeAspect="1"/>
          </p:cNvGraphicFramePr>
          <p:nvPr/>
        </p:nvGraphicFramePr>
        <p:xfrm>
          <a:off x="3141663" y="5461913"/>
          <a:ext cx="17303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27100" imgH="444500" progId="">
                  <p:embed/>
                </p:oleObj>
              </mc:Choice>
              <mc:Fallback>
                <p:oleObj name="Equation" r:id="rId17" imgW="927100" imgH="444500" progId="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5461913"/>
                        <a:ext cx="17303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571811" y="5557633"/>
            <a:ext cx="30697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19"/>
              </a:rPr>
              <a:t>http://www.math.uah.edu/stat/apps/BuffonNeedleExperiment.html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3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3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000"/>
                            </p:stCondLst>
                            <p:childTnLst>
                              <p:par>
                                <p:cTn id="1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000"/>
                            </p:stCondLst>
                            <p:childTnLst>
                              <p:par>
                                <p:cTn id="1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7" dur="1000"/>
                                        <p:tgtEl>
                                          <p:spTgt spid="33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1" dur="1000"/>
                                        <p:tgtEl>
                                          <p:spTgt spid="33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3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3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33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1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1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1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1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1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1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06" grpId="0"/>
      <p:bldP spid="11533" grpId="0" animBg="1"/>
      <p:bldP spid="11534" grpId="0" animBg="1"/>
      <p:bldP spid="11535" grpId="0" animBg="1"/>
      <p:bldP spid="11536" grpId="0" animBg="1"/>
      <p:bldP spid="11537" grpId="0" animBg="1"/>
      <p:bldP spid="11538" grpId="0" animBg="1"/>
      <p:bldP spid="11539" grpId="0" animBg="1"/>
      <p:bldP spid="333918" grpId="0" animBg="1"/>
      <p:bldP spid="11541" grpId="0" animBg="1"/>
      <p:bldP spid="11542" grpId="0" animBg="1"/>
      <p:bldP spid="11543" grpId="0" animBg="1"/>
      <p:bldP spid="11544" grpId="0" animBg="1"/>
      <p:bldP spid="33394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-1588" y="1608007"/>
            <a:ext cx="8699501" cy="5407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是</a:t>
            </a: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Dewey</a:t>
            </a:r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统计了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438023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cs typeface="+mn-cs"/>
              </a:rPr>
              <a:t>个字母得到的统计表</a:t>
            </a:r>
          </a:p>
        </p:txBody>
      </p:sp>
      <p:grpSp>
        <p:nvGrpSpPr>
          <p:cNvPr id="422153" name="Group 265"/>
          <p:cNvGrpSpPr/>
          <p:nvPr/>
        </p:nvGrpSpPr>
        <p:grpSpPr bwMode="auto">
          <a:xfrm>
            <a:off x="101600" y="1258757"/>
            <a:ext cx="9182100" cy="427037"/>
            <a:chOff x="64" y="683"/>
            <a:chExt cx="5784" cy="269"/>
          </a:xfrm>
        </p:grpSpPr>
        <p:sp>
          <p:nvSpPr>
            <p:cNvPr id="422152" name="Text Box 264"/>
            <p:cNvSpPr txBox="1">
              <a:spLocks noChangeArrowheads="1"/>
            </p:cNvSpPr>
            <p:nvPr/>
          </p:nvSpPr>
          <p:spPr bwMode="auto">
            <a:xfrm>
              <a:off x="64" y="683"/>
              <a:ext cx="5784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察次数  较大时，每个字母出现的频率呈现稳定性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下面</a:t>
              </a:r>
            </a:p>
          </p:txBody>
        </p:sp>
        <p:graphicFrame>
          <p:nvGraphicFramePr>
            <p:cNvPr id="12581" name="Object 293"/>
            <p:cNvGraphicFramePr>
              <a:graphicFrameLocks noChangeAspect="1"/>
            </p:cNvGraphicFramePr>
            <p:nvPr/>
          </p:nvGraphicFramePr>
          <p:xfrm>
            <a:off x="758" y="734"/>
            <a:ext cx="16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14300" imgH="127000" progId="Equation.3">
                    <p:embed/>
                  </p:oleObj>
                </mc:Choice>
                <mc:Fallback>
                  <p:oleObj name="公式" r:id="rId3" imgW="114300" imgH="127000" progId="Equation.3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734"/>
                          <a:ext cx="16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1893" name="WordArt 5"/>
          <p:cNvSpPr>
            <a:spLocks noChangeArrowheads="1" noChangeShapeType="1" noTextEdit="1"/>
          </p:cNvSpPr>
          <p:nvPr/>
        </p:nvSpPr>
        <p:spPr bwMode="auto">
          <a:xfrm>
            <a:off x="739775" y="812669"/>
            <a:ext cx="1117600" cy="354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实例三</a:t>
            </a:r>
          </a:p>
        </p:txBody>
      </p:sp>
      <p:grpSp>
        <p:nvGrpSpPr>
          <p:cNvPr id="421894" name="Group 6"/>
          <p:cNvGrpSpPr/>
          <p:nvPr/>
        </p:nvGrpSpPr>
        <p:grpSpPr bwMode="auto">
          <a:xfrm>
            <a:off x="793750" y="2322382"/>
            <a:ext cx="7693025" cy="3022600"/>
            <a:chOff x="500" y="1553"/>
            <a:chExt cx="4846" cy="1904"/>
          </a:xfrm>
          <a:pattFill prst="diagBrick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945" y="2409"/>
              <a:ext cx="116" cy="36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874" y="2328"/>
              <a:ext cx="116" cy="36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897" name="Rectangle 9"/>
            <p:cNvSpPr>
              <a:spLocks noChangeArrowheads="1"/>
            </p:cNvSpPr>
            <p:nvPr/>
          </p:nvSpPr>
          <p:spPr bwMode="auto">
            <a:xfrm>
              <a:off x="4703" y="3218"/>
              <a:ext cx="635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898" name="Rectangle 10"/>
            <p:cNvSpPr>
              <a:spLocks noChangeArrowheads="1"/>
            </p:cNvSpPr>
            <p:nvPr/>
          </p:nvSpPr>
          <p:spPr bwMode="auto">
            <a:xfrm>
              <a:off x="4703" y="2987"/>
              <a:ext cx="635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4703" y="2756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0.0006</a:t>
              </a:r>
            </a:p>
          </p:txBody>
        </p:sp>
        <p:sp>
          <p:nvSpPr>
            <p:cNvPr id="12595" name="Rectangle 12"/>
            <p:cNvSpPr>
              <a:spLocks noChangeArrowheads="1"/>
            </p:cNvSpPr>
            <p:nvPr/>
          </p:nvSpPr>
          <p:spPr bwMode="auto">
            <a:xfrm>
              <a:off x="4703" y="2525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0.0009</a:t>
              </a:r>
            </a:p>
          </p:txBody>
        </p:sp>
        <p:sp>
          <p:nvSpPr>
            <p:cNvPr id="12596" name="Rectangle 13"/>
            <p:cNvSpPr>
              <a:spLocks noChangeArrowheads="1"/>
            </p:cNvSpPr>
            <p:nvPr/>
          </p:nvSpPr>
          <p:spPr bwMode="auto">
            <a:xfrm>
              <a:off x="4703" y="2294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0.0010</a:t>
              </a:r>
            </a:p>
          </p:txBody>
        </p:sp>
        <p:sp>
          <p:nvSpPr>
            <p:cNvPr id="12597" name="Rectangle 14"/>
            <p:cNvSpPr>
              <a:spLocks noChangeArrowheads="1"/>
            </p:cNvSpPr>
            <p:nvPr/>
          </p:nvSpPr>
          <p:spPr bwMode="auto">
            <a:xfrm>
              <a:off x="4703" y="2063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0.0016</a:t>
              </a:r>
            </a:p>
          </p:txBody>
        </p:sp>
        <p:sp>
          <p:nvSpPr>
            <p:cNvPr id="12598" name="Rectangle 15"/>
            <p:cNvSpPr>
              <a:spLocks noChangeArrowheads="1"/>
            </p:cNvSpPr>
            <p:nvPr/>
          </p:nvSpPr>
          <p:spPr bwMode="auto">
            <a:xfrm>
              <a:off x="4703" y="1832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0.0060</a:t>
              </a:r>
            </a:p>
          </p:txBody>
        </p:sp>
        <p:sp>
          <p:nvSpPr>
            <p:cNvPr id="421904" name="Rectangle 16"/>
            <p:cNvSpPr>
              <a:spLocks noChangeArrowheads="1"/>
            </p:cNvSpPr>
            <p:nvPr/>
          </p:nvSpPr>
          <p:spPr bwMode="auto">
            <a:xfrm>
              <a:off x="4703" y="1560"/>
              <a:ext cx="635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12600" name="Rectangle 17"/>
            <p:cNvSpPr>
              <a:spLocks noChangeArrowheads="1"/>
            </p:cNvSpPr>
            <p:nvPr/>
          </p:nvSpPr>
          <p:spPr bwMode="auto">
            <a:xfrm>
              <a:off x="3524" y="3218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0.0102</a:t>
              </a:r>
            </a:p>
          </p:txBody>
        </p:sp>
        <p:sp>
          <p:nvSpPr>
            <p:cNvPr id="12601" name="Rectangle 18"/>
            <p:cNvSpPr>
              <a:spLocks noChangeArrowheads="1"/>
            </p:cNvSpPr>
            <p:nvPr/>
          </p:nvSpPr>
          <p:spPr bwMode="auto">
            <a:xfrm>
              <a:off x="3524" y="2987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0.0156</a:t>
              </a:r>
            </a:p>
          </p:txBody>
        </p:sp>
        <p:sp>
          <p:nvSpPr>
            <p:cNvPr id="12602" name="Rectangle 19"/>
            <p:cNvSpPr>
              <a:spLocks noChangeArrowheads="1"/>
            </p:cNvSpPr>
            <p:nvPr/>
          </p:nvSpPr>
          <p:spPr bwMode="auto">
            <a:xfrm>
              <a:off x="3524" y="2756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0.0186</a:t>
              </a:r>
            </a:p>
          </p:txBody>
        </p:sp>
        <p:sp>
          <p:nvSpPr>
            <p:cNvPr id="12603" name="Rectangle 20"/>
            <p:cNvSpPr>
              <a:spLocks noChangeArrowheads="1"/>
            </p:cNvSpPr>
            <p:nvPr/>
          </p:nvSpPr>
          <p:spPr bwMode="auto">
            <a:xfrm>
              <a:off x="3524" y="2525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0.0187</a:t>
              </a:r>
            </a:p>
          </p:txBody>
        </p:sp>
        <p:sp>
          <p:nvSpPr>
            <p:cNvPr id="12604" name="Rectangle 21"/>
            <p:cNvSpPr>
              <a:spLocks noChangeArrowheads="1"/>
            </p:cNvSpPr>
            <p:nvPr/>
          </p:nvSpPr>
          <p:spPr bwMode="auto">
            <a:xfrm>
              <a:off x="3524" y="2294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0.0202</a:t>
              </a:r>
            </a:p>
          </p:txBody>
        </p:sp>
        <p:sp>
          <p:nvSpPr>
            <p:cNvPr id="12605" name="Rectangle 22"/>
            <p:cNvSpPr>
              <a:spLocks noChangeArrowheads="1"/>
            </p:cNvSpPr>
            <p:nvPr/>
          </p:nvSpPr>
          <p:spPr bwMode="auto">
            <a:xfrm>
              <a:off x="3524" y="2063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0.0214</a:t>
              </a:r>
            </a:p>
          </p:txBody>
        </p:sp>
        <p:sp>
          <p:nvSpPr>
            <p:cNvPr id="12606" name="Rectangle 23"/>
            <p:cNvSpPr>
              <a:spLocks noChangeArrowheads="1"/>
            </p:cNvSpPr>
            <p:nvPr/>
          </p:nvSpPr>
          <p:spPr bwMode="auto">
            <a:xfrm>
              <a:off x="3524" y="1832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0.0244</a:t>
              </a:r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3524" y="1560"/>
              <a:ext cx="680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12608" name="Rectangle 25"/>
            <p:cNvSpPr>
              <a:spLocks noChangeArrowheads="1"/>
            </p:cNvSpPr>
            <p:nvPr/>
          </p:nvSpPr>
          <p:spPr bwMode="auto">
            <a:xfrm>
              <a:off x="2344" y="3218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0.0256</a:t>
              </a:r>
            </a:p>
          </p:txBody>
        </p:sp>
        <p:sp>
          <p:nvSpPr>
            <p:cNvPr id="12609" name="Rectangle 26"/>
            <p:cNvSpPr>
              <a:spLocks noChangeArrowheads="1"/>
            </p:cNvSpPr>
            <p:nvPr/>
          </p:nvSpPr>
          <p:spPr bwMode="auto">
            <a:xfrm>
              <a:off x="2344" y="2987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0.0268</a:t>
              </a:r>
            </a:p>
          </p:txBody>
        </p:sp>
        <p:sp>
          <p:nvSpPr>
            <p:cNvPr id="12610" name="Rectangle 27"/>
            <p:cNvSpPr>
              <a:spLocks noChangeArrowheads="1"/>
            </p:cNvSpPr>
            <p:nvPr/>
          </p:nvSpPr>
          <p:spPr bwMode="auto">
            <a:xfrm>
              <a:off x="2344" y="2756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0.0280</a:t>
              </a:r>
            </a:p>
          </p:txBody>
        </p:sp>
        <p:sp>
          <p:nvSpPr>
            <p:cNvPr id="12611" name="Rectangle 28"/>
            <p:cNvSpPr>
              <a:spLocks noChangeArrowheads="1"/>
            </p:cNvSpPr>
            <p:nvPr/>
          </p:nvSpPr>
          <p:spPr bwMode="auto">
            <a:xfrm>
              <a:off x="2344" y="2525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0.0389</a:t>
              </a:r>
            </a:p>
          </p:txBody>
        </p:sp>
        <p:sp>
          <p:nvSpPr>
            <p:cNvPr id="12612" name="Rectangle 29"/>
            <p:cNvSpPr>
              <a:spLocks noChangeArrowheads="1"/>
            </p:cNvSpPr>
            <p:nvPr/>
          </p:nvSpPr>
          <p:spPr bwMode="auto">
            <a:xfrm>
              <a:off x="2344" y="2294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0.0394</a:t>
              </a:r>
            </a:p>
          </p:txBody>
        </p:sp>
        <p:sp>
          <p:nvSpPr>
            <p:cNvPr id="12613" name="Rectangle 30"/>
            <p:cNvSpPr>
              <a:spLocks noChangeArrowheads="1"/>
            </p:cNvSpPr>
            <p:nvPr/>
          </p:nvSpPr>
          <p:spPr bwMode="auto">
            <a:xfrm>
              <a:off x="2344" y="2063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0.0573</a:t>
              </a:r>
            </a:p>
          </p:txBody>
        </p:sp>
        <p:sp>
          <p:nvSpPr>
            <p:cNvPr id="12614" name="Rectangle 31"/>
            <p:cNvSpPr>
              <a:spLocks noChangeArrowheads="1"/>
            </p:cNvSpPr>
            <p:nvPr/>
          </p:nvSpPr>
          <p:spPr bwMode="auto">
            <a:xfrm>
              <a:off x="2344" y="1832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0.0594</a:t>
              </a:r>
            </a:p>
          </p:txBody>
        </p:sp>
        <p:sp>
          <p:nvSpPr>
            <p:cNvPr id="421920" name="Rectangle 32"/>
            <p:cNvSpPr>
              <a:spLocks noChangeArrowheads="1"/>
            </p:cNvSpPr>
            <p:nvPr/>
          </p:nvSpPr>
          <p:spPr bwMode="auto">
            <a:xfrm>
              <a:off x="2344" y="1560"/>
              <a:ext cx="681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12616" name="Rectangle 33"/>
            <p:cNvSpPr>
              <a:spLocks noChangeArrowheads="1"/>
            </p:cNvSpPr>
            <p:nvPr/>
          </p:nvSpPr>
          <p:spPr bwMode="auto">
            <a:xfrm>
              <a:off x="984" y="3218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0.0634</a:t>
              </a:r>
            </a:p>
          </p:txBody>
        </p:sp>
        <p:sp>
          <p:nvSpPr>
            <p:cNvPr id="12617" name="Rectangle 34"/>
            <p:cNvSpPr>
              <a:spLocks noChangeArrowheads="1"/>
            </p:cNvSpPr>
            <p:nvPr/>
          </p:nvSpPr>
          <p:spPr bwMode="auto">
            <a:xfrm>
              <a:off x="984" y="2987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0.0706</a:t>
              </a:r>
            </a:p>
          </p:txBody>
        </p:sp>
        <p:sp>
          <p:nvSpPr>
            <p:cNvPr id="12618" name="Rectangle 35"/>
            <p:cNvSpPr>
              <a:spLocks noChangeArrowheads="1"/>
            </p:cNvSpPr>
            <p:nvPr/>
          </p:nvSpPr>
          <p:spPr bwMode="auto">
            <a:xfrm>
              <a:off x="984" y="2756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0.0707</a:t>
              </a:r>
            </a:p>
          </p:txBody>
        </p:sp>
        <p:sp>
          <p:nvSpPr>
            <p:cNvPr id="12619" name="Rectangle 36"/>
            <p:cNvSpPr>
              <a:spLocks noChangeArrowheads="1"/>
            </p:cNvSpPr>
            <p:nvPr/>
          </p:nvSpPr>
          <p:spPr bwMode="auto">
            <a:xfrm>
              <a:off x="984" y="2525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0.0776</a:t>
              </a:r>
            </a:p>
          </p:txBody>
        </p:sp>
        <p:sp>
          <p:nvSpPr>
            <p:cNvPr id="12620" name="Rectangle 37"/>
            <p:cNvSpPr>
              <a:spLocks noChangeArrowheads="1"/>
            </p:cNvSpPr>
            <p:nvPr/>
          </p:nvSpPr>
          <p:spPr bwMode="auto">
            <a:xfrm>
              <a:off x="984" y="2294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0.0788</a:t>
              </a:r>
            </a:p>
          </p:txBody>
        </p:sp>
        <p:sp>
          <p:nvSpPr>
            <p:cNvPr id="12621" name="Rectangle 38"/>
            <p:cNvSpPr>
              <a:spLocks noChangeArrowheads="1"/>
            </p:cNvSpPr>
            <p:nvPr/>
          </p:nvSpPr>
          <p:spPr bwMode="auto">
            <a:xfrm>
              <a:off x="984" y="2063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0.0978</a:t>
              </a:r>
            </a:p>
          </p:txBody>
        </p:sp>
        <p:sp>
          <p:nvSpPr>
            <p:cNvPr id="12622" name="Rectangle 39"/>
            <p:cNvSpPr>
              <a:spLocks noChangeArrowheads="1"/>
            </p:cNvSpPr>
            <p:nvPr/>
          </p:nvSpPr>
          <p:spPr bwMode="auto">
            <a:xfrm>
              <a:off x="984" y="1832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0.1268</a:t>
              </a:r>
            </a:p>
          </p:txBody>
        </p:sp>
        <p:sp>
          <p:nvSpPr>
            <p:cNvPr id="421928" name="Rectangle 40"/>
            <p:cNvSpPr>
              <a:spLocks noChangeArrowheads="1"/>
            </p:cNvSpPr>
            <p:nvPr/>
          </p:nvSpPr>
          <p:spPr bwMode="auto">
            <a:xfrm>
              <a:off x="984" y="1560"/>
              <a:ext cx="816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421929" name="Rectangle 41"/>
            <p:cNvSpPr>
              <a:spLocks noChangeArrowheads="1"/>
            </p:cNvSpPr>
            <p:nvPr/>
          </p:nvSpPr>
          <p:spPr bwMode="auto">
            <a:xfrm>
              <a:off x="4204" y="3218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4204" y="2987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931" name="Rectangle 43"/>
            <p:cNvSpPr>
              <a:spLocks noChangeArrowheads="1"/>
            </p:cNvSpPr>
            <p:nvPr/>
          </p:nvSpPr>
          <p:spPr bwMode="auto">
            <a:xfrm>
              <a:off x="4204" y="2756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421932" name="Rectangle 44"/>
            <p:cNvSpPr>
              <a:spLocks noChangeArrowheads="1"/>
            </p:cNvSpPr>
            <p:nvPr/>
          </p:nvSpPr>
          <p:spPr bwMode="auto">
            <a:xfrm>
              <a:off x="4204" y="2525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421933" name="Rectangle 45"/>
            <p:cNvSpPr>
              <a:spLocks noChangeArrowheads="1"/>
            </p:cNvSpPr>
            <p:nvPr/>
          </p:nvSpPr>
          <p:spPr bwMode="auto">
            <a:xfrm>
              <a:off x="4204" y="2294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421934" name="Rectangle 46"/>
            <p:cNvSpPr>
              <a:spLocks noChangeArrowheads="1"/>
            </p:cNvSpPr>
            <p:nvPr/>
          </p:nvSpPr>
          <p:spPr bwMode="auto">
            <a:xfrm>
              <a:off x="4204" y="2063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421935" name="Rectangle 47"/>
            <p:cNvSpPr>
              <a:spLocks noChangeArrowheads="1"/>
            </p:cNvSpPr>
            <p:nvPr/>
          </p:nvSpPr>
          <p:spPr bwMode="auto">
            <a:xfrm>
              <a:off x="4204" y="1832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421936" name="Rectangle 48"/>
            <p:cNvSpPr>
              <a:spLocks noChangeArrowheads="1"/>
            </p:cNvSpPr>
            <p:nvPr/>
          </p:nvSpPr>
          <p:spPr bwMode="auto">
            <a:xfrm>
              <a:off x="4204" y="1560"/>
              <a:ext cx="499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1937" name="Rectangle 49"/>
            <p:cNvSpPr>
              <a:spLocks noChangeArrowheads="1"/>
            </p:cNvSpPr>
            <p:nvPr/>
          </p:nvSpPr>
          <p:spPr bwMode="auto">
            <a:xfrm>
              <a:off x="1800" y="3218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421938" name="Rectangle 50"/>
            <p:cNvSpPr>
              <a:spLocks noChangeArrowheads="1"/>
            </p:cNvSpPr>
            <p:nvPr/>
          </p:nvSpPr>
          <p:spPr bwMode="auto">
            <a:xfrm>
              <a:off x="1800" y="2987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21939" name="Rectangle 51"/>
            <p:cNvSpPr>
              <a:spLocks noChangeArrowheads="1"/>
            </p:cNvSpPr>
            <p:nvPr/>
          </p:nvSpPr>
          <p:spPr bwMode="auto">
            <a:xfrm>
              <a:off x="1800" y="2756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421940" name="Rectangle 52"/>
            <p:cNvSpPr>
              <a:spLocks noChangeArrowheads="1"/>
            </p:cNvSpPr>
            <p:nvPr/>
          </p:nvSpPr>
          <p:spPr bwMode="auto">
            <a:xfrm>
              <a:off x="1800" y="2525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21941" name="Rectangle 53"/>
            <p:cNvSpPr>
              <a:spLocks noChangeArrowheads="1"/>
            </p:cNvSpPr>
            <p:nvPr/>
          </p:nvSpPr>
          <p:spPr bwMode="auto">
            <a:xfrm>
              <a:off x="1800" y="2294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421942" name="Rectangle 54"/>
            <p:cNvSpPr>
              <a:spLocks noChangeArrowheads="1"/>
            </p:cNvSpPr>
            <p:nvPr/>
          </p:nvSpPr>
          <p:spPr bwMode="auto">
            <a:xfrm>
              <a:off x="1800" y="2063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421943" name="Rectangle 55"/>
            <p:cNvSpPr>
              <a:spLocks noChangeArrowheads="1"/>
            </p:cNvSpPr>
            <p:nvPr/>
          </p:nvSpPr>
          <p:spPr bwMode="auto">
            <a:xfrm>
              <a:off x="1800" y="1832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421944" name="Rectangle 56"/>
            <p:cNvSpPr>
              <a:spLocks noChangeArrowheads="1"/>
            </p:cNvSpPr>
            <p:nvPr/>
          </p:nvSpPr>
          <p:spPr bwMode="auto">
            <a:xfrm>
              <a:off x="1800" y="1560"/>
              <a:ext cx="544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1945" name="Rectangle 57"/>
            <p:cNvSpPr>
              <a:spLocks noChangeArrowheads="1"/>
            </p:cNvSpPr>
            <p:nvPr/>
          </p:nvSpPr>
          <p:spPr bwMode="auto">
            <a:xfrm>
              <a:off x="3025" y="3218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421946" name="Rectangle 58"/>
            <p:cNvSpPr>
              <a:spLocks noChangeArrowheads="1"/>
            </p:cNvSpPr>
            <p:nvPr/>
          </p:nvSpPr>
          <p:spPr bwMode="auto">
            <a:xfrm>
              <a:off x="3025" y="2987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21947" name="Rectangle 59"/>
            <p:cNvSpPr>
              <a:spLocks noChangeArrowheads="1"/>
            </p:cNvSpPr>
            <p:nvPr/>
          </p:nvSpPr>
          <p:spPr bwMode="auto">
            <a:xfrm>
              <a:off x="3025" y="2756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421948" name="Rectangle 60"/>
            <p:cNvSpPr>
              <a:spLocks noChangeArrowheads="1"/>
            </p:cNvSpPr>
            <p:nvPr/>
          </p:nvSpPr>
          <p:spPr bwMode="auto">
            <a:xfrm>
              <a:off x="3025" y="2525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421949" name="Rectangle 61"/>
            <p:cNvSpPr>
              <a:spLocks noChangeArrowheads="1"/>
            </p:cNvSpPr>
            <p:nvPr/>
          </p:nvSpPr>
          <p:spPr bwMode="auto">
            <a:xfrm>
              <a:off x="3025" y="2294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421950" name="Rectangle 62"/>
            <p:cNvSpPr>
              <a:spLocks noChangeArrowheads="1"/>
            </p:cNvSpPr>
            <p:nvPr/>
          </p:nvSpPr>
          <p:spPr bwMode="auto">
            <a:xfrm>
              <a:off x="3025" y="2063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421951" name="Rectangle 63"/>
            <p:cNvSpPr>
              <a:spLocks noChangeArrowheads="1"/>
            </p:cNvSpPr>
            <p:nvPr/>
          </p:nvSpPr>
          <p:spPr bwMode="auto">
            <a:xfrm>
              <a:off x="3025" y="1832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421952" name="Rectangle 64"/>
            <p:cNvSpPr>
              <a:spLocks noChangeArrowheads="1"/>
            </p:cNvSpPr>
            <p:nvPr/>
          </p:nvSpPr>
          <p:spPr bwMode="auto">
            <a:xfrm>
              <a:off x="3025" y="1560"/>
              <a:ext cx="499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1953" name="Rectangle 65"/>
            <p:cNvSpPr>
              <a:spLocks noChangeArrowheads="1"/>
            </p:cNvSpPr>
            <p:nvPr/>
          </p:nvSpPr>
          <p:spPr bwMode="auto">
            <a:xfrm>
              <a:off x="530" y="3218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421954" name="Rectangle 66"/>
            <p:cNvSpPr>
              <a:spLocks noChangeArrowheads="1"/>
            </p:cNvSpPr>
            <p:nvPr/>
          </p:nvSpPr>
          <p:spPr bwMode="auto">
            <a:xfrm>
              <a:off x="530" y="2987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421955" name="Rectangle 67"/>
            <p:cNvSpPr>
              <a:spLocks noChangeArrowheads="1"/>
            </p:cNvSpPr>
            <p:nvPr/>
          </p:nvSpPr>
          <p:spPr bwMode="auto">
            <a:xfrm>
              <a:off x="530" y="2756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421956" name="Rectangle 68"/>
            <p:cNvSpPr>
              <a:spLocks noChangeArrowheads="1"/>
            </p:cNvSpPr>
            <p:nvPr/>
          </p:nvSpPr>
          <p:spPr bwMode="auto">
            <a:xfrm>
              <a:off x="530" y="2525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421957" name="Rectangle 69"/>
            <p:cNvSpPr>
              <a:spLocks noChangeArrowheads="1"/>
            </p:cNvSpPr>
            <p:nvPr/>
          </p:nvSpPr>
          <p:spPr bwMode="auto">
            <a:xfrm>
              <a:off x="530" y="2294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21958" name="Rectangle 70"/>
            <p:cNvSpPr>
              <a:spLocks noChangeArrowheads="1"/>
            </p:cNvSpPr>
            <p:nvPr/>
          </p:nvSpPr>
          <p:spPr bwMode="auto">
            <a:xfrm>
              <a:off x="530" y="2063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421959" name="Rectangle 71"/>
            <p:cNvSpPr>
              <a:spLocks noChangeArrowheads="1"/>
            </p:cNvSpPr>
            <p:nvPr/>
          </p:nvSpPr>
          <p:spPr bwMode="auto">
            <a:xfrm>
              <a:off x="530" y="1832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421960" name="Rectangle 72"/>
            <p:cNvSpPr>
              <a:spLocks noChangeArrowheads="1"/>
            </p:cNvSpPr>
            <p:nvPr/>
          </p:nvSpPr>
          <p:spPr bwMode="auto">
            <a:xfrm>
              <a:off x="530" y="1560"/>
              <a:ext cx="454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1961" name="Line 73"/>
            <p:cNvSpPr>
              <a:spLocks noChangeShapeType="1"/>
            </p:cNvSpPr>
            <p:nvPr/>
          </p:nvSpPr>
          <p:spPr bwMode="auto">
            <a:xfrm>
              <a:off x="530" y="1560"/>
              <a:ext cx="4808" cy="0"/>
            </a:xfrm>
            <a:prstGeom prst="line">
              <a:avLst/>
            </a:prstGeom>
            <a:grpFill/>
            <a:ln w="1905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62" name="Line 74"/>
            <p:cNvSpPr>
              <a:spLocks noChangeShapeType="1"/>
            </p:cNvSpPr>
            <p:nvPr/>
          </p:nvSpPr>
          <p:spPr bwMode="auto">
            <a:xfrm>
              <a:off x="530" y="3449"/>
              <a:ext cx="4808" cy="0"/>
            </a:xfrm>
            <a:prstGeom prst="line">
              <a:avLst/>
            </a:prstGeom>
            <a:grpFill/>
            <a:ln w="1270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63" name="Line 75"/>
            <p:cNvSpPr>
              <a:spLocks noChangeShapeType="1"/>
            </p:cNvSpPr>
            <p:nvPr/>
          </p:nvSpPr>
          <p:spPr bwMode="auto">
            <a:xfrm>
              <a:off x="5338" y="1560"/>
              <a:ext cx="0" cy="1889"/>
            </a:xfrm>
            <a:prstGeom prst="line">
              <a:avLst/>
            </a:prstGeom>
            <a:grpFill/>
            <a:ln w="1905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64" name="Line 76"/>
            <p:cNvSpPr>
              <a:spLocks noChangeShapeType="1"/>
            </p:cNvSpPr>
            <p:nvPr/>
          </p:nvSpPr>
          <p:spPr bwMode="auto">
            <a:xfrm>
              <a:off x="530" y="1832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65" name="Line 77"/>
            <p:cNvSpPr>
              <a:spLocks noChangeShapeType="1"/>
            </p:cNvSpPr>
            <p:nvPr/>
          </p:nvSpPr>
          <p:spPr bwMode="auto">
            <a:xfrm>
              <a:off x="530" y="2063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66" name="Line 78"/>
            <p:cNvSpPr>
              <a:spLocks noChangeShapeType="1"/>
            </p:cNvSpPr>
            <p:nvPr/>
          </p:nvSpPr>
          <p:spPr bwMode="auto">
            <a:xfrm>
              <a:off x="530" y="2294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67" name="Line 79"/>
            <p:cNvSpPr>
              <a:spLocks noChangeShapeType="1"/>
            </p:cNvSpPr>
            <p:nvPr/>
          </p:nvSpPr>
          <p:spPr bwMode="auto">
            <a:xfrm>
              <a:off x="530" y="2525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68" name="Line 80"/>
            <p:cNvSpPr>
              <a:spLocks noChangeShapeType="1"/>
            </p:cNvSpPr>
            <p:nvPr/>
          </p:nvSpPr>
          <p:spPr bwMode="auto">
            <a:xfrm>
              <a:off x="530" y="2525"/>
              <a:ext cx="0" cy="924"/>
            </a:xfrm>
            <a:prstGeom prst="line">
              <a:avLst/>
            </a:prstGeom>
            <a:grpFill/>
            <a:ln w="1905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69" name="Line 81"/>
            <p:cNvSpPr>
              <a:spLocks noChangeShapeType="1"/>
            </p:cNvSpPr>
            <p:nvPr/>
          </p:nvSpPr>
          <p:spPr bwMode="auto">
            <a:xfrm>
              <a:off x="530" y="1560"/>
              <a:ext cx="0" cy="965"/>
            </a:xfrm>
            <a:prstGeom prst="line">
              <a:avLst/>
            </a:prstGeom>
            <a:grpFill/>
            <a:ln w="1905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70" name="Line 82"/>
            <p:cNvSpPr>
              <a:spLocks noChangeShapeType="1"/>
            </p:cNvSpPr>
            <p:nvPr/>
          </p:nvSpPr>
          <p:spPr bwMode="auto">
            <a:xfrm>
              <a:off x="530" y="2756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71" name="Line 83"/>
            <p:cNvSpPr>
              <a:spLocks noChangeShapeType="1"/>
            </p:cNvSpPr>
            <p:nvPr/>
          </p:nvSpPr>
          <p:spPr bwMode="auto">
            <a:xfrm>
              <a:off x="530" y="2987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72" name="Line 84"/>
            <p:cNvSpPr>
              <a:spLocks noChangeShapeType="1"/>
            </p:cNvSpPr>
            <p:nvPr/>
          </p:nvSpPr>
          <p:spPr bwMode="auto">
            <a:xfrm>
              <a:off x="530" y="3218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73" name="Line 85"/>
            <p:cNvSpPr>
              <a:spLocks noChangeShapeType="1"/>
            </p:cNvSpPr>
            <p:nvPr/>
          </p:nvSpPr>
          <p:spPr bwMode="auto">
            <a:xfrm>
              <a:off x="3025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74" name="Line 86"/>
            <p:cNvSpPr>
              <a:spLocks noChangeShapeType="1"/>
            </p:cNvSpPr>
            <p:nvPr/>
          </p:nvSpPr>
          <p:spPr bwMode="auto">
            <a:xfrm>
              <a:off x="1800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75" name="Line 87"/>
            <p:cNvSpPr>
              <a:spLocks noChangeShapeType="1"/>
            </p:cNvSpPr>
            <p:nvPr/>
          </p:nvSpPr>
          <p:spPr bwMode="auto">
            <a:xfrm>
              <a:off x="420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76" name="Line 88"/>
            <p:cNvSpPr>
              <a:spLocks noChangeShapeType="1"/>
            </p:cNvSpPr>
            <p:nvPr/>
          </p:nvSpPr>
          <p:spPr bwMode="auto">
            <a:xfrm>
              <a:off x="98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77" name="Line 89"/>
            <p:cNvSpPr>
              <a:spLocks noChangeShapeType="1"/>
            </p:cNvSpPr>
            <p:nvPr/>
          </p:nvSpPr>
          <p:spPr bwMode="auto">
            <a:xfrm>
              <a:off x="234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78" name="Line 90"/>
            <p:cNvSpPr>
              <a:spLocks noChangeShapeType="1"/>
            </p:cNvSpPr>
            <p:nvPr/>
          </p:nvSpPr>
          <p:spPr bwMode="auto">
            <a:xfrm>
              <a:off x="352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79" name="Line 91"/>
            <p:cNvSpPr>
              <a:spLocks noChangeShapeType="1"/>
            </p:cNvSpPr>
            <p:nvPr/>
          </p:nvSpPr>
          <p:spPr bwMode="auto">
            <a:xfrm>
              <a:off x="4703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80" name="Rectangle 92"/>
            <p:cNvSpPr>
              <a:spLocks noChangeArrowheads="1"/>
            </p:cNvSpPr>
            <p:nvPr/>
          </p:nvSpPr>
          <p:spPr bwMode="auto">
            <a:xfrm>
              <a:off x="2874" y="2328"/>
              <a:ext cx="116" cy="36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1981" name="Rectangle 93"/>
            <p:cNvSpPr>
              <a:spLocks noChangeArrowheads="1"/>
            </p:cNvSpPr>
            <p:nvPr/>
          </p:nvSpPr>
          <p:spPr bwMode="auto">
            <a:xfrm>
              <a:off x="4703" y="3218"/>
              <a:ext cx="635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982" name="Rectangle 94"/>
            <p:cNvSpPr>
              <a:spLocks noChangeArrowheads="1"/>
            </p:cNvSpPr>
            <p:nvPr/>
          </p:nvSpPr>
          <p:spPr bwMode="auto">
            <a:xfrm>
              <a:off x="4703" y="2987"/>
              <a:ext cx="635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78" name="Rectangle 95"/>
            <p:cNvSpPr>
              <a:spLocks noChangeArrowheads="1"/>
            </p:cNvSpPr>
            <p:nvPr/>
          </p:nvSpPr>
          <p:spPr bwMode="auto">
            <a:xfrm>
              <a:off x="4703" y="2756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0.0006</a:t>
              </a:r>
            </a:p>
          </p:txBody>
        </p:sp>
        <p:sp>
          <p:nvSpPr>
            <p:cNvPr id="12679" name="Rectangle 96"/>
            <p:cNvSpPr>
              <a:spLocks noChangeArrowheads="1"/>
            </p:cNvSpPr>
            <p:nvPr/>
          </p:nvSpPr>
          <p:spPr bwMode="auto">
            <a:xfrm>
              <a:off x="4703" y="2525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0.0009</a:t>
              </a:r>
            </a:p>
          </p:txBody>
        </p:sp>
        <p:sp>
          <p:nvSpPr>
            <p:cNvPr id="12680" name="Rectangle 97"/>
            <p:cNvSpPr>
              <a:spLocks noChangeArrowheads="1"/>
            </p:cNvSpPr>
            <p:nvPr/>
          </p:nvSpPr>
          <p:spPr bwMode="auto">
            <a:xfrm>
              <a:off x="4703" y="2294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0.0010</a:t>
              </a:r>
            </a:p>
          </p:txBody>
        </p:sp>
        <p:sp>
          <p:nvSpPr>
            <p:cNvPr id="12681" name="Rectangle 98"/>
            <p:cNvSpPr>
              <a:spLocks noChangeArrowheads="1"/>
            </p:cNvSpPr>
            <p:nvPr/>
          </p:nvSpPr>
          <p:spPr bwMode="auto">
            <a:xfrm>
              <a:off x="4703" y="2063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0.0016</a:t>
              </a:r>
            </a:p>
          </p:txBody>
        </p:sp>
        <p:sp>
          <p:nvSpPr>
            <p:cNvPr id="12682" name="Rectangle 99"/>
            <p:cNvSpPr>
              <a:spLocks noChangeArrowheads="1"/>
            </p:cNvSpPr>
            <p:nvPr/>
          </p:nvSpPr>
          <p:spPr bwMode="auto">
            <a:xfrm>
              <a:off x="4703" y="1832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0.0060</a:t>
              </a:r>
            </a:p>
          </p:txBody>
        </p:sp>
        <p:sp>
          <p:nvSpPr>
            <p:cNvPr id="421988" name="Rectangle 100"/>
            <p:cNvSpPr>
              <a:spLocks noChangeArrowheads="1"/>
            </p:cNvSpPr>
            <p:nvPr/>
          </p:nvSpPr>
          <p:spPr bwMode="auto">
            <a:xfrm>
              <a:off x="4703" y="1560"/>
              <a:ext cx="635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12684" name="Rectangle 101"/>
            <p:cNvSpPr>
              <a:spLocks noChangeArrowheads="1"/>
            </p:cNvSpPr>
            <p:nvPr/>
          </p:nvSpPr>
          <p:spPr bwMode="auto">
            <a:xfrm>
              <a:off x="3524" y="3218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0.0102</a:t>
              </a:r>
            </a:p>
          </p:txBody>
        </p:sp>
        <p:sp>
          <p:nvSpPr>
            <p:cNvPr id="12685" name="Rectangle 102"/>
            <p:cNvSpPr>
              <a:spLocks noChangeArrowheads="1"/>
            </p:cNvSpPr>
            <p:nvPr/>
          </p:nvSpPr>
          <p:spPr bwMode="auto">
            <a:xfrm>
              <a:off x="3524" y="2987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0.0156</a:t>
              </a:r>
            </a:p>
          </p:txBody>
        </p:sp>
        <p:sp>
          <p:nvSpPr>
            <p:cNvPr id="12686" name="Rectangle 103"/>
            <p:cNvSpPr>
              <a:spLocks noChangeArrowheads="1"/>
            </p:cNvSpPr>
            <p:nvPr/>
          </p:nvSpPr>
          <p:spPr bwMode="auto">
            <a:xfrm>
              <a:off x="3524" y="2756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0.0186</a:t>
              </a:r>
            </a:p>
          </p:txBody>
        </p:sp>
        <p:sp>
          <p:nvSpPr>
            <p:cNvPr id="12687" name="Rectangle 104"/>
            <p:cNvSpPr>
              <a:spLocks noChangeArrowheads="1"/>
            </p:cNvSpPr>
            <p:nvPr/>
          </p:nvSpPr>
          <p:spPr bwMode="auto">
            <a:xfrm>
              <a:off x="3524" y="2525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0.0187</a:t>
              </a:r>
            </a:p>
          </p:txBody>
        </p:sp>
        <p:sp>
          <p:nvSpPr>
            <p:cNvPr id="12688" name="Rectangle 105"/>
            <p:cNvSpPr>
              <a:spLocks noChangeArrowheads="1"/>
            </p:cNvSpPr>
            <p:nvPr/>
          </p:nvSpPr>
          <p:spPr bwMode="auto">
            <a:xfrm>
              <a:off x="3524" y="2294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0.0202</a:t>
              </a:r>
            </a:p>
          </p:txBody>
        </p:sp>
        <p:sp>
          <p:nvSpPr>
            <p:cNvPr id="12689" name="Rectangle 106"/>
            <p:cNvSpPr>
              <a:spLocks noChangeArrowheads="1"/>
            </p:cNvSpPr>
            <p:nvPr/>
          </p:nvSpPr>
          <p:spPr bwMode="auto">
            <a:xfrm>
              <a:off x="3524" y="2063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0.0214</a:t>
              </a:r>
            </a:p>
          </p:txBody>
        </p:sp>
        <p:sp>
          <p:nvSpPr>
            <p:cNvPr id="12690" name="Rectangle 107"/>
            <p:cNvSpPr>
              <a:spLocks noChangeArrowheads="1"/>
            </p:cNvSpPr>
            <p:nvPr/>
          </p:nvSpPr>
          <p:spPr bwMode="auto">
            <a:xfrm>
              <a:off x="3524" y="1832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0.0244</a:t>
              </a:r>
            </a:p>
          </p:txBody>
        </p:sp>
        <p:sp>
          <p:nvSpPr>
            <p:cNvPr id="421996" name="Rectangle 108"/>
            <p:cNvSpPr>
              <a:spLocks noChangeArrowheads="1"/>
            </p:cNvSpPr>
            <p:nvPr/>
          </p:nvSpPr>
          <p:spPr bwMode="auto">
            <a:xfrm>
              <a:off x="3524" y="1560"/>
              <a:ext cx="680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12692" name="Rectangle 109"/>
            <p:cNvSpPr>
              <a:spLocks noChangeArrowheads="1"/>
            </p:cNvSpPr>
            <p:nvPr/>
          </p:nvSpPr>
          <p:spPr bwMode="auto">
            <a:xfrm>
              <a:off x="2344" y="3218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0.0256</a:t>
              </a:r>
            </a:p>
          </p:txBody>
        </p:sp>
        <p:sp>
          <p:nvSpPr>
            <p:cNvPr id="12693" name="Rectangle 110"/>
            <p:cNvSpPr>
              <a:spLocks noChangeArrowheads="1"/>
            </p:cNvSpPr>
            <p:nvPr/>
          </p:nvSpPr>
          <p:spPr bwMode="auto">
            <a:xfrm>
              <a:off x="2344" y="2987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0.0268</a:t>
              </a:r>
            </a:p>
          </p:txBody>
        </p:sp>
        <p:sp>
          <p:nvSpPr>
            <p:cNvPr id="12694" name="Rectangle 111"/>
            <p:cNvSpPr>
              <a:spLocks noChangeArrowheads="1"/>
            </p:cNvSpPr>
            <p:nvPr/>
          </p:nvSpPr>
          <p:spPr bwMode="auto">
            <a:xfrm>
              <a:off x="2344" y="2756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0.0280</a:t>
              </a:r>
            </a:p>
          </p:txBody>
        </p:sp>
        <p:sp>
          <p:nvSpPr>
            <p:cNvPr id="12695" name="Rectangle 112"/>
            <p:cNvSpPr>
              <a:spLocks noChangeArrowheads="1"/>
            </p:cNvSpPr>
            <p:nvPr/>
          </p:nvSpPr>
          <p:spPr bwMode="auto">
            <a:xfrm>
              <a:off x="2344" y="2525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0.0389</a:t>
              </a:r>
            </a:p>
          </p:txBody>
        </p:sp>
        <p:sp>
          <p:nvSpPr>
            <p:cNvPr id="12696" name="Rectangle 113"/>
            <p:cNvSpPr>
              <a:spLocks noChangeArrowheads="1"/>
            </p:cNvSpPr>
            <p:nvPr/>
          </p:nvSpPr>
          <p:spPr bwMode="auto">
            <a:xfrm>
              <a:off x="2344" y="2294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0.0394</a:t>
              </a:r>
            </a:p>
          </p:txBody>
        </p:sp>
        <p:sp>
          <p:nvSpPr>
            <p:cNvPr id="12697" name="Rectangle 114"/>
            <p:cNvSpPr>
              <a:spLocks noChangeArrowheads="1"/>
            </p:cNvSpPr>
            <p:nvPr/>
          </p:nvSpPr>
          <p:spPr bwMode="auto">
            <a:xfrm>
              <a:off x="2344" y="2063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0.0573</a:t>
              </a:r>
            </a:p>
          </p:txBody>
        </p:sp>
        <p:sp>
          <p:nvSpPr>
            <p:cNvPr id="12698" name="Rectangle 115"/>
            <p:cNvSpPr>
              <a:spLocks noChangeArrowheads="1"/>
            </p:cNvSpPr>
            <p:nvPr/>
          </p:nvSpPr>
          <p:spPr bwMode="auto">
            <a:xfrm>
              <a:off x="2344" y="1832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0.0594</a:t>
              </a:r>
            </a:p>
          </p:txBody>
        </p:sp>
        <p:sp>
          <p:nvSpPr>
            <p:cNvPr id="422004" name="Rectangle 116"/>
            <p:cNvSpPr>
              <a:spLocks noChangeArrowheads="1"/>
            </p:cNvSpPr>
            <p:nvPr/>
          </p:nvSpPr>
          <p:spPr bwMode="auto">
            <a:xfrm>
              <a:off x="2344" y="1560"/>
              <a:ext cx="681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12700" name="Rectangle 117"/>
            <p:cNvSpPr>
              <a:spLocks noChangeArrowheads="1"/>
            </p:cNvSpPr>
            <p:nvPr/>
          </p:nvSpPr>
          <p:spPr bwMode="auto">
            <a:xfrm>
              <a:off x="984" y="3218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0.0634</a:t>
              </a:r>
            </a:p>
          </p:txBody>
        </p:sp>
        <p:sp>
          <p:nvSpPr>
            <p:cNvPr id="12701" name="Rectangle 118"/>
            <p:cNvSpPr>
              <a:spLocks noChangeArrowheads="1"/>
            </p:cNvSpPr>
            <p:nvPr/>
          </p:nvSpPr>
          <p:spPr bwMode="auto">
            <a:xfrm>
              <a:off x="984" y="2987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0.0706</a:t>
              </a:r>
            </a:p>
          </p:txBody>
        </p:sp>
        <p:sp>
          <p:nvSpPr>
            <p:cNvPr id="12702" name="Rectangle 119"/>
            <p:cNvSpPr>
              <a:spLocks noChangeArrowheads="1"/>
            </p:cNvSpPr>
            <p:nvPr/>
          </p:nvSpPr>
          <p:spPr bwMode="auto">
            <a:xfrm>
              <a:off x="984" y="2756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0.0707</a:t>
              </a:r>
            </a:p>
          </p:txBody>
        </p:sp>
        <p:sp>
          <p:nvSpPr>
            <p:cNvPr id="12703" name="Rectangle 120"/>
            <p:cNvSpPr>
              <a:spLocks noChangeArrowheads="1"/>
            </p:cNvSpPr>
            <p:nvPr/>
          </p:nvSpPr>
          <p:spPr bwMode="auto">
            <a:xfrm>
              <a:off x="984" y="2525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0.0776</a:t>
              </a:r>
            </a:p>
          </p:txBody>
        </p:sp>
        <p:sp>
          <p:nvSpPr>
            <p:cNvPr id="12704" name="Rectangle 121"/>
            <p:cNvSpPr>
              <a:spLocks noChangeArrowheads="1"/>
            </p:cNvSpPr>
            <p:nvPr/>
          </p:nvSpPr>
          <p:spPr bwMode="auto">
            <a:xfrm>
              <a:off x="984" y="2294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0.0788</a:t>
              </a:r>
            </a:p>
          </p:txBody>
        </p:sp>
        <p:sp>
          <p:nvSpPr>
            <p:cNvPr id="12705" name="Rectangle 122"/>
            <p:cNvSpPr>
              <a:spLocks noChangeArrowheads="1"/>
            </p:cNvSpPr>
            <p:nvPr/>
          </p:nvSpPr>
          <p:spPr bwMode="auto">
            <a:xfrm>
              <a:off x="984" y="2063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0.0978</a:t>
              </a:r>
            </a:p>
          </p:txBody>
        </p:sp>
        <p:sp>
          <p:nvSpPr>
            <p:cNvPr id="12706" name="Rectangle 123"/>
            <p:cNvSpPr>
              <a:spLocks noChangeArrowheads="1"/>
            </p:cNvSpPr>
            <p:nvPr/>
          </p:nvSpPr>
          <p:spPr bwMode="auto">
            <a:xfrm>
              <a:off x="984" y="1832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0.1268</a:t>
              </a:r>
            </a:p>
          </p:txBody>
        </p:sp>
        <p:sp>
          <p:nvSpPr>
            <p:cNvPr id="422012" name="Rectangle 124"/>
            <p:cNvSpPr>
              <a:spLocks noChangeArrowheads="1"/>
            </p:cNvSpPr>
            <p:nvPr/>
          </p:nvSpPr>
          <p:spPr bwMode="auto">
            <a:xfrm>
              <a:off x="984" y="1560"/>
              <a:ext cx="816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422013" name="Rectangle 125"/>
            <p:cNvSpPr>
              <a:spLocks noChangeArrowheads="1"/>
            </p:cNvSpPr>
            <p:nvPr/>
          </p:nvSpPr>
          <p:spPr bwMode="auto">
            <a:xfrm>
              <a:off x="4204" y="3218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014" name="Rectangle 126"/>
            <p:cNvSpPr>
              <a:spLocks noChangeArrowheads="1"/>
            </p:cNvSpPr>
            <p:nvPr/>
          </p:nvSpPr>
          <p:spPr bwMode="auto">
            <a:xfrm>
              <a:off x="4204" y="2987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015" name="Rectangle 127"/>
            <p:cNvSpPr>
              <a:spLocks noChangeArrowheads="1"/>
            </p:cNvSpPr>
            <p:nvPr/>
          </p:nvSpPr>
          <p:spPr bwMode="auto">
            <a:xfrm>
              <a:off x="4204" y="2756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422016" name="Rectangle 128"/>
            <p:cNvSpPr>
              <a:spLocks noChangeArrowheads="1"/>
            </p:cNvSpPr>
            <p:nvPr/>
          </p:nvSpPr>
          <p:spPr bwMode="auto">
            <a:xfrm>
              <a:off x="4204" y="2525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422017" name="Rectangle 129"/>
            <p:cNvSpPr>
              <a:spLocks noChangeArrowheads="1"/>
            </p:cNvSpPr>
            <p:nvPr/>
          </p:nvSpPr>
          <p:spPr bwMode="auto">
            <a:xfrm>
              <a:off x="4204" y="2294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422018" name="Rectangle 130"/>
            <p:cNvSpPr>
              <a:spLocks noChangeArrowheads="1"/>
            </p:cNvSpPr>
            <p:nvPr/>
          </p:nvSpPr>
          <p:spPr bwMode="auto">
            <a:xfrm>
              <a:off x="4204" y="2063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422019" name="Rectangle 131"/>
            <p:cNvSpPr>
              <a:spLocks noChangeArrowheads="1"/>
            </p:cNvSpPr>
            <p:nvPr/>
          </p:nvSpPr>
          <p:spPr bwMode="auto">
            <a:xfrm>
              <a:off x="4204" y="1832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422020" name="Rectangle 132"/>
            <p:cNvSpPr>
              <a:spLocks noChangeArrowheads="1"/>
            </p:cNvSpPr>
            <p:nvPr/>
          </p:nvSpPr>
          <p:spPr bwMode="auto">
            <a:xfrm>
              <a:off x="4204" y="1560"/>
              <a:ext cx="499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2021" name="Rectangle 133"/>
            <p:cNvSpPr>
              <a:spLocks noChangeArrowheads="1"/>
            </p:cNvSpPr>
            <p:nvPr/>
          </p:nvSpPr>
          <p:spPr bwMode="auto">
            <a:xfrm>
              <a:off x="1800" y="3218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422022" name="Rectangle 134"/>
            <p:cNvSpPr>
              <a:spLocks noChangeArrowheads="1"/>
            </p:cNvSpPr>
            <p:nvPr/>
          </p:nvSpPr>
          <p:spPr bwMode="auto">
            <a:xfrm>
              <a:off x="1800" y="2987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22023" name="Rectangle 135"/>
            <p:cNvSpPr>
              <a:spLocks noChangeArrowheads="1"/>
            </p:cNvSpPr>
            <p:nvPr/>
          </p:nvSpPr>
          <p:spPr bwMode="auto">
            <a:xfrm>
              <a:off x="1800" y="2756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422024" name="Rectangle 136"/>
            <p:cNvSpPr>
              <a:spLocks noChangeArrowheads="1"/>
            </p:cNvSpPr>
            <p:nvPr/>
          </p:nvSpPr>
          <p:spPr bwMode="auto">
            <a:xfrm>
              <a:off x="1800" y="2525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22025" name="Rectangle 137"/>
            <p:cNvSpPr>
              <a:spLocks noChangeArrowheads="1"/>
            </p:cNvSpPr>
            <p:nvPr/>
          </p:nvSpPr>
          <p:spPr bwMode="auto">
            <a:xfrm>
              <a:off x="1800" y="2294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422026" name="Rectangle 138"/>
            <p:cNvSpPr>
              <a:spLocks noChangeArrowheads="1"/>
            </p:cNvSpPr>
            <p:nvPr/>
          </p:nvSpPr>
          <p:spPr bwMode="auto">
            <a:xfrm>
              <a:off x="1800" y="2063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422027" name="Rectangle 139"/>
            <p:cNvSpPr>
              <a:spLocks noChangeArrowheads="1"/>
            </p:cNvSpPr>
            <p:nvPr/>
          </p:nvSpPr>
          <p:spPr bwMode="auto">
            <a:xfrm>
              <a:off x="1800" y="1832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422028" name="Rectangle 140"/>
            <p:cNvSpPr>
              <a:spLocks noChangeArrowheads="1"/>
            </p:cNvSpPr>
            <p:nvPr/>
          </p:nvSpPr>
          <p:spPr bwMode="auto">
            <a:xfrm>
              <a:off x="1800" y="1560"/>
              <a:ext cx="544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2029" name="Rectangle 141"/>
            <p:cNvSpPr>
              <a:spLocks noChangeArrowheads="1"/>
            </p:cNvSpPr>
            <p:nvPr/>
          </p:nvSpPr>
          <p:spPr bwMode="auto">
            <a:xfrm>
              <a:off x="3025" y="3218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422030" name="Rectangle 142"/>
            <p:cNvSpPr>
              <a:spLocks noChangeArrowheads="1"/>
            </p:cNvSpPr>
            <p:nvPr/>
          </p:nvSpPr>
          <p:spPr bwMode="auto">
            <a:xfrm>
              <a:off x="3025" y="2987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22031" name="Rectangle 143"/>
            <p:cNvSpPr>
              <a:spLocks noChangeArrowheads="1"/>
            </p:cNvSpPr>
            <p:nvPr/>
          </p:nvSpPr>
          <p:spPr bwMode="auto">
            <a:xfrm>
              <a:off x="3025" y="2756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422032" name="Rectangle 144"/>
            <p:cNvSpPr>
              <a:spLocks noChangeArrowheads="1"/>
            </p:cNvSpPr>
            <p:nvPr/>
          </p:nvSpPr>
          <p:spPr bwMode="auto">
            <a:xfrm>
              <a:off x="3025" y="2525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422033" name="Rectangle 145"/>
            <p:cNvSpPr>
              <a:spLocks noChangeArrowheads="1"/>
            </p:cNvSpPr>
            <p:nvPr/>
          </p:nvSpPr>
          <p:spPr bwMode="auto">
            <a:xfrm>
              <a:off x="3025" y="2294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422034" name="Rectangle 146"/>
            <p:cNvSpPr>
              <a:spLocks noChangeArrowheads="1"/>
            </p:cNvSpPr>
            <p:nvPr/>
          </p:nvSpPr>
          <p:spPr bwMode="auto">
            <a:xfrm>
              <a:off x="3025" y="2063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422035" name="Rectangle 147"/>
            <p:cNvSpPr>
              <a:spLocks noChangeArrowheads="1"/>
            </p:cNvSpPr>
            <p:nvPr/>
          </p:nvSpPr>
          <p:spPr bwMode="auto">
            <a:xfrm>
              <a:off x="3025" y="1832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422036" name="Rectangle 148"/>
            <p:cNvSpPr>
              <a:spLocks noChangeArrowheads="1"/>
            </p:cNvSpPr>
            <p:nvPr/>
          </p:nvSpPr>
          <p:spPr bwMode="auto">
            <a:xfrm>
              <a:off x="3025" y="1560"/>
              <a:ext cx="499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2037" name="Rectangle 149"/>
            <p:cNvSpPr>
              <a:spLocks noChangeArrowheads="1"/>
            </p:cNvSpPr>
            <p:nvPr/>
          </p:nvSpPr>
          <p:spPr bwMode="auto">
            <a:xfrm>
              <a:off x="530" y="3218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422038" name="Rectangle 150"/>
            <p:cNvSpPr>
              <a:spLocks noChangeArrowheads="1"/>
            </p:cNvSpPr>
            <p:nvPr/>
          </p:nvSpPr>
          <p:spPr bwMode="auto">
            <a:xfrm>
              <a:off x="530" y="2987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422039" name="Rectangle 151"/>
            <p:cNvSpPr>
              <a:spLocks noChangeArrowheads="1"/>
            </p:cNvSpPr>
            <p:nvPr/>
          </p:nvSpPr>
          <p:spPr bwMode="auto">
            <a:xfrm>
              <a:off x="530" y="2756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422040" name="Rectangle 152"/>
            <p:cNvSpPr>
              <a:spLocks noChangeArrowheads="1"/>
            </p:cNvSpPr>
            <p:nvPr/>
          </p:nvSpPr>
          <p:spPr bwMode="auto">
            <a:xfrm>
              <a:off x="530" y="2525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422041" name="Rectangle 153"/>
            <p:cNvSpPr>
              <a:spLocks noChangeArrowheads="1"/>
            </p:cNvSpPr>
            <p:nvPr/>
          </p:nvSpPr>
          <p:spPr bwMode="auto">
            <a:xfrm>
              <a:off x="530" y="2294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22042" name="Rectangle 154"/>
            <p:cNvSpPr>
              <a:spLocks noChangeArrowheads="1"/>
            </p:cNvSpPr>
            <p:nvPr/>
          </p:nvSpPr>
          <p:spPr bwMode="auto">
            <a:xfrm>
              <a:off x="530" y="2063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422043" name="Rectangle 155"/>
            <p:cNvSpPr>
              <a:spLocks noChangeArrowheads="1"/>
            </p:cNvSpPr>
            <p:nvPr/>
          </p:nvSpPr>
          <p:spPr bwMode="auto">
            <a:xfrm>
              <a:off x="530" y="1832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422044" name="Rectangle 156"/>
            <p:cNvSpPr>
              <a:spLocks noChangeArrowheads="1"/>
            </p:cNvSpPr>
            <p:nvPr/>
          </p:nvSpPr>
          <p:spPr bwMode="auto">
            <a:xfrm>
              <a:off x="530" y="1560"/>
              <a:ext cx="454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2045" name="Line 157"/>
            <p:cNvSpPr>
              <a:spLocks noChangeShapeType="1"/>
            </p:cNvSpPr>
            <p:nvPr/>
          </p:nvSpPr>
          <p:spPr bwMode="auto">
            <a:xfrm>
              <a:off x="530" y="1560"/>
              <a:ext cx="4808" cy="0"/>
            </a:xfrm>
            <a:prstGeom prst="line">
              <a:avLst/>
            </a:prstGeom>
            <a:grpFill/>
            <a:ln w="1905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46" name="Line 158"/>
            <p:cNvSpPr>
              <a:spLocks noChangeShapeType="1"/>
            </p:cNvSpPr>
            <p:nvPr/>
          </p:nvSpPr>
          <p:spPr bwMode="auto">
            <a:xfrm>
              <a:off x="530" y="3449"/>
              <a:ext cx="4808" cy="0"/>
            </a:xfrm>
            <a:prstGeom prst="line">
              <a:avLst/>
            </a:prstGeom>
            <a:grpFill/>
            <a:ln w="1270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47" name="Line 159"/>
            <p:cNvSpPr>
              <a:spLocks noChangeShapeType="1"/>
            </p:cNvSpPr>
            <p:nvPr/>
          </p:nvSpPr>
          <p:spPr bwMode="auto">
            <a:xfrm>
              <a:off x="5338" y="1560"/>
              <a:ext cx="0" cy="1889"/>
            </a:xfrm>
            <a:prstGeom prst="line">
              <a:avLst/>
            </a:prstGeom>
            <a:grpFill/>
            <a:ln w="1905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48" name="Line 160"/>
            <p:cNvSpPr>
              <a:spLocks noChangeShapeType="1"/>
            </p:cNvSpPr>
            <p:nvPr/>
          </p:nvSpPr>
          <p:spPr bwMode="auto">
            <a:xfrm>
              <a:off x="530" y="1832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49" name="Line 161"/>
            <p:cNvSpPr>
              <a:spLocks noChangeShapeType="1"/>
            </p:cNvSpPr>
            <p:nvPr/>
          </p:nvSpPr>
          <p:spPr bwMode="auto">
            <a:xfrm>
              <a:off x="530" y="2063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50" name="Line 162"/>
            <p:cNvSpPr>
              <a:spLocks noChangeShapeType="1"/>
            </p:cNvSpPr>
            <p:nvPr/>
          </p:nvSpPr>
          <p:spPr bwMode="auto">
            <a:xfrm>
              <a:off x="530" y="2294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51" name="Line 163"/>
            <p:cNvSpPr>
              <a:spLocks noChangeShapeType="1"/>
            </p:cNvSpPr>
            <p:nvPr/>
          </p:nvSpPr>
          <p:spPr bwMode="auto">
            <a:xfrm>
              <a:off x="530" y="2525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52" name="Line 164"/>
            <p:cNvSpPr>
              <a:spLocks noChangeShapeType="1"/>
            </p:cNvSpPr>
            <p:nvPr/>
          </p:nvSpPr>
          <p:spPr bwMode="auto">
            <a:xfrm>
              <a:off x="530" y="2525"/>
              <a:ext cx="0" cy="924"/>
            </a:xfrm>
            <a:prstGeom prst="line">
              <a:avLst/>
            </a:prstGeom>
            <a:grpFill/>
            <a:ln w="1905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53" name="Line 165"/>
            <p:cNvSpPr>
              <a:spLocks noChangeShapeType="1"/>
            </p:cNvSpPr>
            <p:nvPr/>
          </p:nvSpPr>
          <p:spPr bwMode="auto">
            <a:xfrm>
              <a:off x="530" y="1560"/>
              <a:ext cx="0" cy="965"/>
            </a:xfrm>
            <a:prstGeom prst="line">
              <a:avLst/>
            </a:prstGeom>
            <a:grpFill/>
            <a:ln w="1905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54" name="Line 166"/>
            <p:cNvSpPr>
              <a:spLocks noChangeShapeType="1"/>
            </p:cNvSpPr>
            <p:nvPr/>
          </p:nvSpPr>
          <p:spPr bwMode="auto">
            <a:xfrm>
              <a:off x="530" y="2756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55" name="Line 167"/>
            <p:cNvSpPr>
              <a:spLocks noChangeShapeType="1"/>
            </p:cNvSpPr>
            <p:nvPr/>
          </p:nvSpPr>
          <p:spPr bwMode="auto">
            <a:xfrm>
              <a:off x="530" y="2987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56" name="Line 168"/>
            <p:cNvSpPr>
              <a:spLocks noChangeShapeType="1"/>
            </p:cNvSpPr>
            <p:nvPr/>
          </p:nvSpPr>
          <p:spPr bwMode="auto">
            <a:xfrm>
              <a:off x="530" y="3218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57" name="Line 169"/>
            <p:cNvSpPr>
              <a:spLocks noChangeShapeType="1"/>
            </p:cNvSpPr>
            <p:nvPr/>
          </p:nvSpPr>
          <p:spPr bwMode="auto">
            <a:xfrm>
              <a:off x="3025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58" name="Line 170"/>
            <p:cNvSpPr>
              <a:spLocks noChangeShapeType="1"/>
            </p:cNvSpPr>
            <p:nvPr/>
          </p:nvSpPr>
          <p:spPr bwMode="auto">
            <a:xfrm>
              <a:off x="1800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59" name="Line 171"/>
            <p:cNvSpPr>
              <a:spLocks noChangeShapeType="1"/>
            </p:cNvSpPr>
            <p:nvPr/>
          </p:nvSpPr>
          <p:spPr bwMode="auto">
            <a:xfrm>
              <a:off x="420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60" name="Line 172"/>
            <p:cNvSpPr>
              <a:spLocks noChangeShapeType="1"/>
            </p:cNvSpPr>
            <p:nvPr/>
          </p:nvSpPr>
          <p:spPr bwMode="auto">
            <a:xfrm>
              <a:off x="98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61" name="Line 173"/>
            <p:cNvSpPr>
              <a:spLocks noChangeShapeType="1"/>
            </p:cNvSpPr>
            <p:nvPr/>
          </p:nvSpPr>
          <p:spPr bwMode="auto">
            <a:xfrm>
              <a:off x="234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62" name="Line 174"/>
            <p:cNvSpPr>
              <a:spLocks noChangeShapeType="1"/>
            </p:cNvSpPr>
            <p:nvPr/>
          </p:nvSpPr>
          <p:spPr bwMode="auto">
            <a:xfrm>
              <a:off x="352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63" name="Line 175"/>
            <p:cNvSpPr>
              <a:spLocks noChangeShapeType="1"/>
            </p:cNvSpPr>
            <p:nvPr/>
          </p:nvSpPr>
          <p:spPr bwMode="auto">
            <a:xfrm>
              <a:off x="4703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64" name="Rectangle 176"/>
            <p:cNvSpPr>
              <a:spLocks noChangeArrowheads="1"/>
            </p:cNvSpPr>
            <p:nvPr/>
          </p:nvSpPr>
          <p:spPr bwMode="auto">
            <a:xfrm>
              <a:off x="2874" y="2320"/>
              <a:ext cx="116" cy="36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065" name="Rectangle 177"/>
            <p:cNvSpPr>
              <a:spLocks noChangeArrowheads="1"/>
            </p:cNvSpPr>
            <p:nvPr/>
          </p:nvSpPr>
          <p:spPr bwMode="auto">
            <a:xfrm>
              <a:off x="4703" y="3218"/>
              <a:ext cx="635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066" name="Rectangle 178"/>
            <p:cNvSpPr>
              <a:spLocks noChangeArrowheads="1"/>
            </p:cNvSpPr>
            <p:nvPr/>
          </p:nvSpPr>
          <p:spPr bwMode="auto">
            <a:xfrm>
              <a:off x="4703" y="2987"/>
              <a:ext cx="635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62" name="Rectangle 179"/>
            <p:cNvSpPr>
              <a:spLocks noChangeArrowheads="1"/>
            </p:cNvSpPr>
            <p:nvPr/>
          </p:nvSpPr>
          <p:spPr bwMode="auto">
            <a:xfrm>
              <a:off x="4703" y="2756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0.0006</a:t>
              </a:r>
            </a:p>
          </p:txBody>
        </p:sp>
        <p:sp>
          <p:nvSpPr>
            <p:cNvPr id="12763" name="Rectangle 180"/>
            <p:cNvSpPr>
              <a:spLocks noChangeArrowheads="1"/>
            </p:cNvSpPr>
            <p:nvPr/>
          </p:nvSpPr>
          <p:spPr bwMode="auto">
            <a:xfrm>
              <a:off x="4703" y="2525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0.0009</a:t>
              </a:r>
            </a:p>
          </p:txBody>
        </p:sp>
        <p:sp>
          <p:nvSpPr>
            <p:cNvPr id="12764" name="Rectangle 181"/>
            <p:cNvSpPr>
              <a:spLocks noChangeArrowheads="1"/>
            </p:cNvSpPr>
            <p:nvPr/>
          </p:nvSpPr>
          <p:spPr bwMode="auto">
            <a:xfrm>
              <a:off x="4703" y="2294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0.0010</a:t>
              </a:r>
            </a:p>
          </p:txBody>
        </p:sp>
        <p:sp>
          <p:nvSpPr>
            <p:cNvPr id="12765" name="Rectangle 182"/>
            <p:cNvSpPr>
              <a:spLocks noChangeArrowheads="1"/>
            </p:cNvSpPr>
            <p:nvPr/>
          </p:nvSpPr>
          <p:spPr bwMode="auto">
            <a:xfrm>
              <a:off x="4703" y="2063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0.0016</a:t>
              </a:r>
            </a:p>
          </p:txBody>
        </p:sp>
        <p:sp>
          <p:nvSpPr>
            <p:cNvPr id="12766" name="Rectangle 183"/>
            <p:cNvSpPr>
              <a:spLocks noChangeArrowheads="1"/>
            </p:cNvSpPr>
            <p:nvPr/>
          </p:nvSpPr>
          <p:spPr bwMode="auto">
            <a:xfrm>
              <a:off x="4703" y="1832"/>
              <a:ext cx="635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0.0060</a:t>
              </a:r>
            </a:p>
          </p:txBody>
        </p:sp>
        <p:sp>
          <p:nvSpPr>
            <p:cNvPr id="422072" name="Rectangle 184"/>
            <p:cNvSpPr>
              <a:spLocks noChangeArrowheads="1"/>
            </p:cNvSpPr>
            <p:nvPr/>
          </p:nvSpPr>
          <p:spPr bwMode="auto">
            <a:xfrm>
              <a:off x="4703" y="1560"/>
              <a:ext cx="635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12768" name="Rectangle 185"/>
            <p:cNvSpPr>
              <a:spLocks noChangeArrowheads="1"/>
            </p:cNvSpPr>
            <p:nvPr/>
          </p:nvSpPr>
          <p:spPr bwMode="auto">
            <a:xfrm>
              <a:off x="3524" y="3218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0.0102</a:t>
              </a:r>
            </a:p>
          </p:txBody>
        </p:sp>
        <p:sp>
          <p:nvSpPr>
            <p:cNvPr id="12769" name="Rectangle 186"/>
            <p:cNvSpPr>
              <a:spLocks noChangeArrowheads="1"/>
            </p:cNvSpPr>
            <p:nvPr/>
          </p:nvSpPr>
          <p:spPr bwMode="auto">
            <a:xfrm>
              <a:off x="3524" y="2987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0.0156</a:t>
              </a:r>
            </a:p>
          </p:txBody>
        </p:sp>
        <p:sp>
          <p:nvSpPr>
            <p:cNvPr id="12770" name="Rectangle 187"/>
            <p:cNvSpPr>
              <a:spLocks noChangeArrowheads="1"/>
            </p:cNvSpPr>
            <p:nvPr/>
          </p:nvSpPr>
          <p:spPr bwMode="auto">
            <a:xfrm>
              <a:off x="3524" y="2756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0.0186</a:t>
              </a:r>
            </a:p>
          </p:txBody>
        </p:sp>
        <p:sp>
          <p:nvSpPr>
            <p:cNvPr id="12771" name="Rectangle 188"/>
            <p:cNvSpPr>
              <a:spLocks noChangeArrowheads="1"/>
            </p:cNvSpPr>
            <p:nvPr/>
          </p:nvSpPr>
          <p:spPr bwMode="auto">
            <a:xfrm>
              <a:off x="3524" y="2525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0.0187</a:t>
              </a:r>
            </a:p>
          </p:txBody>
        </p:sp>
        <p:sp>
          <p:nvSpPr>
            <p:cNvPr id="12772" name="Rectangle 189"/>
            <p:cNvSpPr>
              <a:spLocks noChangeArrowheads="1"/>
            </p:cNvSpPr>
            <p:nvPr/>
          </p:nvSpPr>
          <p:spPr bwMode="auto">
            <a:xfrm>
              <a:off x="3524" y="2294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0.0202</a:t>
              </a:r>
            </a:p>
          </p:txBody>
        </p:sp>
        <p:sp>
          <p:nvSpPr>
            <p:cNvPr id="12773" name="Rectangle 190"/>
            <p:cNvSpPr>
              <a:spLocks noChangeArrowheads="1"/>
            </p:cNvSpPr>
            <p:nvPr/>
          </p:nvSpPr>
          <p:spPr bwMode="auto">
            <a:xfrm>
              <a:off x="3524" y="2063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0.0214</a:t>
              </a:r>
            </a:p>
          </p:txBody>
        </p:sp>
        <p:sp>
          <p:nvSpPr>
            <p:cNvPr id="12774" name="Rectangle 191"/>
            <p:cNvSpPr>
              <a:spLocks noChangeArrowheads="1"/>
            </p:cNvSpPr>
            <p:nvPr/>
          </p:nvSpPr>
          <p:spPr bwMode="auto">
            <a:xfrm>
              <a:off x="3524" y="1832"/>
              <a:ext cx="680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0.0244</a:t>
              </a:r>
            </a:p>
          </p:txBody>
        </p:sp>
        <p:sp>
          <p:nvSpPr>
            <p:cNvPr id="422080" name="Rectangle 192"/>
            <p:cNvSpPr>
              <a:spLocks noChangeArrowheads="1"/>
            </p:cNvSpPr>
            <p:nvPr/>
          </p:nvSpPr>
          <p:spPr bwMode="auto">
            <a:xfrm>
              <a:off x="3524" y="1560"/>
              <a:ext cx="680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12776" name="Rectangle 193"/>
            <p:cNvSpPr>
              <a:spLocks noChangeArrowheads="1"/>
            </p:cNvSpPr>
            <p:nvPr/>
          </p:nvSpPr>
          <p:spPr bwMode="auto">
            <a:xfrm>
              <a:off x="2344" y="3218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0.0256</a:t>
              </a:r>
            </a:p>
          </p:txBody>
        </p:sp>
        <p:sp>
          <p:nvSpPr>
            <p:cNvPr id="12777" name="Rectangle 194"/>
            <p:cNvSpPr>
              <a:spLocks noChangeArrowheads="1"/>
            </p:cNvSpPr>
            <p:nvPr/>
          </p:nvSpPr>
          <p:spPr bwMode="auto">
            <a:xfrm>
              <a:off x="2344" y="2987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0.0268</a:t>
              </a:r>
            </a:p>
          </p:txBody>
        </p:sp>
        <p:sp>
          <p:nvSpPr>
            <p:cNvPr id="12778" name="Rectangle 195"/>
            <p:cNvSpPr>
              <a:spLocks noChangeArrowheads="1"/>
            </p:cNvSpPr>
            <p:nvPr/>
          </p:nvSpPr>
          <p:spPr bwMode="auto">
            <a:xfrm>
              <a:off x="2344" y="2756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0.0280</a:t>
              </a:r>
            </a:p>
          </p:txBody>
        </p:sp>
        <p:sp>
          <p:nvSpPr>
            <p:cNvPr id="12779" name="Rectangle 196"/>
            <p:cNvSpPr>
              <a:spLocks noChangeArrowheads="1"/>
            </p:cNvSpPr>
            <p:nvPr/>
          </p:nvSpPr>
          <p:spPr bwMode="auto">
            <a:xfrm>
              <a:off x="2344" y="2525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0.0389</a:t>
              </a:r>
            </a:p>
          </p:txBody>
        </p:sp>
        <p:sp>
          <p:nvSpPr>
            <p:cNvPr id="12780" name="Rectangle 197"/>
            <p:cNvSpPr>
              <a:spLocks noChangeArrowheads="1"/>
            </p:cNvSpPr>
            <p:nvPr/>
          </p:nvSpPr>
          <p:spPr bwMode="auto">
            <a:xfrm>
              <a:off x="2344" y="2294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0.0394</a:t>
              </a:r>
            </a:p>
          </p:txBody>
        </p:sp>
        <p:sp>
          <p:nvSpPr>
            <p:cNvPr id="12781" name="Rectangle 198"/>
            <p:cNvSpPr>
              <a:spLocks noChangeArrowheads="1"/>
            </p:cNvSpPr>
            <p:nvPr/>
          </p:nvSpPr>
          <p:spPr bwMode="auto">
            <a:xfrm>
              <a:off x="2344" y="2063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0.0573</a:t>
              </a:r>
            </a:p>
          </p:txBody>
        </p:sp>
        <p:sp>
          <p:nvSpPr>
            <p:cNvPr id="12782" name="Rectangle 199"/>
            <p:cNvSpPr>
              <a:spLocks noChangeArrowheads="1"/>
            </p:cNvSpPr>
            <p:nvPr/>
          </p:nvSpPr>
          <p:spPr bwMode="auto">
            <a:xfrm>
              <a:off x="2344" y="1832"/>
              <a:ext cx="681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0.0594</a:t>
              </a:r>
            </a:p>
          </p:txBody>
        </p:sp>
        <p:sp>
          <p:nvSpPr>
            <p:cNvPr id="422088" name="Rectangle 200"/>
            <p:cNvSpPr>
              <a:spLocks noChangeArrowheads="1"/>
            </p:cNvSpPr>
            <p:nvPr/>
          </p:nvSpPr>
          <p:spPr bwMode="auto">
            <a:xfrm>
              <a:off x="2344" y="1560"/>
              <a:ext cx="681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12784" name="Rectangle 201"/>
            <p:cNvSpPr>
              <a:spLocks noChangeArrowheads="1"/>
            </p:cNvSpPr>
            <p:nvPr/>
          </p:nvSpPr>
          <p:spPr bwMode="auto">
            <a:xfrm>
              <a:off x="984" y="3218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0.0634</a:t>
              </a:r>
            </a:p>
          </p:txBody>
        </p:sp>
        <p:sp>
          <p:nvSpPr>
            <p:cNvPr id="12785" name="Rectangle 202"/>
            <p:cNvSpPr>
              <a:spLocks noChangeArrowheads="1"/>
            </p:cNvSpPr>
            <p:nvPr/>
          </p:nvSpPr>
          <p:spPr bwMode="auto">
            <a:xfrm>
              <a:off x="984" y="2987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0.0706</a:t>
              </a:r>
            </a:p>
          </p:txBody>
        </p:sp>
        <p:sp>
          <p:nvSpPr>
            <p:cNvPr id="12786" name="Rectangle 203"/>
            <p:cNvSpPr>
              <a:spLocks noChangeArrowheads="1"/>
            </p:cNvSpPr>
            <p:nvPr/>
          </p:nvSpPr>
          <p:spPr bwMode="auto">
            <a:xfrm>
              <a:off x="984" y="2756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0.0707</a:t>
              </a:r>
            </a:p>
          </p:txBody>
        </p:sp>
        <p:sp>
          <p:nvSpPr>
            <p:cNvPr id="12787" name="Rectangle 204"/>
            <p:cNvSpPr>
              <a:spLocks noChangeArrowheads="1"/>
            </p:cNvSpPr>
            <p:nvPr/>
          </p:nvSpPr>
          <p:spPr bwMode="auto">
            <a:xfrm>
              <a:off x="984" y="2525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0.0776</a:t>
              </a:r>
            </a:p>
          </p:txBody>
        </p:sp>
        <p:sp>
          <p:nvSpPr>
            <p:cNvPr id="12788" name="Rectangle 205"/>
            <p:cNvSpPr>
              <a:spLocks noChangeArrowheads="1"/>
            </p:cNvSpPr>
            <p:nvPr/>
          </p:nvSpPr>
          <p:spPr bwMode="auto">
            <a:xfrm>
              <a:off x="984" y="2294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0.0788</a:t>
              </a:r>
            </a:p>
          </p:txBody>
        </p:sp>
        <p:sp>
          <p:nvSpPr>
            <p:cNvPr id="12789" name="Rectangle 206"/>
            <p:cNvSpPr>
              <a:spLocks noChangeArrowheads="1"/>
            </p:cNvSpPr>
            <p:nvPr/>
          </p:nvSpPr>
          <p:spPr bwMode="auto">
            <a:xfrm>
              <a:off x="984" y="2063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0.0978</a:t>
              </a:r>
            </a:p>
          </p:txBody>
        </p:sp>
        <p:sp>
          <p:nvSpPr>
            <p:cNvPr id="12790" name="Rectangle 207"/>
            <p:cNvSpPr>
              <a:spLocks noChangeArrowheads="1"/>
            </p:cNvSpPr>
            <p:nvPr/>
          </p:nvSpPr>
          <p:spPr bwMode="auto">
            <a:xfrm>
              <a:off x="984" y="1832"/>
              <a:ext cx="816" cy="2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0.1268</a:t>
              </a:r>
            </a:p>
          </p:txBody>
        </p:sp>
        <p:sp>
          <p:nvSpPr>
            <p:cNvPr id="422096" name="Rectangle 208"/>
            <p:cNvSpPr>
              <a:spLocks noChangeArrowheads="1"/>
            </p:cNvSpPr>
            <p:nvPr/>
          </p:nvSpPr>
          <p:spPr bwMode="auto">
            <a:xfrm>
              <a:off x="984" y="1560"/>
              <a:ext cx="816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频率</a:t>
              </a:r>
            </a:p>
          </p:txBody>
        </p:sp>
        <p:sp>
          <p:nvSpPr>
            <p:cNvPr id="422097" name="Rectangle 209"/>
            <p:cNvSpPr>
              <a:spLocks noChangeArrowheads="1"/>
            </p:cNvSpPr>
            <p:nvPr/>
          </p:nvSpPr>
          <p:spPr bwMode="auto">
            <a:xfrm>
              <a:off x="4204" y="3218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098" name="Rectangle 210"/>
            <p:cNvSpPr>
              <a:spLocks noChangeArrowheads="1"/>
            </p:cNvSpPr>
            <p:nvPr/>
          </p:nvSpPr>
          <p:spPr bwMode="auto">
            <a:xfrm>
              <a:off x="4204" y="2987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099" name="Rectangle 211"/>
            <p:cNvSpPr>
              <a:spLocks noChangeArrowheads="1"/>
            </p:cNvSpPr>
            <p:nvPr/>
          </p:nvSpPr>
          <p:spPr bwMode="auto">
            <a:xfrm>
              <a:off x="4204" y="2756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422100" name="Rectangle 212"/>
            <p:cNvSpPr>
              <a:spLocks noChangeArrowheads="1"/>
            </p:cNvSpPr>
            <p:nvPr/>
          </p:nvSpPr>
          <p:spPr bwMode="auto">
            <a:xfrm>
              <a:off x="4204" y="2525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422101" name="Rectangle 213"/>
            <p:cNvSpPr>
              <a:spLocks noChangeArrowheads="1"/>
            </p:cNvSpPr>
            <p:nvPr/>
          </p:nvSpPr>
          <p:spPr bwMode="auto">
            <a:xfrm>
              <a:off x="4204" y="2294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422102" name="Rectangle 214"/>
            <p:cNvSpPr>
              <a:spLocks noChangeArrowheads="1"/>
            </p:cNvSpPr>
            <p:nvPr/>
          </p:nvSpPr>
          <p:spPr bwMode="auto">
            <a:xfrm>
              <a:off x="4204" y="2063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422103" name="Rectangle 215"/>
            <p:cNvSpPr>
              <a:spLocks noChangeArrowheads="1"/>
            </p:cNvSpPr>
            <p:nvPr/>
          </p:nvSpPr>
          <p:spPr bwMode="auto">
            <a:xfrm>
              <a:off x="4204" y="1832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422104" name="Rectangle 216"/>
            <p:cNvSpPr>
              <a:spLocks noChangeArrowheads="1"/>
            </p:cNvSpPr>
            <p:nvPr/>
          </p:nvSpPr>
          <p:spPr bwMode="auto">
            <a:xfrm>
              <a:off x="4204" y="1560"/>
              <a:ext cx="499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2105" name="Rectangle 217"/>
            <p:cNvSpPr>
              <a:spLocks noChangeArrowheads="1"/>
            </p:cNvSpPr>
            <p:nvPr/>
          </p:nvSpPr>
          <p:spPr bwMode="auto">
            <a:xfrm>
              <a:off x="1800" y="3218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422106" name="Rectangle 218"/>
            <p:cNvSpPr>
              <a:spLocks noChangeArrowheads="1"/>
            </p:cNvSpPr>
            <p:nvPr/>
          </p:nvSpPr>
          <p:spPr bwMode="auto">
            <a:xfrm>
              <a:off x="1800" y="2987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22107" name="Rectangle 219"/>
            <p:cNvSpPr>
              <a:spLocks noChangeArrowheads="1"/>
            </p:cNvSpPr>
            <p:nvPr/>
          </p:nvSpPr>
          <p:spPr bwMode="auto">
            <a:xfrm>
              <a:off x="1800" y="2756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422108" name="Rectangle 220"/>
            <p:cNvSpPr>
              <a:spLocks noChangeArrowheads="1"/>
            </p:cNvSpPr>
            <p:nvPr/>
          </p:nvSpPr>
          <p:spPr bwMode="auto">
            <a:xfrm>
              <a:off x="1800" y="2525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22109" name="Rectangle 221"/>
            <p:cNvSpPr>
              <a:spLocks noChangeArrowheads="1"/>
            </p:cNvSpPr>
            <p:nvPr/>
          </p:nvSpPr>
          <p:spPr bwMode="auto">
            <a:xfrm>
              <a:off x="1800" y="2294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422110" name="Rectangle 222"/>
            <p:cNvSpPr>
              <a:spLocks noChangeArrowheads="1"/>
            </p:cNvSpPr>
            <p:nvPr/>
          </p:nvSpPr>
          <p:spPr bwMode="auto">
            <a:xfrm>
              <a:off x="1800" y="2063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422111" name="Rectangle 223"/>
            <p:cNvSpPr>
              <a:spLocks noChangeArrowheads="1"/>
            </p:cNvSpPr>
            <p:nvPr/>
          </p:nvSpPr>
          <p:spPr bwMode="auto">
            <a:xfrm>
              <a:off x="1800" y="1832"/>
              <a:ext cx="54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422112" name="Rectangle 224"/>
            <p:cNvSpPr>
              <a:spLocks noChangeArrowheads="1"/>
            </p:cNvSpPr>
            <p:nvPr/>
          </p:nvSpPr>
          <p:spPr bwMode="auto">
            <a:xfrm>
              <a:off x="1800" y="1560"/>
              <a:ext cx="544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2113" name="Rectangle 225"/>
            <p:cNvSpPr>
              <a:spLocks noChangeArrowheads="1"/>
            </p:cNvSpPr>
            <p:nvPr/>
          </p:nvSpPr>
          <p:spPr bwMode="auto">
            <a:xfrm>
              <a:off x="3025" y="3218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422114" name="Rectangle 226"/>
            <p:cNvSpPr>
              <a:spLocks noChangeArrowheads="1"/>
            </p:cNvSpPr>
            <p:nvPr/>
          </p:nvSpPr>
          <p:spPr bwMode="auto">
            <a:xfrm>
              <a:off x="3025" y="2987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22115" name="Rectangle 227"/>
            <p:cNvSpPr>
              <a:spLocks noChangeArrowheads="1"/>
            </p:cNvSpPr>
            <p:nvPr/>
          </p:nvSpPr>
          <p:spPr bwMode="auto">
            <a:xfrm>
              <a:off x="3025" y="2756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422116" name="Rectangle 228"/>
            <p:cNvSpPr>
              <a:spLocks noChangeArrowheads="1"/>
            </p:cNvSpPr>
            <p:nvPr/>
          </p:nvSpPr>
          <p:spPr bwMode="auto">
            <a:xfrm>
              <a:off x="3025" y="2525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422117" name="Rectangle 229"/>
            <p:cNvSpPr>
              <a:spLocks noChangeArrowheads="1"/>
            </p:cNvSpPr>
            <p:nvPr/>
          </p:nvSpPr>
          <p:spPr bwMode="auto">
            <a:xfrm>
              <a:off x="3025" y="2294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422118" name="Rectangle 230"/>
            <p:cNvSpPr>
              <a:spLocks noChangeArrowheads="1"/>
            </p:cNvSpPr>
            <p:nvPr/>
          </p:nvSpPr>
          <p:spPr bwMode="auto">
            <a:xfrm>
              <a:off x="3025" y="2063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422119" name="Rectangle 231"/>
            <p:cNvSpPr>
              <a:spLocks noChangeArrowheads="1"/>
            </p:cNvSpPr>
            <p:nvPr/>
          </p:nvSpPr>
          <p:spPr bwMode="auto">
            <a:xfrm>
              <a:off x="3025" y="1832"/>
              <a:ext cx="499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422120" name="Rectangle 232"/>
            <p:cNvSpPr>
              <a:spLocks noChangeArrowheads="1"/>
            </p:cNvSpPr>
            <p:nvPr/>
          </p:nvSpPr>
          <p:spPr bwMode="auto">
            <a:xfrm>
              <a:off x="3025" y="1560"/>
              <a:ext cx="499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2121" name="Rectangle 233"/>
            <p:cNvSpPr>
              <a:spLocks noChangeArrowheads="1"/>
            </p:cNvSpPr>
            <p:nvPr/>
          </p:nvSpPr>
          <p:spPr bwMode="auto">
            <a:xfrm>
              <a:off x="530" y="3218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422122" name="Rectangle 234"/>
            <p:cNvSpPr>
              <a:spLocks noChangeArrowheads="1"/>
            </p:cNvSpPr>
            <p:nvPr/>
          </p:nvSpPr>
          <p:spPr bwMode="auto">
            <a:xfrm>
              <a:off x="530" y="2987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422123" name="Rectangle 235"/>
            <p:cNvSpPr>
              <a:spLocks noChangeArrowheads="1"/>
            </p:cNvSpPr>
            <p:nvPr/>
          </p:nvSpPr>
          <p:spPr bwMode="auto">
            <a:xfrm>
              <a:off x="530" y="2756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422124" name="Rectangle 236"/>
            <p:cNvSpPr>
              <a:spLocks noChangeArrowheads="1"/>
            </p:cNvSpPr>
            <p:nvPr/>
          </p:nvSpPr>
          <p:spPr bwMode="auto">
            <a:xfrm>
              <a:off x="530" y="2525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422125" name="Rectangle 237"/>
            <p:cNvSpPr>
              <a:spLocks noChangeArrowheads="1"/>
            </p:cNvSpPr>
            <p:nvPr/>
          </p:nvSpPr>
          <p:spPr bwMode="auto">
            <a:xfrm>
              <a:off x="530" y="2294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22126" name="Rectangle 238"/>
            <p:cNvSpPr>
              <a:spLocks noChangeArrowheads="1"/>
            </p:cNvSpPr>
            <p:nvPr/>
          </p:nvSpPr>
          <p:spPr bwMode="auto">
            <a:xfrm>
              <a:off x="530" y="2063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422127" name="Rectangle 239"/>
            <p:cNvSpPr>
              <a:spLocks noChangeArrowheads="1"/>
            </p:cNvSpPr>
            <p:nvPr/>
          </p:nvSpPr>
          <p:spPr bwMode="auto">
            <a:xfrm>
              <a:off x="530" y="1832"/>
              <a:ext cx="454" cy="2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422128" name="Rectangle 240"/>
            <p:cNvSpPr>
              <a:spLocks noChangeArrowheads="1"/>
            </p:cNvSpPr>
            <p:nvPr/>
          </p:nvSpPr>
          <p:spPr bwMode="auto">
            <a:xfrm>
              <a:off x="500" y="1560"/>
              <a:ext cx="546" cy="27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90000" tIns="46800" rIns="90000" bIns="46800" anchor="ctr" anchorCtr="1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+mn-cs"/>
                </a:rPr>
                <a:t>字母</a:t>
              </a:r>
            </a:p>
          </p:txBody>
        </p:sp>
        <p:sp>
          <p:nvSpPr>
            <p:cNvPr id="422129" name="Line 241"/>
            <p:cNvSpPr>
              <a:spLocks noChangeShapeType="1"/>
            </p:cNvSpPr>
            <p:nvPr/>
          </p:nvSpPr>
          <p:spPr bwMode="auto">
            <a:xfrm>
              <a:off x="530" y="1553"/>
              <a:ext cx="4816" cy="1"/>
            </a:xfrm>
            <a:prstGeom prst="line">
              <a:avLst/>
            </a:prstGeom>
            <a:grpFill/>
            <a:ln w="1905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30" name="Line 242"/>
            <p:cNvSpPr>
              <a:spLocks noChangeShapeType="1"/>
            </p:cNvSpPr>
            <p:nvPr/>
          </p:nvSpPr>
          <p:spPr bwMode="auto">
            <a:xfrm>
              <a:off x="530" y="3457"/>
              <a:ext cx="4808" cy="0"/>
            </a:xfrm>
            <a:prstGeom prst="line">
              <a:avLst/>
            </a:prstGeom>
            <a:grpFill/>
            <a:ln w="1905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31" name="Line 243"/>
            <p:cNvSpPr>
              <a:spLocks noChangeShapeType="1"/>
            </p:cNvSpPr>
            <p:nvPr/>
          </p:nvSpPr>
          <p:spPr bwMode="auto">
            <a:xfrm>
              <a:off x="5346" y="1560"/>
              <a:ext cx="0" cy="1889"/>
            </a:xfrm>
            <a:prstGeom prst="line">
              <a:avLst/>
            </a:prstGeom>
            <a:grpFill/>
            <a:ln w="1905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32" name="Line 244"/>
            <p:cNvSpPr>
              <a:spLocks noChangeShapeType="1"/>
            </p:cNvSpPr>
            <p:nvPr/>
          </p:nvSpPr>
          <p:spPr bwMode="auto">
            <a:xfrm>
              <a:off x="530" y="1832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33" name="Line 245"/>
            <p:cNvSpPr>
              <a:spLocks noChangeShapeType="1"/>
            </p:cNvSpPr>
            <p:nvPr/>
          </p:nvSpPr>
          <p:spPr bwMode="auto">
            <a:xfrm>
              <a:off x="530" y="2063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34" name="Line 246"/>
            <p:cNvSpPr>
              <a:spLocks noChangeShapeType="1"/>
            </p:cNvSpPr>
            <p:nvPr/>
          </p:nvSpPr>
          <p:spPr bwMode="auto">
            <a:xfrm>
              <a:off x="530" y="2294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35" name="Line 247"/>
            <p:cNvSpPr>
              <a:spLocks noChangeShapeType="1"/>
            </p:cNvSpPr>
            <p:nvPr/>
          </p:nvSpPr>
          <p:spPr bwMode="auto">
            <a:xfrm>
              <a:off x="530" y="2525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36" name="Line 248"/>
            <p:cNvSpPr>
              <a:spLocks noChangeShapeType="1"/>
            </p:cNvSpPr>
            <p:nvPr/>
          </p:nvSpPr>
          <p:spPr bwMode="auto">
            <a:xfrm>
              <a:off x="530" y="2525"/>
              <a:ext cx="0" cy="924"/>
            </a:xfrm>
            <a:prstGeom prst="line">
              <a:avLst/>
            </a:prstGeom>
            <a:grpFill/>
            <a:ln w="1905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37" name="Line 249"/>
            <p:cNvSpPr>
              <a:spLocks noChangeShapeType="1"/>
            </p:cNvSpPr>
            <p:nvPr/>
          </p:nvSpPr>
          <p:spPr bwMode="auto">
            <a:xfrm>
              <a:off x="530" y="1560"/>
              <a:ext cx="0" cy="965"/>
            </a:xfrm>
            <a:prstGeom prst="line">
              <a:avLst/>
            </a:prstGeom>
            <a:grpFill/>
            <a:ln w="19050" cap="sq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38" name="Line 250"/>
            <p:cNvSpPr>
              <a:spLocks noChangeShapeType="1"/>
            </p:cNvSpPr>
            <p:nvPr/>
          </p:nvSpPr>
          <p:spPr bwMode="auto">
            <a:xfrm>
              <a:off x="530" y="2756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39" name="Line 251"/>
            <p:cNvSpPr>
              <a:spLocks noChangeShapeType="1"/>
            </p:cNvSpPr>
            <p:nvPr/>
          </p:nvSpPr>
          <p:spPr bwMode="auto">
            <a:xfrm>
              <a:off x="530" y="2987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40" name="Line 252"/>
            <p:cNvSpPr>
              <a:spLocks noChangeShapeType="1"/>
            </p:cNvSpPr>
            <p:nvPr/>
          </p:nvSpPr>
          <p:spPr bwMode="auto">
            <a:xfrm>
              <a:off x="530" y="3218"/>
              <a:ext cx="480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41" name="Line 253"/>
            <p:cNvSpPr>
              <a:spLocks noChangeShapeType="1"/>
            </p:cNvSpPr>
            <p:nvPr/>
          </p:nvSpPr>
          <p:spPr bwMode="auto">
            <a:xfrm>
              <a:off x="3025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42" name="Line 254"/>
            <p:cNvSpPr>
              <a:spLocks noChangeShapeType="1"/>
            </p:cNvSpPr>
            <p:nvPr/>
          </p:nvSpPr>
          <p:spPr bwMode="auto">
            <a:xfrm>
              <a:off x="1800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43" name="Line 255"/>
            <p:cNvSpPr>
              <a:spLocks noChangeShapeType="1"/>
            </p:cNvSpPr>
            <p:nvPr/>
          </p:nvSpPr>
          <p:spPr bwMode="auto">
            <a:xfrm>
              <a:off x="420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44" name="Line 256"/>
            <p:cNvSpPr>
              <a:spLocks noChangeShapeType="1"/>
            </p:cNvSpPr>
            <p:nvPr/>
          </p:nvSpPr>
          <p:spPr bwMode="auto">
            <a:xfrm>
              <a:off x="1026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45" name="Line 257"/>
            <p:cNvSpPr>
              <a:spLocks noChangeShapeType="1"/>
            </p:cNvSpPr>
            <p:nvPr/>
          </p:nvSpPr>
          <p:spPr bwMode="auto">
            <a:xfrm>
              <a:off x="234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46" name="Line 258"/>
            <p:cNvSpPr>
              <a:spLocks noChangeShapeType="1"/>
            </p:cNvSpPr>
            <p:nvPr/>
          </p:nvSpPr>
          <p:spPr bwMode="auto">
            <a:xfrm>
              <a:off x="3524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422147" name="Line 259"/>
            <p:cNvSpPr>
              <a:spLocks noChangeShapeType="1"/>
            </p:cNvSpPr>
            <p:nvPr/>
          </p:nvSpPr>
          <p:spPr bwMode="auto">
            <a:xfrm>
              <a:off x="4703" y="1560"/>
              <a:ext cx="0" cy="1889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3200" b="1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</p:grpSp>
      <p:sp>
        <p:nvSpPr>
          <p:cNvPr id="422151" name="Text Box 263"/>
          <p:cNvSpPr txBox="1">
            <a:spLocks noChangeArrowheads="1"/>
          </p:cNvSpPr>
          <p:nvPr/>
        </p:nvSpPr>
        <p:spPr bwMode="auto">
          <a:xfrm>
            <a:off x="2233613" y="812669"/>
            <a:ext cx="676910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fontAlgn="ctr">
              <a:defRPr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考察英语文章中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+mn-cs"/>
              </a:rPr>
              <a:t>26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个字母出现的频率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当观</a:t>
            </a:r>
          </a:p>
        </p:txBody>
      </p:sp>
      <p:sp>
        <p:nvSpPr>
          <p:cNvPr id="422155" name="WordArt 267"/>
          <p:cNvSpPr>
            <a:spLocks noChangeArrowheads="1" noChangeShapeType="1" noTextEdit="1"/>
          </p:cNvSpPr>
          <p:nvPr/>
        </p:nvSpPr>
        <p:spPr bwMode="auto">
          <a:xfrm>
            <a:off x="541338" y="5733767"/>
            <a:ext cx="2517775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</a:rPr>
              <a:t>字母统计表的应用</a:t>
            </a:r>
          </a:p>
        </p:txBody>
      </p:sp>
      <p:sp>
        <p:nvSpPr>
          <p:cNvPr id="422156" name="WordArt 268"/>
          <p:cNvSpPr>
            <a:spLocks noChangeArrowheads="1" noChangeShapeType="1" noTextEdit="1"/>
          </p:cNvSpPr>
          <p:nvPr/>
        </p:nvSpPr>
        <p:spPr bwMode="auto">
          <a:xfrm>
            <a:off x="3695374" y="5708889"/>
            <a:ext cx="1408112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密码破译</a:t>
            </a:r>
          </a:p>
        </p:txBody>
      </p:sp>
      <p:sp>
        <p:nvSpPr>
          <p:cNvPr id="422157" name="WordArt 269"/>
          <p:cNvSpPr>
            <a:spLocks noChangeArrowheads="1" noChangeShapeType="1" noTextEdit="1"/>
          </p:cNvSpPr>
          <p:nvPr/>
        </p:nvSpPr>
        <p:spPr bwMode="auto">
          <a:xfrm>
            <a:off x="3252788" y="5746467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2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2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422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2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/>
      <p:bldP spid="421893" grpId="0" animBg="1"/>
      <p:bldP spid="422151" grpId="0"/>
      <p:bldP spid="422155" grpId="0" animBg="1"/>
      <p:bldP spid="422156" grpId="0"/>
      <p:bldP spid="422157" grpId="0" animBg="1"/>
      <p:bldP spid="42215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67" name="Object 155"/>
          <p:cNvGraphicFramePr>
            <a:graphicFrameLocks noChangeAspect="1"/>
          </p:cNvGraphicFramePr>
          <p:nvPr/>
        </p:nvGraphicFramePr>
        <p:xfrm>
          <a:off x="1647825" y="3265488"/>
          <a:ext cx="57626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508000" progId="">
                  <p:embed/>
                </p:oleObj>
              </mc:Choice>
              <mc:Fallback>
                <p:oleObj name="Equation" r:id="rId2" imgW="3200400" imgH="508000" progId="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265488"/>
                        <a:ext cx="5762625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8836" name="Group 20"/>
          <p:cNvGrpSpPr/>
          <p:nvPr/>
        </p:nvGrpSpPr>
        <p:grpSpPr bwMode="auto">
          <a:xfrm>
            <a:off x="1957388" y="2120902"/>
            <a:ext cx="7077076" cy="565151"/>
            <a:chOff x="1233" y="1304"/>
            <a:chExt cx="4458" cy="356"/>
          </a:xfrm>
        </p:grpSpPr>
        <p:sp>
          <p:nvSpPr>
            <p:cNvPr id="418824" name="Rectangle 8"/>
            <p:cNvSpPr>
              <a:spLocks noChangeArrowheads="1"/>
            </p:cNvSpPr>
            <p:nvPr/>
          </p:nvSpPr>
          <p:spPr bwMode="auto">
            <a:xfrm>
              <a:off x="1233" y="1304"/>
              <a:ext cx="4458" cy="3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如果一颗骰子六个面是均匀的，则当    很大</a:t>
              </a:r>
            </a:p>
          </p:txBody>
        </p:sp>
        <p:graphicFrame>
          <p:nvGraphicFramePr>
            <p:cNvPr id="13468" name="Object 156"/>
            <p:cNvGraphicFramePr>
              <a:graphicFrameLocks noChangeAspect="1"/>
            </p:cNvGraphicFramePr>
            <p:nvPr/>
          </p:nvGraphicFramePr>
          <p:xfrm>
            <a:off x="4902" y="1426"/>
            <a:ext cx="23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7000" imgH="165100" progId="Equation.3">
                    <p:embed/>
                  </p:oleObj>
                </mc:Choice>
                <mc:Fallback>
                  <p:oleObj name="公式" r:id="rId4" imgW="127000" imgH="165100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2" y="1426"/>
                          <a:ext cx="23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8827" name="WordArt 11"/>
          <p:cNvSpPr>
            <a:spLocks noChangeArrowheads="1" noChangeShapeType="1" noTextEdit="1"/>
          </p:cNvSpPr>
          <p:nvPr/>
        </p:nvSpPr>
        <p:spPr bwMode="auto">
          <a:xfrm>
            <a:off x="685800" y="712788"/>
            <a:ext cx="1171575" cy="317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实例四</a:t>
            </a:r>
          </a:p>
        </p:txBody>
      </p:sp>
      <p:sp>
        <p:nvSpPr>
          <p:cNvPr id="418828" name="Rectangle 12"/>
          <p:cNvSpPr>
            <a:spLocks noChangeArrowheads="1"/>
          </p:cNvSpPr>
          <p:nvPr/>
        </p:nvSpPr>
        <p:spPr bwMode="auto">
          <a:xfrm>
            <a:off x="2008188" y="574675"/>
            <a:ext cx="4875212" cy="55989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在“掷骰子”试验中，记事件</a:t>
            </a:r>
          </a:p>
        </p:txBody>
      </p:sp>
      <p:grpSp>
        <p:nvGrpSpPr>
          <p:cNvPr id="418831" name="Group 15"/>
          <p:cNvGrpSpPr/>
          <p:nvPr/>
        </p:nvGrpSpPr>
        <p:grpSpPr bwMode="auto">
          <a:xfrm>
            <a:off x="2003425" y="1176338"/>
            <a:ext cx="4960938" cy="519112"/>
            <a:chOff x="1574" y="805"/>
            <a:chExt cx="3125" cy="327"/>
          </a:xfrm>
        </p:grpSpPr>
        <p:graphicFrame>
          <p:nvGraphicFramePr>
            <p:cNvPr id="13469" name="Object 157"/>
            <p:cNvGraphicFramePr>
              <a:graphicFrameLocks noChangeAspect="1"/>
            </p:cNvGraphicFramePr>
            <p:nvPr/>
          </p:nvGraphicFramePr>
          <p:xfrm>
            <a:off x="1574" y="815"/>
            <a:ext cx="312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60700" imgH="266700" progId="">
                    <p:embed/>
                  </p:oleObj>
                </mc:Choice>
                <mc:Fallback>
                  <p:oleObj name="Equation" r:id="rId6" imgW="3060700" imgH="266700" progId="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815"/>
                          <a:ext cx="312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30" name="Rectangle 14"/>
            <p:cNvSpPr>
              <a:spLocks noChangeArrowheads="1"/>
            </p:cNvSpPr>
            <p:nvPr/>
          </p:nvSpPr>
          <p:spPr bwMode="auto">
            <a:xfrm>
              <a:off x="2093" y="805"/>
              <a:ext cx="111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出现   点</a:t>
              </a:r>
            </a:p>
          </p:txBody>
        </p:sp>
      </p:grpSp>
      <p:grpSp>
        <p:nvGrpSpPr>
          <p:cNvPr id="418833" name="Group 17"/>
          <p:cNvGrpSpPr/>
          <p:nvPr/>
        </p:nvGrpSpPr>
        <p:grpSpPr bwMode="auto">
          <a:xfrm>
            <a:off x="141288" y="1603374"/>
            <a:ext cx="8135937" cy="590550"/>
            <a:chOff x="105" y="1002"/>
            <a:chExt cx="5125" cy="372"/>
          </a:xfrm>
        </p:grpSpPr>
        <p:sp>
          <p:nvSpPr>
            <p:cNvPr id="418819" name="Rectangle 3"/>
            <p:cNvSpPr>
              <a:spLocks noChangeArrowheads="1"/>
            </p:cNvSpPr>
            <p:nvPr/>
          </p:nvSpPr>
          <p:spPr bwMode="auto">
            <a:xfrm>
              <a:off x="105" y="1002"/>
              <a:ext cx="5125" cy="3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将一颗骰子连续掷    次，问          有什么规律？</a:t>
              </a:r>
            </a:p>
          </p:txBody>
        </p:sp>
        <p:graphicFrame>
          <p:nvGraphicFramePr>
            <p:cNvPr id="13470" name="Object 158"/>
            <p:cNvGraphicFramePr>
              <a:graphicFrameLocks noChangeAspect="1"/>
            </p:cNvGraphicFramePr>
            <p:nvPr/>
          </p:nvGraphicFramePr>
          <p:xfrm>
            <a:off x="1977" y="1105"/>
            <a:ext cx="18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7000" imgH="165100" progId="">
                    <p:embed/>
                  </p:oleObj>
                </mc:Choice>
                <mc:Fallback>
                  <p:oleObj name="Equation" r:id="rId8" imgW="127000" imgH="165100" progId="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1105"/>
                          <a:ext cx="182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71" name="Object 159"/>
            <p:cNvGraphicFramePr>
              <a:graphicFrameLocks noChangeAspect="1"/>
            </p:cNvGraphicFramePr>
            <p:nvPr/>
          </p:nvGraphicFramePr>
          <p:xfrm>
            <a:off x="2854" y="1063"/>
            <a:ext cx="69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35000" imgH="266700" progId="">
                    <p:embed/>
                  </p:oleObj>
                </mc:Choice>
                <mc:Fallback>
                  <p:oleObj name="Equation" r:id="rId10" imgW="635000" imgH="266700" progId="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" y="1063"/>
                          <a:ext cx="69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8834" name="WordArt 18"/>
          <p:cNvSpPr>
            <a:spLocks noChangeArrowheads="1" noChangeShapeType="1" noTextEdit="1"/>
          </p:cNvSpPr>
          <p:nvPr/>
        </p:nvSpPr>
        <p:spPr bwMode="auto">
          <a:xfrm>
            <a:off x="985838" y="2330450"/>
            <a:ext cx="8366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分析</a:t>
            </a:r>
          </a:p>
        </p:txBody>
      </p:sp>
      <p:sp>
        <p:nvSpPr>
          <p:cNvPr id="418835" name="Rectangle 19"/>
          <p:cNvSpPr>
            <a:spLocks noChangeArrowheads="1"/>
          </p:cNvSpPr>
          <p:nvPr/>
        </p:nvSpPr>
        <p:spPr bwMode="auto">
          <a:xfrm>
            <a:off x="139700" y="2668588"/>
            <a:ext cx="2206625" cy="5407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时有应有</a:t>
            </a:r>
          </a:p>
        </p:txBody>
      </p:sp>
      <p:grpSp>
        <p:nvGrpSpPr>
          <p:cNvPr id="418841" name="Group 25"/>
          <p:cNvGrpSpPr/>
          <p:nvPr/>
        </p:nvGrpSpPr>
        <p:grpSpPr bwMode="auto">
          <a:xfrm>
            <a:off x="7283450" y="712788"/>
            <a:ext cx="1250950" cy="912812"/>
            <a:chOff x="2084" y="2857"/>
            <a:chExt cx="788" cy="575"/>
          </a:xfrm>
        </p:grpSpPr>
        <p:sp>
          <p:nvSpPr>
            <p:cNvPr id="418840" name="Rectangle 24"/>
            <p:cNvSpPr>
              <a:spLocks noChangeArrowheads="1"/>
            </p:cNvSpPr>
            <p:nvPr/>
          </p:nvSpPr>
          <p:spPr bwMode="auto">
            <a:xfrm>
              <a:off x="2104" y="2904"/>
              <a:ext cx="768" cy="528"/>
            </a:xfrm>
            <a:prstGeom prst="rect">
              <a:avLst/>
            </a:prstGeom>
            <a:solidFill>
              <a:schemeClr val="bg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pic>
          <p:nvPicPr>
            <p:cNvPr id="13481" name="Picture 23" descr="无标题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084" y="2857"/>
              <a:ext cx="752" cy="53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7" grpId="0" animBg="1"/>
      <p:bldP spid="418828" grpId="0"/>
      <p:bldP spid="418834" grpId="0" animBg="1"/>
      <p:bldP spid="4188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28" name="Text Box 16"/>
          <p:cNvSpPr txBox="1">
            <a:spLocks noChangeArrowheads="1"/>
          </p:cNvSpPr>
          <p:nvPr/>
        </p:nvSpPr>
        <p:spPr bwMode="auto">
          <a:xfrm>
            <a:off x="1741488" y="3908425"/>
            <a:ext cx="6675437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fontAlgn="ctr">
              <a:defRPr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由于频率的取值是</a:t>
            </a:r>
            <a:r>
              <a:rPr kumimoji="1" lang="zh-CN" altLang="en-US" sz="2800" b="1">
                <a:latin typeface="Times New Roman" panose="02020603050405020304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随机的</a:t>
            </a:r>
            <a:r>
              <a:rPr kumimoji="1" lang="zh-CN" altLang="en-US" sz="2800" b="1">
                <a:latin typeface="Times New Roman" panose="02020603050405020304"/>
                <a:ea typeface="楷体_GB2312" pitchFamily="49" charset="-122"/>
                <a:cs typeface="+mn-cs"/>
              </a:rPr>
              <a:t>”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+mn-cs"/>
              </a:rPr>
              <a:t>，那么极限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</a:p>
        </p:txBody>
      </p:sp>
      <p:sp>
        <p:nvSpPr>
          <p:cNvPr id="397330" name="Rectangle 18"/>
          <p:cNvSpPr>
            <a:spLocks noChangeArrowheads="1"/>
          </p:cNvSpPr>
          <p:nvPr/>
        </p:nvSpPr>
        <p:spPr bwMode="auto">
          <a:xfrm>
            <a:off x="0" y="4830763"/>
            <a:ext cx="39782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是什么意思值得研究</a:t>
            </a:r>
          </a:p>
        </p:txBody>
      </p:sp>
      <p:sp>
        <p:nvSpPr>
          <p:cNvPr id="397331" name="Rectangle 19"/>
          <p:cNvSpPr>
            <a:spLocks noChangeArrowheads="1"/>
          </p:cNvSpPr>
          <p:nvPr/>
        </p:nvSpPr>
        <p:spPr bwMode="auto">
          <a:xfrm>
            <a:off x="3132138" y="4843463"/>
            <a:ext cx="4410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（第五章讨论该问题）</a:t>
            </a:r>
          </a:p>
        </p:txBody>
      </p:sp>
      <p:sp>
        <p:nvSpPr>
          <p:cNvPr id="397332" name="WordArt 20"/>
          <p:cNvSpPr>
            <a:spLocks noChangeArrowheads="1" noChangeShapeType="1" noTextEdit="1"/>
          </p:cNvSpPr>
          <p:nvPr/>
        </p:nvSpPr>
        <p:spPr bwMode="auto">
          <a:xfrm>
            <a:off x="2420938" y="695325"/>
            <a:ext cx="4370387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latin typeface="方正舒体" panose="02010601030101010101" charset="-122"/>
              </a:rPr>
              <a:t>随机事件的统计规律性</a:t>
            </a:r>
          </a:p>
        </p:txBody>
      </p:sp>
      <p:graphicFrame>
        <p:nvGraphicFramePr>
          <p:cNvPr id="14548" name="Object 212"/>
          <p:cNvGraphicFramePr>
            <a:graphicFrameLocks noChangeAspect="1"/>
          </p:cNvGraphicFramePr>
          <p:nvPr/>
        </p:nvGraphicFramePr>
        <p:xfrm>
          <a:off x="3222625" y="1725613"/>
          <a:ext cx="33591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266700" progId="">
                  <p:embed/>
                </p:oleObj>
              </mc:Choice>
              <mc:Fallback>
                <p:oleObj name="Equation" r:id="rId2" imgW="2044700" imgH="266700" progId="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1725613"/>
                        <a:ext cx="33591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36" name="AutoShape 24"/>
          <p:cNvSpPr>
            <a:spLocks noChangeArrowheads="1"/>
          </p:cNvSpPr>
          <p:nvPr/>
        </p:nvSpPr>
        <p:spPr bwMode="auto">
          <a:xfrm>
            <a:off x="1582738" y="2549525"/>
            <a:ext cx="2443162" cy="565150"/>
          </a:xfrm>
          <a:prstGeom prst="wedgeRectCallout">
            <a:avLst>
              <a:gd name="adj1" fmla="val 32847"/>
              <a:gd name="adj2" fmla="val -100843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  <a:cs typeface="+mn-cs"/>
              </a:rPr>
              <a:t>频率的稳定性</a:t>
            </a:r>
          </a:p>
        </p:txBody>
      </p:sp>
      <p:grpSp>
        <p:nvGrpSpPr>
          <p:cNvPr id="397340" name="Group 28"/>
          <p:cNvGrpSpPr/>
          <p:nvPr/>
        </p:nvGrpSpPr>
        <p:grpSpPr bwMode="auto">
          <a:xfrm>
            <a:off x="766763" y="1268413"/>
            <a:ext cx="7947025" cy="495300"/>
            <a:chOff x="587" y="679"/>
            <a:chExt cx="5006" cy="312"/>
          </a:xfrm>
        </p:grpSpPr>
        <p:sp>
          <p:nvSpPr>
            <p:cNvPr id="397323" name="Text Box 11"/>
            <p:cNvSpPr txBox="1">
              <a:spLocks noChangeArrowheads="1"/>
            </p:cNvSpPr>
            <p:nvPr/>
          </p:nvSpPr>
          <p:spPr bwMode="auto">
            <a:xfrm>
              <a:off x="587" y="695"/>
              <a:ext cx="5006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当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很大时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,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  <a:cs typeface="+mn-cs"/>
                </a:rPr>
                <a:t>事件   的频率         接近一个常数</a:t>
              </a:r>
            </a:p>
          </p:txBody>
        </p:sp>
        <p:graphicFrame>
          <p:nvGraphicFramePr>
            <p:cNvPr id="14549" name="Object 213"/>
            <p:cNvGraphicFramePr>
              <a:graphicFrameLocks noChangeAspect="1"/>
            </p:cNvGraphicFramePr>
            <p:nvPr/>
          </p:nvGraphicFramePr>
          <p:xfrm>
            <a:off x="793" y="744"/>
            <a:ext cx="19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300" imgH="127000" progId="">
                    <p:embed/>
                  </p:oleObj>
                </mc:Choice>
                <mc:Fallback>
                  <p:oleObj name="Equation" r:id="rId4" imgW="114300" imgH="127000" progId="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744"/>
                          <a:ext cx="19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50" name="Object 214"/>
            <p:cNvGraphicFramePr>
              <a:graphicFrameLocks noChangeAspect="1"/>
            </p:cNvGraphicFramePr>
            <p:nvPr/>
          </p:nvGraphicFramePr>
          <p:xfrm>
            <a:off x="3076" y="679"/>
            <a:ext cx="6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71500" imgH="266700" progId="">
                    <p:embed/>
                  </p:oleObj>
                </mc:Choice>
                <mc:Fallback>
                  <p:oleObj name="Equation" r:id="rId6" imgW="571500" imgH="266700" progId="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6" y="679"/>
                          <a:ext cx="6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51" name="Object 215"/>
            <p:cNvGraphicFramePr>
              <a:graphicFrameLocks noChangeAspect="1"/>
            </p:cNvGraphicFramePr>
            <p:nvPr/>
          </p:nvGraphicFramePr>
          <p:xfrm>
            <a:off x="2212" y="703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5100" imgH="165100" progId="">
                    <p:embed/>
                  </p:oleObj>
                </mc:Choice>
                <mc:Fallback>
                  <p:oleObj name="Equation" r:id="rId8" imgW="165100" imgH="165100" progId="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703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7341" name="Rectangle 29"/>
          <p:cNvSpPr>
            <a:spLocks noChangeArrowheads="1"/>
          </p:cNvSpPr>
          <p:nvPr/>
        </p:nvSpPr>
        <p:spPr bwMode="auto">
          <a:xfrm>
            <a:off x="7785100" y="1236663"/>
            <a:ext cx="14382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即有</a:t>
            </a:r>
          </a:p>
        </p:txBody>
      </p:sp>
      <p:pic>
        <p:nvPicPr>
          <p:cNvPr id="397344" name="Picture 32" descr="BD14710_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327400" y="2159000"/>
            <a:ext cx="3141663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7348" name="WordArt 36"/>
          <p:cNvSpPr>
            <a:spLocks noChangeArrowheads="1" noChangeShapeType="1" noTextEdit="1"/>
          </p:cNvSpPr>
          <p:nvPr/>
        </p:nvSpPr>
        <p:spPr bwMode="auto">
          <a:xfrm>
            <a:off x="800100" y="3462338"/>
            <a:ext cx="3048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sp>
        <p:nvSpPr>
          <p:cNvPr id="397349" name="WordArt 37"/>
          <p:cNvSpPr>
            <a:spLocks noChangeArrowheads="1" noChangeShapeType="1" noTextEdit="1"/>
          </p:cNvSpPr>
          <p:nvPr/>
        </p:nvSpPr>
        <p:spPr bwMode="auto">
          <a:xfrm>
            <a:off x="1250950" y="347662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①</a:t>
            </a:r>
          </a:p>
        </p:txBody>
      </p:sp>
      <p:sp>
        <p:nvSpPr>
          <p:cNvPr id="397350" name="WordArt 38"/>
          <p:cNvSpPr>
            <a:spLocks noChangeArrowheads="1" noChangeShapeType="1" noTextEdit="1"/>
          </p:cNvSpPr>
          <p:nvPr/>
        </p:nvSpPr>
        <p:spPr bwMode="auto">
          <a:xfrm>
            <a:off x="1241425" y="39814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②</a:t>
            </a:r>
          </a:p>
        </p:txBody>
      </p:sp>
      <p:grpSp>
        <p:nvGrpSpPr>
          <p:cNvPr id="397353" name="Group 41"/>
          <p:cNvGrpSpPr/>
          <p:nvPr/>
        </p:nvGrpSpPr>
        <p:grpSpPr bwMode="auto">
          <a:xfrm>
            <a:off x="1728788" y="3400425"/>
            <a:ext cx="7489825" cy="436563"/>
            <a:chOff x="1209" y="2022"/>
            <a:chExt cx="4718" cy="275"/>
          </a:xfrm>
        </p:grpSpPr>
        <p:sp>
          <p:nvSpPr>
            <p:cNvPr id="397327" name="Text Box 15"/>
            <p:cNvSpPr txBox="1">
              <a:spLocks noChangeArrowheads="1"/>
            </p:cNvSpPr>
            <p:nvPr/>
          </p:nvSpPr>
          <p:spPr bwMode="auto">
            <a:xfrm>
              <a:off x="1209" y="2022"/>
              <a:ext cx="4718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fontAlgn="ctr"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  <a:cs typeface="+mn-cs"/>
                </a:rPr>
                <a:t>常数 </a:t>
              </a:r>
              <a:r>
                <a:rPr kumimoji="1" lang="zh-CN" altLang="en-US" sz="2800" b="1" i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  <a:cs typeface="+mn-cs"/>
                </a:rPr>
                <a:t>就是事件 </a:t>
              </a:r>
              <a:r>
                <a:rPr kumimoji="1" lang="zh-CN" altLang="en-US" sz="2800" b="1" i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发生的可能性大小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  <a:cs typeface="+mn-cs"/>
                </a:rPr>
                <a:t>即概率</a:t>
              </a: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4552" name="Object 216"/>
            <p:cNvGraphicFramePr>
              <a:graphicFrameLocks noChangeAspect="1"/>
            </p:cNvGraphicFramePr>
            <p:nvPr/>
          </p:nvGraphicFramePr>
          <p:xfrm>
            <a:off x="1662" y="2060"/>
            <a:ext cx="21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7000" imgH="177800" progId="">
                    <p:embed/>
                  </p:oleObj>
                </mc:Choice>
                <mc:Fallback>
                  <p:oleObj name="Equation" r:id="rId11" imgW="127000" imgH="177800" progId="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" y="2060"/>
                          <a:ext cx="21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53" name="Object 217"/>
            <p:cNvGraphicFramePr>
              <a:graphicFrameLocks noChangeAspect="1"/>
            </p:cNvGraphicFramePr>
            <p:nvPr/>
          </p:nvGraphicFramePr>
          <p:xfrm>
            <a:off x="2781" y="2038"/>
            <a:ext cx="23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5100" imgH="165100" progId="">
                    <p:embed/>
                  </p:oleObj>
                </mc:Choice>
                <mc:Fallback>
                  <p:oleObj name="Equation" r:id="rId13" imgW="165100" imgH="165100" progId="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1" y="2038"/>
                          <a:ext cx="23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54" name="Object 218"/>
          <p:cNvGraphicFramePr>
            <a:graphicFrameLocks noChangeAspect="1"/>
          </p:cNvGraphicFramePr>
          <p:nvPr/>
        </p:nvGraphicFramePr>
        <p:xfrm>
          <a:off x="3275013" y="4392613"/>
          <a:ext cx="3230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55800" imgH="241300" progId="">
                  <p:embed/>
                </p:oleObj>
              </mc:Choice>
              <mc:Fallback>
                <p:oleObj name="Equation" r:id="rId15" imgW="1955800" imgH="241300" progId="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4392613"/>
                        <a:ext cx="3230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7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7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8" grpId="0"/>
      <p:bldP spid="397330" grpId="0"/>
      <p:bldP spid="397331" grpId="0"/>
      <p:bldP spid="397332" grpId="0" animBg="1"/>
      <p:bldP spid="397336" grpId="0" animBg="1"/>
      <p:bldP spid="397341" grpId="0"/>
      <p:bldP spid="397348" grpId="0" animBg="1"/>
      <p:bldP spid="397349" grpId="0" animBg="1"/>
      <p:bldP spid="39735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1697</Words>
  <Application>Microsoft Office PowerPoint</Application>
  <PresentationFormat>全屏显示(4:3)</PresentationFormat>
  <Paragraphs>444</Paragraphs>
  <Slides>20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Monotype Sorts</vt:lpstr>
      <vt:lpstr>方正舒体</vt:lpstr>
      <vt:lpstr>黑体</vt:lpstr>
      <vt:lpstr>华文细黑</vt:lpstr>
      <vt:lpstr>华文新魏</vt:lpstr>
      <vt:lpstr>楷体</vt:lpstr>
      <vt:lpstr>楷体_GB2312</vt:lpstr>
      <vt:lpstr>隶书</vt:lpstr>
      <vt:lpstr>宋体</vt:lpstr>
      <vt:lpstr>Arial</vt:lpstr>
      <vt:lpstr>Euclid Math One</vt:lpstr>
      <vt:lpstr>Symbol</vt:lpstr>
      <vt:lpstr>Times New Roman</vt:lpstr>
      <vt:lpstr>Wingdings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Jiaqiang Wen</dc:creator>
  <cp:lastModifiedBy>Wen Jiaqiang</cp:lastModifiedBy>
  <cp:revision>1080</cp:revision>
  <dcterms:created xsi:type="dcterms:W3CDTF">1999-06-22T01:41:00Z</dcterms:created>
  <dcterms:modified xsi:type="dcterms:W3CDTF">2022-08-31T10:45:10Z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