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499" r:id="rId2"/>
    <p:sldId id="398" r:id="rId3"/>
    <p:sldId id="458" r:id="rId4"/>
    <p:sldId id="400" r:id="rId5"/>
    <p:sldId id="501" r:id="rId6"/>
    <p:sldId id="500" r:id="rId7"/>
    <p:sldId id="502" r:id="rId8"/>
    <p:sldId id="435" r:id="rId9"/>
    <p:sldId id="519" r:id="rId10"/>
    <p:sldId id="437" r:id="rId11"/>
    <p:sldId id="455" r:id="rId12"/>
    <p:sldId id="434" r:id="rId13"/>
    <p:sldId id="460" r:id="rId14"/>
    <p:sldId id="461" r:id="rId15"/>
    <p:sldId id="534" r:id="rId16"/>
    <p:sldId id="495" r:id="rId17"/>
    <p:sldId id="462" r:id="rId18"/>
    <p:sldId id="464" r:id="rId19"/>
    <p:sldId id="513" r:id="rId20"/>
    <p:sldId id="468" r:id="rId21"/>
    <p:sldId id="503" r:id="rId22"/>
    <p:sldId id="504" r:id="rId23"/>
    <p:sldId id="505" r:id="rId24"/>
    <p:sldId id="545" r:id="rId25"/>
    <p:sldId id="546" r:id="rId26"/>
    <p:sldId id="547" r:id="rId27"/>
    <p:sldId id="548" r:id="rId28"/>
    <p:sldId id="549" r:id="rId29"/>
    <p:sldId id="554" r:id="rId30"/>
    <p:sldId id="555" r:id="rId31"/>
    <p:sldId id="556" r:id="rId32"/>
    <p:sldId id="557" r:id="rId33"/>
    <p:sldId id="451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66CCFF"/>
    <a:srgbClr val="FFFF00"/>
    <a:srgbClr val="ADDB7B"/>
    <a:srgbClr val="FFFFCC"/>
    <a:srgbClr val="FF6699"/>
    <a:srgbClr val="FFFF66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86312" autoAdjust="0"/>
  </p:normalViewPr>
  <p:slideViewPr>
    <p:cSldViewPr snapToGrid="0">
      <p:cViewPr varScale="1">
        <p:scale>
          <a:sx n="54" d="100"/>
          <a:sy n="54" d="100"/>
        </p:scale>
        <p:origin x="1528" y="56"/>
      </p:cViewPr>
      <p:guideLst>
        <p:guide orient="horz" pos="4319"/>
        <p:guide pos="5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0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F0FF2B-7B81-4350-A6F9-297D06D4298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66115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baike.baidu.com/view/782086.htm" TargetMode="External"/><Relationship Id="rId4" Type="http://schemas.openxmlformats.org/officeDocument/2006/relationships/hyperlink" Target="http://baike.baidu.com/view/2464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Computing</a:t>
            </a:r>
            <a:r>
              <a:rPr lang="en-US" altLang="zh-CN" baseline="0" dirty="0"/>
              <a:t> probabilities: </a:t>
            </a:r>
            <a:r>
              <a:rPr lang="en-US" altLang="zh-CN" dirty="0"/>
              <a:t>Counting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F0FF2B-7B81-4350-A6F9-297D06D4298D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B34F215-72E4-403B-8C53-8DE4DC3806FB}" type="slidenum">
              <a:rPr lang="en-US" altLang="zh-CN" smtClean="0">
                <a:ea typeface="宋体" panose="02010600030101010101" pitchFamily="2" charset="-122"/>
              </a:rPr>
              <a:t>5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辛普森悖论（</a:t>
            </a:r>
            <a:r>
              <a:rPr lang="en-US" altLang="zh-CN">
                <a:ea typeface="宋体" panose="02010600030101010101" pitchFamily="2" charset="-122"/>
              </a:rPr>
              <a:t>Simpson's Paradox</a:t>
            </a:r>
            <a:r>
              <a:rPr lang="zh-CN" altLang="en-US">
                <a:ea typeface="宋体" panose="02010600030101010101" pitchFamily="2" charset="-122"/>
              </a:rPr>
              <a:t>）亦有人译为辛普森诡论，为英国统计学家</a:t>
            </a:r>
            <a:r>
              <a:rPr lang="en-US" altLang="zh-CN">
                <a:ea typeface="宋体" panose="02010600030101010101" pitchFamily="2" charset="-122"/>
              </a:rPr>
              <a:t>E.H.</a:t>
            </a:r>
            <a:r>
              <a:rPr lang="zh-CN" altLang="en-US">
                <a:ea typeface="宋体" panose="02010600030101010101" pitchFamily="2" charset="-122"/>
                <a:hlinkClick r:id="rId3"/>
              </a:rPr>
              <a:t>辛普森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E.H.Simpson</a:t>
            </a:r>
            <a:r>
              <a:rPr lang="zh-CN" altLang="en-US">
                <a:ea typeface="宋体" panose="02010600030101010101" pitchFamily="2" charset="-122"/>
              </a:rPr>
              <a:t>）于</a:t>
            </a:r>
            <a:r>
              <a:rPr lang="en-US" altLang="zh-CN">
                <a:ea typeface="宋体" panose="02010600030101010101" pitchFamily="2" charset="-122"/>
              </a:rPr>
              <a:t>1951</a:t>
            </a:r>
            <a:r>
              <a:rPr lang="zh-CN" altLang="en-US">
                <a:ea typeface="宋体" panose="02010600030101010101" pitchFamily="2" charset="-122"/>
              </a:rPr>
              <a:t>年提出的</a:t>
            </a:r>
            <a:r>
              <a:rPr lang="zh-CN" altLang="en-US">
                <a:ea typeface="宋体" panose="02010600030101010101" pitchFamily="2" charset="-122"/>
                <a:hlinkClick r:id="rId4"/>
              </a:rPr>
              <a:t>悖论</a:t>
            </a:r>
            <a:r>
              <a:rPr lang="zh-CN" altLang="en-US">
                <a:ea typeface="宋体" panose="02010600030101010101" pitchFamily="2" charset="-122"/>
              </a:rPr>
              <a:t>，即在某个条件下的两组数据，分别讨论时都会满足某种性质，可是一旦合并考虑，却可能导致相反的</a:t>
            </a:r>
            <a:r>
              <a:rPr lang="zh-CN" altLang="en-US">
                <a:ea typeface="宋体" panose="02010600030101010101" pitchFamily="2" charset="-122"/>
                <a:hlinkClick r:id="rId5"/>
              </a:rPr>
              <a:t>结论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  <a:p>
            <a:r>
              <a:rPr lang="zh-CN" altLang="en-US">
                <a:ea typeface="宋体" panose="02010600030101010101" pitchFamily="2" charset="-122"/>
              </a:rPr>
              <a:t>当人们尝试探究两种变量是否具有相关性的时候，比如新生录取率与性别，报酬与性别等，会分别对之进行分组研究。辛普森悖论是在这种研究中，在某些前提下有时会产生的一种现象。即在分组比较中都占优势的一方，会在总评中反而是失势的一方。该现象于</a:t>
            </a:r>
            <a:r>
              <a:rPr lang="en-US" altLang="zh-CN">
                <a:ea typeface="宋体" panose="02010600030101010101" pitchFamily="2" charset="-122"/>
              </a:rPr>
              <a:t>20</a:t>
            </a:r>
            <a:r>
              <a:rPr lang="zh-CN" altLang="en-US">
                <a:ea typeface="宋体" panose="02010600030101010101" pitchFamily="2" charset="-122"/>
              </a:rPr>
              <a:t>世纪初就有人讨论，但一直到</a:t>
            </a:r>
            <a:r>
              <a:rPr lang="en-US" altLang="zh-CN">
                <a:ea typeface="宋体" panose="02010600030101010101" pitchFamily="2" charset="-122"/>
              </a:rPr>
              <a:t>1951</a:t>
            </a:r>
            <a:r>
              <a:rPr lang="zh-CN" altLang="en-US">
                <a:ea typeface="宋体" panose="02010600030101010101" pitchFamily="2" charset="-122"/>
              </a:rPr>
              <a:t>年</a:t>
            </a:r>
            <a:r>
              <a:rPr lang="en-US" altLang="zh-CN">
                <a:ea typeface="宋体" panose="02010600030101010101" pitchFamily="2" charset="-122"/>
              </a:rPr>
              <a:t>E.H.</a:t>
            </a:r>
            <a:r>
              <a:rPr lang="zh-CN" altLang="en-US">
                <a:ea typeface="宋体" panose="02010600030101010101" pitchFamily="2" charset="-122"/>
              </a:rPr>
              <a:t>辛普森在他发表的论文中，该现象才算正式被描述解释。后来就以他的名字命名该</a:t>
            </a:r>
            <a:r>
              <a:rPr lang="zh-CN" altLang="en-US">
                <a:ea typeface="宋体" panose="02010600030101010101" pitchFamily="2" charset="-122"/>
                <a:hlinkClick r:id="rId4"/>
              </a:rPr>
              <a:t>悖论</a:t>
            </a:r>
            <a:r>
              <a:rPr lang="zh-CN" altLang="en-US">
                <a:ea typeface="宋体" panose="02010600030101010101" pitchFamily="2" charset="-122"/>
              </a:rPr>
              <a:t>。</a:t>
            </a:r>
          </a:p>
          <a:p>
            <a:r>
              <a:rPr lang="zh-CN" altLang="en-US">
                <a:ea typeface="宋体" panose="02010600030101010101" pitchFamily="2" charset="-122"/>
              </a:rPr>
              <a:t>为了避免辛普森悖论的出现，就需要斟酌各分组的权重，并乘以一定的系数去消除以分组数据基数差异而造成的影响。同时必需了解清楚情况，是否存在潜在因素，综合考虑。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DFEBC14-9F70-4499-A72F-027DE6FCB47B}" type="slidenum">
              <a:rPr lang="en-US" altLang="zh-CN" smtClean="0">
                <a:ea typeface="宋体" panose="02010600030101010101" pitchFamily="2" charset="-122"/>
              </a:rPr>
              <a:t>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这里的球是不是可以区分的？都可以，也是要分子和分母对应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55E5B1A5-8AE3-47D0-82A2-FF469B59A7EA}" type="slidenum">
              <a:rPr lang="en-US" altLang="zh-CN" smtClean="0">
                <a:ea typeface="宋体" panose="02010600030101010101" pitchFamily="2" charset="-122"/>
              </a:rPr>
              <a:t>16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02D8CE5-0C12-4578-AA43-410B766B5DF4}" type="slidenum">
              <a:rPr lang="en-US" altLang="zh-CN" smtClean="0">
                <a:ea typeface="宋体" panose="02010600030101010101" pitchFamily="2" charset="-122"/>
              </a:rPr>
              <a:t>17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警告，千万不要去计算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的二进制表达。数学家们猜想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是一个正规数</a:t>
            </a:r>
            <a:r>
              <a:rPr lang="en-US" altLang="zh-CN" dirty="0">
                <a:ea typeface="宋体" panose="02010600030101010101" pitchFamily="2" charset="-122"/>
              </a:rPr>
              <a:t>(normal number)</a:t>
            </a:r>
            <a:r>
              <a:rPr lang="zh-CN" altLang="en-US" dirty="0">
                <a:ea typeface="宋体" panose="02010600030101010101" pitchFamily="2" charset="-122"/>
              </a:rPr>
              <a:t>，也就是说它包含了任意一个有限长的</a:t>
            </a:r>
            <a:r>
              <a:rPr lang="en-US" altLang="zh-CN" dirty="0">
                <a:ea typeface="宋体" panose="02010600030101010101" pitchFamily="2" charset="-122"/>
              </a:rPr>
              <a:t>01</a:t>
            </a:r>
            <a:r>
              <a:rPr lang="zh-CN" altLang="en-US" dirty="0">
                <a:ea typeface="宋体" panose="02010600030101010101" pitchFamily="2" charset="-122"/>
              </a:rPr>
              <a:t>串，所有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位长的</a:t>
            </a:r>
            <a:r>
              <a:rPr lang="en-US" altLang="zh-CN" dirty="0">
                <a:ea typeface="宋体" panose="02010600030101010101" pitchFamily="2" charset="-122"/>
              </a:rPr>
              <a:t>01</a:t>
            </a:r>
            <a:r>
              <a:rPr lang="zh-CN" altLang="en-US" dirty="0">
                <a:ea typeface="宋体" panose="02010600030101010101" pitchFamily="2" charset="-122"/>
              </a:rPr>
              <a:t>串都以相等的概率出现在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的二进制中。</a:t>
            </a:r>
            <a:br>
              <a:rPr lang="zh-CN" altLang="en-US" dirty="0">
                <a:ea typeface="宋体" panose="02010600030101010101" pitchFamily="2" charset="-122"/>
              </a:rPr>
            </a:b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如果你偏要去计算它，你会：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侵犯版权（包括所有书籍、小说、报纸、杂志、网站、音乐、电影、软件，甚至是</a:t>
            </a:r>
            <a:r>
              <a:rPr lang="en-US" altLang="zh-CN" dirty="0">
                <a:ea typeface="宋体" panose="02010600030101010101" pitchFamily="2" charset="-122"/>
              </a:rPr>
              <a:t>Windows</a:t>
            </a:r>
            <a:r>
              <a:rPr lang="zh-CN" altLang="en-US" dirty="0">
                <a:ea typeface="宋体" panose="02010600030101010101" pitchFamily="2" charset="-122"/>
              </a:rPr>
              <a:t>源码）；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侵犯商标权；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拥有大量国家最高机密；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制造出非法的</a:t>
            </a:r>
            <a:r>
              <a:rPr lang="en-US" altLang="zh-CN" dirty="0">
                <a:ea typeface="宋体" panose="02010600030101010101" pitchFamily="2" charset="-122"/>
              </a:rPr>
              <a:t>DVD</a:t>
            </a:r>
            <a:r>
              <a:rPr lang="zh-CN" altLang="en-US" dirty="0">
                <a:ea typeface="宋体" panose="02010600030101010101" pitchFamily="2" charset="-122"/>
              </a:rPr>
              <a:t>破解软件；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拥有所有人的身份证号、信用卡号、电话号码和各种密码；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亵渎伊斯兰教（理论上并不是非法的，但你下半辈子得和</a:t>
            </a:r>
            <a:r>
              <a:rPr lang="en-US" altLang="zh-CN" dirty="0">
                <a:ea typeface="宋体" panose="02010600030101010101" pitchFamily="2" charset="-122"/>
              </a:rPr>
              <a:t>Salman Rushdie</a:t>
            </a:r>
            <a:r>
              <a:rPr lang="zh-CN" altLang="en-US" dirty="0">
                <a:ea typeface="宋体" panose="02010600030101010101" pitchFamily="2" charset="-122"/>
              </a:rPr>
              <a:t>躲在一起）；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亵渎科学论派（非法！问问</a:t>
            </a:r>
            <a:r>
              <a:rPr lang="en-US" altLang="zh-CN" dirty="0">
                <a:ea typeface="宋体" panose="02010600030101010101" pitchFamily="2" charset="-122"/>
              </a:rPr>
              <a:t>Keith Henson</a:t>
            </a:r>
            <a:r>
              <a:rPr lang="zh-CN" altLang="en-US" dirty="0">
                <a:ea typeface="宋体" panose="02010600030101010101" pitchFamily="2" charset="-122"/>
              </a:rPr>
              <a:t>就知道）。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同时，你的电脑里会包含有目前所有已知的最邪恶的电脑病毒──事实上还包括有所有未知的最邪恶的病毒。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我的电脑上有很多极度私密的文件，我不希望你把它们浏览个遍。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你或许想，我只计算几位就行了；但何必去冒这个险呢？谁也说不准，算到哪一位时你会找到关于</a:t>
            </a:r>
            <a:r>
              <a:rPr lang="en-US" altLang="zh-CN" dirty="0">
                <a:ea typeface="宋体" panose="02010600030101010101" pitchFamily="2" charset="-122"/>
              </a:rPr>
              <a:t>Kennedy</a:t>
            </a:r>
            <a:r>
              <a:rPr lang="zh-CN" altLang="en-US" dirty="0">
                <a:ea typeface="宋体" panose="02010600030101010101" pitchFamily="2" charset="-122"/>
              </a:rPr>
              <a:t>刺杀案的秘密文件，或者还未发行的最新一部</a:t>
            </a:r>
            <a:r>
              <a:rPr lang="en-US" altLang="zh-CN" dirty="0">
                <a:ea typeface="宋体" panose="02010600030101010101" pitchFamily="2" charset="-122"/>
              </a:rPr>
              <a:t>Star Wars</a:t>
            </a:r>
            <a:r>
              <a:rPr lang="zh-CN" altLang="en-US" dirty="0">
                <a:ea typeface="宋体" panose="02010600030101010101" pitchFamily="2" charset="-122"/>
              </a:rPr>
              <a:t>的完整拷贝。反正，千万别去算它。</a:t>
            </a:r>
            <a:br>
              <a:rPr lang="zh-CN" altLang="en-US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同样的警告还适用于</a:t>
            </a:r>
            <a:r>
              <a:rPr lang="en-US" altLang="zh-CN" dirty="0">
                <a:ea typeface="宋体" panose="02010600030101010101" pitchFamily="2" charset="-122"/>
              </a:rPr>
              <a:t>PI</a:t>
            </a:r>
            <a:r>
              <a:rPr lang="zh-CN" altLang="en-US" dirty="0">
                <a:ea typeface="宋体" panose="02010600030101010101" pitchFamily="2" charset="-122"/>
              </a:rPr>
              <a:t>、根号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Euler</a:t>
            </a:r>
            <a:r>
              <a:rPr lang="zh-CN" altLang="en-US" dirty="0">
                <a:ea typeface="宋体" panose="02010600030101010101" pitchFamily="2" charset="-122"/>
              </a:rPr>
              <a:t>常数等无理数。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5CDBD7E-764C-4799-8522-5AA8ACB1D548}" type="slidenum">
              <a:rPr lang="en-US" altLang="zh-CN" smtClean="0">
                <a:ea typeface="宋体" panose="02010600030101010101" pitchFamily="2" charset="-122"/>
              </a:rPr>
              <a:t>20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关于小概率事件的</a:t>
            </a:r>
            <a:r>
              <a:rPr lang="zh-CN" altLang="en-US" dirty="0"/>
              <a:t>笑话：据说一个飞机上有炸弹的概率为十万分之一，但某人并不认为这个概率很小。概率小毕竟意味者可能，每天航班这么多，十万分之一确实不是一个小数目。因此，这个人从来不敢坐飞机。有一次，他居然和朋友上了飞机，朋友吃惊地问，你咋不害怕了。他说，飞机上有一个炸弹的概率不是十万分之一么？那么飞机上同时有两个炸弹的概率就是一百亿分之一了，对吧。朋友说，对，一百亿分之一已经很小了。这人说，那好，我自己已经带了一颗炸弹上来。</a:t>
            </a:r>
            <a:br>
              <a:rPr lang="zh-CN" altLang="en-US" b="1" dirty="0"/>
            </a:br>
            <a:endParaRPr lang="zh-CN" altLang="en-US" b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引申：概率为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的是不是一定是不可能事件？（不可能事件的概率为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）或者换句话说，概率为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的是不是一定是必然事件？</a:t>
            </a:r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DACA28E-683C-49EC-9EB8-05877484F934}" type="slidenum">
              <a:rPr lang="en-US" altLang="zh-CN" smtClean="0">
                <a:ea typeface="宋体" panose="02010600030101010101" pitchFamily="2" charset="-122"/>
              </a:rPr>
              <a:t>21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52E43-8B46-4D84-8855-EA4A90E19EA4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90BF-21A3-48D5-8FEA-027C18AF3E5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11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5F641-2942-4ADA-AC44-639B835EB703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3952-8B8D-4543-8D17-897540BA87A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8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30261-13B9-47D1-B2FB-D9796B1A725F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ADDA1-0271-4245-B774-4DFACA27FF1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8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68AEC-4CAC-412C-9F52-A54DE05F6F32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A81D6-CE9E-40F0-B57A-64AB8563A23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8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CEB28-1DA2-4264-8306-0E478A6F9917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1F6F7-0184-46D4-9B85-09935640FFB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10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95AF2-A612-4CA1-9DB1-97D783D5B379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5C241-4C68-4097-9990-B28131B8324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9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2F0F7-733C-45FE-8549-0B8B6E8A1C0B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21D50-8330-4195-8F78-02474F06920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3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14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0E096-E80B-46BC-BBEF-17D0DE952EF7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B3571-8133-4D31-9C95-855E673A4CC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7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A1415-4D53-4DD4-B7F1-A0B99D1A7C54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64319-C686-4EAB-A7E5-2CDECFC01BD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8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98AAA-84A9-4A34-9E44-96837DC925F6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26E97-0732-455E-8AF3-7E2BA8C1214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9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6FE1C-53C4-42B1-AE8E-A18AC8F327D3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C6515-5A1D-4085-9266-2DA81E15DDED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9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fld id="{86FC2C30-2AF2-4D9B-9F69-40EE19217C8B}" type="datetimeFigureOut">
              <a:rPr lang="zh-CN" altLang="en-US"/>
              <a:t>2022/9/7</a:t>
            </a:fld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D820410-A53B-4D3C-97AD-1E8C3D12B69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182" name="Rectangle 86"/>
          <p:cNvSpPr>
            <a:spLocks noChangeArrowheads="1"/>
          </p:cNvSpPr>
          <p:nvPr userDrawn="1"/>
        </p:nvSpPr>
        <p:spPr bwMode="auto">
          <a:xfrm>
            <a:off x="2268538" y="-26988"/>
            <a:ext cx="4454525" cy="52387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§4 </a:t>
            </a:r>
            <a:r>
              <a:rPr kumimoji="1" lang="zh-CN" altLang="en-US" sz="2800" dirty="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概率计算：计数方法</a:t>
            </a:r>
          </a:p>
        </p:txBody>
      </p:sp>
      <p:sp>
        <p:nvSpPr>
          <p:cNvPr id="4184" name="Rectangle 8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32" name="Rectangle 115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fld id="{13371699-9E6A-4896-BE7E-B5E74A877A1A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tags" Target="../tags/tag11.x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60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tags" Target="../tags/tag12.x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8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1" Type="http://schemas.openxmlformats.org/officeDocument/2006/relationships/tags" Target="../tags/tag13.x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1" Type="http://schemas.openxmlformats.org/officeDocument/2006/relationships/tags" Target="../tags/tag14.x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tags" Target="../tags/tag15.x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90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6.emf"/><Relationship Id="rId18" Type="http://schemas.openxmlformats.org/officeDocument/2006/relationships/oleObject" Target="../embeddings/oleObject8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1" Type="http://schemas.openxmlformats.org/officeDocument/2006/relationships/tags" Target="../tags/tag18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9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115.e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oleObject" Target="../embeddings/oleObject102.bin"/><Relationship Id="rId1" Type="http://schemas.openxmlformats.org/officeDocument/2006/relationships/tags" Target="../tags/tag19.x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10.emf"/><Relationship Id="rId32" Type="http://schemas.openxmlformats.org/officeDocument/2006/relationships/image" Target="../media/image114.e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12.emf"/><Relationship Id="rId36" Type="http://schemas.openxmlformats.org/officeDocument/2006/relationships/image" Target="../media/image116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13.emf"/><Relationship Id="rId35" Type="http://schemas.openxmlformats.org/officeDocument/2006/relationships/oleObject" Target="../embeddings/oleObject105.bin"/><Relationship Id="rId8" Type="http://schemas.openxmlformats.org/officeDocument/2006/relationships/image" Target="../media/image10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.GI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emf"/><Relationship Id="rId17" Type="http://schemas.openxmlformats.org/officeDocument/2006/relationships/image" Target="../media/image9.GI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4" Type="http://schemas.openxmlformats.org/officeDocument/2006/relationships/image" Target="../media/image2.GI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GI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tags" Target="../tags/tag23.x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8.emf"/><Relationship Id="rId26" Type="http://schemas.openxmlformats.org/officeDocument/2006/relationships/image" Target="../media/image142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1" Type="http://schemas.openxmlformats.org/officeDocument/2006/relationships/tags" Target="../tags/tag24.x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41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43.emf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6.emf"/><Relationship Id="rId22" Type="http://schemas.openxmlformats.org/officeDocument/2006/relationships/image" Target="../media/image140.emf"/><Relationship Id="rId27" Type="http://schemas.openxmlformats.org/officeDocument/2006/relationships/oleObject" Target="../embeddings/oleObject13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tags" Target="../tags/tag4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2.GI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emf"/><Relationship Id="rId1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tags" Target="../tags/tag5.x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3.emf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33.GIF"/><Relationship Id="rId21" Type="http://schemas.openxmlformats.org/officeDocument/2006/relationships/image" Target="../media/image42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tags" Target="../tags/tag9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46.png"/><Relationship Id="rId4" Type="http://schemas.openxmlformats.org/officeDocument/2006/relationships/image" Target="../media/image44.wmf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ordArt 111"/>
          <p:cNvSpPr>
            <a:spLocks noChangeArrowheads="1" noChangeShapeType="1" noTextEdit="1"/>
          </p:cNvSpPr>
          <p:nvPr/>
        </p:nvSpPr>
        <p:spPr bwMode="auto">
          <a:xfrm>
            <a:off x="2595701" y="1709530"/>
            <a:ext cx="2323093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</a:t>
            </a:r>
          </a:p>
        </p:txBody>
      </p:sp>
      <p:sp>
        <p:nvSpPr>
          <p:cNvPr id="11" name="WordArt 113"/>
          <p:cNvSpPr>
            <a:spLocks noChangeArrowheads="1" noChangeShapeType="1" noTextEdit="1"/>
          </p:cNvSpPr>
          <p:nvPr/>
        </p:nvSpPr>
        <p:spPr bwMode="auto">
          <a:xfrm>
            <a:off x="2595701" y="2313678"/>
            <a:ext cx="3544066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样本空间</a:t>
            </a:r>
          </a:p>
        </p:txBody>
      </p:sp>
      <p:sp>
        <p:nvSpPr>
          <p:cNvPr id="12" name="WordArt 115"/>
          <p:cNvSpPr>
            <a:spLocks noChangeArrowheads="1" noChangeShapeType="1" noTextEdit="1"/>
          </p:cNvSpPr>
          <p:nvPr/>
        </p:nvSpPr>
        <p:spPr bwMode="auto">
          <a:xfrm>
            <a:off x="2595701" y="4086091"/>
            <a:ext cx="3561703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条件概率</a:t>
            </a:r>
          </a:p>
        </p:txBody>
      </p:sp>
      <p:sp>
        <p:nvSpPr>
          <p:cNvPr id="13" name="WordArt 116"/>
          <p:cNvSpPr>
            <a:spLocks noChangeArrowheads="1" noChangeShapeType="1" noTextEdit="1"/>
          </p:cNvSpPr>
          <p:nvPr/>
        </p:nvSpPr>
        <p:spPr bwMode="auto">
          <a:xfrm>
            <a:off x="2595701" y="4659179"/>
            <a:ext cx="3662922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独立性  </a:t>
            </a:r>
          </a:p>
        </p:txBody>
      </p:sp>
      <p:sp>
        <p:nvSpPr>
          <p:cNvPr id="14" name="WordArt 139"/>
          <p:cNvSpPr>
            <a:spLocks noChangeArrowheads="1" noChangeShapeType="1" noTextEdit="1"/>
          </p:cNvSpPr>
          <p:nvPr/>
        </p:nvSpPr>
        <p:spPr bwMode="auto">
          <a:xfrm>
            <a:off x="2595701" y="2866956"/>
            <a:ext cx="3648310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概率测度</a:t>
            </a:r>
          </a:p>
        </p:txBody>
      </p:sp>
      <p:sp>
        <p:nvSpPr>
          <p:cNvPr id="15" name="WordArt 115"/>
          <p:cNvSpPr>
            <a:spLocks noChangeArrowheads="1" noChangeShapeType="1" noTextEdit="1"/>
          </p:cNvSpPr>
          <p:nvPr/>
        </p:nvSpPr>
        <p:spPr bwMode="auto">
          <a:xfrm>
            <a:off x="2595700" y="3459922"/>
            <a:ext cx="6249536" cy="493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概率计算</a:t>
            </a: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: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tx2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计数方法</a:t>
            </a:r>
          </a:p>
        </p:txBody>
      </p:sp>
      <p:sp>
        <p:nvSpPr>
          <p:cNvPr id="16" name="WordArt 147"/>
          <p:cNvSpPr>
            <a:spLocks noChangeArrowheads="1" noChangeShapeType="1" noTextEdit="1"/>
          </p:cNvSpPr>
          <p:nvPr/>
        </p:nvSpPr>
        <p:spPr bwMode="auto">
          <a:xfrm>
            <a:off x="2784544" y="698619"/>
            <a:ext cx="3578088" cy="51932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all" spc="0" normalizeH="0" baseline="0" noProof="0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cs"/>
              </a:rPr>
              <a:t>第一章    概率</a:t>
            </a:r>
          </a:p>
        </p:txBody>
      </p:sp>
    </p:spTree>
    <p:custDataLst>
      <p:tags r:id="rId1"/>
    </p:custDataLst>
  </p:cSld>
  <p:clrMapOvr>
    <a:masterClrMapping/>
  </p:clrMapOvr>
  <p:transition spd="med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1" name="WordArt 91"/>
          <p:cNvSpPr>
            <a:spLocks noChangeArrowheads="1" noChangeShapeType="1" noTextEdit="1"/>
          </p:cNvSpPr>
          <p:nvPr/>
        </p:nvSpPr>
        <p:spPr bwMode="auto">
          <a:xfrm>
            <a:off x="4016375" y="654050"/>
            <a:ext cx="1600200" cy="285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加法原理</a:t>
            </a:r>
          </a:p>
        </p:txBody>
      </p:sp>
      <p:sp>
        <p:nvSpPr>
          <p:cNvPr id="389228" name="Line 108"/>
          <p:cNvSpPr>
            <a:spLocks noChangeShapeType="1"/>
          </p:cNvSpPr>
          <p:nvPr/>
        </p:nvSpPr>
        <p:spPr bwMode="auto">
          <a:xfrm>
            <a:off x="4470400" y="4445000"/>
            <a:ext cx="10922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89266" name="Group 146"/>
          <p:cNvGrpSpPr/>
          <p:nvPr/>
        </p:nvGrpSpPr>
        <p:grpSpPr bwMode="auto">
          <a:xfrm>
            <a:off x="4624388" y="1044575"/>
            <a:ext cx="4459287" cy="2057400"/>
            <a:chOff x="2361" y="962"/>
            <a:chExt cx="2809" cy="1296"/>
          </a:xfrm>
        </p:grpSpPr>
        <p:sp>
          <p:nvSpPr>
            <p:cNvPr id="389259" name="Rectangle 139"/>
            <p:cNvSpPr>
              <a:spLocks noChangeArrowheads="1"/>
            </p:cNvSpPr>
            <p:nvPr/>
          </p:nvSpPr>
          <p:spPr bwMode="auto">
            <a:xfrm>
              <a:off x="2361" y="962"/>
              <a:ext cx="2809" cy="12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第一类方法有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种方法</a:t>
              </a:r>
            </a:p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第二类方法有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种方法</a:t>
              </a:r>
            </a:p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类方法有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种方法</a:t>
              </a:r>
            </a:p>
          </p:txBody>
        </p:sp>
        <p:graphicFrame>
          <p:nvGraphicFramePr>
            <p:cNvPr id="8540" name="Object 348"/>
            <p:cNvGraphicFramePr>
              <a:graphicFrameLocks noChangeAspect="1"/>
            </p:cNvGraphicFramePr>
            <p:nvPr/>
          </p:nvGraphicFramePr>
          <p:xfrm>
            <a:off x="2606" y="1971"/>
            <a:ext cx="27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57600" imgH="4064000" progId="">
                    <p:embed/>
                  </p:oleObj>
                </mc:Choice>
                <mc:Fallback>
                  <p:oleObj name="Equation" r:id="rId3" imgW="3657600" imgH="4064000" progId="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1971"/>
                          <a:ext cx="278" cy="2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41" name="Object 349"/>
            <p:cNvGraphicFramePr>
              <a:graphicFrameLocks noChangeAspect="1"/>
            </p:cNvGraphicFramePr>
            <p:nvPr/>
          </p:nvGraphicFramePr>
          <p:xfrm>
            <a:off x="3774" y="969"/>
            <a:ext cx="27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8900" imgH="114300" progId="">
                    <p:embed/>
                  </p:oleObj>
                </mc:Choice>
                <mc:Fallback>
                  <p:oleObj name="Equation" r:id="rId5" imgW="88900" imgH="114300" progId="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969"/>
                          <a:ext cx="27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42" name="Object 350"/>
            <p:cNvGraphicFramePr>
              <a:graphicFrameLocks noChangeAspect="1"/>
            </p:cNvGraphicFramePr>
            <p:nvPr/>
          </p:nvGraphicFramePr>
          <p:xfrm>
            <a:off x="3765" y="1314"/>
            <a:ext cx="29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300" imgH="114300" progId="">
                    <p:embed/>
                  </p:oleObj>
                </mc:Choice>
                <mc:Fallback>
                  <p:oleObj name="Equation" r:id="rId7" imgW="114300" imgH="114300" progId="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314"/>
                          <a:ext cx="29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43" name="Object 351"/>
            <p:cNvGraphicFramePr>
              <a:graphicFrameLocks noChangeAspect="1"/>
            </p:cNvGraphicFramePr>
            <p:nvPr/>
          </p:nvGraphicFramePr>
          <p:xfrm>
            <a:off x="3788" y="1963"/>
            <a:ext cx="31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7000" imgH="114300" progId="">
                    <p:embed/>
                  </p:oleObj>
                </mc:Choice>
                <mc:Fallback>
                  <p:oleObj name="Equation" r:id="rId9" imgW="127000" imgH="114300" progId="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1963"/>
                          <a:ext cx="31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5" name="Rectangle 145"/>
            <p:cNvSpPr>
              <a:spLocks noChangeArrowheads="1"/>
            </p:cNvSpPr>
            <p:nvPr/>
          </p:nvSpPr>
          <p:spPr bwMode="auto">
            <a:xfrm>
              <a:off x="2510" y="1533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楷体_GB2312" pitchFamily="49" charset="-122"/>
                </a:rPr>
                <a:t>……</a:t>
              </a:r>
              <a:endPara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89268" name="Rectangle 148"/>
          <p:cNvSpPr>
            <a:spLocks noChangeArrowheads="1"/>
          </p:cNvSpPr>
          <p:nvPr/>
        </p:nvSpPr>
        <p:spPr bwMode="auto">
          <a:xfrm>
            <a:off x="558800" y="1782763"/>
            <a:ext cx="39878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做一件事共有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+mn-lt"/>
                <a:ea typeface="华文新魏" panose="02010800040101010101" charset="-122"/>
              </a:rPr>
              <a:t>n</a:t>
            </a:r>
            <a:r>
              <a:rPr kumimoji="1" lang="zh-CN" altLang="en-US" sz="2800" b="1" i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类方法</a:t>
            </a:r>
          </a:p>
        </p:txBody>
      </p:sp>
      <p:sp>
        <p:nvSpPr>
          <p:cNvPr id="389271" name="AutoShape 151"/>
          <p:cNvSpPr/>
          <p:nvPr/>
        </p:nvSpPr>
        <p:spPr bwMode="auto">
          <a:xfrm>
            <a:off x="4381500" y="1143000"/>
            <a:ext cx="88900" cy="1879600"/>
          </a:xfrm>
          <a:prstGeom prst="leftBrace">
            <a:avLst>
              <a:gd name="adj1" fmla="val 176190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273" name="Rectangle 153"/>
          <p:cNvSpPr>
            <a:spLocks noChangeArrowheads="1"/>
          </p:cNvSpPr>
          <p:nvPr/>
        </p:nvSpPr>
        <p:spPr bwMode="auto">
          <a:xfrm>
            <a:off x="180975" y="5541963"/>
            <a:ext cx="43815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完成这件事的方法总数</a:t>
            </a:r>
          </a:p>
        </p:txBody>
      </p:sp>
      <p:graphicFrame>
        <p:nvGraphicFramePr>
          <p:cNvPr id="8544" name="Object 352"/>
          <p:cNvGraphicFramePr>
            <a:graphicFrameLocks noChangeAspect="1"/>
          </p:cNvGraphicFramePr>
          <p:nvPr/>
        </p:nvGraphicFramePr>
        <p:xfrm>
          <a:off x="2963863" y="5992813"/>
          <a:ext cx="3794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600" imgH="127000" progId="">
                  <p:embed/>
                </p:oleObj>
              </mc:Choice>
              <mc:Fallback>
                <p:oleObj name="Equation" r:id="rId11" imgW="1879600" imgH="127000" progId="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5992813"/>
                        <a:ext cx="37941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98" name="Group 178"/>
          <p:cNvGrpSpPr/>
          <p:nvPr/>
        </p:nvGrpSpPr>
        <p:grpSpPr bwMode="auto">
          <a:xfrm>
            <a:off x="2197092" y="4010025"/>
            <a:ext cx="1104895" cy="600075"/>
            <a:chOff x="1384" y="2494"/>
            <a:chExt cx="696" cy="378"/>
          </a:xfrm>
        </p:grpSpPr>
        <p:graphicFrame>
          <p:nvGraphicFramePr>
            <p:cNvPr id="8545" name="Object 353"/>
            <p:cNvGraphicFramePr>
              <a:graphicFrameLocks noChangeAspect="1"/>
            </p:cNvGraphicFramePr>
            <p:nvPr/>
          </p:nvGraphicFramePr>
          <p:xfrm>
            <a:off x="1384" y="2494"/>
            <a:ext cx="31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400" imgH="127000" progId="Equation.DSMT4">
                    <p:embed/>
                  </p:oleObj>
                </mc:Choice>
                <mc:Fallback>
                  <p:oleObj name="Equation" r:id="rId13" imgW="152400" imgH="12700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2494"/>
                          <a:ext cx="31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9" name="Oval 159"/>
            <p:cNvSpPr>
              <a:spLocks noChangeArrowheads="1"/>
            </p:cNvSpPr>
            <p:nvPr/>
          </p:nvSpPr>
          <p:spPr bwMode="auto">
            <a:xfrm>
              <a:off x="1640" y="2656"/>
              <a:ext cx="440" cy="216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prstDash val="dash"/>
              <a:rou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89300" name="Group 180"/>
          <p:cNvGrpSpPr/>
          <p:nvPr/>
        </p:nvGrpSpPr>
        <p:grpSpPr bwMode="auto">
          <a:xfrm>
            <a:off x="3263900" y="4011613"/>
            <a:ext cx="954088" cy="600075"/>
            <a:chOff x="2056" y="2495"/>
            <a:chExt cx="601" cy="378"/>
          </a:xfrm>
        </p:grpSpPr>
        <p:sp>
          <p:nvSpPr>
            <p:cNvPr id="389286" name="Oval 166"/>
            <p:cNvSpPr>
              <a:spLocks noChangeArrowheads="1"/>
            </p:cNvSpPr>
            <p:nvPr/>
          </p:nvSpPr>
          <p:spPr bwMode="auto">
            <a:xfrm>
              <a:off x="2225" y="2657"/>
              <a:ext cx="432" cy="216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prstDash val="dash"/>
              <a:rou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8546" name="Object 354"/>
            <p:cNvGraphicFramePr>
              <a:graphicFrameLocks noChangeAspect="1"/>
            </p:cNvGraphicFramePr>
            <p:nvPr/>
          </p:nvGraphicFramePr>
          <p:xfrm>
            <a:off x="2056" y="2495"/>
            <a:ext cx="31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52400" imgH="127000" progId="">
                    <p:embed/>
                  </p:oleObj>
                </mc:Choice>
                <mc:Fallback>
                  <p:oleObj name="Equation" r:id="rId15" imgW="152400" imgH="127000" progId="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2495"/>
                          <a:ext cx="31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01" name="Group 181"/>
          <p:cNvGrpSpPr/>
          <p:nvPr/>
        </p:nvGrpSpPr>
        <p:grpSpPr bwMode="auto">
          <a:xfrm>
            <a:off x="4635500" y="3378200"/>
            <a:ext cx="1970088" cy="1892300"/>
            <a:chOff x="2920" y="2096"/>
            <a:chExt cx="1241" cy="1192"/>
          </a:xfrm>
        </p:grpSpPr>
        <p:sp>
          <p:nvSpPr>
            <p:cNvPr id="389289" name="Freeform 169"/>
            <p:cNvSpPr/>
            <p:nvPr/>
          </p:nvSpPr>
          <p:spPr bwMode="auto">
            <a:xfrm>
              <a:off x="2920" y="2104"/>
              <a:ext cx="1089" cy="1184"/>
            </a:xfrm>
            <a:custGeom>
              <a:avLst/>
              <a:gdLst>
                <a:gd name="T0" fmla="*/ 8 w 1089"/>
                <a:gd name="T1" fmla="*/ 0 h 1184"/>
                <a:gd name="T2" fmla="*/ 1088 w 1089"/>
                <a:gd name="T3" fmla="*/ 680 h 1184"/>
                <a:gd name="T4" fmla="*/ 0 w 1089"/>
                <a:gd name="T5" fmla="*/ 11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9" h="1184">
                  <a:moveTo>
                    <a:pt x="8" y="0"/>
                  </a:moveTo>
                  <a:cubicBezTo>
                    <a:pt x="548" y="241"/>
                    <a:pt x="1089" y="483"/>
                    <a:pt x="1088" y="680"/>
                  </a:cubicBezTo>
                  <a:cubicBezTo>
                    <a:pt x="1087" y="877"/>
                    <a:pt x="543" y="1030"/>
                    <a:pt x="0" y="1184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90" name="Freeform 170"/>
            <p:cNvSpPr/>
            <p:nvPr/>
          </p:nvSpPr>
          <p:spPr bwMode="auto">
            <a:xfrm>
              <a:off x="2920" y="2104"/>
              <a:ext cx="1241" cy="1184"/>
            </a:xfrm>
            <a:custGeom>
              <a:avLst/>
              <a:gdLst>
                <a:gd name="T0" fmla="*/ 0 w 1241"/>
                <a:gd name="T1" fmla="*/ 0 h 1184"/>
                <a:gd name="T2" fmla="*/ 1232 w 1241"/>
                <a:gd name="T3" fmla="*/ 680 h 1184"/>
                <a:gd name="T4" fmla="*/ 56 w 1241"/>
                <a:gd name="T5" fmla="*/ 118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1" h="1184">
                  <a:moveTo>
                    <a:pt x="0" y="0"/>
                  </a:moveTo>
                  <a:cubicBezTo>
                    <a:pt x="611" y="241"/>
                    <a:pt x="1223" y="483"/>
                    <a:pt x="1232" y="680"/>
                  </a:cubicBezTo>
                  <a:cubicBezTo>
                    <a:pt x="1241" y="877"/>
                    <a:pt x="648" y="1030"/>
                    <a:pt x="56" y="1184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91" name="Freeform 171"/>
            <p:cNvSpPr/>
            <p:nvPr/>
          </p:nvSpPr>
          <p:spPr bwMode="auto">
            <a:xfrm>
              <a:off x="2920" y="2096"/>
              <a:ext cx="1007" cy="1160"/>
            </a:xfrm>
            <a:custGeom>
              <a:avLst/>
              <a:gdLst>
                <a:gd name="T0" fmla="*/ 0 w 1007"/>
                <a:gd name="T1" fmla="*/ 0 h 1160"/>
                <a:gd name="T2" fmla="*/ 1000 w 1007"/>
                <a:gd name="T3" fmla="*/ 680 h 1160"/>
                <a:gd name="T4" fmla="*/ 40 w 1007"/>
                <a:gd name="T5" fmla="*/ 1160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7" h="1160">
                  <a:moveTo>
                    <a:pt x="0" y="0"/>
                  </a:moveTo>
                  <a:cubicBezTo>
                    <a:pt x="496" y="243"/>
                    <a:pt x="993" y="487"/>
                    <a:pt x="1000" y="680"/>
                  </a:cubicBezTo>
                  <a:cubicBezTo>
                    <a:pt x="1007" y="873"/>
                    <a:pt x="523" y="1016"/>
                    <a:pt x="40" y="116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89302" name="Group 182"/>
          <p:cNvGrpSpPr/>
          <p:nvPr/>
        </p:nvGrpSpPr>
        <p:grpSpPr bwMode="auto">
          <a:xfrm>
            <a:off x="5622925" y="4024313"/>
            <a:ext cx="1096963" cy="612775"/>
            <a:chOff x="3542" y="2503"/>
            <a:chExt cx="691" cy="386"/>
          </a:xfrm>
        </p:grpSpPr>
        <p:graphicFrame>
          <p:nvGraphicFramePr>
            <p:cNvPr id="8547" name="Object 355"/>
            <p:cNvGraphicFramePr>
              <a:graphicFrameLocks noChangeAspect="1"/>
            </p:cNvGraphicFramePr>
            <p:nvPr/>
          </p:nvGraphicFramePr>
          <p:xfrm>
            <a:off x="3542" y="2503"/>
            <a:ext cx="33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5100" imgH="127000" progId="">
                    <p:embed/>
                  </p:oleObj>
                </mc:Choice>
                <mc:Fallback>
                  <p:oleObj name="Equation" r:id="rId17" imgW="165100" imgH="127000" progId="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503"/>
                          <a:ext cx="33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3" name="Oval 173"/>
            <p:cNvSpPr>
              <a:spLocks noChangeArrowheads="1"/>
            </p:cNvSpPr>
            <p:nvPr/>
          </p:nvSpPr>
          <p:spPr bwMode="auto">
            <a:xfrm>
              <a:off x="3793" y="2673"/>
              <a:ext cx="440" cy="216"/>
            </a:xfrm>
            <a:prstGeom prst="ellipse">
              <a:avLst/>
            </a:prstGeom>
            <a:noFill/>
            <a:ln w="28575" algn="ctr">
              <a:solidFill>
                <a:schemeClr val="accent2"/>
              </a:solidFill>
              <a:prstDash val="dash"/>
              <a:rou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89296" name="Group 176"/>
          <p:cNvGrpSpPr/>
          <p:nvPr/>
        </p:nvGrpSpPr>
        <p:grpSpPr bwMode="auto">
          <a:xfrm>
            <a:off x="2676525" y="3363913"/>
            <a:ext cx="1944688" cy="1955800"/>
            <a:chOff x="1695" y="2088"/>
            <a:chExt cx="1225" cy="1232"/>
          </a:xfrm>
        </p:grpSpPr>
        <p:sp>
          <p:nvSpPr>
            <p:cNvPr id="389280" name="Freeform 160"/>
            <p:cNvSpPr/>
            <p:nvPr/>
          </p:nvSpPr>
          <p:spPr bwMode="auto">
            <a:xfrm>
              <a:off x="1832" y="2096"/>
              <a:ext cx="1088" cy="1224"/>
            </a:xfrm>
            <a:custGeom>
              <a:avLst/>
              <a:gdLst>
                <a:gd name="T0" fmla="*/ 1088 w 1088"/>
                <a:gd name="T1" fmla="*/ 0 h 1224"/>
                <a:gd name="T2" fmla="*/ 0 w 1088"/>
                <a:gd name="T3" fmla="*/ 680 h 1224"/>
                <a:gd name="T4" fmla="*/ 1088 w 1088"/>
                <a:gd name="T5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1224">
                  <a:moveTo>
                    <a:pt x="1088" y="0"/>
                  </a:moveTo>
                  <a:cubicBezTo>
                    <a:pt x="544" y="238"/>
                    <a:pt x="0" y="476"/>
                    <a:pt x="0" y="680"/>
                  </a:cubicBezTo>
                  <a:cubicBezTo>
                    <a:pt x="0" y="884"/>
                    <a:pt x="907" y="1133"/>
                    <a:pt x="1088" y="1224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81" name="Freeform 161"/>
            <p:cNvSpPr/>
            <p:nvPr/>
          </p:nvSpPr>
          <p:spPr bwMode="auto">
            <a:xfrm>
              <a:off x="1695" y="2096"/>
              <a:ext cx="1225" cy="1224"/>
            </a:xfrm>
            <a:custGeom>
              <a:avLst/>
              <a:gdLst>
                <a:gd name="T0" fmla="*/ 1217 w 1225"/>
                <a:gd name="T1" fmla="*/ 0 h 1224"/>
                <a:gd name="T2" fmla="*/ 1 w 1225"/>
                <a:gd name="T3" fmla="*/ 672 h 1224"/>
                <a:gd name="T4" fmla="*/ 1225 w 1225"/>
                <a:gd name="T5" fmla="*/ 122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1224">
                  <a:moveTo>
                    <a:pt x="1217" y="0"/>
                  </a:moveTo>
                  <a:cubicBezTo>
                    <a:pt x="608" y="234"/>
                    <a:pt x="0" y="468"/>
                    <a:pt x="1" y="672"/>
                  </a:cubicBezTo>
                  <a:cubicBezTo>
                    <a:pt x="2" y="876"/>
                    <a:pt x="613" y="1050"/>
                    <a:pt x="1225" y="1224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82" name="Freeform 162"/>
            <p:cNvSpPr/>
            <p:nvPr/>
          </p:nvSpPr>
          <p:spPr bwMode="auto">
            <a:xfrm>
              <a:off x="1976" y="2088"/>
              <a:ext cx="944" cy="1208"/>
            </a:xfrm>
            <a:custGeom>
              <a:avLst/>
              <a:gdLst>
                <a:gd name="T0" fmla="*/ 944 w 944"/>
                <a:gd name="T1" fmla="*/ 0 h 1208"/>
                <a:gd name="T2" fmla="*/ 0 w 944"/>
                <a:gd name="T3" fmla="*/ 688 h 1208"/>
                <a:gd name="T4" fmla="*/ 944 w 944"/>
                <a:gd name="T5" fmla="*/ 1208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4" h="1208">
                  <a:moveTo>
                    <a:pt x="944" y="0"/>
                  </a:moveTo>
                  <a:cubicBezTo>
                    <a:pt x="472" y="243"/>
                    <a:pt x="0" y="487"/>
                    <a:pt x="0" y="688"/>
                  </a:cubicBezTo>
                  <a:cubicBezTo>
                    <a:pt x="0" y="889"/>
                    <a:pt x="787" y="1123"/>
                    <a:pt x="944" y="1208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89217" name="Rectangle 97"/>
          <p:cNvSpPr>
            <a:spLocks noChangeArrowheads="1"/>
          </p:cNvSpPr>
          <p:nvPr/>
        </p:nvSpPr>
        <p:spPr bwMode="auto">
          <a:xfrm>
            <a:off x="4483100" y="5321300"/>
            <a:ext cx="330200" cy="2032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2857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89299" name="Group 179"/>
          <p:cNvGrpSpPr/>
          <p:nvPr/>
        </p:nvGrpSpPr>
        <p:grpSpPr bwMode="auto">
          <a:xfrm>
            <a:off x="3646488" y="3262313"/>
            <a:ext cx="1035050" cy="2008187"/>
            <a:chOff x="2297" y="2023"/>
            <a:chExt cx="652" cy="1265"/>
          </a:xfrm>
        </p:grpSpPr>
        <p:sp>
          <p:nvSpPr>
            <p:cNvPr id="389283" name="Freeform 163"/>
            <p:cNvSpPr/>
            <p:nvPr/>
          </p:nvSpPr>
          <p:spPr bwMode="auto">
            <a:xfrm>
              <a:off x="2401" y="2023"/>
              <a:ext cx="548" cy="1257"/>
            </a:xfrm>
            <a:custGeom>
              <a:avLst/>
              <a:gdLst>
                <a:gd name="T0" fmla="*/ 519 w 548"/>
                <a:gd name="T1" fmla="*/ 81 h 1257"/>
                <a:gd name="T2" fmla="*/ 463 w 548"/>
                <a:gd name="T3" fmla="*/ 113 h 1257"/>
                <a:gd name="T4" fmla="*/ 7 w 548"/>
                <a:gd name="T5" fmla="*/ 761 h 1257"/>
                <a:gd name="T6" fmla="*/ 503 w 548"/>
                <a:gd name="T7" fmla="*/ 1257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8" h="1257">
                  <a:moveTo>
                    <a:pt x="519" y="81"/>
                  </a:moveTo>
                  <a:cubicBezTo>
                    <a:pt x="533" y="40"/>
                    <a:pt x="548" y="0"/>
                    <a:pt x="463" y="113"/>
                  </a:cubicBezTo>
                  <a:cubicBezTo>
                    <a:pt x="378" y="226"/>
                    <a:pt x="0" y="570"/>
                    <a:pt x="7" y="761"/>
                  </a:cubicBezTo>
                  <a:cubicBezTo>
                    <a:pt x="14" y="952"/>
                    <a:pt x="420" y="1174"/>
                    <a:pt x="503" y="1257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84" name="Freeform 164"/>
            <p:cNvSpPr/>
            <p:nvPr/>
          </p:nvSpPr>
          <p:spPr bwMode="auto">
            <a:xfrm>
              <a:off x="2517" y="2096"/>
              <a:ext cx="403" cy="1192"/>
            </a:xfrm>
            <a:custGeom>
              <a:avLst/>
              <a:gdLst>
                <a:gd name="T0" fmla="*/ 403 w 403"/>
                <a:gd name="T1" fmla="*/ 0 h 1152"/>
                <a:gd name="T2" fmla="*/ 3 w 403"/>
                <a:gd name="T3" fmla="*/ 680 h 1152"/>
                <a:gd name="T4" fmla="*/ 387 w 403"/>
                <a:gd name="T5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3" h="1152">
                  <a:moveTo>
                    <a:pt x="403" y="0"/>
                  </a:moveTo>
                  <a:cubicBezTo>
                    <a:pt x="204" y="244"/>
                    <a:pt x="6" y="488"/>
                    <a:pt x="3" y="680"/>
                  </a:cubicBezTo>
                  <a:cubicBezTo>
                    <a:pt x="0" y="872"/>
                    <a:pt x="323" y="1075"/>
                    <a:pt x="387" y="1152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9285" name="Freeform 165"/>
            <p:cNvSpPr/>
            <p:nvPr/>
          </p:nvSpPr>
          <p:spPr bwMode="auto">
            <a:xfrm>
              <a:off x="2297" y="2112"/>
              <a:ext cx="615" cy="1168"/>
            </a:xfrm>
            <a:custGeom>
              <a:avLst/>
              <a:gdLst>
                <a:gd name="T0" fmla="*/ 615 w 615"/>
                <a:gd name="T1" fmla="*/ 0 h 1168"/>
                <a:gd name="T2" fmla="*/ 7 w 615"/>
                <a:gd name="T3" fmla="*/ 664 h 1168"/>
                <a:gd name="T4" fmla="*/ 575 w 615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5" h="1168">
                  <a:moveTo>
                    <a:pt x="615" y="0"/>
                  </a:moveTo>
                  <a:cubicBezTo>
                    <a:pt x="314" y="234"/>
                    <a:pt x="14" y="469"/>
                    <a:pt x="7" y="664"/>
                  </a:cubicBezTo>
                  <a:cubicBezTo>
                    <a:pt x="0" y="859"/>
                    <a:pt x="287" y="1013"/>
                    <a:pt x="575" y="1168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89216" name="Oval 96"/>
          <p:cNvSpPr>
            <a:spLocks noChangeArrowheads="1"/>
          </p:cNvSpPr>
          <p:nvPr/>
        </p:nvSpPr>
        <p:spPr bwMode="auto">
          <a:xfrm>
            <a:off x="4546600" y="3289300"/>
            <a:ext cx="177800" cy="177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2"/>
            </a:solidFill>
            <a:rou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9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9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9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1" grpId="0"/>
      <p:bldP spid="389271" grpId="0" animBg="1"/>
      <p:bldP spid="389273" grpId="0"/>
      <p:bldP spid="389217" grpId="0" animBg="1"/>
      <p:bldP spid="3892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75" name="Oval 31"/>
          <p:cNvSpPr>
            <a:spLocks noChangeArrowheads="1"/>
          </p:cNvSpPr>
          <p:nvPr/>
        </p:nvSpPr>
        <p:spPr bwMode="auto">
          <a:xfrm>
            <a:off x="1465263" y="3983038"/>
            <a:ext cx="177800" cy="1778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2"/>
            </a:solidFill>
            <a:rou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5746" name="WordArt 2"/>
          <p:cNvSpPr>
            <a:spLocks noChangeArrowheads="1" noChangeShapeType="1" noTextEdit="1"/>
          </p:cNvSpPr>
          <p:nvPr/>
        </p:nvSpPr>
        <p:spPr bwMode="auto">
          <a:xfrm>
            <a:off x="4016375" y="654050"/>
            <a:ext cx="1600200" cy="28575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乘法原理</a:t>
            </a:r>
          </a:p>
        </p:txBody>
      </p:sp>
      <p:sp>
        <p:nvSpPr>
          <p:cNvPr id="415756" name="Line 12"/>
          <p:cNvSpPr>
            <a:spLocks noChangeShapeType="1"/>
          </p:cNvSpPr>
          <p:nvPr/>
        </p:nvSpPr>
        <p:spPr bwMode="auto">
          <a:xfrm>
            <a:off x="4813300" y="4102100"/>
            <a:ext cx="6350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15791" name="Group 47"/>
          <p:cNvGrpSpPr/>
          <p:nvPr/>
        </p:nvGrpSpPr>
        <p:grpSpPr bwMode="auto">
          <a:xfrm>
            <a:off x="4878388" y="1108075"/>
            <a:ext cx="3722687" cy="2057400"/>
            <a:chOff x="3209" y="666"/>
            <a:chExt cx="2345" cy="1296"/>
          </a:xfrm>
        </p:grpSpPr>
        <p:sp>
          <p:nvSpPr>
            <p:cNvPr id="415778" name="Rectangle 34"/>
            <p:cNvSpPr>
              <a:spLocks noChangeArrowheads="1"/>
            </p:cNvSpPr>
            <p:nvPr/>
          </p:nvSpPr>
          <p:spPr bwMode="auto">
            <a:xfrm>
              <a:off x="3209" y="666"/>
              <a:ext cx="2345" cy="12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第一步有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种方法</a:t>
              </a:r>
            </a:p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第二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步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有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种方法</a:t>
              </a:r>
            </a:p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kumimoji="1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第 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步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有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种方法</a:t>
              </a:r>
            </a:p>
          </p:txBody>
        </p:sp>
        <p:graphicFrame>
          <p:nvGraphicFramePr>
            <p:cNvPr id="9587" name="Object 371"/>
            <p:cNvGraphicFramePr>
              <a:graphicFrameLocks noChangeAspect="1"/>
            </p:cNvGraphicFramePr>
            <p:nvPr/>
          </p:nvGraphicFramePr>
          <p:xfrm>
            <a:off x="3488" y="168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57600" imgH="4064000" progId="">
                    <p:embed/>
                  </p:oleObj>
                </mc:Choice>
                <mc:Fallback>
                  <p:oleObj name="Equation" r:id="rId3" imgW="3657600" imgH="4064000" progId="">
                    <p:embed/>
                    <p:pic>
                      <p:nvPicPr>
                        <p:cNvPr id="0" name="Picture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8" y="1680"/>
                          <a:ext cx="264" cy="2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88" name="Object 372"/>
            <p:cNvGraphicFramePr>
              <a:graphicFrameLocks noChangeAspect="1"/>
            </p:cNvGraphicFramePr>
            <p:nvPr/>
          </p:nvGraphicFramePr>
          <p:xfrm>
            <a:off x="4166" y="689"/>
            <a:ext cx="27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8900" imgH="114300" progId="">
                    <p:embed/>
                  </p:oleObj>
                </mc:Choice>
                <mc:Fallback>
                  <p:oleObj name="Equation" r:id="rId5" imgW="88900" imgH="114300" progId="">
                    <p:embed/>
                    <p:pic>
                      <p:nvPicPr>
                        <p:cNvPr id="0" name="Picture 3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689"/>
                          <a:ext cx="27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89" name="Object 373"/>
            <p:cNvGraphicFramePr>
              <a:graphicFrameLocks noChangeAspect="1"/>
            </p:cNvGraphicFramePr>
            <p:nvPr/>
          </p:nvGraphicFramePr>
          <p:xfrm>
            <a:off x="4173" y="1010"/>
            <a:ext cx="29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300" imgH="114300" progId="">
                    <p:embed/>
                  </p:oleObj>
                </mc:Choice>
                <mc:Fallback>
                  <p:oleObj name="Equation" r:id="rId7" imgW="114300" imgH="114300" progId="">
                    <p:embed/>
                    <p:pic>
                      <p:nvPicPr>
                        <p:cNvPr id="0" name="Picture 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1010"/>
                          <a:ext cx="29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90" name="Object 374"/>
            <p:cNvGraphicFramePr>
              <a:graphicFrameLocks noChangeAspect="1"/>
            </p:cNvGraphicFramePr>
            <p:nvPr/>
          </p:nvGraphicFramePr>
          <p:xfrm>
            <a:off x="4180" y="1651"/>
            <a:ext cx="31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7000" imgH="114300" progId="">
                    <p:embed/>
                  </p:oleObj>
                </mc:Choice>
                <mc:Fallback>
                  <p:oleObj name="Equation" r:id="rId9" imgW="127000" imgH="114300" progId="">
                    <p:embed/>
                    <p:pic>
                      <p:nvPicPr>
                        <p:cNvPr id="0" name="Picture 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651"/>
                          <a:ext cx="31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3" name="Rectangle 39"/>
            <p:cNvSpPr>
              <a:spLocks noChangeArrowheads="1"/>
            </p:cNvSpPr>
            <p:nvPr/>
          </p:nvSpPr>
          <p:spPr bwMode="auto">
            <a:xfrm>
              <a:off x="3358" y="123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/>
                  <a:ea typeface="楷体_GB2312" pitchFamily="49" charset="-122"/>
                </a:rPr>
                <a:t>……</a:t>
              </a:r>
              <a:endParaRPr kumimoji="1"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15785" name="Rectangle 41"/>
          <p:cNvSpPr>
            <a:spLocks noChangeArrowheads="1"/>
          </p:cNvSpPr>
          <p:nvPr/>
        </p:nvSpPr>
        <p:spPr bwMode="auto">
          <a:xfrm>
            <a:off x="762000" y="1820863"/>
            <a:ext cx="39878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做一件事共有 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+mn-lt"/>
                <a:ea typeface="华文新魏" panose="02010800040101010101" charset="-122"/>
              </a:rPr>
              <a:t>n</a:t>
            </a:r>
            <a:r>
              <a:rPr kumimoji="1" lang="zh-CN" altLang="en-US" sz="2800" b="1" i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华文新魏" panose="02010800040101010101" charset="-122"/>
                <a:ea typeface="华文新魏" panose="02010800040101010101" charset="-122"/>
              </a:rPr>
              <a:t>个步骤</a:t>
            </a:r>
          </a:p>
        </p:txBody>
      </p:sp>
      <p:sp>
        <p:nvSpPr>
          <p:cNvPr id="415787" name="AutoShape 43"/>
          <p:cNvSpPr/>
          <p:nvPr/>
        </p:nvSpPr>
        <p:spPr bwMode="auto">
          <a:xfrm>
            <a:off x="4584700" y="1181100"/>
            <a:ext cx="88900" cy="1879600"/>
          </a:xfrm>
          <a:prstGeom prst="leftBrace">
            <a:avLst>
              <a:gd name="adj1" fmla="val 176190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5788" name="Rectangle 44"/>
          <p:cNvSpPr>
            <a:spLocks noChangeArrowheads="1"/>
          </p:cNvSpPr>
          <p:nvPr/>
        </p:nvSpPr>
        <p:spPr bwMode="auto">
          <a:xfrm>
            <a:off x="180975" y="4919663"/>
            <a:ext cx="43815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完成这件事的方法总数</a:t>
            </a:r>
          </a:p>
        </p:txBody>
      </p:sp>
      <p:graphicFrame>
        <p:nvGraphicFramePr>
          <p:cNvPr id="9591" name="Object 375"/>
          <p:cNvGraphicFramePr>
            <a:graphicFrameLocks noChangeAspect="1"/>
          </p:cNvGraphicFramePr>
          <p:nvPr/>
        </p:nvGraphicFramePr>
        <p:xfrm>
          <a:off x="3252788" y="5438775"/>
          <a:ext cx="325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85900" imgH="127000" progId="">
                  <p:embed/>
                </p:oleObj>
              </mc:Choice>
              <mc:Fallback>
                <p:oleObj name="Equation" r:id="rId11" imgW="1485900" imgH="127000" progId="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438775"/>
                        <a:ext cx="32512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842" name="Group 98"/>
          <p:cNvGrpSpPr/>
          <p:nvPr/>
        </p:nvGrpSpPr>
        <p:grpSpPr bwMode="auto">
          <a:xfrm>
            <a:off x="1463675" y="3683000"/>
            <a:ext cx="1263650" cy="809625"/>
            <a:chOff x="922" y="2264"/>
            <a:chExt cx="796" cy="510"/>
          </a:xfrm>
        </p:grpSpPr>
        <p:sp>
          <p:nvSpPr>
            <p:cNvPr id="415807" name="Oval 63"/>
            <p:cNvSpPr>
              <a:spLocks noChangeArrowheads="1"/>
            </p:cNvSpPr>
            <p:nvPr/>
          </p:nvSpPr>
          <p:spPr bwMode="auto">
            <a:xfrm>
              <a:off x="922" y="2461"/>
              <a:ext cx="112" cy="11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9638" name="Group 91"/>
            <p:cNvGrpSpPr/>
            <p:nvPr/>
          </p:nvGrpSpPr>
          <p:grpSpPr bwMode="auto">
            <a:xfrm>
              <a:off x="1022" y="2264"/>
              <a:ext cx="696" cy="510"/>
              <a:chOff x="1382" y="2472"/>
              <a:chExt cx="696" cy="510"/>
            </a:xfrm>
          </p:grpSpPr>
          <p:sp>
            <p:nvSpPr>
              <p:cNvPr id="415813" name="Line 69"/>
              <p:cNvSpPr>
                <a:spLocks noChangeShapeType="1"/>
              </p:cNvSpPr>
              <p:nvPr/>
            </p:nvSpPr>
            <p:spPr bwMode="auto">
              <a:xfrm flipV="1">
                <a:off x="1382" y="2472"/>
                <a:ext cx="696" cy="247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5814" name="Line 70"/>
              <p:cNvSpPr>
                <a:spLocks noChangeShapeType="1"/>
              </p:cNvSpPr>
              <p:nvPr/>
            </p:nvSpPr>
            <p:spPr bwMode="auto">
              <a:xfrm flipV="1">
                <a:off x="1385" y="2608"/>
                <a:ext cx="690" cy="11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5815" name="Line 71"/>
              <p:cNvSpPr>
                <a:spLocks noChangeShapeType="1"/>
              </p:cNvSpPr>
              <p:nvPr/>
            </p:nvSpPr>
            <p:spPr bwMode="auto">
              <a:xfrm flipV="1">
                <a:off x="1390" y="2727"/>
                <a:ext cx="68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5816" name="Line 72"/>
              <p:cNvSpPr>
                <a:spLocks noChangeShapeType="1"/>
              </p:cNvSpPr>
              <p:nvPr/>
            </p:nvSpPr>
            <p:spPr bwMode="auto">
              <a:xfrm>
                <a:off x="1385" y="2719"/>
                <a:ext cx="690" cy="13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5817" name="Line 73"/>
              <p:cNvSpPr>
                <a:spLocks noChangeShapeType="1"/>
              </p:cNvSpPr>
              <p:nvPr/>
            </p:nvSpPr>
            <p:spPr bwMode="auto">
              <a:xfrm>
                <a:off x="1382" y="2719"/>
                <a:ext cx="693" cy="26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tailEnd type="stealth" w="med" len="lg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415812" name="Group 68"/>
          <p:cNvGrpSpPr/>
          <p:nvPr/>
        </p:nvGrpSpPr>
        <p:grpSpPr bwMode="auto">
          <a:xfrm>
            <a:off x="2590800" y="3457575"/>
            <a:ext cx="381000" cy="1231900"/>
            <a:chOff x="2080" y="2296"/>
            <a:chExt cx="240" cy="776"/>
          </a:xfrm>
        </p:grpSpPr>
        <p:sp>
          <p:nvSpPr>
            <p:cNvPr id="415810" name="Rectangle 66"/>
            <p:cNvSpPr>
              <a:spLocks noChangeArrowheads="1"/>
            </p:cNvSpPr>
            <p:nvPr/>
          </p:nvSpPr>
          <p:spPr bwMode="auto">
            <a:xfrm>
              <a:off x="2080" y="2296"/>
              <a:ext cx="240" cy="77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592" name="Object 376"/>
            <p:cNvGraphicFramePr>
              <a:graphicFrameLocks noChangeAspect="1"/>
            </p:cNvGraphicFramePr>
            <p:nvPr/>
          </p:nvGraphicFramePr>
          <p:xfrm>
            <a:off x="2108" y="2574"/>
            <a:ext cx="19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8900" imgH="139700" progId="">
                    <p:embed/>
                  </p:oleObj>
                </mc:Choice>
                <mc:Fallback>
                  <p:oleObj name="Equation" r:id="rId13" imgW="88900" imgH="139700" progId="">
                    <p:embed/>
                    <p:pic>
                      <p:nvPicPr>
                        <p:cNvPr id="0" name="Picture 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2574"/>
                          <a:ext cx="19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843" name="Group 99"/>
          <p:cNvGrpSpPr/>
          <p:nvPr/>
        </p:nvGrpSpPr>
        <p:grpSpPr bwMode="auto">
          <a:xfrm>
            <a:off x="2973388" y="3697288"/>
            <a:ext cx="661987" cy="795337"/>
            <a:chOff x="1961" y="2273"/>
            <a:chExt cx="417" cy="501"/>
          </a:xfrm>
        </p:grpSpPr>
        <p:sp>
          <p:nvSpPr>
            <p:cNvPr id="415822" name="Line 78"/>
            <p:cNvSpPr>
              <a:spLocks noChangeShapeType="1"/>
            </p:cNvSpPr>
            <p:nvPr/>
          </p:nvSpPr>
          <p:spPr bwMode="auto">
            <a:xfrm flipV="1">
              <a:off x="1965" y="2273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23" name="Line 79"/>
            <p:cNvSpPr>
              <a:spLocks noChangeShapeType="1"/>
            </p:cNvSpPr>
            <p:nvPr/>
          </p:nvSpPr>
          <p:spPr bwMode="auto">
            <a:xfrm flipV="1">
              <a:off x="1964" y="2402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24" name="Line 80"/>
            <p:cNvSpPr>
              <a:spLocks noChangeShapeType="1"/>
            </p:cNvSpPr>
            <p:nvPr/>
          </p:nvSpPr>
          <p:spPr bwMode="auto">
            <a:xfrm flipV="1">
              <a:off x="1961" y="2519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25" name="Line 81"/>
            <p:cNvSpPr>
              <a:spLocks noChangeShapeType="1"/>
            </p:cNvSpPr>
            <p:nvPr/>
          </p:nvSpPr>
          <p:spPr bwMode="auto">
            <a:xfrm flipV="1">
              <a:off x="1963" y="2647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26" name="Line 82"/>
            <p:cNvSpPr>
              <a:spLocks noChangeShapeType="1"/>
            </p:cNvSpPr>
            <p:nvPr/>
          </p:nvSpPr>
          <p:spPr bwMode="auto">
            <a:xfrm flipV="1">
              <a:off x="1966" y="2774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15821" name="Group 77"/>
          <p:cNvGrpSpPr/>
          <p:nvPr/>
        </p:nvGrpSpPr>
        <p:grpSpPr bwMode="auto">
          <a:xfrm>
            <a:off x="3633788" y="3459163"/>
            <a:ext cx="381000" cy="1231900"/>
            <a:chOff x="2697" y="2339"/>
            <a:chExt cx="240" cy="776"/>
          </a:xfrm>
        </p:grpSpPr>
        <p:sp>
          <p:nvSpPr>
            <p:cNvPr id="415819" name="Rectangle 75"/>
            <p:cNvSpPr>
              <a:spLocks noChangeArrowheads="1"/>
            </p:cNvSpPr>
            <p:nvPr/>
          </p:nvSpPr>
          <p:spPr bwMode="auto">
            <a:xfrm>
              <a:off x="2697" y="2339"/>
              <a:ext cx="240" cy="77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593" name="Object 377"/>
            <p:cNvGraphicFramePr>
              <a:graphicFrameLocks noChangeAspect="1"/>
            </p:cNvGraphicFramePr>
            <p:nvPr/>
          </p:nvGraphicFramePr>
          <p:xfrm>
            <a:off x="2702" y="2603"/>
            <a:ext cx="21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300" imgH="139700" progId="">
                    <p:embed/>
                  </p:oleObj>
                </mc:Choice>
                <mc:Fallback>
                  <p:oleObj name="Equation" r:id="rId15" imgW="114300" imgH="139700" progId="">
                    <p:embed/>
                    <p:pic>
                      <p:nvPicPr>
                        <p:cNvPr id="0" name="Picture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2603"/>
                          <a:ext cx="217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845" name="Group 101"/>
          <p:cNvGrpSpPr/>
          <p:nvPr/>
        </p:nvGrpSpPr>
        <p:grpSpPr bwMode="auto">
          <a:xfrm>
            <a:off x="6615113" y="3683000"/>
            <a:ext cx="1111250" cy="809625"/>
            <a:chOff x="4167" y="2256"/>
            <a:chExt cx="700" cy="510"/>
          </a:xfrm>
        </p:grpSpPr>
        <p:sp>
          <p:nvSpPr>
            <p:cNvPr id="415841" name="Line 97"/>
            <p:cNvSpPr>
              <a:spLocks noChangeShapeType="1"/>
            </p:cNvSpPr>
            <p:nvPr/>
          </p:nvSpPr>
          <p:spPr bwMode="auto">
            <a:xfrm rot="10800000">
              <a:off x="4169" y="2256"/>
              <a:ext cx="696" cy="23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40" name="Line 96"/>
            <p:cNvSpPr>
              <a:spLocks noChangeShapeType="1"/>
            </p:cNvSpPr>
            <p:nvPr/>
          </p:nvSpPr>
          <p:spPr bwMode="auto">
            <a:xfrm rot="10800000">
              <a:off x="4170" y="2388"/>
              <a:ext cx="696" cy="11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39" name="Line 95"/>
            <p:cNvSpPr>
              <a:spLocks noChangeShapeType="1"/>
            </p:cNvSpPr>
            <p:nvPr/>
          </p:nvSpPr>
          <p:spPr bwMode="auto">
            <a:xfrm rot="10800000" flipV="1">
              <a:off x="4167" y="2512"/>
              <a:ext cx="6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38" name="Line 94"/>
            <p:cNvSpPr>
              <a:spLocks noChangeShapeType="1"/>
            </p:cNvSpPr>
            <p:nvPr/>
          </p:nvSpPr>
          <p:spPr bwMode="auto">
            <a:xfrm rot="10800000" flipV="1">
              <a:off x="4170" y="2532"/>
              <a:ext cx="697" cy="9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37" name="Line 93"/>
            <p:cNvSpPr>
              <a:spLocks noChangeShapeType="1"/>
            </p:cNvSpPr>
            <p:nvPr/>
          </p:nvSpPr>
          <p:spPr bwMode="auto">
            <a:xfrm rot="10800000" flipV="1">
              <a:off x="4167" y="2553"/>
              <a:ext cx="700" cy="21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med" len="lg"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15776" name="Rectangle 32"/>
          <p:cNvSpPr>
            <a:spLocks noChangeArrowheads="1"/>
          </p:cNvSpPr>
          <p:nvPr/>
        </p:nvSpPr>
        <p:spPr bwMode="auto">
          <a:xfrm>
            <a:off x="7731125" y="3976688"/>
            <a:ext cx="279400" cy="25082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28575" algn="ctr">
            <a:solidFill>
              <a:schemeClr val="tx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15844" name="Group 100"/>
          <p:cNvGrpSpPr/>
          <p:nvPr/>
        </p:nvGrpSpPr>
        <p:grpSpPr bwMode="auto">
          <a:xfrm>
            <a:off x="5578475" y="3698875"/>
            <a:ext cx="661988" cy="795338"/>
            <a:chOff x="3514" y="2274"/>
            <a:chExt cx="417" cy="501"/>
          </a:xfrm>
        </p:grpSpPr>
        <p:sp>
          <p:nvSpPr>
            <p:cNvPr id="415827" name="Line 83"/>
            <p:cNvSpPr>
              <a:spLocks noChangeShapeType="1"/>
            </p:cNvSpPr>
            <p:nvPr/>
          </p:nvSpPr>
          <p:spPr bwMode="auto">
            <a:xfrm flipV="1">
              <a:off x="3518" y="2274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28" name="Line 84"/>
            <p:cNvSpPr>
              <a:spLocks noChangeShapeType="1"/>
            </p:cNvSpPr>
            <p:nvPr/>
          </p:nvSpPr>
          <p:spPr bwMode="auto">
            <a:xfrm flipV="1">
              <a:off x="3517" y="2403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29" name="Line 85"/>
            <p:cNvSpPr>
              <a:spLocks noChangeShapeType="1"/>
            </p:cNvSpPr>
            <p:nvPr/>
          </p:nvSpPr>
          <p:spPr bwMode="auto">
            <a:xfrm flipV="1">
              <a:off x="3514" y="2512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30" name="Line 86"/>
            <p:cNvSpPr>
              <a:spLocks noChangeShapeType="1"/>
            </p:cNvSpPr>
            <p:nvPr/>
          </p:nvSpPr>
          <p:spPr bwMode="auto">
            <a:xfrm flipV="1">
              <a:off x="3516" y="2640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31" name="Line 87"/>
            <p:cNvSpPr>
              <a:spLocks noChangeShapeType="1"/>
            </p:cNvSpPr>
            <p:nvPr/>
          </p:nvSpPr>
          <p:spPr bwMode="auto">
            <a:xfrm flipV="1">
              <a:off x="3519" y="2775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15832" name="Group 88"/>
          <p:cNvGrpSpPr/>
          <p:nvPr/>
        </p:nvGrpSpPr>
        <p:grpSpPr bwMode="auto">
          <a:xfrm>
            <a:off x="6238875" y="3460750"/>
            <a:ext cx="381000" cy="1231900"/>
            <a:chOff x="2697" y="2339"/>
            <a:chExt cx="240" cy="776"/>
          </a:xfrm>
        </p:grpSpPr>
        <p:sp>
          <p:nvSpPr>
            <p:cNvPr id="415833" name="Rectangle 89"/>
            <p:cNvSpPr>
              <a:spLocks noChangeArrowheads="1"/>
            </p:cNvSpPr>
            <p:nvPr/>
          </p:nvSpPr>
          <p:spPr bwMode="auto">
            <a:xfrm>
              <a:off x="2697" y="2339"/>
              <a:ext cx="240" cy="77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2857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594" name="Object 378"/>
            <p:cNvGraphicFramePr>
              <a:graphicFrameLocks noChangeAspect="1"/>
            </p:cNvGraphicFramePr>
            <p:nvPr/>
          </p:nvGraphicFramePr>
          <p:xfrm>
            <a:off x="2734" y="2642"/>
            <a:ext cx="18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8100" imgH="50800" progId="">
                    <p:embed/>
                  </p:oleObj>
                </mc:Choice>
                <mc:Fallback>
                  <p:oleObj name="Equation" r:id="rId17" imgW="38100" imgH="50800" progId="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642"/>
                          <a:ext cx="18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848" name="Group 104"/>
          <p:cNvGrpSpPr/>
          <p:nvPr/>
        </p:nvGrpSpPr>
        <p:grpSpPr bwMode="auto">
          <a:xfrm>
            <a:off x="4041775" y="3698875"/>
            <a:ext cx="661988" cy="795338"/>
            <a:chOff x="1961" y="2273"/>
            <a:chExt cx="417" cy="501"/>
          </a:xfrm>
        </p:grpSpPr>
        <p:sp>
          <p:nvSpPr>
            <p:cNvPr id="415849" name="Line 105"/>
            <p:cNvSpPr>
              <a:spLocks noChangeShapeType="1"/>
            </p:cNvSpPr>
            <p:nvPr/>
          </p:nvSpPr>
          <p:spPr bwMode="auto">
            <a:xfrm flipV="1">
              <a:off x="1965" y="2273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50" name="Line 106"/>
            <p:cNvSpPr>
              <a:spLocks noChangeShapeType="1"/>
            </p:cNvSpPr>
            <p:nvPr/>
          </p:nvSpPr>
          <p:spPr bwMode="auto">
            <a:xfrm flipV="1">
              <a:off x="1964" y="2402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51" name="Line 107"/>
            <p:cNvSpPr>
              <a:spLocks noChangeShapeType="1"/>
            </p:cNvSpPr>
            <p:nvPr/>
          </p:nvSpPr>
          <p:spPr bwMode="auto">
            <a:xfrm flipV="1">
              <a:off x="1961" y="2519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52" name="Line 108"/>
            <p:cNvSpPr>
              <a:spLocks noChangeShapeType="1"/>
            </p:cNvSpPr>
            <p:nvPr/>
          </p:nvSpPr>
          <p:spPr bwMode="auto">
            <a:xfrm flipV="1">
              <a:off x="1963" y="2647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53" name="Line 109"/>
            <p:cNvSpPr>
              <a:spLocks noChangeShapeType="1"/>
            </p:cNvSpPr>
            <p:nvPr/>
          </p:nvSpPr>
          <p:spPr bwMode="auto">
            <a:xfrm flipV="1">
              <a:off x="1966" y="2774"/>
              <a:ext cx="4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stealth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15857" name="Group 113"/>
          <p:cNvGrpSpPr/>
          <p:nvPr/>
        </p:nvGrpSpPr>
        <p:grpSpPr bwMode="auto">
          <a:xfrm>
            <a:off x="-9017000" y="3695700"/>
            <a:ext cx="16737013" cy="587375"/>
            <a:chOff x="-5680" y="2272"/>
            <a:chExt cx="10543" cy="370"/>
          </a:xfrm>
        </p:grpSpPr>
        <p:sp>
          <p:nvSpPr>
            <p:cNvPr id="415854" name="Freeform 110"/>
            <p:cNvSpPr/>
            <p:nvPr/>
          </p:nvSpPr>
          <p:spPr bwMode="auto">
            <a:xfrm>
              <a:off x="1035" y="2272"/>
              <a:ext cx="3828" cy="370"/>
            </a:xfrm>
            <a:custGeom>
              <a:avLst/>
              <a:gdLst>
                <a:gd name="T0" fmla="*/ 0 w 3828"/>
                <a:gd name="T1" fmla="*/ 236 h 370"/>
                <a:gd name="T2" fmla="*/ 597 w 3828"/>
                <a:gd name="T3" fmla="*/ 144 h 370"/>
                <a:gd name="T4" fmla="*/ 837 w 3828"/>
                <a:gd name="T5" fmla="*/ 248 h 370"/>
                <a:gd name="T6" fmla="*/ 1253 w 3828"/>
                <a:gd name="T7" fmla="*/ 248 h 370"/>
                <a:gd name="T8" fmla="*/ 1501 w 3828"/>
                <a:gd name="T9" fmla="*/ 0 h 370"/>
                <a:gd name="T10" fmla="*/ 1909 w 3828"/>
                <a:gd name="T11" fmla="*/ 0 h 370"/>
                <a:gd name="T12" fmla="*/ 2486 w 3828"/>
                <a:gd name="T13" fmla="*/ 370 h 370"/>
                <a:gd name="T14" fmla="*/ 2894 w 3828"/>
                <a:gd name="T15" fmla="*/ 370 h 370"/>
                <a:gd name="T16" fmla="*/ 3134 w 3828"/>
                <a:gd name="T17" fmla="*/ 370 h 370"/>
                <a:gd name="T18" fmla="*/ 3828 w 3828"/>
                <a:gd name="T19" fmla="*/ 268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8" h="370">
                  <a:moveTo>
                    <a:pt x="0" y="236"/>
                  </a:moveTo>
                  <a:lnTo>
                    <a:pt x="597" y="144"/>
                  </a:lnTo>
                  <a:lnTo>
                    <a:pt x="837" y="248"/>
                  </a:lnTo>
                  <a:lnTo>
                    <a:pt x="1253" y="248"/>
                  </a:lnTo>
                  <a:lnTo>
                    <a:pt x="1501" y="0"/>
                  </a:lnTo>
                  <a:lnTo>
                    <a:pt x="1909" y="0"/>
                  </a:lnTo>
                  <a:lnTo>
                    <a:pt x="2486" y="370"/>
                  </a:lnTo>
                  <a:lnTo>
                    <a:pt x="2894" y="370"/>
                  </a:lnTo>
                  <a:lnTo>
                    <a:pt x="3134" y="370"/>
                  </a:lnTo>
                  <a:lnTo>
                    <a:pt x="3828" y="268"/>
                  </a:ln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5855" name="Oval 111"/>
            <p:cNvSpPr>
              <a:spLocks noChangeArrowheads="1"/>
            </p:cNvSpPr>
            <p:nvPr/>
          </p:nvSpPr>
          <p:spPr bwMode="auto">
            <a:xfrm>
              <a:off x="-5680" y="2440"/>
              <a:ext cx="152" cy="16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2"/>
              </a:solidFill>
              <a:rou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41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41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41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1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41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8" dur="1000"/>
                                        <p:tgtEl>
                                          <p:spTgt spid="41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2000"/>
                                        <p:tgtEl>
                                          <p:spTgt spid="41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75" grpId="0" animBg="1"/>
      <p:bldP spid="415746" grpId="0" animBg="1"/>
      <p:bldP spid="415787" grpId="0" animBg="1"/>
      <p:bldP spid="415788" grpId="0"/>
      <p:bldP spid="4157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29" name="Rectangle 381"/>
          <p:cNvSpPr>
            <a:spLocks noChangeArrowheads="1"/>
          </p:cNvSpPr>
          <p:nvPr/>
        </p:nvSpPr>
        <p:spPr bwMode="auto">
          <a:xfrm>
            <a:off x="712788" y="3979863"/>
            <a:ext cx="25828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样本点总数为</a:t>
            </a:r>
          </a:p>
        </p:txBody>
      </p:sp>
      <p:sp>
        <p:nvSpPr>
          <p:cNvPr id="386435" name="WordArt 387"/>
          <p:cNvSpPr>
            <a:spLocks noChangeArrowheads="1" noChangeShapeType="1" noTextEdit="1"/>
          </p:cNvSpPr>
          <p:nvPr/>
        </p:nvSpPr>
        <p:spPr bwMode="auto">
          <a:xfrm>
            <a:off x="738188" y="6683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386455" name="Group 407"/>
          <p:cNvGrpSpPr/>
          <p:nvPr/>
        </p:nvGrpSpPr>
        <p:grpSpPr bwMode="auto">
          <a:xfrm>
            <a:off x="1293813" y="479425"/>
            <a:ext cx="8191500" cy="560388"/>
            <a:chOff x="711" y="278"/>
            <a:chExt cx="5160" cy="353"/>
          </a:xfrm>
        </p:grpSpPr>
        <p:sp>
          <p:nvSpPr>
            <p:cNvPr id="386423" name="Rectangle 375"/>
            <p:cNvSpPr>
              <a:spLocks noChangeArrowheads="1"/>
            </p:cNvSpPr>
            <p:nvPr/>
          </p:nvSpPr>
          <p:spPr bwMode="auto">
            <a:xfrm>
              <a:off x="711" y="278"/>
              <a:ext cx="5160" cy="3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袋中有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只红球，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只白球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从袋中随机地将球一个</a:t>
              </a:r>
            </a:p>
          </p:txBody>
        </p:sp>
        <p:graphicFrame>
          <p:nvGraphicFramePr>
            <p:cNvPr id="18846" name="Object 414"/>
            <p:cNvGraphicFramePr>
              <a:graphicFrameLocks noChangeAspect="1"/>
            </p:cNvGraphicFramePr>
            <p:nvPr/>
          </p:nvGraphicFramePr>
          <p:xfrm>
            <a:off x="1435" y="397"/>
            <a:ext cx="19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400" imgH="38100" progId="">
                    <p:embed/>
                  </p:oleObj>
                </mc:Choice>
                <mc:Fallback>
                  <p:oleObj name="Equation" r:id="rId3" imgW="25400" imgH="38100" progId="">
                    <p:embed/>
                    <p:pic>
                      <p:nvPicPr>
                        <p:cNvPr id="0" name="Picture 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397"/>
                          <a:ext cx="19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7" name="Object 415"/>
            <p:cNvGraphicFramePr>
              <a:graphicFrameLocks noChangeAspect="1"/>
            </p:cNvGraphicFramePr>
            <p:nvPr/>
          </p:nvGraphicFramePr>
          <p:xfrm>
            <a:off x="2389" y="371"/>
            <a:ext cx="1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400" imgH="88900" progId="">
                    <p:embed/>
                  </p:oleObj>
                </mc:Choice>
                <mc:Fallback>
                  <p:oleObj name="Equation" r:id="rId5" imgW="25400" imgH="88900" progId="">
                    <p:embed/>
                    <p:pic>
                      <p:nvPicPr>
                        <p:cNvPr id="0" name="Picture 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371"/>
                          <a:ext cx="19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6424" name="Rectangle 376"/>
          <p:cNvSpPr>
            <a:spLocks noChangeArrowheads="1"/>
          </p:cNvSpPr>
          <p:nvPr/>
        </p:nvSpPr>
        <p:spPr bwMode="auto">
          <a:xfrm>
            <a:off x="2684463" y="1416050"/>
            <a:ext cx="670083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假设除颜色外球是可区分的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将取出的球</a:t>
            </a:r>
          </a:p>
        </p:txBody>
      </p:sp>
      <p:sp>
        <p:nvSpPr>
          <p:cNvPr id="386427" name="Rectangle 379"/>
          <p:cNvSpPr>
            <a:spLocks noChangeArrowheads="1"/>
          </p:cNvSpPr>
          <p:nvPr/>
        </p:nvSpPr>
        <p:spPr bwMode="auto">
          <a:xfrm>
            <a:off x="712788" y="4437063"/>
            <a:ext cx="2497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有利场合数为</a:t>
            </a:r>
          </a:p>
        </p:txBody>
      </p:sp>
      <p:grpSp>
        <p:nvGrpSpPr>
          <p:cNvPr id="386457" name="Group 409"/>
          <p:cNvGrpSpPr/>
          <p:nvPr/>
        </p:nvGrpSpPr>
        <p:grpSpPr bwMode="auto">
          <a:xfrm>
            <a:off x="-50800" y="896938"/>
            <a:ext cx="8099425" cy="560387"/>
            <a:chOff x="0" y="597"/>
            <a:chExt cx="5102" cy="353"/>
          </a:xfrm>
        </p:grpSpPr>
        <p:sp>
          <p:nvSpPr>
            <p:cNvPr id="386441" name="Rectangle 393"/>
            <p:cNvSpPr>
              <a:spLocks noChangeArrowheads="1"/>
            </p:cNvSpPr>
            <p:nvPr/>
          </p:nvSpPr>
          <p:spPr bwMode="auto">
            <a:xfrm>
              <a:off x="0" y="597"/>
              <a:ext cx="3848" cy="3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个取出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求第    次取出的是红球的概率</a:t>
              </a:r>
            </a:p>
          </p:txBody>
        </p:sp>
        <p:graphicFrame>
          <p:nvGraphicFramePr>
            <p:cNvPr id="18848" name="Object 416"/>
            <p:cNvGraphicFramePr>
              <a:graphicFrameLocks noChangeAspect="1"/>
            </p:cNvGraphicFramePr>
            <p:nvPr/>
          </p:nvGraphicFramePr>
          <p:xfrm>
            <a:off x="1258" y="673"/>
            <a:ext cx="22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8100" imgH="88900" progId="">
                    <p:embed/>
                  </p:oleObj>
                </mc:Choice>
                <mc:Fallback>
                  <p:oleObj name="Equation" r:id="rId7" imgW="38100" imgH="88900" progId="">
                    <p:embed/>
                    <p:pic>
                      <p:nvPicPr>
                        <p:cNvPr id="0" name="Picture 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673"/>
                          <a:ext cx="22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9" name="Object 417"/>
            <p:cNvGraphicFramePr>
              <a:graphicFrameLocks noChangeAspect="1"/>
            </p:cNvGraphicFramePr>
            <p:nvPr/>
          </p:nvGraphicFramePr>
          <p:xfrm>
            <a:off x="3687" y="653"/>
            <a:ext cx="141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81100" imgH="127000" progId="">
                    <p:embed/>
                  </p:oleObj>
                </mc:Choice>
                <mc:Fallback>
                  <p:oleObj name="Equation" r:id="rId9" imgW="1181100" imgH="127000" progId="">
                    <p:embed/>
                    <p:pic>
                      <p:nvPicPr>
                        <p:cNvPr id="0" name="Picture 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653"/>
                          <a:ext cx="141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850" name="Object 418"/>
          <p:cNvGraphicFramePr>
            <a:graphicFrameLocks noChangeAspect="1"/>
          </p:cNvGraphicFramePr>
          <p:nvPr/>
        </p:nvGraphicFramePr>
        <p:xfrm>
          <a:off x="2925763" y="4035425"/>
          <a:ext cx="11922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6100" imgH="127000" progId="">
                  <p:embed/>
                </p:oleObj>
              </mc:Choice>
              <mc:Fallback>
                <p:oleObj name="Equation" r:id="rId11" imgW="546100" imgH="127000" progId="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035425"/>
                        <a:ext cx="11922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458" name="WordArt 410"/>
          <p:cNvSpPr>
            <a:spLocks noChangeArrowheads="1" noChangeShapeType="1" noTextEdit="1"/>
          </p:cNvSpPr>
          <p:nvPr/>
        </p:nvSpPr>
        <p:spPr bwMode="auto">
          <a:xfrm>
            <a:off x="749300" y="15605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386459" name="WordArt 411"/>
          <p:cNvSpPr>
            <a:spLocks noChangeArrowheads="1" noChangeShapeType="1" noTextEdit="1"/>
          </p:cNvSpPr>
          <p:nvPr/>
        </p:nvSpPr>
        <p:spPr bwMode="auto">
          <a:xfrm>
            <a:off x="1671638" y="1552575"/>
            <a:ext cx="881062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思路一</a:t>
            </a:r>
          </a:p>
        </p:txBody>
      </p:sp>
      <p:sp>
        <p:nvSpPr>
          <p:cNvPr id="386462" name="Rectangle 414"/>
          <p:cNvSpPr>
            <a:spLocks noChangeArrowheads="1"/>
          </p:cNvSpPr>
          <p:nvPr/>
        </p:nvSpPr>
        <p:spPr bwMode="auto">
          <a:xfrm>
            <a:off x="-38100" y="1798638"/>
            <a:ext cx="20018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排成一行</a:t>
            </a:r>
          </a:p>
        </p:txBody>
      </p:sp>
      <p:grpSp>
        <p:nvGrpSpPr>
          <p:cNvPr id="386491" name="Group 443"/>
          <p:cNvGrpSpPr/>
          <p:nvPr/>
        </p:nvGrpSpPr>
        <p:grpSpPr bwMode="auto">
          <a:xfrm>
            <a:off x="1866900" y="2857500"/>
            <a:ext cx="5307013" cy="176213"/>
            <a:chOff x="936" y="1584"/>
            <a:chExt cx="3343" cy="111"/>
          </a:xfrm>
        </p:grpSpPr>
        <p:sp>
          <p:nvSpPr>
            <p:cNvPr id="386460" name="Oval 412"/>
            <p:cNvSpPr>
              <a:spLocks noChangeArrowheads="1"/>
            </p:cNvSpPr>
            <p:nvPr/>
          </p:nvSpPr>
          <p:spPr bwMode="auto">
            <a:xfrm>
              <a:off x="1259" y="1585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1" name="Oval 413"/>
            <p:cNvSpPr>
              <a:spLocks noChangeArrowheads="1"/>
            </p:cNvSpPr>
            <p:nvPr/>
          </p:nvSpPr>
          <p:spPr bwMode="auto">
            <a:xfrm>
              <a:off x="936" y="1585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3" name="Oval 415"/>
            <p:cNvSpPr>
              <a:spLocks noChangeArrowheads="1"/>
            </p:cNvSpPr>
            <p:nvPr/>
          </p:nvSpPr>
          <p:spPr bwMode="auto">
            <a:xfrm>
              <a:off x="1097" y="1584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4" name="Oval 416"/>
            <p:cNvSpPr>
              <a:spLocks noChangeArrowheads="1"/>
            </p:cNvSpPr>
            <p:nvPr/>
          </p:nvSpPr>
          <p:spPr bwMode="auto">
            <a:xfrm>
              <a:off x="1426" y="1585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5" name="Oval 417"/>
            <p:cNvSpPr>
              <a:spLocks noChangeArrowheads="1"/>
            </p:cNvSpPr>
            <p:nvPr/>
          </p:nvSpPr>
          <p:spPr bwMode="auto">
            <a:xfrm>
              <a:off x="1739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6" name="Oval 418"/>
            <p:cNvSpPr>
              <a:spLocks noChangeArrowheads="1"/>
            </p:cNvSpPr>
            <p:nvPr/>
          </p:nvSpPr>
          <p:spPr bwMode="auto">
            <a:xfrm>
              <a:off x="2426" y="1585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7" name="Oval 419"/>
            <p:cNvSpPr>
              <a:spLocks noChangeArrowheads="1"/>
            </p:cNvSpPr>
            <p:nvPr/>
          </p:nvSpPr>
          <p:spPr bwMode="auto">
            <a:xfrm>
              <a:off x="2759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8" name="Oval 420"/>
            <p:cNvSpPr>
              <a:spLocks noChangeArrowheads="1"/>
            </p:cNvSpPr>
            <p:nvPr/>
          </p:nvSpPr>
          <p:spPr bwMode="auto">
            <a:xfrm>
              <a:off x="1586" y="1586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69" name="Oval 421"/>
            <p:cNvSpPr>
              <a:spLocks noChangeArrowheads="1"/>
            </p:cNvSpPr>
            <p:nvPr/>
          </p:nvSpPr>
          <p:spPr bwMode="auto">
            <a:xfrm>
              <a:off x="3467" y="1587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70" name="Oval 422"/>
            <p:cNvSpPr>
              <a:spLocks noChangeArrowheads="1"/>
            </p:cNvSpPr>
            <p:nvPr/>
          </p:nvSpPr>
          <p:spPr bwMode="auto">
            <a:xfrm>
              <a:off x="2588" y="1586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71" name="Oval 423"/>
            <p:cNvSpPr>
              <a:spLocks noChangeArrowheads="1"/>
            </p:cNvSpPr>
            <p:nvPr/>
          </p:nvSpPr>
          <p:spPr bwMode="auto">
            <a:xfrm>
              <a:off x="3637" y="1585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72" name="Oval 424"/>
            <p:cNvSpPr>
              <a:spLocks noChangeArrowheads="1"/>
            </p:cNvSpPr>
            <p:nvPr/>
          </p:nvSpPr>
          <p:spPr bwMode="auto">
            <a:xfrm>
              <a:off x="1925" y="1625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73" name="Oval 425"/>
            <p:cNvSpPr>
              <a:spLocks noChangeArrowheads="1"/>
            </p:cNvSpPr>
            <p:nvPr/>
          </p:nvSpPr>
          <p:spPr bwMode="auto">
            <a:xfrm>
              <a:off x="2028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74" name="Oval 426"/>
            <p:cNvSpPr>
              <a:spLocks noChangeArrowheads="1"/>
            </p:cNvSpPr>
            <p:nvPr/>
          </p:nvSpPr>
          <p:spPr bwMode="auto">
            <a:xfrm>
              <a:off x="2127" y="1625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75" name="Oval 427"/>
            <p:cNvSpPr>
              <a:spLocks noChangeArrowheads="1"/>
            </p:cNvSpPr>
            <p:nvPr/>
          </p:nvSpPr>
          <p:spPr bwMode="auto">
            <a:xfrm>
              <a:off x="2225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0" name="Oval 432"/>
            <p:cNvSpPr>
              <a:spLocks noChangeArrowheads="1"/>
            </p:cNvSpPr>
            <p:nvPr/>
          </p:nvSpPr>
          <p:spPr bwMode="auto">
            <a:xfrm>
              <a:off x="3813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2" name="Oval 434"/>
            <p:cNvSpPr>
              <a:spLocks noChangeArrowheads="1"/>
            </p:cNvSpPr>
            <p:nvPr/>
          </p:nvSpPr>
          <p:spPr bwMode="auto">
            <a:xfrm>
              <a:off x="4165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3" name="Oval 435"/>
            <p:cNvSpPr>
              <a:spLocks noChangeArrowheads="1"/>
            </p:cNvSpPr>
            <p:nvPr/>
          </p:nvSpPr>
          <p:spPr bwMode="auto">
            <a:xfrm>
              <a:off x="3990" y="1586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5" name="Oval 437"/>
            <p:cNvSpPr>
              <a:spLocks noChangeArrowheads="1"/>
            </p:cNvSpPr>
            <p:nvPr/>
          </p:nvSpPr>
          <p:spPr bwMode="auto">
            <a:xfrm>
              <a:off x="2322" y="1625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6" name="Oval 438"/>
            <p:cNvSpPr>
              <a:spLocks noChangeArrowheads="1"/>
            </p:cNvSpPr>
            <p:nvPr/>
          </p:nvSpPr>
          <p:spPr bwMode="auto">
            <a:xfrm>
              <a:off x="2974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7" name="Oval 439"/>
            <p:cNvSpPr>
              <a:spLocks noChangeArrowheads="1"/>
            </p:cNvSpPr>
            <p:nvPr/>
          </p:nvSpPr>
          <p:spPr bwMode="auto">
            <a:xfrm>
              <a:off x="3077" y="1627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8" name="Oval 440"/>
            <p:cNvSpPr>
              <a:spLocks noChangeArrowheads="1"/>
            </p:cNvSpPr>
            <p:nvPr/>
          </p:nvSpPr>
          <p:spPr bwMode="auto">
            <a:xfrm>
              <a:off x="3176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89" name="Oval 441"/>
            <p:cNvSpPr>
              <a:spLocks noChangeArrowheads="1"/>
            </p:cNvSpPr>
            <p:nvPr/>
          </p:nvSpPr>
          <p:spPr bwMode="auto">
            <a:xfrm>
              <a:off x="3274" y="1627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490" name="Oval 442"/>
            <p:cNvSpPr>
              <a:spLocks noChangeArrowheads="1"/>
            </p:cNvSpPr>
            <p:nvPr/>
          </p:nvSpPr>
          <p:spPr bwMode="auto">
            <a:xfrm>
              <a:off x="3371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86495" name="WordArt 447"/>
          <p:cNvSpPr>
            <a:spLocks noChangeArrowheads="1" noChangeShapeType="1" noTextEdit="1"/>
          </p:cNvSpPr>
          <p:nvPr/>
        </p:nvSpPr>
        <p:spPr bwMode="auto">
          <a:xfrm>
            <a:off x="4495800" y="3111500"/>
            <a:ext cx="149225" cy="184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endParaRPr lang="zh-CN" altLang="en-US" sz="3600" b="1" i="1" kern="10">
              <a:ln w="12700">
                <a:solidFill>
                  <a:srgbClr val="99CCFF"/>
                </a:solidFill>
                <a:round/>
              </a:ln>
              <a:solidFill>
                <a:srgbClr val="3333C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6508" name="Freeform 460"/>
          <p:cNvSpPr/>
          <p:nvPr/>
        </p:nvSpPr>
        <p:spPr bwMode="auto">
          <a:xfrm>
            <a:off x="1892300" y="3097213"/>
            <a:ext cx="2463800" cy="14287"/>
          </a:xfrm>
          <a:custGeom>
            <a:avLst/>
            <a:gdLst>
              <a:gd name="T0" fmla="*/ 0 w 1552"/>
              <a:gd name="T1" fmla="*/ 9 h 9"/>
              <a:gd name="T2" fmla="*/ 344 w 1552"/>
              <a:gd name="T3" fmla="*/ 1 h 9"/>
              <a:gd name="T4" fmla="*/ 736 w 1552"/>
              <a:gd name="T5" fmla="*/ 9 h 9"/>
              <a:gd name="T6" fmla="*/ 1096 w 1552"/>
              <a:gd name="T7" fmla="*/ 1 h 9"/>
              <a:gd name="T8" fmla="*/ 1408 w 1552"/>
              <a:gd name="T9" fmla="*/ 1 h 9"/>
              <a:gd name="T10" fmla="*/ 1552 w 1552"/>
              <a:gd name="T11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2" h="9">
                <a:moveTo>
                  <a:pt x="0" y="9"/>
                </a:moveTo>
                <a:cubicBezTo>
                  <a:pt x="110" y="5"/>
                  <a:pt x="221" y="1"/>
                  <a:pt x="344" y="1"/>
                </a:cubicBezTo>
                <a:cubicBezTo>
                  <a:pt x="467" y="1"/>
                  <a:pt x="611" y="9"/>
                  <a:pt x="736" y="9"/>
                </a:cubicBezTo>
                <a:cubicBezTo>
                  <a:pt x="861" y="9"/>
                  <a:pt x="984" y="2"/>
                  <a:pt x="1096" y="1"/>
                </a:cubicBezTo>
                <a:cubicBezTo>
                  <a:pt x="1208" y="0"/>
                  <a:pt x="1332" y="1"/>
                  <a:pt x="1408" y="1"/>
                </a:cubicBezTo>
                <a:cubicBezTo>
                  <a:pt x="1484" y="1"/>
                  <a:pt x="1523" y="1"/>
                  <a:pt x="1552" y="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509" name="Freeform 461"/>
          <p:cNvSpPr/>
          <p:nvPr/>
        </p:nvSpPr>
        <p:spPr bwMode="auto">
          <a:xfrm>
            <a:off x="4775200" y="3059113"/>
            <a:ext cx="2438400" cy="65087"/>
          </a:xfrm>
          <a:custGeom>
            <a:avLst/>
            <a:gdLst>
              <a:gd name="T0" fmla="*/ 0 w 1536"/>
              <a:gd name="T1" fmla="*/ 25 h 41"/>
              <a:gd name="T2" fmla="*/ 224 w 1536"/>
              <a:gd name="T3" fmla="*/ 25 h 41"/>
              <a:gd name="T4" fmla="*/ 656 w 1536"/>
              <a:gd name="T5" fmla="*/ 33 h 41"/>
              <a:gd name="T6" fmla="*/ 976 w 1536"/>
              <a:gd name="T7" fmla="*/ 33 h 41"/>
              <a:gd name="T8" fmla="*/ 1272 w 1536"/>
              <a:gd name="T9" fmla="*/ 25 h 41"/>
              <a:gd name="T10" fmla="*/ 1400 w 1536"/>
              <a:gd name="T11" fmla="*/ 33 h 41"/>
              <a:gd name="T12" fmla="*/ 1488 w 1536"/>
              <a:gd name="T13" fmla="*/ 1 h 41"/>
              <a:gd name="T14" fmla="*/ 1536 w 1536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6" h="41">
                <a:moveTo>
                  <a:pt x="0" y="25"/>
                </a:moveTo>
                <a:cubicBezTo>
                  <a:pt x="57" y="24"/>
                  <a:pt x="115" y="24"/>
                  <a:pt x="224" y="25"/>
                </a:cubicBezTo>
                <a:cubicBezTo>
                  <a:pt x="333" y="26"/>
                  <a:pt x="531" y="32"/>
                  <a:pt x="656" y="33"/>
                </a:cubicBezTo>
                <a:cubicBezTo>
                  <a:pt x="781" y="34"/>
                  <a:pt x="873" y="34"/>
                  <a:pt x="976" y="33"/>
                </a:cubicBezTo>
                <a:cubicBezTo>
                  <a:pt x="1079" y="32"/>
                  <a:pt x="1201" y="25"/>
                  <a:pt x="1272" y="25"/>
                </a:cubicBezTo>
                <a:cubicBezTo>
                  <a:pt x="1343" y="25"/>
                  <a:pt x="1364" y="37"/>
                  <a:pt x="1400" y="33"/>
                </a:cubicBezTo>
                <a:cubicBezTo>
                  <a:pt x="1436" y="29"/>
                  <a:pt x="1465" y="0"/>
                  <a:pt x="1488" y="1"/>
                </a:cubicBezTo>
                <a:cubicBezTo>
                  <a:pt x="1511" y="2"/>
                  <a:pt x="1523" y="21"/>
                  <a:pt x="1536" y="4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86513" name="Group 465"/>
          <p:cNvGrpSpPr/>
          <p:nvPr/>
        </p:nvGrpSpPr>
        <p:grpSpPr bwMode="auto">
          <a:xfrm>
            <a:off x="1273175" y="3411538"/>
            <a:ext cx="2689225" cy="454025"/>
            <a:chOff x="754" y="2109"/>
            <a:chExt cx="1694" cy="302"/>
          </a:xfrm>
        </p:grpSpPr>
        <p:sp>
          <p:nvSpPr>
            <p:cNvPr id="386493" name="AutoShape 445"/>
            <p:cNvSpPr>
              <a:spLocks noChangeArrowheads="1"/>
            </p:cNvSpPr>
            <p:nvPr/>
          </p:nvSpPr>
          <p:spPr bwMode="auto">
            <a:xfrm>
              <a:off x="754" y="2109"/>
              <a:ext cx="1694" cy="302"/>
            </a:xfrm>
            <a:prstGeom prst="wedgeRectCallout">
              <a:avLst>
                <a:gd name="adj1" fmla="val 21370"/>
                <a:gd name="adj2" fmla="val -108278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CC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18889" name="WordArt 446"/>
            <p:cNvSpPr>
              <a:spLocks noChangeArrowheads="1" noChangeShapeType="1" noTextEdit="1"/>
            </p:cNvSpPr>
            <p:nvPr/>
          </p:nvSpPr>
          <p:spPr bwMode="auto">
            <a:xfrm>
              <a:off x="817" y="2155"/>
              <a:ext cx="1533" cy="20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一种排法是一个样本点</a:t>
              </a:r>
            </a:p>
          </p:txBody>
        </p:sp>
      </p:grpSp>
      <p:grpSp>
        <p:nvGrpSpPr>
          <p:cNvPr id="386522" name="Group 474"/>
          <p:cNvGrpSpPr/>
          <p:nvPr/>
        </p:nvGrpSpPr>
        <p:grpSpPr bwMode="auto">
          <a:xfrm>
            <a:off x="4781550" y="3402013"/>
            <a:ext cx="3692525" cy="454025"/>
            <a:chOff x="3012" y="2159"/>
            <a:chExt cx="2326" cy="286"/>
          </a:xfrm>
        </p:grpSpPr>
        <p:sp>
          <p:nvSpPr>
            <p:cNvPr id="386498" name="AutoShape 450"/>
            <p:cNvSpPr>
              <a:spLocks noChangeArrowheads="1"/>
            </p:cNvSpPr>
            <p:nvPr/>
          </p:nvSpPr>
          <p:spPr bwMode="auto">
            <a:xfrm>
              <a:off x="3012" y="2159"/>
              <a:ext cx="2326" cy="286"/>
            </a:xfrm>
            <a:prstGeom prst="wedgeRectCallout">
              <a:avLst>
                <a:gd name="adj1" fmla="val -21412"/>
                <a:gd name="adj2" fmla="val -10563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CC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18882" name="WordArt 451"/>
            <p:cNvSpPr>
              <a:spLocks noChangeArrowheads="1" noChangeShapeType="1" noTextEdit="1"/>
            </p:cNvSpPr>
            <p:nvPr/>
          </p:nvSpPr>
          <p:spPr bwMode="auto">
            <a:xfrm>
              <a:off x="3083" y="2211"/>
              <a:ext cx="2189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其余位置        个球可任意放置</a:t>
              </a:r>
            </a:p>
          </p:txBody>
        </p:sp>
        <p:sp>
          <p:nvSpPr>
            <p:cNvPr id="18883" name="WordArt 453"/>
            <p:cNvSpPr>
              <a:spLocks noChangeArrowheads="1" noChangeShapeType="1" noTextEdit="1"/>
            </p:cNvSpPr>
            <p:nvPr/>
          </p:nvSpPr>
          <p:spPr bwMode="auto">
            <a:xfrm>
              <a:off x="3813" y="2273"/>
              <a:ext cx="84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+</a:t>
              </a:r>
              <a:endParaRPr lang="zh-CN" altLang="en-US" sz="3600" b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8884" name="WordArt 454"/>
            <p:cNvSpPr>
              <a:spLocks noChangeArrowheads="1" noChangeShapeType="1" noTextEdit="1"/>
            </p:cNvSpPr>
            <p:nvPr/>
          </p:nvSpPr>
          <p:spPr bwMode="auto">
            <a:xfrm>
              <a:off x="3693" y="2273"/>
              <a:ext cx="94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8885" name="WordArt 455"/>
            <p:cNvSpPr>
              <a:spLocks noChangeArrowheads="1" noChangeShapeType="1" noTextEdit="1"/>
            </p:cNvSpPr>
            <p:nvPr/>
          </p:nvSpPr>
          <p:spPr bwMode="auto">
            <a:xfrm>
              <a:off x="3925" y="2246"/>
              <a:ext cx="88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b</a:t>
              </a:r>
              <a:endParaRPr lang="zh-CN" altLang="en-US" sz="3600" b="1" i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86505" name="Line 457"/>
            <p:cNvSpPr>
              <a:spLocks noChangeShapeType="1"/>
            </p:cNvSpPr>
            <p:nvPr/>
          </p:nvSpPr>
          <p:spPr bwMode="auto">
            <a:xfrm>
              <a:off x="4045" y="2309"/>
              <a:ext cx="10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887" name="WordArt 458"/>
            <p:cNvSpPr>
              <a:spLocks noChangeArrowheads="1" noChangeShapeType="1" noTextEdit="1"/>
            </p:cNvSpPr>
            <p:nvPr/>
          </p:nvSpPr>
          <p:spPr bwMode="auto">
            <a:xfrm>
              <a:off x="4184" y="2249"/>
              <a:ext cx="35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b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aphicFrame>
        <p:nvGraphicFramePr>
          <p:cNvPr id="18851" name="Object 419"/>
          <p:cNvGraphicFramePr>
            <a:graphicFrameLocks noChangeAspect="1"/>
          </p:cNvGraphicFramePr>
          <p:nvPr/>
        </p:nvGraphicFramePr>
        <p:xfrm>
          <a:off x="2971800" y="4452938"/>
          <a:ext cx="492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7000" imgH="152400" progId="">
                  <p:embed/>
                </p:oleObj>
              </mc:Choice>
              <mc:Fallback>
                <p:oleObj name="Equation" r:id="rId13" imgW="127000" imgH="152400" progId="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52938"/>
                        <a:ext cx="4921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52" name="Object 420"/>
          <p:cNvGraphicFramePr>
            <a:graphicFrameLocks noChangeAspect="1"/>
          </p:cNvGraphicFramePr>
          <p:nvPr/>
        </p:nvGraphicFramePr>
        <p:xfrm>
          <a:off x="3349625" y="4481513"/>
          <a:ext cx="1790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14400" imgH="127000" progId="">
                  <p:embed/>
                </p:oleObj>
              </mc:Choice>
              <mc:Fallback>
                <p:oleObj name="Equation" r:id="rId15" imgW="914400" imgH="127000" progId="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4481513"/>
                        <a:ext cx="1790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517" name="Rectangle 469"/>
          <p:cNvSpPr>
            <a:spLocks noChangeArrowheads="1"/>
          </p:cNvSpPr>
          <p:nvPr/>
        </p:nvSpPr>
        <p:spPr bwMode="auto">
          <a:xfrm>
            <a:off x="712788" y="4894263"/>
            <a:ext cx="25193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故所求概率为</a:t>
            </a:r>
          </a:p>
        </p:txBody>
      </p:sp>
      <p:graphicFrame>
        <p:nvGraphicFramePr>
          <p:cNvPr id="18853" name="Object 421"/>
          <p:cNvGraphicFramePr>
            <a:graphicFrameLocks noChangeAspect="1"/>
          </p:cNvGraphicFramePr>
          <p:nvPr/>
        </p:nvGraphicFramePr>
        <p:xfrm>
          <a:off x="2141538" y="5265738"/>
          <a:ext cx="2663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35100" imgH="419100" progId="">
                  <p:embed/>
                </p:oleObj>
              </mc:Choice>
              <mc:Fallback>
                <p:oleObj name="Equation" r:id="rId17" imgW="1435100" imgH="419100" progId="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265738"/>
                        <a:ext cx="26638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54" name="Object 422"/>
          <p:cNvGraphicFramePr>
            <a:graphicFrameLocks noChangeAspect="1"/>
          </p:cNvGraphicFramePr>
          <p:nvPr/>
        </p:nvGraphicFramePr>
        <p:xfrm>
          <a:off x="4687888" y="5334000"/>
          <a:ext cx="35067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43100" imgH="330200" progId="">
                  <p:embed/>
                </p:oleObj>
              </mc:Choice>
              <mc:Fallback>
                <p:oleObj name="Equation" r:id="rId19" imgW="1943100" imgH="330200" progId="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5334000"/>
                        <a:ext cx="35067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525" name="Group 477"/>
          <p:cNvGrpSpPr/>
          <p:nvPr/>
        </p:nvGrpSpPr>
        <p:grpSpPr bwMode="auto">
          <a:xfrm>
            <a:off x="4106863" y="2143125"/>
            <a:ext cx="2701925" cy="441325"/>
            <a:chOff x="2971" y="1230"/>
            <a:chExt cx="1702" cy="278"/>
          </a:xfrm>
        </p:grpSpPr>
        <p:sp>
          <p:nvSpPr>
            <p:cNvPr id="386496" name="AutoShape 448"/>
            <p:cNvSpPr>
              <a:spLocks noChangeArrowheads="1"/>
            </p:cNvSpPr>
            <p:nvPr/>
          </p:nvSpPr>
          <p:spPr bwMode="auto">
            <a:xfrm>
              <a:off x="2971" y="1230"/>
              <a:ext cx="1702" cy="278"/>
            </a:xfrm>
            <a:prstGeom prst="wedgeRectCallout">
              <a:avLst>
                <a:gd name="adj1" fmla="val -32079"/>
                <a:gd name="adj2" fmla="val 10539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18879" name="WordArt 449"/>
            <p:cNvSpPr>
              <a:spLocks noChangeArrowheads="1" noChangeShapeType="1" noTextEdit="1"/>
            </p:cNvSpPr>
            <p:nvPr/>
          </p:nvSpPr>
          <p:spPr bwMode="auto">
            <a:xfrm>
              <a:off x="3042" y="1276"/>
              <a:ext cx="1541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第  个位置固定一个红球</a:t>
              </a:r>
            </a:p>
          </p:txBody>
        </p:sp>
        <p:sp>
          <p:nvSpPr>
            <p:cNvPr id="18880" name="WordArt 463"/>
            <p:cNvSpPr>
              <a:spLocks noChangeArrowheads="1" noChangeShapeType="1" noTextEdit="1"/>
            </p:cNvSpPr>
            <p:nvPr/>
          </p:nvSpPr>
          <p:spPr bwMode="auto">
            <a:xfrm>
              <a:off x="3201" y="1313"/>
              <a:ext cx="94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k</a:t>
              </a:r>
              <a:endParaRPr lang="zh-CN" altLang="en-US" sz="3600" b="1" i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86529" name="Group 481"/>
          <p:cNvGrpSpPr/>
          <p:nvPr/>
        </p:nvGrpSpPr>
        <p:grpSpPr bwMode="auto">
          <a:xfrm>
            <a:off x="3352800" y="304800"/>
            <a:ext cx="4292600" cy="4254500"/>
            <a:chOff x="2112" y="192"/>
            <a:chExt cx="2704" cy="2680"/>
          </a:xfrm>
        </p:grpSpPr>
        <p:sp>
          <p:nvSpPr>
            <p:cNvPr id="386526" name="Freeform 478"/>
            <p:cNvSpPr/>
            <p:nvPr/>
          </p:nvSpPr>
          <p:spPr bwMode="auto">
            <a:xfrm>
              <a:off x="2112" y="1265"/>
              <a:ext cx="2293" cy="1607"/>
            </a:xfrm>
            <a:custGeom>
              <a:avLst/>
              <a:gdLst>
                <a:gd name="T0" fmla="*/ 0 w 2293"/>
                <a:gd name="T1" fmla="*/ 1607 h 1607"/>
                <a:gd name="T2" fmla="*/ 408 w 2293"/>
                <a:gd name="T3" fmla="*/ 1231 h 1607"/>
                <a:gd name="T4" fmla="*/ 632 w 2293"/>
                <a:gd name="T5" fmla="*/ 1039 h 1607"/>
                <a:gd name="T6" fmla="*/ 816 w 2293"/>
                <a:gd name="T7" fmla="*/ 807 h 1607"/>
                <a:gd name="T8" fmla="*/ 880 w 2293"/>
                <a:gd name="T9" fmla="*/ 631 h 1607"/>
                <a:gd name="T10" fmla="*/ 984 w 2293"/>
                <a:gd name="T11" fmla="*/ 495 h 1607"/>
                <a:gd name="T12" fmla="*/ 1408 w 2293"/>
                <a:gd name="T13" fmla="*/ 415 h 1607"/>
                <a:gd name="T14" fmla="*/ 1792 w 2293"/>
                <a:gd name="T15" fmla="*/ 439 h 1607"/>
                <a:gd name="T16" fmla="*/ 2144 w 2293"/>
                <a:gd name="T17" fmla="*/ 439 h 1607"/>
                <a:gd name="T18" fmla="*/ 2272 w 2293"/>
                <a:gd name="T19" fmla="*/ 287 h 1607"/>
                <a:gd name="T20" fmla="*/ 2272 w 2293"/>
                <a:gd name="T21" fmla="*/ 103 h 1607"/>
                <a:gd name="T22" fmla="*/ 2176 w 2293"/>
                <a:gd name="T23" fmla="*/ 15 h 1607"/>
                <a:gd name="T24" fmla="*/ 1728 w 2293"/>
                <a:gd name="T25" fmla="*/ 31 h 1607"/>
                <a:gd name="T26" fmla="*/ 1040 w 2293"/>
                <a:gd name="T27" fmla="*/ 39 h 1607"/>
                <a:gd name="T28" fmla="*/ 656 w 2293"/>
                <a:gd name="T29" fmla="*/ 7 h 1607"/>
                <a:gd name="T30" fmla="*/ 432 w 2293"/>
                <a:gd name="T31" fmla="*/ 39 h 1607"/>
                <a:gd name="T32" fmla="*/ 376 w 2293"/>
                <a:gd name="T33" fmla="*/ 239 h 1607"/>
                <a:gd name="T34" fmla="*/ 456 w 2293"/>
                <a:gd name="T35" fmla="*/ 447 h 1607"/>
                <a:gd name="T36" fmla="*/ 696 w 2293"/>
                <a:gd name="T37" fmla="*/ 479 h 1607"/>
                <a:gd name="T38" fmla="*/ 832 w 2293"/>
                <a:gd name="T39" fmla="*/ 495 h 1607"/>
                <a:gd name="T40" fmla="*/ 984 w 2293"/>
                <a:gd name="T41" fmla="*/ 543 h 1607"/>
                <a:gd name="T42" fmla="*/ 1000 w 2293"/>
                <a:gd name="T43" fmla="*/ 615 h 1607"/>
                <a:gd name="T44" fmla="*/ 928 w 2293"/>
                <a:gd name="T45" fmla="*/ 607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93" h="1607">
                  <a:moveTo>
                    <a:pt x="0" y="1607"/>
                  </a:moveTo>
                  <a:cubicBezTo>
                    <a:pt x="69" y="1544"/>
                    <a:pt x="303" y="1326"/>
                    <a:pt x="408" y="1231"/>
                  </a:cubicBezTo>
                  <a:cubicBezTo>
                    <a:pt x="513" y="1136"/>
                    <a:pt x="564" y="1110"/>
                    <a:pt x="632" y="1039"/>
                  </a:cubicBezTo>
                  <a:cubicBezTo>
                    <a:pt x="700" y="968"/>
                    <a:pt x="775" y="875"/>
                    <a:pt x="816" y="807"/>
                  </a:cubicBezTo>
                  <a:cubicBezTo>
                    <a:pt x="857" y="739"/>
                    <a:pt x="852" y="683"/>
                    <a:pt x="880" y="631"/>
                  </a:cubicBezTo>
                  <a:cubicBezTo>
                    <a:pt x="908" y="579"/>
                    <a:pt x="896" y="531"/>
                    <a:pt x="984" y="495"/>
                  </a:cubicBezTo>
                  <a:cubicBezTo>
                    <a:pt x="1072" y="459"/>
                    <a:pt x="1273" y="424"/>
                    <a:pt x="1408" y="415"/>
                  </a:cubicBezTo>
                  <a:cubicBezTo>
                    <a:pt x="1543" y="406"/>
                    <a:pt x="1669" y="435"/>
                    <a:pt x="1792" y="439"/>
                  </a:cubicBezTo>
                  <a:cubicBezTo>
                    <a:pt x="1915" y="443"/>
                    <a:pt x="2064" y="464"/>
                    <a:pt x="2144" y="439"/>
                  </a:cubicBezTo>
                  <a:cubicBezTo>
                    <a:pt x="2224" y="414"/>
                    <a:pt x="2251" y="343"/>
                    <a:pt x="2272" y="287"/>
                  </a:cubicBezTo>
                  <a:cubicBezTo>
                    <a:pt x="2293" y="231"/>
                    <a:pt x="2288" y="148"/>
                    <a:pt x="2272" y="103"/>
                  </a:cubicBezTo>
                  <a:cubicBezTo>
                    <a:pt x="2256" y="58"/>
                    <a:pt x="2267" y="27"/>
                    <a:pt x="2176" y="15"/>
                  </a:cubicBezTo>
                  <a:cubicBezTo>
                    <a:pt x="2085" y="3"/>
                    <a:pt x="1917" y="27"/>
                    <a:pt x="1728" y="31"/>
                  </a:cubicBezTo>
                  <a:cubicBezTo>
                    <a:pt x="1539" y="35"/>
                    <a:pt x="1219" y="43"/>
                    <a:pt x="1040" y="39"/>
                  </a:cubicBezTo>
                  <a:cubicBezTo>
                    <a:pt x="861" y="35"/>
                    <a:pt x="757" y="7"/>
                    <a:pt x="656" y="7"/>
                  </a:cubicBezTo>
                  <a:cubicBezTo>
                    <a:pt x="555" y="7"/>
                    <a:pt x="479" y="0"/>
                    <a:pt x="432" y="39"/>
                  </a:cubicBezTo>
                  <a:cubicBezTo>
                    <a:pt x="385" y="78"/>
                    <a:pt x="372" y="171"/>
                    <a:pt x="376" y="239"/>
                  </a:cubicBezTo>
                  <a:cubicBezTo>
                    <a:pt x="380" y="307"/>
                    <a:pt x="403" y="407"/>
                    <a:pt x="456" y="447"/>
                  </a:cubicBezTo>
                  <a:cubicBezTo>
                    <a:pt x="509" y="487"/>
                    <a:pt x="633" y="471"/>
                    <a:pt x="696" y="479"/>
                  </a:cubicBezTo>
                  <a:cubicBezTo>
                    <a:pt x="759" y="487"/>
                    <a:pt x="784" y="484"/>
                    <a:pt x="832" y="495"/>
                  </a:cubicBezTo>
                  <a:cubicBezTo>
                    <a:pt x="880" y="506"/>
                    <a:pt x="956" y="523"/>
                    <a:pt x="984" y="543"/>
                  </a:cubicBezTo>
                  <a:cubicBezTo>
                    <a:pt x="1012" y="563"/>
                    <a:pt x="1009" y="604"/>
                    <a:pt x="1000" y="615"/>
                  </a:cubicBezTo>
                  <a:cubicBezTo>
                    <a:pt x="991" y="626"/>
                    <a:pt x="959" y="616"/>
                    <a:pt x="928" y="607"/>
                  </a:cubicBez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86528" name="Oval 480"/>
            <p:cNvSpPr>
              <a:spLocks noChangeArrowheads="1"/>
            </p:cNvSpPr>
            <p:nvPr/>
          </p:nvSpPr>
          <p:spPr bwMode="auto">
            <a:xfrm>
              <a:off x="4752" y="192"/>
              <a:ext cx="64" cy="64"/>
            </a:xfrm>
            <a:prstGeom prst="ellips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86527" name="Freeform 479"/>
          <p:cNvSpPr/>
          <p:nvPr/>
        </p:nvSpPr>
        <p:spPr bwMode="auto">
          <a:xfrm>
            <a:off x="4618038" y="3206750"/>
            <a:ext cx="4064000" cy="1276350"/>
          </a:xfrm>
          <a:custGeom>
            <a:avLst/>
            <a:gdLst>
              <a:gd name="T0" fmla="*/ 27 w 2560"/>
              <a:gd name="T1" fmla="*/ 804 h 804"/>
              <a:gd name="T2" fmla="*/ 203 w 2560"/>
              <a:gd name="T3" fmla="*/ 628 h 804"/>
              <a:gd name="T4" fmla="*/ 339 w 2560"/>
              <a:gd name="T5" fmla="*/ 548 h 804"/>
              <a:gd name="T6" fmla="*/ 899 w 2560"/>
              <a:gd name="T7" fmla="*/ 532 h 804"/>
              <a:gd name="T8" fmla="*/ 1571 w 2560"/>
              <a:gd name="T9" fmla="*/ 508 h 804"/>
              <a:gd name="T10" fmla="*/ 2187 w 2560"/>
              <a:gd name="T11" fmla="*/ 524 h 804"/>
              <a:gd name="T12" fmla="*/ 2395 w 2560"/>
              <a:gd name="T13" fmla="*/ 524 h 804"/>
              <a:gd name="T14" fmla="*/ 2539 w 2560"/>
              <a:gd name="T15" fmla="*/ 404 h 804"/>
              <a:gd name="T16" fmla="*/ 2523 w 2560"/>
              <a:gd name="T17" fmla="*/ 196 h 804"/>
              <a:gd name="T18" fmla="*/ 2435 w 2560"/>
              <a:gd name="T19" fmla="*/ 28 h 804"/>
              <a:gd name="T20" fmla="*/ 1899 w 2560"/>
              <a:gd name="T21" fmla="*/ 28 h 804"/>
              <a:gd name="T22" fmla="*/ 1251 w 2560"/>
              <a:gd name="T23" fmla="*/ 36 h 804"/>
              <a:gd name="T24" fmla="*/ 731 w 2560"/>
              <a:gd name="T25" fmla="*/ 44 h 804"/>
              <a:gd name="T26" fmla="*/ 371 w 2560"/>
              <a:gd name="T27" fmla="*/ 76 h 804"/>
              <a:gd name="T28" fmla="*/ 203 w 2560"/>
              <a:gd name="T29" fmla="*/ 36 h 804"/>
              <a:gd name="T30" fmla="*/ 35 w 2560"/>
              <a:gd name="T31" fmla="*/ 92 h 804"/>
              <a:gd name="T32" fmla="*/ 3 w 2560"/>
              <a:gd name="T33" fmla="*/ 260 h 804"/>
              <a:gd name="T34" fmla="*/ 19 w 2560"/>
              <a:gd name="T35" fmla="*/ 428 h 804"/>
              <a:gd name="T36" fmla="*/ 115 w 2560"/>
              <a:gd name="T37" fmla="*/ 500 h 804"/>
              <a:gd name="T38" fmla="*/ 251 w 2560"/>
              <a:gd name="T39" fmla="*/ 516 h 804"/>
              <a:gd name="T40" fmla="*/ 323 w 2560"/>
              <a:gd name="T41" fmla="*/ 548 h 804"/>
              <a:gd name="T42" fmla="*/ 315 w 2560"/>
              <a:gd name="T43" fmla="*/ 636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60" h="804">
                <a:moveTo>
                  <a:pt x="27" y="804"/>
                </a:moveTo>
                <a:cubicBezTo>
                  <a:pt x="56" y="773"/>
                  <a:pt x="151" y="671"/>
                  <a:pt x="203" y="628"/>
                </a:cubicBezTo>
                <a:cubicBezTo>
                  <a:pt x="255" y="585"/>
                  <a:pt x="223" y="564"/>
                  <a:pt x="339" y="548"/>
                </a:cubicBezTo>
                <a:cubicBezTo>
                  <a:pt x="455" y="532"/>
                  <a:pt x="694" y="539"/>
                  <a:pt x="899" y="532"/>
                </a:cubicBezTo>
                <a:cubicBezTo>
                  <a:pt x="1104" y="525"/>
                  <a:pt x="1356" y="509"/>
                  <a:pt x="1571" y="508"/>
                </a:cubicBezTo>
                <a:cubicBezTo>
                  <a:pt x="1786" y="507"/>
                  <a:pt x="2050" y="521"/>
                  <a:pt x="2187" y="524"/>
                </a:cubicBezTo>
                <a:cubicBezTo>
                  <a:pt x="2324" y="527"/>
                  <a:pt x="2336" y="544"/>
                  <a:pt x="2395" y="524"/>
                </a:cubicBezTo>
                <a:cubicBezTo>
                  <a:pt x="2454" y="504"/>
                  <a:pt x="2518" y="459"/>
                  <a:pt x="2539" y="404"/>
                </a:cubicBezTo>
                <a:cubicBezTo>
                  <a:pt x="2560" y="349"/>
                  <a:pt x="2540" y="259"/>
                  <a:pt x="2523" y="196"/>
                </a:cubicBezTo>
                <a:cubicBezTo>
                  <a:pt x="2506" y="133"/>
                  <a:pt x="2539" y="56"/>
                  <a:pt x="2435" y="28"/>
                </a:cubicBezTo>
                <a:cubicBezTo>
                  <a:pt x="2331" y="0"/>
                  <a:pt x="2096" y="27"/>
                  <a:pt x="1899" y="28"/>
                </a:cubicBezTo>
                <a:cubicBezTo>
                  <a:pt x="1702" y="29"/>
                  <a:pt x="1446" y="33"/>
                  <a:pt x="1251" y="36"/>
                </a:cubicBezTo>
                <a:cubicBezTo>
                  <a:pt x="1056" y="39"/>
                  <a:pt x="878" y="37"/>
                  <a:pt x="731" y="44"/>
                </a:cubicBezTo>
                <a:cubicBezTo>
                  <a:pt x="584" y="51"/>
                  <a:pt x="459" y="77"/>
                  <a:pt x="371" y="76"/>
                </a:cubicBezTo>
                <a:cubicBezTo>
                  <a:pt x="283" y="75"/>
                  <a:pt x="259" y="33"/>
                  <a:pt x="203" y="36"/>
                </a:cubicBezTo>
                <a:cubicBezTo>
                  <a:pt x="147" y="39"/>
                  <a:pt x="68" y="55"/>
                  <a:pt x="35" y="92"/>
                </a:cubicBezTo>
                <a:cubicBezTo>
                  <a:pt x="2" y="129"/>
                  <a:pt x="6" y="204"/>
                  <a:pt x="3" y="260"/>
                </a:cubicBezTo>
                <a:cubicBezTo>
                  <a:pt x="0" y="316"/>
                  <a:pt x="0" y="388"/>
                  <a:pt x="19" y="428"/>
                </a:cubicBezTo>
                <a:cubicBezTo>
                  <a:pt x="38" y="468"/>
                  <a:pt x="76" y="485"/>
                  <a:pt x="115" y="500"/>
                </a:cubicBezTo>
                <a:cubicBezTo>
                  <a:pt x="154" y="515"/>
                  <a:pt x="216" y="508"/>
                  <a:pt x="251" y="516"/>
                </a:cubicBezTo>
                <a:cubicBezTo>
                  <a:pt x="286" y="524"/>
                  <a:pt x="312" y="528"/>
                  <a:pt x="323" y="548"/>
                </a:cubicBezTo>
                <a:cubicBezTo>
                  <a:pt x="334" y="568"/>
                  <a:pt x="323" y="621"/>
                  <a:pt x="315" y="636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solid"/>
            <a:round/>
            <a:headEnd type="stealth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6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6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38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6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6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6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6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6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6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6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6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86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86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38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2" dur="1000"/>
                                        <p:tgtEl>
                                          <p:spTgt spid="38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86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86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8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29" grpId="0"/>
      <p:bldP spid="386435" grpId="0"/>
      <p:bldP spid="386424" grpId="0"/>
      <p:bldP spid="386427" grpId="0"/>
      <p:bldP spid="386458" grpId="0" animBg="1"/>
      <p:bldP spid="386459" grpId="0" animBg="1"/>
      <p:bldP spid="386462" grpId="0"/>
      <p:bldP spid="386495" grpId="0"/>
      <p:bldP spid="3865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712788" y="3967163"/>
            <a:ext cx="25828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样本点总数为</a:t>
            </a:r>
          </a:p>
        </p:txBody>
      </p:sp>
      <p:sp>
        <p:nvSpPr>
          <p:cNvPr id="19840" name="WordArt 3"/>
          <p:cNvSpPr>
            <a:spLocks noChangeArrowheads="1" noChangeShapeType="1" noTextEdit="1"/>
          </p:cNvSpPr>
          <p:nvPr/>
        </p:nvSpPr>
        <p:spPr bwMode="auto">
          <a:xfrm>
            <a:off x="738188" y="6683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19841" name="Group 4"/>
          <p:cNvGrpSpPr/>
          <p:nvPr/>
        </p:nvGrpSpPr>
        <p:grpSpPr bwMode="auto">
          <a:xfrm>
            <a:off x="1293813" y="479425"/>
            <a:ext cx="8191500" cy="560388"/>
            <a:chOff x="711" y="278"/>
            <a:chExt cx="5160" cy="353"/>
          </a:xfrm>
        </p:grpSpPr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711" y="278"/>
              <a:ext cx="5160" cy="3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袋中有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只红球，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只白球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从袋中随机地将球一个</a:t>
              </a:r>
            </a:p>
          </p:txBody>
        </p:sp>
        <p:graphicFrame>
          <p:nvGraphicFramePr>
            <p:cNvPr id="19831" name="Object 375"/>
            <p:cNvGraphicFramePr>
              <a:graphicFrameLocks noChangeAspect="1"/>
            </p:cNvGraphicFramePr>
            <p:nvPr/>
          </p:nvGraphicFramePr>
          <p:xfrm>
            <a:off x="1435" y="397"/>
            <a:ext cx="19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400" imgH="38100" progId="">
                    <p:embed/>
                  </p:oleObj>
                </mc:Choice>
                <mc:Fallback>
                  <p:oleObj name="Equation" r:id="rId3" imgW="25400" imgH="38100" progId="">
                    <p:embed/>
                    <p:pic>
                      <p:nvPicPr>
                        <p:cNvPr id="0" name="Picture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397"/>
                          <a:ext cx="19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32" name="Object 376"/>
            <p:cNvGraphicFramePr>
              <a:graphicFrameLocks noChangeAspect="1"/>
            </p:cNvGraphicFramePr>
            <p:nvPr/>
          </p:nvGraphicFramePr>
          <p:xfrm>
            <a:off x="2389" y="371"/>
            <a:ext cx="1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400" imgH="88900" progId="">
                    <p:embed/>
                  </p:oleObj>
                </mc:Choice>
                <mc:Fallback>
                  <p:oleObj name="Equation" r:id="rId5" imgW="25400" imgH="88900" progId="">
                    <p:embed/>
                    <p:pic>
                      <p:nvPicPr>
                        <p:cNvPr id="0" name="Picture 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371"/>
                          <a:ext cx="19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2684463" y="1416050"/>
            <a:ext cx="670083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假设除颜色外球是不可区分的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将取出的</a:t>
            </a:r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712788" y="4424363"/>
            <a:ext cx="249713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有利场合数为</a:t>
            </a:r>
          </a:p>
        </p:txBody>
      </p:sp>
      <p:grpSp>
        <p:nvGrpSpPr>
          <p:cNvPr id="19844" name="Group 10"/>
          <p:cNvGrpSpPr/>
          <p:nvPr/>
        </p:nvGrpSpPr>
        <p:grpSpPr bwMode="auto">
          <a:xfrm>
            <a:off x="-50800" y="896938"/>
            <a:ext cx="8099425" cy="560387"/>
            <a:chOff x="0" y="597"/>
            <a:chExt cx="5102" cy="353"/>
          </a:xfrm>
        </p:grpSpPr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0" y="597"/>
              <a:ext cx="3848" cy="3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个取出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求第    次取出的是红球的概率</a:t>
              </a:r>
            </a:p>
          </p:txBody>
        </p:sp>
        <p:graphicFrame>
          <p:nvGraphicFramePr>
            <p:cNvPr id="19833" name="Object 377"/>
            <p:cNvGraphicFramePr>
              <a:graphicFrameLocks noChangeAspect="1"/>
            </p:cNvGraphicFramePr>
            <p:nvPr/>
          </p:nvGraphicFramePr>
          <p:xfrm>
            <a:off x="1258" y="673"/>
            <a:ext cx="22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8100" imgH="88900" progId="">
                    <p:embed/>
                  </p:oleObj>
                </mc:Choice>
                <mc:Fallback>
                  <p:oleObj name="Equation" r:id="rId7" imgW="38100" imgH="88900" progId="">
                    <p:embed/>
                    <p:pic>
                      <p:nvPicPr>
                        <p:cNvPr id="0" name="Picture 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673"/>
                          <a:ext cx="22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34" name="Object 378"/>
            <p:cNvGraphicFramePr>
              <a:graphicFrameLocks noChangeAspect="1"/>
            </p:cNvGraphicFramePr>
            <p:nvPr/>
          </p:nvGraphicFramePr>
          <p:xfrm>
            <a:off x="3687" y="653"/>
            <a:ext cx="141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81100" imgH="127000" progId="">
                    <p:embed/>
                  </p:oleObj>
                </mc:Choice>
                <mc:Fallback>
                  <p:oleObj name="Equation" r:id="rId9" imgW="1181100" imgH="127000" progId="">
                    <p:embed/>
                    <p:pic>
                      <p:nvPicPr>
                        <p:cNvPr id="0" name="Picture 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653"/>
                          <a:ext cx="141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35" name="Object 379"/>
          <p:cNvGraphicFramePr>
            <a:graphicFrameLocks noChangeAspect="1"/>
          </p:cNvGraphicFramePr>
          <p:nvPr/>
        </p:nvGraphicFramePr>
        <p:xfrm>
          <a:off x="2974975" y="3968750"/>
          <a:ext cx="736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700" imgH="152400" progId="">
                  <p:embed/>
                </p:oleObj>
              </mc:Choice>
              <mc:Fallback>
                <p:oleObj name="Equation" r:id="rId11" imgW="266700" imgH="152400" progId="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968750"/>
                        <a:ext cx="736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45" name="WordArt 15"/>
          <p:cNvSpPr>
            <a:spLocks noChangeArrowheads="1" noChangeShapeType="1" noTextEdit="1"/>
          </p:cNvSpPr>
          <p:nvPr/>
        </p:nvSpPr>
        <p:spPr bwMode="auto">
          <a:xfrm>
            <a:off x="749300" y="15605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421904" name="WordArt 16"/>
          <p:cNvSpPr>
            <a:spLocks noChangeArrowheads="1" noChangeShapeType="1" noTextEdit="1"/>
          </p:cNvSpPr>
          <p:nvPr/>
        </p:nvSpPr>
        <p:spPr bwMode="auto">
          <a:xfrm>
            <a:off x="1671638" y="1552575"/>
            <a:ext cx="881062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思路二</a:t>
            </a:r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-38100" y="1811338"/>
            <a:ext cx="2179638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球排成一行</a:t>
            </a:r>
          </a:p>
        </p:txBody>
      </p:sp>
      <p:grpSp>
        <p:nvGrpSpPr>
          <p:cNvPr id="421906" name="Group 18"/>
          <p:cNvGrpSpPr/>
          <p:nvPr/>
        </p:nvGrpSpPr>
        <p:grpSpPr bwMode="auto">
          <a:xfrm>
            <a:off x="1866900" y="2844800"/>
            <a:ext cx="5307013" cy="176213"/>
            <a:chOff x="936" y="1584"/>
            <a:chExt cx="3343" cy="111"/>
          </a:xfrm>
        </p:grpSpPr>
        <p:sp>
          <p:nvSpPr>
            <p:cNvPr id="421907" name="Oval 19"/>
            <p:cNvSpPr>
              <a:spLocks noChangeArrowheads="1"/>
            </p:cNvSpPr>
            <p:nvPr/>
          </p:nvSpPr>
          <p:spPr bwMode="auto">
            <a:xfrm>
              <a:off x="1259" y="1585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08" name="Oval 20"/>
            <p:cNvSpPr>
              <a:spLocks noChangeArrowheads="1"/>
            </p:cNvSpPr>
            <p:nvPr/>
          </p:nvSpPr>
          <p:spPr bwMode="auto">
            <a:xfrm>
              <a:off x="936" y="1585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09" name="Oval 21"/>
            <p:cNvSpPr>
              <a:spLocks noChangeArrowheads="1"/>
            </p:cNvSpPr>
            <p:nvPr/>
          </p:nvSpPr>
          <p:spPr bwMode="auto">
            <a:xfrm>
              <a:off x="1097" y="1584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0" name="Oval 22"/>
            <p:cNvSpPr>
              <a:spLocks noChangeArrowheads="1"/>
            </p:cNvSpPr>
            <p:nvPr/>
          </p:nvSpPr>
          <p:spPr bwMode="auto">
            <a:xfrm>
              <a:off x="1426" y="1585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1" name="Oval 23"/>
            <p:cNvSpPr>
              <a:spLocks noChangeArrowheads="1"/>
            </p:cNvSpPr>
            <p:nvPr/>
          </p:nvSpPr>
          <p:spPr bwMode="auto">
            <a:xfrm>
              <a:off x="1739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2" name="Oval 24"/>
            <p:cNvSpPr>
              <a:spLocks noChangeArrowheads="1"/>
            </p:cNvSpPr>
            <p:nvPr/>
          </p:nvSpPr>
          <p:spPr bwMode="auto">
            <a:xfrm>
              <a:off x="2426" y="1585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3" name="Oval 25"/>
            <p:cNvSpPr>
              <a:spLocks noChangeArrowheads="1"/>
            </p:cNvSpPr>
            <p:nvPr/>
          </p:nvSpPr>
          <p:spPr bwMode="auto">
            <a:xfrm>
              <a:off x="2759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4" name="Oval 26"/>
            <p:cNvSpPr>
              <a:spLocks noChangeArrowheads="1"/>
            </p:cNvSpPr>
            <p:nvPr/>
          </p:nvSpPr>
          <p:spPr bwMode="auto">
            <a:xfrm>
              <a:off x="1586" y="1586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5" name="Oval 27"/>
            <p:cNvSpPr>
              <a:spLocks noChangeArrowheads="1"/>
            </p:cNvSpPr>
            <p:nvPr/>
          </p:nvSpPr>
          <p:spPr bwMode="auto">
            <a:xfrm>
              <a:off x="3467" y="1587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6" name="Oval 28"/>
            <p:cNvSpPr>
              <a:spLocks noChangeArrowheads="1"/>
            </p:cNvSpPr>
            <p:nvPr/>
          </p:nvSpPr>
          <p:spPr bwMode="auto">
            <a:xfrm>
              <a:off x="2588" y="1586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7" name="Oval 29"/>
            <p:cNvSpPr>
              <a:spLocks noChangeArrowheads="1"/>
            </p:cNvSpPr>
            <p:nvPr/>
          </p:nvSpPr>
          <p:spPr bwMode="auto">
            <a:xfrm>
              <a:off x="3637" y="1585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8" name="Oval 30"/>
            <p:cNvSpPr>
              <a:spLocks noChangeArrowheads="1"/>
            </p:cNvSpPr>
            <p:nvPr/>
          </p:nvSpPr>
          <p:spPr bwMode="auto">
            <a:xfrm>
              <a:off x="1925" y="1625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19" name="Oval 31"/>
            <p:cNvSpPr>
              <a:spLocks noChangeArrowheads="1"/>
            </p:cNvSpPr>
            <p:nvPr/>
          </p:nvSpPr>
          <p:spPr bwMode="auto">
            <a:xfrm>
              <a:off x="2028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0" name="Oval 32"/>
            <p:cNvSpPr>
              <a:spLocks noChangeArrowheads="1"/>
            </p:cNvSpPr>
            <p:nvPr/>
          </p:nvSpPr>
          <p:spPr bwMode="auto">
            <a:xfrm>
              <a:off x="2127" y="1625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1" name="Oval 33"/>
            <p:cNvSpPr>
              <a:spLocks noChangeArrowheads="1"/>
            </p:cNvSpPr>
            <p:nvPr/>
          </p:nvSpPr>
          <p:spPr bwMode="auto">
            <a:xfrm>
              <a:off x="2225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2" name="Oval 34"/>
            <p:cNvSpPr>
              <a:spLocks noChangeArrowheads="1"/>
            </p:cNvSpPr>
            <p:nvPr/>
          </p:nvSpPr>
          <p:spPr bwMode="auto">
            <a:xfrm>
              <a:off x="3813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3" name="Oval 35"/>
            <p:cNvSpPr>
              <a:spLocks noChangeArrowheads="1"/>
            </p:cNvSpPr>
            <p:nvPr/>
          </p:nvSpPr>
          <p:spPr bwMode="auto">
            <a:xfrm>
              <a:off x="4165" y="1586"/>
              <a:ext cx="114" cy="1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4" name="Oval 36"/>
            <p:cNvSpPr>
              <a:spLocks noChangeArrowheads="1"/>
            </p:cNvSpPr>
            <p:nvPr/>
          </p:nvSpPr>
          <p:spPr bwMode="auto">
            <a:xfrm>
              <a:off x="3990" y="1586"/>
              <a:ext cx="114" cy="108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6600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5" name="Oval 37"/>
            <p:cNvSpPr>
              <a:spLocks noChangeArrowheads="1"/>
            </p:cNvSpPr>
            <p:nvPr/>
          </p:nvSpPr>
          <p:spPr bwMode="auto">
            <a:xfrm>
              <a:off x="2322" y="1625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6" name="Oval 38"/>
            <p:cNvSpPr>
              <a:spLocks noChangeArrowheads="1"/>
            </p:cNvSpPr>
            <p:nvPr/>
          </p:nvSpPr>
          <p:spPr bwMode="auto">
            <a:xfrm>
              <a:off x="2974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7" name="Oval 39"/>
            <p:cNvSpPr>
              <a:spLocks noChangeArrowheads="1"/>
            </p:cNvSpPr>
            <p:nvPr/>
          </p:nvSpPr>
          <p:spPr bwMode="auto">
            <a:xfrm>
              <a:off x="3077" y="1627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8" name="Oval 40"/>
            <p:cNvSpPr>
              <a:spLocks noChangeArrowheads="1"/>
            </p:cNvSpPr>
            <p:nvPr/>
          </p:nvSpPr>
          <p:spPr bwMode="auto">
            <a:xfrm>
              <a:off x="3176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29" name="Oval 41"/>
            <p:cNvSpPr>
              <a:spLocks noChangeArrowheads="1"/>
            </p:cNvSpPr>
            <p:nvPr/>
          </p:nvSpPr>
          <p:spPr bwMode="auto">
            <a:xfrm>
              <a:off x="3274" y="1627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1930" name="Oval 42"/>
            <p:cNvSpPr>
              <a:spLocks noChangeArrowheads="1"/>
            </p:cNvSpPr>
            <p:nvPr/>
          </p:nvSpPr>
          <p:spPr bwMode="auto">
            <a:xfrm>
              <a:off x="3371" y="1626"/>
              <a:ext cx="33" cy="3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FF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21931" name="WordArt 43"/>
          <p:cNvSpPr>
            <a:spLocks noChangeArrowheads="1" noChangeShapeType="1" noTextEdit="1"/>
          </p:cNvSpPr>
          <p:nvPr/>
        </p:nvSpPr>
        <p:spPr bwMode="auto">
          <a:xfrm>
            <a:off x="4495800" y="3098800"/>
            <a:ext cx="149225" cy="184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endParaRPr lang="zh-CN" altLang="en-US" sz="3600" b="1" i="1" kern="10">
              <a:ln w="12700">
                <a:solidFill>
                  <a:srgbClr val="99CCFF"/>
                </a:solidFill>
                <a:round/>
              </a:ln>
              <a:solidFill>
                <a:srgbClr val="3333C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1932" name="Freeform 44"/>
          <p:cNvSpPr/>
          <p:nvPr/>
        </p:nvSpPr>
        <p:spPr bwMode="auto">
          <a:xfrm>
            <a:off x="1892300" y="3084513"/>
            <a:ext cx="2463800" cy="14287"/>
          </a:xfrm>
          <a:custGeom>
            <a:avLst/>
            <a:gdLst>
              <a:gd name="T0" fmla="*/ 0 w 1552"/>
              <a:gd name="T1" fmla="*/ 9 h 9"/>
              <a:gd name="T2" fmla="*/ 344 w 1552"/>
              <a:gd name="T3" fmla="*/ 1 h 9"/>
              <a:gd name="T4" fmla="*/ 736 w 1552"/>
              <a:gd name="T5" fmla="*/ 9 h 9"/>
              <a:gd name="T6" fmla="*/ 1096 w 1552"/>
              <a:gd name="T7" fmla="*/ 1 h 9"/>
              <a:gd name="T8" fmla="*/ 1408 w 1552"/>
              <a:gd name="T9" fmla="*/ 1 h 9"/>
              <a:gd name="T10" fmla="*/ 1552 w 1552"/>
              <a:gd name="T11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2" h="9">
                <a:moveTo>
                  <a:pt x="0" y="9"/>
                </a:moveTo>
                <a:cubicBezTo>
                  <a:pt x="110" y="5"/>
                  <a:pt x="221" y="1"/>
                  <a:pt x="344" y="1"/>
                </a:cubicBezTo>
                <a:cubicBezTo>
                  <a:pt x="467" y="1"/>
                  <a:pt x="611" y="9"/>
                  <a:pt x="736" y="9"/>
                </a:cubicBezTo>
                <a:cubicBezTo>
                  <a:pt x="861" y="9"/>
                  <a:pt x="984" y="2"/>
                  <a:pt x="1096" y="1"/>
                </a:cubicBezTo>
                <a:cubicBezTo>
                  <a:pt x="1208" y="0"/>
                  <a:pt x="1332" y="1"/>
                  <a:pt x="1408" y="1"/>
                </a:cubicBezTo>
                <a:cubicBezTo>
                  <a:pt x="1484" y="1"/>
                  <a:pt x="1523" y="1"/>
                  <a:pt x="1552" y="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1933" name="Freeform 45"/>
          <p:cNvSpPr/>
          <p:nvPr/>
        </p:nvSpPr>
        <p:spPr bwMode="auto">
          <a:xfrm>
            <a:off x="4775200" y="3046413"/>
            <a:ext cx="2438400" cy="65087"/>
          </a:xfrm>
          <a:custGeom>
            <a:avLst/>
            <a:gdLst>
              <a:gd name="T0" fmla="*/ 0 w 1536"/>
              <a:gd name="T1" fmla="*/ 25 h 41"/>
              <a:gd name="T2" fmla="*/ 224 w 1536"/>
              <a:gd name="T3" fmla="*/ 25 h 41"/>
              <a:gd name="T4" fmla="*/ 656 w 1536"/>
              <a:gd name="T5" fmla="*/ 33 h 41"/>
              <a:gd name="T6" fmla="*/ 976 w 1536"/>
              <a:gd name="T7" fmla="*/ 33 h 41"/>
              <a:gd name="T8" fmla="*/ 1272 w 1536"/>
              <a:gd name="T9" fmla="*/ 25 h 41"/>
              <a:gd name="T10" fmla="*/ 1400 w 1536"/>
              <a:gd name="T11" fmla="*/ 33 h 41"/>
              <a:gd name="T12" fmla="*/ 1488 w 1536"/>
              <a:gd name="T13" fmla="*/ 1 h 41"/>
              <a:gd name="T14" fmla="*/ 1536 w 1536"/>
              <a:gd name="T15" fmla="*/ 41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6" h="41">
                <a:moveTo>
                  <a:pt x="0" y="25"/>
                </a:moveTo>
                <a:cubicBezTo>
                  <a:pt x="57" y="24"/>
                  <a:pt x="115" y="24"/>
                  <a:pt x="224" y="25"/>
                </a:cubicBezTo>
                <a:cubicBezTo>
                  <a:pt x="333" y="26"/>
                  <a:pt x="531" y="32"/>
                  <a:pt x="656" y="33"/>
                </a:cubicBezTo>
                <a:cubicBezTo>
                  <a:pt x="781" y="34"/>
                  <a:pt x="873" y="34"/>
                  <a:pt x="976" y="33"/>
                </a:cubicBezTo>
                <a:cubicBezTo>
                  <a:pt x="1079" y="32"/>
                  <a:pt x="1201" y="25"/>
                  <a:pt x="1272" y="25"/>
                </a:cubicBezTo>
                <a:cubicBezTo>
                  <a:pt x="1343" y="25"/>
                  <a:pt x="1364" y="37"/>
                  <a:pt x="1400" y="33"/>
                </a:cubicBezTo>
                <a:cubicBezTo>
                  <a:pt x="1436" y="29"/>
                  <a:pt x="1465" y="0"/>
                  <a:pt x="1488" y="1"/>
                </a:cubicBezTo>
                <a:cubicBezTo>
                  <a:pt x="1511" y="2"/>
                  <a:pt x="1523" y="21"/>
                  <a:pt x="1536" y="41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21961" name="Group 73"/>
          <p:cNvGrpSpPr/>
          <p:nvPr/>
        </p:nvGrpSpPr>
        <p:grpSpPr bwMode="auto">
          <a:xfrm>
            <a:off x="1311275" y="3373438"/>
            <a:ext cx="2384425" cy="454025"/>
            <a:chOff x="866" y="2141"/>
            <a:chExt cx="1502" cy="286"/>
          </a:xfrm>
        </p:grpSpPr>
        <p:sp>
          <p:nvSpPr>
            <p:cNvPr id="421935" name="AutoShape 47"/>
            <p:cNvSpPr>
              <a:spLocks noChangeArrowheads="1"/>
            </p:cNvSpPr>
            <p:nvPr/>
          </p:nvSpPr>
          <p:spPr bwMode="auto">
            <a:xfrm>
              <a:off x="866" y="2141"/>
              <a:ext cx="1502" cy="286"/>
            </a:xfrm>
            <a:prstGeom prst="wedgeRectCallout">
              <a:avLst>
                <a:gd name="adj1" fmla="val 20375"/>
                <a:gd name="adj2" fmla="val -10839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CC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19873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911" y="2185"/>
              <a:ext cx="1359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只须考虑红球的排法</a:t>
              </a:r>
            </a:p>
          </p:txBody>
        </p:sp>
      </p:grpSp>
      <p:graphicFrame>
        <p:nvGraphicFramePr>
          <p:cNvPr id="19836" name="Object 380"/>
          <p:cNvGraphicFramePr>
            <a:graphicFrameLocks noChangeAspect="1"/>
          </p:cNvGraphicFramePr>
          <p:nvPr/>
        </p:nvGraphicFramePr>
        <p:xfrm>
          <a:off x="2928938" y="4440238"/>
          <a:ext cx="984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100" imgH="152400" progId="">
                  <p:embed/>
                </p:oleObj>
              </mc:Choice>
              <mc:Fallback>
                <p:oleObj name="Equation" r:id="rId13" imgW="419100" imgH="152400" progId="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440238"/>
                        <a:ext cx="984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712788" y="4881563"/>
            <a:ext cx="25193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故所求概率为</a:t>
            </a:r>
          </a:p>
        </p:txBody>
      </p:sp>
      <p:graphicFrame>
        <p:nvGraphicFramePr>
          <p:cNvPr id="19837" name="Object 381"/>
          <p:cNvGraphicFramePr>
            <a:graphicFrameLocks noChangeAspect="1"/>
          </p:cNvGraphicFramePr>
          <p:nvPr/>
        </p:nvGraphicFramePr>
        <p:xfrm>
          <a:off x="2667000" y="5235575"/>
          <a:ext cx="18589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52500" imgH="444500" progId="">
                  <p:embed/>
                </p:oleObj>
              </mc:Choice>
              <mc:Fallback>
                <p:oleObj name="Equation" r:id="rId15" imgW="952500" imgH="444500" progId="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35575"/>
                        <a:ext cx="185896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38" name="Object 382"/>
          <p:cNvGraphicFramePr>
            <a:graphicFrameLocks noChangeAspect="1"/>
          </p:cNvGraphicFramePr>
          <p:nvPr/>
        </p:nvGraphicFramePr>
        <p:xfrm>
          <a:off x="4464050" y="5321300"/>
          <a:ext cx="35067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43100" imgH="330200" progId="">
                  <p:embed/>
                </p:oleObj>
              </mc:Choice>
              <mc:Fallback>
                <p:oleObj name="Equation" r:id="rId17" imgW="1943100" imgH="330200" progId="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321300"/>
                        <a:ext cx="35067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63" name="Group 75"/>
          <p:cNvGrpSpPr/>
          <p:nvPr/>
        </p:nvGrpSpPr>
        <p:grpSpPr bwMode="auto">
          <a:xfrm>
            <a:off x="3789363" y="2143125"/>
            <a:ext cx="2816225" cy="441325"/>
            <a:chOff x="2379" y="1318"/>
            <a:chExt cx="1774" cy="278"/>
          </a:xfrm>
        </p:grpSpPr>
        <p:sp>
          <p:nvSpPr>
            <p:cNvPr id="421953" name="AutoShape 65"/>
            <p:cNvSpPr>
              <a:spLocks noChangeArrowheads="1"/>
            </p:cNvSpPr>
            <p:nvPr/>
          </p:nvSpPr>
          <p:spPr bwMode="auto">
            <a:xfrm>
              <a:off x="2379" y="1318"/>
              <a:ext cx="1774" cy="278"/>
            </a:xfrm>
            <a:prstGeom prst="wedgeRectCallout">
              <a:avLst>
                <a:gd name="adj1" fmla="val -22435"/>
                <a:gd name="adj2" fmla="val 99639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CC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19870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2442" y="1364"/>
              <a:ext cx="163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有一个红球固定在第  个位置</a:t>
              </a:r>
            </a:p>
          </p:txBody>
        </p:sp>
        <p:sp>
          <p:nvSpPr>
            <p:cNvPr id="1987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3593" y="1393"/>
              <a:ext cx="94" cy="1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k</a:t>
              </a:r>
              <a:endParaRPr lang="zh-CN" altLang="en-US" sz="3600" b="1" i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21967" name="Group 79"/>
          <p:cNvGrpSpPr/>
          <p:nvPr/>
        </p:nvGrpSpPr>
        <p:grpSpPr bwMode="auto">
          <a:xfrm>
            <a:off x="5289550" y="3402013"/>
            <a:ext cx="2701925" cy="784225"/>
            <a:chOff x="3180" y="2143"/>
            <a:chExt cx="1702" cy="494"/>
          </a:xfrm>
        </p:grpSpPr>
        <p:sp>
          <p:nvSpPr>
            <p:cNvPr id="421938" name="AutoShape 50"/>
            <p:cNvSpPr>
              <a:spLocks noChangeArrowheads="1"/>
            </p:cNvSpPr>
            <p:nvPr/>
          </p:nvSpPr>
          <p:spPr bwMode="auto">
            <a:xfrm>
              <a:off x="3180" y="2143"/>
              <a:ext cx="1702" cy="494"/>
            </a:xfrm>
            <a:prstGeom prst="wedgeRectCallout">
              <a:avLst>
                <a:gd name="adj1" fmla="val -23148"/>
                <a:gd name="adj2" fmla="val -8380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CC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19860" name="WordArt 51"/>
            <p:cNvSpPr>
              <a:spLocks noChangeArrowheads="1" noChangeShapeType="1" noTextEdit="1"/>
            </p:cNvSpPr>
            <p:nvPr/>
          </p:nvSpPr>
          <p:spPr bwMode="auto">
            <a:xfrm>
              <a:off x="3251" y="2195"/>
              <a:ext cx="1541" cy="3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其余        个位置</a:t>
              </a:r>
            </a:p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可放余下    个红球</a:t>
              </a:r>
            </a:p>
          </p:txBody>
        </p:sp>
        <p:sp>
          <p:nvSpPr>
            <p:cNvPr id="19861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3789" y="2249"/>
              <a:ext cx="84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+</a:t>
              </a:r>
              <a:endParaRPr lang="zh-CN" altLang="en-US" sz="3600" b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9862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661" y="2249"/>
              <a:ext cx="94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9863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925" y="2222"/>
              <a:ext cx="88" cy="11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b</a:t>
              </a:r>
              <a:endParaRPr lang="zh-CN" altLang="en-US" sz="3600" b="1" i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1943" name="Line 55"/>
            <p:cNvSpPr>
              <a:spLocks noChangeShapeType="1"/>
            </p:cNvSpPr>
            <p:nvPr/>
          </p:nvSpPr>
          <p:spPr bwMode="auto">
            <a:xfrm>
              <a:off x="4061" y="2285"/>
              <a:ext cx="10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865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4208" y="2225"/>
              <a:ext cx="35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b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9866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3950" y="2474"/>
              <a:ext cx="94" cy="8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21965" name="Line 77"/>
            <p:cNvSpPr>
              <a:spLocks noChangeShapeType="1"/>
            </p:cNvSpPr>
            <p:nvPr/>
          </p:nvSpPr>
          <p:spPr bwMode="auto">
            <a:xfrm>
              <a:off x="4078" y="2510"/>
              <a:ext cx="10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9868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4209" y="2458"/>
              <a:ext cx="35" cy="10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b="1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21968" name="WordArt 80"/>
          <p:cNvSpPr>
            <a:spLocks noChangeArrowheads="1" noChangeShapeType="1" noTextEdit="1"/>
          </p:cNvSpPr>
          <p:nvPr/>
        </p:nvSpPr>
        <p:spPr bwMode="auto">
          <a:xfrm>
            <a:off x="3825875" y="34671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21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1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1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6" grpId="0"/>
      <p:bldP spid="421897" grpId="0"/>
      <p:bldP spid="421904" grpId="0" animBg="1"/>
      <p:bldP spid="421905" grpId="0"/>
      <p:bldP spid="421931" grpId="0"/>
      <p:bldP spid="421947" grpId="0"/>
      <p:bldP spid="421968" grpId="0"/>
      <p:bldP spid="4219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985" name="Group 73"/>
          <p:cNvGrpSpPr/>
          <p:nvPr/>
        </p:nvGrpSpPr>
        <p:grpSpPr bwMode="auto">
          <a:xfrm>
            <a:off x="582613" y="1449388"/>
            <a:ext cx="965200" cy="469900"/>
            <a:chOff x="407" y="1025"/>
            <a:chExt cx="608" cy="296"/>
          </a:xfrm>
        </p:grpSpPr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407" y="1025"/>
              <a:ext cx="608" cy="296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zh-CN" altLang="zh-CN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827" name="WordArt 72"/>
            <p:cNvSpPr>
              <a:spLocks noChangeArrowheads="1" noChangeShapeType="1" noTextEdit="1"/>
            </p:cNvSpPr>
            <p:nvPr/>
          </p:nvSpPr>
          <p:spPr bwMode="auto">
            <a:xfrm>
              <a:off x="589" y="1092"/>
              <a:ext cx="223" cy="15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</a:p>
          </p:txBody>
        </p:sp>
      </p:grpSp>
      <p:sp>
        <p:nvSpPr>
          <p:cNvPr id="422986" name="Rectangle 74"/>
          <p:cNvSpPr>
            <a:spLocks noChangeArrowheads="1"/>
          </p:cNvSpPr>
          <p:nvPr/>
        </p:nvSpPr>
        <p:spPr bwMode="auto">
          <a:xfrm>
            <a:off x="2316163" y="1885950"/>
            <a:ext cx="470693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假设除颜色外球是可区分的</a:t>
            </a:r>
          </a:p>
        </p:txBody>
      </p:sp>
      <p:sp>
        <p:nvSpPr>
          <p:cNvPr id="422987" name="WordArt 75"/>
          <p:cNvSpPr>
            <a:spLocks noChangeArrowheads="1" noChangeShapeType="1" noTextEdit="1"/>
          </p:cNvSpPr>
          <p:nvPr/>
        </p:nvSpPr>
        <p:spPr bwMode="auto">
          <a:xfrm>
            <a:off x="1303338" y="2022475"/>
            <a:ext cx="881062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思路一</a:t>
            </a:r>
          </a:p>
        </p:txBody>
      </p:sp>
      <p:sp>
        <p:nvSpPr>
          <p:cNvPr id="422988" name="Rectangle 76"/>
          <p:cNvSpPr>
            <a:spLocks noChangeArrowheads="1"/>
          </p:cNvSpPr>
          <p:nvPr/>
        </p:nvSpPr>
        <p:spPr bwMode="auto">
          <a:xfrm>
            <a:off x="2303463" y="2343150"/>
            <a:ext cx="501173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假设除颜色外球是不可区分的</a:t>
            </a:r>
          </a:p>
        </p:txBody>
      </p:sp>
      <p:sp>
        <p:nvSpPr>
          <p:cNvPr id="422989" name="WordArt 77"/>
          <p:cNvSpPr>
            <a:spLocks noChangeArrowheads="1" noChangeShapeType="1" noTextEdit="1"/>
          </p:cNvSpPr>
          <p:nvPr/>
        </p:nvSpPr>
        <p:spPr bwMode="auto">
          <a:xfrm>
            <a:off x="1303338" y="2492375"/>
            <a:ext cx="881062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思路二</a:t>
            </a:r>
          </a:p>
        </p:txBody>
      </p:sp>
      <p:grpSp>
        <p:nvGrpSpPr>
          <p:cNvPr id="422994" name="Group 82"/>
          <p:cNvGrpSpPr/>
          <p:nvPr/>
        </p:nvGrpSpPr>
        <p:grpSpPr bwMode="auto">
          <a:xfrm>
            <a:off x="7116763" y="1889125"/>
            <a:ext cx="911225" cy="390525"/>
            <a:chOff x="4723" y="902"/>
            <a:chExt cx="574" cy="246"/>
          </a:xfrm>
        </p:grpSpPr>
        <p:sp>
          <p:nvSpPr>
            <p:cNvPr id="422991" name="AutoShape 79"/>
            <p:cNvSpPr>
              <a:spLocks noChangeArrowheads="1"/>
            </p:cNvSpPr>
            <p:nvPr/>
          </p:nvSpPr>
          <p:spPr bwMode="auto">
            <a:xfrm>
              <a:off x="4723" y="902"/>
              <a:ext cx="574" cy="246"/>
            </a:xfrm>
            <a:prstGeom prst="wedgeRectCallout">
              <a:avLst>
                <a:gd name="adj1" fmla="val -93032"/>
                <a:gd name="adj2" fmla="val 2154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20825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4802" y="940"/>
              <a:ext cx="405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排列</a:t>
              </a:r>
            </a:p>
          </p:txBody>
        </p:sp>
      </p:grpSp>
      <p:grpSp>
        <p:nvGrpSpPr>
          <p:cNvPr id="422998" name="Group 86"/>
          <p:cNvGrpSpPr/>
          <p:nvPr/>
        </p:nvGrpSpPr>
        <p:grpSpPr bwMode="auto">
          <a:xfrm>
            <a:off x="7410450" y="2487613"/>
            <a:ext cx="911225" cy="390525"/>
            <a:chOff x="4892" y="1247"/>
            <a:chExt cx="574" cy="246"/>
          </a:xfrm>
        </p:grpSpPr>
        <p:sp>
          <p:nvSpPr>
            <p:cNvPr id="422996" name="AutoShape 84"/>
            <p:cNvSpPr>
              <a:spLocks noChangeArrowheads="1"/>
            </p:cNvSpPr>
            <p:nvPr/>
          </p:nvSpPr>
          <p:spPr bwMode="auto">
            <a:xfrm>
              <a:off x="4892" y="1247"/>
              <a:ext cx="574" cy="246"/>
            </a:xfrm>
            <a:prstGeom prst="wedgeRectCallout">
              <a:avLst>
                <a:gd name="adj1" fmla="val -86065"/>
                <a:gd name="adj2" fmla="val -23981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20823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971" y="1285"/>
              <a:ext cx="405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组合</a:t>
              </a:r>
            </a:p>
          </p:txBody>
        </p:sp>
      </p:grpSp>
      <p:sp>
        <p:nvSpPr>
          <p:cNvPr id="422999" name="WordArt 87"/>
          <p:cNvSpPr>
            <a:spLocks noChangeArrowheads="1" noChangeShapeType="1" noTextEdit="1"/>
          </p:cNvSpPr>
          <p:nvPr/>
        </p:nvSpPr>
        <p:spPr bwMode="auto">
          <a:xfrm>
            <a:off x="768350" y="20351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423000" name="WordArt 88"/>
          <p:cNvSpPr>
            <a:spLocks noChangeArrowheads="1" noChangeShapeType="1" noTextEdit="1"/>
          </p:cNvSpPr>
          <p:nvPr/>
        </p:nvSpPr>
        <p:spPr bwMode="auto">
          <a:xfrm>
            <a:off x="733425" y="30416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423001" name="WordArt 89"/>
          <p:cNvSpPr>
            <a:spLocks noChangeArrowheads="1" noChangeShapeType="1" noTextEdit="1"/>
          </p:cNvSpPr>
          <p:nvPr/>
        </p:nvSpPr>
        <p:spPr bwMode="auto">
          <a:xfrm>
            <a:off x="722313" y="3868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423002" name="Rectangle 90"/>
          <p:cNvSpPr>
            <a:spLocks noChangeArrowheads="1"/>
          </p:cNvSpPr>
          <p:nvPr/>
        </p:nvSpPr>
        <p:spPr bwMode="auto">
          <a:xfrm>
            <a:off x="1157288" y="2887663"/>
            <a:ext cx="81391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确定了样本空间的结构后，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有利场合的构造必须与</a:t>
            </a:r>
          </a:p>
        </p:txBody>
      </p:sp>
      <p:sp>
        <p:nvSpPr>
          <p:cNvPr id="423004" name="Rectangle 92"/>
          <p:cNvSpPr>
            <a:spLocks noChangeArrowheads="1"/>
          </p:cNvSpPr>
          <p:nvPr/>
        </p:nvSpPr>
        <p:spPr bwMode="auto">
          <a:xfrm>
            <a:off x="-61913" y="3295650"/>
            <a:ext cx="37068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样本空间结构一致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3005" name="WordArt 93"/>
          <p:cNvSpPr>
            <a:spLocks noChangeArrowheads="1" noChangeShapeType="1" noTextEdit="1"/>
          </p:cNvSpPr>
          <p:nvPr/>
        </p:nvSpPr>
        <p:spPr bwMode="auto">
          <a:xfrm>
            <a:off x="1270000" y="3868738"/>
            <a:ext cx="4119563" cy="3413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latin typeface="黑体" panose="02010609060101010101" pitchFamily="2" charset="-122"/>
                <a:ea typeface="黑体" panose="02010609060101010101" pitchFamily="2" charset="-122"/>
              </a:rPr>
              <a:t>“出人意料”且有意思的结果</a:t>
            </a:r>
          </a:p>
        </p:txBody>
      </p:sp>
      <p:sp>
        <p:nvSpPr>
          <p:cNvPr id="423008" name="Rectangle 96"/>
          <p:cNvSpPr>
            <a:spLocks noChangeArrowheads="1"/>
          </p:cNvSpPr>
          <p:nvPr/>
        </p:nvSpPr>
        <p:spPr bwMode="auto">
          <a:xfrm>
            <a:off x="-63500" y="4668838"/>
            <a:ext cx="94488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抽签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的方法来分配门票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由上例的结果知，任何人是否抽</a:t>
            </a:r>
          </a:p>
        </p:txBody>
      </p:sp>
      <p:grpSp>
        <p:nvGrpSpPr>
          <p:cNvPr id="423021" name="Group 109"/>
          <p:cNvGrpSpPr/>
          <p:nvPr/>
        </p:nvGrpSpPr>
        <p:grpSpPr bwMode="auto">
          <a:xfrm>
            <a:off x="-61913" y="5016500"/>
            <a:ext cx="8158163" cy="800100"/>
            <a:chOff x="-39" y="3160"/>
            <a:chExt cx="5139" cy="504"/>
          </a:xfrm>
        </p:grpSpPr>
        <p:sp>
          <p:nvSpPr>
            <p:cNvPr id="423009" name="Rectangle 97"/>
            <p:cNvSpPr>
              <a:spLocks noChangeArrowheads="1"/>
            </p:cNvSpPr>
            <p:nvPr/>
          </p:nvSpPr>
          <p:spPr bwMode="auto">
            <a:xfrm>
              <a:off x="-39" y="3230"/>
              <a:ext cx="512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到门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票签与先后次序无关，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抽到门票签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概率都是</a:t>
              </a:r>
            </a:p>
          </p:txBody>
        </p:sp>
        <p:graphicFrame>
          <p:nvGraphicFramePr>
            <p:cNvPr id="20788" name="Object 308"/>
            <p:cNvGraphicFramePr>
              <a:graphicFrameLocks noChangeAspect="1"/>
            </p:cNvGraphicFramePr>
            <p:nvPr/>
          </p:nvGraphicFramePr>
          <p:xfrm>
            <a:off x="4724" y="3160"/>
            <a:ext cx="37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500" imgH="330200" progId="">
                    <p:embed/>
                  </p:oleObj>
                </mc:Choice>
                <mc:Fallback>
                  <p:oleObj name="Equation" r:id="rId3" imgW="190500" imgH="330200" progId="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3160"/>
                          <a:ext cx="37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3013" name="WordArt 101"/>
          <p:cNvSpPr>
            <a:spLocks noChangeArrowheads="1" noChangeShapeType="1" noTextEdit="1"/>
          </p:cNvSpPr>
          <p:nvPr/>
        </p:nvSpPr>
        <p:spPr bwMode="auto">
          <a:xfrm>
            <a:off x="736600" y="5724525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</a:p>
        </p:txBody>
      </p:sp>
      <p:grpSp>
        <p:nvGrpSpPr>
          <p:cNvPr id="423014" name="Group 102"/>
          <p:cNvGrpSpPr/>
          <p:nvPr/>
        </p:nvGrpSpPr>
        <p:grpSpPr bwMode="auto">
          <a:xfrm>
            <a:off x="1277938" y="5734050"/>
            <a:ext cx="6188075" cy="357188"/>
            <a:chOff x="1109" y="3404"/>
            <a:chExt cx="2855" cy="183"/>
          </a:xfrm>
        </p:grpSpPr>
        <p:sp>
          <p:nvSpPr>
            <p:cNvPr id="20819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1109" y="3404"/>
              <a:ext cx="165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latin typeface="黑体" panose="02010609060101010101" pitchFamily="2" charset="-122"/>
                  <a:ea typeface="黑体" panose="02010609060101010101" pitchFamily="2" charset="-122"/>
                </a:rPr>
                <a:t>很多实际问题都可以归结为</a:t>
              </a:r>
            </a:p>
          </p:txBody>
        </p:sp>
        <p:sp>
          <p:nvSpPr>
            <p:cNvPr id="20820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2829" y="3413"/>
              <a:ext cx="1135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（摸或扔）球模型</a:t>
              </a:r>
            </a:p>
          </p:txBody>
        </p:sp>
      </p:grpSp>
      <p:grpSp>
        <p:nvGrpSpPr>
          <p:cNvPr id="423019" name="Group 107"/>
          <p:cNvGrpSpPr/>
          <p:nvPr/>
        </p:nvGrpSpPr>
        <p:grpSpPr bwMode="auto">
          <a:xfrm>
            <a:off x="638175" y="4210050"/>
            <a:ext cx="8861425" cy="531813"/>
            <a:chOff x="402" y="2652"/>
            <a:chExt cx="5582" cy="335"/>
          </a:xfrm>
        </p:grpSpPr>
        <p:sp>
          <p:nvSpPr>
            <p:cNvPr id="423003" name="Rectangle 91"/>
            <p:cNvSpPr>
              <a:spLocks noChangeArrowheads="1"/>
            </p:cNvSpPr>
            <p:nvPr/>
          </p:nvSpPr>
          <p:spPr bwMode="auto">
            <a:xfrm>
              <a:off x="402" y="2652"/>
              <a:ext cx="558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设有    个人的班分到             张音乐会门票，全班采用</a:t>
              </a:r>
            </a:p>
          </p:txBody>
        </p:sp>
        <p:graphicFrame>
          <p:nvGraphicFramePr>
            <p:cNvPr id="20789" name="Object 309"/>
            <p:cNvGraphicFramePr>
              <a:graphicFrameLocks noChangeAspect="1"/>
            </p:cNvGraphicFramePr>
            <p:nvPr/>
          </p:nvGraphicFramePr>
          <p:xfrm>
            <a:off x="920" y="2722"/>
            <a:ext cx="1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400" imgH="38100" progId="">
                    <p:embed/>
                  </p:oleObj>
                </mc:Choice>
                <mc:Fallback>
                  <p:oleObj name="Equation" r:id="rId5" imgW="25400" imgH="38100" progId="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2722"/>
                          <a:ext cx="1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0" name="Object 310"/>
            <p:cNvGraphicFramePr>
              <a:graphicFrameLocks noChangeAspect="1"/>
            </p:cNvGraphicFramePr>
            <p:nvPr/>
          </p:nvGraphicFramePr>
          <p:xfrm>
            <a:off x="2465" y="2693"/>
            <a:ext cx="79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96900" imgH="127000" progId="">
                    <p:embed/>
                  </p:oleObj>
                </mc:Choice>
                <mc:Fallback>
                  <p:oleObj name="Equation" r:id="rId7" imgW="596900" imgH="127000" progId="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5" y="2693"/>
                          <a:ext cx="79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813" name="WordArt 3"/>
          <p:cNvSpPr>
            <a:spLocks noChangeArrowheads="1" noChangeShapeType="1" noTextEdit="1"/>
          </p:cNvSpPr>
          <p:nvPr/>
        </p:nvSpPr>
        <p:spPr bwMode="auto">
          <a:xfrm>
            <a:off x="738188" y="6683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20814" name="Group 4"/>
          <p:cNvGrpSpPr/>
          <p:nvPr/>
        </p:nvGrpSpPr>
        <p:grpSpPr bwMode="auto">
          <a:xfrm>
            <a:off x="1293813" y="479425"/>
            <a:ext cx="8191500" cy="560388"/>
            <a:chOff x="711" y="278"/>
            <a:chExt cx="5160" cy="353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711" y="278"/>
              <a:ext cx="5160" cy="3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袋中有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只红球，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只白球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从袋中随机地将球一个</a:t>
              </a:r>
            </a:p>
          </p:txBody>
        </p:sp>
        <p:graphicFrame>
          <p:nvGraphicFramePr>
            <p:cNvPr id="20791" name="Object 311"/>
            <p:cNvGraphicFramePr>
              <a:graphicFrameLocks noChangeAspect="1"/>
            </p:cNvGraphicFramePr>
            <p:nvPr/>
          </p:nvGraphicFramePr>
          <p:xfrm>
            <a:off x="1435" y="397"/>
            <a:ext cx="19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5400" imgH="38100" progId="">
                    <p:embed/>
                  </p:oleObj>
                </mc:Choice>
                <mc:Fallback>
                  <p:oleObj name="Equation" r:id="rId9" imgW="25400" imgH="38100" progId="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397"/>
                          <a:ext cx="19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2" name="Object 312"/>
            <p:cNvGraphicFramePr>
              <a:graphicFrameLocks noChangeAspect="1"/>
            </p:cNvGraphicFramePr>
            <p:nvPr/>
          </p:nvGraphicFramePr>
          <p:xfrm>
            <a:off x="2389" y="371"/>
            <a:ext cx="1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5400" imgH="88900" progId="">
                    <p:embed/>
                  </p:oleObj>
                </mc:Choice>
                <mc:Fallback>
                  <p:oleObj name="Equation" r:id="rId11" imgW="25400" imgH="88900" progId="">
                    <p:embed/>
                    <p:pic>
                      <p:nvPicPr>
                        <p:cNvPr id="0" name="Picture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371"/>
                          <a:ext cx="19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15" name="Group 10"/>
          <p:cNvGrpSpPr/>
          <p:nvPr/>
        </p:nvGrpSpPr>
        <p:grpSpPr bwMode="auto">
          <a:xfrm>
            <a:off x="-50800" y="896938"/>
            <a:ext cx="8099425" cy="560387"/>
            <a:chOff x="0" y="597"/>
            <a:chExt cx="5102" cy="353"/>
          </a:xfrm>
        </p:grpSpPr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0" y="597"/>
              <a:ext cx="3848" cy="3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个取出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求第    次取出的是红球的概率</a:t>
              </a:r>
            </a:p>
          </p:txBody>
        </p:sp>
        <p:graphicFrame>
          <p:nvGraphicFramePr>
            <p:cNvPr id="20793" name="Object 313"/>
            <p:cNvGraphicFramePr>
              <a:graphicFrameLocks noChangeAspect="1"/>
            </p:cNvGraphicFramePr>
            <p:nvPr/>
          </p:nvGraphicFramePr>
          <p:xfrm>
            <a:off x="1258" y="673"/>
            <a:ext cx="22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8100" imgH="88900" progId="">
                    <p:embed/>
                  </p:oleObj>
                </mc:Choice>
                <mc:Fallback>
                  <p:oleObj name="Equation" r:id="rId13" imgW="38100" imgH="88900" progId="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673"/>
                          <a:ext cx="22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94" name="Object 314"/>
            <p:cNvGraphicFramePr>
              <a:graphicFrameLocks noChangeAspect="1"/>
            </p:cNvGraphicFramePr>
            <p:nvPr/>
          </p:nvGraphicFramePr>
          <p:xfrm>
            <a:off x="3687" y="653"/>
            <a:ext cx="141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81100" imgH="127000" progId="">
                    <p:embed/>
                  </p:oleObj>
                </mc:Choice>
                <mc:Fallback>
                  <p:oleObj name="Equation" r:id="rId15" imgW="1181100" imgH="127000" progId="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653"/>
                          <a:ext cx="141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2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2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2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2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2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2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3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3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3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3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2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2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86" grpId="0"/>
      <p:bldP spid="422987" grpId="0" animBg="1"/>
      <p:bldP spid="422988" grpId="0"/>
      <p:bldP spid="422989" grpId="0" animBg="1"/>
      <p:bldP spid="422999" grpId="0"/>
      <p:bldP spid="423000" grpId="0"/>
      <p:bldP spid="423001" grpId="0"/>
      <p:bldP spid="423002" grpId="0"/>
      <p:bldP spid="423004" grpId="0"/>
      <p:bldP spid="423005" grpId="0" animBg="1"/>
      <p:bldP spid="423008" grpId="0"/>
      <p:bldP spid="4230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35" name="WordArt 387"/>
          <p:cNvSpPr>
            <a:spLocks noChangeArrowheads="1" noChangeShapeType="1" noTextEdit="1"/>
          </p:cNvSpPr>
          <p:nvPr/>
        </p:nvSpPr>
        <p:spPr bwMode="auto">
          <a:xfrm>
            <a:off x="738188" y="6683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386455" name="Group 407"/>
          <p:cNvGrpSpPr/>
          <p:nvPr/>
        </p:nvGrpSpPr>
        <p:grpSpPr bwMode="auto">
          <a:xfrm>
            <a:off x="1293813" y="479425"/>
            <a:ext cx="8191500" cy="608013"/>
            <a:chOff x="711" y="278"/>
            <a:chExt cx="5160" cy="383"/>
          </a:xfrm>
        </p:grpSpPr>
        <p:sp>
          <p:nvSpPr>
            <p:cNvPr id="386423" name="Rectangle 375"/>
            <p:cNvSpPr>
              <a:spLocks noChangeArrowheads="1"/>
            </p:cNvSpPr>
            <p:nvPr/>
          </p:nvSpPr>
          <p:spPr bwMode="auto">
            <a:xfrm>
              <a:off x="711" y="278"/>
              <a:ext cx="5160" cy="3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袋中有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只红球，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只白球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从袋中随机地取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只球，</a:t>
              </a:r>
            </a:p>
          </p:txBody>
        </p:sp>
        <p:graphicFrame>
          <p:nvGraphicFramePr>
            <p:cNvPr id="18846" name="Object 414"/>
            <p:cNvGraphicFramePr>
              <a:graphicFrameLocks noChangeAspect="1"/>
            </p:cNvGraphicFramePr>
            <p:nvPr/>
          </p:nvGraphicFramePr>
          <p:xfrm>
            <a:off x="1435" y="397"/>
            <a:ext cx="19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400" imgH="38100" progId="">
                    <p:embed/>
                  </p:oleObj>
                </mc:Choice>
                <mc:Fallback>
                  <p:oleObj name="Equation" r:id="rId3" imgW="25400" imgH="38100" progId="">
                    <p:embed/>
                    <p:pic>
                      <p:nvPicPr>
                        <p:cNvPr id="0" name="Picture 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397"/>
                          <a:ext cx="19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47" name="Object 415"/>
            <p:cNvGraphicFramePr>
              <a:graphicFrameLocks noChangeAspect="1"/>
            </p:cNvGraphicFramePr>
            <p:nvPr/>
          </p:nvGraphicFramePr>
          <p:xfrm>
            <a:off x="2389" y="371"/>
            <a:ext cx="1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400" imgH="88900" progId="">
                    <p:embed/>
                  </p:oleObj>
                </mc:Choice>
                <mc:Fallback>
                  <p:oleObj name="Equation" r:id="rId5" imgW="25400" imgH="88900" progId="">
                    <p:embed/>
                    <p:pic>
                      <p:nvPicPr>
                        <p:cNvPr id="0" name="Picture 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371"/>
                          <a:ext cx="19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6457" name="Group 409"/>
          <p:cNvGrpSpPr/>
          <p:nvPr/>
        </p:nvGrpSpPr>
        <p:grpSpPr bwMode="auto">
          <a:xfrm>
            <a:off x="-50800" y="812801"/>
            <a:ext cx="7921625" cy="812799"/>
            <a:chOff x="0" y="544"/>
            <a:chExt cx="4990" cy="512"/>
          </a:xfrm>
        </p:grpSpPr>
        <p:sp>
          <p:nvSpPr>
            <p:cNvPr id="386441" name="Rectangle 393"/>
            <p:cNvSpPr>
              <a:spLocks noChangeArrowheads="1"/>
            </p:cNvSpPr>
            <p:nvPr/>
          </p:nvSpPr>
          <p:spPr bwMode="auto">
            <a:xfrm>
              <a:off x="0" y="597"/>
              <a:ext cx="3848" cy="38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求取到</a:t>
              </a:r>
              <a:r>
                <a:rPr kumimoji="1"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只红球的概率。</a:t>
              </a:r>
            </a:p>
          </p:txBody>
        </p:sp>
        <p:graphicFrame>
          <p:nvGraphicFramePr>
            <p:cNvPr id="18849" name="Object 417"/>
            <p:cNvGraphicFramePr>
              <a:graphicFrameLocks noChangeAspect="1"/>
            </p:cNvGraphicFramePr>
            <p:nvPr/>
          </p:nvGraphicFramePr>
          <p:xfrm>
            <a:off x="3800" y="544"/>
            <a:ext cx="119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12800" imgH="177165" progId="">
                    <p:embed/>
                  </p:oleObj>
                </mc:Choice>
                <mc:Fallback>
                  <p:oleObj name="Equation" r:id="rId7" imgW="812800" imgH="177165" progId="">
                    <p:embed/>
                    <p:pic>
                      <p:nvPicPr>
                        <p:cNvPr id="0" name="Picture 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544"/>
                          <a:ext cx="1190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210" name="Group 66"/>
          <p:cNvGrpSpPr/>
          <p:nvPr/>
        </p:nvGrpSpPr>
        <p:grpSpPr bwMode="auto">
          <a:xfrm>
            <a:off x="47625" y="574675"/>
            <a:ext cx="9061450" cy="946150"/>
            <a:chOff x="30" y="346"/>
            <a:chExt cx="5708" cy="596"/>
          </a:xfrm>
        </p:grpSpPr>
        <p:sp>
          <p:nvSpPr>
            <p:cNvPr id="390182" name="Rectangle 38"/>
            <p:cNvSpPr>
              <a:spLocks noChangeArrowheads="1"/>
            </p:cNvSpPr>
            <p:nvPr/>
          </p:nvSpPr>
          <p:spPr bwMode="auto">
            <a:xfrm>
              <a:off x="30" y="346"/>
              <a:ext cx="5708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     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将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只球随机地放入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 个盒子中去，试求每个盒子至多有一只球的概率。</a:t>
              </a:r>
            </a:p>
          </p:txBody>
        </p:sp>
        <p:graphicFrame>
          <p:nvGraphicFramePr>
            <p:cNvPr id="21751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0249292"/>
                </p:ext>
              </p:extLst>
            </p:nvPr>
          </p:nvGraphicFramePr>
          <p:xfrm>
            <a:off x="854" y="414"/>
            <a:ext cx="19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8900" imgH="101600" progId="">
                    <p:embed/>
                  </p:oleObj>
                </mc:Choice>
                <mc:Fallback>
                  <p:oleObj name="Equation" r:id="rId4" imgW="88900" imgH="101600" progId="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414"/>
                          <a:ext cx="19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52" name="Object 2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101615"/>
                </p:ext>
              </p:extLst>
            </p:nvPr>
          </p:nvGraphicFramePr>
          <p:xfrm>
            <a:off x="2616" y="380"/>
            <a:ext cx="90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00100" imgH="190500" progId="">
                    <p:embed/>
                  </p:oleObj>
                </mc:Choice>
                <mc:Fallback>
                  <p:oleObj name="Equation" r:id="rId6" imgW="800100" imgH="190500" progId="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380"/>
                          <a:ext cx="90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0185" name="Rectangle 41"/>
          <p:cNvSpPr>
            <a:spLocks noChangeArrowheads="1"/>
          </p:cNvSpPr>
          <p:nvPr/>
        </p:nvSpPr>
        <p:spPr bwMode="auto">
          <a:xfrm>
            <a:off x="69850" y="1447800"/>
            <a:ext cx="9110663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kumimoji="1" lang="zh-CN" altLang="en-US" sz="28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任一只球进任一盒子是等可能的</a:t>
            </a:r>
            <a:r>
              <a:rPr kumimoji="1" lang="en-US" altLang="zh-CN" sz="28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,  </a:t>
            </a:r>
            <a:r>
              <a:rPr kumimoji="1" lang="zh-CN" altLang="en-US" sz="28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故这是古典概型问题</a:t>
            </a:r>
          </a:p>
        </p:txBody>
      </p:sp>
      <p:sp>
        <p:nvSpPr>
          <p:cNvPr id="390190" name="Rectangle 46"/>
          <p:cNvSpPr>
            <a:spLocks noChangeArrowheads="1"/>
          </p:cNvSpPr>
          <p:nvPr/>
        </p:nvSpPr>
        <p:spPr bwMode="auto">
          <a:xfrm>
            <a:off x="193675" y="4279900"/>
            <a:ext cx="251936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故所求概率为</a:t>
            </a:r>
          </a:p>
        </p:txBody>
      </p:sp>
      <p:sp>
        <p:nvSpPr>
          <p:cNvPr id="390194" name="Rectangle 50"/>
          <p:cNvSpPr>
            <a:spLocks noChangeArrowheads="1"/>
          </p:cNvSpPr>
          <p:nvPr/>
        </p:nvSpPr>
        <p:spPr bwMode="auto">
          <a:xfrm>
            <a:off x="1517650" y="2349500"/>
            <a:ext cx="2794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样本点总数为</a:t>
            </a:r>
          </a:p>
        </p:txBody>
      </p:sp>
      <p:sp>
        <p:nvSpPr>
          <p:cNvPr id="390187" name="Rectangle 43"/>
          <p:cNvSpPr>
            <a:spLocks noChangeArrowheads="1"/>
          </p:cNvSpPr>
          <p:nvPr/>
        </p:nvSpPr>
        <p:spPr bwMode="auto">
          <a:xfrm>
            <a:off x="184150" y="3225800"/>
            <a:ext cx="76327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每个盒子至多有一只球”的有利场合数为</a:t>
            </a:r>
          </a:p>
        </p:txBody>
      </p:sp>
      <p:sp>
        <p:nvSpPr>
          <p:cNvPr id="390199" name="WordArt 55"/>
          <p:cNvSpPr>
            <a:spLocks noChangeArrowheads="1" noChangeShapeType="1" noTextEdit="1"/>
          </p:cNvSpPr>
          <p:nvPr/>
        </p:nvSpPr>
        <p:spPr bwMode="auto">
          <a:xfrm>
            <a:off x="941388" y="24574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90200" name="WordArt 56"/>
          <p:cNvSpPr>
            <a:spLocks noChangeArrowheads="1" noChangeShapeType="1" noTextEdit="1"/>
          </p:cNvSpPr>
          <p:nvPr/>
        </p:nvSpPr>
        <p:spPr bwMode="auto">
          <a:xfrm>
            <a:off x="378958" y="662894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390205" name="WordArt 61"/>
          <p:cNvSpPr>
            <a:spLocks noChangeArrowheads="1" noChangeShapeType="1" noTextEdit="1"/>
          </p:cNvSpPr>
          <p:nvPr/>
        </p:nvSpPr>
        <p:spPr bwMode="auto">
          <a:xfrm>
            <a:off x="947738" y="1606550"/>
            <a:ext cx="836612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</a:p>
        </p:txBody>
      </p:sp>
      <p:graphicFrame>
        <p:nvGraphicFramePr>
          <p:cNvPr id="21753" name="Object 249"/>
          <p:cNvGraphicFramePr>
            <a:graphicFrameLocks noChangeAspect="1"/>
          </p:cNvGraphicFramePr>
          <p:nvPr/>
        </p:nvGraphicFramePr>
        <p:xfrm>
          <a:off x="3421063" y="2782888"/>
          <a:ext cx="24447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5100" imgH="165100" progId="">
                  <p:embed/>
                </p:oleObj>
              </mc:Choice>
              <mc:Fallback>
                <p:oleObj name="Equation" r:id="rId8" imgW="1435100" imgH="16510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782888"/>
                        <a:ext cx="24447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54" name="Object 250"/>
          <p:cNvGraphicFramePr>
            <a:graphicFrameLocks noChangeAspect="1"/>
          </p:cNvGraphicFramePr>
          <p:nvPr/>
        </p:nvGraphicFramePr>
        <p:xfrm>
          <a:off x="2636838" y="3759200"/>
          <a:ext cx="43227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16200" imgH="228600" progId="">
                  <p:embed/>
                </p:oleObj>
              </mc:Choice>
              <mc:Fallback>
                <p:oleObj name="Equation" r:id="rId10" imgW="2616200" imgH="228600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759200"/>
                        <a:ext cx="43227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55" name="Object 251"/>
          <p:cNvGraphicFramePr>
            <a:graphicFrameLocks noChangeAspect="1"/>
          </p:cNvGraphicFramePr>
          <p:nvPr/>
        </p:nvGraphicFramePr>
        <p:xfrm>
          <a:off x="2387600" y="4760913"/>
          <a:ext cx="12414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3100" imgH="469900" progId="">
                  <p:embed/>
                </p:oleObj>
              </mc:Choice>
              <mc:Fallback>
                <p:oleObj name="Equation" r:id="rId12" imgW="673100" imgH="469900" progId="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760913"/>
                        <a:ext cx="124142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56" name="Object 252"/>
          <p:cNvGraphicFramePr>
            <a:graphicFrameLocks noChangeAspect="1"/>
          </p:cNvGraphicFramePr>
          <p:nvPr/>
        </p:nvGraphicFramePr>
        <p:xfrm>
          <a:off x="3548063" y="4800600"/>
          <a:ext cx="36210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71700" imgH="469900" progId="">
                  <p:embed/>
                </p:oleObj>
              </mc:Choice>
              <mc:Fallback>
                <p:oleObj name="Equation" r:id="rId14" imgW="2171700" imgH="469900" progId="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4800600"/>
                        <a:ext cx="362108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211" name="Oval 67"/>
          <p:cNvSpPr>
            <a:spLocks noChangeArrowheads="1"/>
          </p:cNvSpPr>
          <p:nvPr/>
        </p:nvSpPr>
        <p:spPr bwMode="auto">
          <a:xfrm>
            <a:off x="2197100" y="1485900"/>
            <a:ext cx="3048000" cy="48260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tailEnd type="none" w="med" len="lg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90212" name="AutoShape 68"/>
          <p:cNvSpPr>
            <a:spLocks noChangeArrowheads="1"/>
          </p:cNvSpPr>
          <p:nvPr/>
        </p:nvSpPr>
        <p:spPr bwMode="auto">
          <a:xfrm>
            <a:off x="4765675" y="2173288"/>
            <a:ext cx="1793875" cy="565150"/>
          </a:xfrm>
          <a:prstGeom prst="wedgeRectCallout">
            <a:avLst>
              <a:gd name="adj1" fmla="val -40620"/>
              <a:gd name="adj2" fmla="val -91292"/>
            </a:avLst>
          </a:prstGeom>
          <a:gradFill rotWithShape="1">
            <a:gsLst>
              <a:gs pos="0">
                <a:srgbClr val="5E9EFF"/>
              </a:gs>
              <a:gs pos="100000">
                <a:srgbClr val="5E9E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基本事件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99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390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390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85" grpId="0"/>
      <p:bldP spid="390190" grpId="0"/>
      <p:bldP spid="390194" grpId="0"/>
      <p:bldP spid="390187" grpId="0"/>
      <p:bldP spid="390200" grpId="0" animBg="1"/>
      <p:bldP spid="390205" grpId="0" animBg="1"/>
      <p:bldP spid="390211" grpId="0" animBg="1"/>
      <p:bldP spid="390211" grpId="1" animBg="1"/>
      <p:bldP spid="390212" grpId="0" animBg="1"/>
      <p:bldP spid="3902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7" name="WordArt 11"/>
          <p:cNvSpPr>
            <a:spLocks noChangeArrowheads="1" noChangeShapeType="1" noTextEdit="1"/>
          </p:cNvSpPr>
          <p:nvPr/>
        </p:nvSpPr>
        <p:spPr bwMode="auto">
          <a:xfrm>
            <a:off x="738188" y="6937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24921" name="Object 345"/>
          <p:cNvGraphicFramePr>
            <a:graphicFrameLocks noChangeAspect="1"/>
          </p:cNvGraphicFramePr>
          <p:nvPr/>
        </p:nvGraphicFramePr>
        <p:xfrm>
          <a:off x="2184400" y="1317625"/>
          <a:ext cx="25701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469900" progId="">
                  <p:embed/>
                </p:oleObj>
              </mc:Choice>
              <mc:Fallback>
                <p:oleObj name="Equation" r:id="rId4" imgW="1485900" imgH="469900" progId="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317625"/>
                        <a:ext cx="25701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971" name="Group 35"/>
          <p:cNvGrpSpPr/>
          <p:nvPr/>
        </p:nvGrpSpPr>
        <p:grpSpPr bwMode="auto">
          <a:xfrm>
            <a:off x="1279525" y="549275"/>
            <a:ext cx="8385175" cy="534988"/>
            <a:chOff x="766" y="330"/>
            <a:chExt cx="5282" cy="337"/>
          </a:xfrm>
        </p:grpSpPr>
        <p:sp>
          <p:nvSpPr>
            <p:cNvPr id="423939" name="Rectangle 3"/>
            <p:cNvSpPr>
              <a:spLocks noChangeArrowheads="1"/>
            </p:cNvSpPr>
            <p:nvPr/>
          </p:nvSpPr>
          <p:spPr bwMode="auto">
            <a:xfrm>
              <a:off x="766" y="330"/>
              <a:ext cx="528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从数字        </a:t>
              </a:r>
              <a:r>
                <a:rPr kumimoji="1" lang="zh-CN" altLang="en-US" sz="900" b="1" dirty="0">
                  <a:latin typeface="楷体_GB2312" pitchFamily="49" charset="-122"/>
                  <a:ea typeface="楷体_GB2312" pitchFamily="49" charset="-122"/>
                </a:rPr>
                <a:t>                   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中随机地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可重复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抽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个数字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则</a:t>
              </a:r>
              <a:endPara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922" name="Object 346"/>
            <p:cNvGraphicFramePr>
              <a:graphicFrameLocks noChangeAspect="1"/>
            </p:cNvGraphicFramePr>
            <p:nvPr/>
          </p:nvGraphicFramePr>
          <p:xfrm>
            <a:off x="1476" y="394"/>
            <a:ext cx="102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500" imgH="88900" progId="">
                    <p:embed/>
                  </p:oleObj>
                </mc:Choice>
                <mc:Fallback>
                  <p:oleObj name="Equation" r:id="rId6" imgW="698500" imgH="88900" progId="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394"/>
                          <a:ext cx="102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-46038" y="969963"/>
            <a:ext cx="6267451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抽出的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个数字都不相同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的概率是</a:t>
            </a:r>
          </a:p>
        </p:txBody>
      </p:sp>
      <p:graphicFrame>
        <p:nvGraphicFramePr>
          <p:cNvPr id="24923" name="Object 347"/>
          <p:cNvGraphicFramePr>
            <a:graphicFrameLocks noChangeAspect="1"/>
          </p:cNvGraphicFramePr>
          <p:nvPr/>
        </p:nvGraphicFramePr>
        <p:xfrm>
          <a:off x="4748213" y="1577975"/>
          <a:ext cx="162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700" imgH="190500" progId="">
                  <p:embed/>
                </p:oleObj>
              </mc:Choice>
              <mc:Fallback>
                <p:oleObj name="Equation" r:id="rId8" imgW="774700" imgH="190500" progId="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1577975"/>
                        <a:ext cx="16240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75" name="WordArt 39"/>
          <p:cNvSpPr>
            <a:spLocks noChangeArrowheads="1" noChangeShapeType="1" noTextEdit="1"/>
          </p:cNvSpPr>
          <p:nvPr/>
        </p:nvSpPr>
        <p:spPr bwMode="auto">
          <a:xfrm>
            <a:off x="257175" y="2547938"/>
            <a:ext cx="3305175" cy="358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无理数</a:t>
            </a:r>
            <a:r>
              <a:rPr kumimoji="1"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kumimoji="1"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的随机特征</a:t>
            </a:r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619125" y="3014663"/>
            <a:ext cx="2263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考虑无理数  </a:t>
            </a:r>
          </a:p>
        </p:txBody>
      </p:sp>
      <p:graphicFrame>
        <p:nvGraphicFramePr>
          <p:cNvPr id="24924" name="Object 348"/>
          <p:cNvGraphicFramePr>
            <a:graphicFrameLocks noChangeAspect="1"/>
          </p:cNvGraphicFramePr>
          <p:nvPr/>
        </p:nvGraphicFramePr>
        <p:xfrm>
          <a:off x="3257550" y="3275013"/>
          <a:ext cx="23939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300" imgH="190500" progId="">
                  <p:embed/>
                </p:oleObj>
              </mc:Choice>
              <mc:Fallback>
                <p:oleObj name="Equation" r:id="rId10" imgW="1257300" imgH="190500" progId="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275013"/>
                        <a:ext cx="239395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622300" y="3714750"/>
            <a:ext cx="84582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的前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位小数分成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每组的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个数字视为从 </a:t>
            </a:r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619125" y="4795838"/>
            <a:ext cx="7140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个数字都不相同共有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组，其频率为</a:t>
            </a:r>
          </a:p>
        </p:txBody>
      </p:sp>
      <p:grpSp>
        <p:nvGrpSpPr>
          <p:cNvPr id="423993" name="Group 57"/>
          <p:cNvGrpSpPr/>
          <p:nvPr/>
        </p:nvGrpSpPr>
        <p:grpSpPr bwMode="auto">
          <a:xfrm>
            <a:off x="131763" y="4148138"/>
            <a:ext cx="3717925" cy="547687"/>
            <a:chOff x="26" y="2405"/>
            <a:chExt cx="2342" cy="345"/>
          </a:xfrm>
        </p:grpSpPr>
        <p:sp>
          <p:nvSpPr>
            <p:cNvPr id="423987" name="Rectangle 51"/>
            <p:cNvSpPr>
              <a:spLocks noChangeArrowheads="1"/>
            </p:cNvSpPr>
            <p:nvPr/>
          </p:nvSpPr>
          <p:spPr bwMode="auto">
            <a:xfrm>
              <a:off x="952" y="2405"/>
              <a:ext cx="141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中随机抽出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24925" name="Object 349"/>
            <p:cNvGraphicFramePr>
              <a:graphicFrameLocks noChangeAspect="1"/>
            </p:cNvGraphicFramePr>
            <p:nvPr/>
          </p:nvGraphicFramePr>
          <p:xfrm>
            <a:off x="26" y="2486"/>
            <a:ext cx="10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39800" imgH="203200" progId="">
                    <p:embed/>
                  </p:oleObj>
                </mc:Choice>
                <mc:Fallback>
                  <p:oleObj name="Equation" r:id="rId12" imgW="939800" imgH="203200" progId="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" y="2486"/>
                          <a:ext cx="104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926" name="Object 350"/>
          <p:cNvGraphicFramePr>
            <a:graphicFrameLocks noChangeAspect="1"/>
          </p:cNvGraphicFramePr>
          <p:nvPr/>
        </p:nvGraphicFramePr>
        <p:xfrm>
          <a:off x="2840038" y="5314950"/>
          <a:ext cx="7524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300" imgH="444500" progId="">
                  <p:embed/>
                </p:oleObj>
              </mc:Choice>
              <mc:Fallback>
                <p:oleObj name="Equation" r:id="rId14" imgW="368300" imgH="444500" progId="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5314950"/>
                        <a:ext cx="7524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27" name="Object 351"/>
          <p:cNvGraphicFramePr>
            <a:graphicFrameLocks noChangeAspect="1"/>
          </p:cNvGraphicFramePr>
          <p:nvPr/>
        </p:nvGraphicFramePr>
        <p:xfrm>
          <a:off x="3519488" y="5521325"/>
          <a:ext cx="1320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190500" progId="">
                  <p:embed/>
                </p:oleObj>
              </mc:Choice>
              <mc:Fallback>
                <p:oleObj name="Equation" r:id="rId16" imgW="685800" imgH="190500" progId="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5521325"/>
                        <a:ext cx="13208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28" name="Object 352"/>
          <p:cNvGraphicFramePr>
            <a:graphicFrameLocks noChangeAspect="1"/>
          </p:cNvGraphicFramePr>
          <p:nvPr/>
        </p:nvGraphicFramePr>
        <p:xfrm>
          <a:off x="4805363" y="5503863"/>
          <a:ext cx="1254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2000" imgH="190500" progId="">
                  <p:embed/>
                </p:oleObj>
              </mc:Choice>
              <mc:Fallback>
                <p:oleObj name="Equation" r:id="rId18" imgW="762000" imgH="190500" progId="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5503863"/>
                        <a:ext cx="12541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7" grpId="0" animBg="1"/>
      <p:bldP spid="423964" grpId="0"/>
      <p:bldP spid="423977" grpId="0"/>
      <p:bldP spid="423981" grpId="0"/>
      <p:bldP spid="4239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7" name="Object 723"/>
          <p:cNvGraphicFramePr>
            <a:graphicFrameLocks noChangeAspect="1"/>
          </p:cNvGraphicFramePr>
          <p:nvPr/>
        </p:nvGraphicFramePr>
        <p:xfrm>
          <a:off x="2009775" y="1679575"/>
          <a:ext cx="4492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431800" progId="">
                  <p:embed/>
                </p:oleObj>
              </mc:Choice>
              <mc:Fallback>
                <p:oleObj name="Equation" r:id="rId3" imgW="2540000" imgH="431800" progId="">
                  <p:embed/>
                  <p:pic>
                    <p:nvPicPr>
                      <p:cNvPr id="0" name="Picture 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679575"/>
                        <a:ext cx="44926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150" name="Group 118"/>
          <p:cNvGrpSpPr/>
          <p:nvPr/>
        </p:nvGrpSpPr>
        <p:grpSpPr bwMode="auto">
          <a:xfrm>
            <a:off x="738188" y="655638"/>
            <a:ext cx="1800225" cy="282575"/>
            <a:chOff x="465" y="437"/>
            <a:chExt cx="1134" cy="178"/>
          </a:xfrm>
        </p:grpSpPr>
        <p:sp>
          <p:nvSpPr>
            <p:cNvPr id="27403" name="WordArt 2"/>
            <p:cNvSpPr>
              <a:spLocks noChangeArrowheads="1" noChangeShapeType="1" noTextEdit="1"/>
            </p:cNvSpPr>
            <p:nvPr/>
          </p:nvSpPr>
          <p:spPr bwMode="auto">
            <a:xfrm>
              <a:off x="465" y="437"/>
              <a:ext cx="242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</a:p>
          </p:txBody>
        </p:sp>
        <p:sp>
          <p:nvSpPr>
            <p:cNvPr id="428073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776" y="439"/>
              <a:ext cx="823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defRPr/>
              </a:pPr>
              <a:r>
                <a:rPr kumimoji="1" lang="en-US" altLang="zh-CN" sz="3600" b="1" kern="10" dirty="0">
                  <a:ln w="12700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3600" b="1" kern="10" dirty="0">
                  <a:ln w="12700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生日问题</a:t>
              </a:r>
              <a:r>
                <a:rPr kumimoji="1" lang="en-US" altLang="zh-CN" sz="3600" b="1" kern="10" dirty="0">
                  <a:ln w="12700">
                    <a:solidFill>
                      <a:srgbClr val="3399FF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kumimoji="1"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28078" name="Group 46"/>
          <p:cNvGrpSpPr/>
          <p:nvPr/>
        </p:nvGrpSpPr>
        <p:grpSpPr bwMode="auto">
          <a:xfrm>
            <a:off x="2547938" y="547688"/>
            <a:ext cx="6707187" cy="519112"/>
            <a:chOff x="1605" y="369"/>
            <a:chExt cx="4225" cy="327"/>
          </a:xfrm>
        </p:grpSpPr>
        <p:sp>
          <p:nvSpPr>
            <p:cNvPr id="428075" name="Rectangle 43"/>
            <p:cNvSpPr>
              <a:spLocks noChangeArrowheads="1"/>
            </p:cNvSpPr>
            <p:nvPr/>
          </p:nvSpPr>
          <p:spPr bwMode="auto">
            <a:xfrm>
              <a:off x="1605" y="369"/>
              <a:ext cx="422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参加某次聚会共 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个人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求没有两人生日</a:t>
              </a:r>
              <a:endParaRPr kumimoji="1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348" name="Object 724"/>
            <p:cNvGraphicFramePr>
              <a:graphicFrameLocks noChangeAspect="1"/>
            </p:cNvGraphicFramePr>
            <p:nvPr/>
          </p:nvGraphicFramePr>
          <p:xfrm>
            <a:off x="3219" y="442"/>
            <a:ext cx="21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57600" imgH="4064000" progId="">
                    <p:embed/>
                  </p:oleObj>
                </mc:Choice>
                <mc:Fallback>
                  <p:oleObj name="Equation" r:id="rId5" imgW="3657600" imgH="4064000" progId="">
                    <p:embed/>
                    <p:pic>
                      <p:nvPicPr>
                        <p:cNvPr id="0" name="Picture 7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442"/>
                          <a:ext cx="210" cy="2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-63500" y="930275"/>
            <a:ext cx="2601913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相同的概率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8079" name="WordArt 47"/>
          <p:cNvSpPr>
            <a:spLocks noChangeArrowheads="1" noChangeShapeType="1" noTextEdit="1"/>
          </p:cNvSpPr>
          <p:nvPr/>
        </p:nvSpPr>
        <p:spPr bwMode="auto">
          <a:xfrm>
            <a:off x="758825" y="14239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428080" name="Group 48"/>
          <p:cNvGrpSpPr/>
          <p:nvPr/>
        </p:nvGrpSpPr>
        <p:grpSpPr bwMode="auto">
          <a:xfrm>
            <a:off x="2765425" y="1314450"/>
            <a:ext cx="1684338" cy="519113"/>
            <a:chOff x="1949" y="2307"/>
            <a:chExt cx="1061" cy="327"/>
          </a:xfrm>
        </p:grpSpPr>
        <p:sp>
          <p:nvSpPr>
            <p:cNvPr id="428081" name="Rectangle 49"/>
            <p:cNvSpPr>
              <a:spLocks noChangeArrowheads="1"/>
            </p:cNvSpPr>
            <p:nvPr/>
          </p:nvSpPr>
          <p:spPr bwMode="auto">
            <a:xfrm>
              <a:off x="2119" y="2307"/>
              <a:ext cx="89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只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球</a:t>
              </a:r>
            </a:p>
          </p:txBody>
        </p:sp>
        <p:graphicFrame>
          <p:nvGraphicFramePr>
            <p:cNvPr id="27349" name="Object 725"/>
            <p:cNvGraphicFramePr>
              <a:graphicFrameLocks noChangeAspect="1"/>
            </p:cNvGraphicFramePr>
            <p:nvPr/>
          </p:nvGraphicFramePr>
          <p:xfrm>
            <a:off x="1949" y="2376"/>
            <a:ext cx="25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657600" imgH="4064000" progId="">
                    <p:embed/>
                  </p:oleObj>
                </mc:Choice>
                <mc:Fallback>
                  <p:oleObj name="Equation" r:id="rId7" imgW="3657600" imgH="4064000" progId="">
                    <p:embed/>
                    <p:pic>
                      <p:nvPicPr>
                        <p:cNvPr id="0" name="Picture 7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9" y="2376"/>
                          <a:ext cx="257" cy="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8083" name="Group 51"/>
          <p:cNvGrpSpPr/>
          <p:nvPr/>
        </p:nvGrpSpPr>
        <p:grpSpPr bwMode="auto">
          <a:xfrm>
            <a:off x="1250950" y="1300163"/>
            <a:ext cx="1495425" cy="519112"/>
            <a:chOff x="947" y="2306"/>
            <a:chExt cx="942" cy="327"/>
          </a:xfrm>
        </p:grpSpPr>
        <p:sp>
          <p:nvSpPr>
            <p:cNvPr id="428084" name="Rectangle 52"/>
            <p:cNvSpPr>
              <a:spLocks noChangeArrowheads="1"/>
            </p:cNvSpPr>
            <p:nvPr/>
          </p:nvSpPr>
          <p:spPr bwMode="auto">
            <a:xfrm>
              <a:off x="1102" y="2306"/>
              <a:ext cx="78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个人</a:t>
              </a: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350" name="Object 726"/>
            <p:cNvGraphicFramePr>
              <a:graphicFrameLocks noChangeAspect="1"/>
            </p:cNvGraphicFramePr>
            <p:nvPr/>
          </p:nvGraphicFramePr>
          <p:xfrm>
            <a:off x="947" y="2377"/>
            <a:ext cx="24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657600" imgH="4064000" progId="">
                    <p:embed/>
                  </p:oleObj>
                </mc:Choice>
                <mc:Fallback>
                  <p:oleObj name="Equation" r:id="rId9" imgW="3657600" imgH="4064000" progId="">
                    <p:embed/>
                    <p:pic>
                      <p:nvPicPr>
                        <p:cNvPr id="0" name="Picture 7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2377"/>
                          <a:ext cx="242" cy="2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7177088" y="1308100"/>
            <a:ext cx="10842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pSp>
        <p:nvGrpSpPr>
          <p:cNvPr id="428087" name="Group 55"/>
          <p:cNvGrpSpPr/>
          <p:nvPr/>
        </p:nvGrpSpPr>
        <p:grpSpPr bwMode="auto">
          <a:xfrm>
            <a:off x="3827463" y="1316038"/>
            <a:ext cx="1830387" cy="527050"/>
            <a:chOff x="2778" y="1940"/>
            <a:chExt cx="1153" cy="332"/>
          </a:xfrm>
        </p:grpSpPr>
        <p:graphicFrame>
          <p:nvGraphicFramePr>
            <p:cNvPr id="27351" name="Object 727"/>
            <p:cNvGraphicFramePr>
              <a:graphicFrameLocks noChangeAspect="1"/>
            </p:cNvGraphicFramePr>
            <p:nvPr/>
          </p:nvGraphicFramePr>
          <p:xfrm>
            <a:off x="2778" y="2015"/>
            <a:ext cx="59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93700" imgH="88900" progId="">
                    <p:embed/>
                  </p:oleObj>
                </mc:Choice>
                <mc:Fallback>
                  <p:oleObj name="Equation" r:id="rId11" imgW="393700" imgH="88900" progId="">
                    <p:embed/>
                    <p:pic>
                      <p:nvPicPr>
                        <p:cNvPr id="0" name="Picture 7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015"/>
                          <a:ext cx="59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8089" name="Rectangle 57"/>
            <p:cNvSpPr>
              <a:spLocks noChangeArrowheads="1"/>
            </p:cNvSpPr>
            <p:nvPr/>
          </p:nvSpPr>
          <p:spPr bwMode="auto">
            <a:xfrm>
              <a:off x="3288" y="1940"/>
              <a:ext cx="643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天</a:t>
              </a:r>
            </a:p>
          </p:txBody>
        </p:sp>
      </p:grpSp>
      <p:grpSp>
        <p:nvGrpSpPr>
          <p:cNvPr id="428090" name="Group 58"/>
          <p:cNvGrpSpPr/>
          <p:nvPr/>
        </p:nvGrpSpPr>
        <p:grpSpPr bwMode="auto">
          <a:xfrm>
            <a:off x="5621338" y="1301750"/>
            <a:ext cx="2193925" cy="519113"/>
            <a:chOff x="3924" y="2371"/>
            <a:chExt cx="1382" cy="327"/>
          </a:xfrm>
        </p:grpSpPr>
        <p:sp>
          <p:nvSpPr>
            <p:cNvPr id="428091" name="Rectangle 59"/>
            <p:cNvSpPr>
              <a:spLocks noChangeArrowheads="1"/>
            </p:cNvSpPr>
            <p:nvPr/>
          </p:nvSpPr>
          <p:spPr bwMode="auto">
            <a:xfrm>
              <a:off x="4231" y="2371"/>
              <a:ext cx="107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个盒子</a:t>
              </a:r>
            </a:p>
          </p:txBody>
        </p:sp>
        <p:graphicFrame>
          <p:nvGraphicFramePr>
            <p:cNvPr id="27352" name="Object 728"/>
            <p:cNvGraphicFramePr>
              <a:graphicFrameLocks noChangeAspect="1"/>
            </p:cNvGraphicFramePr>
            <p:nvPr/>
          </p:nvGraphicFramePr>
          <p:xfrm>
            <a:off x="3924" y="2450"/>
            <a:ext cx="3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500" imgH="63500" progId="">
                    <p:embed/>
                  </p:oleObj>
                </mc:Choice>
                <mc:Fallback>
                  <p:oleObj name="Equation" r:id="rId13" imgW="190500" imgH="63500" progId="">
                    <p:embed/>
                    <p:pic>
                      <p:nvPicPr>
                        <p:cNvPr id="0" name="Picture 7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2450"/>
                          <a:ext cx="38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8093" name="AutoShape 61"/>
          <p:cNvSpPr>
            <a:spLocks noChangeArrowheads="1"/>
          </p:cNvSpPr>
          <p:nvPr/>
        </p:nvSpPr>
        <p:spPr bwMode="auto">
          <a:xfrm>
            <a:off x="2354263" y="1516063"/>
            <a:ext cx="369887" cy="165100"/>
          </a:xfrm>
          <a:prstGeom prst="leftRightArrow">
            <a:avLst>
              <a:gd name="adj1" fmla="val 50000"/>
              <a:gd name="adj2" fmla="val 44808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8094" name="AutoShape 62"/>
          <p:cNvSpPr>
            <a:spLocks noChangeArrowheads="1"/>
          </p:cNvSpPr>
          <p:nvPr/>
        </p:nvSpPr>
        <p:spPr bwMode="auto">
          <a:xfrm>
            <a:off x="5162550" y="1530350"/>
            <a:ext cx="369888" cy="165100"/>
          </a:xfrm>
          <a:prstGeom prst="leftRightArrow">
            <a:avLst>
              <a:gd name="adj1" fmla="val 50000"/>
              <a:gd name="adj2" fmla="val 44808"/>
            </a:avLst>
          </a:prstGeom>
          <a:solidFill>
            <a:schemeClr val="tx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353" name="Object 729"/>
          <p:cNvGraphicFramePr>
            <a:graphicFrameLocks noChangeAspect="1"/>
          </p:cNvGraphicFramePr>
          <p:nvPr/>
        </p:nvGraphicFramePr>
        <p:xfrm>
          <a:off x="1541463" y="2417763"/>
          <a:ext cx="57118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289300" imgH="431800" progId="">
                  <p:embed/>
                </p:oleObj>
              </mc:Choice>
              <mc:Fallback>
                <p:oleObj name="Equation" r:id="rId15" imgW="3289300" imgH="431800" progId="">
                  <p:embed/>
                  <p:pic>
                    <p:nvPicPr>
                      <p:cNvPr id="0" name="Picture 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417763"/>
                        <a:ext cx="57118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151" name="Group 119"/>
          <p:cNvGrpSpPr/>
          <p:nvPr/>
        </p:nvGrpSpPr>
        <p:grpSpPr bwMode="auto">
          <a:xfrm>
            <a:off x="1193800" y="3284538"/>
            <a:ext cx="6905625" cy="1363662"/>
            <a:chOff x="752" y="2284"/>
            <a:chExt cx="4350" cy="916"/>
          </a:xfrm>
        </p:grpSpPr>
        <p:sp>
          <p:nvSpPr>
            <p:cNvPr id="428105" name="Rectangle 73"/>
            <p:cNvSpPr>
              <a:spLocks noChangeArrowheads="1"/>
            </p:cNvSpPr>
            <p:nvPr/>
          </p:nvSpPr>
          <p:spPr bwMode="auto">
            <a:xfrm>
              <a:off x="1224" y="2855"/>
              <a:ext cx="3864" cy="3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8104" name="Rectangle 72"/>
            <p:cNvSpPr>
              <a:spLocks noChangeArrowheads="1"/>
            </p:cNvSpPr>
            <p:nvPr/>
          </p:nvSpPr>
          <p:spPr bwMode="auto">
            <a:xfrm>
              <a:off x="752" y="2855"/>
              <a:ext cx="472" cy="3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8103" name="Rectangle 71"/>
            <p:cNvSpPr>
              <a:spLocks noChangeArrowheads="1"/>
            </p:cNvSpPr>
            <p:nvPr/>
          </p:nvSpPr>
          <p:spPr bwMode="auto">
            <a:xfrm>
              <a:off x="1224" y="2528"/>
              <a:ext cx="3864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8102" name="Rectangle 70"/>
            <p:cNvSpPr>
              <a:spLocks noChangeArrowheads="1"/>
            </p:cNvSpPr>
            <p:nvPr/>
          </p:nvSpPr>
          <p:spPr bwMode="auto">
            <a:xfrm>
              <a:off x="752" y="2528"/>
              <a:ext cx="472" cy="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endParaRPr kumimoji="1"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8106" name="Line 74"/>
            <p:cNvSpPr>
              <a:spLocks noChangeShapeType="1"/>
            </p:cNvSpPr>
            <p:nvPr/>
          </p:nvSpPr>
          <p:spPr bwMode="auto">
            <a:xfrm>
              <a:off x="752" y="2528"/>
              <a:ext cx="4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8107" name="Line 75"/>
            <p:cNvSpPr>
              <a:spLocks noChangeShapeType="1"/>
            </p:cNvSpPr>
            <p:nvPr/>
          </p:nvSpPr>
          <p:spPr bwMode="auto">
            <a:xfrm>
              <a:off x="752" y="2855"/>
              <a:ext cx="4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8108" name="Line 76"/>
            <p:cNvSpPr>
              <a:spLocks noChangeShapeType="1"/>
            </p:cNvSpPr>
            <p:nvPr/>
          </p:nvSpPr>
          <p:spPr bwMode="auto">
            <a:xfrm>
              <a:off x="752" y="3200"/>
              <a:ext cx="4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8109" name="Line 77"/>
            <p:cNvSpPr>
              <a:spLocks noChangeShapeType="1"/>
            </p:cNvSpPr>
            <p:nvPr/>
          </p:nvSpPr>
          <p:spPr bwMode="auto">
            <a:xfrm>
              <a:off x="752" y="252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8110" name="Line 78"/>
            <p:cNvSpPr>
              <a:spLocks noChangeShapeType="1"/>
            </p:cNvSpPr>
            <p:nvPr/>
          </p:nvSpPr>
          <p:spPr bwMode="auto">
            <a:xfrm>
              <a:off x="1224" y="25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8111" name="Line 79"/>
            <p:cNvSpPr>
              <a:spLocks noChangeShapeType="1"/>
            </p:cNvSpPr>
            <p:nvPr/>
          </p:nvSpPr>
          <p:spPr bwMode="auto">
            <a:xfrm>
              <a:off x="5088" y="252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8117" name="Line 85"/>
            <p:cNvSpPr>
              <a:spLocks noChangeShapeType="1"/>
            </p:cNvSpPr>
            <p:nvPr/>
          </p:nvSpPr>
          <p:spPr bwMode="auto">
            <a:xfrm>
              <a:off x="5088" y="2855"/>
              <a:ext cx="0" cy="345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28122" name="Line 90"/>
            <p:cNvSpPr>
              <a:spLocks noChangeShapeType="1"/>
            </p:cNvSpPr>
            <p:nvPr/>
          </p:nvSpPr>
          <p:spPr bwMode="auto">
            <a:xfrm>
              <a:off x="752" y="2855"/>
              <a:ext cx="0" cy="345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7354" name="Object 730"/>
            <p:cNvGraphicFramePr>
              <a:graphicFrameLocks noChangeAspect="1"/>
            </p:cNvGraphicFramePr>
            <p:nvPr/>
          </p:nvGraphicFramePr>
          <p:xfrm>
            <a:off x="888" y="2603"/>
            <a:ext cx="1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2700" imgH="12700" progId="Equation.3">
                    <p:embed/>
                  </p:oleObj>
                </mc:Choice>
                <mc:Fallback>
                  <p:oleObj name="公式" r:id="rId17" imgW="12700" imgH="12700" progId="Equation.3">
                    <p:embed/>
                    <p:pic>
                      <p:nvPicPr>
                        <p:cNvPr id="0" name="Picture 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603"/>
                          <a:ext cx="1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55" name="Object 731"/>
            <p:cNvGraphicFramePr>
              <a:graphicFrameLocks noChangeAspect="1"/>
            </p:cNvGraphicFramePr>
            <p:nvPr/>
          </p:nvGraphicFramePr>
          <p:xfrm>
            <a:off x="846" y="2887"/>
            <a:ext cx="22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25400" imgH="63500" progId="Equation.3">
                    <p:embed/>
                  </p:oleObj>
                </mc:Choice>
                <mc:Fallback>
                  <p:oleObj name="公式" r:id="rId19" imgW="25400" imgH="63500" progId="Equation.3">
                    <p:embed/>
                    <p:pic>
                      <p:nvPicPr>
                        <p:cNvPr id="0" name="Picture 7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" y="2887"/>
                          <a:ext cx="22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56" name="Object 732"/>
            <p:cNvGraphicFramePr>
              <a:graphicFrameLocks noChangeAspect="1"/>
            </p:cNvGraphicFramePr>
            <p:nvPr/>
          </p:nvGraphicFramePr>
          <p:xfrm>
            <a:off x="1338" y="2575"/>
            <a:ext cx="30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14300" imgH="63500" progId="Equation.3">
                    <p:embed/>
                  </p:oleObj>
                </mc:Choice>
                <mc:Fallback>
                  <p:oleObj name="公式" r:id="rId21" imgW="114300" imgH="63500" progId="Equation.3">
                    <p:embed/>
                    <p:pic>
                      <p:nvPicPr>
                        <p:cNvPr id="0" name="Picture 7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575"/>
                          <a:ext cx="30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57" name="Object 733"/>
            <p:cNvGraphicFramePr>
              <a:graphicFrameLocks noChangeAspect="1"/>
            </p:cNvGraphicFramePr>
            <p:nvPr/>
          </p:nvGraphicFramePr>
          <p:xfrm>
            <a:off x="1252" y="2881"/>
            <a:ext cx="38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3505200" imgH="127000" progId="Equation.3">
                    <p:embed/>
                  </p:oleObj>
                </mc:Choice>
                <mc:Fallback>
                  <p:oleObj name="公式" r:id="rId23" imgW="3505200" imgH="127000" progId="Equation.3">
                    <p:embed/>
                    <p:pic>
                      <p:nvPicPr>
                        <p:cNvPr id="0" name="Picture 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2881"/>
                          <a:ext cx="38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58" name="Object 734"/>
            <p:cNvGraphicFramePr>
              <a:graphicFrameLocks noChangeAspect="1"/>
            </p:cNvGraphicFramePr>
            <p:nvPr/>
          </p:nvGraphicFramePr>
          <p:xfrm>
            <a:off x="1811" y="2576"/>
            <a:ext cx="30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14300" imgH="63500" progId="Equation.3">
                    <p:embed/>
                  </p:oleObj>
                </mc:Choice>
                <mc:Fallback>
                  <p:oleObj name="公式" r:id="rId25" imgW="114300" imgH="63500" progId="Equation.3">
                    <p:embed/>
                    <p:pic>
                      <p:nvPicPr>
                        <p:cNvPr id="0" name="Picture 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1" y="2576"/>
                          <a:ext cx="30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59" name="Object 735"/>
            <p:cNvGraphicFramePr>
              <a:graphicFrameLocks noChangeAspect="1"/>
            </p:cNvGraphicFramePr>
            <p:nvPr/>
          </p:nvGraphicFramePr>
          <p:xfrm>
            <a:off x="2284" y="2577"/>
            <a:ext cx="30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14300" imgH="63500" progId="Equation.3">
                    <p:embed/>
                  </p:oleObj>
                </mc:Choice>
                <mc:Fallback>
                  <p:oleObj name="公式" r:id="rId27" imgW="114300" imgH="63500" progId="Equation.3">
                    <p:embed/>
                    <p:pic>
                      <p:nvPicPr>
                        <p:cNvPr id="0" name="Picture 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577"/>
                          <a:ext cx="30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60" name="Object 736"/>
            <p:cNvGraphicFramePr>
              <a:graphicFrameLocks noChangeAspect="1"/>
            </p:cNvGraphicFramePr>
            <p:nvPr/>
          </p:nvGraphicFramePr>
          <p:xfrm>
            <a:off x="2757" y="2578"/>
            <a:ext cx="30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14300" imgH="63500" progId="Equation.3">
                    <p:embed/>
                  </p:oleObj>
                </mc:Choice>
                <mc:Fallback>
                  <p:oleObj name="公式" r:id="rId29" imgW="114300" imgH="63500" progId="Equation.3">
                    <p:embed/>
                    <p:pic>
                      <p:nvPicPr>
                        <p:cNvPr id="0" name="Picture 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2578"/>
                          <a:ext cx="30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61" name="Object 737"/>
            <p:cNvGraphicFramePr>
              <a:graphicFrameLocks noChangeAspect="1"/>
            </p:cNvGraphicFramePr>
            <p:nvPr/>
          </p:nvGraphicFramePr>
          <p:xfrm>
            <a:off x="3198" y="2579"/>
            <a:ext cx="30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114300" imgH="63500" progId="Equation.3">
                    <p:embed/>
                  </p:oleObj>
                </mc:Choice>
                <mc:Fallback>
                  <p:oleObj name="公式" r:id="rId31" imgW="114300" imgH="63500" progId="Equation.3">
                    <p:embed/>
                    <p:pic>
                      <p:nvPicPr>
                        <p:cNvPr id="0" name="Picture 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579"/>
                          <a:ext cx="30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62" name="Object 738"/>
            <p:cNvGraphicFramePr>
              <a:graphicFrameLocks noChangeAspect="1"/>
            </p:cNvGraphicFramePr>
            <p:nvPr/>
          </p:nvGraphicFramePr>
          <p:xfrm>
            <a:off x="3714" y="2580"/>
            <a:ext cx="28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88900" imgH="63500" progId="Equation.3">
                    <p:embed/>
                  </p:oleObj>
                </mc:Choice>
                <mc:Fallback>
                  <p:oleObj name="公式" r:id="rId33" imgW="88900" imgH="63500" progId="Equation.3">
                    <p:embed/>
                    <p:pic>
                      <p:nvPicPr>
                        <p:cNvPr id="0" name="Picture 7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" y="2580"/>
                          <a:ext cx="28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63" name="Object 739"/>
            <p:cNvGraphicFramePr>
              <a:graphicFrameLocks noChangeAspect="1"/>
            </p:cNvGraphicFramePr>
            <p:nvPr/>
          </p:nvGraphicFramePr>
          <p:xfrm>
            <a:off x="4348" y="2581"/>
            <a:ext cx="39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190500" imgH="63500" progId="Equation.3">
                    <p:embed/>
                  </p:oleObj>
                </mc:Choice>
                <mc:Fallback>
                  <p:oleObj name="公式" r:id="rId35" imgW="190500" imgH="63500" progId="Equation.3">
                    <p:embed/>
                    <p:pic>
                      <p:nvPicPr>
                        <p:cNvPr id="0" name="Picture 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2581"/>
                          <a:ext cx="39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95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1224" y="2284"/>
              <a:ext cx="3297" cy="23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至少有两人生日相同的概率计算结果</a:t>
              </a:r>
            </a:p>
          </p:txBody>
        </p:sp>
      </p:grpSp>
      <p:sp>
        <p:nvSpPr>
          <p:cNvPr id="428154" name="WordArt 122"/>
          <p:cNvSpPr>
            <a:spLocks noChangeArrowheads="1" noChangeShapeType="1" noTextEdit="1"/>
          </p:cNvSpPr>
          <p:nvPr/>
        </p:nvSpPr>
        <p:spPr bwMode="auto">
          <a:xfrm>
            <a:off x="10008" y="4862512"/>
            <a:ext cx="7372693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在实际应用中</a:t>
            </a:r>
            <a:r>
              <a:rPr kumimoji="1" lang="en-US" altLang="zh-CN" sz="3600" b="1" kern="10" dirty="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3600" b="1" kern="10" dirty="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概率非常接近</a:t>
            </a:r>
            <a:r>
              <a:rPr kumimoji="1" lang="en-US" altLang="zh-CN" sz="3600" b="1" kern="10" dirty="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3600" b="1" kern="10" dirty="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的事件可近似地看成必然事件</a:t>
            </a:r>
            <a:r>
              <a:rPr kumimoji="1" lang="en-US" altLang="zh-CN" sz="3600" b="1" kern="10" dirty="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3600" b="1" kern="10" dirty="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</a:p>
        </p:txBody>
      </p:sp>
      <p:sp>
        <p:nvSpPr>
          <p:cNvPr id="428155" name="WordArt 123"/>
          <p:cNvSpPr>
            <a:spLocks noChangeArrowheads="1" noChangeShapeType="1" noTextEdit="1"/>
          </p:cNvSpPr>
          <p:nvPr/>
        </p:nvSpPr>
        <p:spPr bwMode="auto">
          <a:xfrm>
            <a:off x="738188" y="53546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428156" name="Rectangle 124"/>
          <p:cNvSpPr>
            <a:spLocks noChangeArrowheads="1"/>
          </p:cNvSpPr>
          <p:nvPr/>
        </p:nvSpPr>
        <p:spPr bwMode="auto">
          <a:xfrm>
            <a:off x="1173163" y="5241925"/>
            <a:ext cx="82010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100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人的班级中，有两个人的生日在同一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8157" name="Rectangle 125"/>
          <p:cNvSpPr>
            <a:spLocks noChangeArrowheads="1"/>
          </p:cNvSpPr>
          <p:nvPr/>
        </p:nvSpPr>
        <p:spPr bwMode="auto">
          <a:xfrm>
            <a:off x="-76200" y="5662613"/>
            <a:ext cx="32988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天是几乎必然的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8153" name="WordArt 121"/>
          <p:cNvSpPr>
            <a:spLocks noChangeArrowheads="1" noChangeShapeType="1" noTextEdit="1"/>
          </p:cNvSpPr>
          <p:nvPr/>
        </p:nvSpPr>
        <p:spPr bwMode="auto">
          <a:xfrm>
            <a:off x="7426325" y="4865688"/>
            <a:ext cx="1606550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几乎必然事件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8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8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8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2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8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3" dur="500"/>
                                        <p:tgtEl>
                                          <p:spTgt spid="42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2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77" grpId="0"/>
      <p:bldP spid="428086" grpId="0"/>
      <p:bldP spid="428093" grpId="0" animBg="1"/>
      <p:bldP spid="428094" grpId="0" animBg="1"/>
      <p:bldP spid="428155" grpId="0" animBg="1"/>
      <p:bldP spid="428156" grpId="0"/>
      <p:bldP spid="428157" grpId="0"/>
      <p:bldP spid="4281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50" y="1017277"/>
            <a:ext cx="6314740" cy="495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35" name="Rectangle 59"/>
          <p:cNvSpPr>
            <a:spLocks noChangeArrowheads="1"/>
          </p:cNvSpPr>
          <p:nvPr/>
        </p:nvSpPr>
        <p:spPr bwMode="auto">
          <a:xfrm>
            <a:off x="735013" y="541338"/>
            <a:ext cx="74945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抛硬币” 、“掷骰子”等随机试验的特征：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1843" name="Rectangle 67"/>
          <p:cNvSpPr>
            <a:spLocks noChangeArrowheads="1"/>
          </p:cNvSpPr>
          <p:nvPr/>
        </p:nvSpPr>
        <p:spPr bwMode="auto">
          <a:xfrm>
            <a:off x="1284288" y="1312863"/>
            <a:ext cx="58277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每个基本结果的出现是等可能的</a:t>
            </a:r>
          </a:p>
        </p:txBody>
      </p:sp>
      <p:pic>
        <p:nvPicPr>
          <p:cNvPr id="331844" name="Picture 68" descr="f125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838" y="1060450"/>
            <a:ext cx="317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1845" name="Picture 69" descr="f126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8838" y="1458913"/>
            <a:ext cx="3175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1846" name="Rectangle 70"/>
          <p:cNvSpPr>
            <a:spLocks noChangeArrowheads="1"/>
          </p:cNvSpPr>
          <p:nvPr/>
        </p:nvSpPr>
        <p:spPr bwMode="auto">
          <a:xfrm>
            <a:off x="1289050" y="908050"/>
            <a:ext cx="4235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只有有限个基本结果</a:t>
            </a:r>
          </a:p>
        </p:txBody>
      </p:sp>
      <p:sp>
        <p:nvSpPr>
          <p:cNvPr id="331853" name="WordArt 77"/>
          <p:cNvSpPr>
            <a:spLocks noChangeArrowheads="1" noChangeShapeType="1" noTextEdit="1"/>
          </p:cNvSpPr>
          <p:nvPr/>
        </p:nvSpPr>
        <p:spPr bwMode="auto">
          <a:xfrm>
            <a:off x="862013" y="295116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331854" name="WordArt 78"/>
          <p:cNvSpPr>
            <a:spLocks noChangeArrowheads="1" noChangeShapeType="1" noTextEdit="1"/>
          </p:cNvSpPr>
          <p:nvPr/>
        </p:nvSpPr>
        <p:spPr bwMode="auto">
          <a:xfrm>
            <a:off x="863600" y="37401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331857" name="Rectangle 81"/>
          <p:cNvSpPr>
            <a:spLocks noChangeArrowheads="1"/>
          </p:cNvSpPr>
          <p:nvPr/>
        </p:nvSpPr>
        <p:spPr bwMode="auto">
          <a:xfrm>
            <a:off x="1289050" y="3606800"/>
            <a:ext cx="5988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每个样本点的出现是等可能的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pSp>
        <p:nvGrpSpPr>
          <p:cNvPr id="331861" name="Group 85"/>
          <p:cNvGrpSpPr/>
          <p:nvPr/>
        </p:nvGrpSpPr>
        <p:grpSpPr bwMode="auto">
          <a:xfrm>
            <a:off x="12700" y="4535488"/>
            <a:ext cx="7450138" cy="531812"/>
            <a:chOff x="315" y="3480"/>
            <a:chExt cx="4693" cy="335"/>
          </a:xfrm>
        </p:grpSpPr>
        <p:sp>
          <p:nvSpPr>
            <p:cNvPr id="331836" name="Rectangle 60"/>
            <p:cNvSpPr>
              <a:spLocks noChangeArrowheads="1"/>
            </p:cNvSpPr>
            <p:nvPr/>
          </p:nvSpPr>
          <p:spPr bwMode="auto">
            <a:xfrm>
              <a:off x="315" y="3480"/>
              <a:ext cx="186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则称该试验为</a:t>
              </a:r>
            </a:p>
          </p:txBody>
        </p:sp>
        <p:sp>
          <p:nvSpPr>
            <p:cNvPr id="331858" name="Rectangle 82"/>
            <p:cNvSpPr>
              <a:spLocks noChangeArrowheads="1"/>
            </p:cNvSpPr>
            <p:nvPr/>
          </p:nvSpPr>
          <p:spPr bwMode="auto">
            <a:xfrm>
              <a:off x="1672" y="3488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  <a:cs typeface="华文新魏" panose="02010800040101010101" charset="-122"/>
                </a:rPr>
                <a:t>等可能概型</a:t>
              </a:r>
            </a:p>
          </p:txBody>
        </p:sp>
        <p:sp>
          <p:nvSpPr>
            <p:cNvPr id="331859" name="Rectangle 83"/>
            <p:cNvSpPr>
              <a:spLocks noChangeArrowheads="1"/>
            </p:cNvSpPr>
            <p:nvPr/>
          </p:nvSpPr>
          <p:spPr bwMode="auto">
            <a:xfrm>
              <a:off x="3576" y="3488"/>
              <a:ext cx="143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  <a:defRPr/>
              </a:pPr>
              <a:r>
                <a:rPr kumimoji="1" lang="zh-CN" altLang="en-US" sz="2800" b="1">
                  <a:solidFill>
                    <a:srgbClr val="FF0000"/>
                  </a:solidFill>
                  <a:latin typeface="楷体_GB2312" pitchFamily="49" charset="-122"/>
                  <a:ea typeface="华文新魏" panose="02010800040101010101" charset="-122"/>
                  <a:cs typeface="华文新魏" panose="02010800040101010101" charset="-122"/>
                </a:rPr>
                <a:t>古典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概型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新魏" panose="02010800040101010101" charset="-122"/>
                  <a:cs typeface="华文新魏" panose="02010800040101010101" charset="-122"/>
                </a:rPr>
                <a:t>.</a:t>
              </a:r>
              <a:endParaRPr kumimoji="1" lang="en-US" altLang="zh-CN" sz="2800" b="1">
                <a:latin typeface="楷体_GB2312" pitchFamily="49" charset="-122"/>
                <a:ea typeface="华文新魏" panose="02010800040101010101" charset="-122"/>
                <a:cs typeface="华文新魏" panose="02010800040101010101" charset="-122"/>
              </a:endParaRPr>
            </a:p>
          </p:txBody>
        </p:sp>
        <p:sp>
          <p:nvSpPr>
            <p:cNvPr id="331860" name="Rectangle 84"/>
            <p:cNvSpPr>
              <a:spLocks noChangeArrowheads="1"/>
            </p:cNvSpPr>
            <p:nvPr/>
          </p:nvSpPr>
          <p:spPr bwMode="auto">
            <a:xfrm>
              <a:off x="2781" y="3480"/>
              <a:ext cx="120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也称为</a:t>
              </a:r>
              <a:r>
                <a:rPr kumimoji="1" lang="zh-CN" altLang="en-US" sz="2800" b="1">
                  <a:solidFill>
                    <a:srgbClr val="FF9933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31865" name="WordArt 89"/>
          <p:cNvSpPr>
            <a:spLocks noChangeArrowheads="1" noChangeShapeType="1" noTextEdit="1"/>
          </p:cNvSpPr>
          <p:nvPr/>
        </p:nvSpPr>
        <p:spPr bwMode="auto">
          <a:xfrm>
            <a:off x="7462838" y="5818188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331890" name="Group 114"/>
          <p:cNvGrpSpPr/>
          <p:nvPr/>
        </p:nvGrpSpPr>
        <p:grpSpPr bwMode="auto">
          <a:xfrm>
            <a:off x="769938" y="2352675"/>
            <a:ext cx="5199062" cy="519113"/>
            <a:chOff x="485" y="1913"/>
            <a:chExt cx="3275" cy="327"/>
          </a:xfrm>
        </p:grpSpPr>
        <p:sp>
          <p:nvSpPr>
            <p:cNvPr id="331848" name="Rectangle 72"/>
            <p:cNvSpPr>
              <a:spLocks noChangeArrowheads="1"/>
            </p:cNvSpPr>
            <p:nvPr/>
          </p:nvSpPr>
          <p:spPr bwMode="auto">
            <a:xfrm>
              <a:off x="485" y="1913"/>
              <a:ext cx="327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设随机试验的样本空间为   若</a:t>
              </a:r>
            </a:p>
          </p:txBody>
        </p:sp>
        <p:graphicFrame>
          <p:nvGraphicFramePr>
            <p:cNvPr id="4358" name="Object 262"/>
            <p:cNvGraphicFramePr>
              <a:graphicFrameLocks noChangeAspect="1"/>
            </p:cNvGraphicFramePr>
            <p:nvPr/>
          </p:nvGraphicFramePr>
          <p:xfrm>
            <a:off x="3025" y="1964"/>
            <a:ext cx="30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14300" imgH="88900" progId="Equation.3">
                    <p:embed/>
                  </p:oleObj>
                </mc:Choice>
                <mc:Fallback>
                  <p:oleObj name="公式" r:id="rId5" imgW="114300" imgH="88900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5" y="1964"/>
                          <a:ext cx="30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59" name="Object 263"/>
          <p:cNvGraphicFramePr>
            <a:graphicFrameLocks noChangeAspect="1"/>
          </p:cNvGraphicFramePr>
          <p:nvPr/>
        </p:nvGraphicFramePr>
        <p:xfrm>
          <a:off x="2884488" y="3201988"/>
          <a:ext cx="2909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7500" imgH="152400" progId="">
                  <p:embed/>
                </p:oleObj>
              </mc:Choice>
              <mc:Fallback>
                <p:oleObj name="Equation" r:id="rId7" imgW="1587500" imgH="152400" progId="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3201988"/>
                        <a:ext cx="2909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0" name="Object 264"/>
          <p:cNvGraphicFramePr>
            <a:graphicFrameLocks noChangeAspect="1"/>
          </p:cNvGraphicFramePr>
          <p:nvPr/>
        </p:nvGraphicFramePr>
        <p:xfrm>
          <a:off x="2459038" y="4105275"/>
          <a:ext cx="3924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97100" imgH="152400" progId="">
                  <p:embed/>
                </p:oleObj>
              </mc:Choice>
              <mc:Fallback>
                <p:oleObj name="Equation" r:id="rId9" imgW="2197100" imgH="152400" progId="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105275"/>
                        <a:ext cx="3924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1" name="Object 265"/>
          <p:cNvGraphicFramePr>
            <a:graphicFrameLocks noChangeAspect="1"/>
          </p:cNvGraphicFramePr>
          <p:nvPr/>
        </p:nvGraphicFramePr>
        <p:xfrm>
          <a:off x="6240463" y="4200525"/>
          <a:ext cx="3571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400" imgH="127000" progId="">
                  <p:embed/>
                </p:oleObj>
              </mc:Choice>
              <mc:Fallback>
                <p:oleObj name="Equation" r:id="rId11" imgW="152400" imgH="127000" progId="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200525"/>
                        <a:ext cx="35718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" name="Object 266"/>
          <p:cNvGraphicFramePr>
            <a:graphicFrameLocks noChangeAspect="1"/>
          </p:cNvGraphicFramePr>
          <p:nvPr/>
        </p:nvGraphicFramePr>
        <p:xfrm>
          <a:off x="6537325" y="3867150"/>
          <a:ext cx="4905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500" imgH="444500" progId="">
                  <p:embed/>
                </p:oleObj>
              </mc:Choice>
              <mc:Fallback>
                <p:oleObj name="Equation" r:id="rId13" imgW="190500" imgH="444500" progId="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3867150"/>
                        <a:ext cx="490538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1893" name="Group 117"/>
          <p:cNvGrpSpPr/>
          <p:nvPr/>
        </p:nvGrpSpPr>
        <p:grpSpPr bwMode="auto">
          <a:xfrm>
            <a:off x="1423988" y="2787650"/>
            <a:ext cx="3933825" cy="519113"/>
            <a:chOff x="833" y="1763"/>
            <a:chExt cx="2478" cy="327"/>
          </a:xfrm>
        </p:grpSpPr>
        <p:sp>
          <p:nvSpPr>
            <p:cNvPr id="331855" name="Rectangle 79"/>
            <p:cNvSpPr>
              <a:spLocks noChangeArrowheads="1"/>
            </p:cNvSpPr>
            <p:nvPr/>
          </p:nvSpPr>
          <p:spPr bwMode="auto">
            <a:xfrm>
              <a:off x="996" y="1763"/>
              <a:ext cx="231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只含有限个样本点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4363" name="Object 267"/>
            <p:cNvGraphicFramePr>
              <a:graphicFrameLocks noChangeAspect="1"/>
            </p:cNvGraphicFramePr>
            <p:nvPr/>
          </p:nvGraphicFramePr>
          <p:xfrm>
            <a:off x="833" y="1827"/>
            <a:ext cx="26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63500" imgH="50800" progId="Equation.3">
                    <p:embed/>
                  </p:oleObj>
                </mc:Choice>
                <mc:Fallback>
                  <p:oleObj name="公式" r:id="rId15" imgW="63500" imgH="50800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1827"/>
                          <a:ext cx="26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1894" name="Group 118"/>
          <p:cNvGrpSpPr/>
          <p:nvPr/>
        </p:nvGrpSpPr>
        <p:grpSpPr bwMode="auto">
          <a:xfrm>
            <a:off x="773113" y="5016500"/>
            <a:ext cx="773112" cy="536575"/>
            <a:chOff x="391" y="2327"/>
            <a:chExt cx="487" cy="338"/>
          </a:xfrm>
        </p:grpSpPr>
        <p:pic>
          <p:nvPicPr>
            <p:cNvPr id="4382" name="Picture 119" descr="k021"/>
            <p:cNvPicPr>
              <a:picLocks noChangeAspect="1" noChangeArrowheads="1" noCrop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83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问</a:t>
              </a:r>
            </a:p>
          </p:txBody>
        </p:sp>
      </p:grpSp>
      <p:sp>
        <p:nvSpPr>
          <p:cNvPr id="331897" name="WordArt 121"/>
          <p:cNvSpPr>
            <a:spLocks noChangeArrowheads="1" noChangeShapeType="1" noTextEdit="1"/>
          </p:cNvSpPr>
          <p:nvPr/>
        </p:nvSpPr>
        <p:spPr bwMode="auto">
          <a:xfrm>
            <a:off x="811213" y="5738813"/>
            <a:ext cx="6465887" cy="4016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怎样计算等可能概型中一般事件的概率</a:t>
            </a:r>
          </a:p>
        </p:txBody>
      </p:sp>
      <p:grpSp>
        <p:nvGrpSpPr>
          <p:cNvPr id="331899" name="Group 123"/>
          <p:cNvGrpSpPr/>
          <p:nvPr/>
        </p:nvGrpSpPr>
        <p:grpSpPr bwMode="auto">
          <a:xfrm>
            <a:off x="3644900" y="1955800"/>
            <a:ext cx="2024063" cy="339725"/>
            <a:chOff x="2093" y="435"/>
            <a:chExt cx="1879" cy="187"/>
          </a:xfrm>
        </p:grpSpPr>
        <p:sp>
          <p:nvSpPr>
            <p:cNvPr id="331900" name="Line 124"/>
            <p:cNvSpPr>
              <a:spLocks noChangeShapeType="1"/>
            </p:cNvSpPr>
            <p:nvPr/>
          </p:nvSpPr>
          <p:spPr bwMode="auto">
            <a:xfrm>
              <a:off x="2093" y="622"/>
              <a:ext cx="1879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81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古典概型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1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1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1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1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3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5" grpId="0"/>
      <p:bldP spid="331843" grpId="0"/>
      <p:bldP spid="331846" grpId="0"/>
      <p:bldP spid="331853" grpId="0" animBg="1"/>
      <p:bldP spid="331854" grpId="0" animBg="1"/>
      <p:bldP spid="331857" grpId="0"/>
      <p:bldP spid="331865" grpId="0" animBg="1"/>
      <p:bldP spid="3318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WordArt 4"/>
          <p:cNvSpPr>
            <a:spLocks noChangeArrowheads="1" noChangeShapeType="1" noTextEdit="1"/>
          </p:cNvSpPr>
          <p:nvPr/>
        </p:nvSpPr>
        <p:spPr bwMode="auto">
          <a:xfrm>
            <a:off x="738188" y="6302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1331913" y="522288"/>
            <a:ext cx="77993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某接待站在某周接待了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次来访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已知这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次来访</a:t>
            </a:r>
          </a:p>
        </p:txBody>
      </p:sp>
      <p:sp>
        <p:nvSpPr>
          <p:cNvPr id="435209" name="Rectangle 9"/>
          <p:cNvSpPr>
            <a:spLocks noChangeArrowheads="1"/>
          </p:cNvSpPr>
          <p:nvPr/>
        </p:nvSpPr>
        <p:spPr bwMode="auto">
          <a:xfrm>
            <a:off x="-63500" y="904875"/>
            <a:ext cx="92075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都是在周二和周四进行的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问是否可以推断接待站的接待时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5210" name="WordArt 10"/>
          <p:cNvSpPr>
            <a:spLocks noChangeArrowheads="1" noChangeShapeType="1" noTextEdit="1"/>
          </p:cNvSpPr>
          <p:nvPr/>
        </p:nvSpPr>
        <p:spPr bwMode="auto">
          <a:xfrm>
            <a:off x="758825" y="17922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35254" name="Rectangle 54"/>
          <p:cNvSpPr>
            <a:spLocks noChangeArrowheads="1"/>
          </p:cNvSpPr>
          <p:nvPr/>
        </p:nvSpPr>
        <p:spPr bwMode="auto">
          <a:xfrm>
            <a:off x="-50800" y="1274763"/>
            <a:ext cx="28702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间是有规定的？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5255" name="Rectangle 55"/>
          <p:cNvSpPr>
            <a:spLocks noChangeArrowheads="1"/>
          </p:cNvSpPr>
          <p:nvPr/>
        </p:nvSpPr>
        <p:spPr bwMode="auto">
          <a:xfrm>
            <a:off x="1246188" y="1693863"/>
            <a:ext cx="80756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假设接待站的接待时间没有规定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且认为来访者每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5256" name="Rectangle 56"/>
          <p:cNvSpPr>
            <a:spLocks noChangeArrowheads="1"/>
          </p:cNvSpPr>
          <p:nvPr/>
        </p:nvSpPr>
        <p:spPr bwMode="auto">
          <a:xfrm>
            <a:off x="-50800" y="2101850"/>
            <a:ext cx="4953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周任一天到达是等可能的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861" name="Group 60"/>
          <p:cNvGrpSpPr/>
          <p:nvPr/>
        </p:nvGrpSpPr>
        <p:grpSpPr bwMode="auto">
          <a:xfrm>
            <a:off x="1308100" y="2447925"/>
            <a:ext cx="4805363" cy="900113"/>
            <a:chOff x="816" y="1566"/>
            <a:chExt cx="3027" cy="567"/>
          </a:xfrm>
        </p:grpSpPr>
        <p:graphicFrame>
          <p:nvGraphicFramePr>
            <p:cNvPr id="27850" name="Object 202"/>
            <p:cNvGraphicFramePr>
              <a:graphicFrameLocks noChangeAspect="1"/>
            </p:cNvGraphicFramePr>
            <p:nvPr/>
          </p:nvGraphicFramePr>
          <p:xfrm>
            <a:off x="816" y="1566"/>
            <a:ext cx="3027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30500" imgH="381000" progId="Equation.3">
                    <p:embed/>
                  </p:oleObj>
                </mc:Choice>
                <mc:Fallback>
                  <p:oleObj name="公式" r:id="rId4" imgW="2730500" imgH="38100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66"/>
                          <a:ext cx="3027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93" name="Rectangle 58"/>
            <p:cNvSpPr>
              <a:spLocks noChangeArrowheads="1"/>
            </p:cNvSpPr>
            <p:nvPr/>
          </p:nvSpPr>
          <p:spPr bwMode="auto">
            <a:xfrm>
              <a:off x="1232" y="1677"/>
              <a:ext cx="210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次来访都在周二和周四</a:t>
              </a:r>
              <a:endPara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27851" name="Object 203"/>
          <p:cNvGraphicFramePr>
            <a:graphicFrameLocks noChangeAspect="1"/>
          </p:cNvGraphicFramePr>
          <p:nvPr/>
        </p:nvGraphicFramePr>
        <p:xfrm>
          <a:off x="5246688" y="3284538"/>
          <a:ext cx="18113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63500" progId="Equation.3">
                  <p:embed/>
                </p:oleObj>
              </mc:Choice>
              <mc:Fallback>
                <p:oleObj name="公式" r:id="rId6" imgW="914400" imgH="6350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284538"/>
                        <a:ext cx="18113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69" name="Rectangle 69"/>
          <p:cNvSpPr>
            <a:spLocks noChangeArrowheads="1"/>
          </p:cNvSpPr>
          <p:nvPr/>
        </p:nvSpPr>
        <p:spPr bwMode="auto">
          <a:xfrm>
            <a:off x="4089400" y="2078038"/>
            <a:ext cx="7239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35270" name="Group 70"/>
          <p:cNvGrpSpPr/>
          <p:nvPr/>
        </p:nvGrpSpPr>
        <p:grpSpPr bwMode="auto">
          <a:xfrm>
            <a:off x="1400175" y="4512075"/>
            <a:ext cx="6661150" cy="520700"/>
            <a:chOff x="385" y="2341"/>
            <a:chExt cx="4196" cy="328"/>
          </a:xfrm>
        </p:grpSpPr>
        <p:sp>
          <p:nvSpPr>
            <p:cNvPr id="435271" name="Rectangle 71"/>
            <p:cNvSpPr>
              <a:spLocks noChangeArrowheads="1"/>
            </p:cNvSpPr>
            <p:nvPr/>
          </p:nvSpPr>
          <p:spPr bwMode="auto">
            <a:xfrm>
              <a:off x="385" y="2341"/>
              <a:ext cx="3019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概率非常小的事件，称为</a:t>
              </a:r>
            </a:p>
          </p:txBody>
        </p:sp>
        <p:sp>
          <p:nvSpPr>
            <p:cNvPr id="435272" name="Rectangle 72"/>
            <p:cNvSpPr>
              <a:spLocks noChangeArrowheads="1"/>
            </p:cNvSpPr>
            <p:nvPr/>
          </p:nvSpPr>
          <p:spPr bwMode="auto">
            <a:xfrm>
              <a:off x="2850" y="2342"/>
              <a:ext cx="173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小概率事件</a:t>
              </a:r>
              <a:r>
                <a:rPr kumimoji="1"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.</a:t>
              </a:r>
              <a:endPara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charset="-122"/>
              </a:endParaRPr>
            </a:p>
          </p:txBody>
        </p:sp>
      </p:grpSp>
      <p:pic>
        <p:nvPicPr>
          <p:cNvPr id="435280" name="Picture 80" descr="k012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5163" y="4540650"/>
            <a:ext cx="7239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5274" name="WordArt 74"/>
          <p:cNvSpPr>
            <a:spLocks noChangeArrowheads="1" noChangeShapeType="1" noTextEdit="1"/>
          </p:cNvSpPr>
          <p:nvPr/>
        </p:nvSpPr>
        <p:spPr bwMode="auto">
          <a:xfrm>
            <a:off x="2655888" y="5108975"/>
            <a:ext cx="5880100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小概率事件在一次试验中是几乎不可能发生的</a:t>
            </a:r>
            <a:r>
              <a:rPr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sz="3600" b="1" kern="10" dirty="0">
              <a:ln w="12700">
                <a:solidFill>
                  <a:srgbClr val="99CCFF"/>
                </a:solidFill>
                <a:round/>
              </a:ln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5278" name="WordArt 78"/>
          <p:cNvSpPr>
            <a:spLocks noChangeArrowheads="1" noChangeShapeType="1" noTextEdit="1"/>
          </p:cNvSpPr>
          <p:nvPr/>
        </p:nvSpPr>
        <p:spPr bwMode="auto">
          <a:xfrm>
            <a:off x="374073" y="5039269"/>
            <a:ext cx="2146877" cy="369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实际推断原理</a:t>
            </a:r>
            <a:r>
              <a:rPr kumimoji="1" lang="en-US" altLang="zh-CN" sz="3600" b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:</a:t>
            </a:r>
            <a:endParaRPr kumimoji="1" lang="zh-CN" altLang="en-US" sz="3600" b="1" kern="10" dirty="0">
              <a:ln w="12700">
                <a:solidFill>
                  <a:srgbClr val="99CCFF"/>
                </a:solidFill>
                <a:round/>
              </a:ln>
              <a:solidFill>
                <a:srgbClr val="33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435282" name="Rectangle 82"/>
          <p:cNvSpPr>
            <a:spLocks noChangeArrowheads="1"/>
          </p:cNvSpPr>
          <p:nvPr/>
        </p:nvSpPr>
        <p:spPr bwMode="auto">
          <a:xfrm>
            <a:off x="609600" y="5536013"/>
            <a:ext cx="84201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zh-CN" sz="2800" b="1" dirty="0">
                <a:latin typeface="楷体_GB2312" pitchFamily="49" charset="-122"/>
                <a:ea typeface="楷体_GB2312" pitchFamily="49" charset="-122"/>
              </a:rPr>
              <a:t>实际推断原理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可推断接待站接待时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间是有规定的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435303" name="Freeform 103"/>
          <p:cNvSpPr/>
          <p:nvPr/>
        </p:nvSpPr>
        <p:spPr bwMode="auto">
          <a:xfrm>
            <a:off x="1752600" y="2992438"/>
            <a:ext cx="3403600" cy="57150"/>
          </a:xfrm>
          <a:custGeom>
            <a:avLst/>
            <a:gdLst>
              <a:gd name="T0" fmla="*/ 0 w 2144"/>
              <a:gd name="T1" fmla="*/ 35 h 36"/>
              <a:gd name="T2" fmla="*/ 432 w 2144"/>
              <a:gd name="T3" fmla="*/ 19 h 36"/>
              <a:gd name="T4" fmla="*/ 928 w 2144"/>
              <a:gd name="T5" fmla="*/ 35 h 36"/>
              <a:gd name="T6" fmla="*/ 1280 w 2144"/>
              <a:gd name="T7" fmla="*/ 11 h 36"/>
              <a:gd name="T8" fmla="*/ 1776 w 2144"/>
              <a:gd name="T9" fmla="*/ 35 h 36"/>
              <a:gd name="T10" fmla="*/ 1976 w 2144"/>
              <a:gd name="T11" fmla="*/ 3 h 36"/>
              <a:gd name="T12" fmla="*/ 2144 w 2144"/>
              <a:gd name="T13" fmla="*/ 1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4" h="36">
                <a:moveTo>
                  <a:pt x="0" y="35"/>
                </a:moveTo>
                <a:cubicBezTo>
                  <a:pt x="138" y="27"/>
                  <a:pt x="277" y="19"/>
                  <a:pt x="432" y="19"/>
                </a:cubicBezTo>
                <a:cubicBezTo>
                  <a:pt x="587" y="19"/>
                  <a:pt x="787" y="36"/>
                  <a:pt x="928" y="35"/>
                </a:cubicBezTo>
                <a:cubicBezTo>
                  <a:pt x="1069" y="34"/>
                  <a:pt x="1139" y="11"/>
                  <a:pt x="1280" y="11"/>
                </a:cubicBezTo>
                <a:cubicBezTo>
                  <a:pt x="1421" y="11"/>
                  <a:pt x="1660" y="36"/>
                  <a:pt x="1776" y="35"/>
                </a:cubicBezTo>
                <a:cubicBezTo>
                  <a:pt x="1892" y="34"/>
                  <a:pt x="1915" y="6"/>
                  <a:pt x="1976" y="3"/>
                </a:cubicBezTo>
                <a:cubicBezTo>
                  <a:pt x="2037" y="0"/>
                  <a:pt x="2090" y="9"/>
                  <a:pt x="2144" y="19"/>
                </a:cubicBezTo>
              </a:path>
            </a:pathLst>
          </a:custGeom>
          <a:noFill/>
          <a:ln w="31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35302" name="Group 102"/>
          <p:cNvGrpSpPr/>
          <p:nvPr/>
        </p:nvGrpSpPr>
        <p:grpSpPr bwMode="auto">
          <a:xfrm>
            <a:off x="645534" y="3463963"/>
            <a:ext cx="4012527" cy="957863"/>
            <a:chOff x="892" y="2015"/>
            <a:chExt cx="2398" cy="246"/>
          </a:xfrm>
        </p:grpSpPr>
        <p:sp>
          <p:nvSpPr>
            <p:cNvPr id="435300" name="AutoShape 100"/>
            <p:cNvSpPr>
              <a:spLocks noChangeArrowheads="1"/>
            </p:cNvSpPr>
            <p:nvPr/>
          </p:nvSpPr>
          <p:spPr bwMode="auto">
            <a:xfrm>
              <a:off x="892" y="2015"/>
              <a:ext cx="2398" cy="246"/>
            </a:xfrm>
            <a:prstGeom prst="wedgeRectCallout">
              <a:avLst>
                <a:gd name="adj1" fmla="val 21435"/>
                <a:gd name="adj2" fmla="val -95528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27883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939" y="2061"/>
              <a:ext cx="2309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99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既然这个概率非常小，</a:t>
              </a:r>
              <a:endParaRPr lang="en-US" altLang="zh-CN" sz="3600" b="1" kern="10" dirty="0">
                <a:ln w="12700">
                  <a:solidFill>
                    <a:srgbClr val="FFFF99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/>
              <a:r>
                <a:rPr lang="zh-CN" altLang="en-US" sz="3600" b="1" kern="10" dirty="0">
                  <a:ln w="12700">
                    <a:solidFill>
                      <a:srgbClr val="FFFF99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那么这个事件就不应该发生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5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3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3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3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4" grpId="0" animBg="1"/>
      <p:bldP spid="435207" grpId="0"/>
      <p:bldP spid="435209" grpId="0"/>
      <p:bldP spid="435254" grpId="0"/>
      <p:bldP spid="435255" grpId="0"/>
      <p:bldP spid="435256" grpId="0"/>
      <p:bldP spid="435269" grpId="0"/>
      <p:bldP spid="435274" grpId="0"/>
      <p:bldP spid="4352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51" name="Group 27"/>
          <p:cNvGrpSpPr/>
          <p:nvPr/>
        </p:nvGrpSpPr>
        <p:grpSpPr bwMode="auto">
          <a:xfrm>
            <a:off x="180975" y="2065338"/>
            <a:ext cx="773113" cy="536575"/>
            <a:chOff x="391" y="2327"/>
            <a:chExt cx="487" cy="338"/>
          </a:xfrm>
        </p:grpSpPr>
        <p:pic>
          <p:nvPicPr>
            <p:cNvPr id="42056" name="Picture 28" descr="k021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57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问</a:t>
              </a:r>
            </a:p>
          </p:txBody>
        </p:sp>
      </p:grpSp>
      <p:sp>
        <p:nvSpPr>
          <p:cNvPr id="436254" name="WordArt 30"/>
          <p:cNvSpPr>
            <a:spLocks noChangeArrowheads="1" noChangeShapeType="1" noTextEdit="1"/>
          </p:cNvSpPr>
          <p:nvPr/>
        </p:nvSpPr>
        <p:spPr bwMode="auto">
          <a:xfrm>
            <a:off x="1049338" y="2178050"/>
            <a:ext cx="7951787" cy="38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怎样将样本空间推广到“无限个样本点”而又有某种“等可能性”？</a:t>
            </a:r>
          </a:p>
        </p:txBody>
      </p:sp>
      <p:grpSp>
        <p:nvGrpSpPr>
          <p:cNvPr id="436255" name="Group 31"/>
          <p:cNvGrpSpPr/>
          <p:nvPr/>
        </p:nvGrpSpPr>
        <p:grpSpPr bwMode="auto">
          <a:xfrm>
            <a:off x="3541713" y="652463"/>
            <a:ext cx="2011362" cy="411162"/>
            <a:chOff x="2093" y="435"/>
            <a:chExt cx="1803" cy="187"/>
          </a:xfrm>
        </p:grpSpPr>
        <p:sp>
          <p:nvSpPr>
            <p:cNvPr id="436256" name="Line 32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2055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几何概型</a:t>
              </a:r>
            </a:p>
          </p:txBody>
        </p:sp>
      </p:grpSp>
      <p:sp>
        <p:nvSpPr>
          <p:cNvPr id="436258" name="WordArt 34"/>
          <p:cNvSpPr>
            <a:spLocks noChangeArrowheads="1" noChangeShapeType="1" noTextEdit="1"/>
          </p:cNvSpPr>
          <p:nvPr/>
        </p:nvSpPr>
        <p:spPr bwMode="auto">
          <a:xfrm>
            <a:off x="4819650" y="1309688"/>
            <a:ext cx="17637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有限个样本点</a:t>
            </a:r>
          </a:p>
        </p:txBody>
      </p:sp>
      <p:sp>
        <p:nvSpPr>
          <p:cNvPr id="436259" name="WordArt 35"/>
          <p:cNvSpPr>
            <a:spLocks noChangeArrowheads="1" noChangeShapeType="1" noTextEdit="1"/>
          </p:cNvSpPr>
          <p:nvPr/>
        </p:nvSpPr>
        <p:spPr bwMode="auto">
          <a:xfrm>
            <a:off x="1958975" y="1539875"/>
            <a:ext cx="2382838" cy="2905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古典概型的特点</a:t>
            </a:r>
          </a:p>
        </p:txBody>
      </p:sp>
      <p:sp>
        <p:nvSpPr>
          <p:cNvPr id="436260" name="AutoShape 36"/>
          <p:cNvSpPr/>
          <p:nvPr/>
        </p:nvSpPr>
        <p:spPr bwMode="auto">
          <a:xfrm>
            <a:off x="4470400" y="1401763"/>
            <a:ext cx="203200" cy="533400"/>
          </a:xfrm>
          <a:prstGeom prst="leftBrace">
            <a:avLst>
              <a:gd name="adj1" fmla="val 21875"/>
              <a:gd name="adj2" fmla="val 50000"/>
            </a:avLst>
          </a:prstGeom>
          <a:noFill/>
          <a:ln w="28575">
            <a:solidFill>
              <a:schemeClr val="tx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6265" name="WordArt 41"/>
          <p:cNvSpPr>
            <a:spLocks noChangeArrowheads="1" noChangeShapeType="1" noTextEdit="1"/>
          </p:cNvSpPr>
          <p:nvPr/>
        </p:nvSpPr>
        <p:spPr bwMode="auto">
          <a:xfrm>
            <a:off x="4808538" y="1708150"/>
            <a:ext cx="2243137" cy="287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样本点等可能出现</a:t>
            </a:r>
          </a:p>
        </p:txBody>
      </p:sp>
      <p:sp>
        <p:nvSpPr>
          <p:cNvPr id="436267" name="Rectangle 43"/>
          <p:cNvSpPr>
            <a:spLocks noChangeArrowheads="1"/>
          </p:cNvSpPr>
          <p:nvPr/>
        </p:nvSpPr>
        <p:spPr bwMode="auto">
          <a:xfrm>
            <a:off x="1755775" y="3921125"/>
            <a:ext cx="74390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由于足球发射的随机性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可认为足球落在</a:t>
            </a:r>
            <a:r>
              <a:rPr kumimoji="1" lang="en-US" altLang="zh-CN" sz="2800" dirty="0">
                <a:latin typeface="+mn-lt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万平</a:t>
            </a:r>
          </a:p>
        </p:txBody>
      </p:sp>
      <p:sp>
        <p:nvSpPr>
          <p:cNvPr id="436268" name="Rectangle 44"/>
          <p:cNvSpPr>
            <a:spLocks noChangeArrowheads="1"/>
          </p:cNvSpPr>
          <p:nvPr/>
        </p:nvSpPr>
        <p:spPr bwMode="auto">
          <a:xfrm>
            <a:off x="1222375" y="2590800"/>
            <a:ext cx="8048625" cy="5648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某</a:t>
            </a:r>
            <a:r>
              <a:rPr kumimoji="1" lang="en-US" altLang="zh-CN" sz="2800" dirty="0">
                <a:latin typeface="+mn-lt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万平方米的足球场中，有一个大约</a:t>
            </a:r>
            <a:r>
              <a:rPr kumimoji="1" lang="en-US" altLang="zh-CN" sz="2800" dirty="0">
                <a:latin typeface="+mn-lt"/>
                <a:ea typeface="楷体_GB2312" pitchFamily="49" charset="-122"/>
              </a:rPr>
              <a:t>10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平方米的</a:t>
            </a:r>
          </a:p>
        </p:txBody>
      </p:sp>
      <p:sp>
        <p:nvSpPr>
          <p:cNvPr id="436270" name="WordArt 46"/>
          <p:cNvSpPr>
            <a:spLocks noChangeArrowheads="1" noChangeShapeType="1" noTextEdit="1"/>
          </p:cNvSpPr>
          <p:nvPr/>
        </p:nvSpPr>
        <p:spPr bwMode="auto">
          <a:xfrm>
            <a:off x="795338" y="27765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436272" name="Rectangle 48"/>
          <p:cNvSpPr>
            <a:spLocks noChangeArrowheads="1"/>
          </p:cNvSpPr>
          <p:nvPr/>
        </p:nvSpPr>
        <p:spPr bwMode="auto">
          <a:xfrm>
            <a:off x="-25400" y="3429000"/>
            <a:ext cx="3819525" cy="56560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概率是多少？</a:t>
            </a:r>
          </a:p>
        </p:txBody>
      </p:sp>
      <p:sp>
        <p:nvSpPr>
          <p:cNvPr id="436273" name="Rectangle 49"/>
          <p:cNvSpPr>
            <a:spLocks noChangeArrowheads="1"/>
          </p:cNvSpPr>
          <p:nvPr/>
        </p:nvSpPr>
        <p:spPr bwMode="auto">
          <a:xfrm>
            <a:off x="5896" y="3067534"/>
            <a:ext cx="9232004" cy="5648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球门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现随机向该区域发射一个足球</a:t>
            </a:r>
            <a:r>
              <a:rPr kumimoji="1" lang="en-US" altLang="zh-CN" sz="2800" b="1" dirty="0">
                <a:latin typeface="+mn-lt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latin typeface="+mn-lt"/>
                <a:ea typeface="楷体_GB2312" pitchFamily="49" charset="-122"/>
              </a:rPr>
              <a:t>问足球能落入球门的</a:t>
            </a:r>
          </a:p>
        </p:txBody>
      </p:sp>
      <p:sp>
        <p:nvSpPr>
          <p:cNvPr id="436274" name="WordArt 50"/>
          <p:cNvSpPr>
            <a:spLocks noChangeArrowheads="1" noChangeShapeType="1" noTextEdit="1"/>
          </p:cNvSpPr>
          <p:nvPr/>
        </p:nvSpPr>
        <p:spPr bwMode="auto">
          <a:xfrm>
            <a:off x="825500" y="4079875"/>
            <a:ext cx="785813" cy="277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分析</a:t>
            </a:r>
          </a:p>
        </p:txBody>
      </p:sp>
      <p:sp>
        <p:nvSpPr>
          <p:cNvPr id="436275" name="Rectangle 51"/>
          <p:cNvSpPr>
            <a:spLocks noChangeArrowheads="1"/>
          </p:cNvSpPr>
          <p:nvPr/>
        </p:nvSpPr>
        <p:spPr bwMode="auto">
          <a:xfrm>
            <a:off x="0" y="4367213"/>
            <a:ext cx="552132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方米的区域中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任一点是等可能的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436276" name="Rectangle 52"/>
          <p:cNvSpPr>
            <a:spLocks noChangeArrowheads="1"/>
          </p:cNvSpPr>
          <p:nvPr/>
        </p:nvSpPr>
        <p:spPr bwMode="auto">
          <a:xfrm>
            <a:off x="5235575" y="4343400"/>
            <a:ext cx="25241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则所求概率为</a:t>
            </a:r>
          </a:p>
        </p:txBody>
      </p:sp>
      <p:graphicFrame>
        <p:nvGraphicFramePr>
          <p:cNvPr id="42034" name="Object 50"/>
          <p:cNvGraphicFramePr>
            <a:graphicFrameLocks noChangeAspect="1"/>
          </p:cNvGraphicFramePr>
          <p:nvPr/>
        </p:nvGraphicFramePr>
        <p:xfrm>
          <a:off x="3300413" y="5568950"/>
          <a:ext cx="24717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400" imgH="419100" progId="">
                  <p:embed/>
                </p:oleObj>
              </mc:Choice>
              <mc:Fallback>
                <p:oleObj name="Equation" r:id="rId5" imgW="1422400" imgH="4191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5568950"/>
                        <a:ext cx="24717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51" name="Group 57"/>
          <p:cNvGrpSpPr/>
          <p:nvPr/>
        </p:nvGrpSpPr>
        <p:grpSpPr bwMode="auto">
          <a:xfrm>
            <a:off x="2986088" y="4787900"/>
            <a:ext cx="2628900" cy="960438"/>
            <a:chOff x="1905" y="2861"/>
            <a:chExt cx="1656" cy="605"/>
          </a:xfrm>
        </p:grpSpPr>
        <p:graphicFrame>
          <p:nvGraphicFramePr>
            <p:cNvPr id="42035" name="Object 51"/>
            <p:cNvGraphicFramePr>
              <a:graphicFrameLocks noChangeAspect="1"/>
            </p:cNvGraphicFramePr>
            <p:nvPr/>
          </p:nvGraphicFramePr>
          <p:xfrm>
            <a:off x="1905" y="2930"/>
            <a:ext cx="149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58900" imgH="393700" progId="">
                    <p:embed/>
                  </p:oleObj>
                </mc:Choice>
                <mc:Fallback>
                  <p:oleObj name="Equation" r:id="rId7" imgW="1358900" imgH="393700" progId="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2930"/>
                          <a:ext cx="1492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2" name="Rectangle 55"/>
            <p:cNvSpPr>
              <a:spLocks noChangeArrowheads="1"/>
            </p:cNvSpPr>
            <p:nvPr/>
          </p:nvSpPr>
          <p:spPr bwMode="auto">
            <a:xfrm>
              <a:off x="2401" y="2861"/>
              <a:ext cx="1160" cy="33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/>
            <a:lstStyle/>
            <a:p>
              <a:pPr>
                <a:lnSpc>
                  <a:spcPct val="120000"/>
                </a:lnSpc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球门面积</a:t>
              </a:r>
            </a:p>
          </p:txBody>
        </p:sp>
        <p:sp>
          <p:nvSpPr>
            <p:cNvPr id="42053" name="Rectangle 56"/>
            <p:cNvSpPr>
              <a:spLocks noChangeArrowheads="1"/>
            </p:cNvSpPr>
            <p:nvPr/>
          </p:nvSpPr>
          <p:spPr bwMode="auto">
            <a:xfrm>
              <a:off x="2334" y="3132"/>
              <a:ext cx="1160" cy="33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/>
            <a:lstStyle/>
            <a:p>
              <a:pPr>
                <a:lnSpc>
                  <a:spcPct val="120000"/>
                </a:lnSpc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区域总面积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6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6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6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4" grpId="0" animBg="1"/>
      <p:bldP spid="436258" grpId="0" animBg="1"/>
      <p:bldP spid="436259" grpId="0" animBg="1"/>
      <p:bldP spid="436260" grpId="0" animBg="1"/>
      <p:bldP spid="436265" grpId="0" animBg="1"/>
      <p:bldP spid="436267" grpId="0"/>
      <p:bldP spid="436268" grpId="0"/>
      <p:bldP spid="436270" grpId="0" animBg="1"/>
      <p:bldP spid="436272" grpId="0"/>
      <p:bldP spid="436273" grpId="0"/>
      <p:bldP spid="436274" grpId="0" animBg="1"/>
      <p:bldP spid="436275" grpId="0"/>
      <p:bldP spid="4362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0" name="Group 6"/>
          <p:cNvGrpSpPr/>
          <p:nvPr/>
        </p:nvGrpSpPr>
        <p:grpSpPr bwMode="auto">
          <a:xfrm>
            <a:off x="3919538" y="-38100"/>
            <a:ext cx="1516062" cy="0"/>
            <a:chOff x="2093" y="435"/>
            <a:chExt cx="1803" cy="187"/>
          </a:xfrm>
        </p:grpSpPr>
        <p:sp>
          <p:nvSpPr>
            <p:cNvPr id="438279" name="Line 7"/>
            <p:cNvSpPr>
              <a:spLocks noChangeShapeType="1"/>
            </p:cNvSpPr>
            <p:nvPr/>
          </p:nvSpPr>
          <p:spPr bwMode="auto">
            <a:xfrm>
              <a:off x="2147483647" y="-38100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3235" name="WordArt 8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几何概型</a:t>
              </a:r>
            </a:p>
          </p:txBody>
        </p:sp>
      </p:grpSp>
      <p:grpSp>
        <p:nvGrpSpPr>
          <p:cNvPr id="438321" name="Group 49"/>
          <p:cNvGrpSpPr/>
          <p:nvPr/>
        </p:nvGrpSpPr>
        <p:grpSpPr bwMode="auto">
          <a:xfrm>
            <a:off x="1963738" y="1055688"/>
            <a:ext cx="5707062" cy="519112"/>
            <a:chOff x="1309" y="753"/>
            <a:chExt cx="3595" cy="327"/>
          </a:xfrm>
        </p:grpSpPr>
        <p:sp>
          <p:nvSpPr>
            <p:cNvPr id="438307" name="Rectangle 35"/>
            <p:cNvSpPr>
              <a:spLocks noChangeArrowheads="1"/>
            </p:cNvSpPr>
            <p:nvPr/>
          </p:nvSpPr>
          <p:spPr bwMode="auto">
            <a:xfrm>
              <a:off x="1309" y="753"/>
              <a:ext cx="359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向平面有界区域    投掷一个点</a:t>
              </a:r>
            </a:p>
          </p:txBody>
        </p:sp>
        <p:graphicFrame>
          <p:nvGraphicFramePr>
            <p:cNvPr id="43202" name="Object 194"/>
            <p:cNvGraphicFramePr>
              <a:graphicFrameLocks noChangeAspect="1"/>
            </p:cNvGraphicFramePr>
            <p:nvPr/>
          </p:nvGraphicFramePr>
          <p:xfrm>
            <a:off x="2953" y="811"/>
            <a:ext cx="24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57600" imgH="3352800" progId="Equation.DSMT4">
                    <p:embed/>
                  </p:oleObj>
                </mc:Choice>
                <mc:Fallback>
                  <p:oleObj name="Equation" r:id="rId3" imgW="3657600" imgH="3352800" progId="Equation.DSMT4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811"/>
                          <a:ext cx="24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318" name="WordArt 46"/>
          <p:cNvSpPr>
            <a:spLocks noChangeArrowheads="1" noChangeShapeType="1" noTextEdit="1"/>
          </p:cNvSpPr>
          <p:nvPr/>
        </p:nvSpPr>
        <p:spPr bwMode="auto">
          <a:xfrm>
            <a:off x="539750" y="1627188"/>
            <a:ext cx="134778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样本空间</a:t>
            </a:r>
          </a:p>
        </p:txBody>
      </p:sp>
      <p:sp>
        <p:nvSpPr>
          <p:cNvPr id="438319" name="WordArt 47"/>
          <p:cNvSpPr>
            <a:spLocks noChangeArrowheads="1" noChangeShapeType="1" noTextEdit="1"/>
          </p:cNvSpPr>
          <p:nvPr/>
        </p:nvSpPr>
        <p:spPr bwMode="auto">
          <a:xfrm>
            <a:off x="514350" y="2492375"/>
            <a:ext cx="1387475" cy="2778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事件概率</a:t>
            </a:r>
          </a:p>
        </p:txBody>
      </p:sp>
      <p:graphicFrame>
        <p:nvGraphicFramePr>
          <p:cNvPr id="438324" name="Object 195"/>
          <p:cNvGraphicFramePr>
            <a:graphicFrameLocks noChangeAspect="1"/>
          </p:cNvGraphicFramePr>
          <p:nvPr/>
        </p:nvGraphicFramePr>
        <p:xfrm>
          <a:off x="2060575" y="1592263"/>
          <a:ext cx="3889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3352800" progId="Equation.DSMT4">
                  <p:embed/>
                </p:oleObj>
              </mc:Choice>
              <mc:Fallback>
                <p:oleObj name="Equation" r:id="rId5" imgW="3657600" imgH="33528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592263"/>
                        <a:ext cx="3889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325" name="WordArt 53"/>
          <p:cNvSpPr>
            <a:spLocks noChangeArrowheads="1" noChangeShapeType="1" noTextEdit="1"/>
          </p:cNvSpPr>
          <p:nvPr/>
        </p:nvSpPr>
        <p:spPr bwMode="auto">
          <a:xfrm>
            <a:off x="539750" y="2060575"/>
            <a:ext cx="1362075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事    件</a:t>
            </a:r>
          </a:p>
        </p:txBody>
      </p:sp>
      <p:grpSp>
        <p:nvGrpSpPr>
          <p:cNvPr id="438329" name="Group 57"/>
          <p:cNvGrpSpPr/>
          <p:nvPr/>
        </p:nvGrpSpPr>
        <p:grpSpPr bwMode="auto">
          <a:xfrm>
            <a:off x="1990725" y="1895474"/>
            <a:ext cx="5870575" cy="523875"/>
            <a:chOff x="1310" y="1194"/>
            <a:chExt cx="2727" cy="330"/>
          </a:xfrm>
        </p:grpSpPr>
        <p:sp>
          <p:nvSpPr>
            <p:cNvPr id="438323" name="Rectangle 51"/>
            <p:cNvSpPr>
              <a:spLocks noChangeArrowheads="1"/>
            </p:cNvSpPr>
            <p:nvPr/>
          </p:nvSpPr>
          <p:spPr bwMode="auto">
            <a:xfrm>
              <a:off x="1310" y="1194"/>
              <a:ext cx="2727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点落在可测量面积的平面区域</a:t>
              </a:r>
            </a:p>
          </p:txBody>
        </p:sp>
        <p:graphicFrame>
          <p:nvGraphicFramePr>
            <p:cNvPr id="43204" name="Object 196"/>
            <p:cNvGraphicFramePr>
              <a:graphicFrameLocks noChangeAspect="1"/>
            </p:cNvGraphicFramePr>
            <p:nvPr/>
          </p:nvGraphicFramePr>
          <p:xfrm>
            <a:off x="3494" y="1266"/>
            <a:ext cx="16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352800" imgH="3352800" progId="Equation.DSMT4">
                    <p:embed/>
                  </p:oleObj>
                </mc:Choice>
                <mc:Fallback>
                  <p:oleObj name="Equation" r:id="rId7" imgW="3352800" imgH="3352800" progId="Equation.DSMT4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" y="1266"/>
                          <a:ext cx="163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8335" name="Group 63"/>
          <p:cNvGrpSpPr/>
          <p:nvPr/>
        </p:nvGrpSpPr>
        <p:grpSpPr bwMode="auto">
          <a:xfrm>
            <a:off x="2504187" y="2671763"/>
            <a:ext cx="3190190" cy="939800"/>
            <a:chOff x="1667" y="1667"/>
            <a:chExt cx="1776" cy="592"/>
          </a:xfrm>
        </p:grpSpPr>
        <p:graphicFrame>
          <p:nvGraphicFramePr>
            <p:cNvPr id="43205" name="Object 197"/>
            <p:cNvGraphicFramePr>
              <a:graphicFrameLocks noChangeAspect="1"/>
            </p:cNvGraphicFramePr>
            <p:nvPr/>
          </p:nvGraphicFramePr>
          <p:xfrm>
            <a:off x="1667" y="1775"/>
            <a:ext cx="159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3774400" imgH="5181600" progId="Equation.DSMT4">
                    <p:embed/>
                  </p:oleObj>
                </mc:Choice>
                <mc:Fallback>
                  <p:oleObj name="Equation" r:id="rId9" imgW="23774400" imgH="5181600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7" y="1775"/>
                          <a:ext cx="159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331" name="Rectangle 59"/>
            <p:cNvSpPr>
              <a:spLocks noChangeArrowheads="1"/>
            </p:cNvSpPr>
            <p:nvPr/>
          </p:nvSpPr>
          <p:spPr bwMode="auto">
            <a:xfrm>
              <a:off x="2527" y="1667"/>
              <a:ext cx="91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的面积</a:t>
              </a:r>
            </a:p>
          </p:txBody>
        </p:sp>
        <p:graphicFrame>
          <p:nvGraphicFramePr>
            <p:cNvPr id="43206" name="Object 198"/>
            <p:cNvGraphicFramePr>
              <a:graphicFrameLocks noChangeAspect="1"/>
            </p:cNvGraphicFramePr>
            <p:nvPr/>
          </p:nvGraphicFramePr>
          <p:xfrm>
            <a:off x="2375" y="1741"/>
            <a:ext cx="22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352800" imgH="3352800" progId="Equation.DSMT4">
                    <p:embed/>
                  </p:oleObj>
                </mc:Choice>
                <mc:Fallback>
                  <p:oleObj name="Equation" r:id="rId11" imgW="3352800" imgH="3352800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1741"/>
                          <a:ext cx="22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8333" name="Rectangle 61"/>
            <p:cNvSpPr>
              <a:spLocks noChangeArrowheads="1"/>
            </p:cNvSpPr>
            <p:nvPr/>
          </p:nvSpPr>
          <p:spPr bwMode="auto">
            <a:xfrm>
              <a:off x="2528" y="1932"/>
              <a:ext cx="91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的面积</a:t>
              </a:r>
            </a:p>
          </p:txBody>
        </p:sp>
        <p:graphicFrame>
          <p:nvGraphicFramePr>
            <p:cNvPr id="43207" name="Object 199"/>
            <p:cNvGraphicFramePr>
              <a:graphicFrameLocks noChangeAspect="1"/>
            </p:cNvGraphicFramePr>
            <p:nvPr/>
          </p:nvGraphicFramePr>
          <p:xfrm>
            <a:off x="2363" y="1996"/>
            <a:ext cx="24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57600" imgH="3352800" progId="Equation.DSMT4">
                    <p:embed/>
                  </p:oleObj>
                </mc:Choice>
                <mc:Fallback>
                  <p:oleObj name="Equation" r:id="rId13" imgW="3657600" imgH="3352800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1996"/>
                          <a:ext cx="24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8336" name="WordArt 64"/>
          <p:cNvSpPr>
            <a:spLocks noChangeArrowheads="1" noChangeShapeType="1" noTextEdit="1"/>
          </p:cNvSpPr>
          <p:nvPr/>
        </p:nvSpPr>
        <p:spPr bwMode="auto">
          <a:xfrm>
            <a:off x="581025" y="1196975"/>
            <a:ext cx="133350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随机试验</a:t>
            </a:r>
          </a:p>
        </p:txBody>
      </p:sp>
      <p:grpSp>
        <p:nvGrpSpPr>
          <p:cNvPr id="438342" name="Group 70"/>
          <p:cNvGrpSpPr/>
          <p:nvPr/>
        </p:nvGrpSpPr>
        <p:grpSpPr bwMode="auto">
          <a:xfrm>
            <a:off x="-25400" y="3467100"/>
            <a:ext cx="4865688" cy="531813"/>
            <a:chOff x="512" y="2272"/>
            <a:chExt cx="3065" cy="335"/>
          </a:xfrm>
        </p:grpSpPr>
        <p:sp>
          <p:nvSpPr>
            <p:cNvPr id="438338" name="Rectangle 66"/>
            <p:cNvSpPr>
              <a:spLocks noChangeArrowheads="1"/>
            </p:cNvSpPr>
            <p:nvPr/>
          </p:nvSpPr>
          <p:spPr bwMode="auto">
            <a:xfrm>
              <a:off x="512" y="2272"/>
              <a:ext cx="186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则称上述试验为</a:t>
              </a:r>
            </a:p>
          </p:txBody>
        </p:sp>
        <p:sp>
          <p:nvSpPr>
            <p:cNvPr id="438339" name="Rectangle 67"/>
            <p:cNvSpPr>
              <a:spLocks noChangeArrowheads="1"/>
            </p:cNvSpPr>
            <p:nvPr/>
          </p:nvSpPr>
          <p:spPr bwMode="auto">
            <a:xfrm>
              <a:off x="2061" y="2280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几何概型</a:t>
              </a:r>
              <a:r>
                <a:rPr kumimoji="1" lang="en-US" altLang="zh-CN" sz="2800" b="1" dirty="0"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</a:p>
          </p:txBody>
        </p:sp>
      </p:grpSp>
      <p:sp>
        <p:nvSpPr>
          <p:cNvPr id="438343" name="Rectangle 71"/>
          <p:cNvSpPr>
            <a:spLocks noChangeArrowheads="1"/>
          </p:cNvSpPr>
          <p:nvPr/>
        </p:nvSpPr>
        <p:spPr bwMode="auto">
          <a:xfrm>
            <a:off x="1222375" y="5368925"/>
            <a:ext cx="754380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华文新魏" panose="02010800040101010101" charset="-122"/>
                <a:ea typeface="华文新魏" panose="02010800040101010101" charset="-122"/>
              </a:rPr>
              <a:t>如果样本空间为有界区间、空间有界区域，则 </a:t>
            </a:r>
            <a:r>
              <a:rPr kumimoji="1" lang="zh-CN" altLang="en-US" sz="2800" b="1" dirty="0">
                <a:latin typeface="Times New Roman" panose="02020603050405020304"/>
                <a:ea typeface="华文新魏" panose="02010800040101010101" charset="-122"/>
              </a:rPr>
              <a:t>“</a:t>
            </a:r>
            <a:r>
              <a:rPr kumimoji="1" lang="zh-CN" altLang="en-US" sz="2800" b="1" dirty="0">
                <a:latin typeface="华文新魏" panose="02010800040101010101" charset="-122"/>
                <a:ea typeface="华文新魏" panose="02010800040101010101" charset="-122"/>
              </a:rPr>
              <a:t>面积</a:t>
            </a:r>
            <a:r>
              <a:rPr kumimoji="1" lang="zh-CN" altLang="en-US" sz="2800" b="1" dirty="0">
                <a:latin typeface="Times New Roman" panose="02020603050405020304"/>
                <a:ea typeface="华文新魏" panose="02010800040101010101" charset="-122"/>
              </a:rPr>
              <a:t>”</a:t>
            </a:r>
            <a:r>
              <a:rPr kumimoji="1" lang="zh-CN" altLang="en-US" sz="2800" b="1" dirty="0">
                <a:latin typeface="华文新魏" panose="02010800040101010101" charset="-122"/>
                <a:ea typeface="华文新魏" panose="02010800040101010101" charset="-122"/>
              </a:rPr>
              <a:t> 改为</a:t>
            </a:r>
            <a:r>
              <a:rPr kumimoji="1" lang="zh-CN" altLang="en-US" sz="2800" b="1" dirty="0">
                <a:latin typeface="Times New Roman" panose="02020603050405020304"/>
                <a:ea typeface="华文新魏" panose="02010800040101010101" charset="-122"/>
              </a:rPr>
              <a:t>“</a:t>
            </a:r>
            <a:r>
              <a:rPr kumimoji="1" lang="zh-CN" altLang="en-US" sz="2800" b="1" dirty="0">
                <a:latin typeface="华文新魏" panose="02010800040101010101" charset="-122"/>
                <a:ea typeface="华文新魏" panose="02010800040101010101" charset="-122"/>
              </a:rPr>
              <a:t>长度</a:t>
            </a:r>
            <a:r>
              <a:rPr kumimoji="1" lang="zh-CN" altLang="en-US" sz="2800" b="1" dirty="0">
                <a:latin typeface="Times New Roman" panose="02020603050405020304"/>
                <a:ea typeface="华文新魏" panose="02010800040101010101" charset="-122"/>
              </a:rPr>
              <a:t>”</a:t>
            </a:r>
            <a:r>
              <a:rPr kumimoji="1" lang="zh-CN" altLang="en-US" sz="2800" b="1" dirty="0">
                <a:latin typeface="华文新魏" panose="02010800040101010101" charset="-122"/>
                <a:ea typeface="华文新魏" panose="02010800040101010101" charset="-122"/>
              </a:rPr>
              <a:t>、</a:t>
            </a:r>
            <a:r>
              <a:rPr kumimoji="1" lang="zh-CN" altLang="en-US" sz="2800" b="1" dirty="0">
                <a:latin typeface="Times New Roman" panose="02020603050405020304"/>
                <a:ea typeface="华文新魏" panose="02010800040101010101" charset="-122"/>
              </a:rPr>
              <a:t>“</a:t>
            </a:r>
            <a:r>
              <a:rPr kumimoji="1" lang="zh-CN" altLang="en-US" sz="2800" b="1" dirty="0">
                <a:latin typeface="华文新魏" panose="02010800040101010101" charset="-122"/>
                <a:ea typeface="华文新魏" panose="02010800040101010101" charset="-122"/>
              </a:rPr>
              <a:t>体积</a:t>
            </a:r>
            <a:r>
              <a:rPr kumimoji="1" lang="zh-CN" altLang="en-US" sz="2800" b="1" dirty="0">
                <a:latin typeface="Times New Roman" panose="02020603050405020304"/>
                <a:ea typeface="华文新魏" panose="02010800040101010101" charset="-122"/>
              </a:rPr>
              <a:t>”</a:t>
            </a:r>
            <a:endParaRPr kumimoji="1" lang="zh-CN" altLang="en-US" sz="2800" b="1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38344" name="WordArt 72"/>
          <p:cNvSpPr>
            <a:spLocks noChangeArrowheads="1" noChangeShapeType="1" noTextEdit="1"/>
          </p:cNvSpPr>
          <p:nvPr/>
        </p:nvSpPr>
        <p:spPr bwMode="auto">
          <a:xfrm>
            <a:off x="801688" y="4037013"/>
            <a:ext cx="455612" cy="273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注：</a:t>
            </a:r>
          </a:p>
        </p:txBody>
      </p:sp>
      <p:sp>
        <p:nvSpPr>
          <p:cNvPr id="438345" name="WordArt 73"/>
          <p:cNvSpPr>
            <a:spLocks noChangeArrowheads="1" noChangeShapeType="1" noTextEdit="1"/>
          </p:cNvSpPr>
          <p:nvPr/>
        </p:nvSpPr>
        <p:spPr bwMode="auto">
          <a:xfrm>
            <a:off x="819150" y="449262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438346" name="WordArt 74"/>
          <p:cNvSpPr>
            <a:spLocks noChangeArrowheads="1" noChangeShapeType="1" noTextEdit="1"/>
          </p:cNvSpPr>
          <p:nvPr/>
        </p:nvSpPr>
        <p:spPr bwMode="auto">
          <a:xfrm>
            <a:off x="809625" y="55054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</a:p>
        </p:txBody>
      </p:sp>
      <p:grpSp>
        <p:nvGrpSpPr>
          <p:cNvPr id="438347" name="Group 75"/>
          <p:cNvGrpSpPr/>
          <p:nvPr/>
        </p:nvGrpSpPr>
        <p:grpSpPr bwMode="auto">
          <a:xfrm>
            <a:off x="1198563" y="4352925"/>
            <a:ext cx="8281987" cy="946150"/>
            <a:chOff x="811" y="2526"/>
            <a:chExt cx="5217" cy="596"/>
          </a:xfrm>
        </p:grpSpPr>
        <p:sp>
          <p:nvSpPr>
            <p:cNvPr id="438348" name="Rectangle 76"/>
            <p:cNvSpPr>
              <a:spLocks noChangeArrowheads="1"/>
            </p:cNvSpPr>
            <p:nvPr/>
          </p:nvSpPr>
          <p:spPr bwMode="auto">
            <a:xfrm>
              <a:off x="811" y="2526"/>
              <a:ext cx="5217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</a:rPr>
                <a:t>事件 </a:t>
              </a:r>
              <a:r>
                <a:rPr kumimoji="1" lang="zh-CN" altLang="en-US" sz="2800" b="1" i="1" dirty="0">
                  <a:latin typeface="华文新魏" panose="02010800040101010101" charset="-122"/>
                  <a:ea typeface="华文新魏" panose="02010800040101010101" charset="-122"/>
                </a:rPr>
                <a:t>   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</a:rPr>
                <a:t>发生的概率与位置无关</a:t>
              </a:r>
              <a:r>
                <a:rPr kumimoji="1" lang="en-US" altLang="zh-CN" sz="2800" b="1" dirty="0">
                  <a:latin typeface="华文新魏" panose="02010800040101010101" charset="-122"/>
                  <a:ea typeface="华文新魏" panose="02010800040101010101" charset="-122"/>
                </a:rPr>
                <a:t>,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</a:rPr>
                <a:t>只与</a:t>
              </a:r>
              <a:r>
                <a:rPr kumimoji="1" lang="zh-CN" altLang="en-US" sz="2800" b="1" i="1" dirty="0">
                  <a:latin typeface="华文新魏" panose="02010800040101010101" charset="-122"/>
                  <a:ea typeface="华文新魏" panose="02010800040101010101" charset="-122"/>
                </a:rPr>
                <a:t>    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</a:rPr>
                <a:t>的面积有关，这体现了某种</a:t>
              </a:r>
              <a:r>
                <a:rPr kumimoji="1" lang="zh-CN" altLang="en-US" sz="2800" b="1" dirty="0">
                  <a:latin typeface="Times New Roman" panose="02020603050405020304"/>
                  <a:ea typeface="华文新魏" panose="02010800040101010101" charset="-122"/>
                </a:rPr>
                <a:t>“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</a:rPr>
                <a:t>等可能性</a:t>
              </a:r>
              <a:r>
                <a:rPr kumimoji="1" lang="zh-CN" altLang="en-US" sz="2800" b="1" dirty="0">
                  <a:latin typeface="Times New Roman" panose="02020603050405020304"/>
                  <a:ea typeface="华文新魏" panose="02010800040101010101" charset="-122"/>
                </a:rPr>
                <a:t>”</a:t>
              </a:r>
              <a:r>
                <a:rPr kumimoji="1" lang="zh-CN" altLang="en-US" sz="2800" b="1" dirty="0"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</a:p>
          </p:txBody>
        </p:sp>
        <p:graphicFrame>
          <p:nvGraphicFramePr>
            <p:cNvPr id="43208" name="Object 200"/>
            <p:cNvGraphicFramePr>
              <a:graphicFrameLocks noChangeAspect="1"/>
            </p:cNvGraphicFramePr>
            <p:nvPr/>
          </p:nvGraphicFramePr>
          <p:xfrm>
            <a:off x="1327" y="2600"/>
            <a:ext cx="22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52800" imgH="3352800" progId="Equation.DSMT4">
                    <p:embed/>
                  </p:oleObj>
                </mc:Choice>
                <mc:Fallback>
                  <p:oleObj name="Equation" r:id="rId15" imgW="3352800" imgH="335280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" y="2600"/>
                          <a:ext cx="22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09" name="Object 201"/>
            <p:cNvGraphicFramePr>
              <a:graphicFrameLocks noChangeAspect="1"/>
            </p:cNvGraphicFramePr>
            <p:nvPr/>
          </p:nvGraphicFramePr>
          <p:xfrm>
            <a:off x="4327" y="2600"/>
            <a:ext cx="22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352800" imgH="3352800" progId="Equation.DSMT4">
                    <p:embed/>
                  </p:oleObj>
                </mc:Choice>
                <mc:Fallback>
                  <p:oleObj name="Equation" r:id="rId17" imgW="3352800" imgH="3352800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7" y="2600"/>
                          <a:ext cx="22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224" name="Group 31"/>
          <p:cNvGrpSpPr/>
          <p:nvPr/>
        </p:nvGrpSpPr>
        <p:grpSpPr bwMode="auto">
          <a:xfrm>
            <a:off x="3541713" y="652463"/>
            <a:ext cx="2011362" cy="411162"/>
            <a:chOff x="2093" y="435"/>
            <a:chExt cx="1803" cy="187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3226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9933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几何概型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8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8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18" grpId="0" animBg="1"/>
      <p:bldP spid="438319" grpId="0" animBg="1"/>
      <p:bldP spid="438325" grpId="0" animBg="1"/>
      <p:bldP spid="438336" grpId="0" animBg="1"/>
      <p:bldP spid="438343" grpId="0"/>
      <p:bldP spid="438344" grpId="0" animBg="1"/>
      <p:bldP spid="438345" grpId="0" animBg="1"/>
      <p:bldP spid="4383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97" name="Line 65"/>
          <p:cNvSpPr>
            <a:spLocks noChangeShapeType="1"/>
          </p:cNvSpPr>
          <p:nvPr/>
        </p:nvSpPr>
        <p:spPr bwMode="auto">
          <a:xfrm>
            <a:off x="6791325" y="5143500"/>
            <a:ext cx="0" cy="990600"/>
          </a:xfrm>
          <a:prstGeom prst="line">
            <a:avLst/>
          </a:prstGeom>
          <a:noFill/>
          <a:ln w="28575">
            <a:solidFill>
              <a:srgbClr val="00B050"/>
            </a:solidFill>
            <a:prstDash val="dash"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2448" name="Freeform 16"/>
          <p:cNvSpPr/>
          <p:nvPr/>
        </p:nvSpPr>
        <p:spPr bwMode="auto">
          <a:xfrm>
            <a:off x="6459538" y="4143375"/>
            <a:ext cx="989012" cy="1001713"/>
          </a:xfrm>
          <a:custGeom>
            <a:avLst/>
            <a:gdLst>
              <a:gd name="T0" fmla="*/ 0 w 623"/>
              <a:gd name="T1" fmla="*/ 0 h 631"/>
              <a:gd name="T2" fmla="*/ 622 w 623"/>
              <a:gd name="T3" fmla="*/ 0 h 631"/>
              <a:gd name="T4" fmla="*/ 623 w 623"/>
              <a:gd name="T5" fmla="*/ 216 h 631"/>
              <a:gd name="T6" fmla="*/ 210 w 623"/>
              <a:gd name="T7" fmla="*/ 631 h 631"/>
              <a:gd name="T8" fmla="*/ 0 w 623"/>
              <a:gd name="T9" fmla="*/ 631 h 631"/>
              <a:gd name="T10" fmla="*/ 0 w 623"/>
              <a:gd name="T11" fmla="*/ 0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631">
                <a:moveTo>
                  <a:pt x="0" y="0"/>
                </a:moveTo>
                <a:lnTo>
                  <a:pt x="622" y="0"/>
                </a:lnTo>
                <a:lnTo>
                  <a:pt x="623" y="216"/>
                </a:lnTo>
                <a:lnTo>
                  <a:pt x="210" y="631"/>
                </a:lnTo>
                <a:lnTo>
                  <a:pt x="0" y="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1000"/>
            </a:schemeClr>
          </a:solidFill>
          <a:ln w="9525" cmpd="sng">
            <a:solidFill>
              <a:schemeClr val="tx1"/>
            </a:solidFill>
            <a:prstDash val="solid"/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2437" name="Rectangle 5"/>
          <p:cNvSpPr>
            <a:spLocks noChangeArrowheads="1"/>
          </p:cNvSpPr>
          <p:nvPr/>
        </p:nvSpPr>
        <p:spPr bwMode="auto">
          <a:xfrm>
            <a:off x="258763" y="511175"/>
            <a:ext cx="8824912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在一次演习中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某部队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接到命令要赶到某小河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岸为行进中的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部队架设浮桥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假设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部队将于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点到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分之间到达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岸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架桥需要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分钟时间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部队将于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分至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点之间到达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岸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试求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部队到达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岸时能立即过河的概率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4359" name="Object 327"/>
          <p:cNvGraphicFramePr>
            <a:graphicFrameLocks noChangeAspect="1"/>
          </p:cNvGraphicFramePr>
          <p:nvPr/>
        </p:nvGraphicFramePr>
        <p:xfrm>
          <a:off x="2482850" y="3671888"/>
          <a:ext cx="2095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900" imgH="774700" progId="">
                  <p:embed/>
                </p:oleObj>
              </mc:Choice>
              <mc:Fallback>
                <p:oleObj name="Equation" r:id="rId3" imgW="1104900" imgH="774700" progId="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671888"/>
                        <a:ext cx="2095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39" name="Rectangle 7"/>
          <p:cNvSpPr>
            <a:spLocks noChangeArrowheads="1"/>
          </p:cNvSpPr>
          <p:nvPr/>
        </p:nvSpPr>
        <p:spPr bwMode="auto">
          <a:xfrm>
            <a:off x="0" y="5011738"/>
            <a:ext cx="5184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这是一个几何概型，所求概率是</a:t>
            </a:r>
          </a:p>
        </p:txBody>
      </p:sp>
      <p:graphicFrame>
        <p:nvGraphicFramePr>
          <p:cNvPr id="44360" name="Object 328"/>
          <p:cNvGraphicFramePr>
            <a:graphicFrameLocks noChangeAspect="1"/>
          </p:cNvGraphicFramePr>
          <p:nvPr/>
        </p:nvGraphicFramePr>
        <p:xfrm>
          <a:off x="1852613" y="5499100"/>
          <a:ext cx="25098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800" imgH="431800" progId="">
                  <p:embed/>
                </p:oleObj>
              </mc:Choice>
              <mc:Fallback>
                <p:oleObj name="Equation" r:id="rId5" imgW="1447800" imgH="431800" progId="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499100"/>
                        <a:ext cx="25098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3" name="Line 11"/>
          <p:cNvSpPr>
            <a:spLocks noChangeShapeType="1"/>
          </p:cNvSpPr>
          <p:nvPr/>
        </p:nvSpPr>
        <p:spPr bwMode="auto">
          <a:xfrm>
            <a:off x="6457950" y="4140200"/>
            <a:ext cx="992188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2444" name="Line 12"/>
          <p:cNvSpPr>
            <a:spLocks noChangeShapeType="1"/>
          </p:cNvSpPr>
          <p:nvPr/>
        </p:nvSpPr>
        <p:spPr bwMode="auto">
          <a:xfrm>
            <a:off x="7450138" y="4140200"/>
            <a:ext cx="0" cy="20002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361" name="Object 329"/>
          <p:cNvGraphicFramePr>
            <a:graphicFrameLocks noChangeAspect="1"/>
          </p:cNvGraphicFramePr>
          <p:nvPr/>
        </p:nvGraphicFramePr>
        <p:xfrm>
          <a:off x="6113463" y="3995738"/>
          <a:ext cx="37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14300" progId="">
                  <p:embed/>
                </p:oleObj>
              </mc:Choice>
              <mc:Fallback>
                <p:oleObj name="Equation" r:id="rId7" imgW="114300" imgH="114300" progId="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3995738"/>
                        <a:ext cx="3746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62" name="Object 330"/>
          <p:cNvGraphicFramePr>
            <a:graphicFrameLocks noChangeAspect="1"/>
          </p:cNvGraphicFramePr>
          <p:nvPr/>
        </p:nvGraphicFramePr>
        <p:xfrm>
          <a:off x="6113463" y="4989513"/>
          <a:ext cx="37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300" imgH="114300" progId="">
                  <p:embed/>
                </p:oleObj>
              </mc:Choice>
              <mc:Fallback>
                <p:oleObj name="Equation" r:id="rId9" imgW="114300" imgH="114300" progId="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4989513"/>
                        <a:ext cx="3746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63" name="Object 331"/>
          <p:cNvGraphicFramePr>
            <a:graphicFrameLocks noChangeAspect="1"/>
          </p:cNvGraphicFramePr>
          <p:nvPr/>
        </p:nvGraphicFramePr>
        <p:xfrm>
          <a:off x="7288213" y="6083300"/>
          <a:ext cx="37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300" imgH="114300" progId="">
                  <p:embed/>
                </p:oleObj>
              </mc:Choice>
              <mc:Fallback>
                <p:oleObj name="Equation" r:id="rId11" imgW="114300" imgH="114300" progId="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6083300"/>
                        <a:ext cx="3746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99" name="Group 67"/>
          <p:cNvGrpSpPr/>
          <p:nvPr/>
        </p:nvGrpSpPr>
        <p:grpSpPr bwMode="auto">
          <a:xfrm>
            <a:off x="6189663" y="3676650"/>
            <a:ext cx="2054225" cy="2720975"/>
            <a:chOff x="3555" y="2348"/>
            <a:chExt cx="1294" cy="1714"/>
          </a:xfrm>
        </p:grpSpPr>
        <p:graphicFrame>
          <p:nvGraphicFramePr>
            <p:cNvPr id="44364" name="Object 332"/>
            <p:cNvGraphicFramePr>
              <a:graphicFrameLocks noChangeAspect="1"/>
            </p:cNvGraphicFramePr>
            <p:nvPr/>
          </p:nvGraphicFramePr>
          <p:xfrm>
            <a:off x="4637" y="3702"/>
            <a:ext cx="21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8900" imgH="101600" progId="">
                    <p:embed/>
                  </p:oleObj>
                </mc:Choice>
                <mc:Fallback>
                  <p:oleObj name="Equation" r:id="rId13" imgW="88900" imgH="101600" progId="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3702"/>
                          <a:ext cx="21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65" name="Object 333"/>
            <p:cNvGraphicFramePr>
              <a:graphicFrameLocks noChangeAspect="1"/>
            </p:cNvGraphicFramePr>
            <p:nvPr/>
          </p:nvGraphicFramePr>
          <p:xfrm>
            <a:off x="3724" y="2348"/>
            <a:ext cx="21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01600" imgH="152400" progId="Equation.3">
                    <p:embed/>
                  </p:oleObj>
                </mc:Choice>
                <mc:Fallback>
                  <p:oleObj name="公式" r:id="rId15" imgW="101600" imgH="152400" progId="Equation.3">
                    <p:embed/>
                    <p:pic>
                      <p:nvPicPr>
                        <p:cNvPr id="0" name="Picture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2348"/>
                          <a:ext cx="210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366" name="Object 334"/>
            <p:cNvGraphicFramePr>
              <a:graphicFrameLocks noChangeAspect="1"/>
            </p:cNvGraphicFramePr>
            <p:nvPr/>
          </p:nvGraphicFramePr>
          <p:xfrm>
            <a:off x="3555" y="3864"/>
            <a:ext cx="21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1600" imgH="114300" progId="">
                    <p:embed/>
                  </p:oleObj>
                </mc:Choice>
                <mc:Fallback>
                  <p:oleObj name="Equation" r:id="rId17" imgW="101600" imgH="114300" progId="">
                    <p:embed/>
                    <p:pic>
                      <p:nvPicPr>
                        <p:cNvPr id="0" name="Picture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864"/>
                          <a:ext cx="21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41" name="Line 9"/>
            <p:cNvSpPr>
              <a:spLocks noChangeShapeType="1"/>
            </p:cNvSpPr>
            <p:nvPr/>
          </p:nvSpPr>
          <p:spPr bwMode="auto">
            <a:xfrm>
              <a:off x="3632" y="3900"/>
              <a:ext cx="11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02442" name="Line 10"/>
            <p:cNvSpPr>
              <a:spLocks noChangeShapeType="1"/>
            </p:cNvSpPr>
            <p:nvPr/>
          </p:nvSpPr>
          <p:spPr bwMode="auto">
            <a:xfrm flipV="1">
              <a:off x="3724" y="2424"/>
              <a:ext cx="0" cy="15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4379" name="Group 70"/>
          <p:cNvGrpSpPr/>
          <p:nvPr/>
        </p:nvGrpSpPr>
        <p:grpSpPr bwMode="auto">
          <a:xfrm>
            <a:off x="1111250" y="2779713"/>
            <a:ext cx="8013700" cy="523875"/>
            <a:chOff x="796" y="1421"/>
            <a:chExt cx="5048" cy="330"/>
          </a:xfrm>
        </p:grpSpPr>
        <p:sp>
          <p:nvSpPr>
            <p:cNvPr id="44388" name="Rectangle 4"/>
            <p:cNvSpPr>
              <a:spLocks noChangeArrowheads="1"/>
            </p:cNvSpPr>
            <p:nvPr/>
          </p:nvSpPr>
          <p:spPr bwMode="auto">
            <a:xfrm>
              <a:off x="796" y="1421"/>
              <a:ext cx="5048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设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点为零时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记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分别表示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部队与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部队到达</a:t>
              </a:r>
            </a:p>
          </p:txBody>
        </p:sp>
        <p:graphicFrame>
          <p:nvGraphicFramePr>
            <p:cNvPr id="44367" name="Object 335"/>
            <p:cNvGraphicFramePr>
              <a:graphicFrameLocks noChangeAspect="1"/>
            </p:cNvGraphicFramePr>
            <p:nvPr/>
          </p:nvGraphicFramePr>
          <p:xfrm>
            <a:off x="2403" y="1505"/>
            <a:ext cx="47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30200" imgH="165100" progId="">
                    <p:embed/>
                  </p:oleObj>
                </mc:Choice>
                <mc:Fallback>
                  <p:oleObj name="Equation" r:id="rId19" imgW="330200" imgH="165100" progId="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1505"/>
                          <a:ext cx="472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368" name="Object 336"/>
          <p:cNvGraphicFramePr>
            <a:graphicFrameLocks noChangeAspect="1"/>
          </p:cNvGraphicFramePr>
          <p:nvPr/>
        </p:nvGraphicFramePr>
        <p:xfrm>
          <a:off x="7424738" y="3781425"/>
          <a:ext cx="11668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76300" imgH="203200" progId="">
                  <p:embed/>
                </p:oleObj>
              </mc:Choice>
              <mc:Fallback>
                <p:oleObj name="Equation" r:id="rId21" imgW="876300" imgH="203200" progId="">
                  <p:embed/>
                  <p:pic>
                    <p:nvPicPr>
                      <p:cNvPr id="0" name="Picture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3781425"/>
                        <a:ext cx="11668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402486" name="Rectangle 54"/>
          <p:cNvSpPr>
            <a:spLocks noChangeArrowheads="1"/>
          </p:cNvSpPr>
          <p:nvPr/>
        </p:nvSpPr>
        <p:spPr bwMode="auto">
          <a:xfrm>
            <a:off x="63500" y="3213100"/>
            <a:ext cx="89630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岸的时间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部队到达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岸时能立即过河的充要条件是</a:t>
            </a:r>
          </a:p>
        </p:txBody>
      </p:sp>
      <p:sp>
        <p:nvSpPr>
          <p:cNvPr id="402488" name="Line 56"/>
          <p:cNvSpPr>
            <a:spLocks noChangeShapeType="1"/>
          </p:cNvSpPr>
          <p:nvPr/>
        </p:nvSpPr>
        <p:spPr bwMode="auto">
          <a:xfrm>
            <a:off x="6472238" y="5145088"/>
            <a:ext cx="966787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369" name="Object 337"/>
          <p:cNvGraphicFramePr>
            <a:graphicFrameLocks noChangeAspect="1"/>
          </p:cNvGraphicFramePr>
          <p:nvPr/>
        </p:nvGraphicFramePr>
        <p:xfrm>
          <a:off x="6115050" y="5321300"/>
          <a:ext cx="37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4300" imgH="114300" progId="">
                  <p:embed/>
                </p:oleObj>
              </mc:Choice>
              <mc:Fallback>
                <p:oleObj name="Equation" r:id="rId23" imgW="114300" imgH="114300" progId="">
                  <p:embed/>
                  <p:pic>
                    <p:nvPicPr>
                      <p:cNvPr id="0" name="Picture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5321300"/>
                        <a:ext cx="37465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70" name="Object 338"/>
          <p:cNvGraphicFramePr>
            <a:graphicFrameLocks noChangeAspect="1"/>
          </p:cNvGraphicFramePr>
          <p:nvPr/>
        </p:nvGraphicFramePr>
        <p:xfrm>
          <a:off x="6634163" y="6084888"/>
          <a:ext cx="3730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14300" imgH="114300" progId="">
                  <p:embed/>
                </p:oleObj>
              </mc:Choice>
              <mc:Fallback>
                <p:oleObj name="Equation" r:id="rId25" imgW="114300" imgH="114300" progId="">
                  <p:embed/>
                  <p:pic>
                    <p:nvPicPr>
                      <p:cNvPr id="0" name="Picture 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6084888"/>
                        <a:ext cx="3730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8" name="Line 36"/>
          <p:cNvSpPr>
            <a:spLocks noChangeShapeType="1"/>
          </p:cNvSpPr>
          <p:nvPr/>
        </p:nvSpPr>
        <p:spPr bwMode="auto">
          <a:xfrm flipV="1">
            <a:off x="6457952" y="4065589"/>
            <a:ext cx="1411288" cy="14128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371" name="Object 339"/>
          <p:cNvGraphicFramePr>
            <a:graphicFrameLocks noChangeAspect="1"/>
          </p:cNvGraphicFramePr>
          <p:nvPr/>
        </p:nvGraphicFramePr>
        <p:xfrm>
          <a:off x="4286250" y="5532438"/>
          <a:ext cx="7143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800" imgH="393700" progId="">
                  <p:embed/>
                </p:oleObj>
              </mc:Choice>
              <mc:Fallback>
                <p:oleObj name="Equation" r:id="rId27" imgW="304800" imgH="393700" progId="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532438"/>
                        <a:ext cx="7143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1000"/>
                                        <p:tgtEl>
                                          <p:spTgt spid="40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8" dur="10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4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7" grpId="0"/>
      <p:bldP spid="402439" grpId="0"/>
      <p:bldP spid="402484" grpId="0" animBg="1"/>
      <p:bldP spid="402486" grpId="0"/>
      <p:bldP spid="4024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92225" y="1577975"/>
            <a:ext cx="6559550" cy="37020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25" y="760095"/>
            <a:ext cx="6390005" cy="43224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5" y="1219200"/>
            <a:ext cx="6318250" cy="441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156335"/>
            <a:ext cx="8349615" cy="38652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95375"/>
            <a:ext cx="8164830" cy="40144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932180"/>
            <a:ext cx="7842885" cy="52870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4" name="Object 314"/>
          <p:cNvGraphicFramePr>
            <a:graphicFrameLocks noChangeAspect="1"/>
          </p:cNvGraphicFramePr>
          <p:nvPr/>
        </p:nvGraphicFramePr>
        <p:xfrm>
          <a:off x="3030538" y="1946275"/>
          <a:ext cx="38877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152400" progId="">
                  <p:embed/>
                </p:oleObj>
              </mc:Choice>
              <mc:Fallback>
                <p:oleObj name="Equation" r:id="rId3" imgW="2171700" imgH="152400" progId="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1946275"/>
                        <a:ext cx="38877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5" name="Object 315"/>
          <p:cNvGraphicFramePr>
            <a:graphicFrameLocks noChangeAspect="1"/>
          </p:cNvGraphicFramePr>
          <p:nvPr/>
        </p:nvGraphicFramePr>
        <p:xfrm>
          <a:off x="1641475" y="2417763"/>
          <a:ext cx="59896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700" imgH="152400" progId="">
                  <p:embed/>
                </p:oleObj>
              </mc:Choice>
              <mc:Fallback>
                <p:oleObj name="Equation" r:id="rId5" imgW="3441700" imgH="152400" progId="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2417763"/>
                        <a:ext cx="59896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6" name="Object 316"/>
          <p:cNvGraphicFramePr>
            <a:graphicFrameLocks noChangeAspect="1"/>
          </p:cNvGraphicFramePr>
          <p:nvPr/>
        </p:nvGraphicFramePr>
        <p:xfrm>
          <a:off x="3038475" y="2781300"/>
          <a:ext cx="24526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8100" imgH="317500" progId="">
                  <p:embed/>
                </p:oleObj>
              </mc:Choice>
              <mc:Fallback>
                <p:oleObj name="Equation" r:id="rId7" imgW="1308100" imgH="317500" progId="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2781300"/>
                        <a:ext cx="24526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7" name="Object 317"/>
          <p:cNvGraphicFramePr>
            <a:graphicFrameLocks noChangeAspect="1"/>
          </p:cNvGraphicFramePr>
          <p:nvPr/>
        </p:nvGraphicFramePr>
        <p:xfrm>
          <a:off x="3054350" y="3363913"/>
          <a:ext cx="7000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4000" imgH="330200" progId="">
                  <p:embed/>
                </p:oleObj>
              </mc:Choice>
              <mc:Fallback>
                <p:oleObj name="Equation" r:id="rId9" imgW="254000" imgH="330200" progId="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363913"/>
                        <a:ext cx="7000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2" name="WordArt 42"/>
          <p:cNvSpPr>
            <a:spLocks noChangeArrowheads="1" noChangeShapeType="1" noTextEdit="1"/>
          </p:cNvSpPr>
          <p:nvPr/>
        </p:nvSpPr>
        <p:spPr bwMode="auto">
          <a:xfrm>
            <a:off x="2676525" y="658813"/>
            <a:ext cx="4043363" cy="388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3399FF"/>
                  </a:solidFill>
                  <a:round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等可能概型的概率计算</a:t>
            </a:r>
          </a:p>
        </p:txBody>
      </p:sp>
      <p:graphicFrame>
        <p:nvGraphicFramePr>
          <p:cNvPr id="5438" name="Object 318"/>
          <p:cNvGraphicFramePr>
            <a:graphicFrameLocks noChangeAspect="1"/>
          </p:cNvGraphicFramePr>
          <p:nvPr/>
        </p:nvGraphicFramePr>
        <p:xfrm>
          <a:off x="2690813" y="1514475"/>
          <a:ext cx="3117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14500" imgH="152400" progId="">
                  <p:embed/>
                </p:oleObj>
              </mc:Choice>
              <mc:Fallback>
                <p:oleObj name="Equation" r:id="rId11" imgW="1714500" imgH="152400" progId="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1514475"/>
                        <a:ext cx="3117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5" name="Group 45"/>
          <p:cNvGrpSpPr/>
          <p:nvPr/>
        </p:nvGrpSpPr>
        <p:grpSpPr bwMode="auto">
          <a:xfrm>
            <a:off x="965207" y="1041400"/>
            <a:ext cx="4679950" cy="519113"/>
            <a:chOff x="608" y="616"/>
            <a:chExt cx="2948" cy="327"/>
          </a:xfrm>
        </p:grpSpPr>
        <p:sp>
          <p:nvSpPr>
            <p:cNvPr id="419875" name="Rectangle 35"/>
            <p:cNvSpPr>
              <a:spLocks noChangeArrowheads="1"/>
            </p:cNvSpPr>
            <p:nvPr/>
          </p:nvSpPr>
          <p:spPr bwMode="auto">
            <a:xfrm>
              <a:off x="608" y="616"/>
              <a:ext cx="2948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设事件  含   个样本点，即</a:t>
              </a:r>
            </a:p>
          </p:txBody>
        </p:sp>
        <p:graphicFrame>
          <p:nvGraphicFramePr>
            <p:cNvPr id="5439" name="Object 319"/>
            <p:cNvGraphicFramePr>
              <a:graphicFrameLocks noChangeAspect="1"/>
            </p:cNvGraphicFramePr>
            <p:nvPr/>
          </p:nvGraphicFramePr>
          <p:xfrm>
            <a:off x="1252" y="667"/>
            <a:ext cx="243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3500" imgH="63500" progId="">
                    <p:embed/>
                  </p:oleObj>
                </mc:Choice>
                <mc:Fallback>
                  <p:oleObj name="Equation" r:id="rId13" imgW="63500" imgH="63500" progId="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667"/>
                          <a:ext cx="243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0" name="Object 320"/>
            <p:cNvGraphicFramePr>
              <a:graphicFrameLocks noChangeAspect="1"/>
            </p:cNvGraphicFramePr>
            <p:nvPr/>
          </p:nvGraphicFramePr>
          <p:xfrm>
            <a:off x="1721" y="666"/>
            <a:ext cx="22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8100" imgH="88900" progId="">
                    <p:embed/>
                  </p:oleObj>
                </mc:Choice>
                <mc:Fallback>
                  <p:oleObj name="Equation" r:id="rId15" imgW="38100" imgH="88900" progId="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666"/>
                          <a:ext cx="22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18" name="Group 78"/>
          <p:cNvGrpSpPr/>
          <p:nvPr/>
        </p:nvGrpSpPr>
        <p:grpSpPr bwMode="auto">
          <a:xfrm>
            <a:off x="2114550" y="4103688"/>
            <a:ext cx="4603750" cy="1081087"/>
            <a:chOff x="1268" y="2897"/>
            <a:chExt cx="2900" cy="681"/>
          </a:xfrm>
        </p:grpSpPr>
        <p:sp>
          <p:nvSpPr>
            <p:cNvPr id="419887" name="Rectangle 47"/>
            <p:cNvSpPr>
              <a:spLocks noChangeArrowheads="1"/>
            </p:cNvSpPr>
            <p:nvPr/>
          </p:nvSpPr>
          <p:spPr bwMode="auto">
            <a:xfrm>
              <a:off x="1268" y="2897"/>
              <a:ext cx="2900" cy="681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FF">
                    <a:gamma/>
                    <a:shade val="41176"/>
                    <a:invGamma/>
                  </a:srgbClr>
                </a:gs>
                <a:gs pos="100000">
                  <a:srgbClr val="0000FF"/>
                </a:gs>
              </a:gsLst>
              <a:lin ang="2700000" scaled="1"/>
            </a:gradFill>
            <a:ln w="12700" algn="ctr">
              <a:solidFill>
                <a:srgbClr val="3366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65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1848" y="3210"/>
              <a:ext cx="101" cy="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66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2065" y="3014"/>
              <a:ext cx="133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导致  发生的方式个数</a:t>
              </a:r>
            </a:p>
          </p:txBody>
        </p:sp>
        <p:sp>
          <p:nvSpPr>
            <p:cNvPr id="5467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2326" y="3040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68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563" y="3156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69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1766" y="3156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70" name="WordArt 63"/>
            <p:cNvSpPr>
              <a:spLocks noChangeArrowheads="1" noChangeShapeType="1" noTextEdit="1"/>
            </p:cNvSpPr>
            <p:nvPr/>
          </p:nvSpPr>
          <p:spPr bwMode="auto">
            <a:xfrm>
              <a:off x="3889" y="3283"/>
              <a:ext cx="87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71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2234" y="3303"/>
              <a:ext cx="107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所有试验结果个数</a:t>
              </a:r>
            </a:p>
          </p:txBody>
        </p:sp>
        <p:sp>
          <p:nvSpPr>
            <p:cNvPr id="5472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610" y="3153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73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395" y="3162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P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9914" name="Line 74"/>
            <p:cNvSpPr>
              <a:spLocks noChangeShapeType="1"/>
            </p:cNvSpPr>
            <p:nvPr/>
          </p:nvSpPr>
          <p:spPr bwMode="auto">
            <a:xfrm>
              <a:off x="2000" y="3248"/>
              <a:ext cx="1608" cy="0"/>
            </a:xfrm>
            <a:prstGeom prst="line">
              <a:avLst/>
            </a:prstGeom>
            <a:noFill/>
            <a:ln w="19050">
              <a:solidFill>
                <a:srgbClr val="FFE7E7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75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3673" y="3219"/>
              <a:ext cx="101" cy="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9916" name="Line 76"/>
            <p:cNvSpPr>
              <a:spLocks noChangeShapeType="1"/>
            </p:cNvSpPr>
            <p:nvPr/>
          </p:nvSpPr>
          <p:spPr bwMode="auto">
            <a:xfrm>
              <a:off x="3849" y="3249"/>
              <a:ext cx="168" cy="0"/>
            </a:xfrm>
            <a:prstGeom prst="line">
              <a:avLst/>
            </a:prstGeom>
            <a:noFill/>
            <a:ln w="19050">
              <a:solidFill>
                <a:srgbClr val="FFE5E5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77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3904" y="3102"/>
              <a:ext cx="87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k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419894" name="Oval 54"/>
          <p:cNvSpPr>
            <a:spLocks noChangeArrowheads="1"/>
          </p:cNvSpPr>
          <p:nvPr/>
        </p:nvSpPr>
        <p:spPr bwMode="auto">
          <a:xfrm>
            <a:off x="3211513" y="4214813"/>
            <a:ext cx="2543175" cy="42703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19941" name="Group 101"/>
          <p:cNvGrpSpPr/>
          <p:nvPr/>
        </p:nvGrpSpPr>
        <p:grpSpPr bwMode="auto">
          <a:xfrm>
            <a:off x="4422775" y="3551238"/>
            <a:ext cx="1355725" cy="428625"/>
            <a:chOff x="2786" y="2173"/>
            <a:chExt cx="854" cy="270"/>
          </a:xfrm>
        </p:grpSpPr>
        <p:sp>
          <p:nvSpPr>
            <p:cNvPr id="419920" name="AutoShape 80"/>
            <p:cNvSpPr>
              <a:spLocks noChangeArrowheads="1"/>
            </p:cNvSpPr>
            <p:nvPr/>
          </p:nvSpPr>
          <p:spPr bwMode="auto">
            <a:xfrm>
              <a:off x="2786" y="2173"/>
              <a:ext cx="854" cy="270"/>
            </a:xfrm>
            <a:prstGeom prst="wedgeRectCallout">
              <a:avLst>
                <a:gd name="adj1" fmla="val -31148"/>
                <a:gd name="adj2" fmla="val 98148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5463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2857" y="2227"/>
              <a:ext cx="709" cy="1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有利场合</a:t>
              </a:r>
            </a:p>
          </p:txBody>
        </p:sp>
      </p:grpSp>
      <p:grpSp>
        <p:nvGrpSpPr>
          <p:cNvPr id="419940" name="Group 100"/>
          <p:cNvGrpSpPr/>
          <p:nvPr/>
        </p:nvGrpSpPr>
        <p:grpSpPr bwMode="auto">
          <a:xfrm>
            <a:off x="2116138" y="5362575"/>
            <a:ext cx="4603750" cy="1081088"/>
            <a:chOff x="1333" y="3314"/>
            <a:chExt cx="2900" cy="681"/>
          </a:xfrm>
        </p:grpSpPr>
        <p:sp>
          <p:nvSpPr>
            <p:cNvPr id="419926" name="Rectangle 86"/>
            <p:cNvSpPr>
              <a:spLocks noChangeArrowheads="1"/>
            </p:cNvSpPr>
            <p:nvPr/>
          </p:nvSpPr>
          <p:spPr bwMode="auto">
            <a:xfrm>
              <a:off x="1333" y="3314"/>
              <a:ext cx="2900" cy="681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FF">
                    <a:gamma/>
                    <a:shade val="41176"/>
                    <a:invGamma/>
                  </a:srgbClr>
                </a:gs>
                <a:gs pos="100000">
                  <a:srgbClr val="0000FF"/>
                </a:gs>
              </a:gsLst>
              <a:lin ang="2700000" scaled="1"/>
            </a:gradFill>
            <a:ln w="12700" algn="ctr">
              <a:solidFill>
                <a:srgbClr val="3366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4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105" y="3627"/>
              <a:ext cx="101" cy="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5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2478" y="3431"/>
              <a:ext cx="105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的有利场合数</a:t>
              </a:r>
            </a:p>
          </p:txBody>
        </p:sp>
        <p:sp>
          <p:nvSpPr>
            <p:cNvPr id="545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2298" y="3457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5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1820" y="3573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5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023" y="3573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54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3882" y="3700"/>
              <a:ext cx="87" cy="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55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543" y="3720"/>
              <a:ext cx="833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样本点总数</a:t>
              </a:r>
            </a:p>
          </p:txBody>
        </p:sp>
        <p:sp>
          <p:nvSpPr>
            <p:cNvPr id="5456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1867" y="3570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A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57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1652" y="3579"/>
              <a:ext cx="128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P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9936" name="Line 96"/>
            <p:cNvSpPr>
              <a:spLocks noChangeShapeType="1"/>
            </p:cNvSpPr>
            <p:nvPr/>
          </p:nvSpPr>
          <p:spPr bwMode="auto">
            <a:xfrm>
              <a:off x="2257" y="3665"/>
              <a:ext cx="1368" cy="0"/>
            </a:xfrm>
            <a:prstGeom prst="line">
              <a:avLst/>
            </a:prstGeom>
            <a:noFill/>
            <a:ln w="19050">
              <a:solidFill>
                <a:srgbClr val="FFE7E7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5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3690" y="3636"/>
              <a:ext cx="101" cy="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=</a:t>
              </a:r>
              <a:endPara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19938" name="Line 98"/>
            <p:cNvSpPr>
              <a:spLocks noChangeShapeType="1"/>
            </p:cNvSpPr>
            <p:nvPr/>
          </p:nvSpPr>
          <p:spPr bwMode="auto">
            <a:xfrm>
              <a:off x="3842" y="3666"/>
              <a:ext cx="168" cy="0"/>
            </a:xfrm>
            <a:prstGeom prst="line">
              <a:avLst/>
            </a:prstGeom>
            <a:noFill/>
            <a:ln w="19050">
              <a:solidFill>
                <a:srgbClr val="FFE5E5"/>
              </a:solidFill>
              <a:round/>
              <a:tailEnd type="none" w="med" len="lg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61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3897" y="3519"/>
              <a:ext cx="87" cy="1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k</a:t>
              </a:r>
              <a:endPara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41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500"/>
                                        <p:tgtEl>
                                          <p:spTgt spid="4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2" grpId="0" animBg="1"/>
      <p:bldP spid="4198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5" y="932180"/>
            <a:ext cx="7822565" cy="5153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649605"/>
            <a:ext cx="8147050" cy="5867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83" name="WordArt 51"/>
          <p:cNvSpPr>
            <a:spLocks noChangeArrowheads="1" noChangeShapeType="1" noTextEdit="1"/>
          </p:cNvSpPr>
          <p:nvPr/>
        </p:nvSpPr>
        <p:spPr bwMode="auto">
          <a:xfrm>
            <a:off x="609600" y="28670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endParaRPr kumimoji="1" lang="zh-CN" altLang="en-US" sz="3600" b="1" kern="10" dirty="0">
              <a:ln w="12700">
                <a:solidFill>
                  <a:schemeClr val="folHlink"/>
                </a:solidFill>
                <a:round/>
              </a:ln>
              <a:solidFill>
                <a:srgbClr val="3333CC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2484" name="WordArt 52"/>
          <p:cNvSpPr>
            <a:spLocks noChangeArrowheads="1" noChangeShapeType="1" noTextEdit="1"/>
          </p:cNvSpPr>
          <p:nvPr/>
        </p:nvSpPr>
        <p:spPr bwMode="auto">
          <a:xfrm>
            <a:off x="428625" y="64928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zh-CN" altLang="en-US" sz="3600" b="1" kern="10">
              <a:ln w="12700">
                <a:solidFill>
                  <a:srgbClr val="99CCFF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757555"/>
            <a:ext cx="7493000" cy="57327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32" name="WordArt 8"/>
          <p:cNvSpPr>
            <a:spLocks noChangeArrowheads="1" noChangeShapeType="1" noTextEdit="1"/>
          </p:cNvSpPr>
          <p:nvPr/>
        </p:nvSpPr>
        <p:spPr bwMode="auto">
          <a:xfrm>
            <a:off x="2744788" y="1457325"/>
            <a:ext cx="2835130" cy="414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P21: 28,29</a:t>
            </a:r>
            <a:endParaRPr lang="zh-CN" altLang="en-US" sz="3600" b="1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633" name="WordArt 9"/>
          <p:cNvSpPr>
            <a:spLocks noChangeArrowheads="1" noChangeShapeType="1" noTextEdit="1"/>
          </p:cNvSpPr>
          <p:nvPr/>
        </p:nvSpPr>
        <p:spPr bwMode="auto">
          <a:xfrm>
            <a:off x="2705100" y="827088"/>
            <a:ext cx="1974850" cy="4635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课后作业</a:t>
            </a:r>
          </a:p>
        </p:txBody>
      </p:sp>
      <p:grpSp>
        <p:nvGrpSpPr>
          <p:cNvPr id="99331" name="Group 11"/>
          <p:cNvGrpSpPr/>
          <p:nvPr/>
        </p:nvGrpSpPr>
        <p:grpSpPr bwMode="auto">
          <a:xfrm>
            <a:off x="1649413" y="857250"/>
            <a:ext cx="774700" cy="900113"/>
            <a:chOff x="1519" y="1253"/>
            <a:chExt cx="488" cy="567"/>
          </a:xfrm>
        </p:grpSpPr>
        <p:sp>
          <p:nvSpPr>
            <p:cNvPr id="410636" name="Rectangle 12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solidFill>
              <a:srgbClr val="080808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99334" name="Picture 13" descr="0_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19" y="1275"/>
              <a:ext cx="488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638" name="Rectangle 14"/>
            <p:cNvSpPr>
              <a:spLocks noChangeArrowheads="1"/>
            </p:cNvSpPr>
            <p:nvPr/>
          </p:nvSpPr>
          <p:spPr bwMode="auto">
            <a:xfrm>
              <a:off x="1519" y="1253"/>
              <a:ext cx="476" cy="567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25513" y="2005013"/>
            <a:ext cx="7720012" cy="4575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补充题：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1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双尺码不同的鞋子中任取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求下列事件的概率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1) 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所取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只鞋子中没有两只成对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2) 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所取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只鞋子中只有两只成对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kumimoji="1" lang="zh-CN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3) 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所取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只鞋子恰好配成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endParaRPr kumimoji="1" lang="en-US" altLang="zh-CN" sz="12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2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匹配问题</a:t>
            </a:r>
            <a:r>
              <a:rPr kumimoji="1" lang="en-US" altLang="zh-CN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把能打开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间不同房门的钥匙随机发给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个人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试求至少有一人能打开门的概率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2" grpId="0"/>
      <p:bldP spid="410633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904" name="Rectangle 80"/>
          <p:cNvSpPr>
            <a:spLocks noChangeArrowheads="1"/>
          </p:cNvSpPr>
          <p:nvPr/>
        </p:nvSpPr>
        <p:spPr bwMode="auto">
          <a:xfrm>
            <a:off x="1344613" y="604838"/>
            <a:ext cx="77279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抛两枚硬币，求出现一个正面一个反面的概率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3989" name="Rectangle 165"/>
          <p:cNvSpPr>
            <a:spLocks noChangeArrowheads="1"/>
          </p:cNvSpPr>
          <p:nvPr/>
        </p:nvSpPr>
        <p:spPr bwMode="auto">
          <a:xfrm>
            <a:off x="1344613" y="1123950"/>
            <a:ext cx="382111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该试验的样本空间为</a:t>
            </a:r>
          </a:p>
        </p:txBody>
      </p:sp>
      <p:sp>
        <p:nvSpPr>
          <p:cNvPr id="333999" name="Rectangle 175"/>
          <p:cNvSpPr>
            <a:spLocks noChangeArrowheads="1"/>
          </p:cNvSpPr>
          <p:nvPr/>
        </p:nvSpPr>
        <p:spPr bwMode="auto">
          <a:xfrm>
            <a:off x="2455863" y="4933950"/>
            <a:ext cx="23796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他计算得</a:t>
            </a:r>
          </a:p>
        </p:txBody>
      </p:sp>
      <p:sp>
        <p:nvSpPr>
          <p:cNvPr id="334004" name="WordArt 180"/>
          <p:cNvSpPr>
            <a:spLocks noChangeArrowheads="1" noChangeShapeType="1" noTextEdit="1"/>
          </p:cNvSpPr>
          <p:nvPr/>
        </p:nvSpPr>
        <p:spPr bwMode="auto">
          <a:xfrm>
            <a:off x="858838" y="123825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kumimoji="1"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334005" name="WordArt 181"/>
          <p:cNvSpPr>
            <a:spLocks noChangeArrowheads="1" noChangeShapeType="1" noTextEdit="1"/>
          </p:cNvSpPr>
          <p:nvPr/>
        </p:nvSpPr>
        <p:spPr bwMode="auto">
          <a:xfrm>
            <a:off x="858838" y="7445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334008" name="Rectangle 184"/>
          <p:cNvSpPr>
            <a:spLocks noChangeArrowheads="1"/>
          </p:cNvSpPr>
          <p:nvPr/>
        </p:nvSpPr>
        <p:spPr bwMode="auto">
          <a:xfrm>
            <a:off x="42863" y="2024063"/>
            <a:ext cx="37226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这是一个古典概型</a:t>
            </a:r>
          </a:p>
        </p:txBody>
      </p:sp>
      <p:grpSp>
        <p:nvGrpSpPr>
          <p:cNvPr id="334011" name="Group 187"/>
          <p:cNvGrpSpPr/>
          <p:nvPr/>
        </p:nvGrpSpPr>
        <p:grpSpPr bwMode="auto">
          <a:xfrm>
            <a:off x="2901950" y="2049463"/>
            <a:ext cx="6502400" cy="519112"/>
            <a:chOff x="1848" y="1291"/>
            <a:chExt cx="4096" cy="327"/>
          </a:xfrm>
        </p:grpSpPr>
        <p:sp>
          <p:nvSpPr>
            <p:cNvPr id="333997" name="Rectangle 173"/>
            <p:cNvSpPr>
              <a:spLocks noChangeArrowheads="1"/>
            </p:cNvSpPr>
            <p:nvPr/>
          </p:nvSpPr>
          <p:spPr bwMode="auto">
            <a:xfrm>
              <a:off x="1848" y="1291"/>
              <a:ext cx="4096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事件   </a:t>
              </a:r>
              <a:r>
                <a:rPr kumimoji="1" lang="zh-CN" altLang="en-US" sz="2800" b="1">
                  <a:latin typeface="Times New Roman" panose="02020603050405020304"/>
                  <a:ea typeface="楷体_GB2312" pitchFamily="49" charset="-122"/>
                </a:rPr>
                <a:t>“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一个正面一个反面”的有利</a:t>
              </a:r>
            </a:p>
          </p:txBody>
        </p:sp>
        <p:graphicFrame>
          <p:nvGraphicFramePr>
            <p:cNvPr id="6445" name="Object 301"/>
            <p:cNvGraphicFramePr>
              <a:graphicFrameLocks noChangeAspect="1"/>
            </p:cNvGraphicFramePr>
            <p:nvPr/>
          </p:nvGraphicFramePr>
          <p:xfrm>
            <a:off x="2466" y="1331"/>
            <a:ext cx="29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300" imgH="63500" progId="">
                    <p:embed/>
                  </p:oleObj>
                </mc:Choice>
                <mc:Fallback>
                  <p:oleObj name="Equation" r:id="rId3" imgW="114300" imgH="63500" progId="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331"/>
                          <a:ext cx="29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4013" name="Group 189"/>
          <p:cNvGrpSpPr/>
          <p:nvPr/>
        </p:nvGrpSpPr>
        <p:grpSpPr bwMode="auto">
          <a:xfrm>
            <a:off x="30163" y="2476500"/>
            <a:ext cx="2324100" cy="525463"/>
            <a:chOff x="39" y="1560"/>
            <a:chExt cx="1464" cy="331"/>
          </a:xfrm>
        </p:grpSpPr>
        <p:sp>
          <p:nvSpPr>
            <p:cNvPr id="334010" name="Rectangle 186"/>
            <p:cNvSpPr>
              <a:spLocks noChangeArrowheads="1"/>
            </p:cNvSpPr>
            <p:nvPr/>
          </p:nvSpPr>
          <p:spPr bwMode="auto">
            <a:xfrm>
              <a:off x="39" y="1560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场合是</a:t>
              </a:r>
            </a:p>
          </p:txBody>
        </p:sp>
        <p:graphicFrame>
          <p:nvGraphicFramePr>
            <p:cNvPr id="6446" name="Object 302"/>
            <p:cNvGraphicFramePr>
              <a:graphicFrameLocks noChangeAspect="1"/>
            </p:cNvGraphicFramePr>
            <p:nvPr/>
          </p:nvGraphicFramePr>
          <p:xfrm>
            <a:off x="763" y="1634"/>
            <a:ext cx="74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58800" imgH="88900" progId="">
                    <p:embed/>
                  </p:oleObj>
                </mc:Choice>
                <mc:Fallback>
                  <p:oleObj name="Equation" r:id="rId5" imgW="558800" imgH="88900" progId="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1634"/>
                          <a:ext cx="74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47" name="Object 303"/>
          <p:cNvGraphicFramePr>
            <a:graphicFrameLocks noChangeAspect="1"/>
          </p:cNvGraphicFramePr>
          <p:nvPr/>
        </p:nvGraphicFramePr>
        <p:xfrm>
          <a:off x="3240088" y="2894013"/>
          <a:ext cx="19161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6000" imgH="304800" progId="">
                  <p:embed/>
                </p:oleObj>
              </mc:Choice>
              <mc:Fallback>
                <p:oleObj name="Equation" r:id="rId7" imgW="1016000" imgH="304800" progId="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894013"/>
                        <a:ext cx="19161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8" name="Object 304"/>
          <p:cNvGraphicFramePr>
            <a:graphicFrameLocks noChangeAspect="1"/>
          </p:cNvGraphicFramePr>
          <p:nvPr/>
        </p:nvGraphicFramePr>
        <p:xfrm>
          <a:off x="5122863" y="2887663"/>
          <a:ext cx="6048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304800" progId="">
                  <p:embed/>
                </p:oleObj>
              </mc:Choice>
              <mc:Fallback>
                <p:oleObj name="Equation" r:id="rId9" imgW="190500" imgH="304800" progId="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2887663"/>
                        <a:ext cx="6048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019" name="Rectangle 195"/>
          <p:cNvSpPr>
            <a:spLocks noChangeArrowheads="1"/>
          </p:cNvSpPr>
          <p:nvPr/>
        </p:nvSpPr>
        <p:spPr bwMode="auto">
          <a:xfrm>
            <a:off x="2417763" y="3706813"/>
            <a:ext cx="6478587" cy="87100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         18</a:t>
            </a:r>
            <a:r>
              <a:rPr kumimoji="1" lang="zh-CN" altLang="en-US" sz="2800" b="1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rPr>
              <a:t>世纪著名的法国数学家达朗贝尔取样本空间为</a:t>
            </a:r>
          </a:p>
        </p:txBody>
      </p:sp>
      <p:graphicFrame>
        <p:nvGraphicFramePr>
          <p:cNvPr id="6449" name="Object 305"/>
          <p:cNvGraphicFramePr>
            <a:graphicFrameLocks noChangeAspect="1"/>
          </p:cNvGraphicFramePr>
          <p:nvPr/>
        </p:nvGraphicFramePr>
        <p:xfrm>
          <a:off x="4567238" y="5313363"/>
          <a:ext cx="14462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600" imgH="317500" progId="">
                  <p:embed/>
                </p:oleObj>
              </mc:Choice>
              <mc:Fallback>
                <p:oleObj name="Equation" r:id="rId11" imgW="736600" imgH="317500" progId="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5313363"/>
                        <a:ext cx="14462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4024" name="Group 200"/>
          <p:cNvGrpSpPr/>
          <p:nvPr/>
        </p:nvGrpSpPr>
        <p:grpSpPr bwMode="auto">
          <a:xfrm>
            <a:off x="6003925" y="5546725"/>
            <a:ext cx="280988" cy="255588"/>
            <a:chOff x="4234" y="2097"/>
            <a:chExt cx="177" cy="161"/>
          </a:xfrm>
          <a:effectLst/>
        </p:grpSpPr>
        <p:grpSp>
          <p:nvGrpSpPr>
            <p:cNvPr id="6470" name="Group 201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334026" name="Line 202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34027" name="Line 203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6471" name="Group 204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334029" name="Line 205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34030" name="Line 206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8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34033" name="Group 209"/>
          <p:cNvGrpSpPr/>
          <p:nvPr/>
        </p:nvGrpSpPr>
        <p:grpSpPr bwMode="auto">
          <a:xfrm>
            <a:off x="874713" y="3830638"/>
            <a:ext cx="1403350" cy="635000"/>
            <a:chOff x="1178" y="2261"/>
            <a:chExt cx="884" cy="400"/>
          </a:xfrm>
        </p:grpSpPr>
        <p:sp>
          <p:nvSpPr>
            <p:cNvPr id="334032" name="Rectangle 208"/>
            <p:cNvSpPr>
              <a:spLocks noChangeArrowheads="1"/>
            </p:cNvSpPr>
            <p:nvPr/>
          </p:nvSpPr>
          <p:spPr bwMode="auto">
            <a:xfrm>
              <a:off x="1178" y="2261"/>
              <a:ext cx="480" cy="3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6468" name="Picture 207" descr="5_6"/>
            <p:cNvPicPr>
              <a:picLocks noChangeAspect="1" noChangeArrowheads="1" noCrop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194" y="2277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69" name="WordArt 194"/>
            <p:cNvSpPr>
              <a:spLocks noChangeArrowheads="1" noChangeShapeType="1" noTextEdit="1"/>
            </p:cNvSpPr>
            <p:nvPr/>
          </p:nvSpPr>
          <p:spPr bwMode="auto">
            <a:xfrm>
              <a:off x="1535" y="2470"/>
              <a:ext cx="527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3399FF"/>
                    </a:solidFill>
                    <a:round/>
                  </a:ln>
                  <a:gradFill rotWithShape="1">
                    <a:gsLst>
                      <a:gs pos="0">
                        <a:srgbClr val="FF3300"/>
                      </a:gs>
                      <a:gs pos="50000">
                        <a:srgbClr val="FFFFFF"/>
                      </a:gs>
                      <a:gs pos="100000">
                        <a:srgbClr val="FF3300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小趣闻</a:t>
              </a:r>
            </a:p>
          </p:txBody>
        </p:sp>
      </p:grpSp>
      <p:graphicFrame>
        <p:nvGraphicFramePr>
          <p:cNvPr id="6450" name="Object 306"/>
          <p:cNvGraphicFramePr>
            <a:graphicFrameLocks noChangeAspect="1"/>
          </p:cNvGraphicFramePr>
          <p:nvPr/>
        </p:nvGraphicFramePr>
        <p:xfrm>
          <a:off x="3044825" y="1628775"/>
          <a:ext cx="32940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803400" imgH="127000" progId="Equation.3">
                  <p:embed/>
                </p:oleObj>
              </mc:Choice>
              <mc:Fallback>
                <p:oleObj name="公式" r:id="rId14" imgW="1803400" imgH="1270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1628775"/>
                        <a:ext cx="32940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" name="Object 307"/>
          <p:cNvGraphicFramePr>
            <a:graphicFrameLocks noChangeAspect="1"/>
          </p:cNvGraphicFramePr>
          <p:nvPr/>
        </p:nvGraphicFramePr>
        <p:xfrm>
          <a:off x="3508375" y="4538663"/>
          <a:ext cx="2698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47800" imgH="127000" progId="">
                  <p:embed/>
                </p:oleObj>
              </mc:Choice>
              <mc:Fallback>
                <p:oleObj name="Equation" r:id="rId16" imgW="1447800" imgH="127000" progId="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4538663"/>
                        <a:ext cx="26987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039" name="Oval 215"/>
          <p:cNvSpPr>
            <a:spLocks noChangeArrowheads="1"/>
          </p:cNvSpPr>
          <p:nvPr/>
        </p:nvSpPr>
        <p:spPr bwMode="auto">
          <a:xfrm>
            <a:off x="4070350" y="4521200"/>
            <a:ext cx="2108200" cy="4699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tailEnd type="none" w="med" len="lg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34038" name="Group 214"/>
          <p:cNvGrpSpPr/>
          <p:nvPr/>
        </p:nvGrpSpPr>
        <p:grpSpPr bwMode="auto">
          <a:xfrm>
            <a:off x="6326188" y="4402138"/>
            <a:ext cx="2746375" cy="588962"/>
            <a:chOff x="4570" y="2813"/>
            <a:chExt cx="1190" cy="270"/>
          </a:xfrm>
        </p:grpSpPr>
        <p:sp>
          <p:nvSpPr>
            <p:cNvPr id="334036" name="AutoShape 212"/>
            <p:cNvSpPr>
              <a:spLocks noChangeArrowheads="1"/>
            </p:cNvSpPr>
            <p:nvPr/>
          </p:nvSpPr>
          <p:spPr bwMode="auto">
            <a:xfrm>
              <a:off x="4570" y="2813"/>
              <a:ext cx="1190" cy="270"/>
            </a:xfrm>
            <a:prstGeom prst="wedgeRectCallout">
              <a:avLst>
                <a:gd name="adj1" fmla="val -65380"/>
                <a:gd name="adj2" fmla="val 3000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6466" name="WordArt 213"/>
            <p:cNvSpPr>
              <a:spLocks noChangeArrowheads="1" noChangeShapeType="1" noTextEdit="1"/>
            </p:cNvSpPr>
            <p:nvPr/>
          </p:nvSpPr>
          <p:spPr bwMode="auto">
            <a:xfrm>
              <a:off x="4649" y="2867"/>
              <a:ext cx="1037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这不是等可能概型！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4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4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3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4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4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4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4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4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4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04" grpId="0"/>
      <p:bldP spid="333989" grpId="0"/>
      <p:bldP spid="333999" grpId="0"/>
      <p:bldP spid="334005" grpId="0" animBg="1"/>
      <p:bldP spid="334008" grpId="0"/>
      <p:bldP spid="334019" grpId="0"/>
      <p:bldP spid="3340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/>
          <p:cNvSpPr/>
          <p:nvPr/>
        </p:nvSpPr>
        <p:spPr bwMode="auto">
          <a:xfrm>
            <a:off x="574675" y="3090863"/>
            <a:ext cx="1506538" cy="1031875"/>
          </a:xfrm>
          <a:prstGeom prst="cube">
            <a:avLst/>
          </a:prstGeom>
          <a:solidFill>
            <a:srgbClr val="66CCFF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立方体 2"/>
          <p:cNvSpPr/>
          <p:nvPr/>
        </p:nvSpPr>
        <p:spPr bwMode="auto">
          <a:xfrm>
            <a:off x="574675" y="5046663"/>
            <a:ext cx="1506538" cy="1030287"/>
          </a:xfrm>
          <a:prstGeom prst="cube">
            <a:avLst/>
          </a:prstGeom>
          <a:solidFill>
            <a:schemeClr val="bg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22313" y="2574925"/>
            <a:ext cx="12684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绿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93738" y="4481513"/>
            <a:ext cx="12684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绿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7475" y="700088"/>
            <a:ext cx="8666163" cy="1385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 规则：两个盒子各装</a:t>
            </a:r>
            <a:r>
              <a:rPr kumimoji="1" lang="zh-CN" altLang="en-US" sz="2800" b="1" dirty="0">
                <a:solidFill>
                  <a:srgbClr val="FF6699"/>
                </a:solidFill>
                <a:latin typeface="楷体_GB2312" pitchFamily="49" charset="-122"/>
                <a:ea typeface="楷体_GB2312" pitchFamily="49" charset="-122"/>
              </a:rPr>
              <a:t>红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chemeClr val="accent5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绿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色球若干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允许先选择一个盒子，然后从选中的盒子里面随机选一个球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如果选中</a:t>
            </a:r>
            <a:r>
              <a:rPr kumimoji="1" lang="zh-CN" altLang="en-US" sz="2800" b="1" dirty="0">
                <a:solidFill>
                  <a:srgbClr val="FF6699"/>
                </a:solidFill>
                <a:latin typeface="楷体_GB2312" pitchFamily="49" charset="-122"/>
                <a:ea typeface="楷体_GB2312" pitchFamily="49" charset="-122"/>
              </a:rPr>
              <a:t>红球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，就得到奖品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应该从哪个盒子里面选取？</a:t>
            </a:r>
          </a:p>
        </p:txBody>
      </p:sp>
      <p:sp>
        <p:nvSpPr>
          <p:cNvPr id="9" name="立方体 8"/>
          <p:cNvSpPr/>
          <p:nvPr/>
        </p:nvSpPr>
        <p:spPr bwMode="auto">
          <a:xfrm>
            <a:off x="3433763" y="3124200"/>
            <a:ext cx="1508125" cy="1030288"/>
          </a:xfrm>
          <a:prstGeom prst="cube">
            <a:avLst/>
          </a:prstGeom>
          <a:solidFill>
            <a:srgbClr val="66CCFF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立方体 9"/>
          <p:cNvSpPr/>
          <p:nvPr/>
        </p:nvSpPr>
        <p:spPr bwMode="auto">
          <a:xfrm>
            <a:off x="3433763" y="5078413"/>
            <a:ext cx="1508125" cy="1031875"/>
          </a:xfrm>
          <a:prstGeom prst="cube">
            <a:avLst/>
          </a:prstGeom>
          <a:solidFill>
            <a:schemeClr val="bg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82988" y="2608263"/>
            <a:ext cx="12684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绿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54413" y="4514850"/>
            <a:ext cx="12668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绿</a:t>
            </a:r>
          </a:p>
        </p:txBody>
      </p:sp>
      <p:sp>
        <p:nvSpPr>
          <p:cNvPr id="16" name="上弧形箭头 15"/>
          <p:cNvSpPr/>
          <p:nvPr/>
        </p:nvSpPr>
        <p:spPr bwMode="auto">
          <a:xfrm>
            <a:off x="2003425" y="2487613"/>
            <a:ext cx="1508125" cy="485775"/>
          </a:xfrm>
          <a:prstGeom prst="curvedDownArrow">
            <a:avLst/>
          </a:prstGeom>
          <a:solidFill>
            <a:srgbClr val="FFFF66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上弧形箭头 16"/>
          <p:cNvSpPr/>
          <p:nvPr/>
        </p:nvSpPr>
        <p:spPr bwMode="auto">
          <a:xfrm>
            <a:off x="2073275" y="4481513"/>
            <a:ext cx="1508125" cy="485775"/>
          </a:xfrm>
          <a:prstGeom prst="curvedDownArrow">
            <a:avLst/>
          </a:prstGeom>
          <a:solidFill>
            <a:srgbClr val="FFFF66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立方体 17"/>
          <p:cNvSpPr/>
          <p:nvPr/>
        </p:nvSpPr>
        <p:spPr bwMode="auto">
          <a:xfrm>
            <a:off x="6035675" y="3073400"/>
            <a:ext cx="1506538" cy="1031875"/>
          </a:xfrm>
          <a:prstGeom prst="cube">
            <a:avLst/>
          </a:prstGeom>
          <a:solidFill>
            <a:srgbClr val="66CCFF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立方体 18"/>
          <p:cNvSpPr/>
          <p:nvPr/>
        </p:nvSpPr>
        <p:spPr bwMode="auto">
          <a:xfrm>
            <a:off x="6035675" y="5029200"/>
            <a:ext cx="1506538" cy="1030288"/>
          </a:xfrm>
          <a:prstGeom prst="cube">
            <a:avLst/>
          </a:prstGeom>
          <a:solidFill>
            <a:schemeClr val="bg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en-US" sz="28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92825" y="2557463"/>
            <a:ext cx="14493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11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绿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64250" y="4464050"/>
            <a:ext cx="144938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红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9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绿</a:t>
            </a:r>
          </a:p>
        </p:txBody>
      </p:sp>
      <p:pic>
        <p:nvPicPr>
          <p:cNvPr id="44036" name="Picture 4" descr="c:\users\nbkuser\appdata\roaming\360se6\User Data\temp\ti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738" y="3044825"/>
            <a:ext cx="1157287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 descr="c:\users\nbkuser\appdata\roaming\360se6\User Data\temp\ti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009900"/>
            <a:ext cx="115570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 descr="c:\users\nbkuser\appdata\roaming\360se6\User Data\temp\ti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0300" y="4953000"/>
            <a:ext cx="1157288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72075" y="2062163"/>
            <a:ext cx="36115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Counterintuitive!</a:t>
            </a:r>
            <a:endParaRPr kumimoji="1" lang="zh-CN" altLang="en-US" sz="28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楷体_GB2312" pitchFamily="49" charset="-122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25984" y="3081285"/>
                <a:ext cx="638316" cy="79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𝟏𝟏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84" y="3081285"/>
                <a:ext cx="638316" cy="7913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33386" y="5005281"/>
                <a:ext cx="453970" cy="78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86" y="5005281"/>
                <a:ext cx="453970" cy="7842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93350" y="3114108"/>
                <a:ext cx="453970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𝟔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50" y="3114108"/>
                <a:ext cx="453970" cy="7861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85948" y="5038104"/>
                <a:ext cx="638316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𝟗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948" y="5038104"/>
                <a:ext cx="638316" cy="7838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786946" y="3063910"/>
                <a:ext cx="638316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946" y="3063910"/>
                <a:ext cx="638316" cy="7861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786945" y="4987906"/>
                <a:ext cx="638316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/>
                            </a:rPr>
                            <m:t>𝟏𝟐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/>
                            </a:rPr>
                            <m:t>𝟐𝟏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945" y="4987906"/>
                <a:ext cx="638316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9" grpId="0" animBg="1"/>
      <p:bldP spid="10" grpId="0" animBg="1"/>
      <p:bldP spid="11" grpId="0"/>
      <p:bldP spid="12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15" grpId="0"/>
      <p:bldP spid="15" grpId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nbkuser\appdata\roaming\360se6\User Data\temp\t01f1badc4df7bc69c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475" y="738188"/>
            <a:ext cx="2343150" cy="175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655888" y="690563"/>
            <a:ext cx="5913437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 一所美国高校的两个学院，分别是法学院和商学院，新学期招生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人们怀疑这两个学院有性别歧视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现作如下统计：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4453" y="3127119"/>
          <a:ext cx="4353290" cy="1493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7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性别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录取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拒收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总数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录取</a:t>
                      </a:r>
                      <a:br>
                        <a:rPr lang="en-US" altLang="zh-CN" dirty="0">
                          <a:effectLst/>
                        </a:rPr>
                      </a:br>
                      <a:r>
                        <a:rPr lang="zh-CN" altLang="en-US" dirty="0">
                          <a:effectLst/>
                        </a:rPr>
                        <a:t>比例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男生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45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rgbClr val="3333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15.1%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女生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152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</a:rPr>
                        <a:t>33.6%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合计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146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205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​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4175" y="2549525"/>
            <a:ext cx="17065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zh-CN" sz="280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  <a:cs typeface="Arial" panose="020B0604020202020204" pitchFamily="34" charset="0"/>
              </a:rPr>
              <a:t>法学院</a:t>
            </a:r>
            <a:endParaRPr lang="zh-CN" altLang="zh-CN" sz="5400">
              <a:solidFill>
                <a:srgbClr val="3333CC"/>
              </a:solidFill>
              <a:latin typeface="华文新魏" panose="02010800040101010101" charset="-122"/>
              <a:ea typeface="华文新魏" panose="02010800040101010101" charset="-122"/>
              <a:cs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4975" y="4729163"/>
            <a:ext cx="17065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  <a:cs typeface="Arial" panose="020B0604020202020204" pitchFamily="34" charset="0"/>
              </a:rPr>
              <a:t>商</a:t>
            </a:r>
            <a:r>
              <a:rPr lang="zh-CN" altLang="zh-CN" sz="2800">
                <a:solidFill>
                  <a:srgbClr val="3333CC"/>
                </a:solidFill>
                <a:latin typeface="华文新魏" panose="02010800040101010101" charset="-122"/>
                <a:ea typeface="华文新魏" panose="02010800040101010101" charset="-122"/>
                <a:cs typeface="Arial" panose="020B0604020202020204" pitchFamily="34" charset="0"/>
              </a:rPr>
              <a:t>学院</a:t>
            </a:r>
            <a:endParaRPr lang="zh-CN" altLang="zh-CN" sz="5400">
              <a:solidFill>
                <a:srgbClr val="3333CC"/>
              </a:solidFill>
              <a:latin typeface="华文新魏" panose="02010800040101010101" charset="-122"/>
              <a:ea typeface="华文新魏" panose="02010800040101010101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8055" y="5247762"/>
          <a:ext cx="4426085" cy="14935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85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性别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录取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拒收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总数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录取</a:t>
                      </a:r>
                      <a:br>
                        <a:rPr lang="en-US" altLang="zh-CN" dirty="0">
                          <a:effectLst/>
                        </a:rPr>
                      </a:br>
                      <a:r>
                        <a:rPr lang="zh-CN" altLang="en-US" dirty="0">
                          <a:effectLst/>
                        </a:rPr>
                        <a:t>比例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男生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50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251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CC"/>
                          </a:solidFill>
                          <a:effectLst/>
                        </a:rPr>
                        <a:t>80.1%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女生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92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</a:rPr>
                        <a:t>91.1%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合计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293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352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​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732345" y="4129068"/>
          <a:ext cx="4129555" cy="1493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25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9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性别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录取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拒收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总数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录取比例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男生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95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304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3333CC"/>
                          </a:solidFill>
                          <a:effectLst/>
                        </a:rPr>
                        <a:t>68.8%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女生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143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110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253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effectLst/>
                        </a:rPr>
                        <a:t>56.5%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合计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352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205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557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​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988050" y="3532188"/>
            <a:ext cx="17065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Arial" panose="020B0604020202020204" pitchFamily="34" charset="0"/>
              </a:rPr>
              <a:t>汇总后</a:t>
            </a:r>
            <a:endParaRPr lang="zh-CN" altLang="zh-CN" sz="54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7363" y="4773613"/>
            <a:ext cx="2928937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400" dirty="0">
                <a:latin typeface="+mn-lt"/>
                <a:ea typeface="楷体_GB2312" pitchFamily="49" charset="-122"/>
              </a:rPr>
              <a:t>Vector interpretation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105275" y="1438275"/>
            <a:ext cx="4572000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为了避免辛普森悖论出现，就需要斟酌个别分组的权重，以一定的系数去消除</a:t>
            </a:r>
            <a:r>
              <a:rPr kumimoji="1" lang="zh-CN" altLang="en-US" sz="2800" b="1" dirty="0">
                <a:solidFill>
                  <a:srgbClr val="FF669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由分组资料基数差异所造成的影响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，同时必需了解该情境是否存在其他潜在要因而综合考虑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7" name="Picture 4" descr="c:\users\nbkuser\appdata\roaming\360se6\User Data\temp\600px-Simpsons-vecto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12" y="1333380"/>
            <a:ext cx="3224719" cy="3224719"/>
          </a:xfrm>
          <a:prstGeom prst="rect">
            <a:avLst/>
          </a:prstGeom>
          <a:solidFill>
            <a:srgbClr val="FFFFFF"/>
          </a:solidFill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158" name="Rectangle 8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87168" name="Group 96"/>
          <p:cNvGrpSpPr/>
          <p:nvPr/>
        </p:nvGrpSpPr>
        <p:grpSpPr bwMode="auto">
          <a:xfrm>
            <a:off x="3409950" y="671513"/>
            <a:ext cx="771525" cy="611187"/>
            <a:chOff x="807" y="564"/>
            <a:chExt cx="486" cy="385"/>
          </a:xfrm>
        </p:grpSpPr>
        <p:sp>
          <p:nvSpPr>
            <p:cNvPr id="387166" name="Rectangle 94"/>
            <p:cNvSpPr>
              <a:spLocks noChangeArrowheads="1"/>
            </p:cNvSpPr>
            <p:nvPr/>
          </p:nvSpPr>
          <p:spPr bwMode="auto">
            <a:xfrm>
              <a:off x="834" y="592"/>
              <a:ext cx="459" cy="35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7614" name="Picture 93" descr="k123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" y="564"/>
              <a:ext cx="459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7167" name="Rectangle 95"/>
            <p:cNvSpPr>
              <a:spLocks noChangeArrowheads="1"/>
            </p:cNvSpPr>
            <p:nvPr/>
          </p:nvSpPr>
          <p:spPr bwMode="auto">
            <a:xfrm>
              <a:off x="807" y="564"/>
              <a:ext cx="459" cy="357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87169" name="WordArt 97"/>
          <p:cNvSpPr>
            <a:spLocks noChangeArrowheads="1" noChangeShapeType="1" noTextEdit="1"/>
          </p:cNvSpPr>
          <p:nvPr/>
        </p:nvSpPr>
        <p:spPr bwMode="auto">
          <a:xfrm>
            <a:off x="4397375" y="933450"/>
            <a:ext cx="2184400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排列与组合 </a:t>
            </a:r>
          </a:p>
        </p:txBody>
      </p:sp>
      <p:sp>
        <p:nvSpPr>
          <p:cNvPr id="387170" name="WordArt 98"/>
          <p:cNvSpPr>
            <a:spLocks noChangeArrowheads="1" noChangeShapeType="1" noTextEdit="1"/>
          </p:cNvSpPr>
          <p:nvPr/>
        </p:nvSpPr>
        <p:spPr bwMode="auto">
          <a:xfrm>
            <a:off x="355600" y="1454150"/>
            <a:ext cx="1219200" cy="260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选排列</a:t>
            </a:r>
          </a:p>
        </p:txBody>
      </p:sp>
      <p:grpSp>
        <p:nvGrpSpPr>
          <p:cNvPr id="387180" name="Group 108"/>
          <p:cNvGrpSpPr/>
          <p:nvPr/>
        </p:nvGrpSpPr>
        <p:grpSpPr bwMode="auto">
          <a:xfrm>
            <a:off x="1746250" y="2898775"/>
            <a:ext cx="6748463" cy="519113"/>
            <a:chOff x="1092" y="2402"/>
            <a:chExt cx="4251" cy="327"/>
          </a:xfrm>
        </p:grpSpPr>
        <p:sp>
          <p:nvSpPr>
            <p:cNvPr id="387160" name="Rectangle 88"/>
            <p:cNvSpPr>
              <a:spLocks noChangeArrowheads="1"/>
            </p:cNvSpPr>
            <p:nvPr/>
          </p:nvSpPr>
          <p:spPr bwMode="auto">
            <a:xfrm>
              <a:off x="1092" y="2402"/>
              <a:ext cx="4251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当</a:t>
              </a:r>
              <a:r>
                <a:rPr kumimoji="1" lang="zh-CN" altLang="en-US" sz="2800" b="1" i="1">
                  <a:latin typeface="Times New Roman" panose="02020603050405020304" pitchFamily="18" charset="0"/>
                  <a:ea typeface="楷体_GB2312" pitchFamily="49" charset="-122"/>
                </a:rPr>
                <a:t>           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时，称为全排列，计算公式为</a:t>
              </a:r>
            </a:p>
          </p:txBody>
        </p:sp>
        <p:graphicFrame>
          <p:nvGraphicFramePr>
            <p:cNvPr id="7583" name="Object 415"/>
            <p:cNvGraphicFramePr>
              <a:graphicFrameLocks noChangeAspect="1"/>
            </p:cNvGraphicFramePr>
            <p:nvPr/>
          </p:nvGraphicFramePr>
          <p:xfrm>
            <a:off x="1410" y="2465"/>
            <a:ext cx="54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1000" imgH="88900" progId="">
                    <p:embed/>
                  </p:oleObj>
                </mc:Choice>
                <mc:Fallback>
                  <p:oleObj name="Equation" r:id="rId4" imgW="381000" imgH="88900" progId="">
                    <p:embed/>
                    <p:pic>
                      <p:nvPicPr>
                        <p:cNvPr id="0" name="Picture 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2465"/>
                          <a:ext cx="54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7183" name="Group 111"/>
          <p:cNvGrpSpPr/>
          <p:nvPr/>
        </p:nvGrpSpPr>
        <p:grpSpPr bwMode="auto">
          <a:xfrm>
            <a:off x="1784350" y="1323975"/>
            <a:ext cx="7383463" cy="946150"/>
            <a:chOff x="1124" y="930"/>
            <a:chExt cx="4651" cy="596"/>
          </a:xfrm>
        </p:grpSpPr>
        <p:sp>
          <p:nvSpPr>
            <p:cNvPr id="387156" name="Rectangle 84"/>
            <p:cNvSpPr>
              <a:spLocks noChangeArrowheads="1"/>
            </p:cNvSpPr>
            <p:nvPr/>
          </p:nvSpPr>
          <p:spPr bwMode="auto">
            <a:xfrm>
              <a:off x="1124" y="930"/>
              <a:ext cx="4651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从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个不同的元素中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任取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 个元素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按照一定的顺序排成一列</a:t>
              </a:r>
            </a:p>
          </p:txBody>
        </p:sp>
        <p:graphicFrame>
          <p:nvGraphicFramePr>
            <p:cNvPr id="7584" name="Object 416"/>
            <p:cNvGraphicFramePr>
              <a:graphicFrameLocks noChangeAspect="1"/>
            </p:cNvGraphicFramePr>
            <p:nvPr/>
          </p:nvGraphicFramePr>
          <p:xfrm>
            <a:off x="1428" y="1012"/>
            <a:ext cx="1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400" imgH="38100" progId="">
                    <p:embed/>
                  </p:oleObj>
                </mc:Choice>
                <mc:Fallback>
                  <p:oleObj name="Equation" r:id="rId6" imgW="25400" imgH="38100" progId="">
                    <p:embed/>
                    <p:pic>
                      <p:nvPicPr>
                        <p:cNvPr id="0" name="Picture 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012"/>
                          <a:ext cx="1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5" name="Object 417"/>
            <p:cNvGraphicFramePr>
              <a:graphicFrameLocks noChangeAspect="1"/>
            </p:cNvGraphicFramePr>
            <p:nvPr/>
          </p:nvGraphicFramePr>
          <p:xfrm>
            <a:off x="3830" y="966"/>
            <a:ext cx="71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46100" imgH="127000" progId="">
                    <p:embed/>
                  </p:oleObj>
                </mc:Choice>
                <mc:Fallback>
                  <p:oleObj name="Equation" r:id="rId8" imgW="546100" imgH="127000" progId="">
                    <p:embed/>
                    <p:pic>
                      <p:nvPicPr>
                        <p:cNvPr id="0" name="Picture 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966"/>
                          <a:ext cx="71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177" name="Rectangle 105"/>
          <p:cNvSpPr>
            <a:spLocks noChangeArrowheads="1"/>
          </p:cNvSpPr>
          <p:nvPr/>
        </p:nvSpPr>
        <p:spPr bwMode="auto">
          <a:xfrm>
            <a:off x="5340350" y="1744663"/>
            <a:ext cx="35226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，全部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排列个数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7586" name="Object 418"/>
          <p:cNvGraphicFramePr>
            <a:graphicFrameLocks noChangeAspect="1"/>
          </p:cNvGraphicFramePr>
          <p:nvPr/>
        </p:nvGraphicFramePr>
        <p:xfrm>
          <a:off x="2389188" y="2184400"/>
          <a:ext cx="51943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1500" imgH="381000" progId="">
                  <p:embed/>
                </p:oleObj>
              </mc:Choice>
              <mc:Fallback>
                <p:oleObj name="Equation" r:id="rId10" imgW="3111500" imgH="381000" progId="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184400"/>
                        <a:ext cx="51943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79" name="WordArt 107"/>
          <p:cNvSpPr>
            <a:spLocks noChangeArrowheads="1" noChangeShapeType="1" noTextEdit="1"/>
          </p:cNvSpPr>
          <p:nvPr/>
        </p:nvSpPr>
        <p:spPr bwMode="auto">
          <a:xfrm>
            <a:off x="395288" y="3043238"/>
            <a:ext cx="1219200" cy="260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全排列</a:t>
            </a:r>
          </a:p>
        </p:txBody>
      </p:sp>
      <p:graphicFrame>
        <p:nvGraphicFramePr>
          <p:cNvPr id="7587" name="Object 419"/>
          <p:cNvGraphicFramePr>
            <a:graphicFrameLocks noChangeAspect="1"/>
          </p:cNvGraphicFramePr>
          <p:nvPr/>
        </p:nvGraphicFramePr>
        <p:xfrm>
          <a:off x="3938588" y="3386138"/>
          <a:ext cx="1208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6900" imgH="152400" progId="">
                  <p:embed/>
                </p:oleObj>
              </mc:Choice>
              <mc:Fallback>
                <p:oleObj name="Equation" r:id="rId12" imgW="596900" imgH="152400" progId="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386138"/>
                        <a:ext cx="12080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84" name="WordArt 112"/>
          <p:cNvSpPr>
            <a:spLocks noChangeArrowheads="1" noChangeShapeType="1" noTextEdit="1"/>
          </p:cNvSpPr>
          <p:nvPr/>
        </p:nvSpPr>
        <p:spPr bwMode="auto">
          <a:xfrm>
            <a:off x="393700" y="4021138"/>
            <a:ext cx="1219200" cy="260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组  合</a:t>
            </a:r>
          </a:p>
        </p:txBody>
      </p:sp>
      <p:grpSp>
        <p:nvGrpSpPr>
          <p:cNvPr id="387185" name="Group 113"/>
          <p:cNvGrpSpPr/>
          <p:nvPr/>
        </p:nvGrpSpPr>
        <p:grpSpPr bwMode="auto">
          <a:xfrm>
            <a:off x="1784350" y="3890963"/>
            <a:ext cx="7383463" cy="946150"/>
            <a:chOff x="1124" y="930"/>
            <a:chExt cx="4651" cy="596"/>
          </a:xfrm>
        </p:grpSpPr>
        <p:sp>
          <p:nvSpPr>
            <p:cNvPr id="387186" name="Rectangle 114"/>
            <p:cNvSpPr>
              <a:spLocks noChangeArrowheads="1"/>
            </p:cNvSpPr>
            <p:nvPr/>
          </p:nvSpPr>
          <p:spPr bwMode="auto">
            <a:xfrm>
              <a:off x="1124" y="930"/>
              <a:ext cx="4651" cy="59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从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个不同的元素中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任取 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   个元素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并成一组</a:t>
              </a:r>
            </a:p>
          </p:txBody>
        </p:sp>
        <p:graphicFrame>
          <p:nvGraphicFramePr>
            <p:cNvPr id="7588" name="Object 420"/>
            <p:cNvGraphicFramePr>
              <a:graphicFrameLocks noChangeAspect="1"/>
            </p:cNvGraphicFramePr>
            <p:nvPr/>
          </p:nvGraphicFramePr>
          <p:xfrm>
            <a:off x="1428" y="1012"/>
            <a:ext cx="1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400" imgH="38100" progId="">
                    <p:embed/>
                  </p:oleObj>
                </mc:Choice>
                <mc:Fallback>
                  <p:oleObj name="Equation" r:id="rId14" imgW="25400" imgH="38100" progId="">
                    <p:embed/>
                    <p:pic>
                      <p:nvPicPr>
                        <p:cNvPr id="0" name="Picture 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012"/>
                          <a:ext cx="19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9" name="Object 421"/>
            <p:cNvGraphicFramePr>
              <a:graphicFrameLocks noChangeAspect="1"/>
            </p:cNvGraphicFramePr>
            <p:nvPr/>
          </p:nvGraphicFramePr>
          <p:xfrm>
            <a:off x="3830" y="966"/>
            <a:ext cx="71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46100" imgH="127000" progId="">
                    <p:embed/>
                  </p:oleObj>
                </mc:Choice>
                <mc:Fallback>
                  <p:oleObj name="Equation" r:id="rId16" imgW="546100" imgH="127000" progId="">
                    <p:embed/>
                    <p:pic>
                      <p:nvPicPr>
                        <p:cNvPr id="0" name="Picture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966"/>
                          <a:ext cx="71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7189" name="Rectangle 117"/>
          <p:cNvSpPr>
            <a:spLocks noChangeArrowheads="1"/>
          </p:cNvSpPr>
          <p:nvPr/>
        </p:nvSpPr>
        <p:spPr bwMode="auto">
          <a:xfrm>
            <a:off x="2509838" y="4324350"/>
            <a:ext cx="35226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，全部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组合数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7590" name="Object 422"/>
          <p:cNvGraphicFramePr>
            <a:graphicFrameLocks noChangeAspect="1"/>
          </p:cNvGraphicFramePr>
          <p:nvPr/>
        </p:nvGraphicFramePr>
        <p:xfrm>
          <a:off x="3273425" y="4770182"/>
          <a:ext cx="2066926" cy="96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507200" imgH="8839200" progId="Equation.DSMT4">
                  <p:embed/>
                </p:oleObj>
              </mc:Choice>
              <mc:Fallback>
                <p:oleObj name="Equation" r:id="rId18" imgW="19507200" imgH="883920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770182"/>
                        <a:ext cx="2066926" cy="968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1" name="Object 423"/>
          <p:cNvGraphicFramePr>
            <a:graphicFrameLocks noChangeAspect="1"/>
          </p:cNvGraphicFramePr>
          <p:nvPr/>
        </p:nvGraphicFramePr>
        <p:xfrm>
          <a:off x="5301457" y="4850606"/>
          <a:ext cx="171240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90600" imgH="381000" progId="">
                  <p:embed/>
                </p:oleObj>
              </mc:Choice>
              <mc:Fallback>
                <p:oleObj name="Equation" r:id="rId20" imgW="990600" imgH="381000" progId="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457" y="4850606"/>
                        <a:ext cx="171240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2" name="Object 424"/>
          <p:cNvGraphicFramePr>
            <a:graphicFrameLocks noChangeAspect="1"/>
          </p:cNvGraphicFramePr>
          <p:nvPr/>
        </p:nvGraphicFramePr>
        <p:xfrm>
          <a:off x="3810145" y="5683250"/>
          <a:ext cx="314137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30400" imgH="381000" progId="">
                  <p:embed/>
                </p:oleObj>
              </mc:Choice>
              <mc:Fallback>
                <p:oleObj name="Equation" r:id="rId22" imgW="1930400" imgH="381000" progId="">
                  <p:embed/>
                  <p:pic>
                    <p:nvPicPr>
                      <p:cNvPr id="0" name="Picture 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145" y="5683250"/>
                        <a:ext cx="314137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195" name="Group 123"/>
          <p:cNvGrpSpPr/>
          <p:nvPr/>
        </p:nvGrpSpPr>
        <p:grpSpPr bwMode="auto">
          <a:xfrm>
            <a:off x="5911850" y="2892425"/>
            <a:ext cx="2976563" cy="869950"/>
            <a:chOff x="3724" y="1870"/>
            <a:chExt cx="1875" cy="548"/>
          </a:xfrm>
        </p:grpSpPr>
        <p:sp>
          <p:nvSpPr>
            <p:cNvPr id="387194" name="AutoShape 122"/>
            <p:cNvSpPr>
              <a:spLocks noChangeArrowheads="1"/>
            </p:cNvSpPr>
            <p:nvPr/>
          </p:nvSpPr>
          <p:spPr bwMode="auto">
            <a:xfrm>
              <a:off x="3724" y="1870"/>
              <a:ext cx="1875" cy="548"/>
            </a:xfrm>
            <a:prstGeom prst="wedgeRectCallout">
              <a:avLst>
                <a:gd name="adj1" fmla="val -63495"/>
                <a:gd name="adj2" fmla="val 10403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  <a:p>
              <a:pPr algn="ctr">
                <a:defRPr/>
              </a:pPr>
              <a:r>
                <a:rPr kumimoji="1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取数与次序有关</a:t>
              </a:r>
            </a:p>
          </p:txBody>
        </p:sp>
        <p:sp>
          <p:nvSpPr>
            <p:cNvPr id="7609" name="WordArt 110"/>
            <p:cNvSpPr>
              <a:spLocks noChangeArrowheads="1" noChangeShapeType="1" noTextEdit="1"/>
            </p:cNvSpPr>
            <p:nvPr/>
          </p:nvSpPr>
          <p:spPr bwMode="auto">
            <a:xfrm>
              <a:off x="4157" y="1942"/>
              <a:ext cx="103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FFCC00"/>
                    </a:solidFill>
                    <a:round/>
                  </a:ln>
                  <a:solidFill>
                    <a:srgbClr val="FFFF99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排列的特点</a:t>
              </a:r>
            </a:p>
          </p:txBody>
        </p:sp>
      </p:grpSp>
      <p:grpSp>
        <p:nvGrpSpPr>
          <p:cNvPr id="387199" name="Group 127"/>
          <p:cNvGrpSpPr/>
          <p:nvPr/>
        </p:nvGrpSpPr>
        <p:grpSpPr bwMode="auto">
          <a:xfrm>
            <a:off x="279400" y="5281613"/>
            <a:ext cx="2976563" cy="869950"/>
            <a:chOff x="117" y="3503"/>
            <a:chExt cx="1875" cy="548"/>
          </a:xfrm>
        </p:grpSpPr>
        <p:sp>
          <p:nvSpPr>
            <p:cNvPr id="387197" name="AutoShape 125"/>
            <p:cNvSpPr>
              <a:spLocks noChangeArrowheads="1"/>
            </p:cNvSpPr>
            <p:nvPr/>
          </p:nvSpPr>
          <p:spPr bwMode="auto">
            <a:xfrm>
              <a:off x="117" y="3503"/>
              <a:ext cx="1875" cy="548"/>
            </a:xfrm>
            <a:prstGeom prst="wedgeRectCallout">
              <a:avLst>
                <a:gd name="adj1" fmla="val -8028"/>
                <a:gd name="adj2" fmla="val -961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kumimoji="1"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  <a:p>
              <a:pPr algn="ctr">
                <a:defRPr/>
              </a:pPr>
              <a:r>
                <a:rPr kumimoji="1"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取数与次序无关</a:t>
              </a:r>
            </a:p>
          </p:txBody>
        </p:sp>
        <p:sp>
          <p:nvSpPr>
            <p:cNvPr id="7607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550" y="3575"/>
              <a:ext cx="103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5875">
                    <a:solidFill>
                      <a:srgbClr val="FFCC00"/>
                    </a:solidFill>
                    <a:round/>
                  </a:ln>
                  <a:solidFill>
                    <a:srgbClr val="FFFF99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组合的特点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8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69" grpId="0" animBg="1"/>
      <p:bldP spid="387170" grpId="0" animBg="1"/>
      <p:bldP spid="387177" grpId="0"/>
      <p:bldP spid="387179" grpId="0" animBg="1"/>
      <p:bldP spid="387184" grpId="0" animBg="1"/>
      <p:bldP spid="3871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50825" y="1341438"/>
            <a:ext cx="822960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"/>
              </a:spcBef>
              <a:spcAft>
                <a:spcPct val="5000"/>
              </a:spcAft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一般地，把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球随机地分成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要求第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组恰有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个球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1,…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，共有分法：</a:t>
            </a:r>
          </a:p>
        </p:txBody>
      </p:sp>
      <p:graphicFrame>
        <p:nvGraphicFramePr>
          <p:cNvPr id="37931" name="Object 43"/>
          <p:cNvGraphicFramePr>
            <a:graphicFrameLocks noChangeAspect="1"/>
          </p:cNvGraphicFramePr>
          <p:nvPr/>
        </p:nvGraphicFramePr>
        <p:xfrm>
          <a:off x="2246348" y="2904017"/>
          <a:ext cx="4238553" cy="109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04000" imgH="8839200" progId="Equation.DSMT4">
                  <p:embed/>
                </p:oleObj>
              </mc:Choice>
              <mc:Fallback>
                <p:oleObj name="Equation" r:id="rId3" imgW="32004000" imgH="88392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48" y="2904017"/>
                        <a:ext cx="4238553" cy="109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968445" y="4150491"/>
            <a:ext cx="2375452" cy="1682857"/>
            <a:chOff x="6539948" y="4015409"/>
            <a:chExt cx="2375452" cy="1682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 bwMode="auto">
                <a:xfrm>
                  <a:off x="7017027" y="4015409"/>
                  <a:ext cx="1431234" cy="64918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宋体" pitchFamily="2" charset="-122"/>
                          </a:rPr>
                          <m:t>𝑛</m:t>
                        </m:r>
                      </m:oMath>
                    </m:oMathPara>
                  </a14:m>
                  <a:endPara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4" name="椭圆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7027" y="4015409"/>
                  <a:ext cx="1431234" cy="64918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 bwMode="auto">
                <a:xfrm>
                  <a:off x="6539948" y="5049078"/>
                  <a:ext cx="556591" cy="64918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39948" y="5049078"/>
                  <a:ext cx="556591" cy="64918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 bwMode="auto">
                <a:xfrm>
                  <a:off x="7225748" y="5049078"/>
                  <a:ext cx="556591" cy="64918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25748" y="5049078"/>
                  <a:ext cx="556591" cy="649188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 bwMode="auto">
                <a:xfrm>
                  <a:off x="8358809" y="5049078"/>
                  <a:ext cx="556591" cy="64918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宋体" pitchFamily="2" charset="-122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58809" y="5049078"/>
                  <a:ext cx="556591" cy="649188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0" name="TextBox 4"/>
            <p:cNvSpPr txBox="1"/>
            <p:nvPr/>
          </p:nvSpPr>
          <p:spPr>
            <a:xfrm>
              <a:off x="7792279" y="5189006"/>
              <a:ext cx="576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cxnSp>
        <p:nvCxnSpPr>
          <p:cNvPr id="11" name="直接箭头连接符 10"/>
          <p:cNvCxnSpPr>
            <a:stCxn id="6" idx="4"/>
            <a:endCxn id="7" idx="0"/>
          </p:cNvCxnSpPr>
          <p:nvPr/>
        </p:nvCxnSpPr>
        <p:spPr bwMode="auto">
          <a:xfrm flipH="1">
            <a:off x="6246741" y="4799679"/>
            <a:ext cx="914400" cy="3844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6" idx="4"/>
            <a:endCxn id="8" idx="0"/>
          </p:cNvCxnSpPr>
          <p:nvPr/>
        </p:nvCxnSpPr>
        <p:spPr bwMode="auto">
          <a:xfrm flipH="1">
            <a:off x="6932541" y="4799679"/>
            <a:ext cx="228600" cy="3844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6" idx="4"/>
          </p:cNvCxnSpPr>
          <p:nvPr/>
        </p:nvCxnSpPr>
        <p:spPr bwMode="auto">
          <a:xfrm>
            <a:off x="7161141" y="4799679"/>
            <a:ext cx="258417" cy="3944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>
            <a:off x="7161141" y="4799679"/>
            <a:ext cx="904461" cy="3844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WordArt 97"/>
          <p:cNvSpPr>
            <a:spLocks noChangeArrowheads="1" noChangeShapeType="1" noTextEdit="1"/>
          </p:cNvSpPr>
          <p:nvPr/>
        </p:nvSpPr>
        <p:spPr bwMode="auto">
          <a:xfrm>
            <a:off x="623456" y="864680"/>
            <a:ext cx="1984664" cy="3879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99CCFF"/>
                  </a:solidFill>
                  <a:round/>
                </a:ln>
                <a:solidFill>
                  <a:srgbClr val="3333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推广形式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850493c3-7c77-42a3-900a-96fde65d5509.md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30,&quot;width&quot;:10330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SLIDE_DUENO" val="100"/>
  <p:tag name="ARS_SLIDE_PARTICIPANTNUM" val="100"/>
  <p:tag name="ARS_SLIDE_SUBMITNUM" val="0"/>
  <p:tag name="ARS_SLIDE_CORRECTNUM" val="0"/>
  <p:tag name="ARS_SLIDE_VOTEMEAN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RESPONSETYPE" val="None"/>
  <p:tag name="ARS_CHARTPARA_ITEMLABELFONTNAME" val="Arial"/>
  <p:tag name="ARS_CHARTPARA_ITEMLABELFONTSIZE" val="16"/>
  <p:tag name="ARS_CHARTPARA_ITEMLABELFONTBOLD" val="False"/>
  <p:tag name="ARS_CHARTPARA_ITEMLABELFONTITALIC" val="False"/>
  <p:tag name="ARS_CHARTPARA_ITEMLABELFONTCOLOR" val="-16777216"/>
  <p:tag name="ARS_CHARTPARA_DATALABELFONTNAME" val="Arial"/>
  <p:tag name="ARS_CHARTPARA_DATALABELFONTSIZE" val="14"/>
  <p:tag name="ARS_CHARTPARA_DATALABELFONTBOLD" val="False"/>
  <p:tag name="ARS_CHARTPARA_DATALABELFONTITALIC" val="False"/>
  <p:tag name="ARS_CHARTPARA_DATALABELFONTCOLOR" val="-16777216"/>
  <p:tag name="ARS_CHARTPARA_DATAFORMAT" val="ltNumberValue"/>
  <p:tag name="ARS_CHARTPARA_SHOWTIME" val="csStop"/>
  <p:tag name="ARS_CHARTPARA_NUMBERDEC" val="0"/>
  <p:tag name="ARS_CHARTPARA_DATAPERCENTBASE" val="crParticipant"/>
  <p:tag name="ARS_CHARTPARA_PERCENTDEC" val="1"/>
  <p:tag name="ARS_CHARTPARA_SHOW3D" val="0"/>
  <p:tag name="ARS_CHARTPOINTWIDTH" val="0.5"/>
  <p:tag name="ARS_CHARTSHOWITEMTEXT" val="0"/>
  <p:tag name="ARS_CHARTCOLOR_0" val="-12481296"/>
  <p:tag name="ARS_CHARTCOLOR_1" val="-2080758"/>
  <p:tag name="ARS_CHARTCOLOR_2" val="-215999"/>
  <p:tag name="ARS_CHARTCOLOR_3" val="-16423790"/>
  <p:tag name="ARS_CHARTCOLOR_4" val="-4210753"/>
  <p:tag name="ARS_CHARTCOLOR_5" val="-15058071"/>
  <p:tag name="ARS_CHARTCOLOR_6" val="-7294"/>
  <p:tag name="ARS_CHARTCOLOR_7" val="-15557411"/>
  <p:tag name="ARS_CHARTCOLOR_8" val="-3511477"/>
  <p:tag name="ARS_CHARTCOLOR_9" val="-16753445"/>
  <p:tag name="ARS_CHARTPARA_TYPE" val="ctColumn"/>
  <p:tag name="ARS_SLIDE_DUENO" val="100"/>
  <p:tag name="ARS_SLIDE_PARTICIPANTNUM" val="100"/>
  <p:tag name="ARS_SLIDE_SUBMITNUM" val="0"/>
  <p:tag name="ARS_SLIDE_CORRECTNUM" val="0"/>
  <p:tag name="ARS_SLIDE_VOTEMEAN" val="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2530</Words>
  <Application>Microsoft Office PowerPoint</Application>
  <PresentationFormat>全屏显示(4:3)</PresentationFormat>
  <Paragraphs>359</Paragraphs>
  <Slides>33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Monotype Sorts</vt:lpstr>
      <vt:lpstr>方正舒体</vt:lpstr>
      <vt:lpstr>黑体</vt:lpstr>
      <vt:lpstr>华文细黑</vt:lpstr>
      <vt:lpstr>华文新魏</vt:lpstr>
      <vt:lpstr>华文中宋</vt:lpstr>
      <vt:lpstr>楷体</vt:lpstr>
      <vt:lpstr>楷体_GB2312</vt:lpstr>
      <vt:lpstr>隶书</vt:lpstr>
      <vt:lpstr>宋体</vt:lpstr>
      <vt:lpstr>Arial</vt:lpstr>
      <vt:lpstr>Cambria Math</vt:lpstr>
      <vt:lpstr>Times New Roman</vt:lpstr>
      <vt:lpstr>Verdana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1280</cp:revision>
  <dcterms:created xsi:type="dcterms:W3CDTF">1999-06-22T01:41:00Z</dcterms:created>
  <dcterms:modified xsi:type="dcterms:W3CDTF">2022-09-07T08:18:30Z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