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8.xml" ContentType="application/vnd.openxmlformats-officedocument.presentationml.notesSlide+xml"/>
  <Override PartName="/ppt/tags/tag25.xml" ContentType="application/vnd.openxmlformats-officedocument.presentationml.tags+xml"/>
  <Override PartName="/ppt/notesSlides/notesSlide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474" r:id="rId2"/>
    <p:sldId id="484" r:id="rId3"/>
    <p:sldId id="549" r:id="rId4"/>
    <p:sldId id="550" r:id="rId5"/>
    <p:sldId id="489" r:id="rId6"/>
    <p:sldId id="461" r:id="rId7"/>
    <p:sldId id="444" r:id="rId8"/>
    <p:sldId id="488" r:id="rId9"/>
    <p:sldId id="446" r:id="rId10"/>
    <p:sldId id="435" r:id="rId11"/>
    <p:sldId id="521" r:id="rId12"/>
    <p:sldId id="522" r:id="rId13"/>
    <p:sldId id="437" r:id="rId14"/>
    <p:sldId id="465" r:id="rId15"/>
    <p:sldId id="438" r:id="rId16"/>
    <p:sldId id="439" r:id="rId17"/>
    <p:sldId id="529" r:id="rId18"/>
    <p:sldId id="552" r:id="rId19"/>
    <p:sldId id="480" r:id="rId20"/>
    <p:sldId id="458" r:id="rId21"/>
    <p:sldId id="441" r:id="rId22"/>
    <p:sldId id="443" r:id="rId23"/>
    <p:sldId id="449" r:id="rId24"/>
    <p:sldId id="475" r:id="rId25"/>
    <p:sldId id="450" r:id="rId26"/>
    <p:sldId id="530" r:id="rId27"/>
    <p:sldId id="517" r:id="rId28"/>
    <p:sldId id="523" r:id="rId29"/>
    <p:sldId id="525" r:id="rId30"/>
    <p:sldId id="527" r:id="rId31"/>
    <p:sldId id="551" r:id="rId32"/>
  </p:sldIdLst>
  <p:sldSz cx="9144000" cy="6858000" type="screen4x3"/>
  <p:notesSz cx="6858000" cy="9144000"/>
  <p:custDataLst>
    <p:tags r:id="rId34"/>
  </p:custDataLst>
  <p:defaultTextStyle>
    <a:defPPr>
      <a:defRPr lang="zh-CN"/>
    </a:defPPr>
    <a:lvl1pPr algn="l" rtl="0" fontAlgn="base">
      <a:spcBef>
        <a:spcPct val="0"/>
      </a:spcBef>
      <a:spcAft>
        <a:spcPct val="0"/>
      </a:spcAft>
      <a:defRPr kumimoji="1" sz="28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0"/>
      </a:spcBef>
      <a:spcAft>
        <a:spcPct val="0"/>
      </a:spcAft>
      <a:defRPr kumimoji="1" sz="28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0"/>
      </a:spcBef>
      <a:spcAft>
        <a:spcPct val="0"/>
      </a:spcAft>
      <a:defRPr kumimoji="1" sz="28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0"/>
      </a:spcBef>
      <a:spcAft>
        <a:spcPct val="0"/>
      </a:spcAft>
      <a:defRPr kumimoji="1" sz="28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0"/>
      </a:spcBef>
      <a:spcAft>
        <a:spcPct val="0"/>
      </a:spcAft>
      <a:defRPr kumimoji="1" sz="28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4320">
          <p15:clr>
            <a:srgbClr val="A4A3A4"/>
          </p15:clr>
        </p15:guide>
        <p15:guide id="2" pos="5774">
          <p15:clr>
            <a:srgbClr val="A4A3A4"/>
          </p15:clr>
        </p15:guide>
      </p15:sldGuideLst>
    </p:ext>
    <p:ext uri="{2D200454-40CA-4A62-9FC3-DE9A4176ACB9}">
      <p15:notesGuideLst xmlns:p15="http://schemas.microsoft.com/office/powerpoint/2012/main">
        <p15:guide id="1" orient="horz" pos="2880">
          <p15:clr>
            <a:srgbClr val="A4A3A4"/>
          </p15:clr>
        </p15:guide>
        <p15:guide id="2" pos="218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ch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FF3300"/>
    <a:srgbClr val="66CCFF"/>
    <a:srgbClr val="000099"/>
    <a:srgbClr val="FFFFCC"/>
    <a:srgbClr val="FFFF00"/>
    <a:srgbClr val="6600CC"/>
    <a:srgbClr val="FFCC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31" autoAdjust="0"/>
    <p:restoredTop sz="77569" autoAdjust="0"/>
  </p:normalViewPr>
  <p:slideViewPr>
    <p:cSldViewPr snapToGrid="0">
      <p:cViewPr varScale="1">
        <p:scale>
          <a:sx n="48" d="100"/>
          <a:sy n="48" d="100"/>
        </p:scale>
        <p:origin x="1888" y="44"/>
      </p:cViewPr>
      <p:guideLst>
        <p:guide orient="horz" pos="4320"/>
        <p:guide pos="57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3" d="100"/>
          <a:sy n="63" d="100"/>
        </p:scale>
        <p:origin x="-2664" y="-82"/>
      </p:cViewPr>
      <p:guideLst>
        <p:guide orient="horz" pos="2880"/>
        <p:guide pos="2181"/>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369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lgn="l" eaLnBrk="1" hangingPunct="1">
              <a:spcBef>
                <a:spcPct val="0"/>
              </a:spcBef>
              <a:buClrTx/>
              <a:buSzTx/>
              <a:buFontTx/>
              <a:buNone/>
              <a:defRPr sz="1200" b="0">
                <a:ea typeface="宋体" panose="02010600030101010101" pitchFamily="2" charset="-122"/>
              </a:defRPr>
            </a:lvl1pPr>
          </a:lstStyle>
          <a:p>
            <a:pPr>
              <a:defRPr/>
            </a:pPr>
            <a:endParaRPr lang="en-US" altLang="zh-CN"/>
          </a:p>
        </p:txBody>
      </p:sp>
      <p:sp>
        <p:nvSpPr>
          <p:cNvPr id="413699"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spcBef>
                <a:spcPct val="0"/>
              </a:spcBef>
              <a:buClrTx/>
              <a:buSzTx/>
              <a:buFontTx/>
              <a:buNone/>
              <a:defRPr sz="1200" b="0">
                <a:ea typeface="宋体" panose="02010600030101010101" pitchFamily="2" charset="-122"/>
              </a:defRPr>
            </a:lvl1pPr>
          </a:lstStyle>
          <a:p>
            <a:pPr>
              <a:defRPr/>
            </a:pPr>
            <a:endParaRPr lang="en-US" altLang="zh-CN"/>
          </a:p>
        </p:txBody>
      </p:sp>
      <p:sp>
        <p:nvSpPr>
          <p:cNvPr id="942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413701"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3702"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lgn="l" eaLnBrk="1" hangingPunct="1">
              <a:spcBef>
                <a:spcPct val="0"/>
              </a:spcBef>
              <a:buClrTx/>
              <a:buSzTx/>
              <a:buFontTx/>
              <a:buNone/>
              <a:defRPr sz="1200" b="0">
                <a:ea typeface="宋体" panose="02010600030101010101" pitchFamily="2" charset="-122"/>
              </a:defRPr>
            </a:lvl1pPr>
          </a:lstStyle>
          <a:p>
            <a:pPr>
              <a:defRPr/>
            </a:pPr>
            <a:endParaRPr lang="en-US" altLang="zh-CN"/>
          </a:p>
        </p:txBody>
      </p:sp>
      <p:sp>
        <p:nvSpPr>
          <p:cNvPr id="413703"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spcBef>
                <a:spcPct val="0"/>
              </a:spcBef>
              <a:buClrTx/>
              <a:buSzTx/>
              <a:buFontTx/>
              <a:buNone/>
              <a:defRPr sz="1200" b="0">
                <a:ea typeface="宋体" panose="02010600030101010101" pitchFamily="2" charset="-122"/>
              </a:defRPr>
            </a:lvl1pPr>
          </a:lstStyle>
          <a:p>
            <a:pPr>
              <a:defRPr/>
            </a:pPr>
            <a:fld id="{19EF9146-ACD8-42B0-AB7B-0CD84E1CB8A5}"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p:cNvSpPr>
          <p:nvPr>
            <p:ph type="sldImg"/>
          </p:nvPr>
        </p:nvSpPr>
        <p:spPr/>
      </p:sp>
      <p:sp>
        <p:nvSpPr>
          <p:cNvPr id="51202" name="备注占位符 2"/>
          <p:cNvSpPr>
            <a:spLocks noGrp="1"/>
          </p:cNvSpPr>
          <p:nvPr>
            <p:ph type="body" idx="1"/>
          </p:nvPr>
        </p:nvSpPr>
        <p:spPr>
          <a:noFill/>
        </p:spPr>
        <p:txBody>
          <a:bodyPr/>
          <a:lstStyle/>
          <a:p>
            <a:r>
              <a:rPr lang="zh-CN" altLang="en-US">
                <a:ea typeface="宋体" panose="02010600030101010101" pitchFamily="2" charset="-122"/>
              </a:rPr>
              <a:t>先有蛋还是先有鸡？</a:t>
            </a:r>
            <a:endParaRPr lang="en-US" altLang="zh-CN">
              <a:ea typeface="宋体" panose="02010600030101010101" pitchFamily="2" charset="-122"/>
            </a:endParaRPr>
          </a:p>
          <a:p>
            <a:endParaRPr lang="en-US" altLang="zh-CN">
              <a:ea typeface="宋体" panose="02010600030101010101" pitchFamily="2" charset="-122"/>
            </a:endParaRPr>
          </a:p>
          <a:p>
            <a:r>
              <a:rPr lang="zh-CN" altLang="en-US">
                <a:ea typeface="宋体" panose="02010600030101010101" pitchFamily="2" charset="-122"/>
              </a:rPr>
              <a:t>注意例子中指的是</a:t>
            </a:r>
            <a:r>
              <a:rPr lang="en-US" altLang="zh-CN">
                <a:ea typeface="宋体" panose="02010600030101010101" pitchFamily="2" charset="-122"/>
              </a:rPr>
              <a:t>P(A1A2)</a:t>
            </a:r>
            <a:r>
              <a:rPr lang="zh-CN" altLang="en-US">
                <a:ea typeface="宋体" panose="02010600030101010101" pitchFamily="2" charset="-122"/>
              </a:rPr>
              <a:t>，而不是分别求</a:t>
            </a:r>
            <a:r>
              <a:rPr lang="en-US" altLang="zh-CN">
                <a:ea typeface="宋体" panose="02010600030101010101" pitchFamily="2" charset="-122"/>
              </a:rPr>
              <a:t>P(A1)</a:t>
            </a:r>
            <a:r>
              <a:rPr lang="zh-CN" altLang="en-US">
                <a:ea typeface="宋体" panose="02010600030101010101" pitchFamily="2" charset="-122"/>
              </a:rPr>
              <a:t>和</a:t>
            </a:r>
            <a:r>
              <a:rPr lang="en-US" altLang="zh-CN">
                <a:ea typeface="宋体" panose="02010600030101010101" pitchFamily="2" charset="-122"/>
              </a:rPr>
              <a:t>P(A2)</a:t>
            </a:r>
            <a:r>
              <a:rPr lang="zh-CN" altLang="en-US">
                <a:ea typeface="宋体" panose="02010600030101010101" pitchFamily="2" charset="-122"/>
              </a:rPr>
              <a:t>。</a:t>
            </a:r>
            <a:endParaRPr lang="en-US" altLang="zh-CN">
              <a:ea typeface="宋体" panose="02010600030101010101" pitchFamily="2" charset="-122"/>
            </a:endParaRPr>
          </a:p>
          <a:p>
            <a:endParaRPr lang="zh-CN" altLang="en-US">
              <a:ea typeface="宋体" panose="02010600030101010101" pitchFamily="2" charset="-122"/>
            </a:endParaRPr>
          </a:p>
        </p:txBody>
      </p:sp>
      <p:sp>
        <p:nvSpPr>
          <p:cNvPr id="51203" name="灯片编号占位符 3"/>
          <p:cNvSpPr>
            <a:spLocks noGrp="1"/>
          </p:cNvSpPr>
          <p:nvPr>
            <p:ph type="sldNum" sz="quarter" idx="5"/>
          </p:nvPr>
        </p:nvSpPr>
        <p:spPr>
          <a:noFill/>
          <a:ln>
            <a:miter lim="800000"/>
          </a:ln>
        </p:spPr>
        <p:txBody>
          <a:bodyPr/>
          <a:lstStyle/>
          <a:p>
            <a:fld id="{7826BB1F-2BDB-4AF2-8A04-6FF0A153B789}" type="slidenum">
              <a:rPr lang="en-US" altLang="zh-CN" smtClean="0">
                <a:ea typeface="宋体" panose="02010600030101010101" pitchFamily="2" charset="-122"/>
              </a:rPr>
              <a:t>9</a:t>
            </a:fld>
            <a:endParaRPr lang="en-US" altLang="zh-CN">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p:cNvSpPr>
            <a:spLocks noGrp="1" noRot="1" noChangeAspect="1"/>
          </p:cNvSpPr>
          <p:nvPr>
            <p:ph type="sldImg"/>
          </p:nvPr>
        </p:nvSpPr>
        <p:spPr/>
      </p:sp>
      <p:sp>
        <p:nvSpPr>
          <p:cNvPr id="64514" name="备注占位符 2"/>
          <p:cNvSpPr>
            <a:spLocks noGrp="1"/>
          </p:cNvSpPr>
          <p:nvPr>
            <p:ph type="body" idx="1"/>
          </p:nvPr>
        </p:nvSpPr>
        <p:spPr>
          <a:noFill/>
        </p:spPr>
        <p:txBody>
          <a:bodyPr/>
          <a:lstStyle/>
          <a:p>
            <a:r>
              <a:rPr lang="zh-CN" altLang="en-US" dirty="0">
                <a:ea typeface="宋体" panose="02010600030101010101" pitchFamily="2" charset="-122"/>
              </a:rPr>
              <a:t>混合起来再取，类似于辛普森悖论的问题了</a:t>
            </a:r>
            <a:endParaRPr lang="en-US" altLang="zh-CN" dirty="0">
              <a:ea typeface="宋体" panose="02010600030101010101" pitchFamily="2" charset="-122"/>
            </a:endParaRPr>
          </a:p>
          <a:p>
            <a:r>
              <a:rPr lang="zh-CN" altLang="en-US" dirty="0">
                <a:ea typeface="宋体" panose="02010600030101010101" pitchFamily="2" charset="-122"/>
              </a:rPr>
              <a:t>所以要避免辛普森悖论的出现，应该考虑加权的处理</a:t>
            </a:r>
          </a:p>
        </p:txBody>
      </p:sp>
      <p:sp>
        <p:nvSpPr>
          <p:cNvPr id="64515" name="灯片编号占位符 3"/>
          <p:cNvSpPr>
            <a:spLocks noGrp="1"/>
          </p:cNvSpPr>
          <p:nvPr>
            <p:ph type="sldNum" sz="quarter" idx="5"/>
          </p:nvPr>
        </p:nvSpPr>
        <p:spPr>
          <a:noFill/>
          <a:ln>
            <a:miter lim="800000"/>
          </a:ln>
        </p:spPr>
        <p:txBody>
          <a:bodyPr/>
          <a:lstStyle/>
          <a:p>
            <a:fld id="{685AAA7B-39F7-4275-9EC5-056E639EE691}" type="slidenum">
              <a:rPr lang="en-US" altLang="zh-CN" smtClean="0">
                <a:ea typeface="宋体" panose="02010600030101010101" pitchFamily="2" charset="-122"/>
              </a:rPr>
              <a:t>16</a:t>
            </a:fld>
            <a:endParaRPr lang="en-US" altLang="zh-CN">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r>
              <a:rPr lang="zh-CN" altLang="zh-CN" dirty="0">
                <a:latin typeface="+mn-lt"/>
                <a:ea typeface="+mn-ea"/>
              </a:rPr>
              <a:t>全概率公式可以应用到敏感性调查中</a:t>
            </a:r>
            <a:r>
              <a:rPr lang="en-US" altLang="zh-CN" dirty="0">
                <a:latin typeface="+mn-lt"/>
                <a:ea typeface="+mn-ea"/>
              </a:rPr>
              <a:t>. </a:t>
            </a:r>
            <a:r>
              <a:rPr lang="zh-CN" altLang="zh-CN" dirty="0">
                <a:latin typeface="+mn-lt"/>
                <a:ea typeface="+mn-ea"/>
              </a:rPr>
              <a:t>所谓敏感性调查是指调查的内容中可能涉及到被调查者的高度机密或隐私</a:t>
            </a:r>
            <a:r>
              <a:rPr lang="en-US" altLang="zh-CN" dirty="0">
                <a:latin typeface="+mn-lt"/>
                <a:ea typeface="+mn-ea"/>
              </a:rPr>
              <a:t>( </a:t>
            </a:r>
            <a:r>
              <a:rPr lang="zh-CN" altLang="zh-CN" dirty="0">
                <a:latin typeface="+mn-lt"/>
                <a:ea typeface="+mn-ea"/>
              </a:rPr>
              <a:t>比如</a:t>
            </a:r>
            <a:r>
              <a:rPr lang="en-US" altLang="zh-CN" dirty="0">
                <a:latin typeface="+mn-lt"/>
                <a:ea typeface="+mn-ea"/>
              </a:rPr>
              <a:t>, </a:t>
            </a:r>
            <a:r>
              <a:rPr lang="zh-CN" altLang="zh-CN" dirty="0">
                <a:latin typeface="+mn-lt"/>
                <a:ea typeface="+mn-ea"/>
              </a:rPr>
              <a:t>在考试中是否作弊</a:t>
            </a:r>
            <a:r>
              <a:rPr lang="en-US" altLang="zh-CN" dirty="0">
                <a:latin typeface="+mn-lt"/>
                <a:ea typeface="+mn-ea"/>
              </a:rPr>
              <a:t>, </a:t>
            </a:r>
            <a:r>
              <a:rPr lang="zh-CN" altLang="zh-CN" dirty="0">
                <a:latin typeface="+mn-lt"/>
                <a:ea typeface="+mn-ea"/>
              </a:rPr>
              <a:t>实际收入</a:t>
            </a:r>
            <a:r>
              <a:rPr lang="en-US" altLang="zh-CN" dirty="0">
                <a:latin typeface="+mn-lt"/>
                <a:ea typeface="+mn-ea"/>
              </a:rPr>
              <a:t>, </a:t>
            </a:r>
            <a:r>
              <a:rPr lang="zh-CN" altLang="zh-CN" dirty="0">
                <a:latin typeface="+mn-lt"/>
                <a:ea typeface="+mn-ea"/>
              </a:rPr>
              <a:t>是否吸毒</a:t>
            </a:r>
            <a:r>
              <a:rPr lang="en-US" altLang="zh-CN" dirty="0">
                <a:latin typeface="+mn-lt"/>
                <a:ea typeface="+mn-ea"/>
              </a:rPr>
              <a:t>, </a:t>
            </a:r>
            <a:r>
              <a:rPr lang="zh-CN" altLang="zh-CN" dirty="0">
                <a:latin typeface="+mn-lt"/>
                <a:ea typeface="+mn-ea"/>
              </a:rPr>
              <a:t>等等</a:t>
            </a:r>
            <a:r>
              <a:rPr lang="en-US" altLang="zh-CN" dirty="0">
                <a:latin typeface="+mn-lt"/>
                <a:ea typeface="+mn-ea"/>
              </a:rPr>
              <a:t>) , </a:t>
            </a:r>
            <a:r>
              <a:rPr lang="zh-CN" altLang="zh-CN" dirty="0">
                <a:latin typeface="+mn-lt"/>
                <a:ea typeface="+mn-ea"/>
              </a:rPr>
              <a:t>因而常常会发生被调查者拒绝回答或不真实回答的情况</a:t>
            </a:r>
            <a:r>
              <a:rPr lang="en-US" altLang="zh-CN" dirty="0">
                <a:latin typeface="+mn-lt"/>
                <a:ea typeface="+mn-ea"/>
              </a:rPr>
              <a:t>.</a:t>
            </a:r>
            <a:r>
              <a:rPr lang="zh-CN" altLang="en-US" dirty="0">
                <a:latin typeface="+mn-lt"/>
                <a:ea typeface="+mn-ea"/>
              </a:rPr>
              <a:t> </a:t>
            </a:r>
            <a:r>
              <a:rPr lang="zh-CN" altLang="zh-CN" dirty="0">
                <a:latin typeface="+mn-lt"/>
                <a:ea typeface="+mn-ea"/>
              </a:rPr>
              <a:t>所有估计人类的有关数据的传统方法是基于人们能诚实地回答问题这一假设。一般说来，只要问题不涉及使人难堪的敏感的话题，大部分人的回答是诚实的。但若问题具有敏感性，使人感到难堪，则有可能得不到答案。</a:t>
            </a:r>
            <a:r>
              <a:rPr lang="zh-CN" altLang="en-US" dirty="0">
                <a:latin typeface="+mn-lt"/>
                <a:ea typeface="+mn-ea"/>
              </a:rPr>
              <a:t>然而另一方面，掌握总体当中具有此类特征的人的比例，对于决策者又是很重要的。那么怎么办呢？</a:t>
            </a:r>
            <a:endParaRPr lang="en-US" altLang="zh-CN" dirty="0">
              <a:latin typeface="+mn-lt"/>
              <a:ea typeface="+mn-ea"/>
            </a:endParaRPr>
          </a:p>
          <a:p>
            <a:pPr>
              <a:defRPr/>
            </a:pPr>
            <a:r>
              <a:rPr lang="zh-CN" altLang="zh-CN" dirty="0">
                <a:latin typeface="+mn-lt"/>
                <a:ea typeface="+mn-ea"/>
              </a:rPr>
              <a:t>为此</a:t>
            </a:r>
            <a:r>
              <a:rPr lang="en-US" altLang="zh-CN" dirty="0">
                <a:latin typeface="+mn-lt"/>
                <a:ea typeface="+mn-ea"/>
              </a:rPr>
              <a:t>, </a:t>
            </a:r>
            <a:r>
              <a:rPr lang="zh-CN" altLang="zh-CN" dirty="0">
                <a:latin typeface="+mn-lt"/>
                <a:ea typeface="+mn-ea"/>
              </a:rPr>
              <a:t>沃纳</a:t>
            </a:r>
            <a:r>
              <a:rPr lang="en-US" altLang="zh-CN" dirty="0">
                <a:latin typeface="+mn-lt"/>
                <a:ea typeface="+mn-ea"/>
              </a:rPr>
              <a:t>(Warner) </a:t>
            </a:r>
            <a:r>
              <a:rPr lang="zh-CN" altLang="zh-CN" dirty="0">
                <a:latin typeface="+mn-lt"/>
                <a:ea typeface="+mn-ea"/>
              </a:rPr>
              <a:t>于</a:t>
            </a:r>
            <a:r>
              <a:rPr lang="en-US" altLang="zh-CN" dirty="0">
                <a:latin typeface="+mn-lt"/>
                <a:ea typeface="+mn-ea"/>
              </a:rPr>
              <a:t>1965</a:t>
            </a:r>
            <a:r>
              <a:rPr lang="zh-CN" altLang="zh-CN" dirty="0">
                <a:latin typeface="+mn-lt"/>
                <a:ea typeface="+mn-ea"/>
              </a:rPr>
              <a:t>年提出了一个随机化回答的方法</a:t>
            </a:r>
            <a:r>
              <a:rPr lang="en-US" altLang="zh-CN" dirty="0">
                <a:latin typeface="+mn-lt"/>
                <a:ea typeface="+mn-ea"/>
              </a:rPr>
              <a:t>, </a:t>
            </a:r>
            <a:r>
              <a:rPr lang="zh-CN" altLang="zh-CN" dirty="0">
                <a:latin typeface="+mn-lt"/>
                <a:ea typeface="+mn-ea"/>
              </a:rPr>
              <a:t>可以消除被调查者的顾虑</a:t>
            </a:r>
            <a:r>
              <a:rPr lang="en-US" altLang="zh-CN" dirty="0">
                <a:latin typeface="+mn-lt"/>
                <a:ea typeface="+mn-ea"/>
              </a:rPr>
              <a:t>, </a:t>
            </a:r>
            <a:r>
              <a:rPr lang="zh-CN" altLang="zh-CN" dirty="0">
                <a:latin typeface="+mn-lt"/>
                <a:ea typeface="+mn-ea"/>
              </a:rPr>
              <a:t>使之能够真实地回答</a:t>
            </a:r>
            <a:r>
              <a:rPr lang="en-US" altLang="zh-CN" dirty="0">
                <a:latin typeface="+mn-lt"/>
                <a:ea typeface="+mn-ea"/>
              </a:rPr>
              <a:t>. </a:t>
            </a:r>
          </a:p>
          <a:p>
            <a:pPr>
              <a:defRPr/>
            </a:pPr>
            <a:r>
              <a:rPr lang="zh-CN" altLang="zh-CN" dirty="0">
                <a:latin typeface="+mn-lt"/>
                <a:ea typeface="+mn-ea"/>
              </a:rPr>
              <a:t>这种方法基于</a:t>
            </a:r>
            <a:r>
              <a:rPr lang="zh-CN" altLang="en-US" dirty="0">
                <a:latin typeface="+mn-lt"/>
                <a:ea typeface="+mn-ea"/>
              </a:rPr>
              <a:t>一种思想，就是：</a:t>
            </a:r>
            <a:r>
              <a:rPr lang="zh-CN" altLang="zh-CN" dirty="0">
                <a:latin typeface="+mn-lt"/>
                <a:ea typeface="+mn-ea"/>
              </a:rPr>
              <a:t>“愈少泄漏问题的答案实质，愈能较好合作” 。</a:t>
            </a:r>
            <a:endParaRPr lang="en-US" altLang="zh-CN" dirty="0">
              <a:latin typeface="+mn-lt"/>
              <a:ea typeface="+mn-ea"/>
            </a:endParaRPr>
          </a:p>
          <a:p>
            <a:pPr algn="just">
              <a:lnSpc>
                <a:spcPct val="120000"/>
              </a:lnSpc>
              <a:defRPr/>
            </a:pPr>
            <a:r>
              <a:rPr lang="zh-CN" altLang="en-US" dirty="0">
                <a:ea typeface="黑体" panose="02010609060101010101" pitchFamily="2" charset="-122"/>
                <a:cs typeface="Times New Roman" panose="02020603050405020304" pitchFamily="18" charset="0"/>
              </a:rPr>
              <a:t> 比如为被调查者设定两个问题</a:t>
            </a:r>
            <a:r>
              <a:rPr lang="en-US" altLang="zh-CN" dirty="0">
                <a:ea typeface="黑体" panose="02010609060101010101" pitchFamily="2" charset="-122"/>
                <a:cs typeface="Times New Roman" panose="02020603050405020304" pitchFamily="18" charset="0"/>
              </a:rPr>
              <a:t>:</a:t>
            </a:r>
          </a:p>
          <a:p>
            <a:pPr algn="just">
              <a:lnSpc>
                <a:spcPct val="120000"/>
              </a:lnSpc>
              <a:defRPr/>
            </a:pPr>
            <a:r>
              <a:rPr lang="en-US" altLang="zh-CN" b="1" dirty="0">
                <a:ea typeface="华文新魏" panose="02010800040101010101" charset="-122"/>
                <a:cs typeface="Times New Roman" panose="02020603050405020304" pitchFamily="18" charset="0"/>
              </a:rPr>
              <a:t>Q</a:t>
            </a:r>
            <a:r>
              <a:rPr lang="en-US" altLang="zh-CN" b="1" baseline="-25000" dirty="0">
                <a:ea typeface="华文新魏" panose="02010800040101010101" charset="-122"/>
                <a:cs typeface="Times New Roman" panose="02020603050405020304" pitchFamily="18" charset="0"/>
              </a:rPr>
              <a:t>1</a:t>
            </a:r>
            <a:r>
              <a:rPr lang="en-US" altLang="zh-CN" dirty="0">
                <a:ea typeface="华文新魏" panose="02010800040101010101" charset="-122"/>
                <a:cs typeface="Times New Roman" panose="02020603050405020304" pitchFamily="18" charset="0"/>
              </a:rPr>
              <a:t> : </a:t>
            </a:r>
            <a:r>
              <a:rPr lang="zh-CN" altLang="en-US" dirty="0">
                <a:ea typeface="华文新魏" panose="02010800040101010101" charset="-122"/>
                <a:cs typeface="Times New Roman" panose="02020603050405020304" pitchFamily="18" charset="0"/>
              </a:rPr>
              <a:t>你在期末考试中作弊了吗</a:t>
            </a:r>
            <a:r>
              <a:rPr lang="en-US" altLang="zh-CN" dirty="0">
                <a:ea typeface="华文新魏" panose="02010800040101010101" charset="-122"/>
                <a:cs typeface="Times New Roman" panose="02020603050405020304" pitchFamily="18" charset="0"/>
              </a:rPr>
              <a:t>?</a:t>
            </a:r>
          </a:p>
          <a:p>
            <a:pPr algn="just">
              <a:lnSpc>
                <a:spcPct val="120000"/>
              </a:lnSpc>
              <a:defRPr/>
            </a:pPr>
            <a:r>
              <a:rPr lang="en-US" altLang="zh-CN" b="1" dirty="0">
                <a:ea typeface="华文新魏" panose="02010800040101010101" charset="-122"/>
                <a:cs typeface="Times New Roman" panose="02020603050405020304" pitchFamily="18" charset="0"/>
              </a:rPr>
              <a:t>Q</a:t>
            </a:r>
            <a:r>
              <a:rPr lang="en-US" altLang="zh-CN" b="1" baseline="-25000" dirty="0">
                <a:ea typeface="华文新魏" panose="02010800040101010101" charset="-122"/>
                <a:cs typeface="Times New Roman" panose="02020603050405020304" pitchFamily="18" charset="0"/>
              </a:rPr>
              <a:t>2</a:t>
            </a:r>
            <a:r>
              <a:rPr lang="en-US" altLang="zh-CN" dirty="0">
                <a:ea typeface="华文新魏" panose="02010800040101010101" charset="-122"/>
                <a:cs typeface="Times New Roman" panose="02020603050405020304" pitchFamily="18" charset="0"/>
              </a:rPr>
              <a:t> : </a:t>
            </a:r>
            <a:r>
              <a:rPr lang="zh-CN" altLang="en-US" dirty="0">
                <a:ea typeface="华文新魏" panose="02010800040101010101" charset="-122"/>
                <a:cs typeface="Times New Roman" panose="02020603050405020304" pitchFamily="18" charset="0"/>
              </a:rPr>
              <a:t>你没在期末考试中作弊吗</a:t>
            </a:r>
            <a:r>
              <a:rPr lang="en-US" altLang="zh-CN" dirty="0">
                <a:ea typeface="华文新魏" panose="02010800040101010101" charset="-122"/>
                <a:cs typeface="Times New Roman" panose="02020603050405020304" pitchFamily="18" charset="0"/>
              </a:rPr>
              <a:t>?</a:t>
            </a:r>
          </a:p>
          <a:p>
            <a:pPr algn="just">
              <a:lnSpc>
                <a:spcPct val="120000"/>
              </a:lnSpc>
              <a:spcBef>
                <a:spcPts val="600"/>
              </a:spcBef>
              <a:defRPr/>
            </a:pPr>
            <a:r>
              <a:rPr lang="zh-CN" altLang="en-US" dirty="0">
                <a:ea typeface="黑体" panose="02010609060101010101" pitchFamily="2" charset="-122"/>
                <a:cs typeface="Times New Roman" panose="02020603050405020304" pitchFamily="18" charset="0"/>
              </a:rPr>
              <a:t>被调查者回答问题中的哪个完全由随机化的方法确定</a:t>
            </a:r>
            <a:r>
              <a:rPr lang="en-US" altLang="zh-CN" dirty="0">
                <a:ea typeface="黑体" panose="02010609060101010101" pitchFamily="2" charset="-122"/>
                <a:cs typeface="Times New Roman" panose="02020603050405020304" pitchFamily="18" charset="0"/>
              </a:rPr>
              <a:t>, </a:t>
            </a:r>
            <a:r>
              <a:rPr lang="zh-CN" altLang="en-US" dirty="0">
                <a:ea typeface="黑体" panose="02010609060101010101" pitchFamily="2" charset="-122"/>
                <a:cs typeface="Times New Roman" panose="02020603050405020304" pitchFamily="18" charset="0"/>
              </a:rPr>
              <a:t>且只有被调查者本人知道他</a:t>
            </a:r>
            <a:r>
              <a:rPr lang="en-US" altLang="zh-CN" dirty="0">
                <a:ea typeface="黑体" panose="02010609060101010101" pitchFamily="2" charset="-122"/>
                <a:cs typeface="Times New Roman" panose="02020603050405020304" pitchFamily="18" charset="0"/>
              </a:rPr>
              <a:t>(</a:t>
            </a:r>
            <a:r>
              <a:rPr lang="zh-CN" altLang="en-US" dirty="0">
                <a:ea typeface="黑体" panose="02010609060101010101" pitchFamily="2" charset="-122"/>
                <a:cs typeface="Times New Roman" panose="02020603050405020304" pitchFamily="18" charset="0"/>
              </a:rPr>
              <a:t>她</a:t>
            </a:r>
            <a:r>
              <a:rPr lang="en-US" altLang="zh-CN" dirty="0">
                <a:ea typeface="黑体" panose="02010609060101010101" pitchFamily="2" charset="-122"/>
                <a:cs typeface="Times New Roman" panose="02020603050405020304" pitchFamily="18" charset="0"/>
              </a:rPr>
              <a:t>)</a:t>
            </a:r>
            <a:r>
              <a:rPr lang="zh-CN" altLang="en-US" dirty="0">
                <a:ea typeface="黑体" panose="02010609060101010101" pitchFamily="2" charset="-122"/>
                <a:cs typeface="Times New Roman" panose="02020603050405020304" pitchFamily="18" charset="0"/>
              </a:rPr>
              <a:t>回答的是哪一个问题</a:t>
            </a:r>
            <a:r>
              <a:rPr lang="en-US" altLang="zh-CN" dirty="0">
                <a:ea typeface="黑体" panose="02010609060101010101" pitchFamily="2" charset="-122"/>
                <a:cs typeface="Times New Roman" panose="02020603050405020304" pitchFamily="18" charset="0"/>
              </a:rPr>
              <a:t>.</a:t>
            </a:r>
            <a:r>
              <a:rPr lang="zh-CN" altLang="en-US" dirty="0">
                <a:ea typeface="黑体" panose="02010609060101010101" pitchFamily="2" charset="-122"/>
                <a:cs typeface="Times New Roman" panose="02020603050405020304" pitchFamily="18" charset="0"/>
              </a:rPr>
              <a:t> 而被调查者只需要就问题回答“是”或“不是”即可，这样，别人并不知道他是针对哪个问题来回答的。</a:t>
            </a:r>
            <a:endParaRPr lang="en-US" altLang="zh-CN" dirty="0">
              <a:ea typeface="黑体" panose="02010609060101010101" pitchFamily="2" charset="-122"/>
              <a:cs typeface="Times New Roman" panose="02020603050405020304" pitchFamily="18" charset="0"/>
            </a:endParaRPr>
          </a:p>
          <a:p>
            <a:pPr algn="just">
              <a:lnSpc>
                <a:spcPct val="120000"/>
              </a:lnSpc>
              <a:defRPr/>
            </a:pPr>
            <a:endParaRPr lang="zh-CN" altLang="zh-CN" dirty="0">
              <a:latin typeface="+mn-lt"/>
              <a:ea typeface="+mn-ea"/>
            </a:endParaRPr>
          </a:p>
          <a:p>
            <a:pPr>
              <a:defRPr/>
            </a:pPr>
            <a:r>
              <a:rPr lang="zh-CN" altLang="en-US" dirty="0">
                <a:latin typeface="+mn-lt"/>
                <a:ea typeface="+mn-ea"/>
              </a:rPr>
              <a:t>（</a:t>
            </a:r>
            <a:r>
              <a:rPr lang="zh-CN" altLang="zh-CN" dirty="0">
                <a:latin typeface="+mn-lt"/>
                <a:ea typeface="+mn-ea"/>
              </a:rPr>
              <a:t>随机回答法给出了一种使被问人放心的方法。虽然访问者能估计回答“是”或特定类型的人数，但访问者并不知道被问者所回答的内容。</a:t>
            </a:r>
          </a:p>
          <a:p>
            <a:pPr>
              <a:defRPr/>
            </a:pPr>
            <a:r>
              <a:rPr lang="en-US" altLang="zh-CN" dirty="0">
                <a:latin typeface="+mn-lt"/>
                <a:ea typeface="+mn-ea"/>
              </a:rPr>
              <a:t>Warner</a:t>
            </a:r>
            <a:r>
              <a:rPr lang="zh-CN" altLang="zh-CN" dirty="0">
                <a:latin typeface="+mn-lt"/>
                <a:ea typeface="+mn-ea"/>
              </a:rPr>
              <a:t>建议，为了加强合作，可用另一种方法——随机回答法。这种方法基于“愈少泄漏问题的答案实质，愈能较好合作”的思想。被问者的答案仅仅提供概率意义下的信息，通过这些信息完成调查。</a:t>
            </a:r>
            <a:r>
              <a:rPr lang="en-US" altLang="zh-CN" dirty="0">
                <a:latin typeface="+mn-lt"/>
                <a:ea typeface="+mn-ea"/>
              </a:rPr>
              <a:t>Warner</a:t>
            </a:r>
            <a:r>
              <a:rPr lang="zh-CN" altLang="zh-CN" dirty="0">
                <a:latin typeface="+mn-lt"/>
                <a:ea typeface="+mn-ea"/>
              </a:rPr>
              <a:t>用这种方法对总体的比例作了估计。</a:t>
            </a:r>
            <a:r>
              <a:rPr lang="zh-CN" altLang="en-US" dirty="0">
                <a:latin typeface="+mn-lt"/>
                <a:ea typeface="+mn-ea"/>
              </a:rPr>
              <a:t>）</a:t>
            </a:r>
            <a:endParaRPr lang="zh-CN" altLang="zh-CN" dirty="0">
              <a:latin typeface="+mn-lt"/>
              <a:ea typeface="+mn-ea"/>
            </a:endParaRPr>
          </a:p>
          <a:p>
            <a:pPr>
              <a:defRPr/>
            </a:pPr>
            <a:endParaRPr lang="zh-CN" altLang="en-US" dirty="0"/>
          </a:p>
        </p:txBody>
      </p:sp>
      <p:sp>
        <p:nvSpPr>
          <p:cNvPr id="66563" name="灯片编号占位符 3"/>
          <p:cNvSpPr>
            <a:spLocks noGrp="1"/>
          </p:cNvSpPr>
          <p:nvPr>
            <p:ph type="sldNum" sz="quarter" idx="5"/>
          </p:nvPr>
        </p:nvSpPr>
        <p:spPr>
          <a:noFill/>
          <a:ln>
            <a:miter lim="800000"/>
          </a:ln>
        </p:spPr>
        <p:txBody>
          <a:bodyPr/>
          <a:lstStyle/>
          <a:p>
            <a:fld id="{09023FA1-71F8-446D-BCD0-E725A7E42D5E}" type="slidenum">
              <a:rPr lang="zh-CN" altLang="en-US" smtClean="0">
                <a:ea typeface="宋体" panose="02010600030101010101" pitchFamily="2" charset="-122"/>
              </a:rPr>
              <a:t>18</a:t>
            </a:fld>
            <a:endParaRPr lang="en-US" altLang="zh-CN">
              <a:ea typeface="宋体" panose="02010600030101010101" pitchFamily="2" charset="-122"/>
            </a:endParaRPr>
          </a:p>
        </p:txBody>
      </p:sp>
    </p:spTree>
    <p:extLst>
      <p:ext uri="{BB962C8B-B14F-4D97-AF65-F5344CB8AC3E}">
        <p14:creationId xmlns:p14="http://schemas.microsoft.com/office/powerpoint/2010/main" val="2472117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pPr>
              <a:defRPr/>
            </a:pPr>
            <a:endParaRPr lang="en-US" altLang="zh-CN" dirty="0">
              <a:latin typeface="+mn-lt"/>
              <a:ea typeface="+mn-ea"/>
            </a:endParaRPr>
          </a:p>
          <a:p>
            <a:pPr>
              <a:defRPr/>
            </a:pPr>
            <a:r>
              <a:rPr lang="zh-CN" altLang="en-US" dirty="0">
                <a:latin typeface="+mn-lt"/>
                <a:ea typeface="+mn-ea"/>
              </a:rPr>
              <a:t>关于</a:t>
            </a:r>
            <a:r>
              <a:rPr lang="en-US" altLang="zh-CN" dirty="0">
                <a:latin typeface="+mn-lt"/>
                <a:ea typeface="+mn-ea"/>
              </a:rPr>
              <a:t>q</a:t>
            </a:r>
            <a:r>
              <a:rPr lang="zh-CN" altLang="en-US" dirty="0">
                <a:latin typeface="+mn-lt"/>
                <a:ea typeface="+mn-ea"/>
              </a:rPr>
              <a:t>的讨论：</a:t>
            </a:r>
            <a:endParaRPr lang="en-US" altLang="zh-CN" dirty="0">
              <a:latin typeface="+mn-lt"/>
              <a:ea typeface="+mn-ea"/>
            </a:endParaRPr>
          </a:p>
          <a:p>
            <a:pPr>
              <a:defRPr/>
            </a:pPr>
            <a:r>
              <a:rPr lang="zh-CN" altLang="zh-CN" dirty="0">
                <a:latin typeface="+mn-lt"/>
                <a:ea typeface="+mn-ea"/>
              </a:rPr>
              <a:t>被问者不要求直接回答他是否</a:t>
            </a:r>
            <a:r>
              <a:rPr lang="zh-CN" altLang="en-US" dirty="0">
                <a:latin typeface="+mn-lt"/>
                <a:ea typeface="+mn-ea"/>
              </a:rPr>
              <a:t>作了弊</a:t>
            </a:r>
            <a:r>
              <a:rPr lang="zh-CN" altLang="zh-CN" dirty="0">
                <a:latin typeface="+mn-lt"/>
                <a:ea typeface="+mn-ea"/>
              </a:rPr>
              <a:t>，要求回答的信息少于绝对信息，要求回答的多少取决于随机装置里的</a:t>
            </a:r>
            <a:r>
              <a:rPr lang="en-US" altLang="zh-CN" dirty="0">
                <a:latin typeface="+mn-lt"/>
                <a:ea typeface="+mn-ea"/>
              </a:rPr>
              <a:t>q</a:t>
            </a:r>
            <a:r>
              <a:rPr lang="zh-CN" altLang="zh-CN" dirty="0">
                <a:latin typeface="+mn-lt"/>
                <a:ea typeface="+mn-ea"/>
              </a:rPr>
              <a:t>值。</a:t>
            </a:r>
            <a:r>
              <a:rPr lang="en-US" altLang="zh-CN" dirty="0">
                <a:latin typeface="+mn-lt"/>
                <a:ea typeface="+mn-ea"/>
              </a:rPr>
              <a:t> q</a:t>
            </a:r>
            <a:r>
              <a:rPr lang="zh-CN" altLang="zh-CN" dirty="0">
                <a:latin typeface="+mn-lt"/>
                <a:ea typeface="+mn-ea"/>
              </a:rPr>
              <a:t>＝</a:t>
            </a:r>
            <a:r>
              <a:rPr lang="en-US" altLang="zh-CN" dirty="0">
                <a:latin typeface="+mn-lt"/>
                <a:ea typeface="+mn-ea"/>
              </a:rPr>
              <a:t>1/2</a:t>
            </a:r>
            <a:r>
              <a:rPr lang="zh-CN" altLang="zh-CN" dirty="0">
                <a:latin typeface="+mn-lt"/>
                <a:ea typeface="+mn-ea"/>
              </a:rPr>
              <a:t>时，由于</a:t>
            </a:r>
            <a:r>
              <a:rPr lang="en-US" altLang="zh-CN" dirty="0">
                <a:latin typeface="+mn-lt"/>
                <a:ea typeface="+mn-ea"/>
              </a:rPr>
              <a:t>r</a:t>
            </a:r>
            <a:r>
              <a:rPr lang="zh-CN" altLang="en-US" dirty="0">
                <a:latin typeface="+mn-lt"/>
                <a:ea typeface="+mn-ea"/>
              </a:rPr>
              <a:t>没有意义，</a:t>
            </a:r>
            <a:r>
              <a:rPr lang="zh-CN" altLang="zh-CN" dirty="0">
                <a:latin typeface="+mn-lt"/>
                <a:ea typeface="+mn-ea"/>
              </a:rPr>
              <a:t>方法没有定义，也就给不出信息；而</a:t>
            </a:r>
            <a:r>
              <a:rPr lang="en-US" altLang="zh-CN" dirty="0">
                <a:latin typeface="+mn-lt"/>
                <a:ea typeface="+mn-ea"/>
              </a:rPr>
              <a:t> q</a:t>
            </a:r>
            <a:r>
              <a:rPr lang="zh-CN" altLang="zh-CN" dirty="0">
                <a:latin typeface="+mn-lt"/>
                <a:ea typeface="+mn-ea"/>
              </a:rPr>
              <a:t>＝</a:t>
            </a:r>
            <a:r>
              <a:rPr lang="en-US" altLang="zh-CN" dirty="0">
                <a:latin typeface="+mn-lt"/>
                <a:ea typeface="+mn-ea"/>
              </a:rPr>
              <a:t>1</a:t>
            </a:r>
            <a:r>
              <a:rPr lang="zh-CN" altLang="zh-CN" dirty="0">
                <a:latin typeface="+mn-lt"/>
                <a:ea typeface="+mn-ea"/>
              </a:rPr>
              <a:t>或</a:t>
            </a:r>
            <a:r>
              <a:rPr lang="en-US" altLang="zh-CN" dirty="0">
                <a:latin typeface="+mn-lt"/>
                <a:ea typeface="+mn-ea"/>
              </a:rPr>
              <a:t> q</a:t>
            </a:r>
            <a:r>
              <a:rPr lang="zh-CN" altLang="zh-CN" dirty="0">
                <a:latin typeface="+mn-lt"/>
                <a:ea typeface="+mn-ea"/>
              </a:rPr>
              <a:t>＝</a:t>
            </a:r>
            <a:r>
              <a:rPr lang="en-US" altLang="zh-CN" dirty="0">
                <a:latin typeface="+mn-lt"/>
                <a:ea typeface="+mn-ea"/>
              </a:rPr>
              <a:t>0</a:t>
            </a:r>
            <a:r>
              <a:rPr lang="zh-CN" altLang="zh-CN" dirty="0">
                <a:latin typeface="+mn-lt"/>
                <a:ea typeface="+mn-ea"/>
              </a:rPr>
              <a:t>时，给出的是完整的信息，等价于直接询问。对于介于</a:t>
            </a:r>
            <a:r>
              <a:rPr lang="en-US" altLang="zh-CN" dirty="0">
                <a:latin typeface="+mn-lt"/>
                <a:ea typeface="+mn-ea"/>
              </a:rPr>
              <a:t>1/2</a:t>
            </a:r>
            <a:r>
              <a:rPr lang="zh-CN" altLang="zh-CN" dirty="0">
                <a:latin typeface="+mn-lt"/>
                <a:ea typeface="+mn-ea"/>
              </a:rPr>
              <a:t>和</a:t>
            </a:r>
            <a:r>
              <a:rPr lang="en-US" altLang="zh-CN" dirty="0">
                <a:latin typeface="+mn-lt"/>
                <a:ea typeface="+mn-ea"/>
              </a:rPr>
              <a:t>1</a:t>
            </a:r>
            <a:r>
              <a:rPr lang="zh-CN" altLang="zh-CN" dirty="0">
                <a:latin typeface="+mn-lt"/>
                <a:ea typeface="+mn-ea"/>
              </a:rPr>
              <a:t>（或</a:t>
            </a:r>
            <a:r>
              <a:rPr lang="en-US" altLang="zh-CN" dirty="0">
                <a:latin typeface="+mn-lt"/>
                <a:ea typeface="+mn-ea"/>
              </a:rPr>
              <a:t>1</a:t>
            </a:r>
            <a:r>
              <a:rPr lang="zh-CN" altLang="zh-CN" dirty="0">
                <a:latin typeface="+mn-lt"/>
                <a:ea typeface="+mn-ea"/>
              </a:rPr>
              <a:t>和</a:t>
            </a:r>
            <a:r>
              <a:rPr lang="en-US" altLang="zh-CN" dirty="0">
                <a:latin typeface="+mn-lt"/>
                <a:ea typeface="+mn-ea"/>
              </a:rPr>
              <a:t>1/2</a:t>
            </a:r>
            <a:r>
              <a:rPr lang="zh-CN" altLang="zh-CN" dirty="0">
                <a:latin typeface="+mn-lt"/>
                <a:ea typeface="+mn-ea"/>
              </a:rPr>
              <a:t>）间的</a:t>
            </a:r>
            <a:r>
              <a:rPr lang="en-US" altLang="zh-CN" dirty="0">
                <a:latin typeface="+mn-lt"/>
                <a:ea typeface="+mn-ea"/>
              </a:rPr>
              <a:t>q</a:t>
            </a:r>
            <a:r>
              <a:rPr lang="zh-CN" altLang="zh-CN" dirty="0">
                <a:latin typeface="+mn-lt"/>
                <a:ea typeface="+mn-ea"/>
              </a:rPr>
              <a:t>值，人们提供了他“是否</a:t>
            </a:r>
            <a:r>
              <a:rPr lang="zh-CN" altLang="en-US" dirty="0">
                <a:latin typeface="+mn-lt"/>
                <a:ea typeface="+mn-ea"/>
              </a:rPr>
              <a:t>作弊</a:t>
            </a:r>
            <a:r>
              <a:rPr lang="zh-CN" altLang="zh-CN" dirty="0">
                <a:latin typeface="+mn-lt"/>
                <a:ea typeface="+mn-ea"/>
              </a:rPr>
              <a:t>”的有用的、但非绝对的信息。</a:t>
            </a:r>
            <a:endParaRPr lang="en-US" altLang="zh-CN" dirty="0">
              <a:latin typeface="+mn-lt"/>
              <a:ea typeface="+mn-ea"/>
            </a:endParaRPr>
          </a:p>
          <a:p>
            <a:pPr>
              <a:defRPr/>
            </a:pPr>
            <a:endParaRPr lang="en-US" altLang="zh-CN" dirty="0">
              <a:latin typeface="+mn-lt"/>
              <a:ea typeface="+mn-ea"/>
            </a:endParaRPr>
          </a:p>
          <a:p>
            <a:pPr>
              <a:defRPr/>
            </a:pPr>
            <a:r>
              <a:rPr lang="zh-CN" altLang="en-US" dirty="0"/>
              <a:t>（这个问题的小结）</a:t>
            </a:r>
            <a:endParaRPr lang="en-US" altLang="zh-CN" dirty="0"/>
          </a:p>
          <a:p>
            <a:pPr>
              <a:defRPr/>
            </a:pPr>
            <a:r>
              <a:rPr lang="zh-CN" altLang="en-US" dirty="0"/>
              <a:t>这其实是一个统计问题，是参数的估计问题。但其中的一个关键点是用全概率公式。（因此，可以在这里，不强调统计的无偏性等性质，而只强调我们这节课的重点：全概率公式的应用。）这个例子可以看做是全概率公式在统计中的应用。</a:t>
            </a:r>
            <a:endParaRPr lang="en-US" altLang="zh-CN" dirty="0"/>
          </a:p>
          <a:p>
            <a:pPr algn="just">
              <a:defRPr/>
            </a:pPr>
            <a:endParaRPr lang="zh-CN" altLang="en-US" dirty="0"/>
          </a:p>
          <a:p>
            <a:pPr>
              <a:defRPr/>
            </a:pPr>
            <a:r>
              <a:rPr lang="zh-CN" altLang="en-US" dirty="0"/>
              <a:t>计算方法：</a:t>
            </a:r>
            <a:endParaRPr lang="en-US" altLang="zh-CN" dirty="0"/>
          </a:p>
          <a:p>
            <a:pPr>
              <a:defRPr/>
            </a:pPr>
            <a:r>
              <a:rPr lang="en-US" altLang="zh-CN" dirty="0"/>
              <a:t>p=P(B1|A1)=P(B2|A2)</a:t>
            </a:r>
          </a:p>
          <a:p>
            <a:pPr>
              <a:defRPr/>
            </a:pPr>
            <a:r>
              <a:rPr lang="zh-CN" altLang="en-US" dirty="0"/>
              <a:t>由全概率公式： </a:t>
            </a:r>
            <a:r>
              <a:rPr lang="en-US" altLang="zh-CN" dirty="0"/>
              <a:t>P(B1)=P(B1|A1)P(A1)+P(B1|A2)P(A2)=(2/3)*p+(1/3)(1-p)</a:t>
            </a:r>
            <a:r>
              <a:rPr lang="zh-CN" altLang="en-US" dirty="0"/>
              <a:t>，故而 解出 </a:t>
            </a:r>
            <a:r>
              <a:rPr lang="en-US" altLang="zh-CN" dirty="0"/>
              <a:t>p=3P(B1)-1.</a:t>
            </a:r>
          </a:p>
          <a:p>
            <a:pPr>
              <a:defRPr/>
            </a:pPr>
            <a:endParaRPr lang="en-US" altLang="zh-CN" dirty="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t>注明：有同学问到为什么</a:t>
            </a:r>
            <a:r>
              <a:rPr lang="en-US" altLang="zh-CN" dirty="0"/>
              <a:t>p</a:t>
            </a:r>
            <a:r>
              <a:rPr lang="zh-CN" altLang="en-US" dirty="0"/>
              <a:t>不可以写成</a:t>
            </a:r>
            <a:r>
              <a:rPr lang="en-US" altLang="zh-CN" dirty="0"/>
              <a:t>P(A1B1)+P(A2B2)</a:t>
            </a:r>
            <a:r>
              <a:rPr lang="zh-CN" altLang="en-US" dirty="0"/>
              <a:t>？实际上，如果承认</a:t>
            </a:r>
            <a:r>
              <a:rPr lang="en-US" altLang="zh-CN" dirty="0"/>
              <a:t>p=P(B1|A1)=P(B2|A2)</a:t>
            </a:r>
            <a:r>
              <a:rPr lang="zh-CN" altLang="en-US" dirty="0"/>
              <a:t>，那么二者是等价的</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t>因为</a:t>
            </a:r>
            <a:r>
              <a:rPr lang="en-US" altLang="zh-CN" dirty="0"/>
              <a:t>P(A1B1)+P(A2B2)=P(B1|A1)P(A1)+P(B2|A2)P(A2)=p*P(A1)+p*P(A2)=p</a:t>
            </a:r>
            <a:r>
              <a:rPr lang="zh-CN" altLang="en-US" dirty="0"/>
              <a:t>，所以是一样的</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t>注明：换一种方式讲，就基本没有问题，不再有人提出疑问：先写出</a:t>
            </a:r>
            <a:r>
              <a:rPr lang="en-US" altLang="zh-CN" dirty="0"/>
              <a:t>P(B1)</a:t>
            </a:r>
            <a:r>
              <a:rPr lang="zh-CN" altLang="en-US" dirty="0"/>
              <a:t>的全概率公式，然后再利用</a:t>
            </a:r>
            <a:r>
              <a:rPr lang="en-US" altLang="zh-CN" dirty="0"/>
              <a:t>P(B1|A1)=p</a:t>
            </a:r>
            <a:r>
              <a:rPr lang="zh-CN" altLang="en-US" dirty="0"/>
              <a:t>，</a:t>
            </a:r>
            <a:r>
              <a:rPr lang="en-US" altLang="zh-CN" dirty="0"/>
              <a:t>P(B1|A2)=1-p</a:t>
            </a:r>
            <a:r>
              <a:rPr lang="zh-CN" altLang="en-US" dirty="0"/>
              <a:t>，代入进去算，就可以了；而如果先给出</a:t>
            </a:r>
            <a:r>
              <a:rPr lang="en-US" altLang="zh-CN" dirty="0"/>
              <a:t>p=P(B1|A1)=P(B2|A2)</a:t>
            </a:r>
            <a:r>
              <a:rPr lang="zh-CN" altLang="en-US" dirty="0"/>
              <a:t>，就很容易会遭到上面的质疑</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defRPr/>
            </a:pPr>
            <a:endParaRPr lang="en-US" altLang="zh-CN" dirty="0"/>
          </a:p>
        </p:txBody>
      </p:sp>
      <p:sp>
        <p:nvSpPr>
          <p:cNvPr id="68611" name="灯片编号占位符 3"/>
          <p:cNvSpPr>
            <a:spLocks noGrp="1"/>
          </p:cNvSpPr>
          <p:nvPr>
            <p:ph type="sldNum" sz="quarter" idx="5"/>
          </p:nvPr>
        </p:nvSpPr>
        <p:spPr>
          <a:noFill/>
          <a:ln>
            <a:miter lim="800000"/>
          </a:ln>
        </p:spPr>
        <p:txBody>
          <a:bodyPr/>
          <a:lstStyle/>
          <a:p>
            <a:fld id="{4EB220D6-272E-412F-95C3-676EDBE71A14}" type="slidenum">
              <a:rPr lang="zh-CN" altLang="en-US" smtClean="0">
                <a:ea typeface="宋体" panose="02010600030101010101" pitchFamily="2" charset="-122"/>
              </a:rPr>
              <a:t>19</a:t>
            </a:fld>
            <a:endParaRPr lang="en-US" altLang="zh-CN">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p:cNvSpPr>
            <a:spLocks noGrp="1" noRot="1" noChangeAspect="1"/>
          </p:cNvSpPr>
          <p:nvPr>
            <p:ph type="sldImg"/>
          </p:nvPr>
        </p:nvSpPr>
        <p:spPr/>
      </p:sp>
      <p:sp>
        <p:nvSpPr>
          <p:cNvPr id="71682" name="备注占位符 2"/>
          <p:cNvSpPr>
            <a:spLocks noGrp="1"/>
          </p:cNvSpPr>
          <p:nvPr>
            <p:ph type="body" idx="1"/>
          </p:nvPr>
        </p:nvSpPr>
        <p:spPr>
          <a:noFill/>
        </p:spPr>
        <p:txBody>
          <a:bodyPr/>
          <a:lstStyle/>
          <a:p>
            <a:r>
              <a:rPr lang="en-US" altLang="zh-CN">
                <a:ea typeface="宋体" panose="02010600030101010101" pitchFamily="2" charset="-122"/>
              </a:rPr>
              <a:t>Bayes</a:t>
            </a:r>
            <a:r>
              <a:rPr lang="zh-CN" altLang="en-US">
                <a:ea typeface="宋体" panose="02010600030101010101" pitchFamily="2" charset="-122"/>
              </a:rPr>
              <a:t>的读法，“</a:t>
            </a:r>
            <a:r>
              <a:rPr lang="en-US" altLang="zh-CN">
                <a:ea typeface="宋体" panose="02010600030101010101" pitchFamily="2" charset="-122"/>
              </a:rPr>
              <a:t>y</a:t>
            </a:r>
            <a:r>
              <a:rPr lang="zh-CN" altLang="en-US">
                <a:ea typeface="宋体" panose="02010600030101010101" pitchFamily="2" charset="-122"/>
              </a:rPr>
              <a:t>”本身不发音</a:t>
            </a:r>
          </a:p>
        </p:txBody>
      </p:sp>
      <p:sp>
        <p:nvSpPr>
          <p:cNvPr id="71683" name="灯片编号占位符 3"/>
          <p:cNvSpPr>
            <a:spLocks noGrp="1"/>
          </p:cNvSpPr>
          <p:nvPr>
            <p:ph type="sldNum" sz="quarter" idx="5"/>
          </p:nvPr>
        </p:nvSpPr>
        <p:spPr>
          <a:noFill/>
          <a:ln>
            <a:miter lim="800000"/>
          </a:ln>
        </p:spPr>
        <p:txBody>
          <a:bodyPr/>
          <a:lstStyle/>
          <a:p>
            <a:fld id="{60C6B68B-A6EB-4236-8036-551F1CE5E958}" type="slidenum">
              <a:rPr lang="en-US" altLang="zh-CN" smtClean="0">
                <a:ea typeface="宋体" panose="02010600030101010101" pitchFamily="2" charset="-122"/>
              </a:rPr>
              <a:t>20</a:t>
            </a:fld>
            <a:endParaRPr lang="en-US" altLang="zh-CN">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这个问题与前面取球</a:t>
            </a:r>
            <a:r>
              <a:rPr lang="zh-CN" altLang="en-US" baseline="0" dirty="0"/>
              <a:t>的那个，是不是有矛盾？要注意语言表述的方式</a:t>
            </a:r>
            <a:endParaRPr lang="en-US" altLang="zh-CN" baseline="0" dirty="0"/>
          </a:p>
          <a:p>
            <a:r>
              <a:rPr lang="zh-CN" altLang="en-US" baseline="0" dirty="0"/>
              <a:t>最好是把这个例子换掉，改成：</a:t>
            </a:r>
            <a:endParaRPr lang="en-US" altLang="zh-CN" baseline="0" dirty="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latin typeface="楷体_GB2312" pitchFamily="49" charset="-122"/>
              </a:rPr>
              <a:t>有</a:t>
            </a:r>
            <a:r>
              <a:rPr lang="en-US" altLang="zh-CN" dirty="0">
                <a:latin typeface="楷体_GB2312" pitchFamily="49" charset="-122"/>
              </a:rPr>
              <a:t>10</a:t>
            </a:r>
            <a:r>
              <a:rPr lang="zh-CN" altLang="en-US" dirty="0">
                <a:latin typeface="楷体_GB2312" pitchFamily="49" charset="-122"/>
              </a:rPr>
              <a:t>个袋，其中甲袋二个</a:t>
            </a:r>
            <a:r>
              <a:rPr lang="en-US" altLang="zh-CN" dirty="0">
                <a:latin typeface="楷体_GB2312" pitchFamily="49" charset="-122"/>
              </a:rPr>
              <a:t>,</a:t>
            </a:r>
            <a:r>
              <a:rPr lang="zh-CN" altLang="en-US" dirty="0">
                <a:latin typeface="楷体_GB2312" pitchFamily="49" charset="-122"/>
              </a:rPr>
              <a:t>每袋中有红</a:t>
            </a:r>
            <a:r>
              <a:rPr lang="zh-CN" altLang="en-US" dirty="0"/>
              <a:t>球、白球各</a:t>
            </a:r>
            <a:r>
              <a:rPr lang="en-US" altLang="zh-CN" dirty="0">
                <a:latin typeface="宋体" panose="02010600030101010101" pitchFamily="2" charset="-122"/>
                <a:ea typeface="宋体" panose="02010600030101010101" pitchFamily="2" charset="-122"/>
              </a:rPr>
              <a:t>2</a:t>
            </a:r>
            <a:r>
              <a:rPr lang="zh-CN" altLang="en-US" dirty="0"/>
              <a:t>个</a:t>
            </a:r>
            <a:r>
              <a:rPr lang="en-US" altLang="zh-CN" dirty="0">
                <a:latin typeface="楷体_GB2312" pitchFamily="49" charset="-122"/>
              </a:rPr>
              <a:t>;</a:t>
            </a:r>
            <a:r>
              <a:rPr lang="zh-CN" altLang="en-US" dirty="0"/>
              <a:t>乙袋三个</a:t>
            </a:r>
            <a:r>
              <a:rPr lang="en-US" altLang="zh-CN" dirty="0">
                <a:latin typeface="楷体_GB2312" pitchFamily="49" charset="-122"/>
              </a:rPr>
              <a:t>,</a:t>
            </a:r>
            <a:r>
              <a:rPr lang="zh-CN" altLang="en-US" dirty="0"/>
              <a:t>每袋中有红球</a:t>
            </a:r>
            <a:r>
              <a:rPr lang="en-US" altLang="zh-CN" dirty="0">
                <a:latin typeface="宋体" panose="02010600030101010101" pitchFamily="2" charset="-122"/>
                <a:ea typeface="宋体" panose="02010600030101010101" pitchFamily="2" charset="-122"/>
              </a:rPr>
              <a:t>3</a:t>
            </a:r>
            <a:r>
              <a:rPr lang="zh-CN" altLang="en-US" dirty="0"/>
              <a:t>个、白球</a:t>
            </a:r>
            <a:r>
              <a:rPr lang="en-US" altLang="zh-CN" dirty="0">
                <a:latin typeface="宋体" panose="02010600030101010101" pitchFamily="2" charset="-122"/>
                <a:ea typeface="宋体" panose="02010600030101010101" pitchFamily="2" charset="-122"/>
              </a:rPr>
              <a:t>2</a:t>
            </a:r>
            <a:r>
              <a:rPr lang="zh-CN" altLang="en-US" dirty="0"/>
              <a:t>个</a:t>
            </a:r>
            <a:r>
              <a:rPr lang="en-US" altLang="zh-CN" dirty="0">
                <a:latin typeface="楷体_GB2312" pitchFamily="49" charset="-122"/>
              </a:rPr>
              <a:t>;</a:t>
            </a:r>
            <a:r>
              <a:rPr lang="zh-CN" altLang="en-US" dirty="0"/>
              <a:t>丙袋五个</a:t>
            </a:r>
            <a:r>
              <a:rPr lang="en-US" altLang="zh-CN" dirty="0"/>
              <a:t>,</a:t>
            </a:r>
            <a:r>
              <a:rPr lang="zh-CN" altLang="en-US" dirty="0"/>
              <a:t>每袋中有红球</a:t>
            </a:r>
            <a:r>
              <a:rPr lang="en-US" altLang="zh-CN" dirty="0">
                <a:latin typeface="宋体" panose="02010600030101010101" pitchFamily="2" charset="-122"/>
                <a:ea typeface="宋体" panose="02010600030101010101" pitchFamily="2" charset="-122"/>
              </a:rPr>
              <a:t>2</a:t>
            </a:r>
            <a:r>
              <a:rPr lang="zh-CN" altLang="en-US" dirty="0"/>
              <a:t>个、白球</a:t>
            </a:r>
            <a:r>
              <a:rPr lang="en-US" altLang="zh-CN" dirty="0">
                <a:latin typeface="宋体" panose="02010600030101010101" pitchFamily="2" charset="-122"/>
                <a:ea typeface="宋体" panose="02010600030101010101" pitchFamily="2" charset="-122"/>
              </a:rPr>
              <a:t>3</a:t>
            </a:r>
            <a:r>
              <a:rPr lang="zh-CN" altLang="en-US" dirty="0"/>
              <a:t>个</a:t>
            </a:r>
            <a:r>
              <a:rPr lang="en-US" altLang="zh-CN" dirty="0"/>
              <a:t>. </a:t>
            </a:r>
            <a:r>
              <a:rPr lang="zh-CN" altLang="en-US" dirty="0"/>
              <a:t>从十个袋中任取一袋</a:t>
            </a:r>
            <a:r>
              <a:rPr lang="en-US" altLang="zh-CN" dirty="0">
                <a:latin typeface="楷体_GB2312" pitchFamily="49" charset="-122"/>
              </a:rPr>
              <a:t>,</a:t>
            </a:r>
            <a:r>
              <a:rPr lang="zh-CN" altLang="en-US" dirty="0"/>
              <a:t>再从袋中任取一球</a:t>
            </a:r>
            <a:r>
              <a:rPr lang="en-US" altLang="zh-CN" dirty="0">
                <a:latin typeface="楷体_GB2312" pitchFamily="49" charset="-122"/>
              </a:rPr>
              <a:t>,</a:t>
            </a:r>
            <a:r>
              <a:rPr lang="en-US" altLang="zh-CN" dirty="0"/>
              <a:t> </a:t>
            </a:r>
            <a:r>
              <a:rPr lang="zh-CN" altLang="en-US"/>
              <a:t>发现是白球，问这个球来自于哪一类袋子的可能性较大？</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19EF9146-ACD8-42B0-AB7B-0CD84E1CB8A5}" type="slidenum">
              <a:rPr lang="en-US" altLang="zh-CN" smtClean="0"/>
              <a:t>21</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http://www.ganecheng.tech/blog/53219332.html</a:t>
            </a:r>
          </a:p>
          <a:p>
            <a:endParaRPr lang="zh-CN" altLang="en-US" dirty="0"/>
          </a:p>
        </p:txBody>
      </p:sp>
      <p:sp>
        <p:nvSpPr>
          <p:cNvPr id="4" name="灯片编号占位符 3"/>
          <p:cNvSpPr>
            <a:spLocks noGrp="1"/>
          </p:cNvSpPr>
          <p:nvPr>
            <p:ph type="sldNum" sz="quarter" idx="10"/>
          </p:nvPr>
        </p:nvSpPr>
        <p:spPr/>
        <p:txBody>
          <a:bodyPr/>
          <a:lstStyle/>
          <a:p>
            <a:pPr>
              <a:defRPr/>
            </a:pPr>
            <a:fld id="{19EF9146-ACD8-42B0-AB7B-0CD84E1CB8A5}" type="slidenum">
              <a:rPr lang="en-US" altLang="zh-CN" smtClean="0"/>
              <a:t>22</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p:cNvSpPr>
            <a:spLocks noGrp="1" noRot="1" noChangeAspect="1"/>
          </p:cNvSpPr>
          <p:nvPr>
            <p:ph type="sldImg"/>
          </p:nvPr>
        </p:nvSpPr>
        <p:spPr/>
      </p:sp>
      <p:sp>
        <p:nvSpPr>
          <p:cNvPr id="79874" name="备注占位符 2"/>
          <p:cNvSpPr>
            <a:spLocks noGrp="1"/>
          </p:cNvSpPr>
          <p:nvPr>
            <p:ph type="body" idx="1"/>
          </p:nvPr>
        </p:nvSpPr>
        <p:spPr>
          <a:noFill/>
        </p:spPr>
        <p:txBody>
          <a:bodyPr/>
          <a:lstStyle/>
          <a:p>
            <a:r>
              <a:rPr lang="zh-CN" altLang="en-US">
                <a:ea typeface="宋体" panose="02010600030101010101" pitchFamily="2" charset="-122"/>
              </a:rPr>
              <a:t>因此，在检查大部分无辜的群众时，测谎仪的“</a:t>
            </a:r>
            <a:r>
              <a:rPr lang="en-US" altLang="zh-CN">
                <a:ea typeface="宋体" panose="02010600030101010101" pitchFamily="2" charset="-122"/>
              </a:rPr>
              <a:t>+</a:t>
            </a:r>
            <a:r>
              <a:rPr lang="zh-CN" altLang="en-US">
                <a:ea typeface="宋体" panose="02010600030101010101" pitchFamily="2" charset="-122"/>
              </a:rPr>
              <a:t>”信号会有</a:t>
            </a:r>
            <a:r>
              <a:rPr lang="en-US" altLang="zh-CN">
                <a:ea typeface="宋体" panose="02010600030101010101" pitchFamily="2" charset="-122"/>
              </a:rPr>
              <a:t>94%</a:t>
            </a:r>
            <a:r>
              <a:rPr lang="zh-CN" altLang="en-US">
                <a:ea typeface="宋体" panose="02010600030101010101" pitchFamily="2" charset="-122"/>
              </a:rPr>
              <a:t>的出错率。测谎结果下的嫌疑犯事实上大部分是无罪的。这个例子说明了在大量群体中使用测谎仪有一定程度的危险性。</a:t>
            </a:r>
          </a:p>
        </p:txBody>
      </p:sp>
      <p:sp>
        <p:nvSpPr>
          <p:cNvPr id="79875" name="灯片编号占位符 3"/>
          <p:cNvSpPr>
            <a:spLocks noGrp="1"/>
          </p:cNvSpPr>
          <p:nvPr>
            <p:ph type="sldNum" sz="quarter" idx="5"/>
          </p:nvPr>
        </p:nvSpPr>
        <p:spPr>
          <a:noFill/>
          <a:ln>
            <a:miter lim="800000"/>
          </a:ln>
        </p:spPr>
        <p:txBody>
          <a:bodyPr/>
          <a:lstStyle/>
          <a:p>
            <a:fld id="{183DF87D-029C-4D87-997B-86645C57C79C}" type="slidenum">
              <a:rPr lang="en-US" altLang="zh-CN" smtClean="0">
                <a:ea typeface="宋体" panose="02010600030101010101" pitchFamily="2" charset="-122"/>
              </a:rPr>
              <a:t>24</a:t>
            </a:fld>
            <a:endParaRPr lang="en-US" altLang="zh-CN">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p:cNvSpPr>
            <a:spLocks noGrp="1" noRot="1" noChangeAspect="1"/>
          </p:cNvSpPr>
          <p:nvPr>
            <p:ph type="sldImg"/>
          </p:nvPr>
        </p:nvSpPr>
        <p:spPr/>
      </p:sp>
      <p:sp>
        <p:nvSpPr>
          <p:cNvPr id="82946" name="备注占位符 2"/>
          <p:cNvSpPr>
            <a:spLocks noGrp="1"/>
          </p:cNvSpPr>
          <p:nvPr>
            <p:ph type="body" idx="1"/>
          </p:nvPr>
        </p:nvSpPr>
        <p:spPr>
          <a:noFill/>
        </p:spPr>
        <p:txBody>
          <a:bodyPr/>
          <a:lstStyle/>
          <a:p>
            <a:r>
              <a:rPr lang="zh-CN" altLang="en-US">
                <a:ea typeface="宋体" panose="02010600030101010101" pitchFamily="2" charset="-122"/>
              </a:rPr>
              <a:t>与前一个例子类似</a:t>
            </a:r>
            <a:endParaRPr lang="en-US" altLang="zh-CN">
              <a:ea typeface="宋体" panose="02010600030101010101" pitchFamily="2" charset="-122"/>
            </a:endParaRPr>
          </a:p>
          <a:p>
            <a:r>
              <a:rPr lang="zh-CN" altLang="en-US">
                <a:ea typeface="宋体" panose="02010600030101010101" pitchFamily="2" charset="-122"/>
              </a:rPr>
              <a:t>注意：不要给</a:t>
            </a:r>
            <a:r>
              <a:rPr lang="en-US" altLang="zh-CN">
                <a:ea typeface="宋体" panose="02010600030101010101" pitchFamily="2" charset="-122"/>
              </a:rPr>
              <a:t>Bayes</a:t>
            </a:r>
            <a:r>
              <a:rPr lang="zh-CN" altLang="en-US">
                <a:ea typeface="宋体" panose="02010600030101010101" pitchFamily="2" charset="-122"/>
              </a:rPr>
              <a:t>公式的应用造成负面印象，</a:t>
            </a:r>
            <a:r>
              <a:rPr lang="en-US" altLang="zh-CN">
                <a:ea typeface="宋体" panose="02010600030101010101" pitchFamily="2" charset="-122"/>
              </a:rPr>
              <a:t>Bayes</a:t>
            </a:r>
            <a:r>
              <a:rPr lang="zh-CN" altLang="en-US">
                <a:ea typeface="宋体" panose="02010600030101010101" pitchFamily="2" charset="-122"/>
              </a:rPr>
              <a:t>公式本身是很有用的，而这些是用</a:t>
            </a:r>
            <a:r>
              <a:rPr lang="en-US" altLang="zh-CN">
                <a:ea typeface="宋体" panose="02010600030101010101" pitchFamily="2" charset="-122"/>
              </a:rPr>
              <a:t>Bayes</a:t>
            </a:r>
            <a:r>
              <a:rPr lang="zh-CN" altLang="en-US">
                <a:ea typeface="宋体" panose="02010600030101010101" pitchFamily="2" charset="-122"/>
              </a:rPr>
              <a:t>公式时候应该注意的</a:t>
            </a:r>
            <a:endParaRPr lang="en-US" altLang="zh-CN">
              <a:ea typeface="宋体" panose="02010600030101010101" pitchFamily="2" charset="-122"/>
            </a:endParaRPr>
          </a:p>
          <a:p>
            <a:r>
              <a:rPr lang="zh-CN" altLang="en-US">
                <a:ea typeface="宋体" panose="02010600030101010101" pitchFamily="2" charset="-122"/>
              </a:rPr>
              <a:t>事实上，比较</a:t>
            </a:r>
            <a:r>
              <a:rPr lang="en-US" altLang="zh-CN">
                <a:ea typeface="宋体" panose="02010600030101010101" pitchFamily="2" charset="-122"/>
              </a:rPr>
              <a:t>P(C)</a:t>
            </a:r>
            <a:r>
              <a:rPr lang="zh-CN" altLang="en-US">
                <a:ea typeface="宋体" panose="02010600030101010101" pitchFamily="2" charset="-122"/>
              </a:rPr>
              <a:t>和</a:t>
            </a:r>
            <a:r>
              <a:rPr lang="en-US" altLang="zh-CN">
                <a:ea typeface="宋体" panose="02010600030101010101" pitchFamily="2" charset="-122"/>
              </a:rPr>
              <a:t>P(C|A)</a:t>
            </a:r>
            <a:r>
              <a:rPr lang="zh-CN" altLang="en-US">
                <a:ea typeface="宋体" panose="02010600030101010101" pitchFamily="2" charset="-122"/>
              </a:rPr>
              <a:t>，</a:t>
            </a:r>
            <a:r>
              <a:rPr lang="en-US" altLang="zh-CN">
                <a:ea typeface="宋体" panose="02010600030101010101" pitchFamily="2" charset="-122"/>
              </a:rPr>
              <a:t>0.0038</a:t>
            </a:r>
            <a:r>
              <a:rPr lang="zh-CN" altLang="en-US">
                <a:ea typeface="宋体" panose="02010600030101010101" pitchFamily="2" charset="-122"/>
              </a:rPr>
              <a:t>还是比</a:t>
            </a:r>
            <a:r>
              <a:rPr lang="en-US" altLang="zh-CN">
                <a:ea typeface="宋体" panose="02010600030101010101" pitchFamily="2" charset="-122"/>
              </a:rPr>
              <a:t>0.0004</a:t>
            </a:r>
            <a:r>
              <a:rPr lang="zh-CN" altLang="en-US">
                <a:ea typeface="宋体" panose="02010600030101010101" pitchFamily="2" charset="-122"/>
              </a:rPr>
              <a:t>大了差不多一个数量级，所以效果还是显著的</a:t>
            </a:r>
          </a:p>
          <a:p>
            <a:endParaRPr lang="zh-CN" altLang="en-US">
              <a:ea typeface="宋体" panose="02010600030101010101" pitchFamily="2" charset="-122"/>
            </a:endParaRPr>
          </a:p>
        </p:txBody>
      </p:sp>
      <p:sp>
        <p:nvSpPr>
          <p:cNvPr id="82947" name="灯片编号占位符 3"/>
          <p:cNvSpPr>
            <a:spLocks noGrp="1"/>
          </p:cNvSpPr>
          <p:nvPr>
            <p:ph type="sldNum" sz="quarter" idx="5"/>
          </p:nvPr>
        </p:nvSpPr>
        <p:spPr>
          <a:noFill/>
          <a:ln>
            <a:miter lim="800000"/>
          </a:ln>
        </p:spPr>
        <p:txBody>
          <a:bodyPr/>
          <a:lstStyle/>
          <a:p>
            <a:fld id="{FE592BCE-8731-4511-BCE8-D657B5614936}" type="slidenum">
              <a:rPr lang="en-US" altLang="zh-CN" smtClean="0">
                <a:ea typeface="宋体" panose="02010600030101010101" pitchFamily="2" charset="-122"/>
              </a:rPr>
              <a:t>25</a:t>
            </a:fld>
            <a:endParaRPr lang="en-US" altLang="zh-CN">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B04315FE-2267-4F84-9B7B-FDF69CE20787}" type="datetimeFigureOut">
              <a:rPr lang="en-US"/>
              <a:t>8/31/2022</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A48E04C-51DC-4384-A1A9-4D3660F6DF76}" type="slidenum">
              <a:rPr lang="zh-CN" altLang="en-US"/>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F60E5414-AC4F-4E1D-AC23-1313C2D1FE52}" type="datetimeFigureOut">
              <a:rPr lang="en-US"/>
              <a:t>8/31/2022</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AAD27E5-5E40-4B0E-9DA1-A034539EE9E4}"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C794EC7F-4E9D-4D4C-909B-6CD8A841F114}" type="datetimeFigureOut">
              <a:rPr lang="en-US"/>
              <a:t>8/31/2022</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7FE2EBF-8C1C-4FE2-95F9-3E9D482C028E}" type="slidenum">
              <a:rPr lang="zh-CN" altLang="en-US"/>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29150" y="1825625"/>
            <a:ext cx="3886200" cy="2098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29150" y="4076700"/>
            <a:ext cx="3886200" cy="21002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pPr lvl="0"/>
            <a:fld id="{BB962C8B-B14F-4D97-AF65-F5344CB8AC3E}" type="datetime1">
              <a:rPr lang="zh-CN" altLang="en-US" dirty="0"/>
              <a:t>2022/8/31</a:t>
            </a:fld>
            <a:endParaRPr lang="zh-CN" altLang="en-US" dirty="0">
              <a:latin typeface="Arial" panose="020B0604020202020204" pitchFamily="34" charset="0"/>
            </a:endParaRPr>
          </a:p>
        </p:txBody>
      </p:sp>
      <p:sp>
        <p:nvSpPr>
          <p:cNvPr id="7" name="页脚占位符 6"/>
          <p:cNvSpPr>
            <a:spLocks noGrp="1"/>
          </p:cNvSpPr>
          <p:nvPr>
            <p:ph type="ftr" sz="quarter" idx="11"/>
          </p:nvPr>
        </p:nvSpPr>
        <p:spPr/>
        <p:txBody>
          <a:bodyPr/>
          <a:lstStyle/>
          <a:p>
            <a:pPr lvl="0"/>
            <a:endParaRPr lang="zh-CN" altLang="en-US" dirty="0"/>
          </a:p>
        </p:txBody>
      </p:sp>
      <p:sp>
        <p:nvSpPr>
          <p:cNvPr id="8" name="灯片编号占位符 7"/>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52942974-70CF-4004-BF1D-32AE1CAA4E17}" type="datetimeFigureOut">
              <a:rPr lang="en-US"/>
              <a:t>8/31/2022</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1360C8B-1B86-4317-9891-6047ECF07666}"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EDE7FA83-2CF0-453B-B7C3-68370DE13517}" type="datetimeFigureOut">
              <a:rPr lang="en-US"/>
              <a:t>8/31/2022</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140820A-DBFC-4027-92BB-A94A801CDFEE}"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71393B72-2B7A-4368-9EA0-A13D9BD09F4A}" type="datetimeFigureOut">
              <a:rPr lang="en-US"/>
              <a:t>8/31/2022</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17FDE6E-BB3D-4C79-A142-054506704D58}" type="slidenum">
              <a:rPr lang="zh-CN" altLang="en-US"/>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63F08FE4-6186-43ED-AE71-2949514625F5}" type="datetimeFigureOut">
              <a:rPr lang="en-US"/>
              <a:t>8/31/2022</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BFA54FF4-4D83-4E72-A020-444F8A1E0A86}"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11FDD888-E125-4D98-A936-7B80E303A0C7}" type="datetimeFigureOut">
              <a:rPr lang="en-US"/>
              <a:t>8/31/2022</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4BD83EA-F4F0-49E2-A659-19E6725F5252}" type="slidenum">
              <a:rPr lang="zh-CN" altLang="en-US"/>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C8300535-0EA1-4BBC-BCF6-A4E5E85D770A}" type="datetimeFigureOut">
              <a:rPr lang="en-US"/>
              <a:t>8/31/2022</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6D733A5-8FA6-4EE3-BA5A-EA5F09160DAD}"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58098238-C99F-426F-80B2-92FEF298835B}" type="datetimeFigureOut">
              <a:rPr lang="en-US"/>
              <a:t>8/31/2022</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D8AA56A-F360-4F07-89EB-36E1375B1B02}"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5AAB6267-4F9F-43C9-B15E-69F17F2340B8}" type="datetimeFigureOut">
              <a:rPr lang="en-US"/>
              <a:t>8/31/2022</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A2B153C-3BD2-4DD7-8A6C-9300F8F476FE}"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bwMode="auto">
          <a:xfrm>
            <a:off x="457200" y="274638"/>
            <a:ext cx="8229600" cy="1143000"/>
          </a:xfrm>
          <a:prstGeom prst="rect">
            <a:avLst/>
          </a:prstGeom>
          <a:noFill/>
          <a:ln w="9525">
            <a:noFill/>
            <a:miter lim="800000"/>
          </a:ln>
          <a:effectLst/>
        </p:spPr>
        <p:txBody>
          <a:bodyPr vert="horz" wrap="square" lIns="91440" tIns="45720" rIns="91440" bIns="45720" numCol="1" anchor="ctr" anchorCtr="0" compatLnSpc="1"/>
          <a:lstStyle/>
          <a:p>
            <a:pPr lvl="0"/>
            <a:r>
              <a:rPr lang="zh-CN" altLang="en-US"/>
              <a:t>单击此处编辑母版标题样式</a:t>
            </a:r>
          </a:p>
        </p:txBody>
      </p:sp>
      <p:sp>
        <p:nvSpPr>
          <p:cNvPr id="122883" name="Rectangle 3"/>
          <p:cNvSpPr>
            <a:spLocks noGrp="1" noChangeArrowheads="1"/>
          </p:cNvSpPr>
          <p:nvPr>
            <p:ph type="body" idx="1"/>
          </p:nvPr>
        </p:nvSpPr>
        <p:spPr bwMode="auto">
          <a:xfrm>
            <a:off x="4572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2884"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kumimoji="0" sz="1400" b="0">
                <a:latin typeface="+mn-lt"/>
                <a:ea typeface="+mn-ea"/>
              </a:defRPr>
            </a:lvl1pPr>
          </a:lstStyle>
          <a:p>
            <a:fld id="{3B2C4B36-BCD5-4206-8017-DFD9B37098A7}" type="datetimeFigureOut">
              <a:rPr lang="en-US"/>
              <a:t>8/31/2022</a:t>
            </a:fld>
            <a:endParaRPr lang="en-US" altLang="zh-CN"/>
          </a:p>
        </p:txBody>
      </p:sp>
      <p:sp>
        <p:nvSpPr>
          <p:cNvPr id="122885"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kumimoji="0" sz="1400" b="0">
                <a:latin typeface="+mn-lt"/>
                <a:ea typeface="+mn-ea"/>
              </a:defRPr>
            </a:lvl1pPr>
          </a:lstStyle>
          <a:p>
            <a:endParaRPr lang="en-US" altLang="zh-CN"/>
          </a:p>
        </p:txBody>
      </p:sp>
      <p:sp>
        <p:nvSpPr>
          <p:cNvPr id="122886"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kumimoji="0" sz="1400" b="0">
                <a:latin typeface="+mn-lt"/>
                <a:ea typeface="+mn-ea"/>
              </a:defRPr>
            </a:lvl1pPr>
          </a:lstStyle>
          <a:p>
            <a:fld id="{D138419B-3634-4685-9F35-CC33D7901095}" type="slidenum">
              <a:rPr lang="zh-CN" altLang="en-US"/>
              <a:t>‹#›</a:t>
            </a:fld>
            <a:endParaRPr lang="en-US" altLang="zh-CN"/>
          </a:p>
        </p:txBody>
      </p:sp>
      <p:sp>
        <p:nvSpPr>
          <p:cNvPr id="122887" name="Rectangle 78"/>
          <p:cNvSpPr>
            <a:spLocks noChangeArrowheads="1"/>
          </p:cNvSpPr>
          <p:nvPr/>
        </p:nvSpPr>
        <p:spPr bwMode="auto">
          <a:xfrm>
            <a:off x="3221038" y="-26988"/>
            <a:ext cx="3384550" cy="519113"/>
          </a:xfrm>
          <a:prstGeom prst="rect">
            <a:avLst/>
          </a:prstGeom>
          <a:noFill/>
          <a:ln w="9525">
            <a:noFill/>
            <a:miter lim="800000"/>
          </a:ln>
        </p:spPr>
        <p:txBody>
          <a:bodyPr>
            <a:spAutoFit/>
          </a:bodyPr>
          <a:lstStyle/>
          <a:p>
            <a:pPr eaLnBrk="0" hangingPunct="0">
              <a:spcBef>
                <a:spcPct val="20000"/>
              </a:spcBef>
              <a:buClr>
                <a:schemeClr val="tx2"/>
              </a:buClr>
              <a:buSzPct val="75000"/>
              <a:buFont typeface="Monotype Sorts"/>
              <a:buNone/>
            </a:pPr>
            <a:r>
              <a:rPr lang="en-US" altLang="zh-CN" b="0">
                <a:solidFill>
                  <a:srgbClr val="66CCFF"/>
                </a:solidFill>
                <a:effectLst>
                  <a:outerShdw blurRad="38100" dist="38100" dir="2700000" algn="tl">
                    <a:srgbClr val="000000"/>
                  </a:outerShdw>
                </a:effectLst>
                <a:latin typeface="黑体" panose="02010609060101010101" pitchFamily="2" charset="-122"/>
                <a:ea typeface="黑体" panose="02010609060101010101" pitchFamily="2" charset="-122"/>
              </a:rPr>
              <a:t>§5 </a:t>
            </a:r>
            <a:r>
              <a:rPr lang="zh-CN" altLang="en-US" b="0">
                <a:solidFill>
                  <a:srgbClr val="66CCFF"/>
                </a:solidFill>
                <a:effectLst>
                  <a:outerShdw blurRad="38100" dist="38100" dir="2700000" algn="tl">
                    <a:srgbClr val="000000"/>
                  </a:outerShdw>
                </a:effectLst>
                <a:latin typeface="黑体" panose="02010609060101010101" pitchFamily="2" charset="-122"/>
                <a:ea typeface="黑体" panose="02010609060101010101" pitchFamily="2" charset="-122"/>
              </a:rPr>
              <a:t>条件概率</a:t>
            </a:r>
          </a:p>
        </p:txBody>
      </p:sp>
      <p:sp>
        <p:nvSpPr>
          <p:cNvPr id="122888" name="Rectangle 80"/>
          <p:cNvSpPr>
            <a:spLocks noChangeArrowheads="1"/>
          </p:cNvSpPr>
          <p:nvPr/>
        </p:nvSpPr>
        <p:spPr bwMode="auto">
          <a:xfrm>
            <a:off x="-12700" y="511175"/>
            <a:ext cx="9180513" cy="71438"/>
          </a:xfrm>
          <a:prstGeom prst="rect">
            <a:avLst/>
          </a:prstGeom>
          <a:gradFill rotWithShape="0">
            <a:gsLst>
              <a:gs pos="0">
                <a:schemeClr val="accent1"/>
              </a:gs>
              <a:gs pos="100000">
                <a:srgbClr val="005E5E"/>
              </a:gs>
            </a:gsLst>
            <a:lin ang="5400000" scaled="1"/>
          </a:gradFill>
          <a:ln w="9525">
            <a:noFill/>
            <a:miter lim="800000"/>
          </a:ln>
        </p:spPr>
        <p:txBody>
          <a:bodyPr wrap="none" anchor="ctr"/>
          <a:lstStyle/>
          <a:p>
            <a:pPr algn="ctr" eaLnBrk="0" hangingPunct="0">
              <a:spcBef>
                <a:spcPct val="20000"/>
              </a:spcBef>
              <a:buClr>
                <a:schemeClr val="tx2"/>
              </a:buClr>
              <a:buSzPct val="75000"/>
              <a:buFont typeface="Monotype Sorts"/>
              <a:buNone/>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62.emf"/><Relationship Id="rId2"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image" Target="../media/image59.e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61.emf"/><Relationship Id="rId4" Type="http://schemas.openxmlformats.org/officeDocument/2006/relationships/image" Target="../media/image58.emf"/><Relationship Id="rId9" Type="http://schemas.openxmlformats.org/officeDocument/2006/relationships/oleObject" Target="../embeddings/oleObject55.bin"/></Relationships>
</file>

<file path=ppt/slides/_rels/slide1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oleObject" Target="../embeddings/oleObject62.bin"/><Relationship Id="rId18" Type="http://schemas.openxmlformats.org/officeDocument/2006/relationships/image" Target="../media/image72.emf"/><Relationship Id="rId26" Type="http://schemas.openxmlformats.org/officeDocument/2006/relationships/image" Target="../media/image76.emf"/><Relationship Id="rId3" Type="http://schemas.openxmlformats.org/officeDocument/2006/relationships/oleObject" Target="../embeddings/oleObject57.bin"/><Relationship Id="rId21" Type="http://schemas.openxmlformats.org/officeDocument/2006/relationships/oleObject" Target="../embeddings/oleObject66.bin"/><Relationship Id="rId7" Type="http://schemas.openxmlformats.org/officeDocument/2006/relationships/oleObject" Target="../embeddings/oleObject59.bin"/><Relationship Id="rId12" Type="http://schemas.openxmlformats.org/officeDocument/2006/relationships/image" Target="../media/image69.emf"/><Relationship Id="rId17" Type="http://schemas.openxmlformats.org/officeDocument/2006/relationships/oleObject" Target="../embeddings/oleObject64.bin"/><Relationship Id="rId25" Type="http://schemas.openxmlformats.org/officeDocument/2006/relationships/oleObject" Target="../embeddings/oleObject68.bin"/><Relationship Id="rId2" Type="http://schemas.openxmlformats.org/officeDocument/2006/relationships/slideLayout" Target="../slideLayouts/slideLayout7.xml"/><Relationship Id="rId16" Type="http://schemas.openxmlformats.org/officeDocument/2006/relationships/image" Target="../media/image71.emf"/><Relationship Id="rId20" Type="http://schemas.openxmlformats.org/officeDocument/2006/relationships/image" Target="../media/image73.emf"/><Relationship Id="rId1" Type="http://schemas.openxmlformats.org/officeDocument/2006/relationships/tags" Target="../tags/tag14.xml"/><Relationship Id="rId6" Type="http://schemas.openxmlformats.org/officeDocument/2006/relationships/image" Target="../media/image66.emf"/><Relationship Id="rId11" Type="http://schemas.openxmlformats.org/officeDocument/2006/relationships/oleObject" Target="../embeddings/oleObject61.bin"/><Relationship Id="rId24" Type="http://schemas.openxmlformats.org/officeDocument/2006/relationships/image" Target="../media/image75.emf"/><Relationship Id="rId5" Type="http://schemas.openxmlformats.org/officeDocument/2006/relationships/oleObject" Target="../embeddings/oleObject58.bin"/><Relationship Id="rId15" Type="http://schemas.openxmlformats.org/officeDocument/2006/relationships/oleObject" Target="../embeddings/oleObject63.bin"/><Relationship Id="rId23" Type="http://schemas.openxmlformats.org/officeDocument/2006/relationships/oleObject" Target="../embeddings/oleObject67.bin"/><Relationship Id="rId28" Type="http://schemas.openxmlformats.org/officeDocument/2006/relationships/image" Target="../media/image77.emf"/><Relationship Id="rId10" Type="http://schemas.openxmlformats.org/officeDocument/2006/relationships/image" Target="../media/image68.emf"/><Relationship Id="rId19" Type="http://schemas.openxmlformats.org/officeDocument/2006/relationships/oleObject" Target="../embeddings/oleObject65.bin"/><Relationship Id="rId4" Type="http://schemas.openxmlformats.org/officeDocument/2006/relationships/image" Target="../media/image65.emf"/><Relationship Id="rId9" Type="http://schemas.openxmlformats.org/officeDocument/2006/relationships/oleObject" Target="../embeddings/oleObject60.bin"/><Relationship Id="rId14" Type="http://schemas.openxmlformats.org/officeDocument/2006/relationships/image" Target="../media/image70.emf"/><Relationship Id="rId22" Type="http://schemas.openxmlformats.org/officeDocument/2006/relationships/image" Target="../media/image74.emf"/><Relationship Id="rId27" Type="http://schemas.openxmlformats.org/officeDocument/2006/relationships/oleObject" Target="../embeddings/oleObject69.bin"/></Relationships>
</file>

<file path=ppt/slides/_rels/slide14.xml.rels><?xml version="1.0" encoding="UTF-8" standalone="yes"?>
<Relationships xmlns="http://schemas.openxmlformats.org/package/2006/relationships"><Relationship Id="rId8" Type="http://schemas.openxmlformats.org/officeDocument/2006/relationships/image" Target="../media/image80.emf"/><Relationship Id="rId13" Type="http://schemas.openxmlformats.org/officeDocument/2006/relationships/oleObject" Target="../embeddings/oleObject75.bin"/><Relationship Id="rId18" Type="http://schemas.openxmlformats.org/officeDocument/2006/relationships/image" Target="../media/image73.emf"/><Relationship Id="rId26" Type="http://schemas.openxmlformats.org/officeDocument/2006/relationships/image" Target="../media/image77.emf"/><Relationship Id="rId3" Type="http://schemas.openxmlformats.org/officeDocument/2006/relationships/oleObject" Target="../embeddings/oleObject70.bin"/><Relationship Id="rId21" Type="http://schemas.openxmlformats.org/officeDocument/2006/relationships/oleObject" Target="../embeddings/oleObject79.bin"/><Relationship Id="rId7" Type="http://schemas.openxmlformats.org/officeDocument/2006/relationships/oleObject" Target="../embeddings/oleObject72.bin"/><Relationship Id="rId12" Type="http://schemas.openxmlformats.org/officeDocument/2006/relationships/image" Target="../media/image82.emf"/><Relationship Id="rId17" Type="http://schemas.openxmlformats.org/officeDocument/2006/relationships/oleObject" Target="../embeddings/oleObject77.bin"/><Relationship Id="rId25" Type="http://schemas.openxmlformats.org/officeDocument/2006/relationships/oleObject" Target="../embeddings/oleObject81.bin"/><Relationship Id="rId2" Type="http://schemas.openxmlformats.org/officeDocument/2006/relationships/slideLayout" Target="../slideLayouts/slideLayout7.xml"/><Relationship Id="rId16" Type="http://schemas.openxmlformats.org/officeDocument/2006/relationships/image" Target="../media/image66.emf"/><Relationship Id="rId20" Type="http://schemas.openxmlformats.org/officeDocument/2006/relationships/image" Target="../media/image74.emf"/><Relationship Id="rId29" Type="http://schemas.openxmlformats.org/officeDocument/2006/relationships/oleObject" Target="../embeddings/oleObject83.bin"/><Relationship Id="rId1" Type="http://schemas.openxmlformats.org/officeDocument/2006/relationships/tags" Target="../tags/tag15.xml"/><Relationship Id="rId6" Type="http://schemas.openxmlformats.org/officeDocument/2006/relationships/image" Target="../media/image79.emf"/><Relationship Id="rId11" Type="http://schemas.openxmlformats.org/officeDocument/2006/relationships/oleObject" Target="../embeddings/oleObject74.bin"/><Relationship Id="rId24" Type="http://schemas.openxmlformats.org/officeDocument/2006/relationships/image" Target="../media/image76.emf"/><Relationship Id="rId5" Type="http://schemas.openxmlformats.org/officeDocument/2006/relationships/oleObject" Target="../embeddings/oleObject71.bin"/><Relationship Id="rId15" Type="http://schemas.openxmlformats.org/officeDocument/2006/relationships/oleObject" Target="../embeddings/oleObject76.bin"/><Relationship Id="rId23" Type="http://schemas.openxmlformats.org/officeDocument/2006/relationships/oleObject" Target="../embeddings/oleObject80.bin"/><Relationship Id="rId28" Type="http://schemas.openxmlformats.org/officeDocument/2006/relationships/image" Target="../media/image83.emf"/><Relationship Id="rId10" Type="http://schemas.openxmlformats.org/officeDocument/2006/relationships/image" Target="../media/image81.emf"/><Relationship Id="rId19" Type="http://schemas.openxmlformats.org/officeDocument/2006/relationships/oleObject" Target="../embeddings/oleObject78.bin"/><Relationship Id="rId4" Type="http://schemas.openxmlformats.org/officeDocument/2006/relationships/image" Target="../media/image78.emf"/><Relationship Id="rId9" Type="http://schemas.openxmlformats.org/officeDocument/2006/relationships/oleObject" Target="../embeddings/oleObject73.bin"/><Relationship Id="rId14" Type="http://schemas.openxmlformats.org/officeDocument/2006/relationships/image" Target="../media/image65.emf"/><Relationship Id="rId22" Type="http://schemas.openxmlformats.org/officeDocument/2006/relationships/image" Target="../media/image75.emf"/><Relationship Id="rId27" Type="http://schemas.openxmlformats.org/officeDocument/2006/relationships/oleObject" Target="../embeddings/oleObject82.bin"/><Relationship Id="rId30" Type="http://schemas.openxmlformats.org/officeDocument/2006/relationships/image" Target="../media/image84.emf"/></Relationships>
</file>

<file path=ppt/slides/_rels/slide15.xml.rels><?xml version="1.0" encoding="UTF-8" standalone="yes"?>
<Relationships xmlns="http://schemas.openxmlformats.org/package/2006/relationships"><Relationship Id="rId8" Type="http://schemas.openxmlformats.org/officeDocument/2006/relationships/image" Target="../media/image87.emf"/><Relationship Id="rId13" Type="http://schemas.openxmlformats.org/officeDocument/2006/relationships/oleObject" Target="../embeddings/oleObject89.bin"/><Relationship Id="rId18" Type="http://schemas.openxmlformats.org/officeDocument/2006/relationships/image" Target="../media/image92.emf"/><Relationship Id="rId3" Type="http://schemas.openxmlformats.org/officeDocument/2006/relationships/oleObject" Target="../embeddings/oleObject84.bin"/><Relationship Id="rId21" Type="http://schemas.openxmlformats.org/officeDocument/2006/relationships/oleObject" Target="../embeddings/oleObject93.bin"/><Relationship Id="rId7" Type="http://schemas.openxmlformats.org/officeDocument/2006/relationships/oleObject" Target="../embeddings/oleObject86.bin"/><Relationship Id="rId12" Type="http://schemas.openxmlformats.org/officeDocument/2006/relationships/image" Target="../media/image89.emf"/><Relationship Id="rId17" Type="http://schemas.openxmlformats.org/officeDocument/2006/relationships/oleObject" Target="../embeddings/oleObject91.bin"/><Relationship Id="rId2" Type="http://schemas.openxmlformats.org/officeDocument/2006/relationships/slideLayout" Target="../slideLayouts/slideLayout7.xml"/><Relationship Id="rId16" Type="http://schemas.openxmlformats.org/officeDocument/2006/relationships/image" Target="../media/image91.emf"/><Relationship Id="rId20" Type="http://schemas.openxmlformats.org/officeDocument/2006/relationships/image" Target="../media/image93.emf"/><Relationship Id="rId1" Type="http://schemas.openxmlformats.org/officeDocument/2006/relationships/tags" Target="../tags/tag16.xml"/><Relationship Id="rId6" Type="http://schemas.openxmlformats.org/officeDocument/2006/relationships/image" Target="../media/image86.emf"/><Relationship Id="rId11" Type="http://schemas.openxmlformats.org/officeDocument/2006/relationships/oleObject" Target="../embeddings/oleObject88.bin"/><Relationship Id="rId24" Type="http://schemas.openxmlformats.org/officeDocument/2006/relationships/image" Target="../media/image95.emf"/><Relationship Id="rId5" Type="http://schemas.openxmlformats.org/officeDocument/2006/relationships/oleObject" Target="../embeddings/oleObject85.bin"/><Relationship Id="rId15" Type="http://schemas.openxmlformats.org/officeDocument/2006/relationships/oleObject" Target="../embeddings/oleObject90.bin"/><Relationship Id="rId23" Type="http://schemas.openxmlformats.org/officeDocument/2006/relationships/oleObject" Target="../embeddings/oleObject94.bin"/><Relationship Id="rId10" Type="http://schemas.openxmlformats.org/officeDocument/2006/relationships/image" Target="../media/image88.emf"/><Relationship Id="rId19" Type="http://schemas.openxmlformats.org/officeDocument/2006/relationships/oleObject" Target="../embeddings/oleObject92.bin"/><Relationship Id="rId4" Type="http://schemas.openxmlformats.org/officeDocument/2006/relationships/image" Target="../media/image85.emf"/><Relationship Id="rId9" Type="http://schemas.openxmlformats.org/officeDocument/2006/relationships/oleObject" Target="../embeddings/oleObject87.bin"/><Relationship Id="rId14" Type="http://schemas.openxmlformats.org/officeDocument/2006/relationships/image" Target="../media/image90.emf"/><Relationship Id="rId22" Type="http://schemas.openxmlformats.org/officeDocument/2006/relationships/image" Target="../media/image94.e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97.bin"/><Relationship Id="rId13" Type="http://schemas.openxmlformats.org/officeDocument/2006/relationships/image" Target="../media/image100.emf"/><Relationship Id="rId3" Type="http://schemas.openxmlformats.org/officeDocument/2006/relationships/notesSlide" Target="../notesSlides/notesSlide2.xml"/><Relationship Id="rId7" Type="http://schemas.openxmlformats.org/officeDocument/2006/relationships/image" Target="../media/image97.emf"/><Relationship Id="rId12" Type="http://schemas.openxmlformats.org/officeDocument/2006/relationships/oleObject" Target="../embeddings/oleObject99.bin"/><Relationship Id="rId17" Type="http://schemas.openxmlformats.org/officeDocument/2006/relationships/image" Target="../media/image102.emf"/><Relationship Id="rId2" Type="http://schemas.openxmlformats.org/officeDocument/2006/relationships/slideLayout" Target="../slideLayouts/slideLayout7.xml"/><Relationship Id="rId16" Type="http://schemas.openxmlformats.org/officeDocument/2006/relationships/oleObject" Target="../embeddings/oleObject101.bin"/><Relationship Id="rId1" Type="http://schemas.openxmlformats.org/officeDocument/2006/relationships/tags" Target="../tags/tag17.xml"/><Relationship Id="rId6" Type="http://schemas.openxmlformats.org/officeDocument/2006/relationships/oleObject" Target="../embeddings/oleObject96.bin"/><Relationship Id="rId11" Type="http://schemas.openxmlformats.org/officeDocument/2006/relationships/image" Target="../media/image99.emf"/><Relationship Id="rId5" Type="http://schemas.openxmlformats.org/officeDocument/2006/relationships/image" Target="../media/image96.emf"/><Relationship Id="rId15" Type="http://schemas.openxmlformats.org/officeDocument/2006/relationships/image" Target="../media/image101.emf"/><Relationship Id="rId10" Type="http://schemas.openxmlformats.org/officeDocument/2006/relationships/oleObject" Target="../embeddings/oleObject98.bin"/><Relationship Id="rId4" Type="http://schemas.openxmlformats.org/officeDocument/2006/relationships/oleObject" Target="../embeddings/oleObject95.bin"/><Relationship Id="rId9" Type="http://schemas.openxmlformats.org/officeDocument/2006/relationships/image" Target="../media/image98.emf"/><Relationship Id="rId14" Type="http://schemas.openxmlformats.org/officeDocument/2006/relationships/oleObject" Target="../embeddings/oleObject100.bin"/></Relationships>
</file>

<file path=ppt/slides/_rels/slide17.x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oleObject" Target="../embeddings/oleObject102.bin"/><Relationship Id="rId1" Type="http://schemas.openxmlformats.org/officeDocument/2006/relationships/slideLayout" Target="../slideLayouts/slideLayout12.xml"/><Relationship Id="rId5" Type="http://schemas.openxmlformats.org/officeDocument/2006/relationships/image" Target="../media/image104.wmf"/><Relationship Id="rId4" Type="http://schemas.openxmlformats.org/officeDocument/2006/relationships/oleObject" Target="../embeddings/oleObject103.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06.bin"/><Relationship Id="rId13" Type="http://schemas.openxmlformats.org/officeDocument/2006/relationships/image" Target="../media/image109.emf"/><Relationship Id="rId3" Type="http://schemas.openxmlformats.org/officeDocument/2006/relationships/notesSlide" Target="../notesSlides/notesSlide4.xml"/><Relationship Id="rId7" Type="http://schemas.openxmlformats.org/officeDocument/2006/relationships/image" Target="../media/image106.emf"/><Relationship Id="rId12"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tags" Target="../tags/tag19.xml"/><Relationship Id="rId6" Type="http://schemas.openxmlformats.org/officeDocument/2006/relationships/oleObject" Target="../embeddings/oleObject105.bin"/><Relationship Id="rId11" Type="http://schemas.openxmlformats.org/officeDocument/2006/relationships/image" Target="../media/image108.emf"/><Relationship Id="rId5" Type="http://schemas.openxmlformats.org/officeDocument/2006/relationships/image" Target="../media/image105.emf"/><Relationship Id="rId10" Type="http://schemas.openxmlformats.org/officeDocument/2006/relationships/oleObject" Target="../embeddings/oleObject107.bin"/><Relationship Id="rId4" Type="http://schemas.openxmlformats.org/officeDocument/2006/relationships/oleObject" Target="../embeddings/oleObject104.bin"/><Relationship Id="rId9" Type="http://schemas.openxmlformats.org/officeDocument/2006/relationships/image" Target="../media/image107.emf"/></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11.bin"/><Relationship Id="rId13" Type="http://schemas.openxmlformats.org/officeDocument/2006/relationships/image" Target="../media/image114.emf"/><Relationship Id="rId3" Type="http://schemas.openxmlformats.org/officeDocument/2006/relationships/notesSlide" Target="../notesSlides/notesSlide5.xml"/><Relationship Id="rId7" Type="http://schemas.openxmlformats.org/officeDocument/2006/relationships/image" Target="../media/image111.emf"/><Relationship Id="rId12" Type="http://schemas.openxmlformats.org/officeDocument/2006/relationships/oleObject" Target="../embeddings/oleObject113.bin"/><Relationship Id="rId17" Type="http://schemas.openxmlformats.org/officeDocument/2006/relationships/image" Target="../media/image116.emf"/><Relationship Id="rId2" Type="http://schemas.openxmlformats.org/officeDocument/2006/relationships/slideLayout" Target="../slideLayouts/slideLayout7.xml"/><Relationship Id="rId16" Type="http://schemas.openxmlformats.org/officeDocument/2006/relationships/oleObject" Target="../embeddings/oleObject115.bin"/><Relationship Id="rId1" Type="http://schemas.openxmlformats.org/officeDocument/2006/relationships/tags" Target="../tags/tag20.xml"/><Relationship Id="rId6" Type="http://schemas.openxmlformats.org/officeDocument/2006/relationships/oleObject" Target="../embeddings/oleObject110.bin"/><Relationship Id="rId11" Type="http://schemas.openxmlformats.org/officeDocument/2006/relationships/image" Target="../media/image113.emf"/><Relationship Id="rId5" Type="http://schemas.openxmlformats.org/officeDocument/2006/relationships/image" Target="../media/image110.emf"/><Relationship Id="rId15" Type="http://schemas.openxmlformats.org/officeDocument/2006/relationships/image" Target="../media/image115.emf"/><Relationship Id="rId10" Type="http://schemas.openxmlformats.org/officeDocument/2006/relationships/oleObject" Target="../embeddings/oleObject112.bin"/><Relationship Id="rId4" Type="http://schemas.openxmlformats.org/officeDocument/2006/relationships/oleObject" Target="../embeddings/oleObject109.bin"/><Relationship Id="rId9" Type="http://schemas.openxmlformats.org/officeDocument/2006/relationships/image" Target="../media/image112.emf"/><Relationship Id="rId14" Type="http://schemas.openxmlformats.org/officeDocument/2006/relationships/oleObject" Target="../embeddings/oleObject114.bin"/></Relationships>
</file>

<file path=ppt/slides/_rels/slide21.xml.rels><?xml version="1.0" encoding="UTF-8" standalone="yes"?>
<Relationships xmlns="http://schemas.openxmlformats.org/package/2006/relationships"><Relationship Id="rId13" Type="http://schemas.openxmlformats.org/officeDocument/2006/relationships/image" Target="../media/image121.emf"/><Relationship Id="rId18" Type="http://schemas.openxmlformats.org/officeDocument/2006/relationships/oleObject" Target="../embeddings/oleObject123.bin"/><Relationship Id="rId26" Type="http://schemas.openxmlformats.org/officeDocument/2006/relationships/oleObject" Target="../embeddings/oleObject127.bin"/><Relationship Id="rId3" Type="http://schemas.openxmlformats.org/officeDocument/2006/relationships/notesSlide" Target="../notesSlides/notesSlide6.xml"/><Relationship Id="rId21" Type="http://schemas.openxmlformats.org/officeDocument/2006/relationships/image" Target="../media/image125.emf"/><Relationship Id="rId34" Type="http://schemas.openxmlformats.org/officeDocument/2006/relationships/oleObject" Target="../embeddings/oleObject131.bin"/><Relationship Id="rId7" Type="http://schemas.openxmlformats.org/officeDocument/2006/relationships/image" Target="../media/image118.emf"/><Relationship Id="rId12" Type="http://schemas.openxmlformats.org/officeDocument/2006/relationships/oleObject" Target="../embeddings/oleObject120.bin"/><Relationship Id="rId17" Type="http://schemas.openxmlformats.org/officeDocument/2006/relationships/image" Target="../media/image123.emf"/><Relationship Id="rId25" Type="http://schemas.openxmlformats.org/officeDocument/2006/relationships/image" Target="../media/image127.emf"/><Relationship Id="rId33" Type="http://schemas.openxmlformats.org/officeDocument/2006/relationships/image" Target="../media/image131.emf"/><Relationship Id="rId2" Type="http://schemas.openxmlformats.org/officeDocument/2006/relationships/slideLayout" Target="../slideLayouts/slideLayout7.xml"/><Relationship Id="rId16" Type="http://schemas.openxmlformats.org/officeDocument/2006/relationships/oleObject" Target="../embeddings/oleObject122.bin"/><Relationship Id="rId20" Type="http://schemas.openxmlformats.org/officeDocument/2006/relationships/oleObject" Target="../embeddings/oleObject124.bin"/><Relationship Id="rId29" Type="http://schemas.openxmlformats.org/officeDocument/2006/relationships/image" Target="../media/image129.emf"/><Relationship Id="rId1" Type="http://schemas.openxmlformats.org/officeDocument/2006/relationships/tags" Target="../tags/tag21.xml"/><Relationship Id="rId6" Type="http://schemas.openxmlformats.org/officeDocument/2006/relationships/oleObject" Target="../embeddings/oleObject117.bin"/><Relationship Id="rId11" Type="http://schemas.openxmlformats.org/officeDocument/2006/relationships/image" Target="../media/image120.emf"/><Relationship Id="rId24" Type="http://schemas.openxmlformats.org/officeDocument/2006/relationships/oleObject" Target="../embeddings/oleObject126.bin"/><Relationship Id="rId32" Type="http://schemas.openxmlformats.org/officeDocument/2006/relationships/oleObject" Target="../embeddings/oleObject130.bin"/><Relationship Id="rId5" Type="http://schemas.openxmlformats.org/officeDocument/2006/relationships/image" Target="../media/image117.emf"/><Relationship Id="rId15" Type="http://schemas.openxmlformats.org/officeDocument/2006/relationships/image" Target="../media/image122.emf"/><Relationship Id="rId23" Type="http://schemas.openxmlformats.org/officeDocument/2006/relationships/image" Target="../media/image126.emf"/><Relationship Id="rId28" Type="http://schemas.openxmlformats.org/officeDocument/2006/relationships/oleObject" Target="../embeddings/oleObject128.bin"/><Relationship Id="rId10" Type="http://schemas.openxmlformats.org/officeDocument/2006/relationships/oleObject" Target="../embeddings/oleObject119.bin"/><Relationship Id="rId19" Type="http://schemas.openxmlformats.org/officeDocument/2006/relationships/image" Target="../media/image124.emf"/><Relationship Id="rId31" Type="http://schemas.openxmlformats.org/officeDocument/2006/relationships/image" Target="../media/image130.emf"/><Relationship Id="rId4" Type="http://schemas.openxmlformats.org/officeDocument/2006/relationships/oleObject" Target="../embeddings/oleObject116.bin"/><Relationship Id="rId9" Type="http://schemas.openxmlformats.org/officeDocument/2006/relationships/image" Target="../media/image119.emf"/><Relationship Id="rId14" Type="http://schemas.openxmlformats.org/officeDocument/2006/relationships/oleObject" Target="../embeddings/oleObject121.bin"/><Relationship Id="rId22" Type="http://schemas.openxmlformats.org/officeDocument/2006/relationships/oleObject" Target="../embeddings/oleObject125.bin"/><Relationship Id="rId27" Type="http://schemas.openxmlformats.org/officeDocument/2006/relationships/image" Target="../media/image128.emf"/><Relationship Id="rId30" Type="http://schemas.openxmlformats.org/officeDocument/2006/relationships/oleObject" Target="../embeddings/oleObject129.bin"/><Relationship Id="rId35" Type="http://schemas.openxmlformats.org/officeDocument/2006/relationships/image" Target="../media/image132.emf"/><Relationship Id="rId8" Type="http://schemas.openxmlformats.org/officeDocument/2006/relationships/oleObject" Target="../embeddings/oleObject118.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34.bin"/><Relationship Id="rId13" Type="http://schemas.openxmlformats.org/officeDocument/2006/relationships/image" Target="../media/image137.emf"/><Relationship Id="rId3" Type="http://schemas.openxmlformats.org/officeDocument/2006/relationships/notesSlide" Target="../notesSlides/notesSlide7.xml"/><Relationship Id="rId7" Type="http://schemas.openxmlformats.org/officeDocument/2006/relationships/image" Target="../media/image134.emf"/><Relationship Id="rId12" Type="http://schemas.openxmlformats.org/officeDocument/2006/relationships/oleObject" Target="../embeddings/oleObject136.bin"/><Relationship Id="rId17" Type="http://schemas.openxmlformats.org/officeDocument/2006/relationships/image" Target="../media/image139.emf"/><Relationship Id="rId2" Type="http://schemas.openxmlformats.org/officeDocument/2006/relationships/slideLayout" Target="../slideLayouts/slideLayout7.xml"/><Relationship Id="rId16" Type="http://schemas.openxmlformats.org/officeDocument/2006/relationships/oleObject" Target="../embeddings/oleObject138.bin"/><Relationship Id="rId1" Type="http://schemas.openxmlformats.org/officeDocument/2006/relationships/tags" Target="../tags/tag22.xml"/><Relationship Id="rId6" Type="http://schemas.openxmlformats.org/officeDocument/2006/relationships/oleObject" Target="../embeddings/oleObject133.bin"/><Relationship Id="rId11" Type="http://schemas.openxmlformats.org/officeDocument/2006/relationships/image" Target="../media/image136.emf"/><Relationship Id="rId5" Type="http://schemas.openxmlformats.org/officeDocument/2006/relationships/image" Target="../media/image133.emf"/><Relationship Id="rId15" Type="http://schemas.openxmlformats.org/officeDocument/2006/relationships/image" Target="../media/image138.emf"/><Relationship Id="rId10" Type="http://schemas.openxmlformats.org/officeDocument/2006/relationships/oleObject" Target="../embeddings/oleObject135.bin"/><Relationship Id="rId4" Type="http://schemas.openxmlformats.org/officeDocument/2006/relationships/oleObject" Target="../embeddings/oleObject132.bin"/><Relationship Id="rId9" Type="http://schemas.openxmlformats.org/officeDocument/2006/relationships/image" Target="../media/image135.emf"/><Relationship Id="rId14" Type="http://schemas.openxmlformats.org/officeDocument/2006/relationships/oleObject" Target="../embeddings/oleObject137.bin"/></Relationships>
</file>

<file path=ppt/slides/_rels/slide23.xml.rels><?xml version="1.0" encoding="UTF-8" standalone="yes"?>
<Relationships xmlns="http://schemas.openxmlformats.org/package/2006/relationships"><Relationship Id="rId8" Type="http://schemas.openxmlformats.org/officeDocument/2006/relationships/image" Target="../media/image142.emf"/><Relationship Id="rId13" Type="http://schemas.openxmlformats.org/officeDocument/2006/relationships/oleObject" Target="../embeddings/oleObject144.bin"/><Relationship Id="rId3" Type="http://schemas.openxmlformats.org/officeDocument/2006/relationships/oleObject" Target="../embeddings/oleObject139.bin"/><Relationship Id="rId7" Type="http://schemas.openxmlformats.org/officeDocument/2006/relationships/oleObject" Target="../embeddings/oleObject141.bin"/><Relationship Id="rId12" Type="http://schemas.openxmlformats.org/officeDocument/2006/relationships/image" Target="../media/image144.emf"/><Relationship Id="rId2" Type="http://schemas.openxmlformats.org/officeDocument/2006/relationships/slideLayout" Target="../slideLayouts/slideLayout7.xml"/><Relationship Id="rId16" Type="http://schemas.openxmlformats.org/officeDocument/2006/relationships/image" Target="../media/image146.emf"/><Relationship Id="rId1" Type="http://schemas.openxmlformats.org/officeDocument/2006/relationships/tags" Target="../tags/tag23.xml"/><Relationship Id="rId6" Type="http://schemas.openxmlformats.org/officeDocument/2006/relationships/image" Target="../media/image141.emf"/><Relationship Id="rId11" Type="http://schemas.openxmlformats.org/officeDocument/2006/relationships/oleObject" Target="../embeddings/oleObject143.bin"/><Relationship Id="rId5" Type="http://schemas.openxmlformats.org/officeDocument/2006/relationships/oleObject" Target="../embeddings/oleObject140.bin"/><Relationship Id="rId15" Type="http://schemas.openxmlformats.org/officeDocument/2006/relationships/oleObject" Target="../embeddings/oleObject145.bin"/><Relationship Id="rId10" Type="http://schemas.openxmlformats.org/officeDocument/2006/relationships/image" Target="../media/image143.emf"/><Relationship Id="rId4" Type="http://schemas.openxmlformats.org/officeDocument/2006/relationships/image" Target="../media/image140.emf"/><Relationship Id="rId9" Type="http://schemas.openxmlformats.org/officeDocument/2006/relationships/oleObject" Target="../embeddings/oleObject142.bin"/><Relationship Id="rId14" Type="http://schemas.openxmlformats.org/officeDocument/2006/relationships/image" Target="../media/image145.e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48.bin"/><Relationship Id="rId13" Type="http://schemas.openxmlformats.org/officeDocument/2006/relationships/image" Target="../media/image151.emf"/><Relationship Id="rId3" Type="http://schemas.openxmlformats.org/officeDocument/2006/relationships/notesSlide" Target="../notesSlides/notesSlide8.xml"/><Relationship Id="rId7" Type="http://schemas.openxmlformats.org/officeDocument/2006/relationships/image" Target="../media/image148.emf"/><Relationship Id="rId12" Type="http://schemas.openxmlformats.org/officeDocument/2006/relationships/oleObject" Target="../embeddings/oleObject150.bin"/><Relationship Id="rId2" Type="http://schemas.openxmlformats.org/officeDocument/2006/relationships/slideLayout" Target="../slideLayouts/slideLayout7.xml"/><Relationship Id="rId1" Type="http://schemas.openxmlformats.org/officeDocument/2006/relationships/tags" Target="../tags/tag24.xml"/><Relationship Id="rId6" Type="http://schemas.openxmlformats.org/officeDocument/2006/relationships/oleObject" Target="../embeddings/oleObject147.bin"/><Relationship Id="rId11" Type="http://schemas.openxmlformats.org/officeDocument/2006/relationships/image" Target="../media/image150.emf"/><Relationship Id="rId5" Type="http://schemas.openxmlformats.org/officeDocument/2006/relationships/image" Target="../media/image147.emf"/><Relationship Id="rId10" Type="http://schemas.openxmlformats.org/officeDocument/2006/relationships/oleObject" Target="../embeddings/oleObject149.bin"/><Relationship Id="rId4" Type="http://schemas.openxmlformats.org/officeDocument/2006/relationships/oleObject" Target="../embeddings/oleObject146.bin"/><Relationship Id="rId9" Type="http://schemas.openxmlformats.org/officeDocument/2006/relationships/image" Target="../media/image149.emf"/><Relationship Id="rId14" Type="http://schemas.openxmlformats.org/officeDocument/2006/relationships/image" Target="../media/image152.jpeg"/></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53.bin"/><Relationship Id="rId13" Type="http://schemas.openxmlformats.org/officeDocument/2006/relationships/image" Target="../media/image157.emf"/><Relationship Id="rId3" Type="http://schemas.openxmlformats.org/officeDocument/2006/relationships/notesSlide" Target="../notesSlides/notesSlide9.xml"/><Relationship Id="rId7" Type="http://schemas.openxmlformats.org/officeDocument/2006/relationships/image" Target="../media/image154.emf"/><Relationship Id="rId12" Type="http://schemas.openxmlformats.org/officeDocument/2006/relationships/oleObject" Target="../embeddings/oleObject155.bin"/><Relationship Id="rId17" Type="http://schemas.openxmlformats.org/officeDocument/2006/relationships/image" Target="../media/image159.emf"/><Relationship Id="rId2" Type="http://schemas.openxmlformats.org/officeDocument/2006/relationships/slideLayout" Target="../slideLayouts/slideLayout7.xml"/><Relationship Id="rId16" Type="http://schemas.openxmlformats.org/officeDocument/2006/relationships/oleObject" Target="../embeddings/oleObject157.bin"/><Relationship Id="rId1" Type="http://schemas.openxmlformats.org/officeDocument/2006/relationships/tags" Target="../tags/tag25.xml"/><Relationship Id="rId6" Type="http://schemas.openxmlformats.org/officeDocument/2006/relationships/oleObject" Target="../embeddings/oleObject152.bin"/><Relationship Id="rId11" Type="http://schemas.openxmlformats.org/officeDocument/2006/relationships/image" Target="../media/image156.emf"/><Relationship Id="rId5" Type="http://schemas.openxmlformats.org/officeDocument/2006/relationships/image" Target="../media/image153.emf"/><Relationship Id="rId15" Type="http://schemas.openxmlformats.org/officeDocument/2006/relationships/image" Target="../media/image158.emf"/><Relationship Id="rId10" Type="http://schemas.openxmlformats.org/officeDocument/2006/relationships/oleObject" Target="../embeddings/oleObject154.bin"/><Relationship Id="rId4" Type="http://schemas.openxmlformats.org/officeDocument/2006/relationships/oleObject" Target="../embeddings/oleObject151.bin"/><Relationship Id="rId9" Type="http://schemas.openxmlformats.org/officeDocument/2006/relationships/image" Target="../media/image155.emf"/><Relationship Id="rId14" Type="http://schemas.openxmlformats.org/officeDocument/2006/relationships/oleObject" Target="../embeddings/oleObject156.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61.bin"/><Relationship Id="rId13" Type="http://schemas.openxmlformats.org/officeDocument/2006/relationships/image" Target="../media/image165.wmf"/><Relationship Id="rId3" Type="http://schemas.openxmlformats.org/officeDocument/2006/relationships/image" Target="../media/image160.wmf"/><Relationship Id="rId7" Type="http://schemas.openxmlformats.org/officeDocument/2006/relationships/image" Target="../media/image162.wmf"/><Relationship Id="rId12" Type="http://schemas.openxmlformats.org/officeDocument/2006/relationships/oleObject" Target="../embeddings/oleObject163.bin"/><Relationship Id="rId2" Type="http://schemas.openxmlformats.org/officeDocument/2006/relationships/oleObject" Target="../embeddings/oleObject158.bin"/><Relationship Id="rId1" Type="http://schemas.openxmlformats.org/officeDocument/2006/relationships/slideLayout" Target="../slideLayouts/slideLayout12.xml"/><Relationship Id="rId6" Type="http://schemas.openxmlformats.org/officeDocument/2006/relationships/oleObject" Target="../embeddings/oleObject160.bin"/><Relationship Id="rId11" Type="http://schemas.openxmlformats.org/officeDocument/2006/relationships/image" Target="../media/image164.wmf"/><Relationship Id="rId5" Type="http://schemas.openxmlformats.org/officeDocument/2006/relationships/image" Target="../media/image161.wmf"/><Relationship Id="rId15" Type="http://schemas.openxmlformats.org/officeDocument/2006/relationships/image" Target="../media/image166.wmf"/><Relationship Id="rId10" Type="http://schemas.openxmlformats.org/officeDocument/2006/relationships/oleObject" Target="../embeddings/oleObject162.bin"/><Relationship Id="rId4" Type="http://schemas.openxmlformats.org/officeDocument/2006/relationships/oleObject" Target="../embeddings/oleObject159.bin"/><Relationship Id="rId9" Type="http://schemas.openxmlformats.org/officeDocument/2006/relationships/image" Target="../media/image163.wmf"/><Relationship Id="rId14" Type="http://schemas.openxmlformats.org/officeDocument/2006/relationships/oleObject" Target="../embeddings/oleObject164.bin"/></Relationships>
</file>

<file path=ppt/slides/_rels/slide27.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slideLayout" Target="../slideLayouts/slideLayout7.xml"/><Relationship Id="rId1" Type="http://schemas.openxmlformats.org/officeDocument/2006/relationships/tags" Target="../tags/tag29.xml"/><Relationship Id="rId4" Type="http://schemas.openxmlformats.org/officeDocument/2006/relationships/image" Target="../media/image170.png"/></Relationships>
</file>

<file path=ppt/slides/_rels/slide31.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oleObject" Target="../embeddings/oleObject10.bin"/><Relationship Id="rId18" Type="http://schemas.openxmlformats.org/officeDocument/2006/relationships/image" Target="../media/image15.emf"/><Relationship Id="rId26" Type="http://schemas.openxmlformats.org/officeDocument/2006/relationships/image" Target="../media/image19.emf"/><Relationship Id="rId3" Type="http://schemas.openxmlformats.org/officeDocument/2006/relationships/oleObject" Target="../embeddings/oleObject5.bin"/><Relationship Id="rId21" Type="http://schemas.openxmlformats.org/officeDocument/2006/relationships/oleObject" Target="../embeddings/oleObject14.bin"/><Relationship Id="rId7" Type="http://schemas.openxmlformats.org/officeDocument/2006/relationships/oleObject" Target="../embeddings/oleObject7.bin"/><Relationship Id="rId12" Type="http://schemas.openxmlformats.org/officeDocument/2006/relationships/image" Target="../media/image12.emf"/><Relationship Id="rId17" Type="http://schemas.openxmlformats.org/officeDocument/2006/relationships/oleObject" Target="../embeddings/oleObject12.bin"/><Relationship Id="rId25" Type="http://schemas.openxmlformats.org/officeDocument/2006/relationships/oleObject" Target="../embeddings/oleObject16.bin"/><Relationship Id="rId2" Type="http://schemas.openxmlformats.org/officeDocument/2006/relationships/slideLayout" Target="../slideLayouts/slideLayout7.xml"/><Relationship Id="rId16" Type="http://schemas.openxmlformats.org/officeDocument/2006/relationships/image" Target="../media/image14.emf"/><Relationship Id="rId20" Type="http://schemas.openxmlformats.org/officeDocument/2006/relationships/image" Target="../media/image16.wmf"/><Relationship Id="rId1" Type="http://schemas.openxmlformats.org/officeDocument/2006/relationships/tags" Target="../tags/tag7.xml"/><Relationship Id="rId6" Type="http://schemas.openxmlformats.org/officeDocument/2006/relationships/image" Target="../media/image9.emf"/><Relationship Id="rId11" Type="http://schemas.openxmlformats.org/officeDocument/2006/relationships/oleObject" Target="../embeddings/oleObject9.bin"/><Relationship Id="rId24" Type="http://schemas.openxmlformats.org/officeDocument/2006/relationships/image" Target="../media/image18.emf"/><Relationship Id="rId5" Type="http://schemas.openxmlformats.org/officeDocument/2006/relationships/oleObject" Target="../embeddings/oleObject6.bin"/><Relationship Id="rId15" Type="http://schemas.openxmlformats.org/officeDocument/2006/relationships/oleObject" Target="../embeddings/oleObject11.bin"/><Relationship Id="rId23" Type="http://schemas.openxmlformats.org/officeDocument/2006/relationships/oleObject" Target="../embeddings/oleObject15.bin"/><Relationship Id="rId10" Type="http://schemas.openxmlformats.org/officeDocument/2006/relationships/image" Target="../media/image11.emf"/><Relationship Id="rId19" Type="http://schemas.openxmlformats.org/officeDocument/2006/relationships/oleObject" Target="../embeddings/oleObject13.bin"/><Relationship Id="rId4" Type="http://schemas.openxmlformats.org/officeDocument/2006/relationships/image" Target="../media/image8.emf"/><Relationship Id="rId9" Type="http://schemas.openxmlformats.org/officeDocument/2006/relationships/oleObject" Target="../embeddings/oleObject8.bin"/><Relationship Id="rId14" Type="http://schemas.openxmlformats.org/officeDocument/2006/relationships/image" Target="../media/image13.emf"/><Relationship Id="rId22" Type="http://schemas.openxmlformats.org/officeDocument/2006/relationships/image" Target="../media/image17.emf"/></Relationships>
</file>

<file path=ppt/slides/_rels/slide7.xml.rels><?xml version="1.0" encoding="UTF-8" standalone="yes"?>
<Relationships xmlns="http://schemas.openxmlformats.org/package/2006/relationships"><Relationship Id="rId13" Type="http://schemas.openxmlformats.org/officeDocument/2006/relationships/image" Target="../media/image26.emf"/><Relationship Id="rId18" Type="http://schemas.openxmlformats.org/officeDocument/2006/relationships/oleObject" Target="../embeddings/oleObject23.bin"/><Relationship Id="rId26" Type="http://schemas.openxmlformats.org/officeDocument/2006/relationships/oleObject" Target="../embeddings/oleObject27.bin"/><Relationship Id="rId3" Type="http://schemas.openxmlformats.org/officeDocument/2006/relationships/image" Target="../media/image20.GIF"/><Relationship Id="rId21" Type="http://schemas.openxmlformats.org/officeDocument/2006/relationships/image" Target="../media/image30.emf"/><Relationship Id="rId7" Type="http://schemas.openxmlformats.org/officeDocument/2006/relationships/image" Target="../media/image23.emf"/><Relationship Id="rId12" Type="http://schemas.openxmlformats.org/officeDocument/2006/relationships/oleObject" Target="../embeddings/oleObject20.bin"/><Relationship Id="rId17" Type="http://schemas.openxmlformats.org/officeDocument/2006/relationships/image" Target="../media/image28.emf"/><Relationship Id="rId25" Type="http://schemas.openxmlformats.org/officeDocument/2006/relationships/image" Target="../media/image32.emf"/><Relationship Id="rId33" Type="http://schemas.openxmlformats.org/officeDocument/2006/relationships/image" Target="../media/image36.emf"/><Relationship Id="rId2" Type="http://schemas.openxmlformats.org/officeDocument/2006/relationships/slideLayout" Target="../slideLayouts/slideLayout7.xml"/><Relationship Id="rId16" Type="http://schemas.openxmlformats.org/officeDocument/2006/relationships/oleObject" Target="../embeddings/oleObject22.bin"/><Relationship Id="rId20" Type="http://schemas.openxmlformats.org/officeDocument/2006/relationships/oleObject" Target="../embeddings/oleObject24.bin"/><Relationship Id="rId29" Type="http://schemas.openxmlformats.org/officeDocument/2006/relationships/image" Target="../media/image34.emf"/><Relationship Id="rId1" Type="http://schemas.openxmlformats.org/officeDocument/2006/relationships/tags" Target="../tags/tag8.xml"/><Relationship Id="rId6" Type="http://schemas.openxmlformats.org/officeDocument/2006/relationships/oleObject" Target="../embeddings/oleObject17.bin"/><Relationship Id="rId11" Type="http://schemas.openxmlformats.org/officeDocument/2006/relationships/image" Target="../media/image25.emf"/><Relationship Id="rId24" Type="http://schemas.openxmlformats.org/officeDocument/2006/relationships/oleObject" Target="../embeddings/oleObject26.bin"/><Relationship Id="rId32" Type="http://schemas.openxmlformats.org/officeDocument/2006/relationships/oleObject" Target="../embeddings/oleObject30.bin"/><Relationship Id="rId5" Type="http://schemas.openxmlformats.org/officeDocument/2006/relationships/image" Target="../media/image22.GIF"/><Relationship Id="rId15" Type="http://schemas.openxmlformats.org/officeDocument/2006/relationships/image" Target="../media/image27.emf"/><Relationship Id="rId23" Type="http://schemas.openxmlformats.org/officeDocument/2006/relationships/image" Target="../media/image31.emf"/><Relationship Id="rId28" Type="http://schemas.openxmlformats.org/officeDocument/2006/relationships/oleObject" Target="../embeddings/oleObject28.bin"/><Relationship Id="rId10" Type="http://schemas.openxmlformats.org/officeDocument/2006/relationships/oleObject" Target="../embeddings/oleObject19.bin"/><Relationship Id="rId19" Type="http://schemas.openxmlformats.org/officeDocument/2006/relationships/image" Target="../media/image29.emf"/><Relationship Id="rId31" Type="http://schemas.openxmlformats.org/officeDocument/2006/relationships/image" Target="../media/image35.emf"/><Relationship Id="rId4" Type="http://schemas.openxmlformats.org/officeDocument/2006/relationships/image" Target="../media/image21.GIF"/><Relationship Id="rId9" Type="http://schemas.openxmlformats.org/officeDocument/2006/relationships/image" Target="../media/image24.emf"/><Relationship Id="rId14" Type="http://schemas.openxmlformats.org/officeDocument/2006/relationships/oleObject" Target="../embeddings/oleObject21.bin"/><Relationship Id="rId22" Type="http://schemas.openxmlformats.org/officeDocument/2006/relationships/oleObject" Target="../embeddings/oleObject25.bin"/><Relationship Id="rId27" Type="http://schemas.openxmlformats.org/officeDocument/2006/relationships/image" Target="../media/image33.emf"/><Relationship Id="rId30" Type="http://schemas.openxmlformats.org/officeDocument/2006/relationships/oleObject" Target="../embeddings/oleObject29.bin"/><Relationship Id="rId8" Type="http://schemas.openxmlformats.org/officeDocument/2006/relationships/oleObject" Target="../embeddings/oleObject18.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40.emf"/><Relationship Id="rId18" Type="http://schemas.openxmlformats.org/officeDocument/2006/relationships/oleObject" Target="../embeddings/oleObject37.bin"/><Relationship Id="rId26" Type="http://schemas.openxmlformats.org/officeDocument/2006/relationships/oleObject" Target="../embeddings/oleObject41.bin"/><Relationship Id="rId3" Type="http://schemas.openxmlformats.org/officeDocument/2006/relationships/image" Target="../media/image20.GIF"/><Relationship Id="rId21" Type="http://schemas.openxmlformats.org/officeDocument/2006/relationships/image" Target="../media/image44.emf"/><Relationship Id="rId7" Type="http://schemas.openxmlformats.org/officeDocument/2006/relationships/image" Target="../media/image37.emf"/><Relationship Id="rId12" Type="http://schemas.openxmlformats.org/officeDocument/2006/relationships/oleObject" Target="../embeddings/oleObject34.bin"/><Relationship Id="rId17" Type="http://schemas.openxmlformats.org/officeDocument/2006/relationships/image" Target="../media/image42.emf"/><Relationship Id="rId25" Type="http://schemas.openxmlformats.org/officeDocument/2006/relationships/image" Target="../media/image46.emf"/><Relationship Id="rId2" Type="http://schemas.openxmlformats.org/officeDocument/2006/relationships/slideLayout" Target="../slideLayouts/slideLayout7.xml"/><Relationship Id="rId16" Type="http://schemas.openxmlformats.org/officeDocument/2006/relationships/oleObject" Target="../embeddings/oleObject36.bin"/><Relationship Id="rId20" Type="http://schemas.openxmlformats.org/officeDocument/2006/relationships/oleObject" Target="../embeddings/oleObject38.bin"/><Relationship Id="rId29" Type="http://schemas.openxmlformats.org/officeDocument/2006/relationships/image" Target="../media/image48.emf"/><Relationship Id="rId1" Type="http://schemas.openxmlformats.org/officeDocument/2006/relationships/tags" Target="../tags/tag9.xml"/><Relationship Id="rId6" Type="http://schemas.openxmlformats.org/officeDocument/2006/relationships/oleObject" Target="../embeddings/oleObject31.bin"/><Relationship Id="rId11" Type="http://schemas.openxmlformats.org/officeDocument/2006/relationships/image" Target="../media/image39.emf"/><Relationship Id="rId24" Type="http://schemas.openxmlformats.org/officeDocument/2006/relationships/oleObject" Target="../embeddings/oleObject40.bin"/><Relationship Id="rId5" Type="http://schemas.openxmlformats.org/officeDocument/2006/relationships/image" Target="../media/image22.GIF"/><Relationship Id="rId15" Type="http://schemas.openxmlformats.org/officeDocument/2006/relationships/image" Target="../media/image41.emf"/><Relationship Id="rId23" Type="http://schemas.openxmlformats.org/officeDocument/2006/relationships/image" Target="../media/image45.emf"/><Relationship Id="rId28" Type="http://schemas.openxmlformats.org/officeDocument/2006/relationships/oleObject" Target="../embeddings/oleObject42.bin"/><Relationship Id="rId10" Type="http://schemas.openxmlformats.org/officeDocument/2006/relationships/oleObject" Target="../embeddings/oleObject33.bin"/><Relationship Id="rId19" Type="http://schemas.openxmlformats.org/officeDocument/2006/relationships/image" Target="../media/image43.emf"/><Relationship Id="rId4" Type="http://schemas.openxmlformats.org/officeDocument/2006/relationships/image" Target="../media/image21.GIF"/><Relationship Id="rId9" Type="http://schemas.openxmlformats.org/officeDocument/2006/relationships/image" Target="../media/image38.emf"/><Relationship Id="rId14" Type="http://schemas.openxmlformats.org/officeDocument/2006/relationships/oleObject" Target="../embeddings/oleObject35.bin"/><Relationship Id="rId22" Type="http://schemas.openxmlformats.org/officeDocument/2006/relationships/oleObject" Target="../embeddings/oleObject39.bin"/><Relationship Id="rId27" Type="http://schemas.openxmlformats.org/officeDocument/2006/relationships/image" Target="../media/image47.e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53.emf"/><Relationship Id="rId18" Type="http://schemas.openxmlformats.org/officeDocument/2006/relationships/oleObject" Target="../embeddings/oleObject50.bin"/><Relationship Id="rId3" Type="http://schemas.openxmlformats.org/officeDocument/2006/relationships/notesSlide" Target="../notesSlides/notesSlide1.xml"/><Relationship Id="rId21" Type="http://schemas.openxmlformats.org/officeDocument/2006/relationships/image" Target="../media/image57.emf"/><Relationship Id="rId7" Type="http://schemas.openxmlformats.org/officeDocument/2006/relationships/image" Target="../media/image50.emf"/><Relationship Id="rId12" Type="http://schemas.openxmlformats.org/officeDocument/2006/relationships/oleObject" Target="../embeddings/oleObject47.bin"/><Relationship Id="rId17" Type="http://schemas.openxmlformats.org/officeDocument/2006/relationships/image" Target="../media/image55.emf"/><Relationship Id="rId2" Type="http://schemas.openxmlformats.org/officeDocument/2006/relationships/slideLayout" Target="../slideLayouts/slideLayout7.xml"/><Relationship Id="rId16" Type="http://schemas.openxmlformats.org/officeDocument/2006/relationships/oleObject" Target="../embeddings/oleObject49.bin"/><Relationship Id="rId20" Type="http://schemas.openxmlformats.org/officeDocument/2006/relationships/oleObject" Target="../embeddings/oleObject51.bin"/><Relationship Id="rId1" Type="http://schemas.openxmlformats.org/officeDocument/2006/relationships/tags" Target="../tags/tag10.xml"/><Relationship Id="rId6" Type="http://schemas.openxmlformats.org/officeDocument/2006/relationships/oleObject" Target="../embeddings/oleObject44.bin"/><Relationship Id="rId11" Type="http://schemas.openxmlformats.org/officeDocument/2006/relationships/image" Target="../media/image52.emf"/><Relationship Id="rId5" Type="http://schemas.openxmlformats.org/officeDocument/2006/relationships/image" Target="../media/image49.emf"/><Relationship Id="rId15" Type="http://schemas.openxmlformats.org/officeDocument/2006/relationships/image" Target="../media/image54.emf"/><Relationship Id="rId10" Type="http://schemas.openxmlformats.org/officeDocument/2006/relationships/oleObject" Target="../embeddings/oleObject46.bin"/><Relationship Id="rId19" Type="http://schemas.openxmlformats.org/officeDocument/2006/relationships/image" Target="../media/image56.emf"/><Relationship Id="rId4" Type="http://schemas.openxmlformats.org/officeDocument/2006/relationships/oleObject" Target="../embeddings/oleObject43.bin"/><Relationship Id="rId9" Type="http://schemas.openxmlformats.org/officeDocument/2006/relationships/image" Target="../media/image51.emf"/><Relationship Id="rId14" Type="http://schemas.openxmlformats.org/officeDocument/2006/relationships/oleObject" Target="../embeddings/oleObject4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2" name="Rectangle 122"/>
          <p:cNvSpPr>
            <a:spLocks noChangeArrowheads="1"/>
          </p:cNvSpPr>
          <p:nvPr/>
        </p:nvSpPr>
        <p:spPr bwMode="auto">
          <a:xfrm>
            <a:off x="-12700" y="511175"/>
            <a:ext cx="9180513" cy="71438"/>
          </a:xfrm>
          <a:prstGeom prst="rect">
            <a:avLst/>
          </a:prstGeom>
          <a:gradFill rotWithShape="0">
            <a:gsLst>
              <a:gs pos="0">
                <a:schemeClr val="accent1"/>
              </a:gs>
              <a:gs pos="100000">
                <a:schemeClr val="accent1">
                  <a:gamma/>
                  <a:shade val="46275"/>
                  <a:invGamma/>
                </a:schemeClr>
              </a:gs>
            </a:gsLst>
            <a:lin ang="5400000" scaled="1"/>
          </a:gradFill>
          <a:ln>
            <a:noFill/>
          </a:ln>
          <a:effectLst/>
        </p:spPr>
        <p:txBody>
          <a:bodyPr wrap="none" anchor="ctr"/>
          <a:lstStyle/>
          <a:p>
            <a:pPr algn="ctr" eaLnBrk="0" hangingPunct="0">
              <a:spcBef>
                <a:spcPct val="20000"/>
              </a:spcBef>
              <a:buClr>
                <a:schemeClr val="tx2"/>
              </a:buClr>
              <a:buSzPct val="75000"/>
              <a:buFont typeface="Monotype Sorts" pitchFamily="2" charset="2"/>
              <a:buNone/>
              <a:defRPr/>
            </a:pPr>
            <a:endParaRPr lang="zh-CN" altLang="en-US"/>
          </a:p>
        </p:txBody>
      </p:sp>
      <p:sp>
        <p:nvSpPr>
          <p:cNvPr id="10" name="WordArt 111"/>
          <p:cNvSpPr>
            <a:spLocks noChangeArrowheads="1" noChangeShapeType="1" noTextEdit="1"/>
          </p:cNvSpPr>
          <p:nvPr/>
        </p:nvSpPr>
        <p:spPr bwMode="auto">
          <a:xfrm>
            <a:off x="2040101" y="1709530"/>
            <a:ext cx="2323093" cy="493200"/>
          </a:xfrm>
          <a:prstGeom prst="rect">
            <a:avLst/>
          </a:prstGeom>
        </p:spPr>
        <p:txBody>
          <a:bodyPr wrap="none" fromWordArt="1">
            <a:prstTxWarp prst="textPlain">
              <a:avLst>
                <a:gd name="adj" fmla="val 50000"/>
              </a:avLst>
            </a:prstTxWarp>
          </a:bodyPr>
          <a:lstStyle/>
          <a:p>
            <a:pPr algn="ctr" eaLnBrk="0" hangingPunct="0">
              <a:spcBef>
                <a:spcPct val="20000"/>
              </a:spcBef>
              <a:buClr>
                <a:schemeClr val="tx2"/>
              </a:buClr>
              <a:buSzPct val="75000"/>
              <a:buFont typeface="Monotype Sorts" pitchFamily="2" charset="2"/>
              <a:buNone/>
              <a:defRPr/>
            </a:pPr>
            <a:r>
              <a:rPr lang="en-US" altLang="zh-CN" sz="3600" kern="10" dirty="0">
                <a:ln w="15875">
                  <a:solidFill>
                    <a:srgbClr val="3399FF"/>
                  </a:solidFill>
                  <a:round/>
                </a:ln>
                <a:solidFill>
                  <a:srgbClr val="66CCFF"/>
                </a:solidFill>
                <a:effectLst>
                  <a:outerShdw dist="53882" dir="2700000" algn="ctr" rotWithShape="0">
                    <a:schemeClr val="bg2">
                      <a:alpha val="50000"/>
                    </a:schemeClr>
                  </a:outerShdw>
                </a:effectLst>
                <a:latin typeface="隶书" panose="02010509060101010101" charset="-122"/>
                <a:ea typeface="隶书" panose="02010509060101010101" charset="-122"/>
              </a:rPr>
              <a:t>§1 </a:t>
            </a:r>
            <a:r>
              <a:rPr lang="zh-CN" altLang="en-US" sz="3600" kern="10" dirty="0">
                <a:ln w="15875">
                  <a:solidFill>
                    <a:srgbClr val="3399FF"/>
                  </a:solidFill>
                  <a:round/>
                </a:ln>
                <a:solidFill>
                  <a:srgbClr val="66CCFF"/>
                </a:solidFill>
                <a:effectLst>
                  <a:outerShdw dist="53882" dir="2700000" algn="ctr" rotWithShape="0">
                    <a:schemeClr val="bg2">
                      <a:alpha val="50000"/>
                    </a:schemeClr>
                  </a:outerShdw>
                </a:effectLst>
                <a:latin typeface="隶书" panose="02010509060101010101" charset="-122"/>
                <a:ea typeface="隶书" panose="02010509060101010101" charset="-122"/>
              </a:rPr>
              <a:t>引言</a:t>
            </a:r>
          </a:p>
        </p:txBody>
      </p:sp>
      <p:sp>
        <p:nvSpPr>
          <p:cNvPr id="11" name="WordArt 113"/>
          <p:cNvSpPr>
            <a:spLocks noChangeArrowheads="1" noChangeShapeType="1" noTextEdit="1"/>
          </p:cNvSpPr>
          <p:nvPr/>
        </p:nvSpPr>
        <p:spPr bwMode="auto">
          <a:xfrm>
            <a:off x="2040101" y="2313678"/>
            <a:ext cx="3544066" cy="493200"/>
          </a:xfrm>
          <a:prstGeom prst="rect">
            <a:avLst/>
          </a:prstGeom>
        </p:spPr>
        <p:txBody>
          <a:bodyPr wrap="none" fromWordArt="1">
            <a:prstTxWarp prst="textPlain">
              <a:avLst>
                <a:gd name="adj" fmla="val 50000"/>
              </a:avLst>
            </a:prstTxWarp>
          </a:bodyPr>
          <a:lstStyle/>
          <a:p>
            <a:pPr algn="ctr" eaLnBrk="0" hangingPunct="0">
              <a:spcBef>
                <a:spcPct val="20000"/>
              </a:spcBef>
              <a:buClr>
                <a:schemeClr val="tx2"/>
              </a:buClr>
              <a:buSzPct val="75000"/>
              <a:buFont typeface="Monotype Sorts" pitchFamily="2" charset="2"/>
              <a:buNone/>
              <a:defRPr/>
            </a:pPr>
            <a:r>
              <a:rPr lang="en-US" altLang="zh-CN" sz="3600" kern="10" dirty="0">
                <a:ln w="15875">
                  <a:solidFill>
                    <a:srgbClr val="3399FF"/>
                  </a:solidFill>
                  <a:round/>
                </a:ln>
                <a:solidFill>
                  <a:srgbClr val="66CCFF"/>
                </a:solidFill>
                <a:effectLst>
                  <a:outerShdw dist="53882" dir="2700000" algn="ctr" rotWithShape="0">
                    <a:schemeClr val="bg2">
                      <a:alpha val="50000"/>
                    </a:schemeClr>
                  </a:outerShdw>
                </a:effectLst>
                <a:latin typeface="隶书" panose="02010509060101010101" charset="-122"/>
                <a:ea typeface="隶书" panose="02010509060101010101" charset="-122"/>
              </a:rPr>
              <a:t>§2 </a:t>
            </a:r>
            <a:r>
              <a:rPr lang="zh-CN" altLang="en-US" sz="3600" kern="10" dirty="0">
                <a:ln w="15875">
                  <a:solidFill>
                    <a:srgbClr val="3399FF"/>
                  </a:solidFill>
                  <a:round/>
                </a:ln>
                <a:solidFill>
                  <a:srgbClr val="66CCFF"/>
                </a:solidFill>
                <a:effectLst>
                  <a:outerShdw dist="53882" dir="2700000" algn="ctr" rotWithShape="0">
                    <a:schemeClr val="bg2">
                      <a:alpha val="50000"/>
                    </a:schemeClr>
                  </a:outerShdw>
                </a:effectLst>
                <a:latin typeface="隶书" panose="02010509060101010101" charset="-122"/>
                <a:ea typeface="隶书" panose="02010509060101010101" charset="-122"/>
              </a:rPr>
              <a:t>样本空间</a:t>
            </a:r>
          </a:p>
        </p:txBody>
      </p:sp>
      <p:sp>
        <p:nvSpPr>
          <p:cNvPr id="12" name="WordArt 115"/>
          <p:cNvSpPr>
            <a:spLocks noChangeArrowheads="1" noChangeShapeType="1" noTextEdit="1"/>
          </p:cNvSpPr>
          <p:nvPr/>
        </p:nvSpPr>
        <p:spPr bwMode="auto">
          <a:xfrm>
            <a:off x="2040101" y="4086091"/>
            <a:ext cx="3561703" cy="493200"/>
          </a:xfrm>
          <a:prstGeom prst="rect">
            <a:avLst/>
          </a:prstGeom>
        </p:spPr>
        <p:txBody>
          <a:bodyPr wrap="none" fromWordArt="1">
            <a:prstTxWarp prst="textPlain">
              <a:avLst>
                <a:gd name="adj" fmla="val 50000"/>
              </a:avLst>
            </a:prstTxWarp>
          </a:bodyPr>
          <a:lstStyle/>
          <a:p>
            <a:pPr algn="ctr" eaLnBrk="0" hangingPunct="0">
              <a:spcBef>
                <a:spcPct val="20000"/>
              </a:spcBef>
              <a:buClr>
                <a:schemeClr val="tx2"/>
              </a:buClr>
              <a:buSzPct val="75000"/>
              <a:buFont typeface="Monotype Sorts" pitchFamily="2" charset="2"/>
              <a:buNone/>
              <a:defRPr/>
            </a:pPr>
            <a:r>
              <a:rPr lang="en-US" altLang="zh-CN" sz="3600" kern="10" dirty="0">
                <a:ln w="15875">
                  <a:solidFill>
                    <a:srgbClr val="3399FF"/>
                  </a:solidFill>
                  <a:round/>
                </a:ln>
                <a:solidFill>
                  <a:schemeClr val="tx2"/>
                </a:solidFill>
                <a:effectLst>
                  <a:outerShdw dist="53882" dir="2700000" algn="ctr" rotWithShape="0">
                    <a:schemeClr val="bg2">
                      <a:alpha val="50000"/>
                    </a:schemeClr>
                  </a:outerShdw>
                </a:effectLst>
                <a:latin typeface="隶书" panose="02010509060101010101" charset="-122"/>
                <a:ea typeface="隶书" panose="02010509060101010101" charset="-122"/>
              </a:rPr>
              <a:t>§5 </a:t>
            </a:r>
            <a:r>
              <a:rPr lang="zh-CN" altLang="en-US" sz="3600" kern="10" dirty="0">
                <a:ln w="15875">
                  <a:solidFill>
                    <a:srgbClr val="3399FF"/>
                  </a:solidFill>
                  <a:round/>
                </a:ln>
                <a:solidFill>
                  <a:schemeClr val="tx2"/>
                </a:solidFill>
                <a:effectLst>
                  <a:outerShdw dist="53882" dir="2700000" algn="ctr" rotWithShape="0">
                    <a:schemeClr val="bg2">
                      <a:alpha val="50000"/>
                    </a:schemeClr>
                  </a:outerShdw>
                </a:effectLst>
                <a:latin typeface="隶书" panose="02010509060101010101" charset="-122"/>
                <a:ea typeface="隶书" panose="02010509060101010101" charset="-122"/>
              </a:rPr>
              <a:t>条件概率</a:t>
            </a:r>
          </a:p>
        </p:txBody>
      </p:sp>
      <p:sp>
        <p:nvSpPr>
          <p:cNvPr id="13" name="WordArt 116"/>
          <p:cNvSpPr>
            <a:spLocks noChangeArrowheads="1" noChangeShapeType="1" noTextEdit="1"/>
          </p:cNvSpPr>
          <p:nvPr/>
        </p:nvSpPr>
        <p:spPr bwMode="auto">
          <a:xfrm>
            <a:off x="2040101" y="4659179"/>
            <a:ext cx="3662922" cy="493200"/>
          </a:xfrm>
          <a:prstGeom prst="rect">
            <a:avLst/>
          </a:prstGeom>
        </p:spPr>
        <p:txBody>
          <a:bodyPr wrap="none" fromWordArt="1">
            <a:prstTxWarp prst="textPlain">
              <a:avLst>
                <a:gd name="adj" fmla="val 50000"/>
              </a:avLst>
            </a:prstTxWarp>
          </a:bodyPr>
          <a:lstStyle/>
          <a:p>
            <a:pPr algn="ctr" eaLnBrk="0" hangingPunct="0">
              <a:spcBef>
                <a:spcPct val="20000"/>
              </a:spcBef>
              <a:buClr>
                <a:schemeClr val="tx2"/>
              </a:buClr>
              <a:buSzPct val="75000"/>
              <a:buFont typeface="Monotype Sorts" pitchFamily="2" charset="2"/>
              <a:buNone/>
              <a:defRPr/>
            </a:pPr>
            <a:r>
              <a:rPr lang="en-US" altLang="zh-CN" sz="3600" kern="10" dirty="0">
                <a:ln w="15875">
                  <a:solidFill>
                    <a:srgbClr val="3399FF"/>
                  </a:solidFill>
                  <a:round/>
                </a:ln>
                <a:solidFill>
                  <a:srgbClr val="66CCFF"/>
                </a:solidFill>
                <a:effectLst>
                  <a:outerShdw dist="53882" dir="2700000" algn="ctr" rotWithShape="0">
                    <a:schemeClr val="bg2">
                      <a:alpha val="50000"/>
                    </a:schemeClr>
                  </a:outerShdw>
                </a:effectLst>
                <a:latin typeface="隶书" panose="02010509060101010101" charset="-122"/>
                <a:ea typeface="隶书" panose="02010509060101010101" charset="-122"/>
              </a:rPr>
              <a:t>§6 </a:t>
            </a:r>
            <a:r>
              <a:rPr lang="zh-CN" altLang="en-US" sz="3600" kern="10" dirty="0">
                <a:ln w="15875">
                  <a:solidFill>
                    <a:srgbClr val="3399FF"/>
                  </a:solidFill>
                  <a:round/>
                </a:ln>
                <a:solidFill>
                  <a:srgbClr val="66CCFF"/>
                </a:solidFill>
                <a:effectLst>
                  <a:outerShdw dist="53882" dir="2700000" algn="ctr" rotWithShape="0">
                    <a:schemeClr val="bg2">
                      <a:alpha val="50000"/>
                    </a:schemeClr>
                  </a:outerShdw>
                </a:effectLst>
                <a:latin typeface="隶书" panose="02010509060101010101" charset="-122"/>
                <a:ea typeface="隶书" panose="02010509060101010101" charset="-122"/>
              </a:rPr>
              <a:t>独立性  </a:t>
            </a:r>
          </a:p>
        </p:txBody>
      </p:sp>
      <p:sp>
        <p:nvSpPr>
          <p:cNvPr id="14" name="WordArt 139"/>
          <p:cNvSpPr>
            <a:spLocks noChangeArrowheads="1" noChangeShapeType="1" noTextEdit="1"/>
          </p:cNvSpPr>
          <p:nvPr/>
        </p:nvSpPr>
        <p:spPr bwMode="auto">
          <a:xfrm>
            <a:off x="2040101" y="2866956"/>
            <a:ext cx="3648310" cy="493200"/>
          </a:xfrm>
          <a:prstGeom prst="rect">
            <a:avLst/>
          </a:prstGeom>
        </p:spPr>
        <p:txBody>
          <a:bodyPr wrap="none" fromWordArt="1">
            <a:prstTxWarp prst="textPlain">
              <a:avLst>
                <a:gd name="adj" fmla="val 50000"/>
              </a:avLst>
            </a:prstTxWarp>
          </a:bodyPr>
          <a:lstStyle/>
          <a:p>
            <a:pPr algn="ctr" eaLnBrk="0" hangingPunct="0">
              <a:spcBef>
                <a:spcPct val="20000"/>
              </a:spcBef>
              <a:buClr>
                <a:schemeClr val="tx2"/>
              </a:buClr>
              <a:buSzPct val="75000"/>
              <a:buFont typeface="Monotype Sorts" pitchFamily="2" charset="2"/>
              <a:buNone/>
              <a:defRPr/>
            </a:pPr>
            <a:r>
              <a:rPr lang="en-US" altLang="zh-CN" sz="3600" kern="10" dirty="0">
                <a:ln w="15875">
                  <a:solidFill>
                    <a:srgbClr val="3399FF"/>
                  </a:solidFill>
                  <a:round/>
                </a:ln>
                <a:solidFill>
                  <a:srgbClr val="66CCFF"/>
                </a:solidFill>
                <a:effectLst>
                  <a:outerShdw dist="53882" dir="2700000" algn="ctr" rotWithShape="0">
                    <a:schemeClr val="bg2">
                      <a:alpha val="50000"/>
                    </a:schemeClr>
                  </a:outerShdw>
                </a:effectLst>
                <a:latin typeface="隶书" panose="02010509060101010101" charset="-122"/>
                <a:ea typeface="隶书" panose="02010509060101010101" charset="-122"/>
              </a:rPr>
              <a:t>§3 </a:t>
            </a:r>
            <a:r>
              <a:rPr lang="zh-CN" altLang="en-US" sz="3600" kern="10" dirty="0">
                <a:ln w="15875">
                  <a:solidFill>
                    <a:srgbClr val="3399FF"/>
                  </a:solidFill>
                  <a:round/>
                </a:ln>
                <a:solidFill>
                  <a:srgbClr val="66CCFF"/>
                </a:solidFill>
                <a:effectLst>
                  <a:outerShdw dist="53882" dir="2700000" algn="ctr" rotWithShape="0">
                    <a:schemeClr val="bg2">
                      <a:alpha val="50000"/>
                    </a:schemeClr>
                  </a:outerShdw>
                </a:effectLst>
                <a:latin typeface="隶书" panose="02010509060101010101" charset="-122"/>
                <a:ea typeface="隶书" panose="02010509060101010101" charset="-122"/>
              </a:rPr>
              <a:t>概率测度</a:t>
            </a:r>
          </a:p>
        </p:txBody>
      </p:sp>
      <p:sp>
        <p:nvSpPr>
          <p:cNvPr id="15" name="WordArt 115"/>
          <p:cNvSpPr>
            <a:spLocks noChangeArrowheads="1" noChangeShapeType="1" noTextEdit="1"/>
          </p:cNvSpPr>
          <p:nvPr/>
        </p:nvSpPr>
        <p:spPr bwMode="auto">
          <a:xfrm>
            <a:off x="2040100" y="3459922"/>
            <a:ext cx="6249536" cy="493200"/>
          </a:xfrm>
          <a:prstGeom prst="rect">
            <a:avLst/>
          </a:prstGeom>
        </p:spPr>
        <p:txBody>
          <a:bodyPr wrap="none" fromWordArt="1">
            <a:prstTxWarp prst="textPlain">
              <a:avLst>
                <a:gd name="adj" fmla="val 50000"/>
              </a:avLst>
            </a:prstTxWarp>
          </a:bodyPr>
          <a:lstStyle/>
          <a:p>
            <a:pPr algn="ctr" eaLnBrk="0" hangingPunct="0">
              <a:spcBef>
                <a:spcPct val="20000"/>
              </a:spcBef>
              <a:buClr>
                <a:schemeClr val="tx2"/>
              </a:buClr>
              <a:buSzPct val="75000"/>
              <a:buFont typeface="Monotype Sorts" pitchFamily="2" charset="2"/>
              <a:buNone/>
              <a:defRPr/>
            </a:pPr>
            <a:r>
              <a:rPr lang="en-US" altLang="zh-CN" sz="3600" kern="10" dirty="0">
                <a:ln w="15875">
                  <a:solidFill>
                    <a:srgbClr val="3399FF"/>
                  </a:solidFill>
                  <a:round/>
                </a:ln>
                <a:solidFill>
                  <a:srgbClr val="66CCFF"/>
                </a:solidFill>
                <a:effectLst>
                  <a:outerShdw dist="53882" dir="2700000" algn="ctr" rotWithShape="0">
                    <a:schemeClr val="bg2">
                      <a:alpha val="50000"/>
                    </a:schemeClr>
                  </a:outerShdw>
                </a:effectLst>
                <a:latin typeface="隶书" panose="02010509060101010101" charset="-122"/>
                <a:ea typeface="隶书" panose="02010509060101010101" charset="-122"/>
              </a:rPr>
              <a:t>§4 </a:t>
            </a:r>
            <a:r>
              <a:rPr lang="zh-CN" altLang="en-US" sz="3600" kern="10" dirty="0">
                <a:ln w="15875">
                  <a:solidFill>
                    <a:srgbClr val="3399FF"/>
                  </a:solidFill>
                  <a:round/>
                </a:ln>
                <a:solidFill>
                  <a:srgbClr val="66CCFF"/>
                </a:solidFill>
                <a:effectLst>
                  <a:outerShdw dist="53882" dir="2700000" algn="ctr" rotWithShape="0">
                    <a:schemeClr val="bg2">
                      <a:alpha val="50000"/>
                    </a:schemeClr>
                  </a:outerShdw>
                </a:effectLst>
                <a:latin typeface="隶书" panose="02010509060101010101" charset="-122"/>
                <a:ea typeface="隶书" panose="02010509060101010101" charset="-122"/>
              </a:rPr>
              <a:t>概率计算</a:t>
            </a:r>
            <a:r>
              <a:rPr lang="en-US" altLang="zh-CN" sz="3600" kern="10" dirty="0">
                <a:ln w="15875">
                  <a:solidFill>
                    <a:srgbClr val="3399FF"/>
                  </a:solidFill>
                  <a:round/>
                </a:ln>
                <a:solidFill>
                  <a:srgbClr val="66CCFF"/>
                </a:solidFill>
                <a:effectLst>
                  <a:outerShdw dist="53882" dir="2700000" algn="ctr" rotWithShape="0">
                    <a:schemeClr val="bg2">
                      <a:alpha val="50000"/>
                    </a:schemeClr>
                  </a:outerShdw>
                </a:effectLst>
                <a:latin typeface="隶书" panose="02010509060101010101" charset="-122"/>
                <a:ea typeface="隶书" panose="02010509060101010101" charset="-122"/>
              </a:rPr>
              <a:t>:</a:t>
            </a:r>
            <a:r>
              <a:rPr lang="zh-CN" altLang="en-US" sz="3600" kern="10" dirty="0">
                <a:ln w="15875">
                  <a:solidFill>
                    <a:srgbClr val="3399FF"/>
                  </a:solidFill>
                  <a:round/>
                </a:ln>
                <a:solidFill>
                  <a:srgbClr val="66CCFF"/>
                </a:solidFill>
                <a:effectLst>
                  <a:outerShdw dist="53882" dir="2700000" algn="ctr" rotWithShape="0">
                    <a:schemeClr val="bg2">
                      <a:alpha val="50000"/>
                    </a:schemeClr>
                  </a:outerShdw>
                </a:effectLst>
                <a:latin typeface="隶书" panose="02010509060101010101" charset="-122"/>
                <a:ea typeface="隶书" panose="02010509060101010101" charset="-122"/>
              </a:rPr>
              <a:t>计数方法</a:t>
            </a:r>
          </a:p>
        </p:txBody>
      </p:sp>
      <p:sp>
        <p:nvSpPr>
          <p:cNvPr id="16" name="TextBox 1"/>
          <p:cNvSpPr txBox="1">
            <a:spLocks noChangeArrowheads="1"/>
          </p:cNvSpPr>
          <p:nvPr/>
        </p:nvSpPr>
        <p:spPr bwMode="auto">
          <a:xfrm>
            <a:off x="5482899" y="4124105"/>
            <a:ext cx="3544560" cy="461665"/>
          </a:xfrm>
          <a:prstGeom prst="rect">
            <a:avLst/>
          </a:prstGeom>
          <a:noFill/>
          <a:ln w="9525">
            <a:noFill/>
            <a:miter lim="800000"/>
          </a:ln>
        </p:spPr>
        <p:txBody>
          <a:bodyPr wrap="none">
            <a:spAutoFit/>
          </a:bodyPr>
          <a:lstStyle/>
          <a:p>
            <a:pPr algn="ctr"/>
            <a:r>
              <a:rPr kumimoji="1" lang="en-US" altLang="zh-CN" sz="2400" b="1" dirty="0">
                <a:solidFill>
                  <a:schemeClr val="tx2"/>
                </a:solidFill>
                <a:latin typeface="华文新魏" panose="02010800040101010101" charset="-122"/>
                <a:ea typeface="华文新魏" panose="02010800040101010101" charset="-122"/>
              </a:rPr>
              <a:t>(conditional probability)</a:t>
            </a:r>
            <a:endParaRPr kumimoji="1" lang="zh-CN" altLang="en-US" sz="2400" b="1" dirty="0">
              <a:solidFill>
                <a:schemeClr val="tx2"/>
              </a:solidFill>
              <a:latin typeface="华文新魏" panose="02010800040101010101" charset="-122"/>
              <a:ea typeface="华文新魏" panose="02010800040101010101" charset="-122"/>
            </a:endParaRPr>
          </a:p>
        </p:txBody>
      </p:sp>
      <p:sp>
        <p:nvSpPr>
          <p:cNvPr id="17" name="WordArt 147"/>
          <p:cNvSpPr>
            <a:spLocks noChangeArrowheads="1" noChangeShapeType="1" noTextEdit="1"/>
          </p:cNvSpPr>
          <p:nvPr/>
        </p:nvSpPr>
        <p:spPr bwMode="auto">
          <a:xfrm>
            <a:off x="2784544" y="677103"/>
            <a:ext cx="3578088" cy="519320"/>
          </a:xfrm>
          <a:prstGeom prst="rect">
            <a:avLst/>
          </a:prstGeom>
        </p:spPr>
        <p:txBody>
          <a:bodyPr wrap="none" fromWordArt="1">
            <a:prstTxWarp prst="textPlain">
              <a:avLst>
                <a:gd name="adj" fmla="val 50000"/>
              </a:avLst>
            </a:prstTxWarp>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3600" b="1" i="0" u="none" strike="noStrike" kern="10" cap="all" spc="0" normalizeH="0" baseline="0" noProof="0" dirty="0">
                <a:ln w="0"/>
                <a:gradFill flip="none">
                  <a:gsLst>
                    <a:gs pos="0">
                      <a:srgbClr val="4F81BD">
                        <a:tint val="75000"/>
                        <a:shade val="75000"/>
                        <a:satMod val="170000"/>
                      </a:srgbClr>
                    </a:gs>
                    <a:gs pos="49000">
                      <a:srgbClr val="4F81BD">
                        <a:tint val="88000"/>
                        <a:shade val="65000"/>
                        <a:satMod val="172000"/>
                      </a:srgbClr>
                    </a:gs>
                    <a:gs pos="50000">
                      <a:srgbClr val="4F81BD">
                        <a:shade val="65000"/>
                        <a:satMod val="130000"/>
                      </a:srgbClr>
                    </a:gs>
                    <a:gs pos="92000">
                      <a:srgbClr val="4F81BD">
                        <a:shade val="50000"/>
                        <a:satMod val="120000"/>
                      </a:srgbClr>
                    </a:gs>
                    <a:gs pos="100000">
                      <a:srgbClr val="4F81BD">
                        <a:shade val="48000"/>
                        <a:satMod val="120000"/>
                      </a:srgbClr>
                    </a:gs>
                  </a:gsLst>
                  <a:lin ang="5400000"/>
                </a:gradFill>
                <a:effectLst>
                  <a:reflection blurRad="12700" stA="50000" endPos="50000" dist="5000" dir="5400000" sy="-100000" rotWithShape="0"/>
                </a:effectLst>
                <a:uLnTx/>
                <a:uFillTx/>
                <a:latin typeface="华文细黑" panose="02010600040101010101" charset="-122"/>
                <a:ea typeface="华文细黑" panose="02010600040101010101" charset="-122"/>
                <a:cs typeface="+mn-cs"/>
              </a:rPr>
              <a:t>第一章    概率</a:t>
            </a:r>
          </a:p>
        </p:txBody>
      </p:sp>
    </p:spTree>
    <p:custDataLst>
      <p:tags r:id="rId1"/>
    </p:custDataLst>
  </p:cSld>
  <p:clrMapOvr>
    <a:masterClrMapping/>
  </p:clrMapOvr>
  <p:transition spd="med">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4" name="Rectangle 86"/>
          <p:cNvSpPr>
            <a:spLocks noChangeArrowheads="1"/>
          </p:cNvSpPr>
          <p:nvPr/>
        </p:nvSpPr>
        <p:spPr bwMode="auto">
          <a:xfrm>
            <a:off x="0" y="3359150"/>
            <a:ext cx="9144000" cy="0"/>
          </a:xfrm>
          <a:prstGeom prst="rect">
            <a:avLst/>
          </a:prstGeom>
          <a:noFill/>
          <a:ln w="9525">
            <a:noFill/>
            <a:miter lim="800000"/>
          </a:ln>
        </p:spPr>
        <p:txBody>
          <a:bodyPr wrap="none" anchor="ctr">
            <a:spAutoFit/>
          </a:bodyPr>
          <a:lstStyle/>
          <a:p>
            <a:pPr algn="ctr" eaLnBrk="0" hangingPunct="0">
              <a:spcBef>
                <a:spcPct val="20000"/>
              </a:spcBef>
              <a:buClr>
                <a:schemeClr val="tx2"/>
              </a:buClr>
              <a:buSzPct val="75000"/>
              <a:buFont typeface="Monotype Sorts"/>
              <a:buNone/>
            </a:pPr>
            <a:endParaRPr lang="zh-CN" altLang="en-US"/>
          </a:p>
        </p:txBody>
      </p:sp>
      <p:sp>
        <p:nvSpPr>
          <p:cNvPr id="387167" name="Rectangle 95"/>
          <p:cNvSpPr>
            <a:spLocks noChangeArrowheads="1"/>
          </p:cNvSpPr>
          <p:nvPr/>
        </p:nvSpPr>
        <p:spPr bwMode="auto">
          <a:xfrm>
            <a:off x="47625" y="5248275"/>
            <a:ext cx="8931275" cy="946150"/>
          </a:xfrm>
          <a:prstGeom prst="rect">
            <a:avLst/>
          </a:prstGeom>
          <a:noFill/>
          <a:ln>
            <a:noFill/>
          </a:ln>
          <a:effectLst/>
        </p:spPr>
        <p:txBody>
          <a:bodyPr>
            <a:spAutoFit/>
          </a:bodyPr>
          <a:lstStyle/>
          <a:p>
            <a:pPr algn="just" eaLnBrk="0" hangingPunct="0">
              <a:spcBef>
                <a:spcPct val="20000"/>
              </a:spcBef>
              <a:buClr>
                <a:schemeClr val="tx2"/>
              </a:buClr>
              <a:buSzPct val="75000"/>
              <a:buFont typeface="Monotype Sorts" pitchFamily="2" charset="2"/>
              <a:buNone/>
              <a:defRPr/>
            </a:pPr>
            <a:r>
              <a:rPr lang="en-US" altLang="zh-CN" dirty="0">
                <a:latin typeface="楷体_GB2312" pitchFamily="49" charset="-122"/>
              </a:rPr>
              <a:t>       </a:t>
            </a:r>
            <a:r>
              <a:rPr lang="zh-CN" altLang="en-US" dirty="0">
                <a:latin typeface="楷体_GB2312" pitchFamily="49" charset="-122"/>
              </a:rPr>
              <a:t>条件概率是定义的，但</a:t>
            </a:r>
            <a:r>
              <a:rPr lang="zh-CN" altLang="en-US" dirty="0"/>
              <a:t>条件概率的值通常是</a:t>
            </a:r>
            <a:r>
              <a:rPr lang="zh-CN" altLang="en-US" dirty="0">
                <a:latin typeface="楷体_GB2312" pitchFamily="49" charset="-122"/>
              </a:rPr>
              <a:t>根据实际问题中的具体意义确定的</a:t>
            </a:r>
          </a:p>
        </p:txBody>
      </p:sp>
      <p:sp>
        <p:nvSpPr>
          <p:cNvPr id="387156" name="Rectangle 84"/>
          <p:cNvSpPr>
            <a:spLocks noChangeArrowheads="1"/>
          </p:cNvSpPr>
          <p:nvPr/>
        </p:nvSpPr>
        <p:spPr bwMode="auto">
          <a:xfrm>
            <a:off x="1271588" y="1204913"/>
            <a:ext cx="8280400" cy="519112"/>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a:latin typeface="楷体_GB2312" pitchFamily="49" charset="-122"/>
              </a:rPr>
              <a:t>在概率论发展初期，古典概型中的加法公式</a:t>
            </a:r>
          </a:p>
        </p:txBody>
      </p:sp>
      <p:sp>
        <p:nvSpPr>
          <p:cNvPr id="387169" name="Rectangle 97"/>
          <p:cNvSpPr>
            <a:spLocks noChangeArrowheads="1"/>
          </p:cNvSpPr>
          <p:nvPr/>
        </p:nvSpPr>
        <p:spPr bwMode="auto">
          <a:xfrm>
            <a:off x="6350" y="1997075"/>
            <a:ext cx="2703513" cy="519113"/>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及乘法公式</a:t>
            </a:r>
          </a:p>
        </p:txBody>
      </p:sp>
      <p:sp>
        <p:nvSpPr>
          <p:cNvPr id="387179" name="Rectangle 107"/>
          <p:cNvSpPr>
            <a:spLocks noChangeArrowheads="1"/>
          </p:cNvSpPr>
          <p:nvPr/>
        </p:nvSpPr>
        <p:spPr bwMode="auto">
          <a:xfrm>
            <a:off x="-19050" y="2787650"/>
            <a:ext cx="8894763" cy="519113"/>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a:t>是概率论的两条基本定理，是概率论深入发展的起点</a:t>
            </a:r>
          </a:p>
        </p:txBody>
      </p:sp>
      <p:sp>
        <p:nvSpPr>
          <p:cNvPr id="387181" name="WordArt 109"/>
          <p:cNvSpPr>
            <a:spLocks noChangeArrowheads="1" noChangeShapeType="1" noTextEdit="1"/>
          </p:cNvSpPr>
          <p:nvPr/>
        </p:nvSpPr>
        <p:spPr bwMode="auto">
          <a:xfrm>
            <a:off x="819150" y="1355725"/>
            <a:ext cx="325438" cy="266700"/>
          </a:xfrm>
          <a:prstGeom prst="rect">
            <a:avLst/>
          </a:prstGeom>
        </p:spPr>
        <p:txBody>
          <a:bodyPr wrap="none" fromWordArt="1">
            <a:prstTxWarp prst="textPlain">
              <a:avLst>
                <a:gd name="adj" fmla="val 50000"/>
              </a:avLst>
            </a:prstTxWarp>
          </a:bodyPr>
          <a:lstStyle/>
          <a:p>
            <a:pPr algn="ctr"/>
            <a:r>
              <a:rPr lang="zh-CN" altLang="en-US" sz="3600" i="1" kern="10">
                <a:ln w="12700">
                  <a:solidFill>
                    <a:srgbClr val="99CCFF"/>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隶书" panose="02010509060101010101" charset="-122"/>
              </a:rPr>
              <a:t>①</a:t>
            </a:r>
          </a:p>
        </p:txBody>
      </p:sp>
      <p:sp>
        <p:nvSpPr>
          <p:cNvPr id="387182" name="WordArt 110"/>
          <p:cNvSpPr>
            <a:spLocks noChangeArrowheads="1" noChangeShapeType="1" noTextEdit="1"/>
          </p:cNvSpPr>
          <p:nvPr/>
        </p:nvSpPr>
        <p:spPr bwMode="auto">
          <a:xfrm>
            <a:off x="466725" y="5375275"/>
            <a:ext cx="325438" cy="276225"/>
          </a:xfrm>
          <a:prstGeom prst="rect">
            <a:avLst/>
          </a:prstGeom>
        </p:spPr>
        <p:txBody>
          <a:bodyPr wrap="none" fromWordArt="1">
            <a:prstTxWarp prst="textPlain">
              <a:avLst>
                <a:gd name="adj" fmla="val 50000"/>
              </a:avLst>
            </a:prstTxWarp>
          </a:bodyPr>
          <a:lstStyle/>
          <a:p>
            <a:pPr algn="ctr"/>
            <a:r>
              <a:rPr lang="zh-CN" altLang="en-US" sz="3600" i="1" kern="10" dirty="0">
                <a:ln w="12700">
                  <a:solidFill>
                    <a:srgbClr val="99CCFF"/>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隶书" panose="02010509060101010101" charset="-122"/>
              </a:rPr>
              <a:t>③</a:t>
            </a:r>
          </a:p>
        </p:txBody>
      </p:sp>
      <p:sp>
        <p:nvSpPr>
          <p:cNvPr id="387183" name="WordArt 111"/>
          <p:cNvSpPr>
            <a:spLocks noChangeArrowheads="1" noChangeShapeType="1" noTextEdit="1"/>
          </p:cNvSpPr>
          <p:nvPr/>
        </p:nvSpPr>
        <p:spPr bwMode="auto">
          <a:xfrm>
            <a:off x="809625" y="3549650"/>
            <a:ext cx="325438" cy="276225"/>
          </a:xfrm>
          <a:prstGeom prst="rect">
            <a:avLst/>
          </a:prstGeom>
        </p:spPr>
        <p:txBody>
          <a:bodyPr wrap="none" fromWordArt="1">
            <a:prstTxWarp prst="textPlain">
              <a:avLst>
                <a:gd name="adj" fmla="val 50000"/>
              </a:avLst>
            </a:prstTxWarp>
          </a:bodyPr>
          <a:lstStyle/>
          <a:p>
            <a:pPr algn="ctr"/>
            <a:r>
              <a:rPr lang="zh-CN" altLang="en-US" sz="3600" i="1" kern="10">
                <a:ln w="12700">
                  <a:solidFill>
                    <a:srgbClr val="99CCFF"/>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隶书" panose="02010509060101010101" charset="-122"/>
              </a:rPr>
              <a:t>②</a:t>
            </a:r>
          </a:p>
        </p:txBody>
      </p:sp>
      <p:graphicFrame>
        <p:nvGraphicFramePr>
          <p:cNvPr id="10469" name="Object 229"/>
          <p:cNvGraphicFramePr>
            <a:graphicFrameLocks noChangeAspect="1"/>
          </p:cNvGraphicFramePr>
          <p:nvPr/>
        </p:nvGraphicFramePr>
        <p:xfrm>
          <a:off x="2198688" y="1681163"/>
          <a:ext cx="4911725" cy="520700"/>
        </p:xfrm>
        <a:graphic>
          <a:graphicData uri="http://schemas.openxmlformats.org/presentationml/2006/ole">
            <mc:AlternateContent xmlns:mc="http://schemas.openxmlformats.org/markup-compatibility/2006">
              <mc:Choice xmlns:v="urn:schemas-microsoft-com:vml" Requires="v">
                <p:oleObj name="Equation" r:id="rId3" imgW="4673600" imgH="279400" progId="">
                  <p:embed/>
                </p:oleObj>
              </mc:Choice>
              <mc:Fallback>
                <p:oleObj name="Equation" r:id="rId3" imgW="4673600" imgH="279400" progId="">
                  <p:embed/>
                  <p:pic>
                    <p:nvPicPr>
                      <p:cNvPr id="0" name="Picture 2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8688" y="1681163"/>
                        <a:ext cx="4911725" cy="5207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10470" name="Object 230"/>
          <p:cNvGraphicFramePr>
            <a:graphicFrameLocks noChangeAspect="1"/>
          </p:cNvGraphicFramePr>
          <p:nvPr/>
        </p:nvGraphicFramePr>
        <p:xfrm>
          <a:off x="2914650" y="2422525"/>
          <a:ext cx="3402013" cy="485775"/>
        </p:xfrm>
        <a:graphic>
          <a:graphicData uri="http://schemas.openxmlformats.org/presentationml/2006/ole">
            <mc:AlternateContent xmlns:mc="http://schemas.openxmlformats.org/markup-compatibility/2006">
              <mc:Choice xmlns:v="urn:schemas-microsoft-com:vml" Requires="v">
                <p:oleObj name="Equation" r:id="rId5" imgW="3149600" imgH="254000" progId="">
                  <p:embed/>
                </p:oleObj>
              </mc:Choice>
              <mc:Fallback>
                <p:oleObj name="Equation" r:id="rId5" imgW="3149600" imgH="254000" progId="">
                  <p:embed/>
                  <p:pic>
                    <p:nvPicPr>
                      <p:cNvPr id="0" name="Picture 2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4650" y="2422525"/>
                        <a:ext cx="3402013" cy="4857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nvGrpSpPr>
          <p:cNvPr id="387189" name="Group 117"/>
          <p:cNvGrpSpPr/>
          <p:nvPr/>
        </p:nvGrpSpPr>
        <p:grpSpPr bwMode="auto">
          <a:xfrm>
            <a:off x="1347788" y="3386138"/>
            <a:ext cx="5830887" cy="581025"/>
            <a:chOff x="857" y="1637"/>
            <a:chExt cx="3673" cy="366"/>
          </a:xfrm>
        </p:grpSpPr>
        <p:sp>
          <p:nvSpPr>
            <p:cNvPr id="387166" name="Rectangle 94"/>
            <p:cNvSpPr>
              <a:spLocks noChangeArrowheads="1"/>
            </p:cNvSpPr>
            <p:nvPr/>
          </p:nvSpPr>
          <p:spPr bwMode="auto">
            <a:xfrm>
              <a:off x="857" y="1644"/>
              <a:ext cx="1595"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a:latin typeface="楷体_GB2312" pitchFamily="49" charset="-122"/>
                </a:rPr>
                <a:t>一般地</a:t>
              </a:r>
              <a:r>
                <a:rPr lang="en-US" altLang="zh-CN">
                  <a:latin typeface="楷体_GB2312" pitchFamily="49" charset="-122"/>
                </a:rPr>
                <a:t>,</a:t>
              </a:r>
              <a:r>
                <a:rPr lang="zh-CN" altLang="en-US">
                  <a:latin typeface="楷体_GB2312" pitchFamily="49" charset="-122"/>
                </a:rPr>
                <a:t>若</a:t>
              </a:r>
            </a:p>
          </p:txBody>
        </p:sp>
        <p:graphicFrame>
          <p:nvGraphicFramePr>
            <p:cNvPr id="10471" name="Object 231"/>
            <p:cNvGraphicFramePr>
              <a:graphicFrameLocks noChangeAspect="1"/>
            </p:cNvGraphicFramePr>
            <p:nvPr/>
          </p:nvGraphicFramePr>
          <p:xfrm>
            <a:off x="1897" y="1675"/>
            <a:ext cx="1902" cy="328"/>
          </p:xfrm>
          <a:graphic>
            <a:graphicData uri="http://schemas.openxmlformats.org/presentationml/2006/ole">
              <mc:AlternateContent xmlns:mc="http://schemas.openxmlformats.org/markup-compatibility/2006">
                <mc:Choice xmlns:v="urn:schemas-microsoft-com:vml" Requires="v">
                  <p:oleObj name="Equation" r:id="rId7" imgW="2743200" imgH="279400" progId="">
                    <p:embed/>
                  </p:oleObj>
                </mc:Choice>
                <mc:Fallback>
                  <p:oleObj name="Equation" r:id="rId7" imgW="2743200" imgH="279400" progId="">
                    <p:embed/>
                    <p:pic>
                      <p:nvPicPr>
                        <p:cNvPr id="0" name="Picture 2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7" y="1675"/>
                          <a:ext cx="1902" cy="32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387188" name="Rectangle 116"/>
            <p:cNvSpPr>
              <a:spLocks noChangeArrowheads="1"/>
            </p:cNvSpPr>
            <p:nvPr/>
          </p:nvSpPr>
          <p:spPr bwMode="auto">
            <a:xfrm>
              <a:off x="3711" y="1637"/>
              <a:ext cx="819"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latin typeface="楷体_GB2312" pitchFamily="49" charset="-122"/>
                </a:rPr>
                <a:t>则                 </a:t>
              </a:r>
            </a:p>
          </p:txBody>
        </p:sp>
      </p:grpSp>
      <p:graphicFrame>
        <p:nvGraphicFramePr>
          <p:cNvPr id="10472" name="Object 232"/>
          <p:cNvGraphicFramePr>
            <a:graphicFrameLocks noChangeAspect="1"/>
          </p:cNvGraphicFramePr>
          <p:nvPr/>
        </p:nvGraphicFramePr>
        <p:xfrm>
          <a:off x="26988" y="3894138"/>
          <a:ext cx="7573962" cy="520700"/>
        </p:xfrm>
        <a:graphic>
          <a:graphicData uri="http://schemas.openxmlformats.org/presentationml/2006/ole">
            <mc:AlternateContent xmlns:mc="http://schemas.openxmlformats.org/markup-compatibility/2006">
              <mc:Choice xmlns:v="urn:schemas-microsoft-com:vml" Requires="v">
                <p:oleObj name="Equation" r:id="rId9" imgW="7366000" imgH="279400" progId="">
                  <p:embed/>
                </p:oleObj>
              </mc:Choice>
              <mc:Fallback>
                <p:oleObj name="Equation" r:id="rId9" imgW="7366000" imgH="279400" progId="">
                  <p:embed/>
                  <p:pic>
                    <p:nvPicPr>
                      <p:cNvPr id="0" name="Picture 2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988" y="3894138"/>
                        <a:ext cx="7573962" cy="5207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10473" name="Object 233"/>
          <p:cNvGraphicFramePr>
            <a:graphicFrameLocks noChangeAspect="1"/>
          </p:cNvGraphicFramePr>
          <p:nvPr/>
        </p:nvGraphicFramePr>
        <p:xfrm>
          <a:off x="2095500" y="4376738"/>
          <a:ext cx="7002463" cy="881062"/>
        </p:xfrm>
        <a:graphic>
          <a:graphicData uri="http://schemas.openxmlformats.org/presentationml/2006/ole">
            <mc:AlternateContent xmlns:mc="http://schemas.openxmlformats.org/markup-compatibility/2006">
              <mc:Choice xmlns:v="urn:schemas-microsoft-com:vml" Requires="v">
                <p:oleObj name="Equation" r:id="rId11" imgW="6781800" imgH="685800" progId="">
                  <p:embed/>
                </p:oleObj>
              </mc:Choice>
              <mc:Fallback>
                <p:oleObj name="Equation" r:id="rId11" imgW="6781800" imgH="685800" progId="">
                  <p:embed/>
                  <p:pic>
                    <p:nvPicPr>
                      <p:cNvPr id="0" name="Picture 2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95500" y="4376738"/>
                        <a:ext cx="7002463" cy="88106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387195" name="WordArt 123"/>
          <p:cNvSpPr>
            <a:spLocks noChangeArrowheads="1" noChangeShapeType="1" noTextEdit="1"/>
          </p:cNvSpPr>
          <p:nvPr/>
        </p:nvSpPr>
        <p:spPr bwMode="auto">
          <a:xfrm>
            <a:off x="2479675" y="654050"/>
            <a:ext cx="4273550" cy="423863"/>
          </a:xfrm>
          <a:prstGeom prst="rect">
            <a:avLst/>
          </a:prstGeom>
        </p:spPr>
        <p:txBody>
          <a:bodyPr wrap="none" fromWordArt="1">
            <a:prstTxWarp prst="textPlain">
              <a:avLst>
                <a:gd name="adj" fmla="val 50000"/>
              </a:avLst>
            </a:prstTxWarp>
          </a:bodyPr>
          <a:lstStyle/>
          <a:p>
            <a:pPr algn="ctr"/>
            <a:r>
              <a:rPr lang="zh-CN" altLang="en-US" sz="3600" kern="10">
                <a:ln w="12700">
                  <a:solidFill>
                    <a:srgbClr val="3399FF"/>
                  </a:solidFill>
                  <a:round/>
                </a:ln>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条件概率乘法公式的说明</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87195"/>
                                        </p:tgtEl>
                                        <p:attrNameLst>
                                          <p:attrName>style.visibility</p:attrName>
                                        </p:attrNameLst>
                                      </p:cBhvr>
                                      <p:to>
                                        <p:strVal val="visible"/>
                                      </p:to>
                                    </p:set>
                                    <p:anim calcmode="lin" valueType="num">
                                      <p:cBhvr>
                                        <p:cTn id="7" dur="500" fill="hold"/>
                                        <p:tgtEl>
                                          <p:spTgt spid="387195"/>
                                        </p:tgtEl>
                                        <p:attrNameLst>
                                          <p:attrName>ppt_w</p:attrName>
                                        </p:attrNameLst>
                                      </p:cBhvr>
                                      <p:tavLst>
                                        <p:tav tm="0">
                                          <p:val>
                                            <p:fltVal val="0"/>
                                          </p:val>
                                        </p:tav>
                                        <p:tav tm="100000">
                                          <p:val>
                                            <p:strVal val="#ppt_w"/>
                                          </p:val>
                                        </p:tav>
                                      </p:tavLst>
                                    </p:anim>
                                    <p:anim calcmode="lin" valueType="num">
                                      <p:cBhvr>
                                        <p:cTn id="8" dur="500" fill="hold"/>
                                        <p:tgtEl>
                                          <p:spTgt spid="387195"/>
                                        </p:tgtEl>
                                        <p:attrNameLst>
                                          <p:attrName>ppt_h</p:attrName>
                                        </p:attrNameLst>
                                      </p:cBhvr>
                                      <p:tavLst>
                                        <p:tav tm="0">
                                          <p:val>
                                            <p:fltVal val="0"/>
                                          </p:val>
                                        </p:tav>
                                        <p:tav tm="100000">
                                          <p:val>
                                            <p:strVal val="#ppt_h"/>
                                          </p:val>
                                        </p:tav>
                                      </p:tavLst>
                                    </p:anim>
                                    <p:animEffect transition="in" filter="fade">
                                      <p:cBhvr>
                                        <p:cTn id="9" dur="500"/>
                                        <p:tgtEl>
                                          <p:spTgt spid="38719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87181"/>
                                        </p:tgtEl>
                                        <p:attrNameLst>
                                          <p:attrName>style.visibility</p:attrName>
                                        </p:attrNameLst>
                                      </p:cBhvr>
                                      <p:to>
                                        <p:strVal val="visible"/>
                                      </p:to>
                                    </p:set>
                                    <p:anim calcmode="lin" valueType="num">
                                      <p:cBhvr>
                                        <p:cTn id="13" dur="500" fill="hold"/>
                                        <p:tgtEl>
                                          <p:spTgt spid="387181"/>
                                        </p:tgtEl>
                                        <p:attrNameLst>
                                          <p:attrName>ppt_w</p:attrName>
                                        </p:attrNameLst>
                                      </p:cBhvr>
                                      <p:tavLst>
                                        <p:tav tm="0">
                                          <p:val>
                                            <p:fltVal val="0"/>
                                          </p:val>
                                        </p:tav>
                                        <p:tav tm="100000">
                                          <p:val>
                                            <p:strVal val="#ppt_w"/>
                                          </p:val>
                                        </p:tav>
                                      </p:tavLst>
                                    </p:anim>
                                    <p:anim calcmode="lin" valueType="num">
                                      <p:cBhvr>
                                        <p:cTn id="14" dur="500" fill="hold"/>
                                        <p:tgtEl>
                                          <p:spTgt spid="387181"/>
                                        </p:tgtEl>
                                        <p:attrNameLst>
                                          <p:attrName>ppt_h</p:attrName>
                                        </p:attrNameLst>
                                      </p:cBhvr>
                                      <p:tavLst>
                                        <p:tav tm="0">
                                          <p:val>
                                            <p:fltVal val="0"/>
                                          </p:val>
                                        </p:tav>
                                        <p:tav tm="100000">
                                          <p:val>
                                            <p:strVal val="#ppt_h"/>
                                          </p:val>
                                        </p:tav>
                                      </p:tavLst>
                                    </p:anim>
                                    <p:animEffect transition="in" filter="fade">
                                      <p:cBhvr>
                                        <p:cTn id="15" dur="500"/>
                                        <p:tgtEl>
                                          <p:spTgt spid="387181"/>
                                        </p:tgtEl>
                                      </p:cBhvr>
                                    </p:animEffect>
                                  </p:childTnLst>
                                </p:cTn>
                              </p:par>
                            </p:childTnLst>
                          </p:cTn>
                        </p:par>
                        <p:par>
                          <p:cTn id="16" fill="hold">
                            <p:stCondLst>
                              <p:cond delay="1000"/>
                            </p:stCondLst>
                            <p:childTnLst>
                              <p:par>
                                <p:cTn id="17" presetID="9" presetClass="entr" presetSubtype="0" fill="hold" grpId="0" nodeType="afterEffect">
                                  <p:stCondLst>
                                    <p:cond delay="0"/>
                                  </p:stCondLst>
                                  <p:childTnLst>
                                    <p:set>
                                      <p:cBhvr>
                                        <p:cTn id="18" dur="1" fill="hold">
                                          <p:stCondLst>
                                            <p:cond delay="0"/>
                                          </p:stCondLst>
                                        </p:cTn>
                                        <p:tgtEl>
                                          <p:spTgt spid="387156"/>
                                        </p:tgtEl>
                                        <p:attrNameLst>
                                          <p:attrName>style.visibility</p:attrName>
                                        </p:attrNameLst>
                                      </p:cBhvr>
                                      <p:to>
                                        <p:strVal val="visible"/>
                                      </p:to>
                                    </p:set>
                                    <p:animEffect transition="in" filter="dissolve">
                                      <p:cBhvr>
                                        <p:cTn id="19" dur="500"/>
                                        <p:tgtEl>
                                          <p:spTgt spid="387156"/>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10469"/>
                                        </p:tgtEl>
                                        <p:attrNameLst>
                                          <p:attrName>style.visibility</p:attrName>
                                        </p:attrNameLst>
                                      </p:cBhvr>
                                      <p:to>
                                        <p:strVal val="visible"/>
                                      </p:to>
                                    </p:set>
                                    <p:anim calcmode="lin" valueType="num">
                                      <p:cBhvr>
                                        <p:cTn id="23" dur="500" fill="hold"/>
                                        <p:tgtEl>
                                          <p:spTgt spid="10469"/>
                                        </p:tgtEl>
                                        <p:attrNameLst>
                                          <p:attrName>ppt_w</p:attrName>
                                        </p:attrNameLst>
                                      </p:cBhvr>
                                      <p:tavLst>
                                        <p:tav tm="0">
                                          <p:val>
                                            <p:fltVal val="0"/>
                                          </p:val>
                                        </p:tav>
                                        <p:tav tm="100000">
                                          <p:val>
                                            <p:strVal val="#ppt_w"/>
                                          </p:val>
                                        </p:tav>
                                      </p:tavLst>
                                    </p:anim>
                                    <p:anim calcmode="lin" valueType="num">
                                      <p:cBhvr>
                                        <p:cTn id="24" dur="500" fill="hold"/>
                                        <p:tgtEl>
                                          <p:spTgt spid="10469"/>
                                        </p:tgtEl>
                                        <p:attrNameLst>
                                          <p:attrName>ppt_h</p:attrName>
                                        </p:attrNameLst>
                                      </p:cBhvr>
                                      <p:tavLst>
                                        <p:tav tm="0">
                                          <p:val>
                                            <p:fltVal val="0"/>
                                          </p:val>
                                        </p:tav>
                                        <p:tav tm="100000">
                                          <p:val>
                                            <p:strVal val="#ppt_h"/>
                                          </p:val>
                                        </p:tav>
                                      </p:tavLst>
                                    </p:anim>
                                    <p:animEffect transition="in" filter="fade">
                                      <p:cBhvr>
                                        <p:cTn id="25" dur="500"/>
                                        <p:tgtEl>
                                          <p:spTgt spid="10469"/>
                                        </p:tgtEl>
                                      </p:cBhvr>
                                    </p:animEffect>
                                  </p:childTnLst>
                                </p:cTn>
                              </p:par>
                            </p:childTnLst>
                          </p:cTn>
                        </p:par>
                        <p:par>
                          <p:cTn id="26" fill="hold">
                            <p:stCondLst>
                              <p:cond delay="2000"/>
                            </p:stCondLst>
                            <p:childTnLst>
                              <p:par>
                                <p:cTn id="27" presetID="9" presetClass="entr" presetSubtype="0" fill="hold" grpId="0" nodeType="afterEffect">
                                  <p:stCondLst>
                                    <p:cond delay="0"/>
                                  </p:stCondLst>
                                  <p:childTnLst>
                                    <p:set>
                                      <p:cBhvr>
                                        <p:cTn id="28" dur="1" fill="hold">
                                          <p:stCondLst>
                                            <p:cond delay="0"/>
                                          </p:stCondLst>
                                        </p:cTn>
                                        <p:tgtEl>
                                          <p:spTgt spid="387169"/>
                                        </p:tgtEl>
                                        <p:attrNameLst>
                                          <p:attrName>style.visibility</p:attrName>
                                        </p:attrNameLst>
                                      </p:cBhvr>
                                      <p:to>
                                        <p:strVal val="visible"/>
                                      </p:to>
                                    </p:set>
                                    <p:animEffect transition="in" filter="dissolve">
                                      <p:cBhvr>
                                        <p:cTn id="29" dur="500"/>
                                        <p:tgtEl>
                                          <p:spTgt spid="387169"/>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10470"/>
                                        </p:tgtEl>
                                        <p:attrNameLst>
                                          <p:attrName>style.visibility</p:attrName>
                                        </p:attrNameLst>
                                      </p:cBhvr>
                                      <p:to>
                                        <p:strVal val="visible"/>
                                      </p:to>
                                    </p:set>
                                    <p:anim calcmode="lin" valueType="num">
                                      <p:cBhvr>
                                        <p:cTn id="33" dur="500" fill="hold"/>
                                        <p:tgtEl>
                                          <p:spTgt spid="10470"/>
                                        </p:tgtEl>
                                        <p:attrNameLst>
                                          <p:attrName>ppt_w</p:attrName>
                                        </p:attrNameLst>
                                      </p:cBhvr>
                                      <p:tavLst>
                                        <p:tav tm="0">
                                          <p:val>
                                            <p:fltVal val="0"/>
                                          </p:val>
                                        </p:tav>
                                        <p:tav tm="100000">
                                          <p:val>
                                            <p:strVal val="#ppt_w"/>
                                          </p:val>
                                        </p:tav>
                                      </p:tavLst>
                                    </p:anim>
                                    <p:anim calcmode="lin" valueType="num">
                                      <p:cBhvr>
                                        <p:cTn id="34" dur="500" fill="hold"/>
                                        <p:tgtEl>
                                          <p:spTgt spid="10470"/>
                                        </p:tgtEl>
                                        <p:attrNameLst>
                                          <p:attrName>ppt_h</p:attrName>
                                        </p:attrNameLst>
                                      </p:cBhvr>
                                      <p:tavLst>
                                        <p:tav tm="0">
                                          <p:val>
                                            <p:fltVal val="0"/>
                                          </p:val>
                                        </p:tav>
                                        <p:tav tm="100000">
                                          <p:val>
                                            <p:strVal val="#ppt_h"/>
                                          </p:val>
                                        </p:tav>
                                      </p:tavLst>
                                    </p:anim>
                                    <p:animEffect transition="in" filter="fade">
                                      <p:cBhvr>
                                        <p:cTn id="35" dur="500"/>
                                        <p:tgtEl>
                                          <p:spTgt spid="10470"/>
                                        </p:tgtEl>
                                      </p:cBhvr>
                                    </p:animEffect>
                                  </p:childTnLst>
                                </p:cTn>
                              </p:par>
                            </p:childTnLst>
                          </p:cTn>
                        </p:par>
                        <p:par>
                          <p:cTn id="36" fill="hold">
                            <p:stCondLst>
                              <p:cond delay="3000"/>
                            </p:stCondLst>
                            <p:childTnLst>
                              <p:par>
                                <p:cTn id="37" presetID="9" presetClass="entr" presetSubtype="0" fill="hold" grpId="0" nodeType="afterEffect">
                                  <p:stCondLst>
                                    <p:cond delay="0"/>
                                  </p:stCondLst>
                                  <p:childTnLst>
                                    <p:set>
                                      <p:cBhvr>
                                        <p:cTn id="38" dur="1" fill="hold">
                                          <p:stCondLst>
                                            <p:cond delay="0"/>
                                          </p:stCondLst>
                                        </p:cTn>
                                        <p:tgtEl>
                                          <p:spTgt spid="387179"/>
                                        </p:tgtEl>
                                        <p:attrNameLst>
                                          <p:attrName>style.visibility</p:attrName>
                                        </p:attrNameLst>
                                      </p:cBhvr>
                                      <p:to>
                                        <p:strVal val="visible"/>
                                      </p:to>
                                    </p:set>
                                    <p:animEffect transition="in" filter="dissolve">
                                      <p:cBhvr>
                                        <p:cTn id="39" dur="500"/>
                                        <p:tgtEl>
                                          <p:spTgt spid="387179"/>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387183"/>
                                        </p:tgtEl>
                                        <p:attrNameLst>
                                          <p:attrName>style.visibility</p:attrName>
                                        </p:attrNameLst>
                                      </p:cBhvr>
                                      <p:to>
                                        <p:strVal val="visible"/>
                                      </p:to>
                                    </p:set>
                                    <p:anim calcmode="lin" valueType="num">
                                      <p:cBhvr>
                                        <p:cTn id="44" dur="500" fill="hold"/>
                                        <p:tgtEl>
                                          <p:spTgt spid="387183"/>
                                        </p:tgtEl>
                                        <p:attrNameLst>
                                          <p:attrName>ppt_w</p:attrName>
                                        </p:attrNameLst>
                                      </p:cBhvr>
                                      <p:tavLst>
                                        <p:tav tm="0">
                                          <p:val>
                                            <p:fltVal val="0"/>
                                          </p:val>
                                        </p:tav>
                                        <p:tav tm="100000">
                                          <p:val>
                                            <p:strVal val="#ppt_w"/>
                                          </p:val>
                                        </p:tav>
                                      </p:tavLst>
                                    </p:anim>
                                    <p:anim calcmode="lin" valueType="num">
                                      <p:cBhvr>
                                        <p:cTn id="45" dur="500" fill="hold"/>
                                        <p:tgtEl>
                                          <p:spTgt spid="387183"/>
                                        </p:tgtEl>
                                        <p:attrNameLst>
                                          <p:attrName>ppt_h</p:attrName>
                                        </p:attrNameLst>
                                      </p:cBhvr>
                                      <p:tavLst>
                                        <p:tav tm="0">
                                          <p:val>
                                            <p:fltVal val="0"/>
                                          </p:val>
                                        </p:tav>
                                        <p:tav tm="100000">
                                          <p:val>
                                            <p:strVal val="#ppt_h"/>
                                          </p:val>
                                        </p:tav>
                                      </p:tavLst>
                                    </p:anim>
                                    <p:animEffect transition="in" filter="fade">
                                      <p:cBhvr>
                                        <p:cTn id="46" dur="500"/>
                                        <p:tgtEl>
                                          <p:spTgt spid="387183"/>
                                        </p:tgtEl>
                                      </p:cBhvr>
                                    </p:animEffect>
                                  </p:childTnLst>
                                </p:cTn>
                              </p:par>
                            </p:childTnLst>
                          </p:cTn>
                        </p:par>
                        <p:par>
                          <p:cTn id="47" fill="hold">
                            <p:stCondLst>
                              <p:cond delay="500"/>
                            </p:stCondLst>
                            <p:childTnLst>
                              <p:par>
                                <p:cTn id="48" presetID="9" presetClass="entr" presetSubtype="0" fill="hold" nodeType="afterEffect">
                                  <p:stCondLst>
                                    <p:cond delay="0"/>
                                  </p:stCondLst>
                                  <p:childTnLst>
                                    <p:set>
                                      <p:cBhvr>
                                        <p:cTn id="49" dur="1" fill="hold">
                                          <p:stCondLst>
                                            <p:cond delay="0"/>
                                          </p:stCondLst>
                                        </p:cTn>
                                        <p:tgtEl>
                                          <p:spTgt spid="387189"/>
                                        </p:tgtEl>
                                        <p:attrNameLst>
                                          <p:attrName>style.visibility</p:attrName>
                                        </p:attrNameLst>
                                      </p:cBhvr>
                                      <p:to>
                                        <p:strVal val="visible"/>
                                      </p:to>
                                    </p:set>
                                    <p:animEffect transition="in" filter="dissolve">
                                      <p:cBhvr>
                                        <p:cTn id="50" dur="500"/>
                                        <p:tgtEl>
                                          <p:spTgt spid="387189"/>
                                        </p:tgtEl>
                                      </p:cBhvr>
                                    </p:animEffect>
                                  </p:childTnLst>
                                </p:cTn>
                              </p:par>
                            </p:childTnLst>
                          </p:cTn>
                        </p:par>
                        <p:par>
                          <p:cTn id="51" fill="hold">
                            <p:stCondLst>
                              <p:cond delay="1000"/>
                            </p:stCondLst>
                            <p:childTnLst>
                              <p:par>
                                <p:cTn id="52" presetID="9" presetClass="entr" presetSubtype="0" fill="hold" nodeType="afterEffect">
                                  <p:stCondLst>
                                    <p:cond delay="0"/>
                                  </p:stCondLst>
                                  <p:childTnLst>
                                    <p:set>
                                      <p:cBhvr>
                                        <p:cTn id="53" dur="1" fill="hold">
                                          <p:stCondLst>
                                            <p:cond delay="0"/>
                                          </p:stCondLst>
                                        </p:cTn>
                                        <p:tgtEl>
                                          <p:spTgt spid="10472"/>
                                        </p:tgtEl>
                                        <p:attrNameLst>
                                          <p:attrName>style.visibility</p:attrName>
                                        </p:attrNameLst>
                                      </p:cBhvr>
                                      <p:to>
                                        <p:strVal val="visible"/>
                                      </p:to>
                                    </p:set>
                                    <p:animEffect transition="in" filter="dissolve">
                                      <p:cBhvr>
                                        <p:cTn id="54" dur="500"/>
                                        <p:tgtEl>
                                          <p:spTgt spid="10472"/>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nodeType="clickEffect">
                                  <p:stCondLst>
                                    <p:cond delay="0"/>
                                  </p:stCondLst>
                                  <p:childTnLst>
                                    <p:set>
                                      <p:cBhvr>
                                        <p:cTn id="58" dur="1" fill="hold">
                                          <p:stCondLst>
                                            <p:cond delay="0"/>
                                          </p:stCondLst>
                                        </p:cTn>
                                        <p:tgtEl>
                                          <p:spTgt spid="10473"/>
                                        </p:tgtEl>
                                        <p:attrNameLst>
                                          <p:attrName>style.visibility</p:attrName>
                                        </p:attrNameLst>
                                      </p:cBhvr>
                                      <p:to>
                                        <p:strVal val="visible"/>
                                      </p:to>
                                    </p:set>
                                    <p:anim calcmode="lin" valueType="num">
                                      <p:cBhvr>
                                        <p:cTn id="59" dur="500" fill="hold"/>
                                        <p:tgtEl>
                                          <p:spTgt spid="10473"/>
                                        </p:tgtEl>
                                        <p:attrNameLst>
                                          <p:attrName>ppt_w</p:attrName>
                                        </p:attrNameLst>
                                      </p:cBhvr>
                                      <p:tavLst>
                                        <p:tav tm="0">
                                          <p:val>
                                            <p:fltVal val="0"/>
                                          </p:val>
                                        </p:tav>
                                        <p:tav tm="100000">
                                          <p:val>
                                            <p:strVal val="#ppt_w"/>
                                          </p:val>
                                        </p:tav>
                                      </p:tavLst>
                                    </p:anim>
                                    <p:anim calcmode="lin" valueType="num">
                                      <p:cBhvr>
                                        <p:cTn id="60" dur="500" fill="hold"/>
                                        <p:tgtEl>
                                          <p:spTgt spid="10473"/>
                                        </p:tgtEl>
                                        <p:attrNameLst>
                                          <p:attrName>ppt_h</p:attrName>
                                        </p:attrNameLst>
                                      </p:cBhvr>
                                      <p:tavLst>
                                        <p:tav tm="0">
                                          <p:val>
                                            <p:fltVal val="0"/>
                                          </p:val>
                                        </p:tav>
                                        <p:tav tm="100000">
                                          <p:val>
                                            <p:strVal val="#ppt_h"/>
                                          </p:val>
                                        </p:tav>
                                      </p:tavLst>
                                    </p:anim>
                                    <p:animEffect transition="in" filter="fade">
                                      <p:cBhvr>
                                        <p:cTn id="61" dur="500"/>
                                        <p:tgtEl>
                                          <p:spTgt spid="10473"/>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387182"/>
                                        </p:tgtEl>
                                        <p:attrNameLst>
                                          <p:attrName>style.visibility</p:attrName>
                                        </p:attrNameLst>
                                      </p:cBhvr>
                                      <p:to>
                                        <p:strVal val="visible"/>
                                      </p:to>
                                    </p:set>
                                    <p:anim calcmode="lin" valueType="num">
                                      <p:cBhvr>
                                        <p:cTn id="66" dur="500" fill="hold"/>
                                        <p:tgtEl>
                                          <p:spTgt spid="387182"/>
                                        </p:tgtEl>
                                        <p:attrNameLst>
                                          <p:attrName>ppt_w</p:attrName>
                                        </p:attrNameLst>
                                      </p:cBhvr>
                                      <p:tavLst>
                                        <p:tav tm="0">
                                          <p:val>
                                            <p:fltVal val="0"/>
                                          </p:val>
                                        </p:tav>
                                        <p:tav tm="100000">
                                          <p:val>
                                            <p:strVal val="#ppt_w"/>
                                          </p:val>
                                        </p:tav>
                                      </p:tavLst>
                                    </p:anim>
                                    <p:anim calcmode="lin" valueType="num">
                                      <p:cBhvr>
                                        <p:cTn id="67" dur="500" fill="hold"/>
                                        <p:tgtEl>
                                          <p:spTgt spid="387182"/>
                                        </p:tgtEl>
                                        <p:attrNameLst>
                                          <p:attrName>ppt_h</p:attrName>
                                        </p:attrNameLst>
                                      </p:cBhvr>
                                      <p:tavLst>
                                        <p:tav tm="0">
                                          <p:val>
                                            <p:fltVal val="0"/>
                                          </p:val>
                                        </p:tav>
                                        <p:tav tm="100000">
                                          <p:val>
                                            <p:strVal val="#ppt_h"/>
                                          </p:val>
                                        </p:tav>
                                      </p:tavLst>
                                    </p:anim>
                                    <p:animEffect transition="in" filter="fade">
                                      <p:cBhvr>
                                        <p:cTn id="68" dur="500"/>
                                        <p:tgtEl>
                                          <p:spTgt spid="387182"/>
                                        </p:tgtEl>
                                      </p:cBhvr>
                                    </p:animEffect>
                                  </p:childTnLst>
                                </p:cTn>
                              </p:par>
                            </p:childTnLst>
                          </p:cTn>
                        </p:par>
                        <p:par>
                          <p:cTn id="69" fill="hold">
                            <p:stCondLst>
                              <p:cond delay="500"/>
                            </p:stCondLst>
                            <p:childTnLst>
                              <p:par>
                                <p:cTn id="70" presetID="9" presetClass="entr" presetSubtype="0" fill="hold" grpId="0" nodeType="afterEffect">
                                  <p:stCondLst>
                                    <p:cond delay="0"/>
                                  </p:stCondLst>
                                  <p:childTnLst>
                                    <p:set>
                                      <p:cBhvr>
                                        <p:cTn id="71" dur="1" fill="hold">
                                          <p:stCondLst>
                                            <p:cond delay="0"/>
                                          </p:stCondLst>
                                        </p:cTn>
                                        <p:tgtEl>
                                          <p:spTgt spid="387167"/>
                                        </p:tgtEl>
                                        <p:attrNameLst>
                                          <p:attrName>style.visibility</p:attrName>
                                        </p:attrNameLst>
                                      </p:cBhvr>
                                      <p:to>
                                        <p:strVal val="visible"/>
                                      </p:to>
                                    </p:set>
                                    <p:animEffect transition="in" filter="dissolve">
                                      <p:cBhvr>
                                        <p:cTn id="72" dur="500"/>
                                        <p:tgtEl>
                                          <p:spTgt spid="387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167" grpId="0" autoUpdateAnimBg="0"/>
      <p:bldP spid="387156" grpId="0"/>
      <p:bldP spid="387169" grpId="0"/>
      <p:bldP spid="387179" grpId="0"/>
      <p:bldP spid="387181" grpId="0" animBg="1"/>
      <p:bldP spid="387182" grpId="0" animBg="1"/>
      <p:bldP spid="387183" grpId="0" animBg="1"/>
      <p:bldP spid="38719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
          <p:cNvPicPr>
            <a:picLocks noChangeAspect="1"/>
          </p:cNvPicPr>
          <p:nvPr/>
        </p:nvPicPr>
        <p:blipFill>
          <a:blip r:embed="rId3"/>
          <a:stretch>
            <a:fillRect/>
          </a:stretch>
        </p:blipFill>
        <p:spPr>
          <a:xfrm>
            <a:off x="572135" y="934085"/>
            <a:ext cx="7962900" cy="1253490"/>
          </a:xfrm>
          <a:prstGeom prst="rect">
            <a:avLst/>
          </a:prstGeom>
        </p:spPr>
      </p:pic>
    </p:spTree>
    <p:custDataLst>
      <p:tags r:id="rId1"/>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
          <p:cNvPicPr>
            <a:picLocks noChangeAspect="1"/>
          </p:cNvPicPr>
          <p:nvPr/>
        </p:nvPicPr>
        <p:blipFill>
          <a:blip r:embed="rId3"/>
          <a:stretch>
            <a:fillRect/>
          </a:stretch>
        </p:blipFill>
        <p:spPr>
          <a:xfrm>
            <a:off x="373380" y="869315"/>
            <a:ext cx="8793480" cy="4064635"/>
          </a:xfrm>
          <a:prstGeom prst="rect">
            <a:avLst/>
          </a:prstGeom>
        </p:spPr>
      </p:pic>
    </p:spTree>
    <p:custDataLst>
      <p:tags r:id="rId1"/>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44" name="WordArt 124"/>
          <p:cNvSpPr>
            <a:spLocks noChangeArrowheads="1" noChangeShapeType="1" noTextEdit="1"/>
          </p:cNvSpPr>
          <p:nvPr/>
        </p:nvSpPr>
        <p:spPr bwMode="auto">
          <a:xfrm>
            <a:off x="744538" y="1454150"/>
            <a:ext cx="2106612" cy="290513"/>
          </a:xfrm>
          <a:prstGeom prst="rect">
            <a:avLst/>
          </a:prstGeom>
        </p:spPr>
        <p:txBody>
          <a:bodyPr wrap="none" fromWordArt="1">
            <a:prstTxWarp prst="textPlain">
              <a:avLst>
                <a:gd name="adj" fmla="val 50000"/>
              </a:avLst>
            </a:prstTxWarp>
          </a:bodyPr>
          <a:lstStyle/>
          <a:p>
            <a:pPr algn="ctr"/>
            <a:r>
              <a:rPr lang="zh-CN" altLang="en-US" sz="3600" kern="10">
                <a:ln w="12700">
                  <a:solidFill>
                    <a:srgbClr val="3399FF"/>
                  </a:solidFill>
                  <a:round/>
                </a:ln>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样本空间的分划：</a:t>
            </a:r>
          </a:p>
        </p:txBody>
      </p:sp>
      <p:sp>
        <p:nvSpPr>
          <p:cNvPr id="389249" name="WordArt 129"/>
          <p:cNvSpPr>
            <a:spLocks noChangeArrowheads="1" noChangeShapeType="1" noTextEdit="1"/>
          </p:cNvSpPr>
          <p:nvPr/>
        </p:nvSpPr>
        <p:spPr bwMode="auto">
          <a:xfrm>
            <a:off x="730250" y="2257425"/>
            <a:ext cx="325438" cy="266700"/>
          </a:xfrm>
          <a:prstGeom prst="rect">
            <a:avLst/>
          </a:prstGeom>
        </p:spPr>
        <p:txBody>
          <a:bodyPr wrap="none" fromWordArt="1">
            <a:prstTxWarp prst="textPlain">
              <a:avLst>
                <a:gd name="adj" fmla="val 50000"/>
              </a:avLst>
            </a:prstTxWarp>
          </a:bodyPr>
          <a:lstStyle/>
          <a:p>
            <a:pPr algn="ctr"/>
            <a:r>
              <a:rPr lang="zh-CN" altLang="en-US" sz="3600" i="1" kern="10">
                <a:ln w="12700">
                  <a:solidFill>
                    <a:srgbClr val="99CCFF"/>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隶书" panose="02010509060101010101" charset="-122"/>
              </a:rPr>
              <a:t>①</a:t>
            </a:r>
          </a:p>
        </p:txBody>
      </p:sp>
      <p:sp>
        <p:nvSpPr>
          <p:cNvPr id="389250" name="WordArt 130"/>
          <p:cNvSpPr>
            <a:spLocks noChangeArrowheads="1" noChangeShapeType="1" noTextEdit="1"/>
          </p:cNvSpPr>
          <p:nvPr/>
        </p:nvSpPr>
        <p:spPr bwMode="auto">
          <a:xfrm>
            <a:off x="708025" y="2952750"/>
            <a:ext cx="325438" cy="276225"/>
          </a:xfrm>
          <a:prstGeom prst="rect">
            <a:avLst/>
          </a:prstGeom>
        </p:spPr>
        <p:txBody>
          <a:bodyPr wrap="none" fromWordArt="1">
            <a:prstTxWarp prst="textPlain">
              <a:avLst>
                <a:gd name="adj" fmla="val 50000"/>
              </a:avLst>
            </a:prstTxWarp>
          </a:bodyPr>
          <a:lstStyle/>
          <a:p>
            <a:pPr algn="ctr"/>
            <a:r>
              <a:rPr lang="zh-CN" altLang="en-US" sz="3600" i="1" kern="10">
                <a:ln w="12700">
                  <a:solidFill>
                    <a:srgbClr val="99CCFF"/>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隶书" panose="02010509060101010101" charset="-122"/>
              </a:rPr>
              <a:t>②</a:t>
            </a:r>
          </a:p>
        </p:txBody>
      </p:sp>
      <p:grpSp>
        <p:nvGrpSpPr>
          <p:cNvPr id="389255" name="Group 135"/>
          <p:cNvGrpSpPr/>
          <p:nvPr/>
        </p:nvGrpSpPr>
        <p:grpSpPr bwMode="auto">
          <a:xfrm>
            <a:off x="1192213" y="2125663"/>
            <a:ext cx="5126037" cy="519112"/>
            <a:chOff x="831" y="1763"/>
            <a:chExt cx="3229" cy="327"/>
          </a:xfrm>
        </p:grpSpPr>
        <p:sp>
          <p:nvSpPr>
            <p:cNvPr id="389218" name="Rectangle 98"/>
            <p:cNvSpPr>
              <a:spLocks noChangeArrowheads="1"/>
            </p:cNvSpPr>
            <p:nvPr/>
          </p:nvSpPr>
          <p:spPr bwMode="auto">
            <a:xfrm>
              <a:off x="1913" y="1763"/>
              <a:ext cx="2147"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a:t>两两不相容，即  </a:t>
              </a:r>
            </a:p>
          </p:txBody>
        </p:sp>
        <p:graphicFrame>
          <p:nvGraphicFramePr>
            <p:cNvPr id="11991" name="Object 727"/>
            <p:cNvGraphicFramePr>
              <a:graphicFrameLocks noChangeAspect="1"/>
            </p:cNvGraphicFramePr>
            <p:nvPr/>
          </p:nvGraphicFramePr>
          <p:xfrm>
            <a:off x="831" y="1775"/>
            <a:ext cx="1171" cy="314"/>
          </p:xfrm>
          <a:graphic>
            <a:graphicData uri="http://schemas.openxmlformats.org/presentationml/2006/ole">
              <mc:AlternateContent xmlns:mc="http://schemas.openxmlformats.org/markup-compatibility/2006">
                <mc:Choice xmlns:v="urn:schemas-microsoft-com:vml" Requires="v">
                  <p:oleObj name="Equation" r:id="rId3" imgW="1752600" imgH="304800" progId="">
                    <p:embed/>
                  </p:oleObj>
                </mc:Choice>
                <mc:Fallback>
                  <p:oleObj name="Equation" r:id="rId3" imgW="1752600" imgH="304800" progId="">
                    <p:embed/>
                    <p:pic>
                      <p:nvPicPr>
                        <p:cNvPr id="0" name="Picture 7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 y="1775"/>
                          <a:ext cx="1171" cy="3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1992" name="Object 728"/>
          <p:cNvGraphicFramePr>
            <a:graphicFrameLocks noChangeAspect="1"/>
          </p:cNvGraphicFramePr>
          <p:nvPr/>
        </p:nvGraphicFramePr>
        <p:xfrm>
          <a:off x="2293938" y="2568575"/>
          <a:ext cx="4252912" cy="446088"/>
        </p:xfrm>
        <a:graphic>
          <a:graphicData uri="http://schemas.openxmlformats.org/presentationml/2006/ole">
            <mc:AlternateContent xmlns:mc="http://schemas.openxmlformats.org/markup-compatibility/2006">
              <mc:Choice xmlns:v="urn:schemas-microsoft-com:vml" Requires="v">
                <p:oleObj name="Equation" r:id="rId5" imgW="58115200" imgH="6096000" progId="">
                  <p:embed/>
                </p:oleObj>
              </mc:Choice>
              <mc:Fallback>
                <p:oleObj name="Equation" r:id="rId5" imgW="58115200" imgH="6096000" progId="">
                  <p:embed/>
                  <p:pic>
                    <p:nvPicPr>
                      <p:cNvPr id="0" name="Picture 7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3938" y="2568575"/>
                        <a:ext cx="4252912"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89271" name="Group 151"/>
          <p:cNvGrpSpPr/>
          <p:nvPr/>
        </p:nvGrpSpPr>
        <p:grpSpPr bwMode="auto">
          <a:xfrm>
            <a:off x="3111500" y="3857625"/>
            <a:ext cx="2935288" cy="1508125"/>
            <a:chOff x="1655" y="981"/>
            <a:chExt cx="2585" cy="1678"/>
          </a:xfrm>
          <a:solidFill>
            <a:srgbClr val="66CCFF"/>
          </a:solidFill>
        </p:grpSpPr>
        <p:sp>
          <p:nvSpPr>
            <p:cNvPr id="11342" name="Rectangle 152"/>
            <p:cNvSpPr>
              <a:spLocks noChangeArrowheads="1"/>
            </p:cNvSpPr>
            <p:nvPr/>
          </p:nvSpPr>
          <p:spPr bwMode="auto">
            <a:xfrm>
              <a:off x="1655" y="981"/>
              <a:ext cx="2585" cy="1678"/>
            </a:xfrm>
            <a:prstGeom prst="rect">
              <a:avLst/>
            </a:prstGeom>
            <a:grpFill/>
            <a:ln w="9525" algn="ctr">
              <a:solidFill>
                <a:schemeClr val="tx1"/>
              </a:solidFill>
              <a:miter lim="800000"/>
            </a:ln>
            <a:effectLst>
              <a:outerShdw dist="107763" dir="2700000" algn="ctr" rotWithShape="0">
                <a:schemeClr val="bg2">
                  <a:alpha val="50000"/>
                </a:schemeClr>
              </a:outerShdw>
            </a:effectLst>
          </p:spPr>
          <p:txBody>
            <a:bodyPr wrap="none" anchor="ctr"/>
            <a:lstStyle/>
            <a:p>
              <a:pPr algn="ctr" eaLnBrk="0" hangingPunct="0">
                <a:spcBef>
                  <a:spcPct val="20000"/>
                </a:spcBef>
                <a:buClr>
                  <a:schemeClr val="tx2"/>
                </a:buClr>
                <a:buSzPct val="75000"/>
                <a:buFont typeface="Monotype Sorts" pitchFamily="2" charset="2"/>
                <a:buNone/>
                <a:defRPr/>
              </a:pPr>
              <a:endParaRPr lang="zh-CN" altLang="en-US"/>
            </a:p>
          </p:txBody>
        </p:sp>
        <p:sp>
          <p:nvSpPr>
            <p:cNvPr id="12074" name="Freeform 153"/>
            <p:cNvSpPr/>
            <p:nvPr/>
          </p:nvSpPr>
          <p:spPr bwMode="auto">
            <a:xfrm>
              <a:off x="1655" y="981"/>
              <a:ext cx="862" cy="590"/>
            </a:xfrm>
            <a:custGeom>
              <a:avLst/>
              <a:gdLst>
                <a:gd name="T0" fmla="*/ 0 w 952"/>
                <a:gd name="T1" fmla="*/ 445 h 604"/>
                <a:gd name="T2" fmla="*/ 124 w 952"/>
                <a:gd name="T3" fmla="*/ 411 h 604"/>
                <a:gd name="T4" fmla="*/ 247 w 952"/>
                <a:gd name="T5" fmla="*/ 172 h 604"/>
                <a:gd name="T6" fmla="*/ 288 w 952"/>
                <a:gd name="T7" fmla="*/ 0 h 604"/>
                <a:gd name="T8" fmla="*/ 0 60000 65536"/>
                <a:gd name="T9" fmla="*/ 0 60000 65536"/>
                <a:gd name="T10" fmla="*/ 0 60000 65536"/>
                <a:gd name="T11" fmla="*/ 0 60000 65536"/>
                <a:gd name="T12" fmla="*/ 0 w 952"/>
                <a:gd name="T13" fmla="*/ 0 h 604"/>
                <a:gd name="T14" fmla="*/ 952 w 952"/>
                <a:gd name="T15" fmla="*/ 604 h 604"/>
              </a:gdLst>
              <a:ahLst/>
              <a:cxnLst>
                <a:cxn ang="T8">
                  <a:pos x="T0" y="T1"/>
                </a:cxn>
                <a:cxn ang="T9">
                  <a:pos x="T2" y="T3"/>
                </a:cxn>
                <a:cxn ang="T10">
                  <a:pos x="T4" y="T5"/>
                </a:cxn>
                <a:cxn ang="T11">
                  <a:pos x="T6" y="T7"/>
                </a:cxn>
              </a:cxnLst>
              <a:rect l="T12" t="T13" r="T14" b="T15"/>
              <a:pathLst>
                <a:path w="952" h="604">
                  <a:moveTo>
                    <a:pt x="0" y="590"/>
                  </a:moveTo>
                  <a:cubicBezTo>
                    <a:pt x="136" y="597"/>
                    <a:pt x="272" y="604"/>
                    <a:pt x="408" y="544"/>
                  </a:cubicBezTo>
                  <a:cubicBezTo>
                    <a:pt x="544" y="484"/>
                    <a:pt x="725" y="318"/>
                    <a:pt x="816" y="227"/>
                  </a:cubicBezTo>
                  <a:cubicBezTo>
                    <a:pt x="907" y="136"/>
                    <a:pt x="929" y="68"/>
                    <a:pt x="952" y="0"/>
                  </a:cubicBezTo>
                </a:path>
              </a:pathLst>
            </a:custGeom>
            <a:grpFill/>
            <a:ln w="9525" cmpd="sng">
              <a:solidFill>
                <a:schemeClr val="tx1"/>
              </a:solidFill>
              <a:prstDash val="solid"/>
              <a:round/>
            </a:ln>
          </p:spPr>
          <p:txBody>
            <a:bodyPr/>
            <a:lstStyle/>
            <a:p>
              <a:endParaRPr lang="zh-CN" altLang="en-US"/>
            </a:p>
          </p:txBody>
        </p:sp>
        <p:sp>
          <p:nvSpPr>
            <p:cNvPr id="12075" name="Freeform 154"/>
            <p:cNvSpPr/>
            <p:nvPr/>
          </p:nvSpPr>
          <p:spPr bwMode="auto">
            <a:xfrm>
              <a:off x="1655" y="2062"/>
              <a:ext cx="907" cy="597"/>
            </a:xfrm>
            <a:custGeom>
              <a:avLst/>
              <a:gdLst>
                <a:gd name="T0" fmla="*/ 0 w 907"/>
                <a:gd name="T1" fmla="*/ 8 h 597"/>
                <a:gd name="T2" fmla="*/ 499 w 907"/>
                <a:gd name="T3" fmla="*/ 98 h 597"/>
                <a:gd name="T4" fmla="*/ 907 w 907"/>
                <a:gd name="T5" fmla="*/ 597 h 597"/>
                <a:gd name="T6" fmla="*/ 0 60000 65536"/>
                <a:gd name="T7" fmla="*/ 0 60000 65536"/>
                <a:gd name="T8" fmla="*/ 0 60000 65536"/>
                <a:gd name="T9" fmla="*/ 0 w 907"/>
                <a:gd name="T10" fmla="*/ 0 h 597"/>
                <a:gd name="T11" fmla="*/ 907 w 907"/>
                <a:gd name="T12" fmla="*/ 597 h 597"/>
              </a:gdLst>
              <a:ahLst/>
              <a:cxnLst>
                <a:cxn ang="T6">
                  <a:pos x="T0" y="T1"/>
                </a:cxn>
                <a:cxn ang="T7">
                  <a:pos x="T2" y="T3"/>
                </a:cxn>
                <a:cxn ang="T8">
                  <a:pos x="T4" y="T5"/>
                </a:cxn>
              </a:cxnLst>
              <a:rect l="T9" t="T10" r="T11" b="T12"/>
              <a:pathLst>
                <a:path w="907" h="597">
                  <a:moveTo>
                    <a:pt x="0" y="8"/>
                  </a:moveTo>
                  <a:cubicBezTo>
                    <a:pt x="174" y="4"/>
                    <a:pt x="348" y="0"/>
                    <a:pt x="499" y="98"/>
                  </a:cubicBezTo>
                  <a:cubicBezTo>
                    <a:pt x="650" y="196"/>
                    <a:pt x="778" y="396"/>
                    <a:pt x="907" y="597"/>
                  </a:cubicBezTo>
                </a:path>
              </a:pathLst>
            </a:custGeom>
            <a:grpFill/>
            <a:ln w="9525" cmpd="sng">
              <a:solidFill>
                <a:schemeClr val="tx1"/>
              </a:solidFill>
              <a:prstDash val="solid"/>
              <a:round/>
            </a:ln>
          </p:spPr>
          <p:txBody>
            <a:bodyPr/>
            <a:lstStyle/>
            <a:p>
              <a:endParaRPr lang="zh-CN" altLang="en-US"/>
            </a:p>
          </p:txBody>
        </p:sp>
        <p:sp>
          <p:nvSpPr>
            <p:cNvPr id="12076" name="Freeform 155"/>
            <p:cNvSpPr/>
            <p:nvPr/>
          </p:nvSpPr>
          <p:spPr bwMode="auto">
            <a:xfrm rot="193118">
              <a:off x="2192" y="1389"/>
              <a:ext cx="188" cy="817"/>
            </a:xfrm>
            <a:custGeom>
              <a:avLst/>
              <a:gdLst>
                <a:gd name="T0" fmla="*/ 0 w 188"/>
                <a:gd name="T1" fmla="*/ 0 h 771"/>
                <a:gd name="T2" fmla="*/ 181 w 188"/>
                <a:gd name="T3" fmla="*/ 726 h 771"/>
                <a:gd name="T4" fmla="*/ 45 w 188"/>
                <a:gd name="T5" fmla="*/ 1547 h 771"/>
                <a:gd name="T6" fmla="*/ 0 60000 65536"/>
                <a:gd name="T7" fmla="*/ 0 60000 65536"/>
                <a:gd name="T8" fmla="*/ 0 60000 65536"/>
                <a:gd name="T9" fmla="*/ 0 w 188"/>
                <a:gd name="T10" fmla="*/ 0 h 771"/>
                <a:gd name="T11" fmla="*/ 188 w 188"/>
                <a:gd name="T12" fmla="*/ 771 h 771"/>
              </a:gdLst>
              <a:ahLst/>
              <a:cxnLst>
                <a:cxn ang="T6">
                  <a:pos x="T0" y="T1"/>
                </a:cxn>
                <a:cxn ang="T7">
                  <a:pos x="T2" y="T3"/>
                </a:cxn>
                <a:cxn ang="T8">
                  <a:pos x="T4" y="T5"/>
                </a:cxn>
              </a:cxnLst>
              <a:rect l="T9" t="T10" r="T11" b="T12"/>
              <a:pathLst>
                <a:path w="188" h="771">
                  <a:moveTo>
                    <a:pt x="0" y="0"/>
                  </a:moveTo>
                  <a:cubicBezTo>
                    <a:pt x="87" y="117"/>
                    <a:pt x="174" y="234"/>
                    <a:pt x="181" y="362"/>
                  </a:cubicBezTo>
                  <a:cubicBezTo>
                    <a:pt x="188" y="490"/>
                    <a:pt x="116" y="630"/>
                    <a:pt x="45" y="771"/>
                  </a:cubicBezTo>
                </a:path>
              </a:pathLst>
            </a:custGeom>
            <a:grpFill/>
            <a:ln w="9525" cmpd="sng">
              <a:solidFill>
                <a:schemeClr val="tx1"/>
              </a:solidFill>
              <a:prstDash val="solid"/>
              <a:round/>
            </a:ln>
          </p:spPr>
          <p:txBody>
            <a:bodyPr/>
            <a:lstStyle/>
            <a:p>
              <a:endParaRPr lang="zh-CN" altLang="en-US"/>
            </a:p>
          </p:txBody>
        </p:sp>
        <p:sp>
          <p:nvSpPr>
            <p:cNvPr id="12077" name="Freeform 156"/>
            <p:cNvSpPr/>
            <p:nvPr/>
          </p:nvSpPr>
          <p:spPr bwMode="auto">
            <a:xfrm>
              <a:off x="2426" y="2062"/>
              <a:ext cx="862" cy="370"/>
            </a:xfrm>
            <a:custGeom>
              <a:avLst/>
              <a:gdLst>
                <a:gd name="T0" fmla="*/ 0 w 771"/>
                <a:gd name="T1" fmla="*/ 370 h 370"/>
                <a:gd name="T2" fmla="*/ 1207 w 771"/>
                <a:gd name="T3" fmla="*/ 53 h 370"/>
                <a:gd name="T4" fmla="*/ 2942 w 771"/>
                <a:gd name="T5" fmla="*/ 53 h 370"/>
                <a:gd name="T6" fmla="*/ 0 60000 65536"/>
                <a:gd name="T7" fmla="*/ 0 60000 65536"/>
                <a:gd name="T8" fmla="*/ 0 60000 65536"/>
                <a:gd name="T9" fmla="*/ 0 w 771"/>
                <a:gd name="T10" fmla="*/ 0 h 370"/>
                <a:gd name="T11" fmla="*/ 771 w 771"/>
                <a:gd name="T12" fmla="*/ 370 h 370"/>
              </a:gdLst>
              <a:ahLst/>
              <a:cxnLst>
                <a:cxn ang="T6">
                  <a:pos x="T0" y="T1"/>
                </a:cxn>
                <a:cxn ang="T7">
                  <a:pos x="T2" y="T3"/>
                </a:cxn>
                <a:cxn ang="T8">
                  <a:pos x="T4" y="T5"/>
                </a:cxn>
              </a:cxnLst>
              <a:rect l="T9" t="T10" r="T11" b="T12"/>
              <a:pathLst>
                <a:path w="771" h="370">
                  <a:moveTo>
                    <a:pt x="0" y="370"/>
                  </a:moveTo>
                  <a:cubicBezTo>
                    <a:pt x="94" y="238"/>
                    <a:pt x="189" y="106"/>
                    <a:pt x="317" y="53"/>
                  </a:cubicBezTo>
                  <a:cubicBezTo>
                    <a:pt x="445" y="0"/>
                    <a:pt x="608" y="26"/>
                    <a:pt x="771" y="53"/>
                  </a:cubicBezTo>
                </a:path>
              </a:pathLst>
            </a:custGeom>
            <a:grpFill/>
            <a:ln w="9525" cmpd="sng">
              <a:solidFill>
                <a:schemeClr val="tx1"/>
              </a:solidFill>
              <a:prstDash val="solid"/>
              <a:round/>
            </a:ln>
          </p:spPr>
          <p:txBody>
            <a:bodyPr/>
            <a:lstStyle/>
            <a:p>
              <a:endParaRPr lang="zh-CN" altLang="en-US"/>
            </a:p>
          </p:txBody>
        </p:sp>
        <p:sp>
          <p:nvSpPr>
            <p:cNvPr id="12078" name="Freeform 157"/>
            <p:cNvSpPr/>
            <p:nvPr/>
          </p:nvSpPr>
          <p:spPr bwMode="auto">
            <a:xfrm>
              <a:off x="2380" y="1707"/>
              <a:ext cx="545" cy="363"/>
            </a:xfrm>
            <a:custGeom>
              <a:avLst/>
              <a:gdLst>
                <a:gd name="T0" fmla="*/ 0 w 545"/>
                <a:gd name="T1" fmla="*/ 0 h 363"/>
                <a:gd name="T2" fmla="*/ 318 w 545"/>
                <a:gd name="T3" fmla="*/ 90 h 363"/>
                <a:gd name="T4" fmla="*/ 545 w 545"/>
                <a:gd name="T5" fmla="*/ 363 h 363"/>
                <a:gd name="T6" fmla="*/ 0 60000 65536"/>
                <a:gd name="T7" fmla="*/ 0 60000 65536"/>
                <a:gd name="T8" fmla="*/ 0 60000 65536"/>
                <a:gd name="T9" fmla="*/ 0 w 545"/>
                <a:gd name="T10" fmla="*/ 0 h 363"/>
                <a:gd name="T11" fmla="*/ 545 w 545"/>
                <a:gd name="T12" fmla="*/ 363 h 363"/>
              </a:gdLst>
              <a:ahLst/>
              <a:cxnLst>
                <a:cxn ang="T6">
                  <a:pos x="T0" y="T1"/>
                </a:cxn>
                <a:cxn ang="T7">
                  <a:pos x="T2" y="T3"/>
                </a:cxn>
                <a:cxn ang="T8">
                  <a:pos x="T4" y="T5"/>
                </a:cxn>
              </a:cxnLst>
              <a:rect l="T9" t="T10" r="T11" b="T12"/>
              <a:pathLst>
                <a:path w="545" h="363">
                  <a:moveTo>
                    <a:pt x="0" y="0"/>
                  </a:moveTo>
                  <a:cubicBezTo>
                    <a:pt x="113" y="15"/>
                    <a:pt x="227" y="30"/>
                    <a:pt x="318" y="90"/>
                  </a:cubicBezTo>
                  <a:cubicBezTo>
                    <a:pt x="409" y="150"/>
                    <a:pt x="477" y="256"/>
                    <a:pt x="545" y="363"/>
                  </a:cubicBezTo>
                </a:path>
              </a:pathLst>
            </a:custGeom>
            <a:grpFill/>
            <a:ln w="9525" cmpd="sng">
              <a:solidFill>
                <a:schemeClr val="tx1"/>
              </a:solidFill>
              <a:prstDash val="solid"/>
              <a:round/>
            </a:ln>
          </p:spPr>
          <p:txBody>
            <a:bodyPr/>
            <a:lstStyle/>
            <a:p>
              <a:endParaRPr lang="zh-CN" altLang="en-US"/>
            </a:p>
          </p:txBody>
        </p:sp>
        <p:sp>
          <p:nvSpPr>
            <p:cNvPr id="12079" name="Freeform 158"/>
            <p:cNvSpPr/>
            <p:nvPr/>
          </p:nvSpPr>
          <p:spPr bwMode="auto">
            <a:xfrm>
              <a:off x="3605" y="981"/>
              <a:ext cx="635" cy="816"/>
            </a:xfrm>
            <a:custGeom>
              <a:avLst/>
              <a:gdLst>
                <a:gd name="T0" fmla="*/ 0 w 635"/>
                <a:gd name="T1" fmla="*/ 0 h 816"/>
                <a:gd name="T2" fmla="*/ 182 w 635"/>
                <a:gd name="T3" fmla="*/ 454 h 816"/>
                <a:gd name="T4" fmla="*/ 635 w 635"/>
                <a:gd name="T5" fmla="*/ 816 h 816"/>
                <a:gd name="T6" fmla="*/ 0 60000 65536"/>
                <a:gd name="T7" fmla="*/ 0 60000 65536"/>
                <a:gd name="T8" fmla="*/ 0 60000 65536"/>
                <a:gd name="T9" fmla="*/ 0 w 635"/>
                <a:gd name="T10" fmla="*/ 0 h 816"/>
                <a:gd name="T11" fmla="*/ 635 w 635"/>
                <a:gd name="T12" fmla="*/ 816 h 816"/>
              </a:gdLst>
              <a:ahLst/>
              <a:cxnLst>
                <a:cxn ang="T6">
                  <a:pos x="T0" y="T1"/>
                </a:cxn>
                <a:cxn ang="T7">
                  <a:pos x="T2" y="T3"/>
                </a:cxn>
                <a:cxn ang="T8">
                  <a:pos x="T4" y="T5"/>
                </a:cxn>
              </a:cxnLst>
              <a:rect l="T9" t="T10" r="T11" b="T12"/>
              <a:pathLst>
                <a:path w="635" h="816">
                  <a:moveTo>
                    <a:pt x="0" y="0"/>
                  </a:moveTo>
                  <a:cubicBezTo>
                    <a:pt x="38" y="159"/>
                    <a:pt x="76" y="318"/>
                    <a:pt x="182" y="454"/>
                  </a:cubicBezTo>
                  <a:cubicBezTo>
                    <a:pt x="288" y="590"/>
                    <a:pt x="461" y="703"/>
                    <a:pt x="635" y="816"/>
                  </a:cubicBezTo>
                </a:path>
              </a:pathLst>
            </a:custGeom>
            <a:grpFill/>
            <a:ln w="9525" cmpd="sng">
              <a:solidFill>
                <a:schemeClr val="tx1"/>
              </a:solidFill>
              <a:prstDash val="solid"/>
              <a:round/>
            </a:ln>
          </p:spPr>
          <p:txBody>
            <a:bodyPr/>
            <a:lstStyle/>
            <a:p>
              <a:endParaRPr lang="zh-CN" altLang="en-US"/>
            </a:p>
          </p:txBody>
        </p:sp>
        <p:sp>
          <p:nvSpPr>
            <p:cNvPr id="12080" name="Freeform 159"/>
            <p:cNvSpPr/>
            <p:nvPr/>
          </p:nvSpPr>
          <p:spPr bwMode="auto">
            <a:xfrm>
              <a:off x="3605" y="2160"/>
              <a:ext cx="635" cy="499"/>
            </a:xfrm>
            <a:custGeom>
              <a:avLst/>
              <a:gdLst>
                <a:gd name="T0" fmla="*/ 0 w 635"/>
                <a:gd name="T1" fmla="*/ 499 h 499"/>
                <a:gd name="T2" fmla="*/ 182 w 635"/>
                <a:gd name="T3" fmla="*/ 91 h 499"/>
                <a:gd name="T4" fmla="*/ 635 w 635"/>
                <a:gd name="T5" fmla="*/ 0 h 499"/>
                <a:gd name="T6" fmla="*/ 0 60000 65536"/>
                <a:gd name="T7" fmla="*/ 0 60000 65536"/>
                <a:gd name="T8" fmla="*/ 0 60000 65536"/>
                <a:gd name="T9" fmla="*/ 0 w 635"/>
                <a:gd name="T10" fmla="*/ 0 h 499"/>
                <a:gd name="T11" fmla="*/ 635 w 635"/>
                <a:gd name="T12" fmla="*/ 499 h 499"/>
              </a:gdLst>
              <a:ahLst/>
              <a:cxnLst>
                <a:cxn ang="T6">
                  <a:pos x="T0" y="T1"/>
                </a:cxn>
                <a:cxn ang="T7">
                  <a:pos x="T2" y="T3"/>
                </a:cxn>
                <a:cxn ang="T8">
                  <a:pos x="T4" y="T5"/>
                </a:cxn>
              </a:cxnLst>
              <a:rect l="T9" t="T10" r="T11" b="T12"/>
              <a:pathLst>
                <a:path w="635" h="499">
                  <a:moveTo>
                    <a:pt x="0" y="499"/>
                  </a:moveTo>
                  <a:cubicBezTo>
                    <a:pt x="38" y="336"/>
                    <a:pt x="76" y="174"/>
                    <a:pt x="182" y="91"/>
                  </a:cubicBezTo>
                  <a:cubicBezTo>
                    <a:pt x="288" y="8"/>
                    <a:pt x="461" y="4"/>
                    <a:pt x="635" y="0"/>
                  </a:cubicBezTo>
                </a:path>
              </a:pathLst>
            </a:custGeom>
            <a:grpFill/>
            <a:ln w="9525" cmpd="sng">
              <a:solidFill>
                <a:schemeClr val="tx1"/>
              </a:solidFill>
              <a:prstDash val="solid"/>
              <a:round/>
            </a:ln>
          </p:spPr>
          <p:txBody>
            <a:bodyPr/>
            <a:lstStyle/>
            <a:p>
              <a:endParaRPr lang="zh-CN" altLang="en-US"/>
            </a:p>
          </p:txBody>
        </p:sp>
        <p:sp>
          <p:nvSpPr>
            <p:cNvPr id="12081" name="Freeform 160"/>
            <p:cNvSpPr/>
            <p:nvPr/>
          </p:nvSpPr>
          <p:spPr bwMode="auto">
            <a:xfrm>
              <a:off x="2698" y="1253"/>
              <a:ext cx="998" cy="544"/>
            </a:xfrm>
            <a:custGeom>
              <a:avLst/>
              <a:gdLst>
                <a:gd name="T0" fmla="*/ 0 w 998"/>
                <a:gd name="T1" fmla="*/ 544 h 544"/>
                <a:gd name="T2" fmla="*/ 499 w 998"/>
                <a:gd name="T3" fmla="*/ 91 h 544"/>
                <a:gd name="T4" fmla="*/ 998 w 998"/>
                <a:gd name="T5" fmla="*/ 0 h 544"/>
                <a:gd name="T6" fmla="*/ 0 60000 65536"/>
                <a:gd name="T7" fmla="*/ 0 60000 65536"/>
                <a:gd name="T8" fmla="*/ 0 60000 65536"/>
                <a:gd name="T9" fmla="*/ 0 w 998"/>
                <a:gd name="T10" fmla="*/ 0 h 544"/>
                <a:gd name="T11" fmla="*/ 998 w 998"/>
                <a:gd name="T12" fmla="*/ 544 h 544"/>
              </a:gdLst>
              <a:ahLst/>
              <a:cxnLst>
                <a:cxn ang="T6">
                  <a:pos x="T0" y="T1"/>
                </a:cxn>
                <a:cxn ang="T7">
                  <a:pos x="T2" y="T3"/>
                </a:cxn>
                <a:cxn ang="T8">
                  <a:pos x="T4" y="T5"/>
                </a:cxn>
              </a:cxnLst>
              <a:rect l="T9" t="T10" r="T11" b="T12"/>
              <a:pathLst>
                <a:path w="998" h="544">
                  <a:moveTo>
                    <a:pt x="0" y="544"/>
                  </a:moveTo>
                  <a:cubicBezTo>
                    <a:pt x="166" y="363"/>
                    <a:pt x="333" y="182"/>
                    <a:pt x="499" y="91"/>
                  </a:cubicBezTo>
                  <a:cubicBezTo>
                    <a:pt x="665" y="0"/>
                    <a:pt x="831" y="0"/>
                    <a:pt x="998" y="0"/>
                  </a:cubicBezTo>
                </a:path>
              </a:pathLst>
            </a:custGeom>
            <a:grpFill/>
            <a:ln w="9525" cmpd="sng">
              <a:solidFill>
                <a:schemeClr val="tx1"/>
              </a:solidFill>
              <a:prstDash val="solid"/>
              <a:round/>
            </a:ln>
          </p:spPr>
          <p:txBody>
            <a:bodyPr/>
            <a:lstStyle/>
            <a:p>
              <a:endParaRPr lang="zh-CN" altLang="en-US"/>
            </a:p>
          </p:txBody>
        </p:sp>
        <p:sp>
          <p:nvSpPr>
            <p:cNvPr id="12082" name="Freeform 161"/>
            <p:cNvSpPr/>
            <p:nvPr/>
          </p:nvSpPr>
          <p:spPr bwMode="auto">
            <a:xfrm>
              <a:off x="3590" y="1435"/>
              <a:ext cx="197" cy="907"/>
            </a:xfrm>
            <a:custGeom>
              <a:avLst/>
              <a:gdLst>
                <a:gd name="T0" fmla="*/ 197 w 197"/>
                <a:gd name="T1" fmla="*/ 0 h 907"/>
                <a:gd name="T2" fmla="*/ 15 w 197"/>
                <a:gd name="T3" fmla="*/ 408 h 907"/>
                <a:gd name="T4" fmla="*/ 106 w 197"/>
                <a:gd name="T5" fmla="*/ 907 h 907"/>
                <a:gd name="T6" fmla="*/ 0 60000 65536"/>
                <a:gd name="T7" fmla="*/ 0 60000 65536"/>
                <a:gd name="T8" fmla="*/ 0 60000 65536"/>
                <a:gd name="T9" fmla="*/ 0 w 197"/>
                <a:gd name="T10" fmla="*/ 0 h 907"/>
                <a:gd name="T11" fmla="*/ 197 w 197"/>
                <a:gd name="T12" fmla="*/ 907 h 907"/>
              </a:gdLst>
              <a:ahLst/>
              <a:cxnLst>
                <a:cxn ang="T6">
                  <a:pos x="T0" y="T1"/>
                </a:cxn>
                <a:cxn ang="T7">
                  <a:pos x="T2" y="T3"/>
                </a:cxn>
                <a:cxn ang="T8">
                  <a:pos x="T4" y="T5"/>
                </a:cxn>
              </a:cxnLst>
              <a:rect l="T9" t="T10" r="T11" b="T12"/>
              <a:pathLst>
                <a:path w="197" h="907">
                  <a:moveTo>
                    <a:pt x="197" y="0"/>
                  </a:moveTo>
                  <a:cubicBezTo>
                    <a:pt x="113" y="128"/>
                    <a:pt x="30" y="257"/>
                    <a:pt x="15" y="408"/>
                  </a:cubicBezTo>
                  <a:cubicBezTo>
                    <a:pt x="0" y="559"/>
                    <a:pt x="53" y="733"/>
                    <a:pt x="106" y="907"/>
                  </a:cubicBezTo>
                </a:path>
              </a:pathLst>
            </a:custGeom>
            <a:grpFill/>
            <a:ln w="9525" cmpd="sng">
              <a:solidFill>
                <a:schemeClr val="tx1"/>
              </a:solidFill>
              <a:prstDash val="solid"/>
              <a:round/>
            </a:ln>
          </p:spPr>
          <p:txBody>
            <a:bodyPr/>
            <a:lstStyle/>
            <a:p>
              <a:endParaRPr lang="zh-CN" altLang="en-US"/>
            </a:p>
          </p:txBody>
        </p:sp>
        <p:sp>
          <p:nvSpPr>
            <p:cNvPr id="12083" name="Freeform 162"/>
            <p:cNvSpPr/>
            <p:nvPr/>
          </p:nvSpPr>
          <p:spPr bwMode="auto">
            <a:xfrm>
              <a:off x="2970" y="2024"/>
              <a:ext cx="635" cy="635"/>
            </a:xfrm>
            <a:custGeom>
              <a:avLst/>
              <a:gdLst>
                <a:gd name="T0" fmla="*/ 0 w 635"/>
                <a:gd name="T1" fmla="*/ 635 h 635"/>
                <a:gd name="T2" fmla="*/ 272 w 635"/>
                <a:gd name="T3" fmla="*/ 136 h 635"/>
                <a:gd name="T4" fmla="*/ 635 w 635"/>
                <a:gd name="T5" fmla="*/ 0 h 635"/>
                <a:gd name="T6" fmla="*/ 0 60000 65536"/>
                <a:gd name="T7" fmla="*/ 0 60000 65536"/>
                <a:gd name="T8" fmla="*/ 0 60000 65536"/>
                <a:gd name="T9" fmla="*/ 0 w 635"/>
                <a:gd name="T10" fmla="*/ 0 h 635"/>
                <a:gd name="T11" fmla="*/ 635 w 635"/>
                <a:gd name="T12" fmla="*/ 635 h 635"/>
              </a:gdLst>
              <a:ahLst/>
              <a:cxnLst>
                <a:cxn ang="T6">
                  <a:pos x="T0" y="T1"/>
                </a:cxn>
                <a:cxn ang="T7">
                  <a:pos x="T2" y="T3"/>
                </a:cxn>
                <a:cxn ang="T8">
                  <a:pos x="T4" y="T5"/>
                </a:cxn>
              </a:cxnLst>
              <a:rect l="T9" t="T10" r="T11" b="T12"/>
              <a:pathLst>
                <a:path w="635" h="635">
                  <a:moveTo>
                    <a:pt x="0" y="635"/>
                  </a:moveTo>
                  <a:cubicBezTo>
                    <a:pt x="83" y="438"/>
                    <a:pt x="166" y="242"/>
                    <a:pt x="272" y="136"/>
                  </a:cubicBezTo>
                  <a:cubicBezTo>
                    <a:pt x="378" y="30"/>
                    <a:pt x="506" y="15"/>
                    <a:pt x="635" y="0"/>
                  </a:cubicBezTo>
                </a:path>
              </a:pathLst>
            </a:custGeom>
            <a:grpFill/>
            <a:ln w="9525" cmpd="sng">
              <a:solidFill>
                <a:schemeClr val="tx1"/>
              </a:solidFill>
              <a:prstDash val="solid"/>
              <a:round/>
            </a:ln>
          </p:spPr>
          <p:txBody>
            <a:bodyPr/>
            <a:lstStyle/>
            <a:p>
              <a:endParaRPr lang="zh-CN" altLang="en-US"/>
            </a:p>
          </p:txBody>
        </p:sp>
        <p:sp>
          <p:nvSpPr>
            <p:cNvPr id="12084" name="Freeform 163"/>
            <p:cNvSpPr/>
            <p:nvPr/>
          </p:nvSpPr>
          <p:spPr bwMode="auto">
            <a:xfrm>
              <a:off x="2925" y="981"/>
              <a:ext cx="182" cy="408"/>
            </a:xfrm>
            <a:custGeom>
              <a:avLst/>
              <a:gdLst>
                <a:gd name="T0" fmla="*/ 0 w 182"/>
                <a:gd name="T1" fmla="*/ 0 h 408"/>
                <a:gd name="T2" fmla="*/ 45 w 182"/>
                <a:gd name="T3" fmla="*/ 272 h 408"/>
                <a:gd name="T4" fmla="*/ 182 w 182"/>
                <a:gd name="T5" fmla="*/ 408 h 408"/>
                <a:gd name="T6" fmla="*/ 0 60000 65536"/>
                <a:gd name="T7" fmla="*/ 0 60000 65536"/>
                <a:gd name="T8" fmla="*/ 0 60000 65536"/>
                <a:gd name="T9" fmla="*/ 0 w 182"/>
                <a:gd name="T10" fmla="*/ 0 h 408"/>
                <a:gd name="T11" fmla="*/ 182 w 182"/>
                <a:gd name="T12" fmla="*/ 408 h 408"/>
              </a:gdLst>
              <a:ahLst/>
              <a:cxnLst>
                <a:cxn ang="T6">
                  <a:pos x="T0" y="T1"/>
                </a:cxn>
                <a:cxn ang="T7">
                  <a:pos x="T2" y="T3"/>
                </a:cxn>
                <a:cxn ang="T8">
                  <a:pos x="T4" y="T5"/>
                </a:cxn>
              </a:cxnLst>
              <a:rect l="T9" t="T10" r="T11" b="T12"/>
              <a:pathLst>
                <a:path w="182" h="408">
                  <a:moveTo>
                    <a:pt x="0" y="0"/>
                  </a:moveTo>
                  <a:cubicBezTo>
                    <a:pt x="7" y="102"/>
                    <a:pt x="15" y="204"/>
                    <a:pt x="45" y="272"/>
                  </a:cubicBezTo>
                  <a:cubicBezTo>
                    <a:pt x="75" y="340"/>
                    <a:pt x="128" y="374"/>
                    <a:pt x="182" y="408"/>
                  </a:cubicBezTo>
                </a:path>
              </a:pathLst>
            </a:custGeom>
            <a:grpFill/>
            <a:ln w="9525" cmpd="sng">
              <a:solidFill>
                <a:schemeClr val="tx1"/>
              </a:solidFill>
              <a:prstDash val="solid"/>
              <a:round/>
            </a:ln>
          </p:spPr>
          <p:txBody>
            <a:bodyPr/>
            <a:lstStyle/>
            <a:p>
              <a:endParaRPr lang="zh-CN" altLang="en-US"/>
            </a:p>
          </p:txBody>
        </p:sp>
        <p:graphicFrame>
          <p:nvGraphicFramePr>
            <p:cNvPr id="11993" name="Object 729"/>
            <p:cNvGraphicFramePr>
              <a:graphicFrameLocks noChangeAspect="1"/>
            </p:cNvGraphicFramePr>
            <p:nvPr/>
          </p:nvGraphicFramePr>
          <p:xfrm>
            <a:off x="3833" y="2296"/>
            <a:ext cx="368" cy="318"/>
          </p:xfrm>
          <a:graphic>
            <a:graphicData uri="http://schemas.openxmlformats.org/presentationml/2006/ole">
              <mc:AlternateContent xmlns:mc="http://schemas.openxmlformats.org/markup-compatibility/2006">
                <mc:Choice xmlns:v="urn:schemas-microsoft-com:vml" Requires="v">
                  <p:oleObj name="公式" r:id="rId7" imgW="127000" imgH="127000" progId="Equation.3">
                    <p:embed/>
                  </p:oleObj>
                </mc:Choice>
                <mc:Fallback>
                  <p:oleObj name="公式" r:id="rId7" imgW="127000" imgH="127000" progId="Equation.3">
                    <p:embed/>
                    <p:pic>
                      <p:nvPicPr>
                        <p:cNvPr id="0" name="Picture 7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33" y="2296"/>
                          <a:ext cx="368" cy="31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11994" name="Object 730"/>
            <p:cNvGraphicFramePr>
              <a:graphicFrameLocks noChangeAspect="1"/>
            </p:cNvGraphicFramePr>
            <p:nvPr/>
          </p:nvGraphicFramePr>
          <p:xfrm>
            <a:off x="2380" y="1843"/>
            <a:ext cx="345" cy="318"/>
          </p:xfrm>
          <a:graphic>
            <a:graphicData uri="http://schemas.openxmlformats.org/presentationml/2006/ole">
              <mc:AlternateContent xmlns:mc="http://schemas.openxmlformats.org/markup-compatibility/2006">
                <mc:Choice xmlns:v="urn:schemas-microsoft-com:vml" Requires="v">
                  <p:oleObj name="公式" r:id="rId9" imgW="114300" imgH="127000" progId="">
                    <p:embed/>
                  </p:oleObj>
                </mc:Choice>
                <mc:Fallback>
                  <p:oleObj name="公式" r:id="rId9" imgW="114300" imgH="127000" progId="">
                    <p:embed/>
                    <p:pic>
                      <p:nvPicPr>
                        <p:cNvPr id="0" name="Picture 7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0" y="1843"/>
                          <a:ext cx="345" cy="31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11995" name="Object 731"/>
            <p:cNvGraphicFramePr>
              <a:graphicFrameLocks noChangeAspect="1"/>
            </p:cNvGraphicFramePr>
            <p:nvPr/>
          </p:nvGraphicFramePr>
          <p:xfrm>
            <a:off x="1791" y="2251"/>
            <a:ext cx="345" cy="318"/>
          </p:xfrm>
          <a:graphic>
            <a:graphicData uri="http://schemas.openxmlformats.org/presentationml/2006/ole">
              <mc:AlternateContent xmlns:mc="http://schemas.openxmlformats.org/markup-compatibility/2006">
                <mc:Choice xmlns:v="urn:schemas-microsoft-com:vml" Requires="v">
                  <p:oleObj name="公式" r:id="rId11" imgW="114300" imgH="127000" progId="Equation.3">
                    <p:embed/>
                  </p:oleObj>
                </mc:Choice>
                <mc:Fallback>
                  <p:oleObj name="公式" r:id="rId11" imgW="114300" imgH="127000" progId="Equation.3">
                    <p:embed/>
                    <p:pic>
                      <p:nvPicPr>
                        <p:cNvPr id="0" name="Picture 7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91" y="2251"/>
                          <a:ext cx="345" cy="31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11996" name="Object 732"/>
            <p:cNvGraphicFramePr>
              <a:graphicFrameLocks noChangeAspect="1"/>
            </p:cNvGraphicFramePr>
            <p:nvPr/>
          </p:nvGraphicFramePr>
          <p:xfrm>
            <a:off x="2471" y="1253"/>
            <a:ext cx="345" cy="318"/>
          </p:xfrm>
          <a:graphic>
            <a:graphicData uri="http://schemas.openxmlformats.org/presentationml/2006/ole">
              <mc:AlternateContent xmlns:mc="http://schemas.openxmlformats.org/markup-compatibility/2006">
                <mc:Choice xmlns:v="urn:schemas-microsoft-com:vml" Requires="v">
                  <p:oleObj name="公式" r:id="rId13" imgW="114300" imgH="127000" progId="Equation.3">
                    <p:embed/>
                  </p:oleObj>
                </mc:Choice>
                <mc:Fallback>
                  <p:oleObj name="公式" r:id="rId13" imgW="114300" imgH="127000" progId="Equation.3">
                    <p:embed/>
                    <p:pic>
                      <p:nvPicPr>
                        <p:cNvPr id="0" name="Picture 7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71" y="1253"/>
                          <a:ext cx="345" cy="31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11997" name="Object 733"/>
            <p:cNvGraphicFramePr>
              <a:graphicFrameLocks noChangeAspect="1"/>
            </p:cNvGraphicFramePr>
            <p:nvPr/>
          </p:nvGraphicFramePr>
          <p:xfrm>
            <a:off x="1791" y="1072"/>
            <a:ext cx="322" cy="318"/>
          </p:xfrm>
          <a:graphic>
            <a:graphicData uri="http://schemas.openxmlformats.org/presentationml/2006/ole">
              <mc:AlternateContent xmlns:mc="http://schemas.openxmlformats.org/markup-compatibility/2006">
                <mc:Choice xmlns:v="urn:schemas-microsoft-com:vml" Requires="v">
                  <p:oleObj name="公式" r:id="rId15" imgW="101600" imgH="127000" progId="">
                    <p:embed/>
                  </p:oleObj>
                </mc:Choice>
                <mc:Fallback>
                  <p:oleObj name="公式" r:id="rId15" imgW="101600" imgH="127000" progId="">
                    <p:embed/>
                    <p:pic>
                      <p:nvPicPr>
                        <p:cNvPr id="0" name="Picture 7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91" y="1072"/>
                          <a:ext cx="322" cy="31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grpSp>
        <p:nvGrpSpPr>
          <p:cNvPr id="389291" name="Group 171"/>
          <p:cNvGrpSpPr/>
          <p:nvPr/>
        </p:nvGrpSpPr>
        <p:grpSpPr bwMode="auto">
          <a:xfrm>
            <a:off x="3675063" y="4071938"/>
            <a:ext cx="1863725" cy="1073150"/>
            <a:chOff x="2419" y="2997"/>
            <a:chExt cx="1174" cy="676"/>
          </a:xfrm>
        </p:grpSpPr>
        <p:sp>
          <p:nvSpPr>
            <p:cNvPr id="389289" name="Oval 169"/>
            <p:cNvSpPr>
              <a:spLocks noChangeArrowheads="1"/>
            </p:cNvSpPr>
            <p:nvPr/>
          </p:nvSpPr>
          <p:spPr bwMode="auto">
            <a:xfrm>
              <a:off x="2419" y="2997"/>
              <a:ext cx="1174" cy="676"/>
            </a:xfrm>
            <a:prstGeom prst="ellipse">
              <a:avLst/>
            </a:prstGeom>
            <a:gradFill rotWithShape="1">
              <a:gsLst>
                <a:gs pos="0">
                  <a:srgbClr val="FFCC00">
                    <a:gamma/>
                    <a:shade val="46275"/>
                    <a:invGamma/>
                  </a:srgbClr>
                </a:gs>
                <a:gs pos="50000">
                  <a:srgbClr val="FFCC00">
                    <a:alpha val="47000"/>
                  </a:srgbClr>
                </a:gs>
                <a:gs pos="100000">
                  <a:srgbClr val="FFCC00">
                    <a:gamma/>
                    <a:shade val="46275"/>
                    <a:invGamma/>
                  </a:srgbClr>
                </a:gs>
              </a:gsLst>
              <a:lin ang="2700000" scaled="1"/>
            </a:gradFill>
            <a:ln w="9525" algn="ctr">
              <a:solidFill>
                <a:srgbClr val="FF9900"/>
              </a:solidFill>
              <a:round/>
            </a:ln>
            <a:effectLst/>
          </p:spPr>
          <p:txBody>
            <a:bodyPr wrap="none" anchor="ctr"/>
            <a:lstStyle/>
            <a:p>
              <a:pPr algn="ctr" eaLnBrk="0" hangingPunct="0">
                <a:spcBef>
                  <a:spcPct val="20000"/>
                </a:spcBef>
                <a:buClr>
                  <a:schemeClr val="tx2"/>
                </a:buClr>
                <a:buSzPct val="75000"/>
                <a:buFont typeface="Monotype Sorts" pitchFamily="2" charset="2"/>
                <a:buNone/>
                <a:defRPr/>
              </a:pPr>
              <a:endParaRPr lang="zh-CN" altLang="en-US"/>
            </a:p>
          </p:txBody>
        </p:sp>
        <p:graphicFrame>
          <p:nvGraphicFramePr>
            <p:cNvPr id="11998" name="Object 734"/>
            <p:cNvGraphicFramePr>
              <a:graphicFrameLocks noChangeAspect="1"/>
            </p:cNvGraphicFramePr>
            <p:nvPr/>
          </p:nvGraphicFramePr>
          <p:xfrm>
            <a:off x="2873" y="3210"/>
            <a:ext cx="298" cy="224"/>
          </p:xfrm>
          <a:graphic>
            <a:graphicData uri="http://schemas.openxmlformats.org/presentationml/2006/ole">
              <mc:AlternateContent xmlns:mc="http://schemas.openxmlformats.org/markup-compatibility/2006">
                <mc:Choice xmlns:v="urn:schemas-microsoft-com:vml" Requires="v">
                  <p:oleObj name="公式" r:id="rId17" imgW="266700" imgH="304800" progId="Equation.3">
                    <p:embed/>
                  </p:oleObj>
                </mc:Choice>
                <mc:Fallback>
                  <p:oleObj name="公式" r:id="rId17" imgW="266700" imgH="304800" progId="Equation.3">
                    <p:embed/>
                    <p:pic>
                      <p:nvPicPr>
                        <p:cNvPr id="0" name="Picture 7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3" y="3210"/>
                          <a:ext cx="298" cy="224"/>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grpSp>
        <p:nvGrpSpPr>
          <p:cNvPr id="389305" name="Group 185"/>
          <p:cNvGrpSpPr/>
          <p:nvPr/>
        </p:nvGrpSpPr>
        <p:grpSpPr bwMode="auto">
          <a:xfrm>
            <a:off x="2763838" y="573088"/>
            <a:ext cx="3554412" cy="388937"/>
            <a:chOff x="2093" y="435"/>
            <a:chExt cx="1803" cy="187"/>
          </a:xfrm>
        </p:grpSpPr>
        <p:sp>
          <p:nvSpPr>
            <p:cNvPr id="12068" name="Line 186"/>
            <p:cNvSpPr>
              <a:spLocks noChangeShapeType="1"/>
            </p:cNvSpPr>
            <p:nvPr/>
          </p:nvSpPr>
          <p:spPr bwMode="auto">
            <a:xfrm>
              <a:off x="2093" y="622"/>
              <a:ext cx="1803" cy="0"/>
            </a:xfrm>
            <a:prstGeom prst="line">
              <a:avLst/>
            </a:prstGeom>
            <a:noFill/>
            <a:ln w="57150" cmpd="thinThick">
              <a:solidFill>
                <a:schemeClr val="accent2"/>
              </a:solidFill>
              <a:round/>
            </a:ln>
          </p:spPr>
          <p:txBody>
            <a:bodyPr>
              <a:spAutoFit/>
            </a:bodyPr>
            <a:lstStyle/>
            <a:p>
              <a:endParaRPr lang="zh-CN" altLang="en-US"/>
            </a:p>
          </p:txBody>
        </p:sp>
        <p:sp>
          <p:nvSpPr>
            <p:cNvPr id="389307" name="WordArt 187"/>
            <p:cNvSpPr>
              <a:spLocks noChangeArrowheads="1" noChangeShapeType="1" noTextEdit="1"/>
            </p:cNvSpPr>
            <p:nvPr/>
          </p:nvSpPr>
          <p:spPr bwMode="auto">
            <a:xfrm>
              <a:off x="2112" y="435"/>
              <a:ext cx="1767" cy="183"/>
            </a:xfrm>
            <a:prstGeom prst="rect">
              <a:avLst/>
            </a:prstGeom>
          </p:spPr>
          <p:txBody>
            <a:bodyPr wrap="none" fromWordArt="1">
              <a:prstTxWarp prst="textPlain">
                <a:avLst>
                  <a:gd name="adj" fmla="val 50000"/>
                </a:avLst>
              </a:prstTxWarp>
            </a:bodyPr>
            <a:lstStyle/>
            <a:p>
              <a:pPr algn="ctr" eaLnBrk="0" hangingPunct="0">
                <a:spcBef>
                  <a:spcPct val="20000"/>
                </a:spcBef>
                <a:buClr>
                  <a:schemeClr val="tx2"/>
                </a:buClr>
                <a:buSzPct val="75000"/>
                <a:buFont typeface="Monotype Sorts" pitchFamily="2" charset="2"/>
                <a:buNone/>
                <a:defRPr/>
              </a:pPr>
              <a:r>
                <a:rPr lang="en-US" altLang="zh-CN" sz="3600" kern="10" dirty="0">
                  <a:ln w="9525">
                    <a:solidFill>
                      <a:schemeClr val="tx1"/>
                    </a:solidFill>
                    <a:round/>
                  </a:ln>
                  <a:gradFill rotWithShape="1">
                    <a:gsLst>
                      <a:gs pos="0">
                        <a:srgbClr val="FFFF00"/>
                      </a:gs>
                      <a:gs pos="50000">
                        <a:srgbClr val="FF9933"/>
                      </a:gs>
                      <a:gs pos="100000">
                        <a:srgbClr val="FFFF00"/>
                      </a:gs>
                    </a:gsLst>
                    <a:lin ang="2700000" scaled="1"/>
                  </a:gradFill>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a:t>
              </a:r>
              <a:r>
                <a:rPr lang="zh-CN" altLang="en-US" sz="3600" kern="10" dirty="0">
                  <a:ln w="9525">
                    <a:solidFill>
                      <a:schemeClr val="tx1"/>
                    </a:solidFill>
                    <a:round/>
                  </a:ln>
                  <a:gradFill rotWithShape="1">
                    <a:gsLst>
                      <a:gs pos="0">
                        <a:srgbClr val="FFFF00"/>
                      </a:gs>
                      <a:gs pos="50000">
                        <a:srgbClr val="FF9933"/>
                      </a:gs>
                      <a:gs pos="100000">
                        <a:srgbClr val="FFFF00"/>
                      </a:gs>
                    </a:gsLst>
                    <a:lin ang="2700000" scaled="1"/>
                  </a:gradFill>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三</a:t>
              </a:r>
              <a:r>
                <a:rPr lang="en-US" altLang="zh-CN" sz="3600" kern="10" dirty="0">
                  <a:ln w="9525">
                    <a:solidFill>
                      <a:schemeClr val="tx1"/>
                    </a:solidFill>
                    <a:round/>
                  </a:ln>
                  <a:gradFill rotWithShape="1">
                    <a:gsLst>
                      <a:gs pos="0">
                        <a:srgbClr val="FFFF00"/>
                      </a:gs>
                      <a:gs pos="50000">
                        <a:srgbClr val="FF9933"/>
                      </a:gs>
                      <a:gs pos="100000">
                        <a:srgbClr val="FFFF00"/>
                      </a:gs>
                    </a:gsLst>
                    <a:lin ang="2700000" scaled="1"/>
                  </a:gradFill>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a:t>
              </a:r>
              <a:r>
                <a:rPr lang="zh-CN" altLang="en-US" sz="3600" kern="10" dirty="0">
                  <a:ln w="9525">
                    <a:solidFill>
                      <a:schemeClr val="tx1"/>
                    </a:solidFill>
                    <a:round/>
                  </a:ln>
                  <a:gradFill rotWithShape="1">
                    <a:gsLst>
                      <a:gs pos="0">
                        <a:srgbClr val="FFFF00"/>
                      </a:gs>
                      <a:gs pos="50000">
                        <a:srgbClr val="FF9933"/>
                      </a:gs>
                      <a:gs pos="100000">
                        <a:srgbClr val="FFFF00"/>
                      </a:gs>
                    </a:gsLst>
                    <a:lin ang="2700000" scaled="1"/>
                  </a:gradFill>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全概率定律</a:t>
              </a:r>
              <a:r>
                <a:rPr lang="en-US" altLang="zh-CN" sz="3600" kern="10" dirty="0">
                  <a:ln w="9525">
                    <a:solidFill>
                      <a:schemeClr val="tx1"/>
                    </a:solidFill>
                    <a:round/>
                  </a:ln>
                  <a:gradFill rotWithShape="1">
                    <a:gsLst>
                      <a:gs pos="0">
                        <a:srgbClr val="FFFF00"/>
                      </a:gs>
                      <a:gs pos="50000">
                        <a:srgbClr val="FF9933"/>
                      </a:gs>
                      <a:gs pos="100000">
                        <a:srgbClr val="FFFF00"/>
                      </a:gs>
                    </a:gsLst>
                    <a:lin ang="2700000" scaled="1"/>
                  </a:gradFill>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a:t>
              </a:r>
              <a:r>
                <a:rPr lang="zh-CN" altLang="en-US" sz="3600" kern="10" dirty="0">
                  <a:ln w="9525">
                    <a:solidFill>
                      <a:schemeClr val="tx1"/>
                    </a:solidFill>
                    <a:round/>
                  </a:ln>
                  <a:gradFill rotWithShape="1">
                    <a:gsLst>
                      <a:gs pos="0">
                        <a:srgbClr val="FFFF00"/>
                      </a:gs>
                      <a:gs pos="50000">
                        <a:srgbClr val="FF9933"/>
                      </a:gs>
                      <a:gs pos="100000">
                        <a:srgbClr val="FFFF00"/>
                      </a:gs>
                    </a:gsLst>
                    <a:lin ang="2700000" scaled="1"/>
                  </a:gradFill>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公式</a:t>
              </a:r>
              <a:r>
                <a:rPr lang="en-US" altLang="zh-CN" sz="3600" kern="10" dirty="0">
                  <a:ln w="9525">
                    <a:solidFill>
                      <a:schemeClr val="tx1"/>
                    </a:solidFill>
                    <a:round/>
                  </a:ln>
                  <a:gradFill rotWithShape="1">
                    <a:gsLst>
                      <a:gs pos="0">
                        <a:srgbClr val="FFFF00"/>
                      </a:gs>
                      <a:gs pos="50000">
                        <a:srgbClr val="FF9933"/>
                      </a:gs>
                      <a:gs pos="100000">
                        <a:srgbClr val="FFFF00"/>
                      </a:gs>
                    </a:gsLst>
                    <a:lin ang="2700000" scaled="1"/>
                  </a:gradFill>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a:t>
              </a:r>
              <a:endParaRPr lang="zh-CN" altLang="en-US" sz="3600" kern="10" dirty="0">
                <a:ln w="9525">
                  <a:solidFill>
                    <a:schemeClr val="tx1"/>
                  </a:solidFill>
                  <a:round/>
                </a:ln>
                <a:gradFill rotWithShape="1">
                  <a:gsLst>
                    <a:gs pos="0">
                      <a:srgbClr val="FFFF00"/>
                    </a:gs>
                    <a:gs pos="50000">
                      <a:srgbClr val="FF9933"/>
                    </a:gs>
                    <a:gs pos="100000">
                      <a:srgbClr val="FFFF00"/>
                    </a:gs>
                  </a:gsLst>
                  <a:lin ang="2700000" scaled="1"/>
                </a:gradFill>
                <a:effectLst>
                  <a:outerShdw dist="53882" dir="2700000" algn="ctr" rotWithShape="0">
                    <a:schemeClr val="bg2">
                      <a:alpha val="50000"/>
                    </a:schemeClr>
                  </a:outerShdw>
                </a:effectLst>
                <a:latin typeface="黑体" panose="02010609060101010101" pitchFamily="2" charset="-122"/>
                <a:ea typeface="黑体" panose="02010609060101010101" pitchFamily="2" charset="-122"/>
              </a:endParaRPr>
            </a:p>
          </p:txBody>
        </p:sp>
      </p:grpSp>
      <p:sp>
        <p:nvSpPr>
          <p:cNvPr id="389308" name="WordArt 188"/>
          <p:cNvSpPr>
            <a:spLocks noChangeArrowheads="1" noChangeShapeType="1" noTextEdit="1"/>
          </p:cNvSpPr>
          <p:nvPr/>
        </p:nvSpPr>
        <p:spPr bwMode="auto">
          <a:xfrm>
            <a:off x="1587500" y="1090613"/>
            <a:ext cx="7319963" cy="301625"/>
          </a:xfrm>
          <a:prstGeom prst="rect">
            <a:avLst/>
          </a:prstGeom>
        </p:spPr>
        <p:txBody>
          <a:bodyPr wrap="none" fromWordArt="1">
            <a:prstTxWarp prst="textPlain">
              <a:avLst>
                <a:gd name="adj" fmla="val 50000"/>
              </a:avLst>
            </a:prstTxWarp>
          </a:bodyPr>
          <a:lstStyle/>
          <a:p>
            <a:pPr algn="ctr"/>
            <a:r>
              <a:rPr lang="zh-CN" altLang="en-US" sz="3600" kern="10" dirty="0">
                <a:ln w="12700">
                  <a:solidFill>
                    <a:srgbClr val="FFFF00"/>
                  </a:solidFill>
                  <a:round/>
                </a:ln>
                <a:solidFill>
                  <a:srgbClr val="FF0000"/>
                </a:solidFill>
                <a:latin typeface="黑体" panose="02010609060101010101" pitchFamily="2" charset="-122"/>
                <a:ea typeface="黑体" panose="02010609060101010101" pitchFamily="2" charset="-122"/>
              </a:rPr>
              <a:t>如何将一个复杂概率计算问题分解为简单概率计算之和？</a:t>
            </a:r>
          </a:p>
        </p:txBody>
      </p:sp>
      <p:grpSp>
        <p:nvGrpSpPr>
          <p:cNvPr id="389312" name="Group 192"/>
          <p:cNvGrpSpPr/>
          <p:nvPr/>
        </p:nvGrpSpPr>
        <p:grpSpPr bwMode="auto">
          <a:xfrm>
            <a:off x="223838" y="1023938"/>
            <a:ext cx="1187450" cy="347662"/>
            <a:chOff x="456" y="776"/>
            <a:chExt cx="582" cy="160"/>
          </a:xfrm>
        </p:grpSpPr>
        <p:sp>
          <p:nvSpPr>
            <p:cNvPr id="11334" name="Oval 190"/>
            <p:cNvSpPr>
              <a:spLocks noChangeArrowheads="1"/>
            </p:cNvSpPr>
            <p:nvPr/>
          </p:nvSpPr>
          <p:spPr bwMode="auto">
            <a:xfrm>
              <a:off x="456" y="776"/>
              <a:ext cx="152" cy="160"/>
            </a:xfrm>
            <a:prstGeom prst="ellipse">
              <a:avLst/>
            </a:prstGeom>
            <a:gradFill rotWithShape="1">
              <a:gsLst>
                <a:gs pos="0">
                  <a:schemeClr val="tx1"/>
                </a:gs>
                <a:gs pos="100000">
                  <a:schemeClr val="bg1"/>
                </a:gs>
              </a:gsLst>
              <a:path path="shape">
                <a:fillToRect l="50000" t="50000" r="50000" b="50000"/>
              </a:path>
            </a:gradFill>
            <a:ln w="3175" algn="ctr">
              <a:solidFill>
                <a:schemeClr val="hlink"/>
              </a:solidFill>
              <a:round/>
            </a:ln>
            <a:effectLst>
              <a:outerShdw sy="50000" kx="-2453608" rotWithShape="0">
                <a:schemeClr val="bg2">
                  <a:alpha val="50000"/>
                </a:schemeClr>
              </a:outerShdw>
            </a:effectLst>
          </p:spPr>
          <p:txBody>
            <a:bodyPr wrap="none" anchor="ctr"/>
            <a:lstStyle/>
            <a:p>
              <a:pPr algn="ctr" eaLnBrk="0" hangingPunct="0">
                <a:spcBef>
                  <a:spcPct val="20000"/>
                </a:spcBef>
                <a:buClr>
                  <a:schemeClr val="tx2"/>
                </a:buClr>
                <a:buSzPct val="75000"/>
                <a:buFont typeface="Monotype Sorts" pitchFamily="2" charset="2"/>
                <a:buNone/>
                <a:defRPr/>
              </a:pPr>
              <a:endParaRPr lang="zh-CN" altLang="en-US"/>
            </a:p>
          </p:txBody>
        </p:sp>
        <p:sp>
          <p:nvSpPr>
            <p:cNvPr id="12067" name="WordArt 191"/>
            <p:cNvSpPr>
              <a:spLocks noChangeArrowheads="1" noChangeShapeType="1" noTextEdit="1"/>
            </p:cNvSpPr>
            <p:nvPr/>
          </p:nvSpPr>
          <p:spPr bwMode="auto">
            <a:xfrm>
              <a:off x="686" y="780"/>
              <a:ext cx="352" cy="143"/>
            </a:xfrm>
            <a:prstGeom prst="rect">
              <a:avLst/>
            </a:prstGeom>
          </p:spPr>
          <p:txBody>
            <a:bodyPr wrap="none" fromWordArt="1">
              <a:prstTxWarp prst="textPlain">
                <a:avLst>
                  <a:gd name="adj" fmla="val 50000"/>
                </a:avLst>
              </a:prstTxWarp>
            </a:bodyPr>
            <a:lstStyle/>
            <a:p>
              <a:pPr algn="ctr"/>
              <a:r>
                <a:rPr lang="zh-CN" altLang="en-US" sz="3600" kern="10">
                  <a:ln w="12700">
                    <a:solidFill>
                      <a:schemeClr val="tx1"/>
                    </a:solidFill>
                    <a:round/>
                  </a:ln>
                  <a:gradFill rotWithShape="1">
                    <a:gsLst>
                      <a:gs pos="0">
                        <a:srgbClr val="000082"/>
                      </a:gs>
                      <a:gs pos="50000">
                        <a:srgbClr val="FF8200"/>
                      </a:gs>
                      <a:gs pos="100000">
                        <a:srgbClr val="000082"/>
                      </a:gs>
                    </a:gsLst>
                    <a:lin ang="2700000" scaled="1"/>
                  </a:gradFill>
                  <a:effectLst>
                    <a:outerShdw sy="50000" kx="-2453608" rotWithShape="0">
                      <a:schemeClr val="bg2">
                        <a:alpha val="50000"/>
                      </a:schemeClr>
                    </a:outerShdw>
                  </a:effectLst>
                  <a:latin typeface="华文新魏" panose="02010800040101010101" charset="-122"/>
                </a:rPr>
                <a:t>问题</a:t>
              </a:r>
            </a:p>
          </p:txBody>
        </p:sp>
      </p:grpSp>
      <p:grpSp>
        <p:nvGrpSpPr>
          <p:cNvPr id="389315" name="Group 195"/>
          <p:cNvGrpSpPr/>
          <p:nvPr/>
        </p:nvGrpSpPr>
        <p:grpSpPr bwMode="auto">
          <a:xfrm>
            <a:off x="649288" y="1733550"/>
            <a:ext cx="6664325" cy="519113"/>
            <a:chOff x="481" y="1460"/>
            <a:chExt cx="4198" cy="327"/>
          </a:xfrm>
        </p:grpSpPr>
        <p:sp>
          <p:nvSpPr>
            <p:cNvPr id="389216" name="Rectangle 96"/>
            <p:cNvSpPr>
              <a:spLocks noChangeArrowheads="1"/>
            </p:cNvSpPr>
            <p:nvPr/>
          </p:nvSpPr>
          <p:spPr bwMode="auto">
            <a:xfrm>
              <a:off x="481" y="1460"/>
              <a:ext cx="4198"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设 </a:t>
              </a:r>
              <a:r>
                <a:rPr lang="zh-CN" altLang="en-US" i="1" dirty="0"/>
                <a:t>  </a:t>
              </a:r>
              <a:r>
                <a:rPr lang="zh-CN" altLang="en-US" dirty="0"/>
                <a:t>为样本空间</a:t>
              </a:r>
              <a:r>
                <a:rPr lang="en-US" altLang="zh-CN" dirty="0"/>
                <a:t>, </a:t>
              </a:r>
              <a:r>
                <a:rPr lang="zh-CN" altLang="en-US" dirty="0"/>
                <a:t>若事件                   满足：</a:t>
              </a:r>
            </a:p>
          </p:txBody>
        </p:sp>
        <p:graphicFrame>
          <p:nvGraphicFramePr>
            <p:cNvPr id="11999" name="Object 735"/>
            <p:cNvGraphicFramePr>
              <a:graphicFrameLocks noChangeAspect="1"/>
            </p:cNvGraphicFramePr>
            <p:nvPr/>
          </p:nvGraphicFramePr>
          <p:xfrm>
            <a:off x="2837" y="1494"/>
            <a:ext cx="1064" cy="285"/>
          </p:xfrm>
          <a:graphic>
            <a:graphicData uri="http://schemas.openxmlformats.org/presentationml/2006/ole">
              <mc:AlternateContent xmlns:mc="http://schemas.openxmlformats.org/markup-compatibility/2006">
                <mc:Choice xmlns:v="urn:schemas-microsoft-com:vml" Requires="v">
                  <p:oleObj name="Equation" r:id="rId19" imgW="1752600" imgH="304800" progId="">
                    <p:embed/>
                  </p:oleObj>
                </mc:Choice>
                <mc:Fallback>
                  <p:oleObj name="Equation" r:id="rId19" imgW="1752600" imgH="304800" progId="">
                    <p:embed/>
                    <p:pic>
                      <p:nvPicPr>
                        <p:cNvPr id="0" name="Picture 73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37" y="1494"/>
                          <a:ext cx="1064" cy="2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00" name="Object 736"/>
            <p:cNvGraphicFramePr>
              <a:graphicFrameLocks noChangeAspect="1"/>
            </p:cNvGraphicFramePr>
            <p:nvPr/>
          </p:nvGraphicFramePr>
          <p:xfrm>
            <a:off x="707" y="1499"/>
            <a:ext cx="261" cy="228"/>
          </p:xfrm>
          <a:graphic>
            <a:graphicData uri="http://schemas.openxmlformats.org/presentationml/2006/ole">
              <mc:AlternateContent xmlns:mc="http://schemas.openxmlformats.org/markup-compatibility/2006">
                <mc:Choice xmlns:v="urn:schemas-microsoft-com:vml" Requires="v">
                  <p:oleObj name="Equation" r:id="rId21" imgW="228600" imgH="203200" progId="">
                    <p:embed/>
                  </p:oleObj>
                </mc:Choice>
                <mc:Fallback>
                  <p:oleObj name="Equation" r:id="rId21" imgW="228600" imgH="203200" progId="">
                    <p:embed/>
                    <p:pic>
                      <p:nvPicPr>
                        <p:cNvPr id="0" name="Picture 73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07" y="1499"/>
                          <a:ext cx="261" cy="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2001" name="Object 737"/>
          <p:cNvGraphicFramePr>
            <a:graphicFrameLocks noChangeAspect="1"/>
          </p:cNvGraphicFramePr>
          <p:nvPr/>
        </p:nvGraphicFramePr>
        <p:xfrm>
          <a:off x="1222375" y="2844800"/>
          <a:ext cx="2919413" cy="492125"/>
        </p:xfrm>
        <a:graphic>
          <a:graphicData uri="http://schemas.openxmlformats.org/presentationml/2006/ole">
            <mc:AlternateContent xmlns:mc="http://schemas.openxmlformats.org/markup-compatibility/2006">
              <mc:Choice xmlns:v="urn:schemas-microsoft-com:vml" Requires="v">
                <p:oleObj name="Equation" r:id="rId23" imgW="3048000" imgH="304800" progId="">
                  <p:embed/>
                </p:oleObj>
              </mc:Choice>
              <mc:Fallback>
                <p:oleObj name="Equation" r:id="rId23" imgW="3048000" imgH="304800" progId="">
                  <p:embed/>
                  <p:pic>
                    <p:nvPicPr>
                      <p:cNvPr id="0" name="Picture 73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22375" y="2844800"/>
                        <a:ext cx="2919413"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89380" name="Group 260"/>
          <p:cNvGrpSpPr/>
          <p:nvPr/>
        </p:nvGrpSpPr>
        <p:grpSpPr bwMode="auto">
          <a:xfrm>
            <a:off x="-101600" y="3195638"/>
            <a:ext cx="7339013" cy="581025"/>
            <a:chOff x="-64" y="2189"/>
            <a:chExt cx="4623" cy="366"/>
          </a:xfrm>
        </p:grpSpPr>
        <p:sp>
          <p:nvSpPr>
            <p:cNvPr id="389223" name="Rectangle 103"/>
            <p:cNvSpPr>
              <a:spLocks noChangeArrowheads="1"/>
            </p:cNvSpPr>
            <p:nvPr/>
          </p:nvSpPr>
          <p:spPr bwMode="auto">
            <a:xfrm>
              <a:off x="-64" y="2210"/>
              <a:ext cx="4102"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则称                       为样本空间 </a:t>
              </a:r>
              <a:r>
                <a:rPr lang="zh-CN" altLang="en-US" i="1" dirty="0"/>
                <a:t>  </a:t>
              </a:r>
              <a:r>
                <a:rPr lang="zh-CN" altLang="en-US" dirty="0"/>
                <a:t> 的一个</a:t>
              </a:r>
            </a:p>
          </p:txBody>
        </p:sp>
        <p:sp>
          <p:nvSpPr>
            <p:cNvPr id="389259" name="Rectangle 139"/>
            <p:cNvSpPr>
              <a:spLocks noChangeArrowheads="1"/>
            </p:cNvSpPr>
            <p:nvPr/>
          </p:nvSpPr>
          <p:spPr bwMode="auto">
            <a:xfrm>
              <a:off x="3689" y="2189"/>
              <a:ext cx="870"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solidFill>
                    <a:srgbClr val="FF0000"/>
                  </a:solidFill>
                  <a:ea typeface="华文新魏" panose="02010800040101010101" charset="-122"/>
                </a:rPr>
                <a:t>分划</a:t>
              </a:r>
              <a:r>
                <a:rPr lang="en-US" altLang="zh-CN" dirty="0">
                  <a:ea typeface="华文新魏" panose="02010800040101010101" charset="-122"/>
                </a:rPr>
                <a:t>.</a:t>
              </a:r>
            </a:p>
          </p:txBody>
        </p:sp>
        <p:graphicFrame>
          <p:nvGraphicFramePr>
            <p:cNvPr id="12002" name="Object 738"/>
            <p:cNvGraphicFramePr>
              <a:graphicFrameLocks noChangeAspect="1"/>
            </p:cNvGraphicFramePr>
            <p:nvPr/>
          </p:nvGraphicFramePr>
          <p:xfrm>
            <a:off x="429" y="2221"/>
            <a:ext cx="1318" cy="334"/>
          </p:xfrm>
          <a:graphic>
            <a:graphicData uri="http://schemas.openxmlformats.org/presentationml/2006/ole">
              <mc:AlternateContent xmlns:mc="http://schemas.openxmlformats.org/markup-compatibility/2006">
                <mc:Choice xmlns:v="urn:schemas-microsoft-com:vml" Requires="v">
                  <p:oleObj name="Equation" r:id="rId25" imgW="2032000" imgH="330200" progId="">
                    <p:embed/>
                  </p:oleObj>
                </mc:Choice>
                <mc:Fallback>
                  <p:oleObj name="Equation" r:id="rId25" imgW="2032000" imgH="330200" progId="">
                    <p:embed/>
                    <p:pic>
                      <p:nvPicPr>
                        <p:cNvPr id="0" name="Picture 73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29" y="2221"/>
                          <a:ext cx="1318" cy="3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03" name="Object 739"/>
            <p:cNvGraphicFramePr>
              <a:graphicFrameLocks noChangeAspect="1"/>
            </p:cNvGraphicFramePr>
            <p:nvPr/>
          </p:nvGraphicFramePr>
          <p:xfrm>
            <a:off x="2812" y="2232"/>
            <a:ext cx="302" cy="266"/>
          </p:xfrm>
          <a:graphic>
            <a:graphicData uri="http://schemas.openxmlformats.org/presentationml/2006/ole">
              <mc:AlternateContent xmlns:mc="http://schemas.openxmlformats.org/markup-compatibility/2006">
                <mc:Choice xmlns:v="urn:schemas-microsoft-com:vml" Requires="v">
                  <p:oleObj name="Equation" r:id="rId27" imgW="228600" imgH="203200" progId="">
                    <p:embed/>
                  </p:oleObj>
                </mc:Choice>
                <mc:Fallback>
                  <p:oleObj name="Equation" r:id="rId27" imgW="228600" imgH="203200" progId="">
                    <p:embed/>
                    <p:pic>
                      <p:nvPicPr>
                        <p:cNvPr id="0" name="Picture 73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812" y="2232"/>
                          <a:ext cx="302" cy="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89396" name="Group 276"/>
          <p:cNvGrpSpPr/>
          <p:nvPr/>
        </p:nvGrpSpPr>
        <p:grpSpPr bwMode="auto">
          <a:xfrm>
            <a:off x="161925" y="4097338"/>
            <a:ext cx="2771775" cy="493712"/>
            <a:chOff x="530" y="2677"/>
            <a:chExt cx="1326" cy="246"/>
          </a:xfrm>
        </p:grpSpPr>
        <p:sp>
          <p:nvSpPr>
            <p:cNvPr id="389342" name="AutoShape 222"/>
            <p:cNvSpPr>
              <a:spLocks noChangeArrowheads="1"/>
            </p:cNvSpPr>
            <p:nvPr/>
          </p:nvSpPr>
          <p:spPr bwMode="auto">
            <a:xfrm>
              <a:off x="530" y="2677"/>
              <a:ext cx="1326" cy="246"/>
            </a:xfrm>
            <a:prstGeom prst="wedgeRectCallout">
              <a:avLst>
                <a:gd name="adj1" fmla="val 66213"/>
                <a:gd name="adj2" fmla="val -23579"/>
              </a:avLst>
            </a:prstGeom>
            <a:gradFill rotWithShape="1">
              <a:gsLst>
                <a:gs pos="0">
                  <a:srgbClr val="5E9EFF"/>
                </a:gs>
                <a:gs pos="50000">
                  <a:srgbClr val="5E9EFF">
                    <a:gamma/>
                    <a:shade val="46275"/>
                    <a:invGamma/>
                  </a:srgbClr>
                </a:gs>
                <a:gs pos="100000">
                  <a:srgbClr val="5E9EFF"/>
                </a:gs>
              </a:gsLst>
              <a:lin ang="2700000" scaled="1"/>
            </a:gradFill>
            <a:ln w="9525" algn="ctr">
              <a:solidFill>
                <a:schemeClr val="folHlink"/>
              </a:solidFill>
              <a:miter lim="800000"/>
            </a:ln>
            <a:effectLst>
              <a:outerShdw dist="107763" dir="2700000" algn="ctr" rotWithShape="0">
                <a:schemeClr val="bg2">
                  <a:alpha val="50000"/>
                </a:schemeClr>
              </a:outerShdw>
            </a:effectLst>
          </p:spPr>
          <p:txBody>
            <a:bodyPr anchor="ctr"/>
            <a:lstStyle/>
            <a:p>
              <a:pPr algn="ctr">
                <a:lnSpc>
                  <a:spcPct val="120000"/>
                </a:lnSpc>
                <a:spcBef>
                  <a:spcPct val="50000"/>
                </a:spcBef>
                <a:defRPr/>
              </a:pPr>
              <a:endParaRPr lang="zh-CN" altLang="zh-CN">
                <a:solidFill>
                  <a:srgbClr val="FFFF00"/>
                </a:solidFill>
                <a:effectLst>
                  <a:outerShdw blurRad="38100" dist="38100" dir="2700000" algn="tl">
                    <a:srgbClr val="000000"/>
                  </a:outerShdw>
                </a:effectLst>
                <a:latin typeface="华文新魏" panose="02010800040101010101" charset="-122"/>
                <a:ea typeface="华文新魏" panose="02010800040101010101" charset="-122"/>
              </a:endParaRPr>
            </a:p>
          </p:txBody>
        </p:sp>
        <p:sp>
          <p:nvSpPr>
            <p:cNvPr id="12055" name="WordArt 223"/>
            <p:cNvSpPr>
              <a:spLocks noChangeArrowheads="1" noChangeShapeType="1" noTextEdit="1"/>
            </p:cNvSpPr>
            <p:nvPr/>
          </p:nvSpPr>
          <p:spPr bwMode="auto">
            <a:xfrm>
              <a:off x="568" y="2714"/>
              <a:ext cx="616" cy="165"/>
            </a:xfrm>
            <a:prstGeom prst="rect">
              <a:avLst/>
            </a:prstGeom>
          </p:spPr>
          <p:txBody>
            <a:bodyPr wrap="none" fromWordArt="1">
              <a:prstTxWarp prst="textPlain">
                <a:avLst>
                  <a:gd name="adj" fmla="val 50000"/>
                </a:avLst>
              </a:prstTxWarp>
            </a:bodyPr>
            <a:lstStyle/>
            <a:p>
              <a:pPr algn="ctr"/>
              <a:r>
                <a:rPr lang="zh-CN" altLang="en-US" sz="3600" kern="10">
                  <a:ln w="12700">
                    <a:solidFill>
                      <a:srgbClr val="99CCFF"/>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黑体" panose="02010609060101010101" pitchFamily="2" charset="-122"/>
                  <a:ea typeface="黑体" panose="02010609060101010101" pitchFamily="2" charset="-122"/>
                </a:rPr>
                <a:t>一般要求诸</a:t>
              </a:r>
            </a:p>
          </p:txBody>
        </p:sp>
        <p:sp>
          <p:nvSpPr>
            <p:cNvPr id="12056" name="WordArt 205"/>
            <p:cNvSpPr>
              <a:spLocks noChangeArrowheads="1" noChangeShapeType="1" noTextEdit="1"/>
            </p:cNvSpPr>
            <p:nvPr/>
          </p:nvSpPr>
          <p:spPr bwMode="auto">
            <a:xfrm>
              <a:off x="1208" y="2731"/>
              <a:ext cx="103" cy="130"/>
            </a:xfrm>
            <a:prstGeom prst="rect">
              <a:avLst/>
            </a:prstGeom>
          </p:spPr>
          <p:txBody>
            <a:bodyPr wrap="none" fromWordArt="1">
              <a:prstTxWarp prst="textPlain">
                <a:avLst>
                  <a:gd name="adj" fmla="val 50000"/>
                </a:avLst>
              </a:prstTxWarp>
            </a:bodyPr>
            <a:lstStyle/>
            <a:p>
              <a:pPr algn="ctr"/>
              <a:r>
                <a:rPr lang="en-US" altLang="zh-CN" sz="3600" i="1" kern="10">
                  <a:ln w="12700">
                    <a:solidFill>
                      <a:srgbClr val="99CCFF"/>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Times New Roman" panose="02020603050405020304"/>
                  <a:cs typeface="Times New Roman" panose="02020603050405020304"/>
                </a:rPr>
                <a:t>P</a:t>
              </a:r>
              <a:endParaRPr lang="zh-CN" altLang="en-US" sz="3600" i="1" kern="10">
                <a:ln w="12700">
                  <a:solidFill>
                    <a:srgbClr val="99CCFF"/>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Times New Roman" panose="02020603050405020304"/>
                <a:cs typeface="Times New Roman" panose="02020603050405020304"/>
              </a:endParaRPr>
            </a:p>
          </p:txBody>
        </p:sp>
        <p:sp>
          <p:nvSpPr>
            <p:cNvPr id="12057" name="WordArt 211"/>
            <p:cNvSpPr>
              <a:spLocks noChangeArrowheads="1" noChangeShapeType="1" noTextEdit="1"/>
            </p:cNvSpPr>
            <p:nvPr/>
          </p:nvSpPr>
          <p:spPr bwMode="auto">
            <a:xfrm>
              <a:off x="1502" y="2805"/>
              <a:ext cx="36" cy="70"/>
            </a:xfrm>
            <a:prstGeom prst="rect">
              <a:avLst/>
            </a:prstGeom>
          </p:spPr>
          <p:txBody>
            <a:bodyPr wrap="none" fromWordArt="1">
              <a:prstTxWarp prst="textPlain">
                <a:avLst>
                  <a:gd name="adj" fmla="val 50000"/>
                </a:avLst>
              </a:prstTxWarp>
            </a:bodyPr>
            <a:lstStyle/>
            <a:p>
              <a:pPr algn="ctr"/>
              <a:r>
                <a:rPr lang="en-US" altLang="zh-CN" sz="3600" i="1" kern="10">
                  <a:ln w="12700">
                    <a:solidFill>
                      <a:srgbClr val="99CCFF"/>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Times New Roman" panose="02020603050405020304"/>
                  <a:cs typeface="Times New Roman" panose="02020603050405020304"/>
                </a:rPr>
                <a:t>i</a:t>
              </a:r>
              <a:endParaRPr lang="zh-CN" altLang="en-US" sz="3600" i="1" kern="10">
                <a:ln w="12700">
                  <a:solidFill>
                    <a:srgbClr val="99CCFF"/>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Times New Roman" panose="02020603050405020304"/>
                <a:cs typeface="Times New Roman" panose="02020603050405020304"/>
              </a:endParaRPr>
            </a:p>
          </p:txBody>
        </p:sp>
        <p:sp>
          <p:nvSpPr>
            <p:cNvPr id="12058" name="WordArt 224"/>
            <p:cNvSpPr>
              <a:spLocks noChangeArrowheads="1" noChangeShapeType="1" noTextEdit="1"/>
            </p:cNvSpPr>
            <p:nvPr/>
          </p:nvSpPr>
          <p:spPr bwMode="auto">
            <a:xfrm>
              <a:off x="1333" y="2740"/>
              <a:ext cx="33" cy="130"/>
            </a:xfrm>
            <a:prstGeom prst="rect">
              <a:avLst/>
            </a:prstGeom>
          </p:spPr>
          <p:txBody>
            <a:bodyPr wrap="none" fromWordArt="1">
              <a:prstTxWarp prst="textPlain">
                <a:avLst>
                  <a:gd name="adj" fmla="val 50000"/>
                </a:avLst>
              </a:prstTxWarp>
            </a:bodyPr>
            <a:lstStyle/>
            <a:p>
              <a:pPr algn="ctr"/>
              <a:r>
                <a:rPr lang="en-US" altLang="zh-CN" sz="3600" kern="10">
                  <a:ln w="12700">
                    <a:solidFill>
                      <a:srgbClr val="99CCFF"/>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Times New Roman" panose="02020603050405020304"/>
                  <a:cs typeface="Times New Roman" panose="02020603050405020304"/>
                </a:rPr>
                <a:t>(</a:t>
              </a:r>
              <a:endParaRPr lang="zh-CN" altLang="en-US" sz="3600" kern="10">
                <a:ln w="12700">
                  <a:solidFill>
                    <a:srgbClr val="99CCFF"/>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Times New Roman" panose="02020603050405020304"/>
                <a:cs typeface="Times New Roman" panose="02020603050405020304"/>
              </a:endParaRPr>
            </a:p>
          </p:txBody>
        </p:sp>
        <p:sp>
          <p:nvSpPr>
            <p:cNvPr id="12059" name="WordArt 225"/>
            <p:cNvSpPr>
              <a:spLocks noChangeArrowheads="1" noChangeShapeType="1" noTextEdit="1"/>
            </p:cNvSpPr>
            <p:nvPr/>
          </p:nvSpPr>
          <p:spPr bwMode="auto">
            <a:xfrm>
              <a:off x="1550" y="2742"/>
              <a:ext cx="33" cy="130"/>
            </a:xfrm>
            <a:prstGeom prst="rect">
              <a:avLst/>
            </a:prstGeom>
          </p:spPr>
          <p:txBody>
            <a:bodyPr wrap="none" fromWordArt="1">
              <a:prstTxWarp prst="textPlain">
                <a:avLst>
                  <a:gd name="adj" fmla="val 50000"/>
                </a:avLst>
              </a:prstTxWarp>
            </a:bodyPr>
            <a:lstStyle/>
            <a:p>
              <a:pPr algn="ctr"/>
              <a:r>
                <a:rPr lang="en-US" altLang="zh-CN" sz="3600" kern="10">
                  <a:ln w="12700">
                    <a:solidFill>
                      <a:srgbClr val="99CCFF"/>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Times New Roman" panose="02020603050405020304"/>
                  <a:cs typeface="Times New Roman" panose="02020603050405020304"/>
                </a:rPr>
                <a:t>)</a:t>
              </a:r>
              <a:endParaRPr lang="zh-CN" altLang="en-US" sz="3600" kern="10">
                <a:ln w="12700">
                  <a:solidFill>
                    <a:srgbClr val="99CCFF"/>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Times New Roman" panose="02020603050405020304"/>
                <a:cs typeface="Times New Roman" panose="02020603050405020304"/>
              </a:endParaRPr>
            </a:p>
          </p:txBody>
        </p:sp>
        <p:sp>
          <p:nvSpPr>
            <p:cNvPr id="12060" name="WordArt 226"/>
            <p:cNvSpPr>
              <a:spLocks noChangeArrowheads="1" noChangeShapeType="1" noTextEdit="1"/>
            </p:cNvSpPr>
            <p:nvPr/>
          </p:nvSpPr>
          <p:spPr bwMode="auto">
            <a:xfrm>
              <a:off x="1381" y="2740"/>
              <a:ext cx="103" cy="130"/>
            </a:xfrm>
            <a:prstGeom prst="rect">
              <a:avLst/>
            </a:prstGeom>
          </p:spPr>
          <p:txBody>
            <a:bodyPr wrap="none" fromWordArt="1">
              <a:prstTxWarp prst="textPlain">
                <a:avLst>
                  <a:gd name="adj" fmla="val 50000"/>
                </a:avLst>
              </a:prstTxWarp>
            </a:bodyPr>
            <a:lstStyle/>
            <a:p>
              <a:pPr algn="ctr"/>
              <a:r>
                <a:rPr lang="en-US" altLang="zh-CN" sz="3600" i="1" kern="10">
                  <a:ln w="12700">
                    <a:solidFill>
                      <a:srgbClr val="99CCFF"/>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Times New Roman" panose="02020603050405020304"/>
                  <a:cs typeface="Times New Roman" panose="02020603050405020304"/>
                </a:rPr>
                <a:t>B</a:t>
              </a:r>
              <a:endParaRPr lang="zh-CN" altLang="en-US" sz="3600" i="1" kern="10">
                <a:ln w="12700">
                  <a:solidFill>
                    <a:srgbClr val="99CCFF"/>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Times New Roman" panose="02020603050405020304"/>
                <a:cs typeface="Times New Roman" panose="02020603050405020304"/>
              </a:endParaRPr>
            </a:p>
          </p:txBody>
        </p:sp>
        <p:sp>
          <p:nvSpPr>
            <p:cNvPr id="12061" name="WordArt 227"/>
            <p:cNvSpPr>
              <a:spLocks noChangeArrowheads="1" noChangeShapeType="1" noTextEdit="1"/>
            </p:cNvSpPr>
            <p:nvPr/>
          </p:nvSpPr>
          <p:spPr bwMode="auto">
            <a:xfrm>
              <a:off x="1622" y="2760"/>
              <a:ext cx="79" cy="97"/>
            </a:xfrm>
            <a:prstGeom prst="rect">
              <a:avLst/>
            </a:prstGeom>
          </p:spPr>
          <p:txBody>
            <a:bodyPr wrap="none" fromWordArt="1">
              <a:prstTxWarp prst="textPlain">
                <a:avLst>
                  <a:gd name="adj" fmla="val 50000"/>
                </a:avLst>
              </a:prstTxWarp>
            </a:bodyPr>
            <a:lstStyle/>
            <a:p>
              <a:pPr algn="ctr"/>
              <a:r>
                <a:rPr lang="en-US" altLang="zh-CN" sz="3600" i="1" kern="10">
                  <a:ln w="12700">
                    <a:solidFill>
                      <a:srgbClr val="99CCFF"/>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Times New Roman" panose="02020603050405020304"/>
                  <a:cs typeface="Times New Roman" panose="02020603050405020304"/>
                </a:rPr>
                <a:t>&gt;</a:t>
              </a:r>
              <a:endParaRPr lang="zh-CN" altLang="en-US" sz="3600" i="1" kern="10">
                <a:ln w="12700">
                  <a:solidFill>
                    <a:srgbClr val="99CCFF"/>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Times New Roman" panose="02020603050405020304"/>
                <a:cs typeface="Times New Roman" panose="02020603050405020304"/>
              </a:endParaRPr>
            </a:p>
          </p:txBody>
        </p:sp>
        <p:sp>
          <p:nvSpPr>
            <p:cNvPr id="12062" name="WordArt 228"/>
            <p:cNvSpPr>
              <a:spLocks noChangeArrowheads="1" noChangeShapeType="1" noTextEdit="1"/>
            </p:cNvSpPr>
            <p:nvPr/>
          </p:nvSpPr>
          <p:spPr bwMode="auto">
            <a:xfrm>
              <a:off x="1738" y="2743"/>
              <a:ext cx="73" cy="130"/>
            </a:xfrm>
            <a:prstGeom prst="rect">
              <a:avLst/>
            </a:prstGeom>
          </p:spPr>
          <p:txBody>
            <a:bodyPr wrap="none" fromWordArt="1">
              <a:prstTxWarp prst="textPlain">
                <a:avLst>
                  <a:gd name="adj" fmla="val 50000"/>
                </a:avLst>
              </a:prstTxWarp>
            </a:bodyPr>
            <a:lstStyle/>
            <a:p>
              <a:pPr algn="ctr"/>
              <a:r>
                <a:rPr lang="en-US" altLang="zh-CN" sz="3600" kern="10">
                  <a:ln w="12700">
                    <a:solidFill>
                      <a:srgbClr val="99CCFF"/>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Times New Roman" panose="02020603050405020304"/>
                  <a:cs typeface="Times New Roman" panose="02020603050405020304"/>
                </a:rPr>
                <a:t>0</a:t>
              </a:r>
              <a:endParaRPr lang="zh-CN" altLang="en-US" sz="3600" kern="10">
                <a:ln w="12700">
                  <a:solidFill>
                    <a:srgbClr val="99CCFF"/>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Times New Roman" panose="02020603050405020304"/>
                <a:cs typeface="Times New Roman" panose="02020603050405020304"/>
              </a:endParaRPr>
            </a:p>
          </p:txBody>
        </p:sp>
      </p:grpSp>
      <p:grpSp>
        <p:nvGrpSpPr>
          <p:cNvPr id="389375" name="Group 255"/>
          <p:cNvGrpSpPr/>
          <p:nvPr/>
        </p:nvGrpSpPr>
        <p:grpSpPr bwMode="auto">
          <a:xfrm>
            <a:off x="361950" y="5543550"/>
            <a:ext cx="8221663" cy="384175"/>
            <a:chOff x="541" y="3332"/>
            <a:chExt cx="4070" cy="193"/>
          </a:xfrm>
        </p:grpSpPr>
        <p:sp>
          <p:nvSpPr>
            <p:cNvPr id="12037" name="WordArt 172"/>
            <p:cNvSpPr>
              <a:spLocks noChangeArrowheads="1" noChangeShapeType="1" noTextEdit="1"/>
            </p:cNvSpPr>
            <p:nvPr/>
          </p:nvSpPr>
          <p:spPr bwMode="auto">
            <a:xfrm>
              <a:off x="541" y="3332"/>
              <a:ext cx="439" cy="183"/>
            </a:xfrm>
            <a:prstGeom prst="rect">
              <a:avLst/>
            </a:prstGeom>
          </p:spPr>
          <p:txBody>
            <a:bodyPr wrap="none" fromWordArt="1">
              <a:prstTxWarp prst="textPlain">
                <a:avLst>
                  <a:gd name="adj" fmla="val 50000"/>
                </a:avLst>
              </a:prstTxWarp>
            </a:bodyPr>
            <a:lstStyle/>
            <a:p>
              <a:pPr algn="ctr"/>
              <a:r>
                <a:rPr lang="zh-CN" altLang="en-US" sz="3600" kern="10">
                  <a:ln w="15875">
                    <a:solidFill>
                      <a:srgbClr val="FFFF00"/>
                    </a:solidFill>
                    <a:round/>
                  </a:ln>
                  <a:solidFill>
                    <a:srgbClr val="FF0000"/>
                  </a:solidFill>
                  <a:effectLst>
                    <a:outerShdw dist="53882" dir="2700000" algn="ctr" rotWithShape="0">
                      <a:schemeClr val="bg2">
                        <a:alpha val="50000"/>
                      </a:schemeClr>
                    </a:outerShdw>
                  </a:effectLst>
                  <a:latin typeface="方正舒体" panose="02010601030101010101" charset="-122"/>
                </a:rPr>
                <a:t>想法</a:t>
              </a:r>
            </a:p>
          </p:txBody>
        </p:sp>
        <p:sp>
          <p:nvSpPr>
            <p:cNvPr id="12038" name="WordArt 230"/>
            <p:cNvSpPr>
              <a:spLocks noChangeArrowheads="1" noChangeShapeType="1" noTextEdit="1"/>
            </p:cNvSpPr>
            <p:nvPr/>
          </p:nvSpPr>
          <p:spPr bwMode="auto">
            <a:xfrm>
              <a:off x="1069" y="3342"/>
              <a:ext cx="1399" cy="172"/>
            </a:xfrm>
            <a:prstGeom prst="rect">
              <a:avLst/>
            </a:prstGeom>
          </p:spPr>
          <p:txBody>
            <a:bodyPr wrap="none" fromWordArt="1">
              <a:prstTxWarp prst="textPlain">
                <a:avLst>
                  <a:gd name="adj" fmla="val 50000"/>
                </a:avLst>
              </a:prstTxWarp>
            </a:bodyPr>
            <a:lstStyle/>
            <a:p>
              <a:pPr algn="ctr"/>
              <a:r>
                <a:rPr lang="zh-CN" altLang="en-US" sz="3600" kern="10" dirty="0">
                  <a:ln w="12700">
                    <a:solidFill>
                      <a:srgbClr val="FFFF00"/>
                    </a:solidFill>
                    <a:round/>
                  </a:ln>
                  <a:solidFill>
                    <a:srgbClr val="FF0000"/>
                  </a:solidFill>
                  <a:effectLst>
                    <a:outerShdw dist="35921" dir="2700000" algn="ctr" rotWithShape="0">
                      <a:srgbClr val="990000"/>
                    </a:outerShdw>
                  </a:effectLst>
                  <a:latin typeface="黑体" panose="02010609060101010101" pitchFamily="2" charset="-122"/>
                  <a:ea typeface="黑体" panose="02010609060101010101" pitchFamily="2" charset="-122"/>
                </a:rPr>
                <a:t>将     的计算分解到</a:t>
              </a:r>
            </a:p>
          </p:txBody>
        </p:sp>
        <p:sp>
          <p:nvSpPr>
            <p:cNvPr id="12039" name="WordArt 231"/>
            <p:cNvSpPr>
              <a:spLocks noChangeArrowheads="1" noChangeShapeType="1" noTextEdit="1"/>
            </p:cNvSpPr>
            <p:nvPr/>
          </p:nvSpPr>
          <p:spPr bwMode="auto">
            <a:xfrm>
              <a:off x="1230" y="3362"/>
              <a:ext cx="111" cy="144"/>
            </a:xfrm>
            <a:prstGeom prst="rect">
              <a:avLst/>
            </a:prstGeom>
          </p:spPr>
          <p:txBody>
            <a:bodyPr wrap="none" fromWordArt="1">
              <a:prstTxWarp prst="textPlain">
                <a:avLst>
                  <a:gd name="adj" fmla="val 50000"/>
                </a:avLst>
              </a:prstTxWarp>
            </a:bodyPr>
            <a:lstStyle/>
            <a:p>
              <a:pPr algn="ctr"/>
              <a:r>
                <a:rPr lang="en-US" altLang="zh-CN" sz="3600" i="1" kern="10">
                  <a:ln w="12700">
                    <a:solidFill>
                      <a:srgbClr val="FFFF00"/>
                    </a:solidFill>
                    <a:round/>
                  </a:ln>
                  <a:solidFill>
                    <a:srgbClr val="FF0000"/>
                  </a:solidFill>
                  <a:effectLst>
                    <a:outerShdw dist="35921" dir="2700000" algn="ctr" rotWithShape="0">
                      <a:srgbClr val="990000"/>
                    </a:outerShdw>
                  </a:effectLst>
                  <a:latin typeface="Times New Roman" panose="02020603050405020304"/>
                  <a:cs typeface="Times New Roman" panose="02020603050405020304"/>
                </a:rPr>
                <a:t>P</a:t>
              </a:r>
              <a:endParaRPr lang="zh-CN" altLang="en-US" sz="3600" i="1" kern="10">
                <a:ln w="12700">
                  <a:solidFill>
                    <a:srgbClr val="FFFF00"/>
                  </a:solidFill>
                  <a:round/>
                </a:ln>
                <a:solidFill>
                  <a:srgbClr val="FF0000"/>
                </a:solidFill>
                <a:effectLst>
                  <a:outerShdw dist="35921" dir="2700000" algn="ctr" rotWithShape="0">
                    <a:srgbClr val="990000"/>
                  </a:outerShdw>
                </a:effectLst>
                <a:latin typeface="Times New Roman" panose="02020603050405020304"/>
                <a:cs typeface="Times New Roman" panose="02020603050405020304"/>
              </a:endParaRPr>
            </a:p>
          </p:txBody>
        </p:sp>
        <p:sp>
          <p:nvSpPr>
            <p:cNvPr id="12040" name="WordArt 232"/>
            <p:cNvSpPr>
              <a:spLocks noChangeArrowheads="1" noChangeShapeType="1" noTextEdit="1"/>
            </p:cNvSpPr>
            <p:nvPr/>
          </p:nvSpPr>
          <p:spPr bwMode="auto">
            <a:xfrm>
              <a:off x="1364" y="3365"/>
              <a:ext cx="30" cy="144"/>
            </a:xfrm>
            <a:prstGeom prst="rect">
              <a:avLst/>
            </a:prstGeom>
          </p:spPr>
          <p:txBody>
            <a:bodyPr wrap="none" fromWordArt="1">
              <a:prstTxWarp prst="textPlain">
                <a:avLst>
                  <a:gd name="adj" fmla="val 50000"/>
                </a:avLst>
              </a:prstTxWarp>
            </a:bodyPr>
            <a:lstStyle/>
            <a:p>
              <a:pPr algn="ctr"/>
              <a:r>
                <a:rPr lang="en-US" altLang="zh-CN" sz="3600" kern="10" dirty="0">
                  <a:ln w="12700">
                    <a:solidFill>
                      <a:srgbClr val="FFFF00"/>
                    </a:solidFill>
                    <a:round/>
                  </a:ln>
                  <a:solidFill>
                    <a:srgbClr val="FF0000"/>
                  </a:solidFill>
                  <a:effectLst>
                    <a:outerShdw dist="35921" dir="2700000" algn="ctr" rotWithShape="0">
                      <a:srgbClr val="990000"/>
                    </a:outerShdw>
                  </a:effectLst>
                  <a:latin typeface="Times New Roman" panose="02020603050405020304"/>
                  <a:cs typeface="Times New Roman" panose="02020603050405020304"/>
                </a:rPr>
                <a:t>(</a:t>
              </a:r>
              <a:endParaRPr lang="zh-CN" altLang="en-US" sz="3600" kern="10" dirty="0">
                <a:ln w="12700">
                  <a:solidFill>
                    <a:srgbClr val="FFFF00"/>
                  </a:solidFill>
                  <a:round/>
                </a:ln>
                <a:solidFill>
                  <a:srgbClr val="FF0000"/>
                </a:solidFill>
                <a:effectLst>
                  <a:outerShdw dist="35921" dir="2700000" algn="ctr" rotWithShape="0">
                    <a:srgbClr val="990000"/>
                  </a:outerShdw>
                </a:effectLst>
                <a:latin typeface="Times New Roman" panose="02020603050405020304"/>
                <a:cs typeface="Times New Roman" panose="02020603050405020304"/>
              </a:endParaRPr>
            </a:p>
          </p:txBody>
        </p:sp>
        <p:sp>
          <p:nvSpPr>
            <p:cNvPr id="12041" name="WordArt 233"/>
            <p:cNvSpPr>
              <a:spLocks noChangeArrowheads="1" noChangeShapeType="1" noTextEdit="1"/>
            </p:cNvSpPr>
            <p:nvPr/>
          </p:nvSpPr>
          <p:spPr bwMode="auto">
            <a:xfrm>
              <a:off x="1539" y="3367"/>
              <a:ext cx="30" cy="143"/>
            </a:xfrm>
            <a:prstGeom prst="rect">
              <a:avLst/>
            </a:prstGeom>
          </p:spPr>
          <p:txBody>
            <a:bodyPr wrap="none" fromWordArt="1">
              <a:prstTxWarp prst="textPlain">
                <a:avLst>
                  <a:gd name="adj" fmla="val 50000"/>
                </a:avLst>
              </a:prstTxWarp>
            </a:bodyPr>
            <a:lstStyle/>
            <a:p>
              <a:pPr algn="ctr"/>
              <a:r>
                <a:rPr lang="en-US" altLang="zh-CN" sz="3600" kern="10">
                  <a:ln w="12700">
                    <a:solidFill>
                      <a:srgbClr val="FFFF00"/>
                    </a:solidFill>
                    <a:round/>
                  </a:ln>
                  <a:solidFill>
                    <a:srgbClr val="FF0000"/>
                  </a:solidFill>
                  <a:effectLst>
                    <a:outerShdw dist="35921" dir="2700000" algn="ctr" rotWithShape="0">
                      <a:srgbClr val="990000"/>
                    </a:outerShdw>
                  </a:effectLst>
                  <a:latin typeface="Times New Roman" panose="02020603050405020304"/>
                  <a:cs typeface="Times New Roman" panose="02020603050405020304"/>
                </a:rPr>
                <a:t>)</a:t>
              </a:r>
              <a:endParaRPr lang="zh-CN" altLang="en-US" sz="3600" kern="10">
                <a:ln w="12700">
                  <a:solidFill>
                    <a:srgbClr val="FFFF00"/>
                  </a:solidFill>
                  <a:round/>
                </a:ln>
                <a:solidFill>
                  <a:srgbClr val="FF0000"/>
                </a:solidFill>
                <a:effectLst>
                  <a:outerShdw dist="35921" dir="2700000" algn="ctr" rotWithShape="0">
                    <a:srgbClr val="990000"/>
                  </a:outerShdw>
                </a:effectLst>
                <a:latin typeface="Times New Roman" panose="02020603050405020304"/>
                <a:cs typeface="Times New Roman" panose="02020603050405020304"/>
              </a:endParaRPr>
            </a:p>
          </p:txBody>
        </p:sp>
        <p:sp>
          <p:nvSpPr>
            <p:cNvPr id="12042" name="WordArt 234"/>
            <p:cNvSpPr>
              <a:spLocks noChangeArrowheads="1" noChangeShapeType="1" noTextEdit="1"/>
            </p:cNvSpPr>
            <p:nvPr/>
          </p:nvSpPr>
          <p:spPr bwMode="auto">
            <a:xfrm>
              <a:off x="1410" y="3366"/>
              <a:ext cx="111" cy="144"/>
            </a:xfrm>
            <a:prstGeom prst="rect">
              <a:avLst/>
            </a:prstGeom>
          </p:spPr>
          <p:txBody>
            <a:bodyPr wrap="none" fromWordArt="1">
              <a:prstTxWarp prst="textPlain">
                <a:avLst>
                  <a:gd name="adj" fmla="val 50000"/>
                </a:avLst>
              </a:prstTxWarp>
            </a:bodyPr>
            <a:lstStyle/>
            <a:p>
              <a:pPr algn="ctr"/>
              <a:r>
                <a:rPr lang="en-US" altLang="zh-CN" sz="3600" i="1" kern="10">
                  <a:ln w="12700">
                    <a:solidFill>
                      <a:srgbClr val="FFFF00"/>
                    </a:solidFill>
                    <a:round/>
                  </a:ln>
                  <a:solidFill>
                    <a:srgbClr val="FF0000"/>
                  </a:solidFill>
                  <a:effectLst>
                    <a:outerShdw dist="35921" dir="2700000" algn="ctr" rotWithShape="0">
                      <a:srgbClr val="990000"/>
                    </a:outerShdw>
                  </a:effectLst>
                  <a:latin typeface="Times New Roman" panose="02020603050405020304"/>
                  <a:cs typeface="Times New Roman" panose="02020603050405020304"/>
                </a:rPr>
                <a:t>A</a:t>
              </a:r>
              <a:endParaRPr lang="zh-CN" altLang="en-US" sz="3600" i="1" kern="10">
                <a:ln w="12700">
                  <a:solidFill>
                    <a:srgbClr val="FFFF00"/>
                  </a:solidFill>
                  <a:round/>
                </a:ln>
                <a:solidFill>
                  <a:srgbClr val="FF0000"/>
                </a:solidFill>
                <a:effectLst>
                  <a:outerShdw dist="35921" dir="2700000" algn="ctr" rotWithShape="0">
                    <a:srgbClr val="990000"/>
                  </a:outerShdw>
                </a:effectLst>
                <a:latin typeface="Times New Roman" panose="02020603050405020304"/>
                <a:cs typeface="Times New Roman" panose="02020603050405020304"/>
              </a:endParaRPr>
            </a:p>
          </p:txBody>
        </p:sp>
        <p:sp>
          <p:nvSpPr>
            <p:cNvPr id="389357" name="WordArt 237"/>
            <p:cNvSpPr>
              <a:spLocks noChangeArrowheads="1" noChangeShapeType="1" noTextEdit="1"/>
            </p:cNvSpPr>
            <p:nvPr/>
          </p:nvSpPr>
          <p:spPr bwMode="auto">
            <a:xfrm>
              <a:off x="3524" y="3353"/>
              <a:ext cx="1087" cy="172"/>
            </a:xfrm>
            <a:prstGeom prst="rect">
              <a:avLst/>
            </a:prstGeom>
          </p:spPr>
          <p:txBody>
            <a:bodyPr wrap="none" fromWordArt="1">
              <a:prstTxWarp prst="textPlain">
                <a:avLst>
                  <a:gd name="adj" fmla="val 50000"/>
                </a:avLst>
              </a:prstTxWarp>
            </a:bodyPr>
            <a:lstStyle/>
            <a:p>
              <a:pPr algn="ctr" eaLnBrk="0" hangingPunct="0">
                <a:spcBef>
                  <a:spcPct val="20000"/>
                </a:spcBef>
                <a:buClr>
                  <a:schemeClr val="tx2"/>
                </a:buClr>
                <a:buSzPct val="75000"/>
                <a:buFont typeface="Monotype Sorts" pitchFamily="2" charset="2"/>
                <a:buNone/>
                <a:defRPr/>
              </a:pPr>
              <a:r>
                <a:rPr lang="zh-CN" altLang="en-US" sz="3600" b="0" kern="10">
                  <a:ln w="12700">
                    <a:solidFill>
                      <a:srgbClr val="FFFF00"/>
                    </a:solidFill>
                    <a:round/>
                  </a:ln>
                  <a:solidFill>
                    <a:srgbClr val="FF0000"/>
                  </a:solidFill>
                  <a:effectLst>
                    <a:outerShdw dist="35921" dir="2700000" algn="ctr" rotWithShape="0">
                      <a:srgbClr val="990000"/>
                    </a:outerShdw>
                  </a:effectLst>
                  <a:latin typeface="黑体" panose="02010609060101010101" pitchFamily="2" charset="-122"/>
                  <a:ea typeface="黑体" panose="02010609060101010101" pitchFamily="2" charset="-122"/>
                </a:rPr>
                <a:t>上计算然后求和</a:t>
              </a:r>
              <a:r>
                <a:rPr lang="en-US" altLang="zh-CN" sz="3600" b="0" kern="10">
                  <a:ln w="12700">
                    <a:solidFill>
                      <a:srgbClr val="FFFF00"/>
                    </a:solidFill>
                    <a:round/>
                  </a:ln>
                  <a:solidFill>
                    <a:srgbClr val="FF0000"/>
                  </a:solidFill>
                  <a:effectLst>
                    <a:outerShdw dist="35921" dir="2700000" algn="ctr" rotWithShape="0">
                      <a:srgbClr val="990000"/>
                    </a:outerShdw>
                  </a:effectLst>
                  <a:latin typeface="黑体" panose="02010609060101010101" pitchFamily="2" charset="-122"/>
                  <a:ea typeface="黑体" panose="02010609060101010101" pitchFamily="2" charset="-122"/>
                </a:rPr>
                <a:t>.</a:t>
              </a:r>
              <a:endParaRPr lang="zh-CN" altLang="en-US" sz="3600" b="0" kern="10">
                <a:ln w="12700">
                  <a:solidFill>
                    <a:srgbClr val="FFFF00"/>
                  </a:solidFill>
                  <a:round/>
                </a:ln>
                <a:solidFill>
                  <a:srgbClr val="FF0000"/>
                </a:solidFill>
                <a:effectLst>
                  <a:outerShdw dist="35921" dir="2700000" algn="ctr" rotWithShape="0">
                    <a:srgbClr val="990000"/>
                  </a:outerShdw>
                </a:effectLst>
                <a:latin typeface="黑体" panose="02010609060101010101" pitchFamily="2" charset="-122"/>
                <a:ea typeface="黑体" panose="02010609060101010101" pitchFamily="2" charset="-122"/>
              </a:endParaRPr>
            </a:p>
          </p:txBody>
        </p:sp>
        <p:sp>
          <p:nvSpPr>
            <p:cNvPr id="12044" name="WordArt 241"/>
            <p:cNvSpPr>
              <a:spLocks noChangeArrowheads="1" noChangeShapeType="1" noTextEdit="1"/>
            </p:cNvSpPr>
            <p:nvPr/>
          </p:nvSpPr>
          <p:spPr bwMode="auto">
            <a:xfrm>
              <a:off x="2525" y="3367"/>
              <a:ext cx="111" cy="137"/>
            </a:xfrm>
            <a:prstGeom prst="rect">
              <a:avLst/>
            </a:prstGeom>
          </p:spPr>
          <p:txBody>
            <a:bodyPr wrap="none" fromWordArt="1">
              <a:prstTxWarp prst="textPlain">
                <a:avLst>
                  <a:gd name="adj" fmla="val 50000"/>
                </a:avLst>
              </a:prstTxWarp>
            </a:bodyPr>
            <a:lstStyle/>
            <a:p>
              <a:pPr algn="ctr"/>
              <a:r>
                <a:rPr lang="en-US" altLang="zh-CN" sz="3600" i="1" kern="10">
                  <a:ln w="12700">
                    <a:solidFill>
                      <a:srgbClr val="FFFF00"/>
                    </a:solidFill>
                    <a:round/>
                  </a:ln>
                  <a:solidFill>
                    <a:srgbClr val="FF0000"/>
                  </a:solidFill>
                  <a:effectLst>
                    <a:outerShdw dist="35921" dir="2700000" algn="ctr" rotWithShape="0">
                      <a:srgbClr val="990000"/>
                    </a:outerShdw>
                  </a:effectLst>
                  <a:latin typeface="Times New Roman" panose="02020603050405020304"/>
                  <a:cs typeface="Times New Roman" panose="02020603050405020304"/>
                </a:rPr>
                <a:t>B</a:t>
              </a:r>
              <a:endParaRPr lang="zh-CN" altLang="en-US" sz="3600" i="1" kern="10">
                <a:ln w="12700">
                  <a:solidFill>
                    <a:srgbClr val="FFFF00"/>
                  </a:solidFill>
                  <a:round/>
                </a:ln>
                <a:solidFill>
                  <a:srgbClr val="FF0000"/>
                </a:solidFill>
                <a:effectLst>
                  <a:outerShdw dist="35921" dir="2700000" algn="ctr" rotWithShape="0">
                    <a:srgbClr val="990000"/>
                  </a:outerShdw>
                </a:effectLst>
                <a:latin typeface="Times New Roman" panose="02020603050405020304"/>
                <a:cs typeface="Times New Roman" panose="02020603050405020304"/>
              </a:endParaRPr>
            </a:p>
          </p:txBody>
        </p:sp>
        <p:sp>
          <p:nvSpPr>
            <p:cNvPr id="12045" name="WordArt 242"/>
            <p:cNvSpPr>
              <a:spLocks noChangeArrowheads="1" noChangeShapeType="1" noTextEdit="1"/>
            </p:cNvSpPr>
            <p:nvPr/>
          </p:nvSpPr>
          <p:spPr bwMode="auto">
            <a:xfrm>
              <a:off x="2656" y="3462"/>
              <a:ext cx="34" cy="48"/>
            </a:xfrm>
            <a:prstGeom prst="rect">
              <a:avLst/>
            </a:prstGeom>
          </p:spPr>
          <p:txBody>
            <a:bodyPr wrap="none" fromWordArt="1">
              <a:prstTxWarp prst="textPlain">
                <a:avLst>
                  <a:gd name="adj" fmla="val 50000"/>
                </a:avLst>
              </a:prstTxWarp>
            </a:bodyPr>
            <a:lstStyle/>
            <a:p>
              <a:pPr algn="ctr"/>
              <a:r>
                <a:rPr lang="en-US" altLang="zh-CN" sz="3600" kern="10">
                  <a:ln w="12700">
                    <a:solidFill>
                      <a:srgbClr val="FFFF00"/>
                    </a:solidFill>
                    <a:round/>
                  </a:ln>
                  <a:solidFill>
                    <a:srgbClr val="FF0000"/>
                  </a:solidFill>
                  <a:effectLst>
                    <a:outerShdw dist="35921" dir="2700000" algn="ctr" rotWithShape="0">
                      <a:srgbClr val="990000"/>
                    </a:outerShdw>
                  </a:effectLst>
                  <a:latin typeface="Times New Roman" panose="02020603050405020304"/>
                  <a:cs typeface="Times New Roman" panose="02020603050405020304"/>
                </a:rPr>
                <a:t>1</a:t>
              </a:r>
              <a:endParaRPr lang="zh-CN" altLang="en-US" sz="3600" kern="10">
                <a:ln w="12700">
                  <a:solidFill>
                    <a:srgbClr val="FFFF00"/>
                  </a:solidFill>
                  <a:round/>
                </a:ln>
                <a:solidFill>
                  <a:srgbClr val="FF0000"/>
                </a:solidFill>
                <a:effectLst>
                  <a:outerShdw dist="35921" dir="2700000" algn="ctr" rotWithShape="0">
                    <a:srgbClr val="990000"/>
                  </a:outerShdw>
                </a:effectLst>
                <a:latin typeface="Times New Roman" panose="02020603050405020304"/>
                <a:cs typeface="Times New Roman" panose="02020603050405020304"/>
              </a:endParaRPr>
            </a:p>
          </p:txBody>
        </p:sp>
        <p:sp>
          <p:nvSpPr>
            <p:cNvPr id="12046" name="WordArt 243"/>
            <p:cNvSpPr>
              <a:spLocks noChangeArrowheads="1" noChangeShapeType="1" noTextEdit="1"/>
            </p:cNvSpPr>
            <p:nvPr/>
          </p:nvSpPr>
          <p:spPr bwMode="auto">
            <a:xfrm>
              <a:off x="3402" y="3456"/>
              <a:ext cx="59" cy="56"/>
            </a:xfrm>
            <a:prstGeom prst="rect">
              <a:avLst/>
            </a:prstGeom>
          </p:spPr>
          <p:txBody>
            <a:bodyPr wrap="none" fromWordArt="1">
              <a:prstTxWarp prst="textPlain">
                <a:avLst>
                  <a:gd name="adj" fmla="val 50000"/>
                </a:avLst>
              </a:prstTxWarp>
            </a:bodyPr>
            <a:lstStyle/>
            <a:p>
              <a:pPr algn="ctr"/>
              <a:r>
                <a:rPr lang="en-US" altLang="zh-CN" sz="3600" i="1" kern="10">
                  <a:ln w="12700">
                    <a:solidFill>
                      <a:srgbClr val="FFFF00"/>
                    </a:solidFill>
                    <a:round/>
                  </a:ln>
                  <a:solidFill>
                    <a:srgbClr val="FF0000"/>
                  </a:solidFill>
                  <a:effectLst>
                    <a:outerShdw dist="35921" dir="2700000" algn="ctr" rotWithShape="0">
                      <a:srgbClr val="990000"/>
                    </a:outerShdw>
                  </a:effectLst>
                  <a:latin typeface="Times New Roman" panose="02020603050405020304"/>
                  <a:cs typeface="Times New Roman" panose="02020603050405020304"/>
                </a:rPr>
                <a:t>n</a:t>
              </a:r>
              <a:endParaRPr lang="zh-CN" altLang="en-US" sz="3600" i="1" kern="10">
                <a:ln w="12700">
                  <a:solidFill>
                    <a:srgbClr val="FFFF00"/>
                  </a:solidFill>
                  <a:round/>
                </a:ln>
                <a:solidFill>
                  <a:srgbClr val="FF0000"/>
                </a:solidFill>
                <a:effectLst>
                  <a:outerShdw dist="35921" dir="2700000" algn="ctr" rotWithShape="0">
                    <a:srgbClr val="990000"/>
                  </a:outerShdw>
                </a:effectLst>
                <a:latin typeface="Times New Roman" panose="02020603050405020304"/>
                <a:cs typeface="Times New Roman" panose="02020603050405020304"/>
              </a:endParaRPr>
            </a:p>
          </p:txBody>
        </p:sp>
        <p:sp>
          <p:nvSpPr>
            <p:cNvPr id="12047" name="WordArt 244"/>
            <p:cNvSpPr>
              <a:spLocks noChangeArrowheads="1" noChangeShapeType="1" noTextEdit="1"/>
            </p:cNvSpPr>
            <p:nvPr/>
          </p:nvSpPr>
          <p:spPr bwMode="auto">
            <a:xfrm>
              <a:off x="2758" y="3367"/>
              <a:ext cx="111" cy="137"/>
            </a:xfrm>
            <a:prstGeom prst="rect">
              <a:avLst/>
            </a:prstGeom>
          </p:spPr>
          <p:txBody>
            <a:bodyPr wrap="none" fromWordArt="1">
              <a:prstTxWarp prst="textPlain">
                <a:avLst>
                  <a:gd name="adj" fmla="val 50000"/>
                </a:avLst>
              </a:prstTxWarp>
            </a:bodyPr>
            <a:lstStyle/>
            <a:p>
              <a:pPr algn="ctr"/>
              <a:r>
                <a:rPr lang="en-US" altLang="zh-CN" sz="3600" i="1" kern="10">
                  <a:ln w="12700">
                    <a:solidFill>
                      <a:srgbClr val="FFFF00"/>
                    </a:solidFill>
                    <a:round/>
                  </a:ln>
                  <a:solidFill>
                    <a:srgbClr val="FF0000"/>
                  </a:solidFill>
                  <a:effectLst>
                    <a:outerShdw dist="35921" dir="2700000" algn="ctr" rotWithShape="0">
                      <a:srgbClr val="990000"/>
                    </a:outerShdw>
                  </a:effectLst>
                  <a:latin typeface="Times New Roman" panose="02020603050405020304"/>
                  <a:cs typeface="Times New Roman" panose="02020603050405020304"/>
                </a:rPr>
                <a:t>B</a:t>
              </a:r>
              <a:endParaRPr lang="zh-CN" altLang="en-US" sz="3600" i="1" kern="10">
                <a:ln w="12700">
                  <a:solidFill>
                    <a:srgbClr val="FFFF00"/>
                  </a:solidFill>
                  <a:round/>
                </a:ln>
                <a:solidFill>
                  <a:srgbClr val="FF0000"/>
                </a:solidFill>
                <a:effectLst>
                  <a:outerShdw dist="35921" dir="2700000" algn="ctr" rotWithShape="0">
                    <a:srgbClr val="990000"/>
                  </a:outerShdw>
                </a:effectLst>
                <a:latin typeface="Times New Roman" panose="02020603050405020304"/>
                <a:cs typeface="Times New Roman" panose="02020603050405020304"/>
              </a:endParaRPr>
            </a:p>
          </p:txBody>
        </p:sp>
        <p:sp>
          <p:nvSpPr>
            <p:cNvPr id="12048" name="WordArt 245"/>
            <p:cNvSpPr>
              <a:spLocks noChangeArrowheads="1" noChangeShapeType="1" noTextEdit="1"/>
            </p:cNvSpPr>
            <p:nvPr/>
          </p:nvSpPr>
          <p:spPr bwMode="auto">
            <a:xfrm>
              <a:off x="2879" y="3460"/>
              <a:ext cx="45" cy="50"/>
            </a:xfrm>
            <a:prstGeom prst="rect">
              <a:avLst/>
            </a:prstGeom>
          </p:spPr>
          <p:txBody>
            <a:bodyPr wrap="none" fromWordArt="1">
              <a:prstTxWarp prst="textPlain">
                <a:avLst>
                  <a:gd name="adj" fmla="val 50000"/>
                </a:avLst>
              </a:prstTxWarp>
            </a:bodyPr>
            <a:lstStyle/>
            <a:p>
              <a:pPr algn="ctr"/>
              <a:r>
                <a:rPr lang="en-US" altLang="zh-CN" sz="3600" kern="10">
                  <a:ln w="12700">
                    <a:solidFill>
                      <a:srgbClr val="FFFF00"/>
                    </a:solidFill>
                    <a:round/>
                  </a:ln>
                  <a:solidFill>
                    <a:srgbClr val="FF0000"/>
                  </a:solidFill>
                  <a:effectLst>
                    <a:outerShdw dist="35921" dir="2700000" algn="ctr" rotWithShape="0">
                      <a:srgbClr val="990000"/>
                    </a:outerShdw>
                  </a:effectLst>
                  <a:latin typeface="Times New Roman" panose="02020603050405020304"/>
                  <a:cs typeface="Times New Roman" panose="02020603050405020304"/>
                </a:rPr>
                <a:t>2</a:t>
              </a:r>
              <a:endParaRPr lang="zh-CN" altLang="en-US" sz="3600" kern="10">
                <a:ln w="12700">
                  <a:solidFill>
                    <a:srgbClr val="FFFF00"/>
                  </a:solidFill>
                  <a:round/>
                </a:ln>
                <a:solidFill>
                  <a:srgbClr val="FF0000"/>
                </a:solidFill>
                <a:effectLst>
                  <a:outerShdw dist="35921" dir="2700000" algn="ctr" rotWithShape="0">
                    <a:srgbClr val="990000"/>
                  </a:outerShdw>
                </a:effectLst>
                <a:latin typeface="Times New Roman" panose="02020603050405020304"/>
                <a:cs typeface="Times New Roman" panose="02020603050405020304"/>
              </a:endParaRPr>
            </a:p>
          </p:txBody>
        </p:sp>
        <p:sp>
          <p:nvSpPr>
            <p:cNvPr id="12049" name="WordArt 246"/>
            <p:cNvSpPr>
              <a:spLocks noChangeArrowheads="1" noChangeShapeType="1" noTextEdit="1"/>
            </p:cNvSpPr>
            <p:nvPr/>
          </p:nvSpPr>
          <p:spPr bwMode="auto">
            <a:xfrm>
              <a:off x="2989" y="3434"/>
              <a:ext cx="215" cy="17"/>
            </a:xfrm>
            <a:prstGeom prst="rect">
              <a:avLst/>
            </a:prstGeom>
          </p:spPr>
          <p:txBody>
            <a:bodyPr wrap="none" fromWordArt="1">
              <a:prstTxWarp prst="textPlain">
                <a:avLst>
                  <a:gd name="adj" fmla="val 50000"/>
                </a:avLst>
              </a:prstTxWarp>
            </a:bodyPr>
            <a:lstStyle/>
            <a:p>
              <a:pPr algn="ctr"/>
              <a:r>
                <a:rPr lang="en-US" altLang="zh-CN" sz="3600" kern="10">
                  <a:ln w="12700">
                    <a:solidFill>
                      <a:srgbClr val="FFFF00"/>
                    </a:solidFill>
                    <a:round/>
                  </a:ln>
                  <a:solidFill>
                    <a:srgbClr val="FF0000"/>
                  </a:solidFill>
                  <a:effectLst>
                    <a:outerShdw dist="35921" dir="2700000" algn="ctr" rotWithShape="0">
                      <a:srgbClr val="990000"/>
                    </a:outerShdw>
                  </a:effectLst>
                  <a:latin typeface="Times New Roman" panose="02020603050405020304"/>
                  <a:cs typeface="Times New Roman" panose="02020603050405020304"/>
                </a:rPr>
                <a:t>......</a:t>
              </a:r>
              <a:endParaRPr lang="zh-CN" altLang="en-US" sz="3600" kern="10">
                <a:ln w="12700">
                  <a:solidFill>
                    <a:srgbClr val="FFFF00"/>
                  </a:solidFill>
                  <a:round/>
                </a:ln>
                <a:solidFill>
                  <a:srgbClr val="FF0000"/>
                </a:solidFill>
                <a:effectLst>
                  <a:outerShdw dist="35921" dir="2700000" algn="ctr" rotWithShape="0">
                    <a:srgbClr val="990000"/>
                  </a:outerShdw>
                </a:effectLst>
                <a:latin typeface="Times New Roman" panose="02020603050405020304"/>
                <a:cs typeface="Times New Roman" panose="02020603050405020304"/>
              </a:endParaRPr>
            </a:p>
          </p:txBody>
        </p:sp>
        <p:sp>
          <p:nvSpPr>
            <p:cNvPr id="12050" name="WordArt 247"/>
            <p:cNvSpPr>
              <a:spLocks noChangeArrowheads="1" noChangeShapeType="1" noTextEdit="1"/>
            </p:cNvSpPr>
            <p:nvPr/>
          </p:nvSpPr>
          <p:spPr bwMode="auto">
            <a:xfrm>
              <a:off x="3280" y="3367"/>
              <a:ext cx="111" cy="137"/>
            </a:xfrm>
            <a:prstGeom prst="rect">
              <a:avLst/>
            </a:prstGeom>
          </p:spPr>
          <p:txBody>
            <a:bodyPr wrap="none" fromWordArt="1">
              <a:prstTxWarp prst="textPlain">
                <a:avLst>
                  <a:gd name="adj" fmla="val 50000"/>
                </a:avLst>
              </a:prstTxWarp>
            </a:bodyPr>
            <a:lstStyle/>
            <a:p>
              <a:pPr algn="ctr"/>
              <a:r>
                <a:rPr lang="en-US" altLang="zh-CN" sz="3600" i="1" kern="10">
                  <a:ln w="12700">
                    <a:solidFill>
                      <a:srgbClr val="FFFF00"/>
                    </a:solidFill>
                    <a:round/>
                  </a:ln>
                  <a:solidFill>
                    <a:srgbClr val="FF0000"/>
                  </a:solidFill>
                  <a:effectLst>
                    <a:outerShdw dist="35921" dir="2700000" algn="ctr" rotWithShape="0">
                      <a:srgbClr val="990000"/>
                    </a:outerShdw>
                  </a:effectLst>
                  <a:latin typeface="Times New Roman" panose="02020603050405020304"/>
                  <a:cs typeface="Times New Roman" panose="02020603050405020304"/>
                </a:rPr>
                <a:t>B</a:t>
              </a:r>
              <a:endParaRPr lang="zh-CN" altLang="en-US" sz="3600" i="1" kern="10">
                <a:ln w="12700">
                  <a:solidFill>
                    <a:srgbClr val="FFFF00"/>
                  </a:solidFill>
                  <a:round/>
                </a:ln>
                <a:solidFill>
                  <a:srgbClr val="FF0000"/>
                </a:solidFill>
                <a:effectLst>
                  <a:outerShdw dist="35921" dir="2700000" algn="ctr" rotWithShape="0">
                    <a:srgbClr val="990000"/>
                  </a:outerShdw>
                </a:effectLst>
                <a:latin typeface="Times New Roman" panose="02020603050405020304"/>
                <a:cs typeface="Times New Roman" panose="02020603050405020304"/>
              </a:endParaRPr>
            </a:p>
          </p:txBody>
        </p:sp>
        <p:sp>
          <p:nvSpPr>
            <p:cNvPr id="12051" name="WordArt 249"/>
            <p:cNvSpPr>
              <a:spLocks noChangeArrowheads="1" noChangeShapeType="1" noTextEdit="1"/>
            </p:cNvSpPr>
            <p:nvPr/>
          </p:nvSpPr>
          <p:spPr bwMode="auto">
            <a:xfrm>
              <a:off x="3234" y="3496"/>
              <a:ext cx="27" cy="26"/>
            </a:xfrm>
            <a:prstGeom prst="rect">
              <a:avLst/>
            </a:prstGeom>
          </p:spPr>
          <p:txBody>
            <a:bodyPr wrap="none" fromWordArt="1">
              <a:prstTxWarp prst="textPlain">
                <a:avLst>
                  <a:gd name="adj" fmla="val 50000"/>
                </a:avLst>
              </a:prstTxWarp>
            </a:bodyPr>
            <a:lstStyle/>
            <a:p>
              <a:pPr algn="ctr"/>
              <a:r>
                <a:rPr lang="en-US" altLang="zh-CN" sz="3600" kern="10">
                  <a:ln w="12700">
                    <a:solidFill>
                      <a:srgbClr val="FFFF00"/>
                    </a:solidFill>
                    <a:round/>
                  </a:ln>
                  <a:solidFill>
                    <a:srgbClr val="FF0000"/>
                  </a:solidFill>
                  <a:effectLst>
                    <a:outerShdw dist="35921" dir="2700000" algn="ctr" rotWithShape="0">
                      <a:srgbClr val="990000"/>
                    </a:outerShdw>
                  </a:effectLst>
                  <a:latin typeface="Times New Roman" panose="02020603050405020304"/>
                  <a:cs typeface="Times New Roman" panose="02020603050405020304"/>
                </a:rPr>
                <a:t>,</a:t>
              </a:r>
              <a:endParaRPr lang="zh-CN" altLang="en-US" sz="3600" kern="10">
                <a:ln w="12700">
                  <a:solidFill>
                    <a:srgbClr val="FFFF00"/>
                  </a:solidFill>
                  <a:round/>
                </a:ln>
                <a:solidFill>
                  <a:srgbClr val="FF0000"/>
                </a:solidFill>
                <a:effectLst>
                  <a:outerShdw dist="35921" dir="2700000" algn="ctr" rotWithShape="0">
                    <a:srgbClr val="990000"/>
                  </a:outerShdw>
                </a:effectLst>
                <a:latin typeface="Times New Roman" panose="02020603050405020304"/>
                <a:cs typeface="Times New Roman" panose="02020603050405020304"/>
              </a:endParaRPr>
            </a:p>
          </p:txBody>
        </p:sp>
        <p:sp>
          <p:nvSpPr>
            <p:cNvPr id="12052" name="WordArt 250"/>
            <p:cNvSpPr>
              <a:spLocks noChangeArrowheads="1" noChangeShapeType="1" noTextEdit="1"/>
            </p:cNvSpPr>
            <p:nvPr/>
          </p:nvSpPr>
          <p:spPr bwMode="auto">
            <a:xfrm>
              <a:off x="2942" y="3498"/>
              <a:ext cx="27" cy="26"/>
            </a:xfrm>
            <a:prstGeom prst="rect">
              <a:avLst/>
            </a:prstGeom>
          </p:spPr>
          <p:txBody>
            <a:bodyPr wrap="none" fromWordArt="1">
              <a:prstTxWarp prst="textPlain">
                <a:avLst>
                  <a:gd name="adj" fmla="val 50000"/>
                </a:avLst>
              </a:prstTxWarp>
            </a:bodyPr>
            <a:lstStyle/>
            <a:p>
              <a:pPr algn="ctr"/>
              <a:r>
                <a:rPr lang="en-US" altLang="zh-CN" sz="3600" kern="10">
                  <a:ln w="12700">
                    <a:solidFill>
                      <a:srgbClr val="FFFF00"/>
                    </a:solidFill>
                    <a:round/>
                  </a:ln>
                  <a:solidFill>
                    <a:srgbClr val="FF0000"/>
                  </a:solidFill>
                  <a:effectLst>
                    <a:outerShdw dist="35921" dir="2700000" algn="ctr" rotWithShape="0">
                      <a:srgbClr val="990000"/>
                    </a:outerShdw>
                  </a:effectLst>
                  <a:latin typeface="Times New Roman" panose="02020603050405020304"/>
                  <a:cs typeface="Times New Roman" panose="02020603050405020304"/>
                </a:rPr>
                <a:t>,</a:t>
              </a:r>
              <a:endParaRPr lang="zh-CN" altLang="en-US" sz="3600" kern="10">
                <a:ln w="12700">
                  <a:solidFill>
                    <a:srgbClr val="FFFF00"/>
                  </a:solidFill>
                  <a:round/>
                </a:ln>
                <a:solidFill>
                  <a:srgbClr val="FF0000"/>
                </a:solidFill>
                <a:effectLst>
                  <a:outerShdw dist="35921" dir="2700000" algn="ctr" rotWithShape="0">
                    <a:srgbClr val="990000"/>
                  </a:outerShdw>
                </a:effectLst>
                <a:latin typeface="Times New Roman" panose="02020603050405020304"/>
                <a:cs typeface="Times New Roman" panose="02020603050405020304"/>
              </a:endParaRPr>
            </a:p>
          </p:txBody>
        </p:sp>
        <p:sp>
          <p:nvSpPr>
            <p:cNvPr id="12053" name="WordArt 251"/>
            <p:cNvSpPr>
              <a:spLocks noChangeArrowheads="1" noChangeShapeType="1" noTextEdit="1"/>
            </p:cNvSpPr>
            <p:nvPr/>
          </p:nvSpPr>
          <p:spPr bwMode="auto">
            <a:xfrm>
              <a:off x="2711" y="3498"/>
              <a:ext cx="27" cy="26"/>
            </a:xfrm>
            <a:prstGeom prst="rect">
              <a:avLst/>
            </a:prstGeom>
          </p:spPr>
          <p:txBody>
            <a:bodyPr wrap="none" fromWordArt="1">
              <a:prstTxWarp prst="textPlain">
                <a:avLst>
                  <a:gd name="adj" fmla="val 50000"/>
                </a:avLst>
              </a:prstTxWarp>
            </a:bodyPr>
            <a:lstStyle/>
            <a:p>
              <a:pPr algn="ctr"/>
              <a:r>
                <a:rPr lang="en-US" altLang="zh-CN" sz="3600" kern="10">
                  <a:ln w="12700">
                    <a:solidFill>
                      <a:srgbClr val="FFFF00"/>
                    </a:solidFill>
                    <a:round/>
                  </a:ln>
                  <a:solidFill>
                    <a:srgbClr val="FF0000"/>
                  </a:solidFill>
                  <a:effectLst>
                    <a:outerShdw dist="35921" dir="2700000" algn="ctr" rotWithShape="0">
                      <a:srgbClr val="990000"/>
                    </a:outerShdw>
                  </a:effectLst>
                  <a:latin typeface="Times New Roman" panose="02020603050405020304"/>
                  <a:cs typeface="Times New Roman" panose="02020603050405020304"/>
                </a:rPr>
                <a:t>,</a:t>
              </a:r>
              <a:endParaRPr lang="zh-CN" altLang="en-US" sz="3600" kern="10">
                <a:ln w="12700">
                  <a:solidFill>
                    <a:srgbClr val="FFFF00"/>
                  </a:solidFill>
                  <a:round/>
                </a:ln>
                <a:solidFill>
                  <a:srgbClr val="FF0000"/>
                </a:solidFill>
                <a:effectLst>
                  <a:outerShdw dist="35921" dir="2700000" algn="ctr" rotWithShape="0">
                    <a:srgbClr val="990000"/>
                  </a:outerShdw>
                </a:effectLst>
                <a:latin typeface="Times New Roman" panose="02020603050405020304"/>
                <a:cs typeface="Times New Roman" panose="02020603050405020304"/>
              </a:endParaRPr>
            </a:p>
          </p:txBody>
        </p:sp>
      </p:grpSp>
      <p:grpSp>
        <p:nvGrpSpPr>
          <p:cNvPr id="389376" name="Group 256"/>
          <p:cNvGrpSpPr/>
          <p:nvPr/>
        </p:nvGrpSpPr>
        <p:grpSpPr bwMode="auto">
          <a:xfrm>
            <a:off x="736600" y="6153150"/>
            <a:ext cx="669925" cy="260350"/>
            <a:chOff x="408" y="2484"/>
            <a:chExt cx="422" cy="164"/>
          </a:xfrm>
        </p:grpSpPr>
        <p:sp>
          <p:nvSpPr>
            <p:cNvPr id="11299" name="Oval 257"/>
            <p:cNvSpPr>
              <a:spLocks noChangeArrowheads="1"/>
            </p:cNvSpPr>
            <p:nvPr/>
          </p:nvSpPr>
          <p:spPr bwMode="auto">
            <a:xfrm>
              <a:off x="408" y="2488"/>
              <a:ext cx="152" cy="160"/>
            </a:xfrm>
            <a:prstGeom prst="ellipse">
              <a:avLst/>
            </a:prstGeom>
            <a:gradFill rotWithShape="1">
              <a:gsLst>
                <a:gs pos="0">
                  <a:schemeClr val="tx1"/>
                </a:gs>
                <a:gs pos="100000">
                  <a:schemeClr val="bg1"/>
                </a:gs>
              </a:gsLst>
              <a:path path="shape">
                <a:fillToRect l="50000" t="50000" r="50000" b="50000"/>
              </a:path>
            </a:gradFill>
            <a:ln w="3175" algn="ctr">
              <a:solidFill>
                <a:schemeClr val="hlink"/>
              </a:solidFill>
              <a:round/>
            </a:ln>
            <a:effectLst>
              <a:outerShdw sy="50000" kx="-2453608" rotWithShape="0">
                <a:schemeClr val="bg2">
                  <a:alpha val="50000"/>
                </a:schemeClr>
              </a:outerShdw>
            </a:effectLst>
          </p:spPr>
          <p:txBody>
            <a:bodyPr wrap="none" anchor="ctr"/>
            <a:lstStyle/>
            <a:p>
              <a:pPr algn="ctr" eaLnBrk="0" hangingPunct="0">
                <a:spcBef>
                  <a:spcPct val="20000"/>
                </a:spcBef>
                <a:buClr>
                  <a:schemeClr val="tx2"/>
                </a:buClr>
                <a:buSzPct val="75000"/>
                <a:buFont typeface="Monotype Sorts" pitchFamily="2" charset="2"/>
                <a:buNone/>
                <a:defRPr/>
              </a:pPr>
              <a:endParaRPr lang="zh-CN" altLang="en-US"/>
            </a:p>
          </p:txBody>
        </p:sp>
        <p:sp>
          <p:nvSpPr>
            <p:cNvPr id="12036" name="WordArt 258"/>
            <p:cNvSpPr>
              <a:spLocks noChangeArrowheads="1" noChangeShapeType="1" noTextEdit="1"/>
            </p:cNvSpPr>
            <p:nvPr/>
          </p:nvSpPr>
          <p:spPr bwMode="auto">
            <a:xfrm>
              <a:off x="614" y="2484"/>
              <a:ext cx="216" cy="159"/>
            </a:xfrm>
            <a:prstGeom prst="rect">
              <a:avLst/>
            </a:prstGeom>
          </p:spPr>
          <p:txBody>
            <a:bodyPr wrap="none" fromWordArt="1">
              <a:prstTxWarp prst="textPlain">
                <a:avLst>
                  <a:gd name="adj" fmla="val 50000"/>
                </a:avLst>
              </a:prstTxWarp>
            </a:bodyPr>
            <a:lstStyle/>
            <a:p>
              <a:pPr algn="ctr"/>
              <a:r>
                <a:rPr lang="zh-CN" altLang="en-US" sz="3600" kern="10">
                  <a:ln w="12700">
                    <a:solidFill>
                      <a:schemeClr val="tx1"/>
                    </a:solidFill>
                    <a:round/>
                  </a:ln>
                  <a:gradFill rotWithShape="1">
                    <a:gsLst>
                      <a:gs pos="0">
                        <a:srgbClr val="000082"/>
                      </a:gs>
                      <a:gs pos="50000">
                        <a:srgbClr val="FF8200"/>
                      </a:gs>
                      <a:gs pos="100000">
                        <a:srgbClr val="000082"/>
                      </a:gs>
                    </a:gsLst>
                    <a:lin ang="2700000" scaled="1"/>
                  </a:gradFill>
                  <a:effectLst>
                    <a:outerShdw sy="50000" kx="-2453608" rotWithShape="0">
                      <a:schemeClr val="bg2">
                        <a:alpha val="50000"/>
                      </a:schemeClr>
                    </a:outerShdw>
                  </a:effectLst>
                  <a:latin typeface="华文新魏" panose="02010800040101010101" charset="-122"/>
                </a:rPr>
                <a:t>问</a:t>
              </a:r>
            </a:p>
          </p:txBody>
        </p:sp>
      </p:grpSp>
      <p:sp>
        <p:nvSpPr>
          <p:cNvPr id="389379" name="WordArt 259"/>
          <p:cNvSpPr>
            <a:spLocks noChangeArrowheads="1" noChangeShapeType="1" noTextEdit="1"/>
          </p:cNvSpPr>
          <p:nvPr/>
        </p:nvSpPr>
        <p:spPr bwMode="auto">
          <a:xfrm>
            <a:off x="1570038" y="6145213"/>
            <a:ext cx="2525712" cy="312737"/>
          </a:xfrm>
          <a:prstGeom prst="rect">
            <a:avLst/>
          </a:prstGeom>
        </p:spPr>
        <p:txBody>
          <a:bodyPr wrap="none" fromWordArt="1">
            <a:prstTxWarp prst="textPlain">
              <a:avLst>
                <a:gd name="adj" fmla="val 50000"/>
              </a:avLst>
            </a:prstTxWarp>
          </a:bodyPr>
          <a:lstStyle/>
          <a:p>
            <a:pPr algn="ctr"/>
            <a:r>
              <a:rPr lang="zh-CN" altLang="en-US" sz="3600" kern="10" dirty="0">
                <a:ln w="12700">
                  <a:solidFill>
                    <a:srgbClr val="FFFF00"/>
                  </a:solidFill>
                  <a:round/>
                </a:ln>
                <a:solidFill>
                  <a:srgbClr val="FF3300"/>
                </a:solidFill>
                <a:effectLst>
                  <a:outerShdw dist="35921" dir="2700000" algn="ctr" rotWithShape="0">
                    <a:srgbClr val="990000"/>
                  </a:outerShdw>
                </a:effectLst>
                <a:latin typeface="隶书" panose="02010509060101010101" charset="-122"/>
              </a:rPr>
              <a:t>怎样分解计算？</a:t>
            </a:r>
          </a:p>
        </p:txBody>
      </p:sp>
      <p:grpSp>
        <p:nvGrpSpPr>
          <p:cNvPr id="389416" name="Group 296"/>
          <p:cNvGrpSpPr/>
          <p:nvPr/>
        </p:nvGrpSpPr>
        <p:grpSpPr bwMode="auto">
          <a:xfrm>
            <a:off x="6278563" y="3748088"/>
            <a:ext cx="2863850" cy="563562"/>
            <a:chOff x="3947" y="2598"/>
            <a:chExt cx="1246" cy="246"/>
          </a:xfrm>
        </p:grpSpPr>
        <p:sp>
          <p:nvSpPr>
            <p:cNvPr id="389382" name="AutoShape 262"/>
            <p:cNvSpPr>
              <a:spLocks noChangeArrowheads="1"/>
            </p:cNvSpPr>
            <p:nvPr/>
          </p:nvSpPr>
          <p:spPr bwMode="auto">
            <a:xfrm>
              <a:off x="3947" y="2598"/>
              <a:ext cx="1246" cy="246"/>
            </a:xfrm>
            <a:prstGeom prst="wedgeRectCallout">
              <a:avLst>
                <a:gd name="adj1" fmla="val -73995"/>
                <a:gd name="adj2" fmla="val -13819"/>
              </a:avLst>
            </a:prstGeom>
            <a:gradFill rotWithShape="1">
              <a:gsLst>
                <a:gs pos="0">
                  <a:srgbClr val="5E9EFF"/>
                </a:gs>
                <a:gs pos="50000">
                  <a:srgbClr val="5E9EFF">
                    <a:gamma/>
                    <a:shade val="46275"/>
                    <a:invGamma/>
                  </a:srgbClr>
                </a:gs>
                <a:gs pos="100000">
                  <a:srgbClr val="5E9EFF"/>
                </a:gs>
              </a:gsLst>
              <a:lin ang="2700000" scaled="1"/>
            </a:gradFill>
            <a:ln w="9525" algn="ctr">
              <a:solidFill>
                <a:schemeClr val="folHlink"/>
              </a:solidFill>
              <a:miter lim="800000"/>
            </a:ln>
            <a:effectLst>
              <a:outerShdw dist="107763" dir="2700000" algn="ctr" rotWithShape="0">
                <a:schemeClr val="bg2">
                  <a:alpha val="50000"/>
                </a:schemeClr>
              </a:outerShdw>
            </a:effectLst>
          </p:spPr>
          <p:txBody>
            <a:bodyPr anchor="ctr"/>
            <a:lstStyle/>
            <a:p>
              <a:pPr algn="ctr">
                <a:lnSpc>
                  <a:spcPct val="120000"/>
                </a:lnSpc>
                <a:spcBef>
                  <a:spcPct val="50000"/>
                </a:spcBef>
                <a:defRPr/>
              </a:pPr>
              <a:endParaRPr lang="zh-CN" altLang="zh-CN">
                <a:solidFill>
                  <a:srgbClr val="FFFF00"/>
                </a:solidFill>
                <a:effectLst>
                  <a:outerShdw blurRad="38100" dist="38100" dir="2700000" algn="tl">
                    <a:srgbClr val="000000"/>
                  </a:outerShdw>
                </a:effectLst>
                <a:latin typeface="华文新魏" panose="02010800040101010101" charset="-122"/>
                <a:ea typeface="华文新魏" panose="02010800040101010101" charset="-122"/>
              </a:endParaRPr>
            </a:p>
          </p:txBody>
        </p:sp>
        <p:sp>
          <p:nvSpPr>
            <p:cNvPr id="12034" name="WordArt 263"/>
            <p:cNvSpPr>
              <a:spLocks noChangeArrowheads="1" noChangeShapeType="1" noTextEdit="1"/>
            </p:cNvSpPr>
            <p:nvPr/>
          </p:nvSpPr>
          <p:spPr bwMode="auto">
            <a:xfrm>
              <a:off x="4009" y="2643"/>
              <a:ext cx="1120" cy="157"/>
            </a:xfrm>
            <a:prstGeom prst="rect">
              <a:avLst/>
            </a:prstGeom>
          </p:spPr>
          <p:txBody>
            <a:bodyPr wrap="none" fromWordArt="1">
              <a:prstTxWarp prst="textPlain">
                <a:avLst>
                  <a:gd name="adj" fmla="val 50000"/>
                </a:avLst>
              </a:prstTxWarp>
            </a:bodyPr>
            <a:lstStyle/>
            <a:p>
              <a:pPr algn="ctr"/>
              <a:r>
                <a:rPr lang="zh-CN" altLang="en-US" sz="3600" kern="10">
                  <a:ln w="12700">
                    <a:solidFill>
                      <a:srgbClr val="99CCFF"/>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黑体" panose="02010609060101010101" pitchFamily="2" charset="-122"/>
                  <a:ea typeface="黑体" panose="02010609060101010101" pitchFamily="2" charset="-122"/>
                </a:rPr>
                <a:t>概率相当于“面积”</a:t>
              </a:r>
            </a:p>
          </p:txBody>
        </p:sp>
      </p:grpSp>
      <p:grpSp>
        <p:nvGrpSpPr>
          <p:cNvPr id="389417" name="Group 297"/>
          <p:cNvGrpSpPr/>
          <p:nvPr/>
        </p:nvGrpSpPr>
        <p:grpSpPr bwMode="auto">
          <a:xfrm>
            <a:off x="6292850" y="4360863"/>
            <a:ext cx="2678113" cy="866775"/>
            <a:chOff x="3964" y="2991"/>
            <a:chExt cx="1246" cy="462"/>
          </a:xfrm>
        </p:grpSpPr>
        <p:sp>
          <p:nvSpPr>
            <p:cNvPr id="389394" name="AutoShape 274"/>
            <p:cNvSpPr>
              <a:spLocks noChangeArrowheads="1"/>
            </p:cNvSpPr>
            <p:nvPr/>
          </p:nvSpPr>
          <p:spPr bwMode="auto">
            <a:xfrm>
              <a:off x="3964" y="2991"/>
              <a:ext cx="1246" cy="462"/>
            </a:xfrm>
            <a:prstGeom prst="wedgeRectCallout">
              <a:avLst>
                <a:gd name="adj1" fmla="val -113806"/>
                <a:gd name="adj2" fmla="val -34199"/>
              </a:avLst>
            </a:prstGeom>
            <a:gradFill rotWithShape="1">
              <a:gsLst>
                <a:gs pos="0">
                  <a:srgbClr val="5E9EFF"/>
                </a:gs>
                <a:gs pos="50000">
                  <a:srgbClr val="5E9EFF">
                    <a:gamma/>
                    <a:shade val="46275"/>
                    <a:invGamma/>
                  </a:srgbClr>
                </a:gs>
                <a:gs pos="100000">
                  <a:srgbClr val="5E9EFF"/>
                </a:gs>
              </a:gsLst>
              <a:lin ang="2700000" scaled="1"/>
            </a:gradFill>
            <a:ln w="9525" algn="ctr">
              <a:solidFill>
                <a:schemeClr val="folHlink"/>
              </a:solidFill>
              <a:miter lim="800000"/>
            </a:ln>
            <a:effectLst>
              <a:outerShdw dist="107763" dir="2700000" algn="ctr" rotWithShape="0">
                <a:schemeClr val="bg2">
                  <a:alpha val="50000"/>
                </a:schemeClr>
              </a:outerShdw>
            </a:effectLst>
          </p:spPr>
          <p:txBody>
            <a:bodyPr anchor="ctr"/>
            <a:lstStyle/>
            <a:p>
              <a:pPr algn="ctr">
                <a:lnSpc>
                  <a:spcPct val="120000"/>
                </a:lnSpc>
                <a:spcBef>
                  <a:spcPct val="50000"/>
                </a:spcBef>
                <a:defRPr/>
              </a:pPr>
              <a:endParaRPr lang="zh-CN" altLang="zh-CN">
                <a:solidFill>
                  <a:srgbClr val="FFFF00"/>
                </a:solidFill>
                <a:effectLst>
                  <a:outerShdw blurRad="38100" dist="38100" dir="2700000" algn="tl">
                    <a:srgbClr val="000000"/>
                  </a:outerShdw>
                </a:effectLst>
                <a:latin typeface="华文新魏" panose="02010800040101010101" charset="-122"/>
                <a:ea typeface="华文新魏" panose="02010800040101010101" charset="-122"/>
              </a:endParaRPr>
            </a:p>
          </p:txBody>
        </p:sp>
        <p:sp>
          <p:nvSpPr>
            <p:cNvPr id="12027" name="WordArt 275"/>
            <p:cNvSpPr>
              <a:spLocks noChangeArrowheads="1" noChangeShapeType="1" noTextEdit="1"/>
            </p:cNvSpPr>
            <p:nvPr/>
          </p:nvSpPr>
          <p:spPr bwMode="auto">
            <a:xfrm>
              <a:off x="4524" y="3050"/>
              <a:ext cx="549" cy="165"/>
            </a:xfrm>
            <a:prstGeom prst="rect">
              <a:avLst/>
            </a:prstGeom>
          </p:spPr>
          <p:txBody>
            <a:bodyPr wrap="none" fromWordArt="1">
              <a:prstTxWarp prst="textPlain">
                <a:avLst>
                  <a:gd name="adj" fmla="val 50000"/>
                </a:avLst>
              </a:prstTxWarp>
            </a:bodyPr>
            <a:lstStyle/>
            <a:p>
              <a:pPr algn="ctr"/>
              <a:r>
                <a:rPr lang="zh-CN" altLang="en-US" sz="3600" kern="10">
                  <a:ln w="12700">
                    <a:solidFill>
                      <a:srgbClr val="FFFF00"/>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黑体" panose="02010609060101010101" pitchFamily="2" charset="-122"/>
                  <a:ea typeface="黑体" panose="02010609060101010101" pitchFamily="2" charset="-122"/>
                </a:rPr>
                <a:t>等于这些</a:t>
              </a:r>
            </a:p>
          </p:txBody>
        </p:sp>
        <p:sp>
          <p:nvSpPr>
            <p:cNvPr id="12028" name="WordArt 280"/>
            <p:cNvSpPr>
              <a:spLocks noChangeArrowheads="1" noChangeShapeType="1" noTextEdit="1"/>
            </p:cNvSpPr>
            <p:nvPr/>
          </p:nvSpPr>
          <p:spPr bwMode="auto">
            <a:xfrm>
              <a:off x="4133" y="3062"/>
              <a:ext cx="105" cy="135"/>
            </a:xfrm>
            <a:prstGeom prst="rect">
              <a:avLst/>
            </a:prstGeom>
          </p:spPr>
          <p:txBody>
            <a:bodyPr wrap="none" fromWordArt="1">
              <a:prstTxWarp prst="textPlain">
                <a:avLst>
                  <a:gd name="adj" fmla="val 50000"/>
                </a:avLst>
              </a:prstTxWarp>
            </a:bodyPr>
            <a:lstStyle/>
            <a:p>
              <a:pPr algn="ctr"/>
              <a:r>
                <a:rPr lang="en-US" altLang="zh-CN" sz="3600" i="1" kern="10">
                  <a:ln w="12700">
                    <a:solidFill>
                      <a:srgbClr val="FFFF00"/>
                    </a:solidFill>
                    <a:round/>
                  </a:ln>
                  <a:gradFill rotWithShape="1">
                    <a:gsLst>
                      <a:gs pos="0">
                        <a:srgbClr val="0066CC"/>
                      </a:gs>
                      <a:gs pos="50000">
                        <a:srgbClr val="FFFFFF"/>
                      </a:gs>
                      <a:gs pos="100000">
                        <a:srgbClr val="0066CC"/>
                      </a:gs>
                    </a:gsLst>
                    <a:lin ang="2700000" scaled="1"/>
                  </a:gradFill>
                  <a:effectLst>
                    <a:outerShdw dist="35921" dir="2700000" algn="ctr" rotWithShape="0">
                      <a:srgbClr val="990000"/>
                    </a:outerShdw>
                  </a:effectLst>
                  <a:latin typeface="Times New Roman" panose="02020603050405020304"/>
                  <a:cs typeface="Times New Roman" panose="02020603050405020304"/>
                </a:rPr>
                <a:t>P</a:t>
              </a:r>
              <a:endParaRPr lang="zh-CN" altLang="en-US" sz="3600" i="1" kern="10">
                <a:ln w="12700">
                  <a:solidFill>
                    <a:srgbClr val="FFFF00"/>
                  </a:solidFill>
                  <a:round/>
                </a:ln>
                <a:gradFill rotWithShape="1">
                  <a:gsLst>
                    <a:gs pos="0">
                      <a:srgbClr val="0066CC"/>
                    </a:gs>
                    <a:gs pos="50000">
                      <a:srgbClr val="FFFFFF"/>
                    </a:gs>
                    <a:gs pos="100000">
                      <a:srgbClr val="0066CC"/>
                    </a:gs>
                  </a:gsLst>
                  <a:lin ang="2700000" scaled="1"/>
                </a:gradFill>
                <a:effectLst>
                  <a:outerShdw dist="35921" dir="2700000" algn="ctr" rotWithShape="0">
                    <a:srgbClr val="990000"/>
                  </a:outerShdw>
                </a:effectLst>
                <a:latin typeface="Times New Roman" panose="02020603050405020304"/>
                <a:cs typeface="Times New Roman" panose="02020603050405020304"/>
              </a:endParaRPr>
            </a:p>
          </p:txBody>
        </p:sp>
        <p:sp>
          <p:nvSpPr>
            <p:cNvPr id="12029" name="WordArt 281"/>
            <p:cNvSpPr>
              <a:spLocks noChangeArrowheads="1" noChangeShapeType="1" noTextEdit="1"/>
            </p:cNvSpPr>
            <p:nvPr/>
          </p:nvSpPr>
          <p:spPr bwMode="auto">
            <a:xfrm>
              <a:off x="4262" y="3057"/>
              <a:ext cx="30" cy="135"/>
            </a:xfrm>
            <a:prstGeom prst="rect">
              <a:avLst/>
            </a:prstGeom>
          </p:spPr>
          <p:txBody>
            <a:bodyPr wrap="none" fromWordArt="1">
              <a:prstTxWarp prst="textPlain">
                <a:avLst>
                  <a:gd name="adj" fmla="val 50000"/>
                </a:avLst>
              </a:prstTxWarp>
            </a:bodyPr>
            <a:lstStyle/>
            <a:p>
              <a:pPr algn="ctr"/>
              <a:r>
                <a:rPr lang="en-US" altLang="zh-CN" sz="3600" kern="10">
                  <a:ln w="12700">
                    <a:solidFill>
                      <a:srgbClr val="FFFF00"/>
                    </a:solidFill>
                    <a:round/>
                  </a:ln>
                  <a:gradFill rotWithShape="1">
                    <a:gsLst>
                      <a:gs pos="0">
                        <a:srgbClr val="0066CC"/>
                      </a:gs>
                      <a:gs pos="50000">
                        <a:srgbClr val="FFFFFF"/>
                      </a:gs>
                      <a:gs pos="100000">
                        <a:srgbClr val="0066CC"/>
                      </a:gs>
                    </a:gsLst>
                    <a:lin ang="2700000" scaled="1"/>
                  </a:gradFill>
                  <a:effectLst>
                    <a:outerShdw dist="35921" dir="2700000" algn="ctr" rotWithShape="0">
                      <a:srgbClr val="990000"/>
                    </a:outerShdw>
                  </a:effectLst>
                  <a:latin typeface="Times New Roman" panose="02020603050405020304"/>
                  <a:cs typeface="Times New Roman" panose="02020603050405020304"/>
                </a:rPr>
                <a:t>(</a:t>
              </a:r>
              <a:endParaRPr lang="zh-CN" altLang="en-US" sz="3600" kern="10">
                <a:ln w="12700">
                  <a:solidFill>
                    <a:srgbClr val="FFFF00"/>
                  </a:solidFill>
                  <a:round/>
                </a:ln>
                <a:gradFill rotWithShape="1">
                  <a:gsLst>
                    <a:gs pos="0">
                      <a:srgbClr val="0066CC"/>
                    </a:gs>
                    <a:gs pos="50000">
                      <a:srgbClr val="FFFFFF"/>
                    </a:gs>
                    <a:gs pos="100000">
                      <a:srgbClr val="0066CC"/>
                    </a:gs>
                  </a:gsLst>
                  <a:lin ang="2700000" scaled="1"/>
                </a:gradFill>
                <a:effectLst>
                  <a:outerShdw dist="35921" dir="2700000" algn="ctr" rotWithShape="0">
                    <a:srgbClr val="990000"/>
                  </a:outerShdw>
                </a:effectLst>
                <a:latin typeface="Times New Roman" panose="02020603050405020304"/>
                <a:cs typeface="Times New Roman" panose="02020603050405020304"/>
              </a:endParaRPr>
            </a:p>
          </p:txBody>
        </p:sp>
        <p:sp>
          <p:nvSpPr>
            <p:cNvPr id="12030" name="WordArt 282"/>
            <p:cNvSpPr>
              <a:spLocks noChangeArrowheads="1" noChangeShapeType="1" noTextEdit="1"/>
            </p:cNvSpPr>
            <p:nvPr/>
          </p:nvSpPr>
          <p:spPr bwMode="auto">
            <a:xfrm>
              <a:off x="4443" y="3059"/>
              <a:ext cx="32" cy="134"/>
            </a:xfrm>
            <a:prstGeom prst="rect">
              <a:avLst/>
            </a:prstGeom>
          </p:spPr>
          <p:txBody>
            <a:bodyPr wrap="none" fromWordArt="1">
              <a:prstTxWarp prst="textPlain">
                <a:avLst>
                  <a:gd name="adj" fmla="val 50000"/>
                </a:avLst>
              </a:prstTxWarp>
            </a:bodyPr>
            <a:lstStyle/>
            <a:p>
              <a:pPr algn="ctr"/>
              <a:r>
                <a:rPr lang="en-US" altLang="zh-CN" sz="3600" kern="10">
                  <a:ln w="12700">
                    <a:solidFill>
                      <a:srgbClr val="FFFF00"/>
                    </a:solidFill>
                    <a:round/>
                  </a:ln>
                  <a:gradFill rotWithShape="1">
                    <a:gsLst>
                      <a:gs pos="0">
                        <a:srgbClr val="0066CC"/>
                      </a:gs>
                      <a:gs pos="50000">
                        <a:srgbClr val="FFFFFF"/>
                      </a:gs>
                      <a:gs pos="100000">
                        <a:srgbClr val="0066CC"/>
                      </a:gs>
                    </a:gsLst>
                    <a:lin ang="2700000" scaled="1"/>
                  </a:gradFill>
                  <a:effectLst>
                    <a:outerShdw dist="35921" dir="2700000" algn="ctr" rotWithShape="0">
                      <a:srgbClr val="990000"/>
                    </a:outerShdw>
                  </a:effectLst>
                  <a:latin typeface="Times New Roman" panose="02020603050405020304"/>
                  <a:cs typeface="Times New Roman" panose="02020603050405020304"/>
                </a:rPr>
                <a:t>)</a:t>
              </a:r>
              <a:endParaRPr lang="zh-CN" altLang="en-US" sz="3600" kern="10">
                <a:ln w="12700">
                  <a:solidFill>
                    <a:srgbClr val="FFFF00"/>
                  </a:solidFill>
                  <a:round/>
                </a:ln>
                <a:gradFill rotWithShape="1">
                  <a:gsLst>
                    <a:gs pos="0">
                      <a:srgbClr val="0066CC"/>
                    </a:gs>
                    <a:gs pos="50000">
                      <a:srgbClr val="FFFFFF"/>
                    </a:gs>
                    <a:gs pos="100000">
                      <a:srgbClr val="0066CC"/>
                    </a:gs>
                  </a:gsLst>
                  <a:lin ang="2700000" scaled="1"/>
                </a:gradFill>
                <a:effectLst>
                  <a:outerShdw dist="35921" dir="2700000" algn="ctr" rotWithShape="0">
                    <a:srgbClr val="990000"/>
                  </a:outerShdw>
                </a:effectLst>
                <a:latin typeface="Times New Roman" panose="02020603050405020304"/>
                <a:cs typeface="Times New Roman" panose="02020603050405020304"/>
              </a:endParaRPr>
            </a:p>
          </p:txBody>
        </p:sp>
        <p:sp>
          <p:nvSpPr>
            <p:cNvPr id="12031" name="WordArt 283"/>
            <p:cNvSpPr>
              <a:spLocks noChangeArrowheads="1" noChangeShapeType="1" noTextEdit="1"/>
            </p:cNvSpPr>
            <p:nvPr/>
          </p:nvSpPr>
          <p:spPr bwMode="auto">
            <a:xfrm>
              <a:off x="4317" y="3058"/>
              <a:ext cx="103" cy="135"/>
            </a:xfrm>
            <a:prstGeom prst="rect">
              <a:avLst/>
            </a:prstGeom>
          </p:spPr>
          <p:txBody>
            <a:bodyPr wrap="none" fromWordArt="1">
              <a:prstTxWarp prst="textPlain">
                <a:avLst>
                  <a:gd name="adj" fmla="val 50000"/>
                </a:avLst>
              </a:prstTxWarp>
            </a:bodyPr>
            <a:lstStyle/>
            <a:p>
              <a:pPr algn="ctr"/>
              <a:r>
                <a:rPr lang="en-US" altLang="zh-CN" sz="3600" i="1" kern="10">
                  <a:ln w="12700">
                    <a:solidFill>
                      <a:srgbClr val="FFFF00"/>
                    </a:solidFill>
                    <a:round/>
                  </a:ln>
                  <a:gradFill rotWithShape="1">
                    <a:gsLst>
                      <a:gs pos="0">
                        <a:srgbClr val="0066CC"/>
                      </a:gs>
                      <a:gs pos="50000">
                        <a:srgbClr val="FFFFFF"/>
                      </a:gs>
                      <a:gs pos="100000">
                        <a:srgbClr val="0066CC"/>
                      </a:gs>
                    </a:gsLst>
                    <a:lin ang="2700000" scaled="1"/>
                  </a:gradFill>
                  <a:effectLst>
                    <a:outerShdw dist="35921" dir="2700000" algn="ctr" rotWithShape="0">
                      <a:srgbClr val="990000"/>
                    </a:outerShdw>
                  </a:effectLst>
                  <a:latin typeface="Times New Roman" panose="02020603050405020304"/>
                  <a:cs typeface="Times New Roman" panose="02020603050405020304"/>
                </a:rPr>
                <a:t>A</a:t>
              </a:r>
              <a:endParaRPr lang="zh-CN" altLang="en-US" sz="3600" i="1" kern="10">
                <a:ln w="12700">
                  <a:solidFill>
                    <a:srgbClr val="FFFF00"/>
                  </a:solidFill>
                  <a:round/>
                </a:ln>
                <a:gradFill rotWithShape="1">
                  <a:gsLst>
                    <a:gs pos="0">
                      <a:srgbClr val="0066CC"/>
                    </a:gs>
                    <a:gs pos="50000">
                      <a:srgbClr val="FFFFFF"/>
                    </a:gs>
                    <a:gs pos="100000">
                      <a:srgbClr val="0066CC"/>
                    </a:gs>
                  </a:gsLst>
                  <a:lin ang="2700000" scaled="1"/>
                </a:gradFill>
                <a:effectLst>
                  <a:outerShdw dist="35921" dir="2700000" algn="ctr" rotWithShape="0">
                    <a:srgbClr val="990000"/>
                  </a:outerShdw>
                </a:effectLst>
                <a:latin typeface="Times New Roman" panose="02020603050405020304"/>
                <a:cs typeface="Times New Roman" panose="02020603050405020304"/>
              </a:endParaRPr>
            </a:p>
          </p:txBody>
        </p:sp>
        <p:sp>
          <p:nvSpPr>
            <p:cNvPr id="12032" name="WordArt 295"/>
            <p:cNvSpPr>
              <a:spLocks noChangeArrowheads="1" noChangeShapeType="1" noTextEdit="1"/>
            </p:cNvSpPr>
            <p:nvPr/>
          </p:nvSpPr>
          <p:spPr bwMode="auto">
            <a:xfrm>
              <a:off x="4021" y="3251"/>
              <a:ext cx="1053" cy="157"/>
            </a:xfrm>
            <a:prstGeom prst="rect">
              <a:avLst/>
            </a:prstGeom>
          </p:spPr>
          <p:txBody>
            <a:bodyPr wrap="none" fromWordArt="1">
              <a:prstTxWarp prst="textPlain">
                <a:avLst>
                  <a:gd name="adj" fmla="val 50000"/>
                </a:avLst>
              </a:prstTxWarp>
            </a:bodyPr>
            <a:lstStyle/>
            <a:p>
              <a:pPr algn="ctr"/>
              <a:r>
                <a:rPr lang="zh-CN" altLang="en-US" sz="3600" kern="10">
                  <a:ln w="12700">
                    <a:solidFill>
                      <a:srgbClr val="FFFF00"/>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黑体" panose="02010609060101010101" pitchFamily="2" charset="-122"/>
                  <a:ea typeface="黑体" panose="02010609060101010101" pitchFamily="2" charset="-122"/>
                </a:rPr>
                <a:t>重叠“面积”之和</a:t>
              </a:r>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89305"/>
                                        </p:tgtEl>
                                        <p:attrNameLst>
                                          <p:attrName>style.visibility</p:attrName>
                                        </p:attrNameLst>
                                      </p:cBhvr>
                                      <p:to>
                                        <p:strVal val="visible"/>
                                      </p:to>
                                    </p:set>
                                    <p:anim calcmode="lin" valueType="num">
                                      <p:cBhvr>
                                        <p:cTn id="7" dur="500" fill="hold"/>
                                        <p:tgtEl>
                                          <p:spTgt spid="389305"/>
                                        </p:tgtEl>
                                        <p:attrNameLst>
                                          <p:attrName>ppt_w</p:attrName>
                                        </p:attrNameLst>
                                      </p:cBhvr>
                                      <p:tavLst>
                                        <p:tav tm="0">
                                          <p:val>
                                            <p:fltVal val="0"/>
                                          </p:val>
                                        </p:tav>
                                        <p:tav tm="100000">
                                          <p:val>
                                            <p:strVal val="#ppt_w"/>
                                          </p:val>
                                        </p:tav>
                                      </p:tavLst>
                                    </p:anim>
                                    <p:anim calcmode="lin" valueType="num">
                                      <p:cBhvr>
                                        <p:cTn id="8" dur="500" fill="hold"/>
                                        <p:tgtEl>
                                          <p:spTgt spid="389305"/>
                                        </p:tgtEl>
                                        <p:attrNameLst>
                                          <p:attrName>ppt_h</p:attrName>
                                        </p:attrNameLst>
                                      </p:cBhvr>
                                      <p:tavLst>
                                        <p:tav tm="0">
                                          <p:val>
                                            <p:fltVal val="0"/>
                                          </p:val>
                                        </p:tav>
                                        <p:tav tm="100000">
                                          <p:val>
                                            <p:strVal val="#ppt_h"/>
                                          </p:val>
                                        </p:tav>
                                      </p:tavLst>
                                    </p:anim>
                                    <p:animEffect transition="in" filter="fade">
                                      <p:cBhvr>
                                        <p:cTn id="9" dur="500"/>
                                        <p:tgtEl>
                                          <p:spTgt spid="38930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89312"/>
                                        </p:tgtEl>
                                        <p:attrNameLst>
                                          <p:attrName>style.visibility</p:attrName>
                                        </p:attrNameLst>
                                      </p:cBhvr>
                                      <p:to>
                                        <p:strVal val="visible"/>
                                      </p:to>
                                    </p:set>
                                    <p:anim calcmode="lin" valueType="num">
                                      <p:cBhvr>
                                        <p:cTn id="14" dur="500" fill="hold"/>
                                        <p:tgtEl>
                                          <p:spTgt spid="389312"/>
                                        </p:tgtEl>
                                        <p:attrNameLst>
                                          <p:attrName>ppt_w</p:attrName>
                                        </p:attrNameLst>
                                      </p:cBhvr>
                                      <p:tavLst>
                                        <p:tav tm="0">
                                          <p:val>
                                            <p:fltVal val="0"/>
                                          </p:val>
                                        </p:tav>
                                        <p:tav tm="100000">
                                          <p:val>
                                            <p:strVal val="#ppt_w"/>
                                          </p:val>
                                        </p:tav>
                                      </p:tavLst>
                                    </p:anim>
                                    <p:anim calcmode="lin" valueType="num">
                                      <p:cBhvr>
                                        <p:cTn id="15" dur="500" fill="hold"/>
                                        <p:tgtEl>
                                          <p:spTgt spid="389312"/>
                                        </p:tgtEl>
                                        <p:attrNameLst>
                                          <p:attrName>ppt_h</p:attrName>
                                        </p:attrNameLst>
                                      </p:cBhvr>
                                      <p:tavLst>
                                        <p:tav tm="0">
                                          <p:val>
                                            <p:fltVal val="0"/>
                                          </p:val>
                                        </p:tav>
                                        <p:tav tm="100000">
                                          <p:val>
                                            <p:strVal val="#ppt_h"/>
                                          </p:val>
                                        </p:tav>
                                      </p:tavLst>
                                    </p:anim>
                                    <p:animEffect transition="in" filter="fade">
                                      <p:cBhvr>
                                        <p:cTn id="16" dur="500"/>
                                        <p:tgtEl>
                                          <p:spTgt spid="389312"/>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389308"/>
                                        </p:tgtEl>
                                        <p:attrNameLst>
                                          <p:attrName>style.visibility</p:attrName>
                                        </p:attrNameLst>
                                      </p:cBhvr>
                                      <p:to>
                                        <p:strVal val="visible"/>
                                      </p:to>
                                    </p:set>
                                    <p:animEffect transition="in" filter="dissolve">
                                      <p:cBhvr>
                                        <p:cTn id="20" dur="500"/>
                                        <p:tgtEl>
                                          <p:spTgt spid="389308"/>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389244"/>
                                        </p:tgtEl>
                                        <p:attrNameLst>
                                          <p:attrName>style.visibility</p:attrName>
                                        </p:attrNameLst>
                                      </p:cBhvr>
                                      <p:to>
                                        <p:strVal val="visible"/>
                                      </p:to>
                                    </p:set>
                                    <p:anim calcmode="lin" valueType="num">
                                      <p:cBhvr>
                                        <p:cTn id="25" dur="500" fill="hold"/>
                                        <p:tgtEl>
                                          <p:spTgt spid="389244"/>
                                        </p:tgtEl>
                                        <p:attrNameLst>
                                          <p:attrName>ppt_w</p:attrName>
                                        </p:attrNameLst>
                                      </p:cBhvr>
                                      <p:tavLst>
                                        <p:tav tm="0">
                                          <p:val>
                                            <p:fltVal val="0"/>
                                          </p:val>
                                        </p:tav>
                                        <p:tav tm="100000">
                                          <p:val>
                                            <p:strVal val="#ppt_w"/>
                                          </p:val>
                                        </p:tav>
                                      </p:tavLst>
                                    </p:anim>
                                    <p:anim calcmode="lin" valueType="num">
                                      <p:cBhvr>
                                        <p:cTn id="26" dur="500" fill="hold"/>
                                        <p:tgtEl>
                                          <p:spTgt spid="389244"/>
                                        </p:tgtEl>
                                        <p:attrNameLst>
                                          <p:attrName>ppt_h</p:attrName>
                                        </p:attrNameLst>
                                      </p:cBhvr>
                                      <p:tavLst>
                                        <p:tav tm="0">
                                          <p:val>
                                            <p:fltVal val="0"/>
                                          </p:val>
                                        </p:tav>
                                        <p:tav tm="100000">
                                          <p:val>
                                            <p:strVal val="#ppt_h"/>
                                          </p:val>
                                        </p:tav>
                                      </p:tavLst>
                                    </p:anim>
                                    <p:animEffect transition="in" filter="fade">
                                      <p:cBhvr>
                                        <p:cTn id="27" dur="500"/>
                                        <p:tgtEl>
                                          <p:spTgt spid="389244"/>
                                        </p:tgtEl>
                                      </p:cBhvr>
                                    </p:animEffect>
                                  </p:childTnLst>
                                </p:cTn>
                              </p:par>
                            </p:childTnLst>
                          </p:cTn>
                        </p:par>
                        <p:par>
                          <p:cTn id="28" fill="hold">
                            <p:stCondLst>
                              <p:cond delay="500"/>
                            </p:stCondLst>
                            <p:childTnLst>
                              <p:par>
                                <p:cTn id="29" presetID="9" presetClass="entr" presetSubtype="0" fill="hold" nodeType="afterEffect">
                                  <p:stCondLst>
                                    <p:cond delay="0"/>
                                  </p:stCondLst>
                                  <p:childTnLst>
                                    <p:set>
                                      <p:cBhvr>
                                        <p:cTn id="30" dur="1" fill="hold">
                                          <p:stCondLst>
                                            <p:cond delay="0"/>
                                          </p:stCondLst>
                                        </p:cTn>
                                        <p:tgtEl>
                                          <p:spTgt spid="389315"/>
                                        </p:tgtEl>
                                        <p:attrNameLst>
                                          <p:attrName>style.visibility</p:attrName>
                                        </p:attrNameLst>
                                      </p:cBhvr>
                                      <p:to>
                                        <p:strVal val="visible"/>
                                      </p:to>
                                    </p:set>
                                    <p:animEffect transition="in" filter="dissolve">
                                      <p:cBhvr>
                                        <p:cTn id="31" dur="500"/>
                                        <p:tgtEl>
                                          <p:spTgt spid="389315"/>
                                        </p:tgtEl>
                                      </p:cBhvr>
                                    </p:animEffect>
                                  </p:childTnLst>
                                </p:cTn>
                              </p:par>
                            </p:childTnLst>
                          </p:cTn>
                        </p:par>
                        <p:par>
                          <p:cTn id="32" fill="hold">
                            <p:stCondLst>
                              <p:cond delay="1000"/>
                            </p:stCondLst>
                            <p:childTnLst>
                              <p:par>
                                <p:cTn id="33" presetID="53" presetClass="entr" presetSubtype="16" fill="hold" grpId="0" nodeType="afterEffect">
                                  <p:stCondLst>
                                    <p:cond delay="0"/>
                                  </p:stCondLst>
                                  <p:childTnLst>
                                    <p:set>
                                      <p:cBhvr>
                                        <p:cTn id="34" dur="1" fill="hold">
                                          <p:stCondLst>
                                            <p:cond delay="0"/>
                                          </p:stCondLst>
                                        </p:cTn>
                                        <p:tgtEl>
                                          <p:spTgt spid="389249"/>
                                        </p:tgtEl>
                                        <p:attrNameLst>
                                          <p:attrName>style.visibility</p:attrName>
                                        </p:attrNameLst>
                                      </p:cBhvr>
                                      <p:to>
                                        <p:strVal val="visible"/>
                                      </p:to>
                                    </p:set>
                                    <p:anim calcmode="lin" valueType="num">
                                      <p:cBhvr>
                                        <p:cTn id="35" dur="500" fill="hold"/>
                                        <p:tgtEl>
                                          <p:spTgt spid="389249"/>
                                        </p:tgtEl>
                                        <p:attrNameLst>
                                          <p:attrName>ppt_w</p:attrName>
                                        </p:attrNameLst>
                                      </p:cBhvr>
                                      <p:tavLst>
                                        <p:tav tm="0">
                                          <p:val>
                                            <p:fltVal val="0"/>
                                          </p:val>
                                        </p:tav>
                                        <p:tav tm="100000">
                                          <p:val>
                                            <p:strVal val="#ppt_w"/>
                                          </p:val>
                                        </p:tav>
                                      </p:tavLst>
                                    </p:anim>
                                    <p:anim calcmode="lin" valueType="num">
                                      <p:cBhvr>
                                        <p:cTn id="36" dur="500" fill="hold"/>
                                        <p:tgtEl>
                                          <p:spTgt spid="389249"/>
                                        </p:tgtEl>
                                        <p:attrNameLst>
                                          <p:attrName>ppt_h</p:attrName>
                                        </p:attrNameLst>
                                      </p:cBhvr>
                                      <p:tavLst>
                                        <p:tav tm="0">
                                          <p:val>
                                            <p:fltVal val="0"/>
                                          </p:val>
                                        </p:tav>
                                        <p:tav tm="100000">
                                          <p:val>
                                            <p:strVal val="#ppt_h"/>
                                          </p:val>
                                        </p:tav>
                                      </p:tavLst>
                                    </p:anim>
                                    <p:animEffect transition="in" filter="fade">
                                      <p:cBhvr>
                                        <p:cTn id="37" dur="500"/>
                                        <p:tgtEl>
                                          <p:spTgt spid="389249"/>
                                        </p:tgtEl>
                                      </p:cBhvr>
                                    </p:animEffect>
                                  </p:childTnLst>
                                </p:cTn>
                              </p:par>
                              <p:par>
                                <p:cTn id="38" presetID="9" presetClass="entr" presetSubtype="0" fill="hold" nodeType="withEffect">
                                  <p:stCondLst>
                                    <p:cond delay="0"/>
                                  </p:stCondLst>
                                  <p:childTnLst>
                                    <p:set>
                                      <p:cBhvr>
                                        <p:cTn id="39" dur="1" fill="hold">
                                          <p:stCondLst>
                                            <p:cond delay="0"/>
                                          </p:stCondLst>
                                        </p:cTn>
                                        <p:tgtEl>
                                          <p:spTgt spid="389255"/>
                                        </p:tgtEl>
                                        <p:attrNameLst>
                                          <p:attrName>style.visibility</p:attrName>
                                        </p:attrNameLst>
                                      </p:cBhvr>
                                      <p:to>
                                        <p:strVal val="visible"/>
                                      </p:to>
                                    </p:set>
                                    <p:animEffect transition="in" filter="dissolve">
                                      <p:cBhvr>
                                        <p:cTn id="40" dur="500"/>
                                        <p:tgtEl>
                                          <p:spTgt spid="389255"/>
                                        </p:tgtEl>
                                      </p:cBhvr>
                                    </p:animEffect>
                                  </p:childTnLst>
                                </p:cTn>
                              </p:par>
                            </p:childTnLst>
                          </p:cTn>
                        </p:par>
                        <p:par>
                          <p:cTn id="41" fill="hold">
                            <p:stCondLst>
                              <p:cond delay="1500"/>
                            </p:stCondLst>
                            <p:childTnLst>
                              <p:par>
                                <p:cTn id="42" presetID="9" presetClass="entr" presetSubtype="0" fill="hold" nodeType="afterEffect">
                                  <p:stCondLst>
                                    <p:cond delay="0"/>
                                  </p:stCondLst>
                                  <p:childTnLst>
                                    <p:set>
                                      <p:cBhvr>
                                        <p:cTn id="43" dur="1" fill="hold">
                                          <p:stCondLst>
                                            <p:cond delay="0"/>
                                          </p:stCondLst>
                                        </p:cTn>
                                        <p:tgtEl>
                                          <p:spTgt spid="11992"/>
                                        </p:tgtEl>
                                        <p:attrNameLst>
                                          <p:attrName>style.visibility</p:attrName>
                                        </p:attrNameLst>
                                      </p:cBhvr>
                                      <p:to>
                                        <p:strVal val="visible"/>
                                      </p:to>
                                    </p:set>
                                    <p:animEffect transition="in" filter="dissolve">
                                      <p:cBhvr>
                                        <p:cTn id="44" dur="500"/>
                                        <p:tgtEl>
                                          <p:spTgt spid="11992"/>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89250"/>
                                        </p:tgtEl>
                                        <p:attrNameLst>
                                          <p:attrName>style.visibility</p:attrName>
                                        </p:attrNameLst>
                                      </p:cBhvr>
                                      <p:to>
                                        <p:strVal val="visible"/>
                                      </p:to>
                                    </p:set>
                                    <p:anim calcmode="lin" valueType="num">
                                      <p:cBhvr>
                                        <p:cTn id="49" dur="500" fill="hold"/>
                                        <p:tgtEl>
                                          <p:spTgt spid="389250"/>
                                        </p:tgtEl>
                                        <p:attrNameLst>
                                          <p:attrName>ppt_w</p:attrName>
                                        </p:attrNameLst>
                                      </p:cBhvr>
                                      <p:tavLst>
                                        <p:tav tm="0">
                                          <p:val>
                                            <p:fltVal val="0"/>
                                          </p:val>
                                        </p:tav>
                                        <p:tav tm="100000">
                                          <p:val>
                                            <p:strVal val="#ppt_w"/>
                                          </p:val>
                                        </p:tav>
                                      </p:tavLst>
                                    </p:anim>
                                    <p:anim calcmode="lin" valueType="num">
                                      <p:cBhvr>
                                        <p:cTn id="50" dur="500" fill="hold"/>
                                        <p:tgtEl>
                                          <p:spTgt spid="389250"/>
                                        </p:tgtEl>
                                        <p:attrNameLst>
                                          <p:attrName>ppt_h</p:attrName>
                                        </p:attrNameLst>
                                      </p:cBhvr>
                                      <p:tavLst>
                                        <p:tav tm="0">
                                          <p:val>
                                            <p:fltVal val="0"/>
                                          </p:val>
                                        </p:tav>
                                        <p:tav tm="100000">
                                          <p:val>
                                            <p:strVal val="#ppt_h"/>
                                          </p:val>
                                        </p:tav>
                                      </p:tavLst>
                                    </p:anim>
                                    <p:animEffect transition="in" filter="fade">
                                      <p:cBhvr>
                                        <p:cTn id="51" dur="500"/>
                                        <p:tgtEl>
                                          <p:spTgt spid="389250"/>
                                        </p:tgtEl>
                                      </p:cBhvr>
                                    </p:animEffect>
                                  </p:childTnLst>
                                </p:cTn>
                              </p:par>
                            </p:childTnLst>
                          </p:cTn>
                        </p:par>
                        <p:par>
                          <p:cTn id="52" fill="hold">
                            <p:stCondLst>
                              <p:cond delay="500"/>
                            </p:stCondLst>
                            <p:childTnLst>
                              <p:par>
                                <p:cTn id="53" presetID="53" presetClass="entr" presetSubtype="16" fill="hold" nodeType="afterEffect">
                                  <p:stCondLst>
                                    <p:cond delay="0"/>
                                  </p:stCondLst>
                                  <p:childTnLst>
                                    <p:set>
                                      <p:cBhvr>
                                        <p:cTn id="54" dur="1" fill="hold">
                                          <p:stCondLst>
                                            <p:cond delay="0"/>
                                          </p:stCondLst>
                                        </p:cTn>
                                        <p:tgtEl>
                                          <p:spTgt spid="12001"/>
                                        </p:tgtEl>
                                        <p:attrNameLst>
                                          <p:attrName>style.visibility</p:attrName>
                                        </p:attrNameLst>
                                      </p:cBhvr>
                                      <p:to>
                                        <p:strVal val="visible"/>
                                      </p:to>
                                    </p:set>
                                    <p:anim calcmode="lin" valueType="num">
                                      <p:cBhvr>
                                        <p:cTn id="55" dur="500" fill="hold"/>
                                        <p:tgtEl>
                                          <p:spTgt spid="12001"/>
                                        </p:tgtEl>
                                        <p:attrNameLst>
                                          <p:attrName>ppt_w</p:attrName>
                                        </p:attrNameLst>
                                      </p:cBhvr>
                                      <p:tavLst>
                                        <p:tav tm="0">
                                          <p:val>
                                            <p:fltVal val="0"/>
                                          </p:val>
                                        </p:tav>
                                        <p:tav tm="100000">
                                          <p:val>
                                            <p:strVal val="#ppt_w"/>
                                          </p:val>
                                        </p:tav>
                                      </p:tavLst>
                                    </p:anim>
                                    <p:anim calcmode="lin" valueType="num">
                                      <p:cBhvr>
                                        <p:cTn id="56" dur="500" fill="hold"/>
                                        <p:tgtEl>
                                          <p:spTgt spid="12001"/>
                                        </p:tgtEl>
                                        <p:attrNameLst>
                                          <p:attrName>ppt_h</p:attrName>
                                        </p:attrNameLst>
                                      </p:cBhvr>
                                      <p:tavLst>
                                        <p:tav tm="0">
                                          <p:val>
                                            <p:fltVal val="0"/>
                                          </p:val>
                                        </p:tav>
                                        <p:tav tm="100000">
                                          <p:val>
                                            <p:strVal val="#ppt_h"/>
                                          </p:val>
                                        </p:tav>
                                      </p:tavLst>
                                    </p:anim>
                                    <p:animEffect transition="in" filter="fade">
                                      <p:cBhvr>
                                        <p:cTn id="57" dur="500"/>
                                        <p:tgtEl>
                                          <p:spTgt spid="12001"/>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389380"/>
                                        </p:tgtEl>
                                        <p:attrNameLst>
                                          <p:attrName>style.visibility</p:attrName>
                                        </p:attrNameLst>
                                      </p:cBhvr>
                                      <p:to>
                                        <p:strVal val="visible"/>
                                      </p:to>
                                    </p:set>
                                    <p:animEffect transition="in" filter="dissolve">
                                      <p:cBhvr>
                                        <p:cTn id="62" dur="500"/>
                                        <p:tgtEl>
                                          <p:spTgt spid="389380"/>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nodeType="clickEffect">
                                  <p:stCondLst>
                                    <p:cond delay="0"/>
                                  </p:stCondLst>
                                  <p:childTnLst>
                                    <p:set>
                                      <p:cBhvr>
                                        <p:cTn id="66" dur="1" fill="hold">
                                          <p:stCondLst>
                                            <p:cond delay="0"/>
                                          </p:stCondLst>
                                        </p:cTn>
                                        <p:tgtEl>
                                          <p:spTgt spid="389271"/>
                                        </p:tgtEl>
                                        <p:attrNameLst>
                                          <p:attrName>style.visibility</p:attrName>
                                        </p:attrNameLst>
                                      </p:cBhvr>
                                      <p:to>
                                        <p:strVal val="visible"/>
                                      </p:to>
                                    </p:set>
                                    <p:anim calcmode="lin" valueType="num">
                                      <p:cBhvr>
                                        <p:cTn id="67" dur="500" fill="hold"/>
                                        <p:tgtEl>
                                          <p:spTgt spid="389271"/>
                                        </p:tgtEl>
                                        <p:attrNameLst>
                                          <p:attrName>ppt_w</p:attrName>
                                        </p:attrNameLst>
                                      </p:cBhvr>
                                      <p:tavLst>
                                        <p:tav tm="0">
                                          <p:val>
                                            <p:fltVal val="0"/>
                                          </p:val>
                                        </p:tav>
                                        <p:tav tm="100000">
                                          <p:val>
                                            <p:strVal val="#ppt_w"/>
                                          </p:val>
                                        </p:tav>
                                      </p:tavLst>
                                    </p:anim>
                                    <p:anim calcmode="lin" valueType="num">
                                      <p:cBhvr>
                                        <p:cTn id="68" dur="500" fill="hold"/>
                                        <p:tgtEl>
                                          <p:spTgt spid="389271"/>
                                        </p:tgtEl>
                                        <p:attrNameLst>
                                          <p:attrName>ppt_h</p:attrName>
                                        </p:attrNameLst>
                                      </p:cBhvr>
                                      <p:tavLst>
                                        <p:tav tm="0">
                                          <p:val>
                                            <p:fltVal val="0"/>
                                          </p:val>
                                        </p:tav>
                                        <p:tav tm="100000">
                                          <p:val>
                                            <p:strVal val="#ppt_h"/>
                                          </p:val>
                                        </p:tav>
                                      </p:tavLst>
                                    </p:anim>
                                    <p:animEffect transition="in" filter="fade">
                                      <p:cBhvr>
                                        <p:cTn id="69" dur="500"/>
                                        <p:tgtEl>
                                          <p:spTgt spid="389271"/>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nodeType="clickEffect">
                                  <p:stCondLst>
                                    <p:cond delay="0"/>
                                  </p:stCondLst>
                                  <p:childTnLst>
                                    <p:set>
                                      <p:cBhvr>
                                        <p:cTn id="73" dur="1" fill="hold">
                                          <p:stCondLst>
                                            <p:cond delay="0"/>
                                          </p:stCondLst>
                                        </p:cTn>
                                        <p:tgtEl>
                                          <p:spTgt spid="389396"/>
                                        </p:tgtEl>
                                        <p:attrNameLst>
                                          <p:attrName>style.visibility</p:attrName>
                                        </p:attrNameLst>
                                      </p:cBhvr>
                                      <p:to>
                                        <p:strVal val="visible"/>
                                      </p:to>
                                    </p:set>
                                    <p:anim calcmode="lin" valueType="num">
                                      <p:cBhvr>
                                        <p:cTn id="74" dur="500" fill="hold"/>
                                        <p:tgtEl>
                                          <p:spTgt spid="389396"/>
                                        </p:tgtEl>
                                        <p:attrNameLst>
                                          <p:attrName>ppt_w</p:attrName>
                                        </p:attrNameLst>
                                      </p:cBhvr>
                                      <p:tavLst>
                                        <p:tav tm="0">
                                          <p:val>
                                            <p:fltVal val="0"/>
                                          </p:val>
                                        </p:tav>
                                        <p:tav tm="100000">
                                          <p:val>
                                            <p:strVal val="#ppt_w"/>
                                          </p:val>
                                        </p:tav>
                                      </p:tavLst>
                                    </p:anim>
                                    <p:anim calcmode="lin" valueType="num">
                                      <p:cBhvr>
                                        <p:cTn id="75" dur="500" fill="hold"/>
                                        <p:tgtEl>
                                          <p:spTgt spid="389396"/>
                                        </p:tgtEl>
                                        <p:attrNameLst>
                                          <p:attrName>ppt_h</p:attrName>
                                        </p:attrNameLst>
                                      </p:cBhvr>
                                      <p:tavLst>
                                        <p:tav tm="0">
                                          <p:val>
                                            <p:fltVal val="0"/>
                                          </p:val>
                                        </p:tav>
                                        <p:tav tm="100000">
                                          <p:val>
                                            <p:strVal val="#ppt_h"/>
                                          </p:val>
                                        </p:tav>
                                      </p:tavLst>
                                    </p:anim>
                                    <p:animEffect transition="in" filter="fade">
                                      <p:cBhvr>
                                        <p:cTn id="76" dur="500"/>
                                        <p:tgtEl>
                                          <p:spTgt spid="389396"/>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389375"/>
                                        </p:tgtEl>
                                        <p:attrNameLst>
                                          <p:attrName>style.visibility</p:attrName>
                                        </p:attrNameLst>
                                      </p:cBhvr>
                                      <p:to>
                                        <p:strVal val="visible"/>
                                      </p:to>
                                    </p:set>
                                    <p:animEffect transition="in" filter="dissolve">
                                      <p:cBhvr>
                                        <p:cTn id="81" dur="500"/>
                                        <p:tgtEl>
                                          <p:spTgt spid="389375"/>
                                        </p:tgtEl>
                                      </p:cBhvr>
                                    </p:animEffect>
                                  </p:childTnLst>
                                </p:cTn>
                              </p:par>
                            </p:childTnLst>
                          </p:cTn>
                        </p:par>
                        <p:par>
                          <p:cTn id="82" fill="hold">
                            <p:stCondLst>
                              <p:cond delay="500"/>
                            </p:stCondLst>
                            <p:childTnLst>
                              <p:par>
                                <p:cTn id="83" presetID="53" presetClass="entr" presetSubtype="16" fill="hold" nodeType="afterEffect">
                                  <p:stCondLst>
                                    <p:cond delay="0"/>
                                  </p:stCondLst>
                                  <p:childTnLst>
                                    <p:set>
                                      <p:cBhvr>
                                        <p:cTn id="84" dur="1" fill="hold">
                                          <p:stCondLst>
                                            <p:cond delay="0"/>
                                          </p:stCondLst>
                                        </p:cTn>
                                        <p:tgtEl>
                                          <p:spTgt spid="389291"/>
                                        </p:tgtEl>
                                        <p:attrNameLst>
                                          <p:attrName>style.visibility</p:attrName>
                                        </p:attrNameLst>
                                      </p:cBhvr>
                                      <p:to>
                                        <p:strVal val="visible"/>
                                      </p:to>
                                    </p:set>
                                    <p:anim calcmode="lin" valueType="num">
                                      <p:cBhvr>
                                        <p:cTn id="85" dur="500" fill="hold"/>
                                        <p:tgtEl>
                                          <p:spTgt spid="389291"/>
                                        </p:tgtEl>
                                        <p:attrNameLst>
                                          <p:attrName>ppt_w</p:attrName>
                                        </p:attrNameLst>
                                      </p:cBhvr>
                                      <p:tavLst>
                                        <p:tav tm="0">
                                          <p:val>
                                            <p:fltVal val="0"/>
                                          </p:val>
                                        </p:tav>
                                        <p:tav tm="100000">
                                          <p:val>
                                            <p:strVal val="#ppt_w"/>
                                          </p:val>
                                        </p:tav>
                                      </p:tavLst>
                                    </p:anim>
                                    <p:anim calcmode="lin" valueType="num">
                                      <p:cBhvr>
                                        <p:cTn id="86" dur="500" fill="hold"/>
                                        <p:tgtEl>
                                          <p:spTgt spid="389291"/>
                                        </p:tgtEl>
                                        <p:attrNameLst>
                                          <p:attrName>ppt_h</p:attrName>
                                        </p:attrNameLst>
                                      </p:cBhvr>
                                      <p:tavLst>
                                        <p:tav tm="0">
                                          <p:val>
                                            <p:fltVal val="0"/>
                                          </p:val>
                                        </p:tav>
                                        <p:tav tm="100000">
                                          <p:val>
                                            <p:strVal val="#ppt_h"/>
                                          </p:val>
                                        </p:tav>
                                      </p:tavLst>
                                    </p:anim>
                                    <p:animEffect transition="in" filter="fade">
                                      <p:cBhvr>
                                        <p:cTn id="87" dur="500"/>
                                        <p:tgtEl>
                                          <p:spTgt spid="389291"/>
                                        </p:tgtEl>
                                      </p:cBhvr>
                                    </p:animEffect>
                                  </p:childTnLst>
                                </p:cTn>
                              </p:par>
                            </p:childTnLst>
                          </p:cTn>
                        </p:par>
                      </p:childTnLst>
                    </p:cTn>
                  </p:par>
                  <p:par>
                    <p:cTn id="88" fill="hold">
                      <p:stCondLst>
                        <p:cond delay="indefinite"/>
                      </p:stCondLst>
                      <p:childTnLst>
                        <p:par>
                          <p:cTn id="89" fill="hold">
                            <p:stCondLst>
                              <p:cond delay="0"/>
                            </p:stCondLst>
                            <p:childTnLst>
                              <p:par>
                                <p:cTn id="90" presetID="53" presetClass="entr" presetSubtype="16" fill="hold" nodeType="clickEffect">
                                  <p:stCondLst>
                                    <p:cond delay="0"/>
                                  </p:stCondLst>
                                  <p:childTnLst>
                                    <p:set>
                                      <p:cBhvr>
                                        <p:cTn id="91" dur="1" fill="hold">
                                          <p:stCondLst>
                                            <p:cond delay="0"/>
                                          </p:stCondLst>
                                        </p:cTn>
                                        <p:tgtEl>
                                          <p:spTgt spid="389376"/>
                                        </p:tgtEl>
                                        <p:attrNameLst>
                                          <p:attrName>style.visibility</p:attrName>
                                        </p:attrNameLst>
                                      </p:cBhvr>
                                      <p:to>
                                        <p:strVal val="visible"/>
                                      </p:to>
                                    </p:set>
                                    <p:anim calcmode="lin" valueType="num">
                                      <p:cBhvr>
                                        <p:cTn id="92" dur="500" fill="hold"/>
                                        <p:tgtEl>
                                          <p:spTgt spid="389376"/>
                                        </p:tgtEl>
                                        <p:attrNameLst>
                                          <p:attrName>ppt_w</p:attrName>
                                        </p:attrNameLst>
                                      </p:cBhvr>
                                      <p:tavLst>
                                        <p:tav tm="0">
                                          <p:val>
                                            <p:fltVal val="0"/>
                                          </p:val>
                                        </p:tav>
                                        <p:tav tm="100000">
                                          <p:val>
                                            <p:strVal val="#ppt_w"/>
                                          </p:val>
                                        </p:tav>
                                      </p:tavLst>
                                    </p:anim>
                                    <p:anim calcmode="lin" valueType="num">
                                      <p:cBhvr>
                                        <p:cTn id="93" dur="500" fill="hold"/>
                                        <p:tgtEl>
                                          <p:spTgt spid="389376"/>
                                        </p:tgtEl>
                                        <p:attrNameLst>
                                          <p:attrName>ppt_h</p:attrName>
                                        </p:attrNameLst>
                                      </p:cBhvr>
                                      <p:tavLst>
                                        <p:tav tm="0">
                                          <p:val>
                                            <p:fltVal val="0"/>
                                          </p:val>
                                        </p:tav>
                                        <p:tav tm="100000">
                                          <p:val>
                                            <p:strVal val="#ppt_h"/>
                                          </p:val>
                                        </p:tav>
                                      </p:tavLst>
                                    </p:anim>
                                    <p:animEffect transition="in" filter="fade">
                                      <p:cBhvr>
                                        <p:cTn id="94" dur="500"/>
                                        <p:tgtEl>
                                          <p:spTgt spid="389376"/>
                                        </p:tgtEl>
                                      </p:cBhvr>
                                    </p:animEffect>
                                  </p:childTnLst>
                                </p:cTn>
                              </p:par>
                            </p:childTnLst>
                          </p:cTn>
                        </p:par>
                        <p:par>
                          <p:cTn id="95" fill="hold">
                            <p:stCondLst>
                              <p:cond delay="500"/>
                            </p:stCondLst>
                            <p:childTnLst>
                              <p:par>
                                <p:cTn id="96" presetID="9" presetClass="entr" presetSubtype="0" fill="hold" grpId="0" nodeType="afterEffect">
                                  <p:stCondLst>
                                    <p:cond delay="0"/>
                                  </p:stCondLst>
                                  <p:childTnLst>
                                    <p:set>
                                      <p:cBhvr>
                                        <p:cTn id="97" dur="1" fill="hold">
                                          <p:stCondLst>
                                            <p:cond delay="0"/>
                                          </p:stCondLst>
                                        </p:cTn>
                                        <p:tgtEl>
                                          <p:spTgt spid="389379"/>
                                        </p:tgtEl>
                                        <p:attrNameLst>
                                          <p:attrName>style.visibility</p:attrName>
                                        </p:attrNameLst>
                                      </p:cBhvr>
                                      <p:to>
                                        <p:strVal val="visible"/>
                                      </p:to>
                                    </p:set>
                                    <p:animEffect transition="in" filter="dissolve">
                                      <p:cBhvr>
                                        <p:cTn id="98" dur="500"/>
                                        <p:tgtEl>
                                          <p:spTgt spid="389379"/>
                                        </p:tgtEl>
                                      </p:cBhvr>
                                    </p:animEffect>
                                  </p:childTnLst>
                                </p:cTn>
                              </p:par>
                            </p:childTnLst>
                          </p:cTn>
                        </p:par>
                      </p:childTnLst>
                    </p:cTn>
                  </p:par>
                  <p:par>
                    <p:cTn id="99" fill="hold">
                      <p:stCondLst>
                        <p:cond delay="indefinite"/>
                      </p:stCondLst>
                      <p:childTnLst>
                        <p:par>
                          <p:cTn id="100" fill="hold">
                            <p:stCondLst>
                              <p:cond delay="0"/>
                            </p:stCondLst>
                            <p:childTnLst>
                              <p:par>
                                <p:cTn id="101" presetID="53" presetClass="entr" presetSubtype="16" fill="hold" nodeType="clickEffect">
                                  <p:stCondLst>
                                    <p:cond delay="0"/>
                                  </p:stCondLst>
                                  <p:childTnLst>
                                    <p:set>
                                      <p:cBhvr>
                                        <p:cTn id="102" dur="1" fill="hold">
                                          <p:stCondLst>
                                            <p:cond delay="0"/>
                                          </p:stCondLst>
                                        </p:cTn>
                                        <p:tgtEl>
                                          <p:spTgt spid="389416"/>
                                        </p:tgtEl>
                                        <p:attrNameLst>
                                          <p:attrName>style.visibility</p:attrName>
                                        </p:attrNameLst>
                                      </p:cBhvr>
                                      <p:to>
                                        <p:strVal val="visible"/>
                                      </p:to>
                                    </p:set>
                                    <p:anim calcmode="lin" valueType="num">
                                      <p:cBhvr>
                                        <p:cTn id="103" dur="500" fill="hold"/>
                                        <p:tgtEl>
                                          <p:spTgt spid="389416"/>
                                        </p:tgtEl>
                                        <p:attrNameLst>
                                          <p:attrName>ppt_w</p:attrName>
                                        </p:attrNameLst>
                                      </p:cBhvr>
                                      <p:tavLst>
                                        <p:tav tm="0">
                                          <p:val>
                                            <p:fltVal val="0"/>
                                          </p:val>
                                        </p:tav>
                                        <p:tav tm="100000">
                                          <p:val>
                                            <p:strVal val="#ppt_w"/>
                                          </p:val>
                                        </p:tav>
                                      </p:tavLst>
                                    </p:anim>
                                    <p:anim calcmode="lin" valueType="num">
                                      <p:cBhvr>
                                        <p:cTn id="104" dur="500" fill="hold"/>
                                        <p:tgtEl>
                                          <p:spTgt spid="389416"/>
                                        </p:tgtEl>
                                        <p:attrNameLst>
                                          <p:attrName>ppt_h</p:attrName>
                                        </p:attrNameLst>
                                      </p:cBhvr>
                                      <p:tavLst>
                                        <p:tav tm="0">
                                          <p:val>
                                            <p:fltVal val="0"/>
                                          </p:val>
                                        </p:tav>
                                        <p:tav tm="100000">
                                          <p:val>
                                            <p:strVal val="#ppt_h"/>
                                          </p:val>
                                        </p:tav>
                                      </p:tavLst>
                                    </p:anim>
                                    <p:animEffect transition="in" filter="fade">
                                      <p:cBhvr>
                                        <p:cTn id="105" dur="500"/>
                                        <p:tgtEl>
                                          <p:spTgt spid="389416"/>
                                        </p:tgtEl>
                                      </p:cBhvr>
                                    </p:animEffect>
                                  </p:childTnLst>
                                </p:cTn>
                              </p:par>
                            </p:childTnLst>
                          </p:cTn>
                        </p:par>
                      </p:childTnLst>
                    </p:cTn>
                  </p:par>
                  <p:par>
                    <p:cTn id="106" fill="hold">
                      <p:stCondLst>
                        <p:cond delay="indefinite"/>
                      </p:stCondLst>
                      <p:childTnLst>
                        <p:par>
                          <p:cTn id="107" fill="hold">
                            <p:stCondLst>
                              <p:cond delay="0"/>
                            </p:stCondLst>
                            <p:childTnLst>
                              <p:par>
                                <p:cTn id="108" presetID="53" presetClass="entr" presetSubtype="16" fill="hold" nodeType="clickEffect">
                                  <p:stCondLst>
                                    <p:cond delay="0"/>
                                  </p:stCondLst>
                                  <p:childTnLst>
                                    <p:set>
                                      <p:cBhvr>
                                        <p:cTn id="109" dur="1" fill="hold">
                                          <p:stCondLst>
                                            <p:cond delay="0"/>
                                          </p:stCondLst>
                                        </p:cTn>
                                        <p:tgtEl>
                                          <p:spTgt spid="389417"/>
                                        </p:tgtEl>
                                        <p:attrNameLst>
                                          <p:attrName>style.visibility</p:attrName>
                                        </p:attrNameLst>
                                      </p:cBhvr>
                                      <p:to>
                                        <p:strVal val="visible"/>
                                      </p:to>
                                    </p:set>
                                    <p:anim calcmode="lin" valueType="num">
                                      <p:cBhvr>
                                        <p:cTn id="110" dur="500" fill="hold"/>
                                        <p:tgtEl>
                                          <p:spTgt spid="389417"/>
                                        </p:tgtEl>
                                        <p:attrNameLst>
                                          <p:attrName>ppt_w</p:attrName>
                                        </p:attrNameLst>
                                      </p:cBhvr>
                                      <p:tavLst>
                                        <p:tav tm="0">
                                          <p:val>
                                            <p:fltVal val="0"/>
                                          </p:val>
                                        </p:tav>
                                        <p:tav tm="100000">
                                          <p:val>
                                            <p:strVal val="#ppt_w"/>
                                          </p:val>
                                        </p:tav>
                                      </p:tavLst>
                                    </p:anim>
                                    <p:anim calcmode="lin" valueType="num">
                                      <p:cBhvr>
                                        <p:cTn id="111" dur="500" fill="hold"/>
                                        <p:tgtEl>
                                          <p:spTgt spid="389417"/>
                                        </p:tgtEl>
                                        <p:attrNameLst>
                                          <p:attrName>ppt_h</p:attrName>
                                        </p:attrNameLst>
                                      </p:cBhvr>
                                      <p:tavLst>
                                        <p:tav tm="0">
                                          <p:val>
                                            <p:fltVal val="0"/>
                                          </p:val>
                                        </p:tav>
                                        <p:tav tm="100000">
                                          <p:val>
                                            <p:strVal val="#ppt_h"/>
                                          </p:val>
                                        </p:tav>
                                      </p:tavLst>
                                    </p:anim>
                                    <p:animEffect transition="in" filter="fade">
                                      <p:cBhvr>
                                        <p:cTn id="112" dur="500"/>
                                        <p:tgtEl>
                                          <p:spTgt spid="389417"/>
                                        </p:tgtEl>
                                      </p:cBhvr>
                                    </p:animEffect>
                                  </p:childTnLst>
                                </p:cTn>
                              </p:par>
                              <p:par>
                                <p:cTn id="113" presetID="10" presetClass="exit" presetSubtype="0" fill="hold" nodeType="withEffect">
                                  <p:stCondLst>
                                    <p:cond delay="0"/>
                                  </p:stCondLst>
                                  <p:childTnLst>
                                    <p:animEffect transition="out" filter="fade">
                                      <p:cBhvr>
                                        <p:cTn id="114" dur="1000"/>
                                        <p:tgtEl>
                                          <p:spTgt spid="389271"/>
                                        </p:tgtEl>
                                      </p:cBhvr>
                                    </p:animEffect>
                                    <p:set>
                                      <p:cBhvr>
                                        <p:cTn id="115" dur="1" fill="hold">
                                          <p:stCondLst>
                                            <p:cond delay="999"/>
                                          </p:stCondLst>
                                        </p:cTn>
                                        <p:tgtEl>
                                          <p:spTgt spid="389271"/>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1000"/>
                                        <p:tgtEl>
                                          <p:spTgt spid="389291"/>
                                        </p:tgtEl>
                                      </p:cBhvr>
                                    </p:animEffect>
                                    <p:set>
                                      <p:cBhvr>
                                        <p:cTn id="118" dur="1" fill="hold">
                                          <p:stCondLst>
                                            <p:cond delay="999"/>
                                          </p:stCondLst>
                                        </p:cTn>
                                        <p:tgtEl>
                                          <p:spTgt spid="389291"/>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1000"/>
                                        <p:tgtEl>
                                          <p:spTgt spid="389396"/>
                                        </p:tgtEl>
                                      </p:cBhvr>
                                    </p:animEffect>
                                    <p:set>
                                      <p:cBhvr>
                                        <p:cTn id="121" dur="1" fill="hold">
                                          <p:stCondLst>
                                            <p:cond delay="999"/>
                                          </p:stCondLst>
                                        </p:cTn>
                                        <p:tgtEl>
                                          <p:spTgt spid="389396"/>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1000"/>
                                        <p:tgtEl>
                                          <p:spTgt spid="389375"/>
                                        </p:tgtEl>
                                      </p:cBhvr>
                                    </p:animEffect>
                                    <p:set>
                                      <p:cBhvr>
                                        <p:cTn id="124" dur="1" fill="hold">
                                          <p:stCondLst>
                                            <p:cond delay="999"/>
                                          </p:stCondLst>
                                        </p:cTn>
                                        <p:tgtEl>
                                          <p:spTgt spid="389375"/>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1000"/>
                                        <p:tgtEl>
                                          <p:spTgt spid="389376"/>
                                        </p:tgtEl>
                                      </p:cBhvr>
                                    </p:animEffect>
                                    <p:set>
                                      <p:cBhvr>
                                        <p:cTn id="127" dur="1" fill="hold">
                                          <p:stCondLst>
                                            <p:cond delay="999"/>
                                          </p:stCondLst>
                                        </p:cTn>
                                        <p:tgtEl>
                                          <p:spTgt spid="389376"/>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1000"/>
                                        <p:tgtEl>
                                          <p:spTgt spid="389379"/>
                                        </p:tgtEl>
                                      </p:cBhvr>
                                    </p:animEffect>
                                    <p:set>
                                      <p:cBhvr>
                                        <p:cTn id="130" dur="1" fill="hold">
                                          <p:stCondLst>
                                            <p:cond delay="999"/>
                                          </p:stCondLst>
                                        </p:cTn>
                                        <p:tgtEl>
                                          <p:spTgt spid="389379"/>
                                        </p:tgtEl>
                                        <p:attrNameLst>
                                          <p:attrName>style.visibility</p:attrName>
                                        </p:attrNameLst>
                                      </p:cBhvr>
                                      <p:to>
                                        <p:strVal val="hidden"/>
                                      </p:to>
                                    </p:set>
                                  </p:childTnLst>
                                </p:cTn>
                              </p:par>
                              <p:par>
                                <p:cTn id="131" presetID="10" presetClass="exit" presetSubtype="0" fill="hold" nodeType="withEffect">
                                  <p:stCondLst>
                                    <p:cond delay="0"/>
                                  </p:stCondLst>
                                  <p:childTnLst>
                                    <p:animEffect transition="out" filter="fade">
                                      <p:cBhvr>
                                        <p:cTn id="132" dur="1000"/>
                                        <p:tgtEl>
                                          <p:spTgt spid="389416"/>
                                        </p:tgtEl>
                                      </p:cBhvr>
                                    </p:animEffect>
                                    <p:set>
                                      <p:cBhvr>
                                        <p:cTn id="133" dur="1" fill="hold">
                                          <p:stCondLst>
                                            <p:cond delay="999"/>
                                          </p:stCondLst>
                                        </p:cTn>
                                        <p:tgtEl>
                                          <p:spTgt spid="389416"/>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1000"/>
                                        <p:tgtEl>
                                          <p:spTgt spid="389417"/>
                                        </p:tgtEl>
                                      </p:cBhvr>
                                    </p:animEffect>
                                    <p:set>
                                      <p:cBhvr>
                                        <p:cTn id="136" dur="1" fill="hold">
                                          <p:stCondLst>
                                            <p:cond delay="999"/>
                                          </p:stCondLst>
                                        </p:cTn>
                                        <p:tgtEl>
                                          <p:spTgt spid="3894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44" grpId="0" animBg="1"/>
      <p:bldP spid="389249" grpId="0" animBg="1"/>
      <p:bldP spid="389250" grpId="0" animBg="1"/>
      <p:bldP spid="389308" grpId="0"/>
      <p:bldP spid="389379" grpId="0"/>
      <p:bldP spid="389379"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913" name="Object 625"/>
          <p:cNvGraphicFramePr>
            <a:graphicFrameLocks noChangeAspect="1"/>
          </p:cNvGraphicFramePr>
          <p:nvPr/>
        </p:nvGraphicFramePr>
        <p:xfrm>
          <a:off x="1068388" y="4481513"/>
          <a:ext cx="4403725" cy="463550"/>
        </p:xfrm>
        <a:graphic>
          <a:graphicData uri="http://schemas.openxmlformats.org/presentationml/2006/ole">
            <mc:AlternateContent xmlns:mc="http://schemas.openxmlformats.org/markup-compatibility/2006">
              <mc:Choice xmlns:v="urn:schemas-microsoft-com:vml" Requires="v">
                <p:oleObj name="Equation" r:id="rId3" imgW="4292600" imgH="203200" progId="">
                  <p:embed/>
                </p:oleObj>
              </mc:Choice>
              <mc:Fallback>
                <p:oleObj name="Equation" r:id="rId3" imgW="4292600" imgH="203200" progId="">
                  <p:embed/>
                  <p:pic>
                    <p:nvPicPr>
                      <p:cNvPr id="0" name="Picture 6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388" y="4481513"/>
                        <a:ext cx="4403725" cy="4635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12914" name="Object 626"/>
          <p:cNvGraphicFramePr>
            <a:graphicFrameLocks noChangeAspect="1"/>
          </p:cNvGraphicFramePr>
          <p:nvPr/>
        </p:nvGraphicFramePr>
        <p:xfrm>
          <a:off x="1800225" y="4864100"/>
          <a:ext cx="4468813" cy="463550"/>
        </p:xfrm>
        <a:graphic>
          <a:graphicData uri="http://schemas.openxmlformats.org/presentationml/2006/ole">
            <mc:AlternateContent xmlns:mc="http://schemas.openxmlformats.org/markup-compatibility/2006">
              <mc:Choice xmlns:v="urn:schemas-microsoft-com:vml" Requires="v">
                <p:oleObj name="Equation" r:id="rId5" imgW="4368800" imgH="203200" progId="">
                  <p:embed/>
                </p:oleObj>
              </mc:Choice>
              <mc:Fallback>
                <p:oleObj name="Equation" r:id="rId5" imgW="4368800" imgH="203200" progId="">
                  <p:embed/>
                  <p:pic>
                    <p:nvPicPr>
                      <p:cNvPr id="0" name="Picture 6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0225" y="4864100"/>
                        <a:ext cx="4468813" cy="4635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12915" name="Object 627"/>
          <p:cNvGraphicFramePr>
            <a:graphicFrameLocks noChangeAspect="1"/>
          </p:cNvGraphicFramePr>
          <p:nvPr/>
        </p:nvGraphicFramePr>
        <p:xfrm>
          <a:off x="1817688" y="5259388"/>
          <a:ext cx="6634162" cy="463550"/>
        </p:xfrm>
        <a:graphic>
          <a:graphicData uri="http://schemas.openxmlformats.org/presentationml/2006/ole">
            <mc:AlternateContent xmlns:mc="http://schemas.openxmlformats.org/markup-compatibility/2006">
              <mc:Choice xmlns:v="urn:schemas-microsoft-com:vml" Requires="v">
                <p:oleObj name="Equation" r:id="rId7" imgW="7416800" imgH="203200" progId="">
                  <p:embed/>
                </p:oleObj>
              </mc:Choice>
              <mc:Fallback>
                <p:oleObj name="Equation" r:id="rId7" imgW="7416800" imgH="203200" progId="">
                  <p:embed/>
                  <p:pic>
                    <p:nvPicPr>
                      <p:cNvPr id="0" name="Picture 6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7688" y="5259388"/>
                        <a:ext cx="6634162" cy="4635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441442" name="Object 628"/>
          <p:cNvGraphicFramePr>
            <a:graphicFrameLocks noChangeAspect="1"/>
          </p:cNvGraphicFramePr>
          <p:nvPr/>
        </p:nvGraphicFramePr>
        <p:xfrm>
          <a:off x="720725" y="4535488"/>
          <a:ext cx="315913" cy="303212"/>
        </p:xfrm>
        <a:graphic>
          <a:graphicData uri="http://schemas.openxmlformats.org/presentationml/2006/ole">
            <mc:AlternateContent xmlns:mc="http://schemas.openxmlformats.org/markup-compatibility/2006">
              <mc:Choice xmlns:v="urn:schemas-microsoft-com:vml" Requires="v">
                <p:oleObj name="公式" r:id="rId9" imgW="12700" imgH="12700" progId="">
                  <p:embed/>
                </p:oleObj>
              </mc:Choice>
              <mc:Fallback>
                <p:oleObj name="公式" r:id="rId9" imgW="12700" imgH="12700" progId="">
                  <p:embed/>
                  <p:pic>
                    <p:nvPicPr>
                      <p:cNvPr id="0" name="Picture 6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0725" y="4535488"/>
                        <a:ext cx="315913" cy="30321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441443" name="WordArt 99"/>
          <p:cNvSpPr>
            <a:spLocks noChangeArrowheads="1" noChangeShapeType="1" noTextEdit="1"/>
          </p:cNvSpPr>
          <p:nvPr/>
        </p:nvSpPr>
        <p:spPr bwMode="auto">
          <a:xfrm>
            <a:off x="150894" y="5742724"/>
            <a:ext cx="3990894" cy="979488"/>
          </a:xfrm>
          <a:prstGeom prst="rect">
            <a:avLst/>
          </a:prstGeom>
        </p:spPr>
        <p:txBody>
          <a:bodyPr wrap="none" fromWordArt="1">
            <a:prstTxWarp prst="textPlain">
              <a:avLst>
                <a:gd name="adj" fmla="val 50000"/>
              </a:avLst>
            </a:prstTxWarp>
          </a:bodyPr>
          <a:lstStyle/>
          <a:p>
            <a:pPr algn="ctr"/>
            <a:r>
              <a:rPr lang="zh-CN" altLang="en-US" sz="3600" kern="10" dirty="0">
                <a:ln w="12700">
                  <a:solidFill>
                    <a:srgbClr val="99CCFF"/>
                  </a:solidFill>
                  <a:round/>
                </a:ln>
                <a:solidFill>
                  <a:srgbClr val="FF0000"/>
                </a:solidFill>
                <a:latin typeface="黑体" panose="02010609060101010101" pitchFamily="2" charset="-122"/>
                <a:ea typeface="黑体" panose="02010609060101010101" pitchFamily="2" charset="-122"/>
              </a:rPr>
              <a:t>全概率公式</a:t>
            </a:r>
            <a:endParaRPr lang="en-US" altLang="zh-CN" sz="3600" kern="10" dirty="0">
              <a:ln w="12700">
                <a:solidFill>
                  <a:srgbClr val="99CCFF"/>
                </a:solidFill>
                <a:round/>
              </a:ln>
              <a:solidFill>
                <a:srgbClr val="FF0000"/>
              </a:solidFill>
              <a:latin typeface="黑体" panose="02010609060101010101" pitchFamily="2" charset="-122"/>
              <a:ea typeface="黑体" panose="02010609060101010101" pitchFamily="2" charset="-122"/>
            </a:endParaRPr>
          </a:p>
          <a:p>
            <a:pPr algn="ctr"/>
            <a:r>
              <a:rPr lang="en-US" altLang="zh-CN" sz="3600" kern="10" dirty="0">
                <a:ln w="12700">
                  <a:solidFill>
                    <a:srgbClr val="99CCFF"/>
                  </a:solidFill>
                  <a:round/>
                </a:ln>
                <a:solidFill>
                  <a:srgbClr val="FF0000"/>
                </a:solidFill>
                <a:latin typeface="黑体" panose="02010609060101010101" pitchFamily="2" charset="-122"/>
                <a:ea typeface="黑体" panose="02010609060101010101" pitchFamily="2" charset="-122"/>
              </a:rPr>
              <a:t>(</a:t>
            </a:r>
            <a:r>
              <a:rPr lang="en-US" altLang="zh-CN" sz="3600" b="0" dirty="0">
                <a:solidFill>
                  <a:srgbClr val="FF0000"/>
                </a:solidFill>
              </a:rPr>
              <a:t>Law of Total Probability</a:t>
            </a:r>
            <a:r>
              <a:rPr lang="en-US" altLang="zh-CN" sz="3600" kern="10" dirty="0">
                <a:ln w="12700">
                  <a:solidFill>
                    <a:srgbClr val="99CCFF"/>
                  </a:solidFill>
                  <a:round/>
                </a:ln>
                <a:solidFill>
                  <a:srgbClr val="FF0000"/>
                </a:solidFill>
                <a:latin typeface="黑体" panose="02010609060101010101" pitchFamily="2" charset="-122"/>
                <a:ea typeface="黑体" panose="02010609060101010101" pitchFamily="2" charset="-122"/>
              </a:rPr>
              <a:t>)</a:t>
            </a:r>
            <a:endParaRPr lang="zh-CN" altLang="en-US" sz="3600" kern="10" dirty="0">
              <a:ln w="12700">
                <a:solidFill>
                  <a:srgbClr val="99CCFF"/>
                </a:solidFill>
                <a:round/>
              </a:ln>
              <a:solidFill>
                <a:srgbClr val="FF0000"/>
              </a:solidFill>
              <a:latin typeface="黑体" panose="02010609060101010101" pitchFamily="2" charset="-122"/>
              <a:ea typeface="黑体" panose="02010609060101010101" pitchFamily="2" charset="-122"/>
            </a:endParaRPr>
          </a:p>
        </p:txBody>
      </p:sp>
      <p:sp>
        <p:nvSpPr>
          <p:cNvPr id="441444" name="Rectangle 100"/>
          <p:cNvSpPr>
            <a:spLocks noChangeArrowheads="1"/>
          </p:cNvSpPr>
          <p:nvPr/>
        </p:nvSpPr>
        <p:spPr bwMode="auto">
          <a:xfrm>
            <a:off x="4296494" y="5697538"/>
            <a:ext cx="4633913" cy="1012825"/>
          </a:xfrm>
          <a:prstGeom prst="rect">
            <a:avLst/>
          </a:prstGeom>
          <a:gradFill rotWithShape="1">
            <a:gsLst>
              <a:gs pos="0">
                <a:schemeClr val="folHlink"/>
              </a:gs>
              <a:gs pos="50000">
                <a:schemeClr val="folHlink">
                  <a:gamma/>
                  <a:shade val="46275"/>
                  <a:invGamma/>
                </a:schemeClr>
              </a:gs>
              <a:gs pos="100000">
                <a:schemeClr val="folHlink"/>
              </a:gs>
            </a:gsLst>
            <a:lin ang="2700000" scaled="1"/>
          </a:gradFill>
          <a:ln w="19050" algn="ctr">
            <a:solidFill>
              <a:schemeClr val="accent2"/>
            </a:solidFill>
            <a:miter lim="800000"/>
            <a:tailEnd type="none" w="lg" len="lg"/>
          </a:ln>
          <a:effectLst>
            <a:outerShdw dist="107763" dir="2700000" algn="ctr" rotWithShape="0">
              <a:schemeClr val="bg2">
                <a:alpha val="50000"/>
              </a:schemeClr>
            </a:outerShdw>
          </a:effectLst>
        </p:spPr>
        <p:txBody>
          <a:bodyPr wrap="none" anchor="ctr"/>
          <a:lstStyle/>
          <a:p>
            <a:pPr algn="ctr" eaLnBrk="0" hangingPunct="0">
              <a:spcBef>
                <a:spcPct val="20000"/>
              </a:spcBef>
              <a:buClr>
                <a:schemeClr val="tx2"/>
              </a:buClr>
              <a:buSzPct val="75000"/>
              <a:buFont typeface="Monotype Sorts" pitchFamily="2" charset="2"/>
              <a:buNone/>
              <a:defRPr/>
            </a:pPr>
            <a:endParaRPr lang="zh-CN" altLang="en-US"/>
          </a:p>
        </p:txBody>
      </p:sp>
      <p:graphicFrame>
        <p:nvGraphicFramePr>
          <p:cNvPr id="441445" name="Object 629"/>
          <p:cNvGraphicFramePr>
            <a:graphicFrameLocks noChangeAspect="1"/>
          </p:cNvGraphicFramePr>
          <p:nvPr/>
        </p:nvGraphicFramePr>
        <p:xfrm>
          <a:off x="4437057" y="5643563"/>
          <a:ext cx="4386262" cy="1130300"/>
        </p:xfrm>
        <a:graphic>
          <a:graphicData uri="http://schemas.openxmlformats.org/presentationml/2006/ole">
            <mc:AlternateContent xmlns:mc="http://schemas.openxmlformats.org/markup-compatibility/2006">
              <mc:Choice xmlns:v="urn:schemas-microsoft-com:vml" Requires="v">
                <p:oleObj name="Equation" r:id="rId11" imgW="1765300" imgH="381000" progId="">
                  <p:embed/>
                </p:oleObj>
              </mc:Choice>
              <mc:Fallback>
                <p:oleObj name="Equation" r:id="rId11" imgW="1765300" imgH="381000" progId="">
                  <p:embed/>
                  <p:pic>
                    <p:nvPicPr>
                      <p:cNvPr id="0" name="Picture 6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37057" y="5643563"/>
                        <a:ext cx="4386262" cy="113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930" name="WordArt 124"/>
          <p:cNvSpPr>
            <a:spLocks noChangeArrowheads="1" noChangeShapeType="1" noTextEdit="1"/>
          </p:cNvSpPr>
          <p:nvPr/>
        </p:nvSpPr>
        <p:spPr bwMode="auto">
          <a:xfrm>
            <a:off x="744538" y="1454150"/>
            <a:ext cx="2106612" cy="290513"/>
          </a:xfrm>
          <a:prstGeom prst="rect">
            <a:avLst/>
          </a:prstGeom>
        </p:spPr>
        <p:txBody>
          <a:bodyPr wrap="none" fromWordArt="1">
            <a:prstTxWarp prst="textPlain">
              <a:avLst>
                <a:gd name="adj" fmla="val 50000"/>
              </a:avLst>
            </a:prstTxWarp>
          </a:bodyPr>
          <a:lstStyle/>
          <a:p>
            <a:pPr algn="ctr"/>
            <a:r>
              <a:rPr lang="zh-CN" altLang="en-US" sz="3600" kern="10">
                <a:ln w="12700">
                  <a:solidFill>
                    <a:srgbClr val="3399FF"/>
                  </a:solidFill>
                  <a:round/>
                </a:ln>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样本空间的分划：</a:t>
            </a:r>
          </a:p>
        </p:txBody>
      </p:sp>
      <p:sp>
        <p:nvSpPr>
          <p:cNvPr id="12931" name="WordArt 188"/>
          <p:cNvSpPr>
            <a:spLocks noChangeArrowheads="1" noChangeShapeType="1" noTextEdit="1"/>
          </p:cNvSpPr>
          <p:nvPr/>
        </p:nvSpPr>
        <p:spPr bwMode="auto">
          <a:xfrm>
            <a:off x="1587500" y="1090613"/>
            <a:ext cx="7319963" cy="301625"/>
          </a:xfrm>
          <a:prstGeom prst="rect">
            <a:avLst/>
          </a:prstGeom>
        </p:spPr>
        <p:txBody>
          <a:bodyPr wrap="none" numCol="1" fromWordArt="1">
            <a:prstTxWarp prst="textPlain">
              <a:avLst>
                <a:gd name="adj" fmla="val 50000"/>
              </a:avLst>
            </a:prstTxWarp>
          </a:bodyPr>
          <a:lstStyle/>
          <a:p>
            <a:pPr algn="ctr"/>
            <a:r>
              <a:rPr lang="zh-CN" altLang="en-US" sz="3600" kern="10" dirty="0">
                <a:ln w="12700">
                  <a:solidFill>
                    <a:srgbClr val="FFFF00"/>
                  </a:solidFill>
                  <a:round/>
                </a:ln>
                <a:solidFill>
                  <a:srgbClr val="FF0000"/>
                </a:solidFill>
                <a:latin typeface="黑体" panose="02010609060101010101" pitchFamily="2" charset="-122"/>
                <a:ea typeface="黑体" panose="02010609060101010101" pitchFamily="2" charset="-122"/>
              </a:rPr>
              <a:t>如何将一个复杂概率计算问题分解为简单概率计算之和？</a:t>
            </a:r>
          </a:p>
        </p:txBody>
      </p:sp>
      <p:grpSp>
        <p:nvGrpSpPr>
          <p:cNvPr id="12932" name="Group 192"/>
          <p:cNvGrpSpPr/>
          <p:nvPr/>
        </p:nvGrpSpPr>
        <p:grpSpPr bwMode="auto">
          <a:xfrm>
            <a:off x="223838" y="1023938"/>
            <a:ext cx="1187450" cy="347662"/>
            <a:chOff x="456" y="776"/>
            <a:chExt cx="582" cy="160"/>
          </a:xfrm>
        </p:grpSpPr>
        <p:sp>
          <p:nvSpPr>
            <p:cNvPr id="12310" name="Oval 190"/>
            <p:cNvSpPr>
              <a:spLocks noChangeArrowheads="1"/>
            </p:cNvSpPr>
            <p:nvPr/>
          </p:nvSpPr>
          <p:spPr bwMode="auto">
            <a:xfrm>
              <a:off x="456" y="776"/>
              <a:ext cx="152" cy="160"/>
            </a:xfrm>
            <a:prstGeom prst="ellipse">
              <a:avLst/>
            </a:prstGeom>
            <a:gradFill rotWithShape="1">
              <a:gsLst>
                <a:gs pos="0">
                  <a:schemeClr val="tx1"/>
                </a:gs>
                <a:gs pos="100000">
                  <a:schemeClr val="bg1"/>
                </a:gs>
              </a:gsLst>
              <a:path path="shape">
                <a:fillToRect l="50000" t="50000" r="50000" b="50000"/>
              </a:path>
            </a:gradFill>
            <a:ln w="3175" algn="ctr">
              <a:solidFill>
                <a:schemeClr val="hlink"/>
              </a:solidFill>
              <a:round/>
            </a:ln>
            <a:effectLst>
              <a:outerShdw sy="50000" kx="-2453608" rotWithShape="0">
                <a:schemeClr val="bg2">
                  <a:alpha val="50000"/>
                </a:schemeClr>
              </a:outerShdw>
            </a:effectLst>
          </p:spPr>
          <p:txBody>
            <a:bodyPr wrap="none" anchor="ctr"/>
            <a:lstStyle/>
            <a:p>
              <a:pPr algn="ctr" eaLnBrk="0" hangingPunct="0">
                <a:spcBef>
                  <a:spcPct val="20000"/>
                </a:spcBef>
                <a:buClr>
                  <a:schemeClr val="tx2"/>
                </a:buClr>
                <a:buSzPct val="75000"/>
                <a:buFont typeface="Monotype Sorts" pitchFamily="2" charset="2"/>
                <a:buNone/>
                <a:defRPr/>
              </a:pPr>
              <a:endParaRPr lang="zh-CN" altLang="en-US"/>
            </a:p>
          </p:txBody>
        </p:sp>
        <p:sp>
          <p:nvSpPr>
            <p:cNvPr id="12947" name="WordArt 191"/>
            <p:cNvSpPr>
              <a:spLocks noChangeArrowheads="1" noChangeShapeType="1" noTextEdit="1"/>
            </p:cNvSpPr>
            <p:nvPr/>
          </p:nvSpPr>
          <p:spPr bwMode="auto">
            <a:xfrm>
              <a:off x="686" y="780"/>
              <a:ext cx="352" cy="143"/>
            </a:xfrm>
            <a:prstGeom prst="rect">
              <a:avLst/>
            </a:prstGeom>
          </p:spPr>
          <p:txBody>
            <a:bodyPr wrap="none" fromWordArt="1">
              <a:prstTxWarp prst="textPlain">
                <a:avLst>
                  <a:gd name="adj" fmla="val 50000"/>
                </a:avLst>
              </a:prstTxWarp>
            </a:bodyPr>
            <a:lstStyle/>
            <a:p>
              <a:pPr algn="ctr"/>
              <a:r>
                <a:rPr lang="zh-CN" altLang="en-US" sz="3600" kern="10">
                  <a:ln w="12700">
                    <a:solidFill>
                      <a:schemeClr val="tx1"/>
                    </a:solidFill>
                    <a:round/>
                  </a:ln>
                  <a:gradFill rotWithShape="1">
                    <a:gsLst>
                      <a:gs pos="0">
                        <a:srgbClr val="000082"/>
                      </a:gs>
                      <a:gs pos="50000">
                        <a:srgbClr val="FF8200"/>
                      </a:gs>
                      <a:gs pos="100000">
                        <a:srgbClr val="000082"/>
                      </a:gs>
                    </a:gsLst>
                    <a:lin ang="2700000" scaled="1"/>
                  </a:gradFill>
                  <a:effectLst>
                    <a:outerShdw sy="50000" kx="-2453608" rotWithShape="0">
                      <a:schemeClr val="bg2">
                        <a:alpha val="50000"/>
                      </a:schemeClr>
                    </a:outerShdw>
                  </a:effectLst>
                  <a:latin typeface="华文新魏" panose="02010800040101010101" charset="-122"/>
                </a:rPr>
                <a:t>问题</a:t>
              </a:r>
            </a:p>
          </p:txBody>
        </p:sp>
      </p:grpSp>
      <p:grpSp>
        <p:nvGrpSpPr>
          <p:cNvPr id="12933" name="Group 185"/>
          <p:cNvGrpSpPr/>
          <p:nvPr/>
        </p:nvGrpSpPr>
        <p:grpSpPr bwMode="auto">
          <a:xfrm>
            <a:off x="2763838" y="573088"/>
            <a:ext cx="3554412" cy="388937"/>
            <a:chOff x="2093" y="435"/>
            <a:chExt cx="1803" cy="187"/>
          </a:xfrm>
        </p:grpSpPr>
        <p:sp>
          <p:nvSpPr>
            <p:cNvPr id="12944" name="Line 186"/>
            <p:cNvSpPr>
              <a:spLocks noChangeShapeType="1"/>
            </p:cNvSpPr>
            <p:nvPr/>
          </p:nvSpPr>
          <p:spPr bwMode="auto">
            <a:xfrm>
              <a:off x="2093" y="622"/>
              <a:ext cx="1803" cy="0"/>
            </a:xfrm>
            <a:prstGeom prst="line">
              <a:avLst/>
            </a:prstGeom>
            <a:noFill/>
            <a:ln w="57150" cmpd="thinThick">
              <a:solidFill>
                <a:schemeClr val="accent2"/>
              </a:solidFill>
              <a:round/>
            </a:ln>
          </p:spPr>
          <p:txBody>
            <a:bodyPr>
              <a:spAutoFit/>
            </a:bodyPr>
            <a:lstStyle/>
            <a:p>
              <a:endParaRPr lang="zh-CN" altLang="en-US"/>
            </a:p>
          </p:txBody>
        </p:sp>
        <p:sp>
          <p:nvSpPr>
            <p:cNvPr id="39" name="WordArt 187"/>
            <p:cNvSpPr>
              <a:spLocks noChangeArrowheads="1" noChangeShapeType="1" noTextEdit="1"/>
            </p:cNvSpPr>
            <p:nvPr/>
          </p:nvSpPr>
          <p:spPr bwMode="auto">
            <a:xfrm>
              <a:off x="2112" y="435"/>
              <a:ext cx="1767" cy="183"/>
            </a:xfrm>
            <a:prstGeom prst="rect">
              <a:avLst/>
            </a:prstGeom>
          </p:spPr>
          <p:txBody>
            <a:bodyPr wrap="none" fromWordArt="1">
              <a:prstTxWarp prst="textPlain">
                <a:avLst>
                  <a:gd name="adj" fmla="val 50000"/>
                </a:avLst>
              </a:prstTxWarp>
            </a:bodyPr>
            <a:lstStyle/>
            <a:p>
              <a:pPr algn="ctr" eaLnBrk="0" hangingPunct="0">
                <a:spcBef>
                  <a:spcPct val="20000"/>
                </a:spcBef>
                <a:buClr>
                  <a:schemeClr val="tx2"/>
                </a:buClr>
                <a:buSzPct val="75000"/>
                <a:buFont typeface="Monotype Sorts" pitchFamily="2" charset="2"/>
                <a:buNone/>
                <a:defRPr/>
              </a:pPr>
              <a:r>
                <a:rPr lang="en-US" altLang="zh-CN" sz="3600" kern="10" dirty="0">
                  <a:ln w="9525">
                    <a:solidFill>
                      <a:schemeClr val="tx1"/>
                    </a:solidFill>
                    <a:round/>
                  </a:ln>
                  <a:gradFill rotWithShape="1">
                    <a:gsLst>
                      <a:gs pos="0">
                        <a:srgbClr val="FFFF00"/>
                      </a:gs>
                      <a:gs pos="50000">
                        <a:srgbClr val="FF9933"/>
                      </a:gs>
                      <a:gs pos="100000">
                        <a:srgbClr val="FFFF00"/>
                      </a:gs>
                    </a:gsLst>
                    <a:lin ang="2700000" scaled="1"/>
                  </a:gradFill>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a:t>
              </a:r>
              <a:r>
                <a:rPr lang="zh-CN" altLang="en-US" sz="3600" kern="10" dirty="0">
                  <a:ln w="9525">
                    <a:solidFill>
                      <a:schemeClr val="tx1"/>
                    </a:solidFill>
                    <a:round/>
                  </a:ln>
                  <a:gradFill rotWithShape="1">
                    <a:gsLst>
                      <a:gs pos="0">
                        <a:srgbClr val="FFFF00"/>
                      </a:gs>
                      <a:gs pos="50000">
                        <a:srgbClr val="FF9933"/>
                      </a:gs>
                      <a:gs pos="100000">
                        <a:srgbClr val="FFFF00"/>
                      </a:gs>
                    </a:gsLst>
                    <a:lin ang="2700000" scaled="1"/>
                  </a:gradFill>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三</a:t>
              </a:r>
              <a:r>
                <a:rPr lang="en-US" altLang="zh-CN" sz="3600" kern="10" dirty="0">
                  <a:ln w="9525">
                    <a:solidFill>
                      <a:schemeClr val="tx1"/>
                    </a:solidFill>
                    <a:round/>
                  </a:ln>
                  <a:gradFill rotWithShape="1">
                    <a:gsLst>
                      <a:gs pos="0">
                        <a:srgbClr val="FFFF00"/>
                      </a:gs>
                      <a:gs pos="50000">
                        <a:srgbClr val="FF9933"/>
                      </a:gs>
                      <a:gs pos="100000">
                        <a:srgbClr val="FFFF00"/>
                      </a:gs>
                    </a:gsLst>
                    <a:lin ang="2700000" scaled="1"/>
                  </a:gradFill>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a:t>
              </a:r>
              <a:r>
                <a:rPr lang="zh-CN" altLang="en-US" sz="3600" kern="10" dirty="0">
                  <a:ln w="9525">
                    <a:solidFill>
                      <a:schemeClr val="tx1"/>
                    </a:solidFill>
                    <a:round/>
                  </a:ln>
                  <a:gradFill rotWithShape="1">
                    <a:gsLst>
                      <a:gs pos="0">
                        <a:srgbClr val="FFFF00"/>
                      </a:gs>
                      <a:gs pos="50000">
                        <a:srgbClr val="FF9933"/>
                      </a:gs>
                      <a:gs pos="100000">
                        <a:srgbClr val="FFFF00"/>
                      </a:gs>
                    </a:gsLst>
                    <a:lin ang="2700000" scaled="1"/>
                  </a:gradFill>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全概率定律</a:t>
              </a:r>
              <a:r>
                <a:rPr lang="en-US" altLang="zh-CN" sz="3600" kern="10" dirty="0">
                  <a:ln w="9525">
                    <a:solidFill>
                      <a:schemeClr val="tx1"/>
                    </a:solidFill>
                    <a:round/>
                  </a:ln>
                  <a:gradFill rotWithShape="1">
                    <a:gsLst>
                      <a:gs pos="0">
                        <a:srgbClr val="FFFF00"/>
                      </a:gs>
                      <a:gs pos="50000">
                        <a:srgbClr val="FF9933"/>
                      </a:gs>
                      <a:gs pos="100000">
                        <a:srgbClr val="FFFF00"/>
                      </a:gs>
                    </a:gsLst>
                    <a:lin ang="2700000" scaled="1"/>
                  </a:gradFill>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a:t>
              </a:r>
              <a:r>
                <a:rPr lang="zh-CN" altLang="en-US" sz="3600" kern="10" dirty="0">
                  <a:ln w="9525">
                    <a:solidFill>
                      <a:schemeClr val="tx1"/>
                    </a:solidFill>
                    <a:round/>
                  </a:ln>
                  <a:gradFill rotWithShape="1">
                    <a:gsLst>
                      <a:gs pos="0">
                        <a:srgbClr val="FFFF00"/>
                      </a:gs>
                      <a:gs pos="50000">
                        <a:srgbClr val="FF9933"/>
                      </a:gs>
                      <a:gs pos="100000">
                        <a:srgbClr val="FFFF00"/>
                      </a:gs>
                    </a:gsLst>
                    <a:lin ang="2700000" scaled="1"/>
                  </a:gradFill>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公式</a:t>
              </a:r>
              <a:r>
                <a:rPr lang="en-US" altLang="zh-CN" sz="3600" kern="10" dirty="0">
                  <a:ln w="9525">
                    <a:solidFill>
                      <a:schemeClr val="tx1"/>
                    </a:solidFill>
                    <a:round/>
                  </a:ln>
                  <a:gradFill rotWithShape="1">
                    <a:gsLst>
                      <a:gs pos="0">
                        <a:srgbClr val="FFFF00"/>
                      </a:gs>
                      <a:gs pos="50000">
                        <a:srgbClr val="FF9933"/>
                      </a:gs>
                      <a:gs pos="100000">
                        <a:srgbClr val="FFFF00"/>
                      </a:gs>
                    </a:gsLst>
                    <a:lin ang="2700000" scaled="1"/>
                  </a:gradFill>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a:t>
              </a:r>
              <a:endParaRPr lang="zh-CN" altLang="en-US" sz="3600" kern="10" dirty="0">
                <a:ln w="9525">
                  <a:solidFill>
                    <a:schemeClr val="tx1"/>
                  </a:solidFill>
                  <a:round/>
                </a:ln>
                <a:gradFill rotWithShape="1">
                  <a:gsLst>
                    <a:gs pos="0">
                      <a:srgbClr val="FFFF00"/>
                    </a:gs>
                    <a:gs pos="50000">
                      <a:srgbClr val="FF9933"/>
                    </a:gs>
                    <a:gs pos="100000">
                      <a:srgbClr val="FFFF00"/>
                    </a:gs>
                  </a:gsLst>
                  <a:lin ang="2700000" scaled="1"/>
                </a:gradFill>
                <a:effectLst>
                  <a:outerShdw dist="53882" dir="2700000" algn="ctr" rotWithShape="0">
                    <a:schemeClr val="bg2">
                      <a:alpha val="50000"/>
                    </a:schemeClr>
                  </a:outerShdw>
                </a:effectLst>
                <a:latin typeface="黑体" panose="02010609060101010101" pitchFamily="2" charset="-122"/>
                <a:ea typeface="黑体" panose="02010609060101010101" pitchFamily="2" charset="-122"/>
              </a:endParaRPr>
            </a:p>
          </p:txBody>
        </p:sp>
      </p:grpSp>
      <p:sp>
        <p:nvSpPr>
          <p:cNvPr id="12934" name="WordArt 124"/>
          <p:cNvSpPr>
            <a:spLocks noChangeArrowheads="1" noChangeShapeType="1" noTextEdit="1"/>
          </p:cNvSpPr>
          <p:nvPr/>
        </p:nvSpPr>
        <p:spPr bwMode="auto">
          <a:xfrm>
            <a:off x="744538" y="1454150"/>
            <a:ext cx="2106612" cy="290513"/>
          </a:xfrm>
          <a:prstGeom prst="rect">
            <a:avLst/>
          </a:prstGeom>
        </p:spPr>
        <p:txBody>
          <a:bodyPr wrap="none" fromWordArt="1">
            <a:prstTxWarp prst="textPlain">
              <a:avLst>
                <a:gd name="adj" fmla="val 50000"/>
              </a:avLst>
            </a:prstTxWarp>
          </a:bodyPr>
          <a:lstStyle/>
          <a:p>
            <a:pPr algn="ctr"/>
            <a:r>
              <a:rPr lang="zh-CN" altLang="en-US" sz="3600" kern="10" dirty="0">
                <a:ln w="12700">
                  <a:solidFill>
                    <a:srgbClr val="3399FF"/>
                  </a:solidFill>
                  <a:round/>
                </a:ln>
                <a:latin typeface="黑体" panose="02010609060101010101" pitchFamily="2" charset="-122"/>
                <a:ea typeface="黑体" panose="02010609060101010101" pitchFamily="2" charset="-122"/>
              </a:rPr>
              <a:t>样本空间的分划：</a:t>
            </a:r>
          </a:p>
        </p:txBody>
      </p:sp>
      <p:sp>
        <p:nvSpPr>
          <p:cNvPr id="12935" name="WordArt 129"/>
          <p:cNvSpPr>
            <a:spLocks noChangeArrowheads="1" noChangeShapeType="1" noTextEdit="1"/>
          </p:cNvSpPr>
          <p:nvPr/>
        </p:nvSpPr>
        <p:spPr bwMode="auto">
          <a:xfrm>
            <a:off x="730250" y="2257425"/>
            <a:ext cx="325438" cy="266700"/>
          </a:xfrm>
          <a:prstGeom prst="rect">
            <a:avLst/>
          </a:prstGeom>
        </p:spPr>
        <p:txBody>
          <a:bodyPr wrap="none" fromWordArt="1">
            <a:prstTxWarp prst="textPlain">
              <a:avLst>
                <a:gd name="adj" fmla="val 50000"/>
              </a:avLst>
            </a:prstTxWarp>
          </a:bodyPr>
          <a:lstStyle/>
          <a:p>
            <a:pPr algn="ctr"/>
            <a:r>
              <a:rPr lang="zh-CN" altLang="en-US" sz="3600" i="1" kern="10">
                <a:ln w="12700">
                  <a:solidFill>
                    <a:srgbClr val="99CCFF"/>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隶书" panose="02010509060101010101" charset="-122"/>
              </a:rPr>
              <a:t>①</a:t>
            </a:r>
          </a:p>
        </p:txBody>
      </p:sp>
      <p:sp>
        <p:nvSpPr>
          <p:cNvPr id="12936" name="WordArt 130"/>
          <p:cNvSpPr>
            <a:spLocks noChangeArrowheads="1" noChangeShapeType="1" noTextEdit="1"/>
          </p:cNvSpPr>
          <p:nvPr/>
        </p:nvSpPr>
        <p:spPr bwMode="auto">
          <a:xfrm>
            <a:off x="708025" y="2952750"/>
            <a:ext cx="325438" cy="276225"/>
          </a:xfrm>
          <a:prstGeom prst="rect">
            <a:avLst/>
          </a:prstGeom>
        </p:spPr>
        <p:txBody>
          <a:bodyPr wrap="none" fromWordArt="1">
            <a:prstTxWarp prst="textPlain">
              <a:avLst>
                <a:gd name="adj" fmla="val 50000"/>
              </a:avLst>
            </a:prstTxWarp>
          </a:bodyPr>
          <a:lstStyle/>
          <a:p>
            <a:pPr algn="ctr"/>
            <a:r>
              <a:rPr lang="zh-CN" altLang="en-US" sz="3600" i="1" kern="10">
                <a:ln w="12700">
                  <a:solidFill>
                    <a:srgbClr val="99CCFF"/>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隶书" panose="02010509060101010101" charset="-122"/>
              </a:rPr>
              <a:t>②</a:t>
            </a:r>
          </a:p>
        </p:txBody>
      </p:sp>
      <p:grpSp>
        <p:nvGrpSpPr>
          <p:cNvPr id="38" name="Group 135"/>
          <p:cNvGrpSpPr/>
          <p:nvPr/>
        </p:nvGrpSpPr>
        <p:grpSpPr bwMode="auto">
          <a:xfrm>
            <a:off x="1192213" y="2125663"/>
            <a:ext cx="5126037" cy="519112"/>
            <a:chOff x="831" y="1763"/>
            <a:chExt cx="3229" cy="327"/>
          </a:xfrm>
        </p:grpSpPr>
        <p:sp>
          <p:nvSpPr>
            <p:cNvPr id="40" name="Rectangle 98"/>
            <p:cNvSpPr>
              <a:spLocks noChangeArrowheads="1"/>
            </p:cNvSpPr>
            <p:nvPr/>
          </p:nvSpPr>
          <p:spPr bwMode="auto">
            <a:xfrm>
              <a:off x="1913" y="1763"/>
              <a:ext cx="2147"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a:t>两两不相容，即  </a:t>
              </a:r>
            </a:p>
          </p:txBody>
        </p:sp>
        <p:graphicFrame>
          <p:nvGraphicFramePr>
            <p:cNvPr id="41" name="Object 727"/>
            <p:cNvGraphicFramePr>
              <a:graphicFrameLocks noChangeAspect="1"/>
            </p:cNvGraphicFramePr>
            <p:nvPr/>
          </p:nvGraphicFramePr>
          <p:xfrm>
            <a:off x="831" y="1775"/>
            <a:ext cx="1171" cy="314"/>
          </p:xfrm>
          <a:graphic>
            <a:graphicData uri="http://schemas.openxmlformats.org/presentationml/2006/ole">
              <mc:AlternateContent xmlns:mc="http://schemas.openxmlformats.org/markup-compatibility/2006">
                <mc:Choice xmlns:v="urn:schemas-microsoft-com:vml" Requires="v">
                  <p:oleObj name="Equation" r:id="rId13" imgW="1752600" imgH="304800" progId="">
                    <p:embed/>
                  </p:oleObj>
                </mc:Choice>
                <mc:Fallback>
                  <p:oleObj name="Equation" r:id="rId13" imgW="1752600" imgH="304800" progId="">
                    <p:embed/>
                    <p:pic>
                      <p:nvPicPr>
                        <p:cNvPr id="0" name="图片 13226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1" y="1775"/>
                          <a:ext cx="1171" cy="3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2" name="Object 728"/>
          <p:cNvGraphicFramePr>
            <a:graphicFrameLocks noChangeAspect="1"/>
          </p:cNvGraphicFramePr>
          <p:nvPr/>
        </p:nvGraphicFramePr>
        <p:xfrm>
          <a:off x="2293938" y="2568575"/>
          <a:ext cx="4252912" cy="446088"/>
        </p:xfrm>
        <a:graphic>
          <a:graphicData uri="http://schemas.openxmlformats.org/presentationml/2006/ole">
            <mc:AlternateContent xmlns:mc="http://schemas.openxmlformats.org/markup-compatibility/2006">
              <mc:Choice xmlns:v="urn:schemas-microsoft-com:vml" Requires="v">
                <p:oleObj name="Equation" r:id="rId15" imgW="58115200" imgH="6096000" progId="">
                  <p:embed/>
                </p:oleObj>
              </mc:Choice>
              <mc:Fallback>
                <p:oleObj name="Equation" r:id="rId15" imgW="58115200" imgH="6096000" progId="">
                  <p:embed/>
                  <p:pic>
                    <p:nvPicPr>
                      <p:cNvPr id="0" name="图片 13226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93938" y="2568575"/>
                        <a:ext cx="4252912"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3" name="Group 195"/>
          <p:cNvGrpSpPr/>
          <p:nvPr/>
        </p:nvGrpSpPr>
        <p:grpSpPr bwMode="auto">
          <a:xfrm>
            <a:off x="649288" y="1733550"/>
            <a:ext cx="6664325" cy="519113"/>
            <a:chOff x="481" y="1460"/>
            <a:chExt cx="4198" cy="327"/>
          </a:xfrm>
        </p:grpSpPr>
        <p:sp>
          <p:nvSpPr>
            <p:cNvPr id="45" name="Rectangle 96"/>
            <p:cNvSpPr>
              <a:spLocks noChangeArrowheads="1"/>
            </p:cNvSpPr>
            <p:nvPr/>
          </p:nvSpPr>
          <p:spPr bwMode="auto">
            <a:xfrm>
              <a:off x="481" y="1460"/>
              <a:ext cx="4198"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设 </a:t>
              </a:r>
              <a:r>
                <a:rPr lang="zh-CN" altLang="en-US" i="1" dirty="0"/>
                <a:t>  </a:t>
              </a:r>
              <a:r>
                <a:rPr lang="zh-CN" altLang="en-US" dirty="0"/>
                <a:t>为样本空间</a:t>
              </a:r>
              <a:r>
                <a:rPr lang="en-US" altLang="zh-CN" dirty="0"/>
                <a:t>, </a:t>
              </a:r>
              <a:r>
                <a:rPr lang="zh-CN" altLang="en-US" dirty="0"/>
                <a:t>若事件                   满足：</a:t>
              </a:r>
            </a:p>
          </p:txBody>
        </p:sp>
        <p:graphicFrame>
          <p:nvGraphicFramePr>
            <p:cNvPr id="46" name="Object 735"/>
            <p:cNvGraphicFramePr>
              <a:graphicFrameLocks noChangeAspect="1"/>
            </p:cNvGraphicFramePr>
            <p:nvPr/>
          </p:nvGraphicFramePr>
          <p:xfrm>
            <a:off x="2837" y="1494"/>
            <a:ext cx="1064" cy="285"/>
          </p:xfrm>
          <a:graphic>
            <a:graphicData uri="http://schemas.openxmlformats.org/presentationml/2006/ole">
              <mc:AlternateContent xmlns:mc="http://schemas.openxmlformats.org/markup-compatibility/2006">
                <mc:Choice xmlns:v="urn:schemas-microsoft-com:vml" Requires="v">
                  <p:oleObj name="Equation" r:id="rId17" imgW="1752600" imgH="304800" progId="">
                    <p:embed/>
                  </p:oleObj>
                </mc:Choice>
                <mc:Fallback>
                  <p:oleObj name="Equation" r:id="rId17" imgW="1752600" imgH="304800" progId="">
                    <p:embed/>
                    <p:pic>
                      <p:nvPicPr>
                        <p:cNvPr id="0" name="图片 13226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37" y="1494"/>
                          <a:ext cx="1064" cy="2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736"/>
            <p:cNvGraphicFramePr>
              <a:graphicFrameLocks noChangeAspect="1"/>
            </p:cNvGraphicFramePr>
            <p:nvPr/>
          </p:nvGraphicFramePr>
          <p:xfrm>
            <a:off x="707" y="1499"/>
            <a:ext cx="261" cy="228"/>
          </p:xfrm>
          <a:graphic>
            <a:graphicData uri="http://schemas.openxmlformats.org/presentationml/2006/ole">
              <mc:AlternateContent xmlns:mc="http://schemas.openxmlformats.org/markup-compatibility/2006">
                <mc:Choice xmlns:v="urn:schemas-microsoft-com:vml" Requires="v">
                  <p:oleObj name="Equation" r:id="rId19" imgW="228600" imgH="203200" progId="">
                    <p:embed/>
                  </p:oleObj>
                </mc:Choice>
                <mc:Fallback>
                  <p:oleObj name="Equation" r:id="rId19" imgW="228600" imgH="203200" progId="">
                    <p:embed/>
                    <p:pic>
                      <p:nvPicPr>
                        <p:cNvPr id="0" name="图片 13226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7" y="1499"/>
                          <a:ext cx="261" cy="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9" name="Object 737"/>
          <p:cNvGraphicFramePr>
            <a:graphicFrameLocks noChangeAspect="1"/>
          </p:cNvGraphicFramePr>
          <p:nvPr/>
        </p:nvGraphicFramePr>
        <p:xfrm>
          <a:off x="1222375" y="2844800"/>
          <a:ext cx="2919413" cy="492125"/>
        </p:xfrm>
        <a:graphic>
          <a:graphicData uri="http://schemas.openxmlformats.org/presentationml/2006/ole">
            <mc:AlternateContent xmlns:mc="http://schemas.openxmlformats.org/markup-compatibility/2006">
              <mc:Choice xmlns:v="urn:schemas-microsoft-com:vml" Requires="v">
                <p:oleObj name="Equation" r:id="rId21" imgW="3048000" imgH="304800" progId="">
                  <p:embed/>
                </p:oleObj>
              </mc:Choice>
              <mc:Fallback>
                <p:oleObj name="Equation" r:id="rId21" imgW="3048000" imgH="304800" progId="">
                  <p:embed/>
                  <p:pic>
                    <p:nvPicPr>
                      <p:cNvPr id="0" name="图片 13226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22375" y="2844800"/>
                        <a:ext cx="2919413"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0" name="Group 260"/>
          <p:cNvGrpSpPr/>
          <p:nvPr/>
        </p:nvGrpSpPr>
        <p:grpSpPr bwMode="auto">
          <a:xfrm>
            <a:off x="-101600" y="3195638"/>
            <a:ext cx="7339013" cy="581025"/>
            <a:chOff x="-64" y="2189"/>
            <a:chExt cx="4623" cy="366"/>
          </a:xfrm>
        </p:grpSpPr>
        <p:sp>
          <p:nvSpPr>
            <p:cNvPr id="51" name="Rectangle 103"/>
            <p:cNvSpPr>
              <a:spLocks noChangeArrowheads="1"/>
            </p:cNvSpPr>
            <p:nvPr/>
          </p:nvSpPr>
          <p:spPr bwMode="auto">
            <a:xfrm>
              <a:off x="-64" y="2210"/>
              <a:ext cx="4102"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则称                       为样本空间 </a:t>
              </a:r>
              <a:r>
                <a:rPr lang="zh-CN" altLang="en-US" i="1" dirty="0"/>
                <a:t>  </a:t>
              </a:r>
              <a:r>
                <a:rPr lang="zh-CN" altLang="en-US" dirty="0"/>
                <a:t> 的一个</a:t>
              </a:r>
            </a:p>
          </p:txBody>
        </p:sp>
        <p:sp>
          <p:nvSpPr>
            <p:cNvPr id="52" name="Rectangle 139"/>
            <p:cNvSpPr>
              <a:spLocks noChangeArrowheads="1"/>
            </p:cNvSpPr>
            <p:nvPr/>
          </p:nvSpPr>
          <p:spPr bwMode="auto">
            <a:xfrm>
              <a:off x="3689" y="2189"/>
              <a:ext cx="870"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solidFill>
                    <a:srgbClr val="FF0000"/>
                  </a:solidFill>
                  <a:ea typeface="华文新魏" panose="02010800040101010101" charset="-122"/>
                </a:rPr>
                <a:t>分划</a:t>
              </a:r>
              <a:r>
                <a:rPr lang="en-US" altLang="zh-CN" dirty="0">
                  <a:ea typeface="华文新魏" panose="02010800040101010101" charset="-122"/>
                </a:rPr>
                <a:t>.</a:t>
              </a:r>
            </a:p>
          </p:txBody>
        </p:sp>
        <p:graphicFrame>
          <p:nvGraphicFramePr>
            <p:cNvPr id="55" name="Object 738"/>
            <p:cNvGraphicFramePr>
              <a:graphicFrameLocks noChangeAspect="1"/>
            </p:cNvGraphicFramePr>
            <p:nvPr/>
          </p:nvGraphicFramePr>
          <p:xfrm>
            <a:off x="429" y="2221"/>
            <a:ext cx="1318" cy="334"/>
          </p:xfrm>
          <a:graphic>
            <a:graphicData uri="http://schemas.openxmlformats.org/presentationml/2006/ole">
              <mc:AlternateContent xmlns:mc="http://schemas.openxmlformats.org/markup-compatibility/2006">
                <mc:Choice xmlns:v="urn:schemas-microsoft-com:vml" Requires="v">
                  <p:oleObj name="Equation" r:id="rId23" imgW="2032000" imgH="330200" progId="">
                    <p:embed/>
                  </p:oleObj>
                </mc:Choice>
                <mc:Fallback>
                  <p:oleObj name="Equation" r:id="rId23" imgW="2032000" imgH="330200" progId="">
                    <p:embed/>
                    <p:pic>
                      <p:nvPicPr>
                        <p:cNvPr id="0" name="图片 13226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9" y="2221"/>
                          <a:ext cx="1318" cy="3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Object 739"/>
            <p:cNvGraphicFramePr>
              <a:graphicFrameLocks noChangeAspect="1"/>
            </p:cNvGraphicFramePr>
            <p:nvPr/>
          </p:nvGraphicFramePr>
          <p:xfrm>
            <a:off x="2812" y="2232"/>
            <a:ext cx="302" cy="266"/>
          </p:xfrm>
          <a:graphic>
            <a:graphicData uri="http://schemas.openxmlformats.org/presentationml/2006/ole">
              <mc:AlternateContent xmlns:mc="http://schemas.openxmlformats.org/markup-compatibility/2006">
                <mc:Choice xmlns:v="urn:schemas-microsoft-com:vml" Requires="v">
                  <p:oleObj name="Equation" r:id="rId25" imgW="228600" imgH="203200" progId="">
                    <p:embed/>
                  </p:oleObj>
                </mc:Choice>
                <mc:Fallback>
                  <p:oleObj name="Equation" r:id="rId25" imgW="228600" imgH="203200" progId="">
                    <p:embed/>
                    <p:pic>
                      <p:nvPicPr>
                        <p:cNvPr id="0" name="图片 13226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812" y="2232"/>
                          <a:ext cx="302" cy="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7" name="Group 298"/>
          <p:cNvGrpSpPr/>
          <p:nvPr/>
        </p:nvGrpSpPr>
        <p:grpSpPr bwMode="auto">
          <a:xfrm>
            <a:off x="614363" y="3659188"/>
            <a:ext cx="3151187" cy="519112"/>
            <a:chOff x="26" y="963"/>
            <a:chExt cx="1985" cy="327"/>
          </a:xfrm>
        </p:grpSpPr>
        <p:sp>
          <p:nvSpPr>
            <p:cNvPr id="58" name="Rectangle 299"/>
            <p:cNvSpPr>
              <a:spLocks noChangeArrowheads="1"/>
            </p:cNvSpPr>
            <p:nvPr/>
          </p:nvSpPr>
          <p:spPr bwMode="auto">
            <a:xfrm>
              <a:off x="26" y="963"/>
              <a:ext cx="1985"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对任何事件    有</a:t>
              </a:r>
            </a:p>
          </p:txBody>
        </p:sp>
        <p:graphicFrame>
          <p:nvGraphicFramePr>
            <p:cNvPr id="59" name="Object 740"/>
            <p:cNvGraphicFramePr>
              <a:graphicFrameLocks noChangeAspect="1"/>
            </p:cNvGraphicFramePr>
            <p:nvPr/>
          </p:nvGraphicFramePr>
          <p:xfrm>
            <a:off x="1189" y="998"/>
            <a:ext cx="279" cy="267"/>
          </p:xfrm>
          <a:graphic>
            <a:graphicData uri="http://schemas.openxmlformats.org/presentationml/2006/ole">
              <mc:AlternateContent xmlns:mc="http://schemas.openxmlformats.org/markup-compatibility/2006">
                <mc:Choice xmlns:v="urn:schemas-microsoft-com:vml" Requires="v">
                  <p:oleObj name="Equation" r:id="rId27" imgW="203200" imgH="203200" progId="">
                    <p:embed/>
                  </p:oleObj>
                </mc:Choice>
                <mc:Fallback>
                  <p:oleObj name="Equation" r:id="rId27" imgW="203200" imgH="203200" progId="">
                    <p:embed/>
                    <p:pic>
                      <p:nvPicPr>
                        <p:cNvPr id="0" name="图片 13226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189" y="998"/>
                          <a:ext cx="279" cy="2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60" name="Object 741"/>
          <p:cNvGraphicFramePr>
            <a:graphicFrameLocks noChangeAspect="1"/>
          </p:cNvGraphicFramePr>
          <p:nvPr/>
        </p:nvGraphicFramePr>
        <p:xfrm>
          <a:off x="2185988" y="4071938"/>
          <a:ext cx="4695825" cy="514350"/>
        </p:xfrm>
        <a:graphic>
          <a:graphicData uri="http://schemas.openxmlformats.org/presentationml/2006/ole">
            <mc:AlternateContent xmlns:mc="http://schemas.openxmlformats.org/markup-compatibility/2006">
              <mc:Choice xmlns:v="urn:schemas-microsoft-com:vml" Requires="v">
                <p:oleObj name="Equation" r:id="rId29" imgW="4927600" imgH="304800" progId="">
                  <p:embed/>
                </p:oleObj>
              </mc:Choice>
              <mc:Fallback>
                <p:oleObj name="Equation" r:id="rId29" imgW="4927600" imgH="304800" progId="">
                  <p:embed/>
                  <p:pic>
                    <p:nvPicPr>
                      <p:cNvPr id="0" name="图片 13226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185988" y="4071938"/>
                        <a:ext cx="4695825"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dissolv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41442"/>
                                        </p:tgtEl>
                                        <p:attrNameLst>
                                          <p:attrName>style.visibility</p:attrName>
                                        </p:attrNameLst>
                                      </p:cBhvr>
                                      <p:to>
                                        <p:strVal val="visible"/>
                                      </p:to>
                                    </p:set>
                                    <p:anim calcmode="lin" valueType="num">
                                      <p:cBhvr>
                                        <p:cTn id="17" dur="500" fill="hold"/>
                                        <p:tgtEl>
                                          <p:spTgt spid="441442"/>
                                        </p:tgtEl>
                                        <p:attrNameLst>
                                          <p:attrName>ppt_w</p:attrName>
                                        </p:attrNameLst>
                                      </p:cBhvr>
                                      <p:tavLst>
                                        <p:tav tm="0">
                                          <p:val>
                                            <p:fltVal val="0"/>
                                          </p:val>
                                        </p:tav>
                                        <p:tav tm="100000">
                                          <p:val>
                                            <p:strVal val="#ppt_w"/>
                                          </p:val>
                                        </p:tav>
                                      </p:tavLst>
                                    </p:anim>
                                    <p:anim calcmode="lin" valueType="num">
                                      <p:cBhvr>
                                        <p:cTn id="18" dur="500" fill="hold"/>
                                        <p:tgtEl>
                                          <p:spTgt spid="441442"/>
                                        </p:tgtEl>
                                        <p:attrNameLst>
                                          <p:attrName>ppt_h</p:attrName>
                                        </p:attrNameLst>
                                      </p:cBhvr>
                                      <p:tavLst>
                                        <p:tav tm="0">
                                          <p:val>
                                            <p:fltVal val="0"/>
                                          </p:val>
                                        </p:tav>
                                        <p:tav tm="100000">
                                          <p:val>
                                            <p:strVal val="#ppt_h"/>
                                          </p:val>
                                        </p:tav>
                                      </p:tavLst>
                                    </p:anim>
                                    <p:animEffect transition="in" filter="fade">
                                      <p:cBhvr>
                                        <p:cTn id="19" dur="500"/>
                                        <p:tgtEl>
                                          <p:spTgt spid="441442"/>
                                        </p:tgtEl>
                                      </p:cBhvr>
                                    </p:animEffect>
                                  </p:childTnLst>
                                </p:cTn>
                              </p:par>
                              <p:par>
                                <p:cTn id="20" presetID="9" presetClass="entr" presetSubtype="0" fill="hold" nodeType="withEffect">
                                  <p:stCondLst>
                                    <p:cond delay="0"/>
                                  </p:stCondLst>
                                  <p:childTnLst>
                                    <p:set>
                                      <p:cBhvr>
                                        <p:cTn id="21" dur="1" fill="hold">
                                          <p:stCondLst>
                                            <p:cond delay="0"/>
                                          </p:stCondLst>
                                        </p:cTn>
                                        <p:tgtEl>
                                          <p:spTgt spid="12913"/>
                                        </p:tgtEl>
                                        <p:attrNameLst>
                                          <p:attrName>style.visibility</p:attrName>
                                        </p:attrNameLst>
                                      </p:cBhvr>
                                      <p:to>
                                        <p:strVal val="visible"/>
                                      </p:to>
                                    </p:set>
                                    <p:animEffect transition="in" filter="dissolve">
                                      <p:cBhvr>
                                        <p:cTn id="22" dur="500"/>
                                        <p:tgtEl>
                                          <p:spTgt spid="129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2914"/>
                                        </p:tgtEl>
                                        <p:attrNameLst>
                                          <p:attrName>style.visibility</p:attrName>
                                        </p:attrNameLst>
                                      </p:cBhvr>
                                      <p:to>
                                        <p:strVal val="visible"/>
                                      </p:to>
                                    </p:set>
                                    <p:animEffect transition="in" filter="dissolve">
                                      <p:cBhvr>
                                        <p:cTn id="27" dur="500"/>
                                        <p:tgtEl>
                                          <p:spTgt spid="1291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2915"/>
                                        </p:tgtEl>
                                        <p:attrNameLst>
                                          <p:attrName>style.visibility</p:attrName>
                                        </p:attrNameLst>
                                      </p:cBhvr>
                                      <p:to>
                                        <p:strVal val="visible"/>
                                      </p:to>
                                    </p:set>
                                    <p:animEffect transition="in" filter="dissolve">
                                      <p:cBhvr>
                                        <p:cTn id="32" dur="500"/>
                                        <p:tgtEl>
                                          <p:spTgt spid="12915"/>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441443"/>
                                        </p:tgtEl>
                                        <p:attrNameLst>
                                          <p:attrName>style.visibility</p:attrName>
                                        </p:attrNameLst>
                                      </p:cBhvr>
                                      <p:to>
                                        <p:strVal val="visible"/>
                                      </p:to>
                                    </p:set>
                                    <p:anim calcmode="lin" valueType="num">
                                      <p:cBhvr>
                                        <p:cTn id="37" dur="500" fill="hold"/>
                                        <p:tgtEl>
                                          <p:spTgt spid="441443"/>
                                        </p:tgtEl>
                                        <p:attrNameLst>
                                          <p:attrName>ppt_w</p:attrName>
                                        </p:attrNameLst>
                                      </p:cBhvr>
                                      <p:tavLst>
                                        <p:tav tm="0">
                                          <p:val>
                                            <p:fltVal val="0"/>
                                          </p:val>
                                        </p:tav>
                                        <p:tav tm="100000">
                                          <p:val>
                                            <p:strVal val="#ppt_w"/>
                                          </p:val>
                                        </p:tav>
                                      </p:tavLst>
                                    </p:anim>
                                    <p:anim calcmode="lin" valueType="num">
                                      <p:cBhvr>
                                        <p:cTn id="38" dur="500" fill="hold"/>
                                        <p:tgtEl>
                                          <p:spTgt spid="441443"/>
                                        </p:tgtEl>
                                        <p:attrNameLst>
                                          <p:attrName>ppt_h</p:attrName>
                                        </p:attrNameLst>
                                      </p:cBhvr>
                                      <p:tavLst>
                                        <p:tav tm="0">
                                          <p:val>
                                            <p:fltVal val="0"/>
                                          </p:val>
                                        </p:tav>
                                        <p:tav tm="100000">
                                          <p:val>
                                            <p:strVal val="#ppt_h"/>
                                          </p:val>
                                        </p:tav>
                                      </p:tavLst>
                                    </p:anim>
                                    <p:animEffect transition="in" filter="fade">
                                      <p:cBhvr>
                                        <p:cTn id="39" dur="500"/>
                                        <p:tgtEl>
                                          <p:spTgt spid="441443"/>
                                        </p:tgtEl>
                                      </p:cBhvr>
                                    </p:animEffect>
                                  </p:childTnLst>
                                </p:cTn>
                              </p:par>
                            </p:childTnLst>
                          </p:cTn>
                        </p:par>
                        <p:par>
                          <p:cTn id="40" fill="hold">
                            <p:stCondLst>
                              <p:cond delay="500"/>
                            </p:stCondLst>
                            <p:childTnLst>
                              <p:par>
                                <p:cTn id="41" presetID="53" presetClass="entr" presetSubtype="16" fill="hold" nodeType="afterEffect">
                                  <p:stCondLst>
                                    <p:cond delay="0"/>
                                  </p:stCondLst>
                                  <p:childTnLst>
                                    <p:set>
                                      <p:cBhvr>
                                        <p:cTn id="42" dur="1" fill="hold">
                                          <p:stCondLst>
                                            <p:cond delay="0"/>
                                          </p:stCondLst>
                                        </p:cTn>
                                        <p:tgtEl>
                                          <p:spTgt spid="441445"/>
                                        </p:tgtEl>
                                        <p:attrNameLst>
                                          <p:attrName>style.visibility</p:attrName>
                                        </p:attrNameLst>
                                      </p:cBhvr>
                                      <p:to>
                                        <p:strVal val="visible"/>
                                      </p:to>
                                    </p:set>
                                    <p:anim calcmode="lin" valueType="num">
                                      <p:cBhvr>
                                        <p:cTn id="43" dur="500" fill="hold"/>
                                        <p:tgtEl>
                                          <p:spTgt spid="441445"/>
                                        </p:tgtEl>
                                        <p:attrNameLst>
                                          <p:attrName>ppt_w</p:attrName>
                                        </p:attrNameLst>
                                      </p:cBhvr>
                                      <p:tavLst>
                                        <p:tav tm="0">
                                          <p:val>
                                            <p:fltVal val="0"/>
                                          </p:val>
                                        </p:tav>
                                        <p:tav tm="100000">
                                          <p:val>
                                            <p:strVal val="#ppt_w"/>
                                          </p:val>
                                        </p:tav>
                                      </p:tavLst>
                                    </p:anim>
                                    <p:anim calcmode="lin" valueType="num">
                                      <p:cBhvr>
                                        <p:cTn id="44" dur="500" fill="hold"/>
                                        <p:tgtEl>
                                          <p:spTgt spid="441445"/>
                                        </p:tgtEl>
                                        <p:attrNameLst>
                                          <p:attrName>ppt_h</p:attrName>
                                        </p:attrNameLst>
                                      </p:cBhvr>
                                      <p:tavLst>
                                        <p:tav tm="0">
                                          <p:val>
                                            <p:fltVal val="0"/>
                                          </p:val>
                                        </p:tav>
                                        <p:tav tm="100000">
                                          <p:val>
                                            <p:strVal val="#ppt_h"/>
                                          </p:val>
                                        </p:tav>
                                      </p:tavLst>
                                    </p:anim>
                                    <p:animEffect transition="in" filter="fade">
                                      <p:cBhvr>
                                        <p:cTn id="45" dur="500"/>
                                        <p:tgtEl>
                                          <p:spTgt spid="441445"/>
                                        </p:tgtEl>
                                      </p:cBhvr>
                                    </p:animEffect>
                                  </p:childTnLst>
                                </p:cTn>
                              </p:par>
                              <p:par>
                                <p:cTn id="46" presetID="6" presetClass="entr" presetSubtype="32" fill="hold" grpId="0" nodeType="withEffect">
                                  <p:stCondLst>
                                    <p:cond delay="0"/>
                                  </p:stCondLst>
                                  <p:childTnLst>
                                    <p:set>
                                      <p:cBhvr>
                                        <p:cTn id="47" dur="1" fill="hold">
                                          <p:stCondLst>
                                            <p:cond delay="0"/>
                                          </p:stCondLst>
                                        </p:cTn>
                                        <p:tgtEl>
                                          <p:spTgt spid="441444"/>
                                        </p:tgtEl>
                                        <p:attrNameLst>
                                          <p:attrName>style.visibility</p:attrName>
                                        </p:attrNameLst>
                                      </p:cBhvr>
                                      <p:to>
                                        <p:strVal val="visible"/>
                                      </p:to>
                                    </p:set>
                                    <p:animEffect transition="in" filter="circle(out)">
                                      <p:cBhvr>
                                        <p:cTn id="48" dur="1000"/>
                                        <p:tgtEl>
                                          <p:spTgt spid="44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443" grpId="0"/>
      <p:bldP spid="44144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200" name="Rectangle 56"/>
          <p:cNvSpPr>
            <a:spLocks noChangeArrowheads="1"/>
          </p:cNvSpPr>
          <p:nvPr/>
        </p:nvSpPr>
        <p:spPr bwMode="auto">
          <a:xfrm>
            <a:off x="85725" y="539750"/>
            <a:ext cx="9083675" cy="1630363"/>
          </a:xfrm>
          <a:prstGeom prst="rect">
            <a:avLst/>
          </a:prstGeom>
          <a:noFill/>
          <a:ln>
            <a:noFill/>
          </a:ln>
          <a:effectLst/>
        </p:spPr>
        <p:txBody>
          <a:bodyPr>
            <a:spAutoFit/>
          </a:bodyPr>
          <a:lstStyle/>
          <a:p>
            <a:pPr>
              <a:lnSpc>
                <a:spcPct val="120000"/>
              </a:lnSpc>
              <a:defRPr/>
            </a:pPr>
            <a:r>
              <a:rPr lang="en-US" altLang="zh-CN" dirty="0">
                <a:solidFill>
                  <a:srgbClr val="FFCC00"/>
                </a:solidFill>
                <a:latin typeface="楷体_GB2312" pitchFamily="49" charset="-122"/>
              </a:rPr>
              <a:t>     </a:t>
            </a:r>
            <a:r>
              <a:rPr lang="en-US" altLang="zh-CN" dirty="0">
                <a:latin typeface="楷体_GB2312" pitchFamily="49" charset="-122"/>
              </a:rPr>
              <a:t>   </a:t>
            </a:r>
            <a:r>
              <a:rPr lang="zh-CN" altLang="en-US" dirty="0">
                <a:latin typeface="楷体_GB2312" pitchFamily="49" charset="-122"/>
              </a:rPr>
              <a:t>袋中有</a:t>
            </a:r>
            <a:r>
              <a:rPr lang="en-US" altLang="zh-CN" i="1" dirty="0"/>
              <a:t>a </a:t>
            </a:r>
            <a:r>
              <a:rPr lang="zh-CN" altLang="en-US" dirty="0">
                <a:latin typeface="楷体_GB2312" pitchFamily="49" charset="-122"/>
              </a:rPr>
              <a:t>只红</a:t>
            </a:r>
            <a:r>
              <a:rPr lang="zh-CN" altLang="en-US" dirty="0"/>
              <a:t>球 </a:t>
            </a:r>
            <a:r>
              <a:rPr lang="en-US" altLang="zh-CN" i="1" dirty="0"/>
              <a:t>b </a:t>
            </a:r>
            <a:r>
              <a:rPr lang="zh-CN" altLang="en-US" dirty="0"/>
              <a:t>只白球</a:t>
            </a:r>
            <a:r>
              <a:rPr lang="en-US" altLang="zh-CN" dirty="0"/>
              <a:t>,  </a:t>
            </a:r>
            <a:r>
              <a:rPr lang="zh-CN" altLang="en-US" dirty="0"/>
              <a:t>先从袋中任取一球</a:t>
            </a:r>
            <a:r>
              <a:rPr lang="en-US" altLang="zh-CN" dirty="0"/>
              <a:t>,  </a:t>
            </a:r>
            <a:r>
              <a:rPr lang="zh-CN" altLang="en-US" dirty="0"/>
              <a:t>记下颜色后放回，同时向袋中放入同颜色的球 </a:t>
            </a:r>
            <a:r>
              <a:rPr lang="en-US" altLang="zh-CN" b="0" dirty="0"/>
              <a:t>1 </a:t>
            </a:r>
            <a:r>
              <a:rPr lang="zh-CN" altLang="en-US" dirty="0"/>
              <a:t>只</a:t>
            </a:r>
            <a:r>
              <a:rPr lang="en-US" altLang="zh-CN" dirty="0"/>
              <a:t>, </a:t>
            </a:r>
            <a:r>
              <a:rPr lang="zh-CN" altLang="en-US" dirty="0"/>
              <a:t>然后再从袋中取出一球</a:t>
            </a:r>
            <a:r>
              <a:rPr lang="en-US" altLang="zh-CN" dirty="0"/>
              <a:t>. </a:t>
            </a:r>
            <a:r>
              <a:rPr lang="zh-CN" altLang="en-US" dirty="0"/>
              <a:t>求第二次取到白球的概率</a:t>
            </a:r>
            <a:r>
              <a:rPr lang="en-US" altLang="zh-CN" dirty="0"/>
              <a:t>.</a:t>
            </a:r>
          </a:p>
        </p:txBody>
      </p:sp>
      <p:sp>
        <p:nvSpPr>
          <p:cNvPr id="390219" name="WordArt 75"/>
          <p:cNvSpPr>
            <a:spLocks noChangeArrowheads="1" noChangeShapeType="1" noTextEdit="1"/>
          </p:cNvSpPr>
          <p:nvPr/>
        </p:nvSpPr>
        <p:spPr bwMode="auto">
          <a:xfrm>
            <a:off x="898525" y="2185988"/>
            <a:ext cx="384175" cy="311150"/>
          </a:xfrm>
          <a:prstGeom prst="rect">
            <a:avLst/>
          </a:prstGeom>
        </p:spPr>
        <p:txBody>
          <a:bodyPr wrap="none" fromWordArt="1">
            <a:prstTxWarp prst="textPlain">
              <a:avLst>
                <a:gd name="adj" fmla="val 50000"/>
              </a:avLst>
            </a:prstTxWarp>
          </a:bodyPr>
          <a:lstStyle/>
          <a:p>
            <a:pPr algn="ctr" eaLnBrk="0" hangingPunct="0">
              <a:spcBef>
                <a:spcPct val="20000"/>
              </a:spcBef>
              <a:buClr>
                <a:schemeClr val="tx2"/>
              </a:buClr>
              <a:buSzPct val="75000"/>
              <a:buFont typeface="Monotype Sorts" pitchFamily="2" charset="2"/>
              <a:buNone/>
              <a:defRPr/>
            </a:pPr>
            <a:r>
              <a:rPr lang="zh-CN" altLang="en-US" sz="3600" kern="10" dirty="0">
                <a:ln w="12700">
                  <a:solidFill>
                    <a:schemeClr val="folHlink"/>
                  </a:solidFill>
                  <a:round/>
                </a:ln>
                <a:solidFill>
                  <a:srgbClr val="3333CC"/>
                </a:solidFill>
                <a:effectLst>
                  <a:outerShdw dist="35921" dir="2700000" sy="50000" kx="2115830" algn="bl" rotWithShape="0">
                    <a:srgbClr val="C0C0C0">
                      <a:alpha val="80000"/>
                    </a:srgbClr>
                  </a:outerShdw>
                </a:effectLst>
                <a:latin typeface="黑体" panose="02010609060101010101" pitchFamily="2" charset="-122"/>
                <a:ea typeface="黑体" panose="02010609060101010101" pitchFamily="2" charset="-122"/>
              </a:rPr>
              <a:t>解</a:t>
            </a:r>
          </a:p>
        </p:txBody>
      </p:sp>
      <p:sp>
        <p:nvSpPr>
          <p:cNvPr id="390220" name="WordArt 76"/>
          <p:cNvSpPr>
            <a:spLocks noChangeArrowheads="1" noChangeShapeType="1" noTextEdit="1"/>
          </p:cNvSpPr>
          <p:nvPr/>
        </p:nvSpPr>
        <p:spPr bwMode="auto">
          <a:xfrm>
            <a:off x="441325" y="708025"/>
            <a:ext cx="384175" cy="282575"/>
          </a:xfrm>
          <a:prstGeom prst="rect">
            <a:avLst/>
          </a:prstGeom>
        </p:spPr>
        <p:txBody>
          <a:bodyPr wrap="none" fromWordArt="1">
            <a:prstTxWarp prst="textPlain">
              <a:avLst>
                <a:gd name="adj" fmla="val 50000"/>
              </a:avLst>
            </a:prstTxWarp>
          </a:bodyPr>
          <a:lstStyle/>
          <a:p>
            <a:pPr algn="ctr"/>
            <a:r>
              <a:rPr lang="zh-CN" altLang="en-US" sz="3600" kern="10" dirty="0">
                <a:ln w="12700">
                  <a:solidFill>
                    <a:srgbClr val="99CCFF"/>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隶书" panose="02010509060101010101" charset="-122"/>
              </a:rPr>
              <a:t>例</a:t>
            </a:r>
          </a:p>
        </p:txBody>
      </p:sp>
      <p:grpSp>
        <p:nvGrpSpPr>
          <p:cNvPr id="390223" name="Group 79"/>
          <p:cNvGrpSpPr/>
          <p:nvPr/>
        </p:nvGrpSpPr>
        <p:grpSpPr bwMode="auto">
          <a:xfrm>
            <a:off x="1463675" y="2120900"/>
            <a:ext cx="5400675" cy="585788"/>
            <a:chOff x="908" y="1328"/>
            <a:chExt cx="3402" cy="369"/>
          </a:xfrm>
        </p:grpSpPr>
        <p:sp>
          <p:nvSpPr>
            <p:cNvPr id="390202" name="Rectangle 58"/>
            <p:cNvSpPr>
              <a:spLocks noChangeArrowheads="1"/>
            </p:cNvSpPr>
            <p:nvPr/>
          </p:nvSpPr>
          <p:spPr bwMode="auto">
            <a:xfrm>
              <a:off x="908" y="1328"/>
              <a:ext cx="3402"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a:t>记             第   次取到白球</a:t>
              </a:r>
            </a:p>
          </p:txBody>
        </p:sp>
        <p:graphicFrame>
          <p:nvGraphicFramePr>
            <p:cNvPr id="13802" name="Object 490"/>
            <p:cNvGraphicFramePr>
              <a:graphicFrameLocks noChangeAspect="1"/>
            </p:cNvGraphicFramePr>
            <p:nvPr/>
          </p:nvGraphicFramePr>
          <p:xfrm>
            <a:off x="1431" y="1355"/>
            <a:ext cx="2200" cy="342"/>
          </p:xfrm>
          <a:graphic>
            <a:graphicData uri="http://schemas.openxmlformats.org/presentationml/2006/ole">
              <mc:AlternateContent xmlns:mc="http://schemas.openxmlformats.org/markup-compatibility/2006">
                <mc:Choice xmlns:v="urn:schemas-microsoft-com:vml" Requires="v">
                  <p:oleObj name="Equation" r:id="rId3" imgW="3378200" imgH="304800" progId="">
                    <p:embed/>
                  </p:oleObj>
                </mc:Choice>
                <mc:Fallback>
                  <p:oleObj name="Equation" r:id="rId3" imgW="3378200" imgH="304800" progId="">
                    <p:embed/>
                    <p:pic>
                      <p:nvPicPr>
                        <p:cNvPr id="0" name="Picture 4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1" y="1355"/>
                          <a:ext cx="2200" cy="34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graphicFrame>
        <p:nvGraphicFramePr>
          <p:cNvPr id="13803" name="Object 491"/>
          <p:cNvGraphicFramePr>
            <a:graphicFrameLocks noChangeAspect="1"/>
          </p:cNvGraphicFramePr>
          <p:nvPr/>
        </p:nvGraphicFramePr>
        <p:xfrm>
          <a:off x="1703388" y="3865563"/>
          <a:ext cx="5969000" cy="581025"/>
        </p:xfrm>
        <a:graphic>
          <a:graphicData uri="http://schemas.openxmlformats.org/presentationml/2006/ole">
            <mc:AlternateContent xmlns:mc="http://schemas.openxmlformats.org/markup-compatibility/2006">
              <mc:Choice xmlns:v="urn:schemas-microsoft-com:vml" Requires="v">
                <p:oleObj name="Equation" r:id="rId5" imgW="5689600" imgH="330200" progId="">
                  <p:embed/>
                </p:oleObj>
              </mc:Choice>
              <mc:Fallback>
                <p:oleObj name="Equation" r:id="rId5" imgW="5689600" imgH="330200" progId="">
                  <p:embed/>
                  <p:pic>
                    <p:nvPicPr>
                      <p:cNvPr id="0" name="Picture 4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3388" y="3865563"/>
                        <a:ext cx="596900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90232" name="Group 88"/>
          <p:cNvGrpSpPr/>
          <p:nvPr/>
        </p:nvGrpSpPr>
        <p:grpSpPr bwMode="auto">
          <a:xfrm>
            <a:off x="2200275" y="2986088"/>
            <a:ext cx="4135438" cy="592137"/>
            <a:chOff x="898" y="1601"/>
            <a:chExt cx="2605" cy="373"/>
          </a:xfrm>
        </p:grpSpPr>
        <p:sp>
          <p:nvSpPr>
            <p:cNvPr id="390226" name="Rectangle 82"/>
            <p:cNvSpPr>
              <a:spLocks noChangeArrowheads="1"/>
            </p:cNvSpPr>
            <p:nvPr/>
          </p:nvSpPr>
          <p:spPr bwMode="auto">
            <a:xfrm>
              <a:off x="1389" y="1601"/>
              <a:ext cx="2114"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a:t>第   次取到红球</a:t>
              </a:r>
            </a:p>
          </p:txBody>
        </p:sp>
        <p:graphicFrame>
          <p:nvGraphicFramePr>
            <p:cNvPr id="13804" name="Object 492"/>
            <p:cNvGraphicFramePr>
              <a:graphicFrameLocks noChangeAspect="1"/>
            </p:cNvGraphicFramePr>
            <p:nvPr/>
          </p:nvGraphicFramePr>
          <p:xfrm>
            <a:off x="898" y="1608"/>
            <a:ext cx="2261" cy="366"/>
          </p:xfrm>
          <a:graphic>
            <a:graphicData uri="http://schemas.openxmlformats.org/presentationml/2006/ole">
              <mc:AlternateContent xmlns:mc="http://schemas.openxmlformats.org/markup-compatibility/2006">
                <mc:Choice xmlns:v="urn:schemas-microsoft-com:vml" Requires="v">
                  <p:oleObj name="Equation" r:id="rId7" imgW="3479800" imgH="330200" progId="">
                    <p:embed/>
                  </p:oleObj>
                </mc:Choice>
                <mc:Fallback>
                  <p:oleObj name="Equation" r:id="rId7" imgW="3479800" imgH="330200" progId="">
                    <p:embed/>
                    <p:pic>
                      <p:nvPicPr>
                        <p:cNvPr id="0" name="Picture 49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8" y="1608"/>
                          <a:ext cx="2261" cy="366"/>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grpSp>
        <p:nvGrpSpPr>
          <p:cNvPr id="390231" name="Group 87"/>
          <p:cNvGrpSpPr/>
          <p:nvPr/>
        </p:nvGrpSpPr>
        <p:grpSpPr bwMode="auto">
          <a:xfrm>
            <a:off x="2170113" y="2543175"/>
            <a:ext cx="4265612" cy="603250"/>
            <a:chOff x="961" y="2002"/>
            <a:chExt cx="2687" cy="380"/>
          </a:xfrm>
        </p:grpSpPr>
        <p:graphicFrame>
          <p:nvGraphicFramePr>
            <p:cNvPr id="13805" name="Object 493"/>
            <p:cNvGraphicFramePr>
              <a:graphicFrameLocks noChangeAspect="1"/>
            </p:cNvGraphicFramePr>
            <p:nvPr/>
          </p:nvGraphicFramePr>
          <p:xfrm>
            <a:off x="961" y="2015"/>
            <a:ext cx="2281" cy="367"/>
          </p:xfrm>
          <a:graphic>
            <a:graphicData uri="http://schemas.openxmlformats.org/presentationml/2006/ole">
              <mc:AlternateContent xmlns:mc="http://schemas.openxmlformats.org/markup-compatibility/2006">
                <mc:Choice xmlns:v="urn:schemas-microsoft-com:vml" Requires="v">
                  <p:oleObj name="Equation" r:id="rId9" imgW="3505200" imgH="330200" progId="">
                    <p:embed/>
                  </p:oleObj>
                </mc:Choice>
                <mc:Fallback>
                  <p:oleObj name="Equation" r:id="rId9" imgW="3505200" imgH="330200" progId="">
                    <p:embed/>
                    <p:pic>
                      <p:nvPicPr>
                        <p:cNvPr id="0" name="Picture 49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1" y="2015"/>
                          <a:ext cx="2281" cy="36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390230" name="Rectangle 86"/>
            <p:cNvSpPr>
              <a:spLocks noChangeArrowheads="1"/>
            </p:cNvSpPr>
            <p:nvPr/>
          </p:nvSpPr>
          <p:spPr bwMode="auto">
            <a:xfrm>
              <a:off x="1478" y="2002"/>
              <a:ext cx="2170"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第   次取到白球</a:t>
              </a:r>
            </a:p>
          </p:txBody>
        </p:sp>
      </p:grpSp>
      <p:sp>
        <p:nvSpPr>
          <p:cNvPr id="390235" name="Rectangle 91"/>
          <p:cNvSpPr>
            <a:spLocks noChangeArrowheads="1"/>
          </p:cNvSpPr>
          <p:nvPr/>
        </p:nvSpPr>
        <p:spPr bwMode="auto">
          <a:xfrm>
            <a:off x="3652838" y="3375025"/>
            <a:ext cx="4297362" cy="519113"/>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a:t>，由全概率公式有</a:t>
            </a:r>
          </a:p>
        </p:txBody>
      </p:sp>
      <p:graphicFrame>
        <p:nvGraphicFramePr>
          <p:cNvPr id="13806" name="Object 494"/>
          <p:cNvGraphicFramePr>
            <a:graphicFrameLocks noChangeAspect="1"/>
          </p:cNvGraphicFramePr>
          <p:nvPr/>
        </p:nvGraphicFramePr>
        <p:xfrm>
          <a:off x="2533650" y="4306888"/>
          <a:ext cx="1630363" cy="844550"/>
        </p:xfrm>
        <a:graphic>
          <a:graphicData uri="http://schemas.openxmlformats.org/presentationml/2006/ole">
            <mc:AlternateContent xmlns:mc="http://schemas.openxmlformats.org/markup-compatibility/2006">
              <mc:Choice xmlns:v="urn:schemas-microsoft-com:vml" Requires="v">
                <p:oleObj name="Equation" r:id="rId11" imgW="1422400" imgH="635000" progId="">
                  <p:embed/>
                </p:oleObj>
              </mc:Choice>
              <mc:Fallback>
                <p:oleObj name="Equation" r:id="rId11" imgW="1422400" imgH="635000" progId="">
                  <p:embed/>
                  <p:pic>
                    <p:nvPicPr>
                      <p:cNvPr id="0" name="Picture 49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33650" y="4306888"/>
                        <a:ext cx="1630363" cy="8445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13807" name="Object 495"/>
          <p:cNvGraphicFramePr>
            <a:graphicFrameLocks noChangeAspect="1"/>
          </p:cNvGraphicFramePr>
          <p:nvPr/>
        </p:nvGraphicFramePr>
        <p:xfrm>
          <a:off x="4052888" y="4308475"/>
          <a:ext cx="1027112" cy="844550"/>
        </p:xfrm>
        <a:graphic>
          <a:graphicData uri="http://schemas.openxmlformats.org/presentationml/2006/ole">
            <mc:AlternateContent xmlns:mc="http://schemas.openxmlformats.org/markup-compatibility/2006">
              <mc:Choice xmlns:v="urn:schemas-microsoft-com:vml" Requires="v">
                <p:oleObj name="Equation" r:id="rId13" imgW="762000" imgH="635000" progId="">
                  <p:embed/>
                </p:oleObj>
              </mc:Choice>
              <mc:Fallback>
                <p:oleObj name="Equation" r:id="rId13" imgW="762000" imgH="635000" progId="">
                  <p:embed/>
                  <p:pic>
                    <p:nvPicPr>
                      <p:cNvPr id="0" name="Picture 49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52888" y="4308475"/>
                        <a:ext cx="1027112" cy="8445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13808" name="Object 496"/>
          <p:cNvGraphicFramePr>
            <a:graphicFrameLocks noChangeAspect="1"/>
          </p:cNvGraphicFramePr>
          <p:nvPr/>
        </p:nvGraphicFramePr>
        <p:xfrm>
          <a:off x="5006975" y="4308475"/>
          <a:ext cx="1587500" cy="844550"/>
        </p:xfrm>
        <a:graphic>
          <a:graphicData uri="http://schemas.openxmlformats.org/presentationml/2006/ole">
            <mc:AlternateContent xmlns:mc="http://schemas.openxmlformats.org/markup-compatibility/2006">
              <mc:Choice xmlns:v="urn:schemas-microsoft-com:vml" Requires="v">
                <p:oleObj name="Equation" r:id="rId15" imgW="1371600" imgH="635000" progId="">
                  <p:embed/>
                </p:oleObj>
              </mc:Choice>
              <mc:Fallback>
                <p:oleObj name="Equation" r:id="rId15" imgW="1371600" imgH="635000" progId="">
                  <p:embed/>
                  <p:pic>
                    <p:nvPicPr>
                      <p:cNvPr id="0" name="Picture 49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06975" y="4308475"/>
                        <a:ext cx="1587500" cy="8445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13809" name="Object 497"/>
          <p:cNvGraphicFramePr>
            <a:graphicFrameLocks noChangeAspect="1"/>
          </p:cNvGraphicFramePr>
          <p:nvPr/>
        </p:nvGraphicFramePr>
        <p:xfrm>
          <a:off x="6483350" y="4311650"/>
          <a:ext cx="1027113" cy="844550"/>
        </p:xfrm>
        <a:graphic>
          <a:graphicData uri="http://schemas.openxmlformats.org/presentationml/2006/ole">
            <mc:AlternateContent xmlns:mc="http://schemas.openxmlformats.org/markup-compatibility/2006">
              <mc:Choice xmlns:v="urn:schemas-microsoft-com:vml" Requires="v">
                <p:oleObj name="Equation" r:id="rId17" imgW="762000" imgH="635000" progId="">
                  <p:embed/>
                </p:oleObj>
              </mc:Choice>
              <mc:Fallback>
                <p:oleObj name="Equation" r:id="rId17" imgW="762000" imgH="635000" progId="">
                  <p:embed/>
                  <p:pic>
                    <p:nvPicPr>
                      <p:cNvPr id="0" name="Picture 49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83350" y="4311650"/>
                        <a:ext cx="1027113" cy="8445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13810" name="Object 498"/>
          <p:cNvGraphicFramePr>
            <a:graphicFrameLocks noChangeAspect="1"/>
          </p:cNvGraphicFramePr>
          <p:nvPr/>
        </p:nvGraphicFramePr>
        <p:xfrm>
          <a:off x="2538413" y="5111750"/>
          <a:ext cx="1176337" cy="844550"/>
        </p:xfrm>
        <a:graphic>
          <a:graphicData uri="http://schemas.openxmlformats.org/presentationml/2006/ole">
            <mc:AlternateContent xmlns:mc="http://schemas.openxmlformats.org/markup-compatibility/2006">
              <mc:Choice xmlns:v="urn:schemas-microsoft-com:vml" Requires="v">
                <p:oleObj name="Equation" r:id="rId19" imgW="939800" imgH="635000" progId="">
                  <p:embed/>
                </p:oleObj>
              </mc:Choice>
              <mc:Fallback>
                <p:oleObj name="Equation" r:id="rId19" imgW="939800" imgH="635000" progId="">
                  <p:embed/>
                  <p:pic>
                    <p:nvPicPr>
                      <p:cNvPr id="0" name="Picture 49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38413" y="5111750"/>
                        <a:ext cx="1176337" cy="8445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390248" name="AutoShape 104"/>
          <p:cNvSpPr>
            <a:spLocks noChangeArrowheads="1"/>
          </p:cNvSpPr>
          <p:nvPr/>
        </p:nvSpPr>
        <p:spPr bwMode="auto">
          <a:xfrm>
            <a:off x="4033838" y="5178425"/>
            <a:ext cx="4881562" cy="1403350"/>
          </a:xfrm>
          <a:prstGeom prst="wedgeRectCallout">
            <a:avLst>
              <a:gd name="adj1" fmla="val -57185"/>
              <a:gd name="adj2" fmla="val -25227"/>
            </a:avLst>
          </a:prstGeom>
          <a:gradFill rotWithShape="1">
            <a:gsLst>
              <a:gs pos="0">
                <a:schemeClr val="accent1"/>
              </a:gs>
              <a:gs pos="50000">
                <a:schemeClr val="accent1">
                  <a:gamma/>
                  <a:shade val="46275"/>
                  <a:invGamma/>
                </a:schemeClr>
              </a:gs>
              <a:gs pos="100000">
                <a:schemeClr val="accent1"/>
              </a:gs>
            </a:gsLst>
            <a:lin ang="2700000" scaled="1"/>
          </a:gradFill>
          <a:ln w="9525" algn="ctr">
            <a:solidFill>
              <a:schemeClr val="tx2"/>
            </a:solidFill>
            <a:miter lim="800000"/>
          </a:ln>
          <a:effectLst>
            <a:outerShdw dist="107763" dir="2700000" algn="ctr" rotWithShape="0">
              <a:schemeClr val="bg2">
                <a:alpha val="50000"/>
              </a:schemeClr>
            </a:outerShdw>
          </a:effectLst>
        </p:spPr>
        <p:txBody>
          <a:bodyPr anchor="ctr"/>
          <a:lstStyle/>
          <a:p>
            <a:pPr algn="ctr">
              <a:defRPr/>
            </a:pPr>
            <a:r>
              <a:rPr lang="en-US" altLang="zh-CN" dirty="0">
                <a:solidFill>
                  <a:schemeClr val="tx2"/>
                </a:solidFill>
                <a:effectLst>
                  <a:outerShdw blurRad="38100" dist="38100" dir="2700000" algn="tl">
                    <a:srgbClr val="000000"/>
                  </a:outerShdw>
                </a:effectLst>
                <a:ea typeface="华文新魏" panose="02010800040101010101" charset="-122"/>
              </a:rPr>
              <a:t>        </a:t>
            </a:r>
            <a:r>
              <a:rPr lang="zh-CN" altLang="en-US" dirty="0">
                <a:solidFill>
                  <a:srgbClr val="FFFF00"/>
                </a:solidFill>
                <a:effectLst>
                  <a:outerShdw blurRad="38100" dist="38100" dir="2700000" algn="tl">
                    <a:srgbClr val="000000"/>
                  </a:outerShdw>
                </a:effectLst>
                <a:ea typeface="华文新魏" panose="02010800040101010101" charset="-122"/>
              </a:rPr>
              <a:t>第二次取到白球的概率与第一次取到白球的概率相等，与前面放入什么颜色的球无关</a:t>
            </a:r>
          </a:p>
        </p:txBody>
      </p:sp>
      <p:sp>
        <p:nvSpPr>
          <p:cNvPr id="390250" name="Oval 106"/>
          <p:cNvSpPr>
            <a:spLocks noChangeArrowheads="1"/>
          </p:cNvSpPr>
          <p:nvPr/>
        </p:nvSpPr>
        <p:spPr bwMode="auto">
          <a:xfrm>
            <a:off x="7302500" y="1168400"/>
            <a:ext cx="800100" cy="393700"/>
          </a:xfrm>
          <a:prstGeom prst="ellipse">
            <a:avLst/>
          </a:prstGeom>
          <a:noFill/>
          <a:ln w="34925" algn="ctr">
            <a:solidFill>
              <a:schemeClr val="accent2"/>
            </a:solidFill>
            <a:round/>
            <a:tailEnd type="none" w="lg" len="lg"/>
          </a:ln>
          <a:effectLst>
            <a:outerShdw dist="107763" dir="2700000" algn="ctr" rotWithShape="0">
              <a:schemeClr val="bg2">
                <a:alpha val="50000"/>
              </a:schemeClr>
            </a:outerShdw>
          </a:effectLst>
        </p:spPr>
        <p:txBody>
          <a:bodyPr wrap="none" anchor="ctr"/>
          <a:lstStyle/>
          <a:p>
            <a:pPr algn="ctr" eaLnBrk="0" hangingPunct="0">
              <a:spcBef>
                <a:spcPct val="20000"/>
              </a:spcBef>
              <a:buClr>
                <a:schemeClr val="tx2"/>
              </a:buClr>
              <a:buSzPct val="75000"/>
              <a:buFont typeface="Monotype Sorts" pitchFamily="2" charset="2"/>
              <a:buNone/>
              <a:defRPr/>
            </a:pPr>
            <a:endParaRPr lang="zh-CN" altLang="en-US"/>
          </a:p>
        </p:txBody>
      </p:sp>
      <p:sp>
        <p:nvSpPr>
          <p:cNvPr id="390249" name="AutoShape 105"/>
          <p:cNvSpPr>
            <a:spLocks noChangeArrowheads="1"/>
          </p:cNvSpPr>
          <p:nvPr/>
        </p:nvSpPr>
        <p:spPr bwMode="auto">
          <a:xfrm>
            <a:off x="5751513" y="2208213"/>
            <a:ext cx="3390900" cy="920750"/>
          </a:xfrm>
          <a:prstGeom prst="wedgeRectCallout">
            <a:avLst>
              <a:gd name="adj1" fmla="val 9981"/>
              <a:gd name="adj2" fmla="val -115690"/>
            </a:avLst>
          </a:prstGeom>
          <a:gradFill rotWithShape="1">
            <a:gsLst>
              <a:gs pos="0">
                <a:schemeClr val="accent1"/>
              </a:gs>
              <a:gs pos="50000">
                <a:schemeClr val="accent1">
                  <a:gamma/>
                  <a:shade val="46275"/>
                  <a:invGamma/>
                </a:schemeClr>
              </a:gs>
              <a:gs pos="100000">
                <a:schemeClr val="accent1"/>
              </a:gs>
            </a:gsLst>
            <a:lin ang="2700000" scaled="1"/>
          </a:gradFill>
          <a:ln w="9525" algn="ctr">
            <a:solidFill>
              <a:schemeClr val="tx2"/>
            </a:solidFill>
            <a:miter lim="800000"/>
          </a:ln>
          <a:effectLst>
            <a:outerShdw dist="107763" dir="2700000" algn="ctr" rotWithShape="0">
              <a:schemeClr val="bg2">
                <a:alpha val="50000"/>
              </a:schemeClr>
            </a:outerShdw>
          </a:effectLst>
        </p:spPr>
        <p:txBody>
          <a:bodyPr anchor="ctr"/>
          <a:lstStyle/>
          <a:p>
            <a:pPr algn="ctr">
              <a:defRPr/>
            </a:pPr>
            <a:r>
              <a:rPr lang="zh-CN" altLang="en-US" dirty="0">
                <a:solidFill>
                  <a:srgbClr val="FFFF00"/>
                </a:solidFill>
                <a:effectLst>
                  <a:outerShdw blurRad="38100" dist="38100" dir="2700000" algn="tl">
                    <a:srgbClr val="000000"/>
                  </a:outerShdw>
                </a:effectLst>
                <a:latin typeface="华文新魏" panose="02010800040101010101" charset="-122"/>
                <a:ea typeface="华文新魏" panose="02010800040101010101" charset="-122"/>
              </a:rPr>
              <a:t>如果加入 </a:t>
            </a:r>
            <a:r>
              <a:rPr lang="en-US" altLang="zh-CN" i="1" dirty="0">
                <a:solidFill>
                  <a:srgbClr val="FFFF00"/>
                </a:solidFill>
                <a:effectLst>
                  <a:outerShdw blurRad="38100" dist="38100" dir="2700000" algn="tl">
                    <a:srgbClr val="000000"/>
                  </a:outerShdw>
                </a:effectLst>
                <a:ea typeface="华文新魏" panose="02010800040101010101" charset="-122"/>
              </a:rPr>
              <a:t>c </a:t>
            </a:r>
            <a:r>
              <a:rPr lang="zh-CN" altLang="en-US" dirty="0">
                <a:solidFill>
                  <a:srgbClr val="FFFF00"/>
                </a:solidFill>
                <a:effectLst>
                  <a:outerShdw blurRad="38100" dist="38100" dir="2700000" algn="tl">
                    <a:srgbClr val="000000"/>
                  </a:outerShdw>
                </a:effectLst>
                <a:latin typeface="华文新魏" panose="02010800040101010101" charset="-122"/>
                <a:ea typeface="华文新魏" panose="02010800040101010101" charset="-122"/>
              </a:rPr>
              <a:t>个同色球有什么结果？</a:t>
            </a:r>
          </a:p>
        </p:txBody>
      </p:sp>
      <p:grpSp>
        <p:nvGrpSpPr>
          <p:cNvPr id="390252" name="Group 108"/>
          <p:cNvGrpSpPr/>
          <p:nvPr/>
        </p:nvGrpSpPr>
        <p:grpSpPr bwMode="auto">
          <a:xfrm>
            <a:off x="107950" y="3411538"/>
            <a:ext cx="4335463" cy="531812"/>
            <a:chOff x="68" y="2149"/>
            <a:chExt cx="2731" cy="335"/>
          </a:xfrm>
        </p:grpSpPr>
        <p:sp>
          <p:nvSpPr>
            <p:cNvPr id="390206" name="Rectangle 62"/>
            <p:cNvSpPr>
              <a:spLocks noChangeArrowheads="1"/>
            </p:cNvSpPr>
            <p:nvPr/>
          </p:nvSpPr>
          <p:spPr bwMode="auto">
            <a:xfrm>
              <a:off x="68" y="2149"/>
              <a:ext cx="2731"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则         是 </a:t>
              </a:r>
              <a:r>
                <a:rPr lang="zh-CN" altLang="en-US" i="1" dirty="0"/>
                <a:t>   </a:t>
              </a:r>
              <a:r>
                <a:rPr lang="zh-CN" altLang="en-US" dirty="0"/>
                <a:t>的一个分划</a:t>
              </a:r>
            </a:p>
          </p:txBody>
        </p:sp>
        <p:graphicFrame>
          <p:nvGraphicFramePr>
            <p:cNvPr id="13811" name="Object 499"/>
            <p:cNvGraphicFramePr>
              <a:graphicFrameLocks noChangeAspect="1"/>
            </p:cNvGraphicFramePr>
            <p:nvPr/>
          </p:nvGraphicFramePr>
          <p:xfrm>
            <a:off x="298" y="2172"/>
            <a:ext cx="612" cy="312"/>
          </p:xfrm>
          <a:graphic>
            <a:graphicData uri="http://schemas.openxmlformats.org/presentationml/2006/ole">
              <mc:AlternateContent xmlns:mc="http://schemas.openxmlformats.org/markup-compatibility/2006">
                <mc:Choice xmlns:v="urn:schemas-microsoft-com:vml" Requires="v">
                  <p:oleObj name="Equation" r:id="rId21" imgW="812800" imgH="304800" progId="">
                    <p:embed/>
                  </p:oleObj>
                </mc:Choice>
                <mc:Fallback>
                  <p:oleObj name="Equation" r:id="rId21" imgW="812800" imgH="304800" progId="">
                    <p:embed/>
                    <p:pic>
                      <p:nvPicPr>
                        <p:cNvPr id="0" name="Picture 49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8" y="2172"/>
                          <a:ext cx="612"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812" name="Object 500"/>
            <p:cNvGraphicFramePr>
              <a:graphicFrameLocks noChangeAspect="1"/>
            </p:cNvGraphicFramePr>
            <p:nvPr/>
          </p:nvGraphicFramePr>
          <p:xfrm>
            <a:off x="1032" y="2197"/>
            <a:ext cx="270" cy="237"/>
          </p:xfrm>
          <a:graphic>
            <a:graphicData uri="http://schemas.openxmlformats.org/presentationml/2006/ole">
              <mc:AlternateContent xmlns:mc="http://schemas.openxmlformats.org/markup-compatibility/2006">
                <mc:Choice xmlns:v="urn:schemas-microsoft-com:vml" Requires="v">
                  <p:oleObj name="Equation" r:id="rId23" imgW="228600" imgH="203200" progId="">
                    <p:embed/>
                  </p:oleObj>
                </mc:Choice>
                <mc:Fallback>
                  <p:oleObj name="Equation" r:id="rId23" imgW="228600" imgH="203200" progId="">
                    <p:embed/>
                    <p:pic>
                      <p:nvPicPr>
                        <p:cNvPr id="0" name="Picture 50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32" y="2197"/>
                          <a:ext cx="270" cy="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withEffect">
                                  <p:stCondLst>
                                    <p:cond delay="0"/>
                                  </p:stCondLst>
                                  <p:childTnLst>
                                    <p:set>
                                      <p:cBhvr>
                                        <p:cTn id="6" dur="1" fill="hold">
                                          <p:stCondLst>
                                            <p:cond delay="499"/>
                                          </p:stCondLst>
                                        </p:cTn>
                                        <p:tgtEl>
                                          <p:spTgt spid="390220"/>
                                        </p:tgtEl>
                                        <p:attrNameLst>
                                          <p:attrName>style.visibility</p:attrName>
                                        </p:attrNameLst>
                                      </p:cBhvr>
                                      <p:to>
                                        <p:strVal val="visible"/>
                                      </p:to>
                                    </p:set>
                                  </p:childTnLst>
                                </p:cTn>
                              </p:par>
                            </p:childTnLst>
                          </p:cTn>
                        </p:par>
                        <p:par>
                          <p:cTn id="7" fill="hold">
                            <p:stCondLst>
                              <p:cond delay="500"/>
                            </p:stCondLst>
                            <p:childTnLst>
                              <p:par>
                                <p:cTn id="8" presetID="9" presetClass="entr" presetSubtype="0" fill="hold" grpId="0" nodeType="afterEffect">
                                  <p:stCondLst>
                                    <p:cond delay="0"/>
                                  </p:stCondLst>
                                  <p:childTnLst>
                                    <p:set>
                                      <p:cBhvr>
                                        <p:cTn id="9" dur="1" fill="hold">
                                          <p:stCondLst>
                                            <p:cond delay="0"/>
                                          </p:stCondLst>
                                        </p:cTn>
                                        <p:tgtEl>
                                          <p:spTgt spid="390200"/>
                                        </p:tgtEl>
                                        <p:attrNameLst>
                                          <p:attrName>style.visibility</p:attrName>
                                        </p:attrNameLst>
                                      </p:cBhvr>
                                      <p:to>
                                        <p:strVal val="visible"/>
                                      </p:to>
                                    </p:set>
                                    <p:animEffect transition="in" filter="dissolve">
                                      <p:cBhvr>
                                        <p:cTn id="10" dur="500"/>
                                        <p:tgtEl>
                                          <p:spTgt spid="39020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390219"/>
                                        </p:tgtEl>
                                        <p:attrNameLst>
                                          <p:attrName>style.visibility</p:attrName>
                                        </p:attrNameLst>
                                      </p:cBhvr>
                                      <p:to>
                                        <p:strVal val="visible"/>
                                      </p:to>
                                    </p:set>
                                    <p:anim calcmode="lin" valueType="num">
                                      <p:cBhvr additive="base">
                                        <p:cTn id="15" dur="500" fill="hold"/>
                                        <p:tgtEl>
                                          <p:spTgt spid="390219"/>
                                        </p:tgtEl>
                                        <p:attrNameLst>
                                          <p:attrName>ppt_x</p:attrName>
                                        </p:attrNameLst>
                                      </p:cBhvr>
                                      <p:tavLst>
                                        <p:tav tm="0">
                                          <p:val>
                                            <p:strVal val="0-#ppt_w/2"/>
                                          </p:val>
                                        </p:tav>
                                        <p:tav tm="100000">
                                          <p:val>
                                            <p:strVal val="#ppt_x"/>
                                          </p:val>
                                        </p:tav>
                                      </p:tavLst>
                                    </p:anim>
                                    <p:anim calcmode="lin" valueType="num">
                                      <p:cBhvr additive="base">
                                        <p:cTn id="16" dur="500" fill="hold"/>
                                        <p:tgtEl>
                                          <p:spTgt spid="390219"/>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390223"/>
                                        </p:tgtEl>
                                        <p:attrNameLst>
                                          <p:attrName>style.visibility</p:attrName>
                                        </p:attrNameLst>
                                      </p:cBhvr>
                                      <p:to>
                                        <p:strVal val="visible"/>
                                      </p:to>
                                    </p:set>
                                    <p:animEffect transition="in" filter="dissolve">
                                      <p:cBhvr>
                                        <p:cTn id="20" dur="500"/>
                                        <p:tgtEl>
                                          <p:spTgt spid="390223"/>
                                        </p:tgtEl>
                                      </p:cBhvr>
                                    </p:animEffect>
                                  </p:childTnLst>
                                </p:cTn>
                              </p:par>
                            </p:childTnLst>
                          </p:cTn>
                        </p:par>
                        <p:par>
                          <p:cTn id="21" fill="hold">
                            <p:stCondLst>
                              <p:cond delay="1000"/>
                            </p:stCondLst>
                            <p:childTnLst>
                              <p:par>
                                <p:cTn id="22" presetID="53" presetClass="entr" presetSubtype="16" fill="hold" nodeType="afterEffect">
                                  <p:stCondLst>
                                    <p:cond delay="0"/>
                                  </p:stCondLst>
                                  <p:childTnLst>
                                    <p:set>
                                      <p:cBhvr>
                                        <p:cTn id="23" dur="1" fill="hold">
                                          <p:stCondLst>
                                            <p:cond delay="0"/>
                                          </p:stCondLst>
                                        </p:cTn>
                                        <p:tgtEl>
                                          <p:spTgt spid="390231"/>
                                        </p:tgtEl>
                                        <p:attrNameLst>
                                          <p:attrName>style.visibility</p:attrName>
                                        </p:attrNameLst>
                                      </p:cBhvr>
                                      <p:to>
                                        <p:strVal val="visible"/>
                                      </p:to>
                                    </p:set>
                                    <p:anim calcmode="lin" valueType="num">
                                      <p:cBhvr>
                                        <p:cTn id="24" dur="500" fill="hold"/>
                                        <p:tgtEl>
                                          <p:spTgt spid="390231"/>
                                        </p:tgtEl>
                                        <p:attrNameLst>
                                          <p:attrName>ppt_w</p:attrName>
                                        </p:attrNameLst>
                                      </p:cBhvr>
                                      <p:tavLst>
                                        <p:tav tm="0">
                                          <p:val>
                                            <p:fltVal val="0"/>
                                          </p:val>
                                        </p:tav>
                                        <p:tav tm="100000">
                                          <p:val>
                                            <p:strVal val="#ppt_w"/>
                                          </p:val>
                                        </p:tav>
                                      </p:tavLst>
                                    </p:anim>
                                    <p:anim calcmode="lin" valueType="num">
                                      <p:cBhvr>
                                        <p:cTn id="25" dur="500" fill="hold"/>
                                        <p:tgtEl>
                                          <p:spTgt spid="390231"/>
                                        </p:tgtEl>
                                        <p:attrNameLst>
                                          <p:attrName>ppt_h</p:attrName>
                                        </p:attrNameLst>
                                      </p:cBhvr>
                                      <p:tavLst>
                                        <p:tav tm="0">
                                          <p:val>
                                            <p:fltVal val="0"/>
                                          </p:val>
                                        </p:tav>
                                        <p:tav tm="100000">
                                          <p:val>
                                            <p:strVal val="#ppt_h"/>
                                          </p:val>
                                        </p:tav>
                                      </p:tavLst>
                                    </p:anim>
                                    <p:animEffect transition="in" filter="fade">
                                      <p:cBhvr>
                                        <p:cTn id="26" dur="500"/>
                                        <p:tgtEl>
                                          <p:spTgt spid="390231"/>
                                        </p:tgtEl>
                                      </p:cBhvr>
                                    </p:animEffect>
                                  </p:childTnLst>
                                </p:cTn>
                              </p:par>
                            </p:childTnLst>
                          </p:cTn>
                        </p:par>
                        <p:par>
                          <p:cTn id="27" fill="hold">
                            <p:stCondLst>
                              <p:cond delay="1500"/>
                            </p:stCondLst>
                            <p:childTnLst>
                              <p:par>
                                <p:cTn id="28" presetID="53" presetClass="entr" presetSubtype="16" fill="hold" nodeType="afterEffect">
                                  <p:stCondLst>
                                    <p:cond delay="0"/>
                                  </p:stCondLst>
                                  <p:childTnLst>
                                    <p:set>
                                      <p:cBhvr>
                                        <p:cTn id="29" dur="1" fill="hold">
                                          <p:stCondLst>
                                            <p:cond delay="0"/>
                                          </p:stCondLst>
                                        </p:cTn>
                                        <p:tgtEl>
                                          <p:spTgt spid="390232"/>
                                        </p:tgtEl>
                                        <p:attrNameLst>
                                          <p:attrName>style.visibility</p:attrName>
                                        </p:attrNameLst>
                                      </p:cBhvr>
                                      <p:to>
                                        <p:strVal val="visible"/>
                                      </p:to>
                                    </p:set>
                                    <p:anim calcmode="lin" valueType="num">
                                      <p:cBhvr>
                                        <p:cTn id="30" dur="500" fill="hold"/>
                                        <p:tgtEl>
                                          <p:spTgt spid="390232"/>
                                        </p:tgtEl>
                                        <p:attrNameLst>
                                          <p:attrName>ppt_w</p:attrName>
                                        </p:attrNameLst>
                                      </p:cBhvr>
                                      <p:tavLst>
                                        <p:tav tm="0">
                                          <p:val>
                                            <p:fltVal val="0"/>
                                          </p:val>
                                        </p:tav>
                                        <p:tav tm="100000">
                                          <p:val>
                                            <p:strVal val="#ppt_w"/>
                                          </p:val>
                                        </p:tav>
                                      </p:tavLst>
                                    </p:anim>
                                    <p:anim calcmode="lin" valueType="num">
                                      <p:cBhvr>
                                        <p:cTn id="31" dur="500" fill="hold"/>
                                        <p:tgtEl>
                                          <p:spTgt spid="390232"/>
                                        </p:tgtEl>
                                        <p:attrNameLst>
                                          <p:attrName>ppt_h</p:attrName>
                                        </p:attrNameLst>
                                      </p:cBhvr>
                                      <p:tavLst>
                                        <p:tav tm="0">
                                          <p:val>
                                            <p:fltVal val="0"/>
                                          </p:val>
                                        </p:tav>
                                        <p:tav tm="100000">
                                          <p:val>
                                            <p:strVal val="#ppt_h"/>
                                          </p:val>
                                        </p:tav>
                                      </p:tavLst>
                                    </p:anim>
                                    <p:animEffect transition="in" filter="fade">
                                      <p:cBhvr>
                                        <p:cTn id="32" dur="500"/>
                                        <p:tgtEl>
                                          <p:spTgt spid="39023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90252"/>
                                        </p:tgtEl>
                                        <p:attrNameLst>
                                          <p:attrName>style.visibility</p:attrName>
                                        </p:attrNameLst>
                                      </p:cBhvr>
                                      <p:to>
                                        <p:strVal val="visible"/>
                                      </p:to>
                                    </p:set>
                                    <p:animEffect transition="in" filter="dissolve">
                                      <p:cBhvr>
                                        <p:cTn id="37" dur="500"/>
                                        <p:tgtEl>
                                          <p:spTgt spid="39025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iterate type="lt">
                                    <p:tmPct val="10000"/>
                                  </p:iterate>
                                  <p:childTnLst>
                                    <p:set>
                                      <p:cBhvr>
                                        <p:cTn id="41" dur="1" fill="hold">
                                          <p:stCondLst>
                                            <p:cond delay="0"/>
                                          </p:stCondLst>
                                        </p:cTn>
                                        <p:tgtEl>
                                          <p:spTgt spid="390235"/>
                                        </p:tgtEl>
                                        <p:attrNameLst>
                                          <p:attrName>style.visibility</p:attrName>
                                        </p:attrNameLst>
                                      </p:cBhvr>
                                      <p:to>
                                        <p:strVal val="visible"/>
                                      </p:to>
                                    </p:set>
                                    <p:animEffect transition="in" filter="dissolve">
                                      <p:cBhvr>
                                        <p:cTn id="42" dur="500"/>
                                        <p:tgtEl>
                                          <p:spTgt spid="390235"/>
                                        </p:tgtEl>
                                      </p:cBhvr>
                                    </p:animEffect>
                                  </p:childTnLst>
                                </p:cTn>
                              </p:par>
                            </p:childTnLst>
                          </p:cTn>
                        </p:par>
                        <p:par>
                          <p:cTn id="43" fill="hold">
                            <p:stCondLst>
                              <p:cond delay="850"/>
                            </p:stCondLst>
                            <p:childTnLst>
                              <p:par>
                                <p:cTn id="44" presetID="53" presetClass="entr" presetSubtype="16" fill="hold" nodeType="afterEffect">
                                  <p:stCondLst>
                                    <p:cond delay="0"/>
                                  </p:stCondLst>
                                  <p:childTnLst>
                                    <p:set>
                                      <p:cBhvr>
                                        <p:cTn id="45" dur="1" fill="hold">
                                          <p:stCondLst>
                                            <p:cond delay="0"/>
                                          </p:stCondLst>
                                        </p:cTn>
                                        <p:tgtEl>
                                          <p:spTgt spid="13803"/>
                                        </p:tgtEl>
                                        <p:attrNameLst>
                                          <p:attrName>style.visibility</p:attrName>
                                        </p:attrNameLst>
                                      </p:cBhvr>
                                      <p:to>
                                        <p:strVal val="visible"/>
                                      </p:to>
                                    </p:set>
                                    <p:anim calcmode="lin" valueType="num">
                                      <p:cBhvr>
                                        <p:cTn id="46" dur="500" fill="hold"/>
                                        <p:tgtEl>
                                          <p:spTgt spid="13803"/>
                                        </p:tgtEl>
                                        <p:attrNameLst>
                                          <p:attrName>ppt_w</p:attrName>
                                        </p:attrNameLst>
                                      </p:cBhvr>
                                      <p:tavLst>
                                        <p:tav tm="0">
                                          <p:val>
                                            <p:fltVal val="0"/>
                                          </p:val>
                                        </p:tav>
                                        <p:tav tm="100000">
                                          <p:val>
                                            <p:strVal val="#ppt_w"/>
                                          </p:val>
                                        </p:tav>
                                      </p:tavLst>
                                    </p:anim>
                                    <p:anim calcmode="lin" valueType="num">
                                      <p:cBhvr>
                                        <p:cTn id="47" dur="500" fill="hold"/>
                                        <p:tgtEl>
                                          <p:spTgt spid="13803"/>
                                        </p:tgtEl>
                                        <p:attrNameLst>
                                          <p:attrName>ppt_h</p:attrName>
                                        </p:attrNameLst>
                                      </p:cBhvr>
                                      <p:tavLst>
                                        <p:tav tm="0">
                                          <p:val>
                                            <p:fltVal val="0"/>
                                          </p:val>
                                        </p:tav>
                                        <p:tav tm="100000">
                                          <p:val>
                                            <p:strVal val="#ppt_h"/>
                                          </p:val>
                                        </p:tav>
                                      </p:tavLst>
                                    </p:anim>
                                    <p:animEffect transition="in" filter="fade">
                                      <p:cBhvr>
                                        <p:cTn id="48" dur="500"/>
                                        <p:tgtEl>
                                          <p:spTgt spid="13803"/>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13806"/>
                                        </p:tgtEl>
                                        <p:attrNameLst>
                                          <p:attrName>style.visibility</p:attrName>
                                        </p:attrNameLst>
                                      </p:cBhvr>
                                      <p:to>
                                        <p:strVal val="visible"/>
                                      </p:to>
                                    </p:set>
                                    <p:anim calcmode="lin" valueType="num">
                                      <p:cBhvr>
                                        <p:cTn id="53" dur="500" fill="hold"/>
                                        <p:tgtEl>
                                          <p:spTgt spid="13806"/>
                                        </p:tgtEl>
                                        <p:attrNameLst>
                                          <p:attrName>ppt_w</p:attrName>
                                        </p:attrNameLst>
                                      </p:cBhvr>
                                      <p:tavLst>
                                        <p:tav tm="0">
                                          <p:val>
                                            <p:fltVal val="0"/>
                                          </p:val>
                                        </p:tav>
                                        <p:tav tm="100000">
                                          <p:val>
                                            <p:strVal val="#ppt_w"/>
                                          </p:val>
                                        </p:tav>
                                      </p:tavLst>
                                    </p:anim>
                                    <p:anim calcmode="lin" valueType="num">
                                      <p:cBhvr>
                                        <p:cTn id="54" dur="500" fill="hold"/>
                                        <p:tgtEl>
                                          <p:spTgt spid="13806"/>
                                        </p:tgtEl>
                                        <p:attrNameLst>
                                          <p:attrName>ppt_h</p:attrName>
                                        </p:attrNameLst>
                                      </p:cBhvr>
                                      <p:tavLst>
                                        <p:tav tm="0">
                                          <p:val>
                                            <p:fltVal val="0"/>
                                          </p:val>
                                        </p:tav>
                                        <p:tav tm="100000">
                                          <p:val>
                                            <p:strVal val="#ppt_h"/>
                                          </p:val>
                                        </p:tav>
                                      </p:tavLst>
                                    </p:anim>
                                    <p:animEffect transition="in" filter="fade">
                                      <p:cBhvr>
                                        <p:cTn id="55" dur="500"/>
                                        <p:tgtEl>
                                          <p:spTgt spid="13806"/>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13807"/>
                                        </p:tgtEl>
                                        <p:attrNameLst>
                                          <p:attrName>style.visibility</p:attrName>
                                        </p:attrNameLst>
                                      </p:cBhvr>
                                      <p:to>
                                        <p:strVal val="visible"/>
                                      </p:to>
                                    </p:set>
                                    <p:anim calcmode="lin" valueType="num">
                                      <p:cBhvr>
                                        <p:cTn id="60" dur="500" fill="hold"/>
                                        <p:tgtEl>
                                          <p:spTgt spid="13807"/>
                                        </p:tgtEl>
                                        <p:attrNameLst>
                                          <p:attrName>ppt_w</p:attrName>
                                        </p:attrNameLst>
                                      </p:cBhvr>
                                      <p:tavLst>
                                        <p:tav tm="0">
                                          <p:val>
                                            <p:fltVal val="0"/>
                                          </p:val>
                                        </p:tav>
                                        <p:tav tm="100000">
                                          <p:val>
                                            <p:strVal val="#ppt_w"/>
                                          </p:val>
                                        </p:tav>
                                      </p:tavLst>
                                    </p:anim>
                                    <p:anim calcmode="lin" valueType="num">
                                      <p:cBhvr>
                                        <p:cTn id="61" dur="500" fill="hold"/>
                                        <p:tgtEl>
                                          <p:spTgt spid="13807"/>
                                        </p:tgtEl>
                                        <p:attrNameLst>
                                          <p:attrName>ppt_h</p:attrName>
                                        </p:attrNameLst>
                                      </p:cBhvr>
                                      <p:tavLst>
                                        <p:tav tm="0">
                                          <p:val>
                                            <p:fltVal val="0"/>
                                          </p:val>
                                        </p:tav>
                                        <p:tav tm="100000">
                                          <p:val>
                                            <p:strVal val="#ppt_h"/>
                                          </p:val>
                                        </p:tav>
                                      </p:tavLst>
                                    </p:anim>
                                    <p:animEffect transition="in" filter="fade">
                                      <p:cBhvr>
                                        <p:cTn id="62" dur="500"/>
                                        <p:tgtEl>
                                          <p:spTgt spid="13807"/>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nodeType="clickEffect">
                                  <p:stCondLst>
                                    <p:cond delay="0"/>
                                  </p:stCondLst>
                                  <p:childTnLst>
                                    <p:set>
                                      <p:cBhvr>
                                        <p:cTn id="66" dur="1" fill="hold">
                                          <p:stCondLst>
                                            <p:cond delay="0"/>
                                          </p:stCondLst>
                                        </p:cTn>
                                        <p:tgtEl>
                                          <p:spTgt spid="13808"/>
                                        </p:tgtEl>
                                        <p:attrNameLst>
                                          <p:attrName>style.visibility</p:attrName>
                                        </p:attrNameLst>
                                      </p:cBhvr>
                                      <p:to>
                                        <p:strVal val="visible"/>
                                      </p:to>
                                    </p:set>
                                    <p:anim calcmode="lin" valueType="num">
                                      <p:cBhvr>
                                        <p:cTn id="67" dur="500" fill="hold"/>
                                        <p:tgtEl>
                                          <p:spTgt spid="13808"/>
                                        </p:tgtEl>
                                        <p:attrNameLst>
                                          <p:attrName>ppt_w</p:attrName>
                                        </p:attrNameLst>
                                      </p:cBhvr>
                                      <p:tavLst>
                                        <p:tav tm="0">
                                          <p:val>
                                            <p:fltVal val="0"/>
                                          </p:val>
                                        </p:tav>
                                        <p:tav tm="100000">
                                          <p:val>
                                            <p:strVal val="#ppt_w"/>
                                          </p:val>
                                        </p:tav>
                                      </p:tavLst>
                                    </p:anim>
                                    <p:anim calcmode="lin" valueType="num">
                                      <p:cBhvr>
                                        <p:cTn id="68" dur="500" fill="hold"/>
                                        <p:tgtEl>
                                          <p:spTgt spid="13808"/>
                                        </p:tgtEl>
                                        <p:attrNameLst>
                                          <p:attrName>ppt_h</p:attrName>
                                        </p:attrNameLst>
                                      </p:cBhvr>
                                      <p:tavLst>
                                        <p:tav tm="0">
                                          <p:val>
                                            <p:fltVal val="0"/>
                                          </p:val>
                                        </p:tav>
                                        <p:tav tm="100000">
                                          <p:val>
                                            <p:strVal val="#ppt_h"/>
                                          </p:val>
                                        </p:tav>
                                      </p:tavLst>
                                    </p:anim>
                                    <p:animEffect transition="in" filter="fade">
                                      <p:cBhvr>
                                        <p:cTn id="69" dur="500"/>
                                        <p:tgtEl>
                                          <p:spTgt spid="13808"/>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nodeType="clickEffect">
                                  <p:stCondLst>
                                    <p:cond delay="0"/>
                                  </p:stCondLst>
                                  <p:childTnLst>
                                    <p:set>
                                      <p:cBhvr>
                                        <p:cTn id="73" dur="1" fill="hold">
                                          <p:stCondLst>
                                            <p:cond delay="0"/>
                                          </p:stCondLst>
                                        </p:cTn>
                                        <p:tgtEl>
                                          <p:spTgt spid="13809"/>
                                        </p:tgtEl>
                                        <p:attrNameLst>
                                          <p:attrName>style.visibility</p:attrName>
                                        </p:attrNameLst>
                                      </p:cBhvr>
                                      <p:to>
                                        <p:strVal val="visible"/>
                                      </p:to>
                                    </p:set>
                                    <p:anim calcmode="lin" valueType="num">
                                      <p:cBhvr>
                                        <p:cTn id="74" dur="500" fill="hold"/>
                                        <p:tgtEl>
                                          <p:spTgt spid="13809"/>
                                        </p:tgtEl>
                                        <p:attrNameLst>
                                          <p:attrName>ppt_w</p:attrName>
                                        </p:attrNameLst>
                                      </p:cBhvr>
                                      <p:tavLst>
                                        <p:tav tm="0">
                                          <p:val>
                                            <p:fltVal val="0"/>
                                          </p:val>
                                        </p:tav>
                                        <p:tav tm="100000">
                                          <p:val>
                                            <p:strVal val="#ppt_w"/>
                                          </p:val>
                                        </p:tav>
                                      </p:tavLst>
                                    </p:anim>
                                    <p:anim calcmode="lin" valueType="num">
                                      <p:cBhvr>
                                        <p:cTn id="75" dur="500" fill="hold"/>
                                        <p:tgtEl>
                                          <p:spTgt spid="13809"/>
                                        </p:tgtEl>
                                        <p:attrNameLst>
                                          <p:attrName>ppt_h</p:attrName>
                                        </p:attrNameLst>
                                      </p:cBhvr>
                                      <p:tavLst>
                                        <p:tav tm="0">
                                          <p:val>
                                            <p:fltVal val="0"/>
                                          </p:val>
                                        </p:tav>
                                        <p:tav tm="100000">
                                          <p:val>
                                            <p:strVal val="#ppt_h"/>
                                          </p:val>
                                        </p:tav>
                                      </p:tavLst>
                                    </p:anim>
                                    <p:animEffect transition="in" filter="fade">
                                      <p:cBhvr>
                                        <p:cTn id="76" dur="500"/>
                                        <p:tgtEl>
                                          <p:spTgt spid="13809"/>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nodeType="clickEffect">
                                  <p:stCondLst>
                                    <p:cond delay="0"/>
                                  </p:stCondLst>
                                  <p:childTnLst>
                                    <p:set>
                                      <p:cBhvr>
                                        <p:cTn id="80" dur="1" fill="hold">
                                          <p:stCondLst>
                                            <p:cond delay="0"/>
                                          </p:stCondLst>
                                        </p:cTn>
                                        <p:tgtEl>
                                          <p:spTgt spid="13810"/>
                                        </p:tgtEl>
                                        <p:attrNameLst>
                                          <p:attrName>style.visibility</p:attrName>
                                        </p:attrNameLst>
                                      </p:cBhvr>
                                      <p:to>
                                        <p:strVal val="visible"/>
                                      </p:to>
                                    </p:set>
                                    <p:anim calcmode="lin" valueType="num">
                                      <p:cBhvr>
                                        <p:cTn id="81" dur="500" fill="hold"/>
                                        <p:tgtEl>
                                          <p:spTgt spid="13810"/>
                                        </p:tgtEl>
                                        <p:attrNameLst>
                                          <p:attrName>ppt_w</p:attrName>
                                        </p:attrNameLst>
                                      </p:cBhvr>
                                      <p:tavLst>
                                        <p:tav tm="0">
                                          <p:val>
                                            <p:fltVal val="0"/>
                                          </p:val>
                                        </p:tav>
                                        <p:tav tm="100000">
                                          <p:val>
                                            <p:strVal val="#ppt_w"/>
                                          </p:val>
                                        </p:tav>
                                      </p:tavLst>
                                    </p:anim>
                                    <p:anim calcmode="lin" valueType="num">
                                      <p:cBhvr>
                                        <p:cTn id="82" dur="500" fill="hold"/>
                                        <p:tgtEl>
                                          <p:spTgt spid="13810"/>
                                        </p:tgtEl>
                                        <p:attrNameLst>
                                          <p:attrName>ppt_h</p:attrName>
                                        </p:attrNameLst>
                                      </p:cBhvr>
                                      <p:tavLst>
                                        <p:tav tm="0">
                                          <p:val>
                                            <p:fltVal val="0"/>
                                          </p:val>
                                        </p:tav>
                                        <p:tav tm="100000">
                                          <p:val>
                                            <p:strVal val="#ppt_h"/>
                                          </p:val>
                                        </p:tav>
                                      </p:tavLst>
                                    </p:anim>
                                    <p:animEffect transition="in" filter="fade">
                                      <p:cBhvr>
                                        <p:cTn id="83" dur="500"/>
                                        <p:tgtEl>
                                          <p:spTgt spid="13810"/>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390248"/>
                                        </p:tgtEl>
                                        <p:attrNameLst>
                                          <p:attrName>style.visibility</p:attrName>
                                        </p:attrNameLst>
                                      </p:cBhvr>
                                      <p:to>
                                        <p:strVal val="visible"/>
                                      </p:to>
                                    </p:set>
                                    <p:anim calcmode="lin" valueType="num">
                                      <p:cBhvr additive="base">
                                        <p:cTn id="88" dur="500" fill="hold"/>
                                        <p:tgtEl>
                                          <p:spTgt spid="390248"/>
                                        </p:tgtEl>
                                        <p:attrNameLst>
                                          <p:attrName>ppt_x</p:attrName>
                                        </p:attrNameLst>
                                      </p:cBhvr>
                                      <p:tavLst>
                                        <p:tav tm="0">
                                          <p:val>
                                            <p:strVal val="#ppt_x"/>
                                          </p:val>
                                        </p:tav>
                                        <p:tav tm="100000">
                                          <p:val>
                                            <p:strVal val="#ppt_x"/>
                                          </p:val>
                                        </p:tav>
                                      </p:tavLst>
                                    </p:anim>
                                    <p:anim calcmode="lin" valueType="num">
                                      <p:cBhvr additive="base">
                                        <p:cTn id="89" dur="500" fill="hold"/>
                                        <p:tgtEl>
                                          <p:spTgt spid="390248"/>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53" presetClass="entr" presetSubtype="16" fill="hold" grpId="0" nodeType="clickEffect">
                                  <p:stCondLst>
                                    <p:cond delay="0"/>
                                  </p:stCondLst>
                                  <p:childTnLst>
                                    <p:set>
                                      <p:cBhvr>
                                        <p:cTn id="93" dur="1" fill="hold">
                                          <p:stCondLst>
                                            <p:cond delay="0"/>
                                          </p:stCondLst>
                                        </p:cTn>
                                        <p:tgtEl>
                                          <p:spTgt spid="390250"/>
                                        </p:tgtEl>
                                        <p:attrNameLst>
                                          <p:attrName>style.visibility</p:attrName>
                                        </p:attrNameLst>
                                      </p:cBhvr>
                                      <p:to>
                                        <p:strVal val="visible"/>
                                      </p:to>
                                    </p:set>
                                    <p:anim calcmode="lin" valueType="num">
                                      <p:cBhvr>
                                        <p:cTn id="94" dur="500" fill="hold"/>
                                        <p:tgtEl>
                                          <p:spTgt spid="390250"/>
                                        </p:tgtEl>
                                        <p:attrNameLst>
                                          <p:attrName>ppt_w</p:attrName>
                                        </p:attrNameLst>
                                      </p:cBhvr>
                                      <p:tavLst>
                                        <p:tav tm="0">
                                          <p:val>
                                            <p:fltVal val="0"/>
                                          </p:val>
                                        </p:tav>
                                        <p:tav tm="100000">
                                          <p:val>
                                            <p:strVal val="#ppt_w"/>
                                          </p:val>
                                        </p:tav>
                                      </p:tavLst>
                                    </p:anim>
                                    <p:anim calcmode="lin" valueType="num">
                                      <p:cBhvr>
                                        <p:cTn id="95" dur="500" fill="hold"/>
                                        <p:tgtEl>
                                          <p:spTgt spid="390250"/>
                                        </p:tgtEl>
                                        <p:attrNameLst>
                                          <p:attrName>ppt_h</p:attrName>
                                        </p:attrNameLst>
                                      </p:cBhvr>
                                      <p:tavLst>
                                        <p:tav tm="0">
                                          <p:val>
                                            <p:fltVal val="0"/>
                                          </p:val>
                                        </p:tav>
                                        <p:tav tm="100000">
                                          <p:val>
                                            <p:strVal val="#ppt_h"/>
                                          </p:val>
                                        </p:tav>
                                      </p:tavLst>
                                    </p:anim>
                                    <p:animEffect transition="in" filter="fade">
                                      <p:cBhvr>
                                        <p:cTn id="96" dur="500"/>
                                        <p:tgtEl>
                                          <p:spTgt spid="390250"/>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390249"/>
                                        </p:tgtEl>
                                        <p:attrNameLst>
                                          <p:attrName>style.visibility</p:attrName>
                                        </p:attrNameLst>
                                      </p:cBhvr>
                                      <p:to>
                                        <p:strVal val="visible"/>
                                      </p:to>
                                    </p:set>
                                    <p:anim calcmode="lin" valueType="num">
                                      <p:cBhvr>
                                        <p:cTn id="99" dur="500" fill="hold"/>
                                        <p:tgtEl>
                                          <p:spTgt spid="390249"/>
                                        </p:tgtEl>
                                        <p:attrNameLst>
                                          <p:attrName>ppt_w</p:attrName>
                                        </p:attrNameLst>
                                      </p:cBhvr>
                                      <p:tavLst>
                                        <p:tav tm="0">
                                          <p:val>
                                            <p:fltVal val="0"/>
                                          </p:val>
                                        </p:tav>
                                        <p:tav tm="100000">
                                          <p:val>
                                            <p:strVal val="#ppt_w"/>
                                          </p:val>
                                        </p:tav>
                                      </p:tavLst>
                                    </p:anim>
                                    <p:anim calcmode="lin" valueType="num">
                                      <p:cBhvr>
                                        <p:cTn id="100" dur="500" fill="hold"/>
                                        <p:tgtEl>
                                          <p:spTgt spid="390249"/>
                                        </p:tgtEl>
                                        <p:attrNameLst>
                                          <p:attrName>ppt_h</p:attrName>
                                        </p:attrNameLst>
                                      </p:cBhvr>
                                      <p:tavLst>
                                        <p:tav tm="0">
                                          <p:val>
                                            <p:fltVal val="0"/>
                                          </p:val>
                                        </p:tav>
                                        <p:tav tm="100000">
                                          <p:val>
                                            <p:strVal val="#ppt_h"/>
                                          </p:val>
                                        </p:tav>
                                      </p:tavLst>
                                    </p:anim>
                                    <p:animEffect transition="in" filter="fade">
                                      <p:cBhvr>
                                        <p:cTn id="101" dur="500"/>
                                        <p:tgtEl>
                                          <p:spTgt spid="390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200" grpId="0" autoUpdateAnimBg="0"/>
      <p:bldP spid="390220" grpId="0" animBg="1"/>
      <p:bldP spid="390235" grpId="0"/>
      <p:bldP spid="390248" grpId="0" animBg="1"/>
      <p:bldP spid="390250" grpId="0" animBg="1"/>
      <p:bldP spid="39024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203" name="Rectangle 35"/>
          <p:cNvSpPr>
            <a:spLocks noChangeArrowheads="1"/>
          </p:cNvSpPr>
          <p:nvPr/>
        </p:nvSpPr>
        <p:spPr bwMode="auto">
          <a:xfrm>
            <a:off x="0" y="511175"/>
            <a:ext cx="9142413" cy="2143125"/>
          </a:xfrm>
          <a:prstGeom prst="rect">
            <a:avLst/>
          </a:prstGeom>
          <a:noFill/>
          <a:ln>
            <a:noFill/>
          </a:ln>
          <a:effectLst/>
        </p:spPr>
        <p:txBody>
          <a:bodyPr>
            <a:spAutoFit/>
          </a:bodyPr>
          <a:lstStyle/>
          <a:p>
            <a:pPr algn="just">
              <a:lnSpc>
                <a:spcPct val="120000"/>
              </a:lnSpc>
              <a:defRPr/>
            </a:pPr>
            <a:r>
              <a:rPr lang="en-US" altLang="zh-CN" dirty="0">
                <a:solidFill>
                  <a:srgbClr val="FFCC00"/>
                </a:solidFill>
                <a:latin typeface="楷体_GB2312" pitchFamily="49" charset="-122"/>
              </a:rPr>
              <a:t>      </a:t>
            </a:r>
            <a:r>
              <a:rPr lang="en-US" altLang="zh-CN" dirty="0">
                <a:latin typeface="楷体_GB2312" pitchFamily="49" charset="-122"/>
              </a:rPr>
              <a:t> </a:t>
            </a:r>
            <a:r>
              <a:rPr lang="zh-CN" altLang="en-US" dirty="0">
                <a:latin typeface="楷体_GB2312" pitchFamily="49" charset="-122"/>
              </a:rPr>
              <a:t>有</a:t>
            </a:r>
            <a:r>
              <a:rPr lang="en-US" altLang="zh-CN" dirty="0">
                <a:latin typeface="楷体_GB2312" pitchFamily="49" charset="-122"/>
              </a:rPr>
              <a:t>10</a:t>
            </a:r>
            <a:r>
              <a:rPr lang="zh-CN" altLang="en-US" dirty="0">
                <a:latin typeface="楷体_GB2312" pitchFamily="49" charset="-122"/>
              </a:rPr>
              <a:t>个袋，其中甲袋二个</a:t>
            </a:r>
            <a:r>
              <a:rPr lang="en-US" altLang="zh-CN" dirty="0">
                <a:latin typeface="楷体_GB2312" pitchFamily="49" charset="-122"/>
              </a:rPr>
              <a:t>,</a:t>
            </a:r>
            <a:r>
              <a:rPr lang="zh-CN" altLang="en-US" dirty="0">
                <a:latin typeface="楷体_GB2312" pitchFamily="49" charset="-122"/>
              </a:rPr>
              <a:t>每袋中有红</a:t>
            </a:r>
            <a:r>
              <a:rPr lang="zh-CN" altLang="en-US" dirty="0"/>
              <a:t>球、白球各</a:t>
            </a:r>
            <a:r>
              <a:rPr lang="en-US" altLang="zh-CN" dirty="0">
                <a:latin typeface="宋体" panose="02010600030101010101" pitchFamily="2" charset="-122"/>
                <a:ea typeface="宋体" panose="02010600030101010101" pitchFamily="2" charset="-122"/>
              </a:rPr>
              <a:t>2</a:t>
            </a:r>
            <a:r>
              <a:rPr lang="zh-CN" altLang="en-US" dirty="0"/>
              <a:t>个</a:t>
            </a:r>
            <a:r>
              <a:rPr lang="en-US" altLang="zh-CN" dirty="0">
                <a:latin typeface="楷体_GB2312" pitchFamily="49" charset="-122"/>
              </a:rPr>
              <a:t>;</a:t>
            </a:r>
            <a:r>
              <a:rPr lang="zh-CN" altLang="en-US" dirty="0"/>
              <a:t>乙袋三个</a:t>
            </a:r>
            <a:r>
              <a:rPr lang="en-US" altLang="zh-CN" dirty="0">
                <a:latin typeface="楷体_GB2312" pitchFamily="49" charset="-122"/>
              </a:rPr>
              <a:t>,</a:t>
            </a:r>
            <a:r>
              <a:rPr lang="zh-CN" altLang="en-US" dirty="0"/>
              <a:t>每袋中有红球</a:t>
            </a:r>
            <a:r>
              <a:rPr lang="en-US" altLang="zh-CN" dirty="0">
                <a:latin typeface="宋体" panose="02010600030101010101" pitchFamily="2" charset="-122"/>
                <a:ea typeface="宋体" panose="02010600030101010101" pitchFamily="2" charset="-122"/>
              </a:rPr>
              <a:t>3</a:t>
            </a:r>
            <a:r>
              <a:rPr lang="zh-CN" altLang="en-US" dirty="0"/>
              <a:t>个、白球</a:t>
            </a:r>
            <a:r>
              <a:rPr lang="en-US" altLang="zh-CN" dirty="0">
                <a:latin typeface="宋体" panose="02010600030101010101" pitchFamily="2" charset="-122"/>
                <a:ea typeface="宋体" panose="02010600030101010101" pitchFamily="2" charset="-122"/>
              </a:rPr>
              <a:t>2</a:t>
            </a:r>
            <a:r>
              <a:rPr lang="zh-CN" altLang="en-US" dirty="0"/>
              <a:t>个</a:t>
            </a:r>
            <a:r>
              <a:rPr lang="en-US" altLang="zh-CN" dirty="0">
                <a:latin typeface="楷体_GB2312" pitchFamily="49" charset="-122"/>
              </a:rPr>
              <a:t>;</a:t>
            </a:r>
            <a:r>
              <a:rPr lang="zh-CN" altLang="en-US" dirty="0"/>
              <a:t>丙袋五个</a:t>
            </a:r>
            <a:r>
              <a:rPr lang="en-US" altLang="zh-CN" dirty="0"/>
              <a:t>,</a:t>
            </a:r>
            <a:r>
              <a:rPr lang="zh-CN" altLang="en-US" dirty="0"/>
              <a:t>每袋中有红球</a:t>
            </a:r>
            <a:r>
              <a:rPr lang="en-US" altLang="zh-CN" dirty="0">
                <a:latin typeface="宋体" panose="02010600030101010101" pitchFamily="2" charset="-122"/>
                <a:ea typeface="宋体" panose="02010600030101010101" pitchFamily="2" charset="-122"/>
              </a:rPr>
              <a:t>2</a:t>
            </a:r>
            <a:r>
              <a:rPr lang="zh-CN" altLang="en-US" dirty="0"/>
              <a:t>个、白球</a:t>
            </a:r>
            <a:r>
              <a:rPr lang="en-US" altLang="zh-CN" dirty="0">
                <a:latin typeface="宋体" panose="02010600030101010101" pitchFamily="2" charset="-122"/>
                <a:ea typeface="宋体" panose="02010600030101010101" pitchFamily="2" charset="-122"/>
              </a:rPr>
              <a:t>3</a:t>
            </a:r>
            <a:r>
              <a:rPr lang="zh-CN" altLang="en-US" dirty="0"/>
              <a:t>个</a:t>
            </a:r>
            <a:r>
              <a:rPr lang="en-US" altLang="zh-CN" dirty="0"/>
              <a:t>. </a:t>
            </a:r>
            <a:r>
              <a:rPr lang="zh-CN" altLang="en-US" dirty="0"/>
              <a:t>从十个袋中任取一袋</a:t>
            </a:r>
            <a:r>
              <a:rPr lang="en-US" altLang="zh-CN" dirty="0">
                <a:latin typeface="楷体_GB2312" pitchFamily="49" charset="-122"/>
              </a:rPr>
              <a:t>,</a:t>
            </a:r>
            <a:r>
              <a:rPr lang="zh-CN" altLang="en-US" dirty="0"/>
              <a:t>再从袋中任取一球</a:t>
            </a:r>
            <a:r>
              <a:rPr lang="en-US" altLang="zh-CN" dirty="0">
                <a:latin typeface="楷体_GB2312" pitchFamily="49" charset="-122"/>
              </a:rPr>
              <a:t>,</a:t>
            </a:r>
            <a:r>
              <a:rPr lang="en-US" altLang="zh-CN" dirty="0"/>
              <a:t> </a:t>
            </a:r>
            <a:r>
              <a:rPr lang="zh-CN" altLang="en-US" dirty="0"/>
              <a:t>求取到白球的概率</a:t>
            </a:r>
            <a:r>
              <a:rPr lang="en-US" altLang="zh-CN" dirty="0"/>
              <a:t>.</a:t>
            </a:r>
          </a:p>
        </p:txBody>
      </p:sp>
      <p:sp>
        <p:nvSpPr>
          <p:cNvPr id="391221" name="WordArt 53"/>
          <p:cNvSpPr>
            <a:spLocks noChangeArrowheads="1" noChangeShapeType="1" noTextEdit="1"/>
          </p:cNvSpPr>
          <p:nvPr/>
        </p:nvSpPr>
        <p:spPr bwMode="auto">
          <a:xfrm>
            <a:off x="796925" y="2693988"/>
            <a:ext cx="384175" cy="311150"/>
          </a:xfrm>
          <a:prstGeom prst="rect">
            <a:avLst/>
          </a:prstGeom>
        </p:spPr>
        <p:txBody>
          <a:bodyPr wrap="none" fromWordArt="1">
            <a:prstTxWarp prst="textPlain">
              <a:avLst>
                <a:gd name="adj" fmla="val 50000"/>
              </a:avLst>
            </a:prstTxWarp>
          </a:bodyPr>
          <a:lstStyle/>
          <a:p>
            <a:pPr algn="ctr" eaLnBrk="0" hangingPunct="0">
              <a:spcBef>
                <a:spcPct val="20000"/>
              </a:spcBef>
              <a:buClr>
                <a:schemeClr val="tx2"/>
              </a:buClr>
              <a:buSzPct val="75000"/>
              <a:buFont typeface="Monotype Sorts" pitchFamily="2" charset="2"/>
              <a:buNone/>
              <a:defRPr/>
            </a:pPr>
            <a:r>
              <a:rPr lang="zh-CN" altLang="en-US" sz="3600" kern="10" dirty="0">
                <a:ln w="12700">
                  <a:solidFill>
                    <a:schemeClr val="folHlink"/>
                  </a:solidFill>
                  <a:round/>
                </a:ln>
                <a:solidFill>
                  <a:srgbClr val="3333CC"/>
                </a:solidFill>
                <a:effectLst>
                  <a:outerShdw dist="35921" dir="2700000" sy="50000" kx="2115830" algn="bl" rotWithShape="0">
                    <a:srgbClr val="C0C0C0">
                      <a:alpha val="80000"/>
                    </a:srgbClr>
                  </a:outerShdw>
                </a:effectLst>
                <a:latin typeface="黑体" panose="02010609060101010101" pitchFamily="2" charset="-122"/>
                <a:ea typeface="黑体" panose="02010609060101010101" pitchFamily="2" charset="-122"/>
              </a:rPr>
              <a:t>解</a:t>
            </a:r>
          </a:p>
        </p:txBody>
      </p:sp>
      <p:sp>
        <p:nvSpPr>
          <p:cNvPr id="391222" name="WordArt 54"/>
          <p:cNvSpPr>
            <a:spLocks noChangeArrowheads="1" noChangeShapeType="1" noTextEdit="1"/>
          </p:cNvSpPr>
          <p:nvPr/>
        </p:nvSpPr>
        <p:spPr bwMode="auto">
          <a:xfrm>
            <a:off x="377825" y="690563"/>
            <a:ext cx="384175" cy="282575"/>
          </a:xfrm>
          <a:prstGeom prst="rect">
            <a:avLst/>
          </a:prstGeom>
        </p:spPr>
        <p:txBody>
          <a:bodyPr wrap="none" fromWordArt="1">
            <a:prstTxWarp prst="textPlain">
              <a:avLst>
                <a:gd name="adj" fmla="val 50000"/>
              </a:avLst>
            </a:prstTxWarp>
          </a:bodyPr>
          <a:lstStyle/>
          <a:p>
            <a:pPr algn="ctr"/>
            <a:r>
              <a:rPr lang="zh-CN" altLang="en-US" sz="3600" kern="10" dirty="0">
                <a:ln w="12700">
                  <a:solidFill>
                    <a:srgbClr val="99CCFF"/>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隶书" panose="02010509060101010101" charset="-122"/>
              </a:rPr>
              <a:t>例</a:t>
            </a:r>
          </a:p>
        </p:txBody>
      </p:sp>
      <p:grpSp>
        <p:nvGrpSpPr>
          <p:cNvPr id="391226" name="Group 58"/>
          <p:cNvGrpSpPr/>
          <p:nvPr/>
        </p:nvGrpSpPr>
        <p:grpSpPr bwMode="auto">
          <a:xfrm>
            <a:off x="1377950" y="2593975"/>
            <a:ext cx="7142163" cy="523875"/>
            <a:chOff x="900" y="1618"/>
            <a:chExt cx="4499" cy="330"/>
          </a:xfrm>
        </p:grpSpPr>
        <p:sp>
          <p:nvSpPr>
            <p:cNvPr id="391207" name="Rectangle 39"/>
            <p:cNvSpPr>
              <a:spLocks noChangeArrowheads="1"/>
            </p:cNvSpPr>
            <p:nvPr/>
          </p:nvSpPr>
          <p:spPr bwMode="auto">
            <a:xfrm>
              <a:off x="900" y="1618"/>
              <a:ext cx="4499"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记               分别表示取到甲、乙、丙袋</a:t>
              </a:r>
            </a:p>
          </p:txBody>
        </p:sp>
        <p:graphicFrame>
          <p:nvGraphicFramePr>
            <p:cNvPr id="14657" name="Object 321"/>
            <p:cNvGraphicFramePr>
              <a:graphicFrameLocks noChangeAspect="1"/>
            </p:cNvGraphicFramePr>
            <p:nvPr/>
          </p:nvGraphicFramePr>
          <p:xfrm>
            <a:off x="1157" y="1637"/>
            <a:ext cx="893" cy="311"/>
          </p:xfrm>
          <a:graphic>
            <a:graphicData uri="http://schemas.openxmlformats.org/presentationml/2006/ole">
              <mc:AlternateContent xmlns:mc="http://schemas.openxmlformats.org/markup-compatibility/2006">
                <mc:Choice xmlns:v="urn:schemas-microsoft-com:vml" Requires="v">
                  <p:oleObj name="Equation" r:id="rId4" imgW="1320800" imgH="304800" progId="">
                    <p:embed/>
                  </p:oleObj>
                </mc:Choice>
                <mc:Fallback>
                  <p:oleObj name="Equation" r:id="rId4" imgW="1320800" imgH="304800" progId="">
                    <p:embed/>
                    <p:pic>
                      <p:nvPicPr>
                        <p:cNvPr id="0" name="Picture 3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7" y="1637"/>
                          <a:ext cx="893"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91227" name="Rectangle 59"/>
          <p:cNvSpPr>
            <a:spLocks noChangeArrowheads="1"/>
          </p:cNvSpPr>
          <p:nvPr/>
        </p:nvSpPr>
        <p:spPr bwMode="auto">
          <a:xfrm>
            <a:off x="12700" y="3448050"/>
            <a:ext cx="3332163" cy="519113"/>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a:t>由全概率公式有</a:t>
            </a:r>
          </a:p>
        </p:txBody>
      </p:sp>
      <p:grpSp>
        <p:nvGrpSpPr>
          <p:cNvPr id="391229" name="Group 61"/>
          <p:cNvGrpSpPr/>
          <p:nvPr/>
        </p:nvGrpSpPr>
        <p:grpSpPr bwMode="auto">
          <a:xfrm>
            <a:off x="3170238" y="3065463"/>
            <a:ext cx="3432175" cy="565150"/>
            <a:chOff x="1417" y="1955"/>
            <a:chExt cx="2162" cy="356"/>
          </a:xfrm>
        </p:grpSpPr>
        <p:sp>
          <p:nvSpPr>
            <p:cNvPr id="391223" name="Rectangle 55"/>
            <p:cNvSpPr>
              <a:spLocks noChangeArrowheads="1"/>
            </p:cNvSpPr>
            <p:nvPr/>
          </p:nvSpPr>
          <p:spPr bwMode="auto">
            <a:xfrm>
              <a:off x="1904" y="1955"/>
              <a:ext cx="1675"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a:t>取到白球</a:t>
              </a:r>
            </a:p>
          </p:txBody>
        </p:sp>
        <p:graphicFrame>
          <p:nvGraphicFramePr>
            <p:cNvPr id="14658" name="Object 322"/>
            <p:cNvGraphicFramePr>
              <a:graphicFrameLocks noChangeAspect="1"/>
            </p:cNvGraphicFramePr>
            <p:nvPr/>
          </p:nvGraphicFramePr>
          <p:xfrm>
            <a:off x="1417" y="1969"/>
            <a:ext cx="1641" cy="342"/>
          </p:xfrm>
          <a:graphic>
            <a:graphicData uri="http://schemas.openxmlformats.org/presentationml/2006/ole">
              <mc:AlternateContent xmlns:mc="http://schemas.openxmlformats.org/markup-compatibility/2006">
                <mc:Choice xmlns:v="urn:schemas-microsoft-com:vml" Requires="v">
                  <p:oleObj name="Equation" r:id="rId6" imgW="2438400" imgH="304800" progId="">
                    <p:embed/>
                  </p:oleObj>
                </mc:Choice>
                <mc:Fallback>
                  <p:oleObj name="Equation" r:id="rId6" imgW="2438400" imgH="304800" progId="">
                    <p:embed/>
                    <p:pic>
                      <p:nvPicPr>
                        <p:cNvPr id="0" name="Picture 3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7" y="1969"/>
                          <a:ext cx="1641" cy="34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graphicFrame>
        <p:nvGraphicFramePr>
          <p:cNvPr id="14659" name="Object 323"/>
          <p:cNvGraphicFramePr>
            <a:graphicFrameLocks noChangeAspect="1"/>
          </p:cNvGraphicFramePr>
          <p:nvPr/>
        </p:nvGraphicFramePr>
        <p:xfrm>
          <a:off x="2647950" y="3789363"/>
          <a:ext cx="3700463" cy="942975"/>
        </p:xfrm>
        <a:graphic>
          <a:graphicData uri="http://schemas.openxmlformats.org/presentationml/2006/ole">
            <mc:AlternateContent xmlns:mc="http://schemas.openxmlformats.org/markup-compatibility/2006">
              <mc:Choice xmlns:v="urn:schemas-microsoft-com:vml" Requires="v">
                <p:oleObj name="Equation" r:id="rId8" imgW="3581400" imgH="736600" progId="">
                  <p:embed/>
                </p:oleObj>
              </mc:Choice>
              <mc:Fallback>
                <p:oleObj name="Equation" r:id="rId8" imgW="3581400" imgH="736600" progId="">
                  <p:embed/>
                  <p:pic>
                    <p:nvPicPr>
                      <p:cNvPr id="0" name="Picture 3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47950" y="3789363"/>
                        <a:ext cx="3700463" cy="9429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14660" name="Object 324"/>
          <p:cNvGraphicFramePr>
            <a:graphicFrameLocks noChangeAspect="1"/>
          </p:cNvGraphicFramePr>
          <p:nvPr/>
        </p:nvGraphicFramePr>
        <p:xfrm>
          <a:off x="3462338" y="4565650"/>
          <a:ext cx="1254125" cy="809625"/>
        </p:xfrm>
        <a:graphic>
          <a:graphicData uri="http://schemas.openxmlformats.org/presentationml/2006/ole">
            <mc:AlternateContent xmlns:mc="http://schemas.openxmlformats.org/markup-compatibility/2006">
              <mc:Choice xmlns:v="urn:schemas-microsoft-com:vml" Requires="v">
                <p:oleObj name="Equation" r:id="rId10" imgW="1016000" imgH="609600" progId="">
                  <p:embed/>
                </p:oleObj>
              </mc:Choice>
              <mc:Fallback>
                <p:oleObj name="Equation" r:id="rId10" imgW="1016000" imgH="609600" progId="">
                  <p:embed/>
                  <p:pic>
                    <p:nvPicPr>
                      <p:cNvPr id="0" name="Picture 3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62338" y="4565650"/>
                        <a:ext cx="1254125" cy="8096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14661" name="Object 325"/>
          <p:cNvGraphicFramePr>
            <a:graphicFrameLocks noChangeAspect="1"/>
          </p:cNvGraphicFramePr>
          <p:nvPr/>
        </p:nvGraphicFramePr>
        <p:xfrm>
          <a:off x="4624388" y="4537075"/>
          <a:ext cx="1212850" cy="844550"/>
        </p:xfrm>
        <a:graphic>
          <a:graphicData uri="http://schemas.openxmlformats.org/presentationml/2006/ole">
            <mc:AlternateContent xmlns:mc="http://schemas.openxmlformats.org/markup-compatibility/2006">
              <mc:Choice xmlns:v="urn:schemas-microsoft-com:vml" Requires="v">
                <p:oleObj name="Equation" r:id="rId12" imgW="965200" imgH="635000" progId="">
                  <p:embed/>
                </p:oleObj>
              </mc:Choice>
              <mc:Fallback>
                <p:oleObj name="Equation" r:id="rId12" imgW="965200" imgH="635000" progId="">
                  <p:embed/>
                  <p:pic>
                    <p:nvPicPr>
                      <p:cNvPr id="0" name="Picture 3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24388" y="4537075"/>
                        <a:ext cx="1212850" cy="8445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14662" name="Object 326"/>
          <p:cNvGraphicFramePr>
            <a:graphicFrameLocks noChangeAspect="1"/>
          </p:cNvGraphicFramePr>
          <p:nvPr/>
        </p:nvGraphicFramePr>
        <p:xfrm>
          <a:off x="5738813" y="4525963"/>
          <a:ext cx="1204912" cy="844550"/>
        </p:xfrm>
        <a:graphic>
          <a:graphicData uri="http://schemas.openxmlformats.org/presentationml/2006/ole">
            <mc:AlternateContent xmlns:mc="http://schemas.openxmlformats.org/markup-compatibility/2006">
              <mc:Choice xmlns:v="urn:schemas-microsoft-com:vml" Requires="v">
                <p:oleObj name="Equation" r:id="rId14" imgW="965200" imgH="635000" progId="">
                  <p:embed/>
                </p:oleObj>
              </mc:Choice>
              <mc:Fallback>
                <p:oleObj name="Equation" r:id="rId14" imgW="965200" imgH="635000" progId="">
                  <p:embed/>
                  <p:pic>
                    <p:nvPicPr>
                      <p:cNvPr id="0" name="Picture 3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38813" y="4525963"/>
                        <a:ext cx="1204912" cy="8445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14663" name="Object 327"/>
          <p:cNvGraphicFramePr>
            <a:graphicFrameLocks noChangeAspect="1"/>
          </p:cNvGraphicFramePr>
          <p:nvPr/>
        </p:nvGraphicFramePr>
        <p:xfrm>
          <a:off x="3468688" y="5403850"/>
          <a:ext cx="881062" cy="844550"/>
        </p:xfrm>
        <a:graphic>
          <a:graphicData uri="http://schemas.openxmlformats.org/presentationml/2006/ole">
            <mc:AlternateContent xmlns:mc="http://schemas.openxmlformats.org/markup-compatibility/2006">
              <mc:Choice xmlns:v="urn:schemas-microsoft-com:vml" Requires="v">
                <p:oleObj name="Equation" r:id="rId16" imgW="635000" imgH="635000" progId="">
                  <p:embed/>
                </p:oleObj>
              </mc:Choice>
              <mc:Fallback>
                <p:oleObj name="Equation" r:id="rId16" imgW="635000" imgH="635000" progId="">
                  <p:embed/>
                  <p:pic>
                    <p:nvPicPr>
                      <p:cNvPr id="0" name="Picture 32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68688" y="5403850"/>
                        <a:ext cx="881062" cy="8445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nvGrpSpPr>
          <p:cNvPr id="391243" name="Group 75"/>
          <p:cNvGrpSpPr/>
          <p:nvPr/>
        </p:nvGrpSpPr>
        <p:grpSpPr bwMode="auto">
          <a:xfrm>
            <a:off x="4324350" y="4600575"/>
            <a:ext cx="3525838" cy="1919288"/>
            <a:chOff x="2556" y="2954"/>
            <a:chExt cx="2221" cy="1209"/>
          </a:xfrm>
        </p:grpSpPr>
        <p:sp>
          <p:nvSpPr>
            <p:cNvPr id="14352" name="Oval 68"/>
            <p:cNvSpPr>
              <a:spLocks noChangeArrowheads="1"/>
            </p:cNvSpPr>
            <p:nvPr/>
          </p:nvSpPr>
          <p:spPr bwMode="auto">
            <a:xfrm>
              <a:off x="2556" y="2960"/>
              <a:ext cx="240" cy="448"/>
            </a:xfrm>
            <a:prstGeom prst="ellipse">
              <a:avLst/>
            </a:prstGeom>
            <a:noFill/>
            <a:ln w="28575" algn="ctr">
              <a:solidFill>
                <a:schemeClr val="accent2"/>
              </a:solidFill>
              <a:round/>
            </a:ln>
            <a:effectLst>
              <a:outerShdw dist="53882" dir="2700000" algn="ctr" rotWithShape="0">
                <a:schemeClr val="bg2">
                  <a:alpha val="50000"/>
                </a:schemeClr>
              </a:outerShdw>
            </a:effectLst>
          </p:spPr>
          <p:txBody>
            <a:bodyPr wrap="none" anchor="ctr"/>
            <a:lstStyle/>
            <a:p>
              <a:pPr algn="ctr" eaLnBrk="0" hangingPunct="0">
                <a:spcBef>
                  <a:spcPct val="20000"/>
                </a:spcBef>
                <a:buClr>
                  <a:schemeClr val="tx2"/>
                </a:buClr>
                <a:buSzPct val="75000"/>
                <a:buFont typeface="Monotype Sorts" pitchFamily="2" charset="2"/>
                <a:buNone/>
                <a:defRPr/>
              </a:pPr>
              <a:endParaRPr lang="zh-CN" altLang="en-US"/>
            </a:p>
          </p:txBody>
        </p:sp>
        <p:sp>
          <p:nvSpPr>
            <p:cNvPr id="14353" name="Oval 69"/>
            <p:cNvSpPr>
              <a:spLocks noChangeArrowheads="1"/>
            </p:cNvSpPr>
            <p:nvPr/>
          </p:nvSpPr>
          <p:spPr bwMode="auto">
            <a:xfrm>
              <a:off x="3258" y="2961"/>
              <a:ext cx="240" cy="448"/>
            </a:xfrm>
            <a:prstGeom prst="ellipse">
              <a:avLst/>
            </a:prstGeom>
            <a:noFill/>
            <a:ln w="28575" algn="ctr">
              <a:solidFill>
                <a:schemeClr val="accent2"/>
              </a:solidFill>
              <a:round/>
            </a:ln>
            <a:effectLst>
              <a:outerShdw dist="53882" dir="2700000" algn="ctr" rotWithShape="0">
                <a:schemeClr val="bg2">
                  <a:alpha val="50000"/>
                </a:schemeClr>
              </a:outerShdw>
            </a:effectLst>
          </p:spPr>
          <p:txBody>
            <a:bodyPr wrap="none" anchor="ctr"/>
            <a:lstStyle/>
            <a:p>
              <a:pPr algn="ctr" eaLnBrk="0" hangingPunct="0">
                <a:spcBef>
                  <a:spcPct val="20000"/>
                </a:spcBef>
                <a:buClr>
                  <a:schemeClr val="tx2"/>
                </a:buClr>
                <a:buSzPct val="75000"/>
                <a:buFont typeface="Monotype Sorts" pitchFamily="2" charset="2"/>
                <a:buNone/>
                <a:defRPr/>
              </a:pPr>
              <a:endParaRPr lang="zh-CN" altLang="en-US"/>
            </a:p>
          </p:txBody>
        </p:sp>
        <p:sp>
          <p:nvSpPr>
            <p:cNvPr id="14354" name="Oval 70"/>
            <p:cNvSpPr>
              <a:spLocks noChangeArrowheads="1"/>
            </p:cNvSpPr>
            <p:nvPr/>
          </p:nvSpPr>
          <p:spPr bwMode="auto">
            <a:xfrm>
              <a:off x="3936" y="2954"/>
              <a:ext cx="240" cy="448"/>
            </a:xfrm>
            <a:prstGeom prst="ellipse">
              <a:avLst/>
            </a:prstGeom>
            <a:noFill/>
            <a:ln w="28575" algn="ctr">
              <a:solidFill>
                <a:schemeClr val="accent2"/>
              </a:solidFill>
              <a:round/>
            </a:ln>
            <a:effectLst>
              <a:outerShdw dist="53882" dir="2700000" algn="ctr" rotWithShape="0">
                <a:schemeClr val="bg2">
                  <a:alpha val="50000"/>
                </a:schemeClr>
              </a:outerShdw>
            </a:effectLst>
          </p:spPr>
          <p:txBody>
            <a:bodyPr wrap="none" anchor="ctr"/>
            <a:lstStyle/>
            <a:p>
              <a:pPr algn="ctr" eaLnBrk="0" hangingPunct="0">
                <a:spcBef>
                  <a:spcPct val="20000"/>
                </a:spcBef>
                <a:buClr>
                  <a:schemeClr val="tx2"/>
                </a:buClr>
                <a:buSzPct val="75000"/>
                <a:buFont typeface="Monotype Sorts" pitchFamily="2" charset="2"/>
                <a:buNone/>
                <a:defRPr/>
              </a:pPr>
              <a:endParaRPr lang="zh-CN" altLang="en-US"/>
            </a:p>
          </p:txBody>
        </p:sp>
        <p:sp>
          <p:nvSpPr>
            <p:cNvPr id="14355" name="Line 71"/>
            <p:cNvSpPr>
              <a:spLocks noChangeShapeType="1"/>
            </p:cNvSpPr>
            <p:nvPr/>
          </p:nvSpPr>
          <p:spPr bwMode="auto">
            <a:xfrm flipH="1" flipV="1">
              <a:off x="2728" y="3368"/>
              <a:ext cx="592" cy="264"/>
            </a:xfrm>
            <a:prstGeom prst="line">
              <a:avLst/>
            </a:prstGeom>
            <a:noFill/>
            <a:ln w="28575">
              <a:solidFill>
                <a:schemeClr val="accent2"/>
              </a:solidFill>
              <a:round/>
              <a:tailEnd type="stealth" w="lg" len="lg"/>
            </a:ln>
            <a:effectLst>
              <a:outerShdw dist="53882" dir="2700000" algn="ctr" rotWithShape="0">
                <a:schemeClr val="bg2">
                  <a:alpha val="50000"/>
                </a:schemeClr>
              </a:outerShdw>
            </a:effectLst>
          </p:spPr>
          <p:txBody>
            <a:bodyPr wrap="none" anchor="ctr"/>
            <a:lstStyle/>
            <a:p>
              <a:pPr algn="ctr" eaLnBrk="0" hangingPunct="0">
                <a:spcBef>
                  <a:spcPct val="20000"/>
                </a:spcBef>
                <a:buClr>
                  <a:schemeClr val="tx2"/>
                </a:buClr>
                <a:buSzPct val="75000"/>
                <a:buFont typeface="Monotype Sorts" pitchFamily="2" charset="2"/>
                <a:buNone/>
                <a:defRPr/>
              </a:pPr>
              <a:endParaRPr lang="zh-CN" altLang="en-US"/>
            </a:p>
          </p:txBody>
        </p:sp>
        <p:sp>
          <p:nvSpPr>
            <p:cNvPr id="14356" name="Line 72"/>
            <p:cNvSpPr>
              <a:spLocks noChangeShapeType="1"/>
            </p:cNvSpPr>
            <p:nvPr/>
          </p:nvSpPr>
          <p:spPr bwMode="auto">
            <a:xfrm flipH="1" flipV="1">
              <a:off x="3457" y="3409"/>
              <a:ext cx="104" cy="208"/>
            </a:xfrm>
            <a:prstGeom prst="line">
              <a:avLst/>
            </a:prstGeom>
            <a:noFill/>
            <a:ln w="28575">
              <a:solidFill>
                <a:schemeClr val="accent2"/>
              </a:solidFill>
              <a:round/>
              <a:tailEnd type="stealth" w="lg" len="lg"/>
            </a:ln>
            <a:effectLst>
              <a:outerShdw dist="53882" dir="2700000" algn="ctr" rotWithShape="0">
                <a:schemeClr val="bg2">
                  <a:alpha val="50000"/>
                </a:schemeClr>
              </a:outerShdw>
            </a:effectLst>
          </p:spPr>
          <p:txBody>
            <a:bodyPr wrap="none" anchor="ctr"/>
            <a:lstStyle/>
            <a:p>
              <a:pPr algn="ctr" eaLnBrk="0" hangingPunct="0">
                <a:spcBef>
                  <a:spcPct val="20000"/>
                </a:spcBef>
                <a:buClr>
                  <a:schemeClr val="tx2"/>
                </a:buClr>
                <a:buSzPct val="75000"/>
                <a:buFont typeface="Monotype Sorts" pitchFamily="2" charset="2"/>
                <a:buNone/>
                <a:defRPr/>
              </a:pPr>
              <a:endParaRPr lang="zh-CN" altLang="en-US"/>
            </a:p>
          </p:txBody>
        </p:sp>
        <p:sp>
          <p:nvSpPr>
            <p:cNvPr id="14357" name="Line 73"/>
            <p:cNvSpPr>
              <a:spLocks noChangeShapeType="1"/>
            </p:cNvSpPr>
            <p:nvPr/>
          </p:nvSpPr>
          <p:spPr bwMode="auto">
            <a:xfrm flipV="1">
              <a:off x="3738" y="3394"/>
              <a:ext cx="253" cy="256"/>
            </a:xfrm>
            <a:prstGeom prst="line">
              <a:avLst/>
            </a:prstGeom>
            <a:noFill/>
            <a:ln w="28575">
              <a:solidFill>
                <a:schemeClr val="accent2"/>
              </a:solidFill>
              <a:round/>
              <a:tailEnd type="stealth" w="lg" len="lg"/>
            </a:ln>
            <a:effectLst>
              <a:outerShdw dist="53882" dir="2700000" algn="ctr" rotWithShape="0">
                <a:schemeClr val="bg2">
                  <a:alpha val="50000"/>
                </a:schemeClr>
              </a:outerShdw>
            </a:effectLst>
          </p:spPr>
          <p:txBody>
            <a:bodyPr wrap="none" anchor="ctr"/>
            <a:lstStyle/>
            <a:p>
              <a:pPr algn="ctr" eaLnBrk="0" hangingPunct="0">
                <a:spcBef>
                  <a:spcPct val="20000"/>
                </a:spcBef>
                <a:buClr>
                  <a:schemeClr val="tx2"/>
                </a:buClr>
                <a:buSzPct val="75000"/>
                <a:buFont typeface="Monotype Sorts" pitchFamily="2" charset="2"/>
                <a:buNone/>
                <a:defRPr/>
              </a:pPr>
              <a:endParaRPr lang="zh-CN" altLang="en-US"/>
            </a:p>
          </p:txBody>
        </p:sp>
        <p:sp>
          <p:nvSpPr>
            <p:cNvPr id="391242" name="AutoShape 74"/>
            <p:cNvSpPr>
              <a:spLocks noChangeArrowheads="1"/>
            </p:cNvSpPr>
            <p:nvPr/>
          </p:nvSpPr>
          <p:spPr bwMode="auto">
            <a:xfrm>
              <a:off x="3030" y="3583"/>
              <a:ext cx="1747" cy="580"/>
            </a:xfrm>
            <a:prstGeom prst="wedgeRectCallout">
              <a:avLst>
                <a:gd name="adj1" fmla="val 24815"/>
                <a:gd name="adj2" fmla="val -48102"/>
              </a:avLst>
            </a:prstGeom>
            <a:gradFill rotWithShape="1">
              <a:gsLst>
                <a:gs pos="0">
                  <a:schemeClr val="accent1"/>
                </a:gs>
                <a:gs pos="50000">
                  <a:schemeClr val="accent1">
                    <a:gamma/>
                    <a:shade val="46275"/>
                    <a:invGamma/>
                  </a:schemeClr>
                </a:gs>
                <a:gs pos="100000">
                  <a:schemeClr val="accent1"/>
                </a:gs>
              </a:gsLst>
              <a:lin ang="2700000" scaled="1"/>
            </a:gradFill>
            <a:ln w="9525" algn="ctr">
              <a:solidFill>
                <a:schemeClr val="tx2"/>
              </a:solidFill>
              <a:miter lim="800000"/>
            </a:ln>
            <a:effectLst>
              <a:outerShdw dist="107763" dir="2700000" algn="ctr" rotWithShape="0">
                <a:schemeClr val="bg2">
                  <a:alpha val="50000"/>
                </a:schemeClr>
              </a:outerShdw>
            </a:effectLst>
          </p:spPr>
          <p:txBody>
            <a:bodyPr anchor="ctr"/>
            <a:lstStyle/>
            <a:p>
              <a:pPr algn="ctr">
                <a:defRPr/>
              </a:pPr>
              <a:r>
                <a:rPr lang="zh-CN" altLang="en-US">
                  <a:solidFill>
                    <a:srgbClr val="FFFF00"/>
                  </a:solidFill>
                  <a:effectLst>
                    <a:outerShdw blurRad="38100" dist="38100" dir="2700000" algn="tl">
                      <a:srgbClr val="000000"/>
                    </a:outerShdw>
                  </a:effectLst>
                  <a:latin typeface="华文新魏" panose="02010800040101010101" charset="-122"/>
                  <a:ea typeface="华文新魏" panose="02010800040101010101" charset="-122"/>
                </a:rPr>
                <a:t>从甲、乙、丙袋取到白球的概率</a:t>
              </a:r>
            </a:p>
          </p:txBody>
        </p:sp>
      </p:grpSp>
      <p:sp>
        <p:nvSpPr>
          <p:cNvPr id="391244" name="AutoShape 76"/>
          <p:cNvSpPr>
            <a:spLocks noChangeArrowheads="1"/>
          </p:cNvSpPr>
          <p:nvPr/>
        </p:nvSpPr>
        <p:spPr bwMode="auto">
          <a:xfrm>
            <a:off x="355600" y="4595813"/>
            <a:ext cx="2709863" cy="920750"/>
          </a:xfrm>
          <a:prstGeom prst="wedgeRectCallout">
            <a:avLst>
              <a:gd name="adj1" fmla="val 75778"/>
              <a:gd name="adj2" fmla="val -19139"/>
            </a:avLst>
          </a:prstGeom>
          <a:gradFill rotWithShape="1">
            <a:gsLst>
              <a:gs pos="0">
                <a:schemeClr val="accent1"/>
              </a:gs>
              <a:gs pos="50000">
                <a:schemeClr val="accent1">
                  <a:gamma/>
                  <a:shade val="46275"/>
                  <a:invGamma/>
                </a:schemeClr>
              </a:gs>
              <a:gs pos="100000">
                <a:schemeClr val="accent1"/>
              </a:gs>
            </a:gsLst>
            <a:lin ang="2700000" scaled="1"/>
          </a:gradFill>
          <a:ln w="9525" algn="ctr">
            <a:solidFill>
              <a:schemeClr val="tx2"/>
            </a:solidFill>
            <a:miter lim="800000"/>
          </a:ln>
          <a:effectLst>
            <a:outerShdw dist="107763" dir="2700000" algn="ctr" rotWithShape="0">
              <a:schemeClr val="bg2">
                <a:alpha val="50000"/>
              </a:schemeClr>
            </a:outerShdw>
          </a:effectLst>
        </p:spPr>
        <p:txBody>
          <a:bodyPr anchor="ctr"/>
          <a:lstStyle/>
          <a:p>
            <a:pPr algn="ctr">
              <a:defRPr/>
            </a:pPr>
            <a:r>
              <a:rPr lang="zh-CN" altLang="en-US" dirty="0">
                <a:solidFill>
                  <a:srgbClr val="FFFF00"/>
                </a:solidFill>
                <a:effectLst>
                  <a:outerShdw blurRad="38100" dist="38100" dir="2700000" algn="tl">
                    <a:srgbClr val="000000"/>
                  </a:outerShdw>
                </a:effectLst>
                <a:ea typeface="华文新魏" panose="02010800040101010101" charset="-122"/>
              </a:rPr>
              <a:t>全概率公式是</a:t>
            </a:r>
            <a:endParaRPr lang="en-US" altLang="zh-CN" dirty="0">
              <a:solidFill>
                <a:srgbClr val="FFFF00"/>
              </a:solidFill>
              <a:effectLst>
                <a:outerShdw blurRad="38100" dist="38100" dir="2700000" algn="tl">
                  <a:srgbClr val="000000"/>
                </a:outerShdw>
              </a:effectLst>
              <a:ea typeface="华文新魏" panose="02010800040101010101" charset="-122"/>
            </a:endParaRPr>
          </a:p>
          <a:p>
            <a:pPr algn="ctr">
              <a:defRPr/>
            </a:pPr>
            <a:r>
              <a:rPr lang="zh-CN" altLang="en-US" dirty="0">
                <a:solidFill>
                  <a:srgbClr val="FFFF00"/>
                </a:solidFill>
                <a:effectLst>
                  <a:outerShdw blurRad="38100" dist="38100" dir="2700000" algn="tl">
                    <a:srgbClr val="000000"/>
                  </a:outerShdw>
                </a:effectLst>
                <a:ea typeface="华文新魏" panose="02010800040101010101" charset="-122"/>
              </a:rPr>
              <a:t>概率的加权平均</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91222"/>
                                        </p:tgtEl>
                                        <p:attrNameLst>
                                          <p:attrName>style.visibility</p:attrName>
                                        </p:attrNameLst>
                                      </p:cBhvr>
                                      <p:to>
                                        <p:strVal val="visible"/>
                                      </p:to>
                                    </p:set>
                                    <p:anim calcmode="lin" valueType="num">
                                      <p:cBhvr>
                                        <p:cTn id="7" dur="500" fill="hold"/>
                                        <p:tgtEl>
                                          <p:spTgt spid="391222"/>
                                        </p:tgtEl>
                                        <p:attrNameLst>
                                          <p:attrName>ppt_w</p:attrName>
                                        </p:attrNameLst>
                                      </p:cBhvr>
                                      <p:tavLst>
                                        <p:tav tm="0">
                                          <p:val>
                                            <p:fltVal val="0"/>
                                          </p:val>
                                        </p:tav>
                                        <p:tav tm="100000">
                                          <p:val>
                                            <p:strVal val="#ppt_w"/>
                                          </p:val>
                                        </p:tav>
                                      </p:tavLst>
                                    </p:anim>
                                    <p:anim calcmode="lin" valueType="num">
                                      <p:cBhvr>
                                        <p:cTn id="8" dur="500" fill="hold"/>
                                        <p:tgtEl>
                                          <p:spTgt spid="391222"/>
                                        </p:tgtEl>
                                        <p:attrNameLst>
                                          <p:attrName>ppt_h</p:attrName>
                                        </p:attrNameLst>
                                      </p:cBhvr>
                                      <p:tavLst>
                                        <p:tav tm="0">
                                          <p:val>
                                            <p:fltVal val="0"/>
                                          </p:val>
                                        </p:tav>
                                        <p:tav tm="100000">
                                          <p:val>
                                            <p:strVal val="#ppt_h"/>
                                          </p:val>
                                        </p:tav>
                                      </p:tavLst>
                                    </p:anim>
                                    <p:animEffect transition="in" filter="fade">
                                      <p:cBhvr>
                                        <p:cTn id="9" dur="500"/>
                                        <p:tgtEl>
                                          <p:spTgt spid="391222"/>
                                        </p:tgtEl>
                                      </p:cBhvr>
                                    </p:animEffect>
                                  </p:childTnLst>
                                </p:cTn>
                              </p:par>
                            </p:childTnLst>
                          </p:cTn>
                        </p:par>
                        <p:par>
                          <p:cTn id="10" fill="hold">
                            <p:stCondLst>
                              <p:cond delay="500"/>
                            </p:stCondLst>
                            <p:childTnLst>
                              <p:par>
                                <p:cTn id="11" presetID="9" presetClass="entr" presetSubtype="0" fill="hold" grpId="0" nodeType="afterEffect">
                                  <p:stCondLst>
                                    <p:cond delay="0"/>
                                  </p:stCondLst>
                                  <p:childTnLst>
                                    <p:set>
                                      <p:cBhvr>
                                        <p:cTn id="12" dur="1" fill="hold">
                                          <p:stCondLst>
                                            <p:cond delay="0"/>
                                          </p:stCondLst>
                                        </p:cTn>
                                        <p:tgtEl>
                                          <p:spTgt spid="391203"/>
                                        </p:tgtEl>
                                        <p:attrNameLst>
                                          <p:attrName>style.visibility</p:attrName>
                                        </p:attrNameLst>
                                      </p:cBhvr>
                                      <p:to>
                                        <p:strVal val="visible"/>
                                      </p:to>
                                    </p:set>
                                    <p:animEffect transition="in" filter="dissolve">
                                      <p:cBhvr>
                                        <p:cTn id="13" dur="500"/>
                                        <p:tgtEl>
                                          <p:spTgt spid="39120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91221"/>
                                        </p:tgtEl>
                                        <p:attrNameLst>
                                          <p:attrName>style.visibility</p:attrName>
                                        </p:attrNameLst>
                                      </p:cBhvr>
                                      <p:to>
                                        <p:strVal val="visible"/>
                                      </p:to>
                                    </p:set>
                                    <p:anim calcmode="lin" valueType="num">
                                      <p:cBhvr additive="base">
                                        <p:cTn id="18" dur="500" fill="hold"/>
                                        <p:tgtEl>
                                          <p:spTgt spid="391221"/>
                                        </p:tgtEl>
                                        <p:attrNameLst>
                                          <p:attrName>ppt_x</p:attrName>
                                        </p:attrNameLst>
                                      </p:cBhvr>
                                      <p:tavLst>
                                        <p:tav tm="0">
                                          <p:val>
                                            <p:strVal val="0-#ppt_w/2"/>
                                          </p:val>
                                        </p:tav>
                                        <p:tav tm="100000">
                                          <p:val>
                                            <p:strVal val="#ppt_x"/>
                                          </p:val>
                                        </p:tav>
                                      </p:tavLst>
                                    </p:anim>
                                    <p:anim calcmode="lin" valueType="num">
                                      <p:cBhvr additive="base">
                                        <p:cTn id="19" dur="500" fill="hold"/>
                                        <p:tgtEl>
                                          <p:spTgt spid="391221"/>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9" presetClass="entr" presetSubtype="0" fill="hold" nodeType="afterEffect">
                                  <p:stCondLst>
                                    <p:cond delay="0"/>
                                  </p:stCondLst>
                                  <p:childTnLst>
                                    <p:set>
                                      <p:cBhvr>
                                        <p:cTn id="22" dur="1" fill="hold">
                                          <p:stCondLst>
                                            <p:cond delay="0"/>
                                          </p:stCondLst>
                                        </p:cTn>
                                        <p:tgtEl>
                                          <p:spTgt spid="391226"/>
                                        </p:tgtEl>
                                        <p:attrNameLst>
                                          <p:attrName>style.visibility</p:attrName>
                                        </p:attrNameLst>
                                      </p:cBhvr>
                                      <p:to>
                                        <p:strVal val="visible"/>
                                      </p:to>
                                    </p:set>
                                    <p:animEffect transition="in" filter="dissolve">
                                      <p:cBhvr>
                                        <p:cTn id="23" dur="500"/>
                                        <p:tgtEl>
                                          <p:spTgt spid="39122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91229"/>
                                        </p:tgtEl>
                                        <p:attrNameLst>
                                          <p:attrName>style.visibility</p:attrName>
                                        </p:attrNameLst>
                                      </p:cBhvr>
                                      <p:to>
                                        <p:strVal val="visible"/>
                                      </p:to>
                                    </p:set>
                                    <p:anim calcmode="lin" valueType="num">
                                      <p:cBhvr>
                                        <p:cTn id="28" dur="500" fill="hold"/>
                                        <p:tgtEl>
                                          <p:spTgt spid="391229"/>
                                        </p:tgtEl>
                                        <p:attrNameLst>
                                          <p:attrName>ppt_w</p:attrName>
                                        </p:attrNameLst>
                                      </p:cBhvr>
                                      <p:tavLst>
                                        <p:tav tm="0">
                                          <p:val>
                                            <p:fltVal val="0"/>
                                          </p:val>
                                        </p:tav>
                                        <p:tav tm="100000">
                                          <p:val>
                                            <p:strVal val="#ppt_w"/>
                                          </p:val>
                                        </p:tav>
                                      </p:tavLst>
                                    </p:anim>
                                    <p:anim calcmode="lin" valueType="num">
                                      <p:cBhvr>
                                        <p:cTn id="29" dur="500" fill="hold"/>
                                        <p:tgtEl>
                                          <p:spTgt spid="391229"/>
                                        </p:tgtEl>
                                        <p:attrNameLst>
                                          <p:attrName>ppt_h</p:attrName>
                                        </p:attrNameLst>
                                      </p:cBhvr>
                                      <p:tavLst>
                                        <p:tav tm="0">
                                          <p:val>
                                            <p:fltVal val="0"/>
                                          </p:val>
                                        </p:tav>
                                        <p:tav tm="100000">
                                          <p:val>
                                            <p:strVal val="#ppt_h"/>
                                          </p:val>
                                        </p:tav>
                                      </p:tavLst>
                                    </p:anim>
                                    <p:animEffect transition="in" filter="fade">
                                      <p:cBhvr>
                                        <p:cTn id="30" dur="500"/>
                                        <p:tgtEl>
                                          <p:spTgt spid="39122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iterate type="lt">
                                    <p:tmPct val="10000"/>
                                  </p:iterate>
                                  <p:childTnLst>
                                    <p:set>
                                      <p:cBhvr>
                                        <p:cTn id="34" dur="1" fill="hold">
                                          <p:stCondLst>
                                            <p:cond delay="0"/>
                                          </p:stCondLst>
                                        </p:cTn>
                                        <p:tgtEl>
                                          <p:spTgt spid="391227"/>
                                        </p:tgtEl>
                                        <p:attrNameLst>
                                          <p:attrName>style.visibility</p:attrName>
                                        </p:attrNameLst>
                                      </p:cBhvr>
                                      <p:to>
                                        <p:strVal val="visible"/>
                                      </p:to>
                                    </p:set>
                                    <p:animEffect transition="in" filter="dissolve">
                                      <p:cBhvr>
                                        <p:cTn id="35" dur="500"/>
                                        <p:tgtEl>
                                          <p:spTgt spid="391227"/>
                                        </p:tgtEl>
                                      </p:cBhvr>
                                    </p:animEffect>
                                  </p:childTnLst>
                                </p:cTn>
                              </p:par>
                            </p:childTnLst>
                          </p:cTn>
                        </p:par>
                        <p:par>
                          <p:cTn id="36" fill="hold">
                            <p:stCondLst>
                              <p:cond delay="800"/>
                            </p:stCondLst>
                            <p:childTnLst>
                              <p:par>
                                <p:cTn id="37" presetID="53" presetClass="entr" presetSubtype="16" fill="hold" nodeType="afterEffect">
                                  <p:stCondLst>
                                    <p:cond delay="0"/>
                                  </p:stCondLst>
                                  <p:childTnLst>
                                    <p:set>
                                      <p:cBhvr>
                                        <p:cTn id="38" dur="1" fill="hold">
                                          <p:stCondLst>
                                            <p:cond delay="0"/>
                                          </p:stCondLst>
                                        </p:cTn>
                                        <p:tgtEl>
                                          <p:spTgt spid="14659"/>
                                        </p:tgtEl>
                                        <p:attrNameLst>
                                          <p:attrName>style.visibility</p:attrName>
                                        </p:attrNameLst>
                                      </p:cBhvr>
                                      <p:to>
                                        <p:strVal val="visible"/>
                                      </p:to>
                                    </p:set>
                                    <p:anim calcmode="lin" valueType="num">
                                      <p:cBhvr>
                                        <p:cTn id="39" dur="500" fill="hold"/>
                                        <p:tgtEl>
                                          <p:spTgt spid="14659"/>
                                        </p:tgtEl>
                                        <p:attrNameLst>
                                          <p:attrName>ppt_w</p:attrName>
                                        </p:attrNameLst>
                                      </p:cBhvr>
                                      <p:tavLst>
                                        <p:tav tm="0">
                                          <p:val>
                                            <p:fltVal val="0"/>
                                          </p:val>
                                        </p:tav>
                                        <p:tav tm="100000">
                                          <p:val>
                                            <p:strVal val="#ppt_w"/>
                                          </p:val>
                                        </p:tav>
                                      </p:tavLst>
                                    </p:anim>
                                    <p:anim calcmode="lin" valueType="num">
                                      <p:cBhvr>
                                        <p:cTn id="40" dur="500" fill="hold"/>
                                        <p:tgtEl>
                                          <p:spTgt spid="14659"/>
                                        </p:tgtEl>
                                        <p:attrNameLst>
                                          <p:attrName>ppt_h</p:attrName>
                                        </p:attrNameLst>
                                      </p:cBhvr>
                                      <p:tavLst>
                                        <p:tav tm="0">
                                          <p:val>
                                            <p:fltVal val="0"/>
                                          </p:val>
                                        </p:tav>
                                        <p:tav tm="100000">
                                          <p:val>
                                            <p:strVal val="#ppt_h"/>
                                          </p:val>
                                        </p:tav>
                                      </p:tavLst>
                                    </p:anim>
                                    <p:animEffect transition="in" filter="fade">
                                      <p:cBhvr>
                                        <p:cTn id="41" dur="500"/>
                                        <p:tgtEl>
                                          <p:spTgt spid="14659"/>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14660"/>
                                        </p:tgtEl>
                                        <p:attrNameLst>
                                          <p:attrName>style.visibility</p:attrName>
                                        </p:attrNameLst>
                                      </p:cBhvr>
                                      <p:to>
                                        <p:strVal val="visible"/>
                                      </p:to>
                                    </p:set>
                                    <p:anim calcmode="lin" valueType="num">
                                      <p:cBhvr>
                                        <p:cTn id="46" dur="500" fill="hold"/>
                                        <p:tgtEl>
                                          <p:spTgt spid="14660"/>
                                        </p:tgtEl>
                                        <p:attrNameLst>
                                          <p:attrName>ppt_w</p:attrName>
                                        </p:attrNameLst>
                                      </p:cBhvr>
                                      <p:tavLst>
                                        <p:tav tm="0">
                                          <p:val>
                                            <p:fltVal val="0"/>
                                          </p:val>
                                        </p:tav>
                                        <p:tav tm="100000">
                                          <p:val>
                                            <p:strVal val="#ppt_w"/>
                                          </p:val>
                                        </p:tav>
                                      </p:tavLst>
                                    </p:anim>
                                    <p:anim calcmode="lin" valueType="num">
                                      <p:cBhvr>
                                        <p:cTn id="47" dur="500" fill="hold"/>
                                        <p:tgtEl>
                                          <p:spTgt spid="14660"/>
                                        </p:tgtEl>
                                        <p:attrNameLst>
                                          <p:attrName>ppt_h</p:attrName>
                                        </p:attrNameLst>
                                      </p:cBhvr>
                                      <p:tavLst>
                                        <p:tav tm="0">
                                          <p:val>
                                            <p:fltVal val="0"/>
                                          </p:val>
                                        </p:tav>
                                        <p:tav tm="100000">
                                          <p:val>
                                            <p:strVal val="#ppt_h"/>
                                          </p:val>
                                        </p:tav>
                                      </p:tavLst>
                                    </p:anim>
                                    <p:animEffect transition="in" filter="fade">
                                      <p:cBhvr>
                                        <p:cTn id="48" dur="500"/>
                                        <p:tgtEl>
                                          <p:spTgt spid="14660"/>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14661"/>
                                        </p:tgtEl>
                                        <p:attrNameLst>
                                          <p:attrName>style.visibility</p:attrName>
                                        </p:attrNameLst>
                                      </p:cBhvr>
                                      <p:to>
                                        <p:strVal val="visible"/>
                                      </p:to>
                                    </p:set>
                                    <p:anim calcmode="lin" valueType="num">
                                      <p:cBhvr>
                                        <p:cTn id="53" dur="500" fill="hold"/>
                                        <p:tgtEl>
                                          <p:spTgt spid="14661"/>
                                        </p:tgtEl>
                                        <p:attrNameLst>
                                          <p:attrName>ppt_w</p:attrName>
                                        </p:attrNameLst>
                                      </p:cBhvr>
                                      <p:tavLst>
                                        <p:tav tm="0">
                                          <p:val>
                                            <p:fltVal val="0"/>
                                          </p:val>
                                        </p:tav>
                                        <p:tav tm="100000">
                                          <p:val>
                                            <p:strVal val="#ppt_w"/>
                                          </p:val>
                                        </p:tav>
                                      </p:tavLst>
                                    </p:anim>
                                    <p:anim calcmode="lin" valueType="num">
                                      <p:cBhvr>
                                        <p:cTn id="54" dur="500" fill="hold"/>
                                        <p:tgtEl>
                                          <p:spTgt spid="14661"/>
                                        </p:tgtEl>
                                        <p:attrNameLst>
                                          <p:attrName>ppt_h</p:attrName>
                                        </p:attrNameLst>
                                      </p:cBhvr>
                                      <p:tavLst>
                                        <p:tav tm="0">
                                          <p:val>
                                            <p:fltVal val="0"/>
                                          </p:val>
                                        </p:tav>
                                        <p:tav tm="100000">
                                          <p:val>
                                            <p:strVal val="#ppt_h"/>
                                          </p:val>
                                        </p:tav>
                                      </p:tavLst>
                                    </p:anim>
                                    <p:animEffect transition="in" filter="fade">
                                      <p:cBhvr>
                                        <p:cTn id="55" dur="500"/>
                                        <p:tgtEl>
                                          <p:spTgt spid="14661"/>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14662"/>
                                        </p:tgtEl>
                                        <p:attrNameLst>
                                          <p:attrName>style.visibility</p:attrName>
                                        </p:attrNameLst>
                                      </p:cBhvr>
                                      <p:to>
                                        <p:strVal val="visible"/>
                                      </p:to>
                                    </p:set>
                                    <p:anim calcmode="lin" valueType="num">
                                      <p:cBhvr>
                                        <p:cTn id="60" dur="500" fill="hold"/>
                                        <p:tgtEl>
                                          <p:spTgt spid="14662"/>
                                        </p:tgtEl>
                                        <p:attrNameLst>
                                          <p:attrName>ppt_w</p:attrName>
                                        </p:attrNameLst>
                                      </p:cBhvr>
                                      <p:tavLst>
                                        <p:tav tm="0">
                                          <p:val>
                                            <p:fltVal val="0"/>
                                          </p:val>
                                        </p:tav>
                                        <p:tav tm="100000">
                                          <p:val>
                                            <p:strVal val="#ppt_w"/>
                                          </p:val>
                                        </p:tav>
                                      </p:tavLst>
                                    </p:anim>
                                    <p:anim calcmode="lin" valueType="num">
                                      <p:cBhvr>
                                        <p:cTn id="61" dur="500" fill="hold"/>
                                        <p:tgtEl>
                                          <p:spTgt spid="14662"/>
                                        </p:tgtEl>
                                        <p:attrNameLst>
                                          <p:attrName>ppt_h</p:attrName>
                                        </p:attrNameLst>
                                      </p:cBhvr>
                                      <p:tavLst>
                                        <p:tav tm="0">
                                          <p:val>
                                            <p:fltVal val="0"/>
                                          </p:val>
                                        </p:tav>
                                        <p:tav tm="100000">
                                          <p:val>
                                            <p:strVal val="#ppt_h"/>
                                          </p:val>
                                        </p:tav>
                                      </p:tavLst>
                                    </p:anim>
                                    <p:animEffect transition="in" filter="fade">
                                      <p:cBhvr>
                                        <p:cTn id="62" dur="500"/>
                                        <p:tgtEl>
                                          <p:spTgt spid="14662"/>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nodeType="clickEffect">
                                  <p:stCondLst>
                                    <p:cond delay="0"/>
                                  </p:stCondLst>
                                  <p:childTnLst>
                                    <p:set>
                                      <p:cBhvr>
                                        <p:cTn id="66" dur="1" fill="hold">
                                          <p:stCondLst>
                                            <p:cond delay="0"/>
                                          </p:stCondLst>
                                        </p:cTn>
                                        <p:tgtEl>
                                          <p:spTgt spid="14663"/>
                                        </p:tgtEl>
                                        <p:attrNameLst>
                                          <p:attrName>style.visibility</p:attrName>
                                        </p:attrNameLst>
                                      </p:cBhvr>
                                      <p:to>
                                        <p:strVal val="visible"/>
                                      </p:to>
                                    </p:set>
                                    <p:anim calcmode="lin" valueType="num">
                                      <p:cBhvr>
                                        <p:cTn id="67" dur="500" fill="hold"/>
                                        <p:tgtEl>
                                          <p:spTgt spid="14663"/>
                                        </p:tgtEl>
                                        <p:attrNameLst>
                                          <p:attrName>ppt_w</p:attrName>
                                        </p:attrNameLst>
                                      </p:cBhvr>
                                      <p:tavLst>
                                        <p:tav tm="0">
                                          <p:val>
                                            <p:fltVal val="0"/>
                                          </p:val>
                                        </p:tav>
                                        <p:tav tm="100000">
                                          <p:val>
                                            <p:strVal val="#ppt_w"/>
                                          </p:val>
                                        </p:tav>
                                      </p:tavLst>
                                    </p:anim>
                                    <p:anim calcmode="lin" valueType="num">
                                      <p:cBhvr>
                                        <p:cTn id="68" dur="500" fill="hold"/>
                                        <p:tgtEl>
                                          <p:spTgt spid="14663"/>
                                        </p:tgtEl>
                                        <p:attrNameLst>
                                          <p:attrName>ppt_h</p:attrName>
                                        </p:attrNameLst>
                                      </p:cBhvr>
                                      <p:tavLst>
                                        <p:tav tm="0">
                                          <p:val>
                                            <p:fltVal val="0"/>
                                          </p:val>
                                        </p:tav>
                                        <p:tav tm="100000">
                                          <p:val>
                                            <p:strVal val="#ppt_h"/>
                                          </p:val>
                                        </p:tav>
                                      </p:tavLst>
                                    </p:anim>
                                    <p:animEffect transition="in" filter="fade">
                                      <p:cBhvr>
                                        <p:cTn id="69" dur="500"/>
                                        <p:tgtEl>
                                          <p:spTgt spid="14663"/>
                                        </p:tgtEl>
                                      </p:cBhvr>
                                    </p:animEffect>
                                  </p:childTnLst>
                                </p:cTn>
                              </p:par>
                              <p:par>
                                <p:cTn id="70" presetID="6" presetClass="entr" presetSubtype="32" fill="hold" nodeType="withEffect">
                                  <p:stCondLst>
                                    <p:cond delay="0"/>
                                  </p:stCondLst>
                                  <p:childTnLst>
                                    <p:set>
                                      <p:cBhvr>
                                        <p:cTn id="71" dur="1" fill="hold">
                                          <p:stCondLst>
                                            <p:cond delay="0"/>
                                          </p:stCondLst>
                                        </p:cTn>
                                        <p:tgtEl>
                                          <p:spTgt spid="391243"/>
                                        </p:tgtEl>
                                        <p:attrNameLst>
                                          <p:attrName>style.visibility</p:attrName>
                                        </p:attrNameLst>
                                      </p:cBhvr>
                                      <p:to>
                                        <p:strVal val="visible"/>
                                      </p:to>
                                    </p:set>
                                    <p:animEffect transition="in" filter="circle(out)">
                                      <p:cBhvr>
                                        <p:cTn id="72" dur="1000"/>
                                        <p:tgtEl>
                                          <p:spTgt spid="391243"/>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391244"/>
                                        </p:tgtEl>
                                        <p:attrNameLst>
                                          <p:attrName>style.visibility</p:attrName>
                                        </p:attrNameLst>
                                      </p:cBhvr>
                                      <p:to>
                                        <p:strVal val="visible"/>
                                      </p:to>
                                    </p:set>
                                    <p:anim calcmode="lin" valueType="num">
                                      <p:cBhvr>
                                        <p:cTn id="77" dur="500" fill="hold"/>
                                        <p:tgtEl>
                                          <p:spTgt spid="391244"/>
                                        </p:tgtEl>
                                        <p:attrNameLst>
                                          <p:attrName>ppt_w</p:attrName>
                                        </p:attrNameLst>
                                      </p:cBhvr>
                                      <p:tavLst>
                                        <p:tav tm="0">
                                          <p:val>
                                            <p:fltVal val="0"/>
                                          </p:val>
                                        </p:tav>
                                        <p:tav tm="100000">
                                          <p:val>
                                            <p:strVal val="#ppt_w"/>
                                          </p:val>
                                        </p:tav>
                                      </p:tavLst>
                                    </p:anim>
                                    <p:anim calcmode="lin" valueType="num">
                                      <p:cBhvr>
                                        <p:cTn id="78" dur="500" fill="hold"/>
                                        <p:tgtEl>
                                          <p:spTgt spid="391244"/>
                                        </p:tgtEl>
                                        <p:attrNameLst>
                                          <p:attrName>ppt_h</p:attrName>
                                        </p:attrNameLst>
                                      </p:cBhvr>
                                      <p:tavLst>
                                        <p:tav tm="0">
                                          <p:val>
                                            <p:fltVal val="0"/>
                                          </p:val>
                                        </p:tav>
                                        <p:tav tm="100000">
                                          <p:val>
                                            <p:strVal val="#ppt_h"/>
                                          </p:val>
                                        </p:tav>
                                      </p:tavLst>
                                    </p:anim>
                                    <p:animEffect transition="in" filter="fade">
                                      <p:cBhvr>
                                        <p:cTn id="79" dur="500"/>
                                        <p:tgtEl>
                                          <p:spTgt spid="391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203" grpId="0"/>
      <p:bldP spid="391222" grpId="0" animBg="1"/>
      <p:bldP spid="391227" grpId="0"/>
      <p:bldP spid="39124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a:fld id="{9A0DB2DC-4C9A-4742-B13C-FB6460FD3503}" type="slidenum">
              <a:rPr lang="zh-CN" altLang="en-US" dirty="0"/>
              <a:t>17</a:t>
            </a:fld>
            <a:endParaRPr lang="zh-CN" altLang="en-US" dirty="0">
              <a:latin typeface="Arial" panose="020B0604020202020204" pitchFamily="34" charset="0"/>
            </a:endParaRPr>
          </a:p>
        </p:txBody>
      </p:sp>
      <p:sp>
        <p:nvSpPr>
          <p:cNvPr id="110595" name="文本占位符 110594"/>
          <p:cNvSpPr>
            <a:spLocks noGrp="1"/>
          </p:cNvSpPr>
          <p:nvPr>
            <p:ph type="body" sz="half" idx="1"/>
          </p:nvPr>
        </p:nvSpPr>
        <p:spPr>
          <a:xfrm>
            <a:off x="682625" y="476250"/>
            <a:ext cx="8053388" cy="5930900"/>
          </a:xfrm>
        </p:spPr>
        <p:txBody>
          <a:bodyPr/>
          <a:lstStyle/>
          <a:p>
            <a:pPr>
              <a:buClr>
                <a:schemeClr val="folHlink"/>
              </a:buClr>
              <a:buSzPct val="60000"/>
              <a:buFont typeface="Wingdings" panose="05000000000000000000" pitchFamily="2" charset="2"/>
              <a:buNone/>
            </a:pPr>
            <a:r>
              <a:rPr lang="en-US" altLang="zh-CN" sz="2800" dirty="0">
                <a:solidFill>
                  <a:srgbClr val="FF9900"/>
                </a:solidFill>
                <a:latin typeface="宋体" panose="02010600030101010101" pitchFamily="2" charset="-122"/>
              </a:rPr>
              <a:t>*</a:t>
            </a:r>
            <a:r>
              <a:rPr lang="en-US" altLang="zh-CN" sz="2800" dirty="0">
                <a:latin typeface="宋体" panose="02010600030101010101" pitchFamily="2" charset="-122"/>
              </a:rPr>
              <a:t> </a:t>
            </a:r>
            <a:r>
              <a:rPr lang="zh-CN" altLang="en-US" sz="2800" dirty="0">
                <a:latin typeface="宋体" panose="02010600030101010101" pitchFamily="2" charset="-122"/>
              </a:rPr>
              <a:t>全概率公式可由以下框图表示：</a:t>
            </a:r>
          </a:p>
          <a:p>
            <a:pPr>
              <a:buClr>
                <a:schemeClr val="folHlink"/>
              </a:buClr>
              <a:buSzPct val="60000"/>
              <a:buFont typeface="Wingdings" panose="05000000000000000000" pitchFamily="2" charset="2"/>
              <a:buNone/>
            </a:pPr>
            <a:r>
              <a:rPr lang="zh-CN" altLang="en-US" sz="2800" dirty="0">
                <a:latin typeface="宋体" panose="02010600030101010101" pitchFamily="2" charset="-122"/>
              </a:rPr>
              <a:t>	设 </a:t>
            </a:r>
            <a:r>
              <a:rPr lang="en-US" altLang="zh-CN" sz="2800" err="1">
                <a:latin typeface="宋体" panose="02010600030101010101" pitchFamily="2" charset="-122"/>
              </a:rPr>
              <a:t>P(B</a:t>
            </a:r>
            <a:r>
              <a:rPr lang="en-US" altLang="zh-CN" sz="2800" baseline="-25000" err="1">
                <a:latin typeface="宋体" panose="02010600030101010101" pitchFamily="2" charset="-122"/>
              </a:rPr>
              <a:t>j</a:t>
            </a:r>
            <a:r>
              <a:rPr lang="en-US" altLang="zh-CN" sz="2800" err="1">
                <a:latin typeface="宋体" panose="02010600030101010101" pitchFamily="2" charset="-122"/>
              </a:rPr>
              <a:t>)=p</a:t>
            </a:r>
            <a:r>
              <a:rPr lang="en-US" altLang="zh-CN" sz="2800" baseline="-25000" err="1">
                <a:latin typeface="宋体" panose="02010600030101010101" pitchFamily="2" charset="-122"/>
              </a:rPr>
              <a:t>j</a:t>
            </a:r>
            <a:r>
              <a:rPr lang="en-US" altLang="zh-CN" sz="2800" err="1">
                <a:latin typeface="宋体" panose="02010600030101010101" pitchFamily="2" charset="-122"/>
              </a:rPr>
              <a:t>, P(A|B</a:t>
            </a:r>
            <a:r>
              <a:rPr lang="en-US" altLang="zh-CN" sz="2800" baseline="-25000" err="1">
                <a:latin typeface="宋体" panose="02010600030101010101" pitchFamily="2" charset="-122"/>
              </a:rPr>
              <a:t>j</a:t>
            </a:r>
            <a:r>
              <a:rPr lang="en-US" altLang="zh-CN" sz="2800" err="1">
                <a:latin typeface="宋体" panose="02010600030101010101" pitchFamily="2" charset="-122"/>
              </a:rPr>
              <a:t>)=q</a:t>
            </a:r>
            <a:r>
              <a:rPr lang="en-US" altLang="zh-CN" sz="2800" baseline="-25000" err="1">
                <a:latin typeface="宋体" panose="02010600030101010101" pitchFamily="2" charset="-122"/>
              </a:rPr>
              <a:t>j</a:t>
            </a:r>
            <a:r>
              <a:rPr lang="en-US" altLang="zh-CN" sz="2800">
                <a:latin typeface="宋体" panose="02010600030101010101" pitchFamily="2" charset="-122"/>
              </a:rPr>
              <a:t>, j=1,2,…,n</a:t>
            </a:r>
          </a:p>
          <a:p>
            <a:pPr>
              <a:buClr>
                <a:schemeClr val="folHlink"/>
              </a:buClr>
              <a:buSzPct val="60000"/>
              <a:buFont typeface="Wingdings" panose="05000000000000000000" pitchFamily="2" charset="2"/>
              <a:buNone/>
            </a:pPr>
            <a:r>
              <a:rPr lang="en-US" altLang="zh-CN" sz="2800" dirty="0">
                <a:latin typeface="宋体" panose="02010600030101010101" pitchFamily="2" charset="-122"/>
              </a:rPr>
              <a:t>	</a:t>
            </a:r>
            <a:r>
              <a:rPr lang="zh-CN" altLang="en-US" sz="2800" dirty="0">
                <a:latin typeface="宋体" panose="02010600030101010101" pitchFamily="2" charset="-122"/>
              </a:rPr>
              <a:t>易知：</a:t>
            </a:r>
            <a:endParaRPr lang="zh-CN" altLang="en-US" sz="2800">
              <a:latin typeface="宋体" panose="02010600030101010101" pitchFamily="2" charset="-122"/>
            </a:endParaRPr>
          </a:p>
        </p:txBody>
      </p:sp>
      <p:graphicFrame>
        <p:nvGraphicFramePr>
          <p:cNvPr id="110596" name="内容占位符 110595"/>
          <p:cNvGraphicFramePr>
            <a:graphicFrameLocks noGrp="1"/>
          </p:cNvGraphicFramePr>
          <p:nvPr>
            <p:ph sz="quarter" idx="2"/>
          </p:nvPr>
        </p:nvGraphicFramePr>
        <p:xfrm>
          <a:off x="2311400" y="1600200"/>
          <a:ext cx="1524000" cy="1150938"/>
        </p:xfrm>
        <a:graphic>
          <a:graphicData uri="http://schemas.openxmlformats.org/presentationml/2006/ole">
            <mc:AlternateContent xmlns:mc="http://schemas.openxmlformats.org/markup-compatibility/2006">
              <mc:Choice xmlns:v="urn:schemas-microsoft-com:vml" Requires="v">
                <p:oleObj r:id="rId2" imgW="584200" imgH="444500" progId="Equation.DSMT4">
                  <p:embed/>
                </p:oleObj>
              </mc:Choice>
              <mc:Fallback>
                <p:oleObj r:id="rId2" imgW="584200" imgH="444500" progId="Equation.DSMT4">
                  <p:embed/>
                  <p:pic>
                    <p:nvPicPr>
                      <p:cNvPr id="0" name="图片 3200"/>
                      <p:cNvPicPr/>
                      <p:nvPr/>
                    </p:nvPicPr>
                    <p:blipFill>
                      <a:blip r:embed="rId3"/>
                      <a:stretch>
                        <a:fillRect/>
                      </a:stretch>
                    </p:blipFill>
                    <p:spPr>
                      <a:xfrm>
                        <a:off x="2311400" y="1600200"/>
                        <a:ext cx="1524000" cy="1150938"/>
                      </a:xfrm>
                      <a:prstGeom prst="rect">
                        <a:avLst/>
                      </a:prstGeom>
                      <a:noFill/>
                      <a:ln w="38100">
                        <a:miter/>
                      </a:ln>
                    </p:spPr>
                  </p:pic>
                </p:oleObj>
              </mc:Fallback>
            </mc:AlternateContent>
          </a:graphicData>
        </a:graphic>
      </p:graphicFrame>
      <p:sp>
        <p:nvSpPr>
          <p:cNvPr id="110635" name="文本框 110634"/>
          <p:cNvSpPr txBox="1"/>
          <p:nvPr/>
        </p:nvSpPr>
        <p:spPr>
          <a:xfrm>
            <a:off x="3906838" y="3233738"/>
            <a:ext cx="184150" cy="519112"/>
          </a:xfrm>
          <a:prstGeom prst="rect">
            <a:avLst/>
          </a:prstGeom>
          <a:noFill/>
          <a:ln w="9525">
            <a:noFill/>
          </a:ln>
        </p:spPr>
        <p:txBody>
          <a:bodyPr wrap="none" anchor="t">
            <a:spAutoFit/>
          </a:bodyPr>
          <a:lstStyle/>
          <a:p>
            <a:pPr algn="ctr" fontAlgn="t">
              <a:spcBef>
                <a:spcPct val="0"/>
              </a:spcBef>
            </a:pPr>
            <a:endParaRPr sz="2800" b="1" dirty="0">
              <a:solidFill>
                <a:schemeClr val="tx1"/>
              </a:solidFill>
              <a:latin typeface="Arial" panose="020B0604020202020204" pitchFamily="34" charset="0"/>
            </a:endParaRPr>
          </a:p>
        </p:txBody>
      </p:sp>
      <p:sp>
        <p:nvSpPr>
          <p:cNvPr id="110600" name="椭圆 110599"/>
          <p:cNvSpPr/>
          <p:nvPr/>
        </p:nvSpPr>
        <p:spPr>
          <a:xfrm>
            <a:off x="1044575" y="3960813"/>
            <a:ext cx="647700" cy="6477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fontAlgn="t">
              <a:spcBef>
                <a:spcPct val="0"/>
              </a:spcBef>
            </a:pPr>
            <a:r>
              <a:rPr lang="en-US" altLang="zh-CN" b="1">
                <a:solidFill>
                  <a:srgbClr val="FF0066"/>
                </a:solidFill>
                <a:cs typeface="Arial" panose="020B0604020202020204" pitchFamily="34" charset="0"/>
              </a:rPr>
              <a:t>Ώ</a:t>
            </a:r>
          </a:p>
        </p:txBody>
      </p:sp>
      <p:sp>
        <p:nvSpPr>
          <p:cNvPr id="110601" name="直接连接符 110600"/>
          <p:cNvSpPr/>
          <p:nvPr/>
        </p:nvSpPr>
        <p:spPr>
          <a:xfrm flipV="1">
            <a:off x="1692275" y="3527425"/>
            <a:ext cx="1079500" cy="649288"/>
          </a:xfrm>
          <a:prstGeom prst="line">
            <a:avLst/>
          </a:prstGeom>
          <a:ln w="9525" cap="flat" cmpd="sng">
            <a:solidFill>
              <a:schemeClr val="tx1"/>
            </a:solidFill>
            <a:prstDash val="solid"/>
            <a:headEnd type="none" w="med" len="med"/>
            <a:tailEnd type="none" w="med" len="med"/>
          </a:ln>
        </p:spPr>
      </p:sp>
      <p:sp>
        <p:nvSpPr>
          <p:cNvPr id="110602" name="直接连接符 110601"/>
          <p:cNvSpPr/>
          <p:nvPr/>
        </p:nvSpPr>
        <p:spPr>
          <a:xfrm rot="324500">
            <a:off x="1692275" y="4321175"/>
            <a:ext cx="1081088" cy="0"/>
          </a:xfrm>
          <a:prstGeom prst="line">
            <a:avLst/>
          </a:prstGeom>
          <a:ln w="9525" cap="flat" cmpd="sng">
            <a:solidFill>
              <a:schemeClr val="tx1"/>
            </a:solidFill>
            <a:prstDash val="solid"/>
            <a:headEnd type="none" w="med" len="med"/>
            <a:tailEnd type="none" w="med" len="med"/>
          </a:ln>
        </p:spPr>
      </p:sp>
      <p:sp>
        <p:nvSpPr>
          <p:cNvPr id="110603" name="直接连接符 110602"/>
          <p:cNvSpPr/>
          <p:nvPr/>
        </p:nvSpPr>
        <p:spPr>
          <a:xfrm rot="481589">
            <a:off x="1547813" y="4537075"/>
            <a:ext cx="1368425" cy="1079500"/>
          </a:xfrm>
          <a:prstGeom prst="line">
            <a:avLst/>
          </a:prstGeom>
          <a:ln w="9525" cap="flat" cmpd="sng">
            <a:solidFill>
              <a:schemeClr val="tx1"/>
            </a:solidFill>
            <a:prstDash val="solid"/>
            <a:headEnd type="none" w="med" len="med"/>
            <a:tailEnd type="none" w="med" len="med"/>
          </a:ln>
        </p:spPr>
      </p:sp>
      <p:sp>
        <p:nvSpPr>
          <p:cNvPr id="110604" name="文本框 110603"/>
          <p:cNvSpPr txBox="1"/>
          <p:nvPr/>
        </p:nvSpPr>
        <p:spPr>
          <a:xfrm>
            <a:off x="2770188" y="3311525"/>
            <a:ext cx="446087" cy="396875"/>
          </a:xfrm>
          <a:prstGeom prst="rect">
            <a:avLst/>
          </a:prstGeom>
          <a:noFill/>
          <a:ln w="9525">
            <a:noFill/>
          </a:ln>
        </p:spPr>
        <p:txBody>
          <a:bodyPr wrap="none" anchor="t">
            <a:spAutoFit/>
          </a:bodyPr>
          <a:lstStyle/>
          <a:p>
            <a:pPr algn="ctr" fontAlgn="t">
              <a:spcBef>
                <a:spcPct val="0"/>
              </a:spcBef>
            </a:pPr>
            <a:r>
              <a:rPr lang="en-US" altLang="zh-CN" sz="2000" b="1">
                <a:solidFill>
                  <a:schemeClr val="folHlink"/>
                </a:solidFill>
                <a:latin typeface="Arial" panose="020B0604020202020204" pitchFamily="34" charset="0"/>
              </a:rPr>
              <a:t>P</a:t>
            </a:r>
            <a:r>
              <a:rPr lang="en-US" altLang="zh-CN" sz="2000" b="1" baseline="-25000">
                <a:solidFill>
                  <a:schemeClr val="folHlink"/>
                </a:solidFill>
                <a:latin typeface="Arial" panose="020B0604020202020204" pitchFamily="34" charset="0"/>
              </a:rPr>
              <a:t>1</a:t>
            </a:r>
          </a:p>
        </p:txBody>
      </p:sp>
      <p:sp>
        <p:nvSpPr>
          <p:cNvPr id="110605" name="文本框 110604"/>
          <p:cNvSpPr txBox="1"/>
          <p:nvPr/>
        </p:nvSpPr>
        <p:spPr>
          <a:xfrm>
            <a:off x="2757488" y="4140200"/>
            <a:ext cx="446087" cy="396875"/>
          </a:xfrm>
          <a:prstGeom prst="rect">
            <a:avLst/>
          </a:prstGeom>
          <a:noFill/>
          <a:ln w="9525">
            <a:noFill/>
          </a:ln>
        </p:spPr>
        <p:txBody>
          <a:bodyPr wrap="none" anchor="t">
            <a:spAutoFit/>
          </a:bodyPr>
          <a:lstStyle/>
          <a:p>
            <a:pPr algn="ctr" fontAlgn="t">
              <a:spcBef>
                <a:spcPct val="0"/>
              </a:spcBef>
            </a:pPr>
            <a:r>
              <a:rPr lang="en-US" altLang="zh-CN" sz="2000" b="1">
                <a:solidFill>
                  <a:schemeClr val="folHlink"/>
                </a:solidFill>
                <a:latin typeface="Arial" panose="020B0604020202020204" pitchFamily="34" charset="0"/>
              </a:rPr>
              <a:t>P</a:t>
            </a:r>
            <a:r>
              <a:rPr lang="en-US" altLang="zh-CN" sz="2000" b="1" baseline="-25000">
                <a:solidFill>
                  <a:schemeClr val="folHlink"/>
                </a:solidFill>
                <a:latin typeface="Arial" panose="020B0604020202020204" pitchFamily="34" charset="0"/>
              </a:rPr>
              <a:t>2</a:t>
            </a:r>
          </a:p>
        </p:txBody>
      </p:sp>
      <p:sp>
        <p:nvSpPr>
          <p:cNvPr id="110606" name="文本框 110605"/>
          <p:cNvSpPr txBox="1"/>
          <p:nvPr/>
        </p:nvSpPr>
        <p:spPr>
          <a:xfrm>
            <a:off x="2820988" y="5516563"/>
            <a:ext cx="455612" cy="396875"/>
          </a:xfrm>
          <a:prstGeom prst="rect">
            <a:avLst/>
          </a:prstGeom>
          <a:noFill/>
          <a:ln w="9525">
            <a:noFill/>
          </a:ln>
        </p:spPr>
        <p:txBody>
          <a:bodyPr wrap="none" anchor="t">
            <a:spAutoFit/>
          </a:bodyPr>
          <a:lstStyle/>
          <a:p>
            <a:pPr algn="ctr" fontAlgn="t">
              <a:spcBef>
                <a:spcPct val="0"/>
              </a:spcBef>
            </a:pPr>
            <a:r>
              <a:rPr lang="en-US" altLang="zh-CN" sz="2000" b="1" err="1">
                <a:solidFill>
                  <a:schemeClr val="folHlink"/>
                </a:solidFill>
                <a:latin typeface="Arial" panose="020B0604020202020204" pitchFamily="34" charset="0"/>
              </a:rPr>
              <a:t>P</a:t>
            </a:r>
            <a:r>
              <a:rPr lang="en-US" altLang="zh-CN" sz="2000" b="1" baseline="-25000" err="1">
                <a:solidFill>
                  <a:schemeClr val="folHlink"/>
                </a:solidFill>
                <a:latin typeface="Arial" panose="020B0604020202020204" pitchFamily="34" charset="0"/>
              </a:rPr>
              <a:t>n</a:t>
            </a:r>
            <a:endParaRPr lang="en-US" altLang="zh-CN" sz="2000" b="1" baseline="-25000">
              <a:solidFill>
                <a:schemeClr val="folHlink"/>
              </a:solidFill>
              <a:latin typeface="Arial" panose="020B0604020202020204" pitchFamily="34" charset="0"/>
            </a:endParaRPr>
          </a:p>
        </p:txBody>
      </p:sp>
      <p:sp>
        <p:nvSpPr>
          <p:cNvPr id="110608" name="文本框 110607"/>
          <p:cNvSpPr txBox="1"/>
          <p:nvPr/>
        </p:nvSpPr>
        <p:spPr>
          <a:xfrm>
            <a:off x="2803525" y="4292600"/>
            <a:ext cx="257175" cy="1736725"/>
          </a:xfrm>
          <a:prstGeom prst="rect">
            <a:avLst/>
          </a:prstGeom>
          <a:noFill/>
          <a:ln w="9525">
            <a:noFill/>
          </a:ln>
        </p:spPr>
        <p:txBody>
          <a:bodyPr>
            <a:spAutoFit/>
          </a:bodyPr>
          <a:lstStyle/>
          <a:p>
            <a:pPr algn="ctr" fontAlgn="t">
              <a:spcBef>
                <a:spcPct val="0"/>
              </a:spcBef>
            </a:pPr>
            <a:r>
              <a:rPr lang="en-US" altLang="zh-CN">
                <a:solidFill>
                  <a:srgbClr val="FF0066"/>
                </a:solidFill>
                <a:latin typeface="Arial" panose="020B0604020202020204" pitchFamily="34" charset="0"/>
              </a:rPr>
              <a:t>.</a:t>
            </a:r>
          </a:p>
          <a:p>
            <a:pPr algn="ctr" fontAlgn="t">
              <a:spcBef>
                <a:spcPct val="0"/>
              </a:spcBef>
            </a:pPr>
            <a:r>
              <a:rPr lang="en-US" altLang="zh-CN">
                <a:solidFill>
                  <a:srgbClr val="FF0066"/>
                </a:solidFill>
                <a:latin typeface="Arial" panose="020B0604020202020204" pitchFamily="34" charset="0"/>
              </a:rPr>
              <a:t>.</a:t>
            </a:r>
          </a:p>
          <a:p>
            <a:pPr algn="ctr" fontAlgn="t">
              <a:spcBef>
                <a:spcPct val="0"/>
              </a:spcBef>
            </a:pPr>
            <a:r>
              <a:rPr lang="en-US" altLang="zh-CN">
                <a:solidFill>
                  <a:srgbClr val="FF0066"/>
                </a:solidFill>
                <a:latin typeface="Arial" panose="020B0604020202020204" pitchFamily="34" charset="0"/>
              </a:rPr>
              <a:t>.</a:t>
            </a:r>
          </a:p>
          <a:p>
            <a:pPr algn="ctr" fontAlgn="t">
              <a:spcBef>
                <a:spcPct val="0"/>
              </a:spcBef>
            </a:pPr>
            <a:endParaRPr lang="en-US" altLang="zh-CN" sz="1800">
              <a:solidFill>
                <a:srgbClr val="FF0066"/>
              </a:solidFill>
              <a:latin typeface="Arial" panose="020B0604020202020204" pitchFamily="34" charset="0"/>
            </a:endParaRPr>
          </a:p>
          <a:p>
            <a:pPr algn="ctr" fontAlgn="t">
              <a:spcBef>
                <a:spcPct val="0"/>
              </a:spcBef>
            </a:pPr>
            <a:endParaRPr lang="en-US" altLang="zh-CN" sz="1800">
              <a:solidFill>
                <a:srgbClr val="FF0066"/>
              </a:solidFill>
              <a:latin typeface="Arial" panose="020B0604020202020204" pitchFamily="34" charset="0"/>
            </a:endParaRPr>
          </a:p>
        </p:txBody>
      </p:sp>
      <p:sp>
        <p:nvSpPr>
          <p:cNvPr id="110618" name="文本框 110617"/>
          <p:cNvSpPr txBox="1"/>
          <p:nvPr/>
        </p:nvSpPr>
        <p:spPr>
          <a:xfrm>
            <a:off x="3348038" y="4176713"/>
            <a:ext cx="460375" cy="396875"/>
          </a:xfrm>
          <a:prstGeom prst="rect">
            <a:avLst/>
          </a:prstGeom>
          <a:noFill/>
          <a:ln w="9525">
            <a:noFill/>
          </a:ln>
        </p:spPr>
        <p:txBody>
          <a:bodyPr wrap="none" anchor="t">
            <a:spAutoFit/>
          </a:bodyPr>
          <a:lstStyle/>
          <a:p>
            <a:pPr algn="ctr" fontAlgn="t">
              <a:spcBef>
                <a:spcPct val="0"/>
              </a:spcBef>
            </a:pPr>
            <a:r>
              <a:rPr lang="en-US" altLang="zh-CN" sz="2000" b="1">
                <a:solidFill>
                  <a:srgbClr val="003366"/>
                </a:solidFill>
                <a:latin typeface="Arial" panose="020B0604020202020204" pitchFamily="34" charset="0"/>
              </a:rPr>
              <a:t>B</a:t>
            </a:r>
            <a:r>
              <a:rPr lang="en-US" altLang="zh-CN" sz="2000" b="1" baseline="-25000">
                <a:solidFill>
                  <a:srgbClr val="003366"/>
                </a:solidFill>
                <a:latin typeface="Arial" panose="020B0604020202020204" pitchFamily="34" charset="0"/>
              </a:rPr>
              <a:t>2</a:t>
            </a:r>
          </a:p>
        </p:txBody>
      </p:sp>
      <p:grpSp>
        <p:nvGrpSpPr>
          <p:cNvPr id="110631" name="组合 110630"/>
          <p:cNvGrpSpPr/>
          <p:nvPr/>
        </p:nvGrpSpPr>
        <p:grpSpPr>
          <a:xfrm>
            <a:off x="3348038" y="3354388"/>
            <a:ext cx="531812" cy="2738437"/>
            <a:chOff x="2409" y="2159"/>
            <a:chExt cx="335" cy="1725"/>
          </a:xfrm>
        </p:grpSpPr>
        <p:sp>
          <p:nvSpPr>
            <p:cNvPr id="110617" name="文本框 110616"/>
            <p:cNvSpPr txBox="1"/>
            <p:nvPr/>
          </p:nvSpPr>
          <p:spPr>
            <a:xfrm>
              <a:off x="2409" y="2159"/>
              <a:ext cx="290" cy="250"/>
            </a:xfrm>
            <a:prstGeom prst="rect">
              <a:avLst/>
            </a:prstGeom>
            <a:noFill/>
            <a:ln w="9525">
              <a:noFill/>
            </a:ln>
          </p:spPr>
          <p:txBody>
            <a:bodyPr wrap="none" anchor="t">
              <a:spAutoFit/>
            </a:bodyPr>
            <a:lstStyle/>
            <a:p>
              <a:pPr algn="ctr" fontAlgn="t">
                <a:spcBef>
                  <a:spcPct val="0"/>
                </a:spcBef>
              </a:pPr>
              <a:r>
                <a:rPr lang="en-US" altLang="zh-CN" sz="2000" b="1">
                  <a:solidFill>
                    <a:srgbClr val="003366"/>
                  </a:solidFill>
                  <a:latin typeface="Arial" panose="020B0604020202020204" pitchFamily="34" charset="0"/>
                </a:rPr>
                <a:t>B</a:t>
              </a:r>
              <a:r>
                <a:rPr lang="en-US" altLang="zh-CN" sz="2000" b="1" baseline="-25000">
                  <a:solidFill>
                    <a:srgbClr val="003366"/>
                  </a:solidFill>
                  <a:latin typeface="Arial" panose="020B0604020202020204" pitchFamily="34" charset="0"/>
                </a:rPr>
                <a:t>1</a:t>
              </a:r>
            </a:p>
          </p:txBody>
        </p:sp>
        <p:sp>
          <p:nvSpPr>
            <p:cNvPr id="110619" name="文本框 110618"/>
            <p:cNvSpPr txBox="1"/>
            <p:nvPr/>
          </p:nvSpPr>
          <p:spPr>
            <a:xfrm>
              <a:off x="2448" y="3474"/>
              <a:ext cx="296" cy="250"/>
            </a:xfrm>
            <a:prstGeom prst="rect">
              <a:avLst/>
            </a:prstGeom>
            <a:noFill/>
            <a:ln w="9525">
              <a:noFill/>
            </a:ln>
          </p:spPr>
          <p:txBody>
            <a:bodyPr wrap="none" anchor="t">
              <a:spAutoFit/>
            </a:bodyPr>
            <a:lstStyle/>
            <a:p>
              <a:pPr algn="ctr" fontAlgn="t">
                <a:spcBef>
                  <a:spcPct val="0"/>
                </a:spcBef>
              </a:pPr>
              <a:r>
                <a:rPr lang="en-US" altLang="zh-CN" sz="2000" b="1">
                  <a:solidFill>
                    <a:srgbClr val="003366"/>
                  </a:solidFill>
                  <a:latin typeface="Arial" panose="020B0604020202020204" pitchFamily="34" charset="0"/>
                </a:rPr>
                <a:t>B</a:t>
              </a:r>
              <a:r>
                <a:rPr lang="en-US" altLang="zh-CN" sz="2000" b="1" baseline="-25000">
                  <a:solidFill>
                    <a:srgbClr val="003366"/>
                  </a:solidFill>
                  <a:latin typeface="Arial" panose="020B0604020202020204" pitchFamily="34" charset="0"/>
                </a:rPr>
                <a:t>n</a:t>
              </a:r>
            </a:p>
          </p:txBody>
        </p:sp>
        <p:sp>
          <p:nvSpPr>
            <p:cNvPr id="110625" name="文本框 110624"/>
            <p:cNvSpPr txBox="1"/>
            <p:nvPr/>
          </p:nvSpPr>
          <p:spPr>
            <a:xfrm>
              <a:off x="2491" y="2790"/>
              <a:ext cx="162" cy="1094"/>
            </a:xfrm>
            <a:prstGeom prst="rect">
              <a:avLst/>
            </a:prstGeom>
            <a:noFill/>
            <a:ln w="9525">
              <a:noFill/>
            </a:ln>
          </p:spPr>
          <p:txBody>
            <a:bodyPr>
              <a:spAutoFit/>
            </a:bodyPr>
            <a:lstStyle/>
            <a:p>
              <a:pPr algn="ctr" fontAlgn="t">
                <a:spcBef>
                  <a:spcPct val="0"/>
                </a:spcBef>
              </a:pPr>
              <a:r>
                <a:rPr lang="en-US" altLang="zh-CN">
                  <a:solidFill>
                    <a:srgbClr val="FF0066"/>
                  </a:solidFill>
                  <a:latin typeface="Arial" panose="020B0604020202020204" pitchFamily="34" charset="0"/>
                </a:rPr>
                <a:t>.</a:t>
              </a:r>
            </a:p>
            <a:p>
              <a:pPr algn="ctr" fontAlgn="t">
                <a:spcBef>
                  <a:spcPct val="0"/>
                </a:spcBef>
              </a:pPr>
              <a:r>
                <a:rPr lang="en-US" altLang="zh-CN">
                  <a:solidFill>
                    <a:srgbClr val="FF0066"/>
                  </a:solidFill>
                  <a:latin typeface="Arial" panose="020B0604020202020204" pitchFamily="34" charset="0"/>
                </a:rPr>
                <a:t>.</a:t>
              </a:r>
            </a:p>
            <a:p>
              <a:pPr algn="ctr" fontAlgn="t">
                <a:spcBef>
                  <a:spcPct val="0"/>
                </a:spcBef>
              </a:pPr>
              <a:r>
                <a:rPr lang="en-US" altLang="zh-CN">
                  <a:solidFill>
                    <a:srgbClr val="FF0066"/>
                  </a:solidFill>
                  <a:latin typeface="Arial" panose="020B0604020202020204" pitchFamily="34" charset="0"/>
                </a:rPr>
                <a:t>.</a:t>
              </a:r>
            </a:p>
            <a:p>
              <a:pPr algn="ctr" fontAlgn="t">
                <a:spcBef>
                  <a:spcPct val="0"/>
                </a:spcBef>
              </a:pPr>
              <a:endParaRPr lang="en-US" altLang="zh-CN" sz="1800">
                <a:solidFill>
                  <a:srgbClr val="FF0066"/>
                </a:solidFill>
                <a:latin typeface="Arial" panose="020B0604020202020204" pitchFamily="34" charset="0"/>
              </a:endParaRPr>
            </a:p>
            <a:p>
              <a:pPr algn="ctr" fontAlgn="t">
                <a:spcBef>
                  <a:spcPct val="0"/>
                </a:spcBef>
              </a:pPr>
              <a:endParaRPr lang="en-US" altLang="zh-CN" sz="1800">
                <a:solidFill>
                  <a:srgbClr val="FF0066"/>
                </a:solidFill>
                <a:latin typeface="Arial" panose="020B0604020202020204" pitchFamily="34" charset="0"/>
              </a:endParaRPr>
            </a:p>
          </p:txBody>
        </p:sp>
      </p:grpSp>
      <p:sp>
        <p:nvSpPr>
          <p:cNvPr id="110614" name="直接连接符 110613"/>
          <p:cNvSpPr/>
          <p:nvPr/>
        </p:nvSpPr>
        <p:spPr>
          <a:xfrm>
            <a:off x="3708400" y="3529013"/>
            <a:ext cx="2879725" cy="936625"/>
          </a:xfrm>
          <a:prstGeom prst="line">
            <a:avLst/>
          </a:prstGeom>
          <a:ln w="9525" cap="flat" cmpd="sng">
            <a:solidFill>
              <a:schemeClr val="tx1"/>
            </a:solidFill>
            <a:prstDash val="solid"/>
            <a:headEnd type="none" w="med" len="med"/>
            <a:tailEnd type="triangle" w="med" len="med"/>
          </a:ln>
        </p:spPr>
      </p:sp>
      <p:sp>
        <p:nvSpPr>
          <p:cNvPr id="110615" name="直接连接符 110614"/>
          <p:cNvSpPr/>
          <p:nvPr/>
        </p:nvSpPr>
        <p:spPr>
          <a:xfrm rot="217039">
            <a:off x="3779838" y="4465638"/>
            <a:ext cx="2736850" cy="0"/>
          </a:xfrm>
          <a:prstGeom prst="line">
            <a:avLst/>
          </a:prstGeom>
          <a:ln w="9525" cap="flat" cmpd="sng">
            <a:solidFill>
              <a:schemeClr val="tx1"/>
            </a:solidFill>
            <a:prstDash val="solid"/>
            <a:headEnd type="none" w="med" len="med"/>
            <a:tailEnd type="triangle" w="med" len="med"/>
          </a:ln>
        </p:spPr>
      </p:sp>
      <p:sp>
        <p:nvSpPr>
          <p:cNvPr id="110616" name="直接连接符 110615"/>
          <p:cNvSpPr/>
          <p:nvPr/>
        </p:nvSpPr>
        <p:spPr>
          <a:xfrm flipV="1">
            <a:off x="3779838" y="4610100"/>
            <a:ext cx="2808287" cy="936625"/>
          </a:xfrm>
          <a:prstGeom prst="line">
            <a:avLst/>
          </a:prstGeom>
          <a:ln w="9525" cap="flat" cmpd="sng">
            <a:solidFill>
              <a:schemeClr val="tx1"/>
            </a:solidFill>
            <a:prstDash val="solid"/>
            <a:headEnd type="none" w="med" len="med"/>
            <a:tailEnd type="triangle" w="med" len="med"/>
          </a:ln>
        </p:spPr>
      </p:sp>
      <p:sp>
        <p:nvSpPr>
          <p:cNvPr id="110621" name="文本框 110620"/>
          <p:cNvSpPr txBox="1"/>
          <p:nvPr/>
        </p:nvSpPr>
        <p:spPr>
          <a:xfrm>
            <a:off x="4716463" y="4105275"/>
            <a:ext cx="431800" cy="396875"/>
          </a:xfrm>
          <a:prstGeom prst="rect">
            <a:avLst/>
          </a:prstGeom>
          <a:noFill/>
          <a:ln w="9525">
            <a:noFill/>
          </a:ln>
        </p:spPr>
        <p:txBody>
          <a:bodyPr wrap="none" anchor="t">
            <a:spAutoFit/>
          </a:bodyPr>
          <a:lstStyle/>
          <a:p>
            <a:pPr algn="ctr" fontAlgn="t">
              <a:spcBef>
                <a:spcPct val="0"/>
              </a:spcBef>
            </a:pPr>
            <a:r>
              <a:rPr lang="en-US" altLang="zh-CN" sz="2000" b="1">
                <a:solidFill>
                  <a:srgbClr val="003366"/>
                </a:solidFill>
                <a:latin typeface="Arial" panose="020B0604020202020204" pitchFamily="34" charset="0"/>
              </a:rPr>
              <a:t>q</a:t>
            </a:r>
            <a:r>
              <a:rPr lang="en-US" altLang="zh-CN" sz="2000" b="1" baseline="-50000">
                <a:solidFill>
                  <a:srgbClr val="003366"/>
                </a:solidFill>
                <a:latin typeface="Arial" panose="020B0604020202020204" pitchFamily="34" charset="0"/>
              </a:rPr>
              <a:t>2</a:t>
            </a:r>
          </a:p>
        </p:txBody>
      </p:sp>
      <p:sp>
        <p:nvSpPr>
          <p:cNvPr id="110623" name="文本框 110622"/>
          <p:cNvSpPr txBox="1"/>
          <p:nvPr/>
        </p:nvSpPr>
        <p:spPr>
          <a:xfrm>
            <a:off x="4716463" y="3565525"/>
            <a:ext cx="431800" cy="396875"/>
          </a:xfrm>
          <a:prstGeom prst="rect">
            <a:avLst/>
          </a:prstGeom>
          <a:noFill/>
          <a:ln w="9525">
            <a:noFill/>
          </a:ln>
        </p:spPr>
        <p:txBody>
          <a:bodyPr wrap="none" anchor="t">
            <a:spAutoFit/>
          </a:bodyPr>
          <a:lstStyle/>
          <a:p>
            <a:pPr algn="ctr" fontAlgn="t">
              <a:spcBef>
                <a:spcPct val="0"/>
              </a:spcBef>
            </a:pPr>
            <a:r>
              <a:rPr lang="en-US" altLang="zh-CN" sz="2000" b="1">
                <a:solidFill>
                  <a:srgbClr val="003366"/>
                </a:solidFill>
                <a:latin typeface="Arial" panose="020B0604020202020204" pitchFamily="34" charset="0"/>
              </a:rPr>
              <a:t>q</a:t>
            </a:r>
            <a:r>
              <a:rPr lang="en-US" altLang="zh-CN" sz="2000" b="1" baseline="-50000">
                <a:solidFill>
                  <a:srgbClr val="003366"/>
                </a:solidFill>
                <a:latin typeface="Arial" panose="020B0604020202020204" pitchFamily="34" charset="0"/>
              </a:rPr>
              <a:t>1</a:t>
            </a:r>
          </a:p>
        </p:txBody>
      </p:sp>
      <p:sp>
        <p:nvSpPr>
          <p:cNvPr id="110624" name="文本框 110623"/>
          <p:cNvSpPr txBox="1"/>
          <p:nvPr/>
        </p:nvSpPr>
        <p:spPr>
          <a:xfrm>
            <a:off x="4716463" y="5041900"/>
            <a:ext cx="441325" cy="579438"/>
          </a:xfrm>
          <a:prstGeom prst="rect">
            <a:avLst/>
          </a:prstGeom>
          <a:noFill/>
          <a:ln w="9525">
            <a:noFill/>
          </a:ln>
        </p:spPr>
        <p:txBody>
          <a:bodyPr wrap="none" anchor="t">
            <a:spAutoFit/>
          </a:bodyPr>
          <a:lstStyle/>
          <a:p>
            <a:pPr algn="ctr" fontAlgn="t">
              <a:spcBef>
                <a:spcPct val="0"/>
              </a:spcBef>
            </a:pPr>
            <a:r>
              <a:rPr lang="en-US" altLang="zh-CN" sz="2000" b="1">
                <a:solidFill>
                  <a:srgbClr val="003366"/>
                </a:solidFill>
                <a:latin typeface="Arial" panose="020B0604020202020204" pitchFamily="34" charset="0"/>
              </a:rPr>
              <a:t>q</a:t>
            </a:r>
            <a:r>
              <a:rPr lang="en-US" altLang="zh-CN" sz="2000" b="1" baseline="-50000">
                <a:solidFill>
                  <a:srgbClr val="003366"/>
                </a:solidFill>
                <a:latin typeface="Arial" panose="020B0604020202020204" pitchFamily="34" charset="0"/>
              </a:rPr>
              <a:t>n</a:t>
            </a:r>
          </a:p>
          <a:p>
            <a:pPr algn="ctr" fontAlgn="t">
              <a:spcBef>
                <a:spcPct val="0"/>
              </a:spcBef>
            </a:pPr>
            <a:endParaRPr lang="en-US" altLang="zh-CN" sz="1800" baseline="-50000">
              <a:solidFill>
                <a:srgbClr val="FF0066"/>
              </a:solidFill>
              <a:latin typeface="Arial" panose="020B0604020202020204" pitchFamily="34" charset="0"/>
            </a:endParaRPr>
          </a:p>
        </p:txBody>
      </p:sp>
      <p:grpSp>
        <p:nvGrpSpPr>
          <p:cNvPr id="110629" name="组合 110628"/>
          <p:cNvGrpSpPr/>
          <p:nvPr/>
        </p:nvGrpSpPr>
        <p:grpSpPr>
          <a:xfrm>
            <a:off x="6732588" y="4292600"/>
            <a:ext cx="576262" cy="457200"/>
            <a:chOff x="3742" y="2795"/>
            <a:chExt cx="363" cy="288"/>
          </a:xfrm>
        </p:grpSpPr>
        <p:sp>
          <p:nvSpPr>
            <p:cNvPr id="110627" name="椭圆 110626"/>
            <p:cNvSpPr/>
            <p:nvPr/>
          </p:nvSpPr>
          <p:spPr>
            <a:xfrm>
              <a:off x="3742" y="2886"/>
              <a:ext cx="136" cy="1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fontAlgn="t">
                <a:spcBef>
                  <a:spcPct val="0"/>
                </a:spcBef>
              </a:pPr>
              <a:endParaRPr sz="1800" dirty="0">
                <a:solidFill>
                  <a:srgbClr val="FF0066"/>
                </a:solidFill>
                <a:latin typeface="Arial" panose="020B0604020202020204" pitchFamily="34" charset="0"/>
              </a:endParaRPr>
            </a:p>
          </p:txBody>
        </p:sp>
        <p:sp>
          <p:nvSpPr>
            <p:cNvPr id="110628" name="文本框 110627"/>
            <p:cNvSpPr txBox="1"/>
            <p:nvPr/>
          </p:nvSpPr>
          <p:spPr>
            <a:xfrm>
              <a:off x="3850" y="2795"/>
              <a:ext cx="255" cy="288"/>
            </a:xfrm>
            <a:prstGeom prst="rect">
              <a:avLst/>
            </a:prstGeom>
            <a:noFill/>
            <a:ln w="9525">
              <a:noFill/>
            </a:ln>
          </p:spPr>
          <p:txBody>
            <a:bodyPr wrap="none" anchor="t">
              <a:spAutoFit/>
            </a:bodyPr>
            <a:lstStyle/>
            <a:p>
              <a:pPr algn="ctr" fontAlgn="t">
                <a:spcBef>
                  <a:spcPct val="0"/>
                </a:spcBef>
              </a:pPr>
              <a:r>
                <a:rPr lang="en-US" altLang="zh-CN" b="1">
                  <a:solidFill>
                    <a:srgbClr val="FF0066"/>
                  </a:solidFill>
                  <a:latin typeface="Arial" panose="020B0604020202020204" pitchFamily="34" charset="0"/>
                </a:rPr>
                <a:t>A</a:t>
              </a:r>
            </a:p>
          </p:txBody>
        </p:sp>
      </p:grpSp>
      <p:sp>
        <p:nvSpPr>
          <p:cNvPr id="110636" name="椭圆 110635"/>
          <p:cNvSpPr/>
          <p:nvPr/>
        </p:nvSpPr>
        <p:spPr>
          <a:xfrm>
            <a:off x="3203575" y="3455988"/>
            <a:ext cx="73025" cy="73025"/>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110637" name="椭圆 110636"/>
          <p:cNvSpPr/>
          <p:nvPr/>
        </p:nvSpPr>
        <p:spPr>
          <a:xfrm>
            <a:off x="3205163" y="4321175"/>
            <a:ext cx="73025" cy="73025"/>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110638" name="椭圆 110637"/>
          <p:cNvSpPr/>
          <p:nvPr/>
        </p:nvSpPr>
        <p:spPr>
          <a:xfrm>
            <a:off x="3276600" y="5616575"/>
            <a:ext cx="73025" cy="73025"/>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110640" name="任意多边形 110639"/>
          <p:cNvSpPr/>
          <p:nvPr/>
        </p:nvSpPr>
        <p:spPr>
          <a:xfrm rot="7206931">
            <a:off x="5832475" y="2527300"/>
            <a:ext cx="1727200" cy="360363"/>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aphicFrame>
        <p:nvGraphicFramePr>
          <p:cNvPr id="110641" name="对象 110640"/>
          <p:cNvGraphicFramePr/>
          <p:nvPr/>
        </p:nvGraphicFramePr>
        <p:xfrm>
          <a:off x="4951413" y="5586413"/>
          <a:ext cx="3455987" cy="869950"/>
        </p:xfrm>
        <a:graphic>
          <a:graphicData uri="http://schemas.openxmlformats.org/presentationml/2006/ole">
            <mc:AlternateContent xmlns:mc="http://schemas.openxmlformats.org/markup-compatibility/2006">
              <mc:Choice xmlns:v="urn:schemas-microsoft-com:vml" Requires="v">
                <p:oleObj r:id="rId4" imgW="1713865" imgH="431800" progId="Equation.DSMT4">
                  <p:embed/>
                </p:oleObj>
              </mc:Choice>
              <mc:Fallback>
                <p:oleObj r:id="rId4" imgW="1713865" imgH="431800" progId="Equation.DSMT4">
                  <p:embed/>
                  <p:pic>
                    <p:nvPicPr>
                      <p:cNvPr id="0" name="图片 3206"/>
                      <p:cNvPicPr/>
                      <p:nvPr/>
                    </p:nvPicPr>
                    <p:blipFill>
                      <a:blip r:embed="rId5"/>
                      <a:stretch>
                        <a:fillRect/>
                      </a:stretch>
                    </p:blipFill>
                    <p:spPr>
                      <a:xfrm>
                        <a:off x="4951413" y="5586413"/>
                        <a:ext cx="3455987" cy="869950"/>
                      </a:xfrm>
                      <a:prstGeom prst="rect">
                        <a:avLst/>
                      </a:prstGeom>
                      <a:noFill/>
                      <a:ln w="38100">
                        <a:noFill/>
                        <a:miter/>
                      </a:ln>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repeatCount="2000" accel="50000" fill="hold" nodeType="withEffect">
                                  <p:stCondLst>
                                    <p:cond delay="0"/>
                                  </p:stCondLst>
                                  <p:childTnLst>
                                    <p:set>
                                      <p:cBhvr>
                                        <p:cTn id="6" dur="1" fill="hold">
                                          <p:stCondLst>
                                            <p:cond delay="0"/>
                                          </p:stCondLst>
                                        </p:cTn>
                                        <p:tgtEl>
                                          <p:spTgt spid="110640"/>
                                        </p:tgtEl>
                                        <p:attrNameLst>
                                          <p:attrName>style.visibility</p:attrName>
                                        </p:attrNameLst>
                                      </p:cBhvr>
                                      <p:to>
                                        <p:strVal val="visible"/>
                                      </p:to>
                                    </p:set>
                                    <p:anim calcmode="lin" valueType="num">
                                      <p:cBhvr additive="base">
                                        <p:cTn id="7" dur="1000" fill="hold"/>
                                        <p:tgtEl>
                                          <p:spTgt spid="110640"/>
                                        </p:tgtEl>
                                        <p:attrNameLst>
                                          <p:attrName>ppt_x</p:attrName>
                                        </p:attrNameLst>
                                      </p:cBhvr>
                                      <p:tavLst>
                                        <p:tav tm="0">
                                          <p:val>
                                            <p:strVal val="1+#ppt_w/2"/>
                                          </p:val>
                                        </p:tav>
                                        <p:tav tm="100000">
                                          <p:val>
                                            <p:strVal val="#ppt_x"/>
                                          </p:val>
                                        </p:tav>
                                      </p:tavLst>
                                    </p:anim>
                                    <p:anim calcmode="lin" valueType="num">
                                      <p:cBhvr additive="base">
                                        <p:cTn id="8" dur="1000" fill="hold"/>
                                        <p:tgtEl>
                                          <p:spTgt spid="110640"/>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38" presetClass="entr" presetSubtype="0" accel="50000" fill="hold" grpId="0" nodeType="afterEffect">
                                  <p:stCondLst>
                                    <p:cond delay="0"/>
                                  </p:stCondLst>
                                  <p:iterate type="lt">
                                    <p:tmPct val="50000"/>
                                  </p:iterate>
                                  <p:childTnLst>
                                    <p:set>
                                      <p:cBhvr>
                                        <p:cTn id="11" dur="1" fill="hold">
                                          <p:stCondLst>
                                            <p:cond delay="0"/>
                                          </p:stCondLst>
                                        </p:cTn>
                                        <p:tgtEl>
                                          <p:spTgt spid="110600"/>
                                        </p:tgtEl>
                                        <p:attrNameLst>
                                          <p:attrName>style.visibility</p:attrName>
                                        </p:attrNameLst>
                                      </p:cBhvr>
                                      <p:to>
                                        <p:strVal val="visible"/>
                                      </p:to>
                                    </p:set>
                                    <p:set>
                                      <p:cBhvr>
                                        <p:cTn id="12" dur="455" fill="hold">
                                          <p:stCondLst>
                                            <p:cond delay="0"/>
                                          </p:stCondLst>
                                        </p:cTn>
                                        <p:tgtEl>
                                          <p:spTgt spid="110600"/>
                                        </p:tgtEl>
                                        <p:attrNameLst>
                                          <p:attrName>style.rotation</p:attrName>
                                        </p:attrNameLst>
                                      </p:cBhvr>
                                      <p:to>
                                        <p:strVal val="-45.0"/>
                                      </p:to>
                                    </p:set>
                                    <p:anim calcmode="lin" valueType="num">
                                      <p:cBhvr>
                                        <p:cTn id="13" dur="455" fill="hold">
                                          <p:stCondLst>
                                            <p:cond delay="455"/>
                                          </p:stCondLst>
                                        </p:cTn>
                                        <p:tgtEl>
                                          <p:spTgt spid="110600"/>
                                        </p:tgtEl>
                                        <p:attrNameLst>
                                          <p:attrName>style.rotation</p:attrName>
                                        </p:attrNameLst>
                                      </p:cBhvr>
                                      <p:tavLst>
                                        <p:tav tm="0">
                                          <p:val>
                                            <p:fltVal val="-45"/>
                                          </p:val>
                                        </p:tav>
                                        <p:tav tm="69900">
                                          <p:val>
                                            <p:fltVal val="45"/>
                                          </p:val>
                                        </p:tav>
                                        <p:tav tm="100000">
                                          <p:val>
                                            <p:fltVal val="0"/>
                                          </p:val>
                                        </p:tav>
                                      </p:tavLst>
                                    </p:anim>
                                    <p:anim calcmode="lin" valueType="num">
                                      <p:cBhvr>
                                        <p:cTn id="14" dur="455" fill="hold">
                                          <p:stCondLst>
                                            <p:cond delay="0"/>
                                          </p:stCondLst>
                                        </p:cTn>
                                        <p:tgtEl>
                                          <p:spTgt spid="110600"/>
                                        </p:tgtEl>
                                        <p:attrNameLst>
                                          <p:attrName>ppt_y</p:attrName>
                                        </p:attrNameLst>
                                      </p:cBhvr>
                                      <p:tavLst>
                                        <p:tav tm="0">
                                          <p:val>
                                            <p:strVal val="#ppt_y-1"/>
                                          </p:val>
                                        </p:tav>
                                        <p:tav tm="100000">
                                          <p:val>
                                            <p:strVal val="#ppt_y-(0.354*#ppt_w-0.172*#ppt_h)"/>
                                          </p:val>
                                        </p:tav>
                                      </p:tavLst>
                                    </p:anim>
                                    <p:anim calcmode="lin" valueType="num">
                                      <p:cBhvr>
                                        <p:cTn id="15" dur="156" decel="50000" autoRev="1" fill="hold">
                                          <p:stCondLst>
                                            <p:cond delay="455"/>
                                          </p:stCondLst>
                                        </p:cTn>
                                        <p:tgtEl>
                                          <p:spTgt spid="110600"/>
                                        </p:tgtEl>
                                        <p:attrNameLst>
                                          <p:attrName>ppt_y</p:attrName>
                                        </p:attrNameLst>
                                      </p:cBhvr>
                                      <p:tavLst>
                                        <p:tav tm="0">
                                          <p:val>
                                            <p:strVal val="#ppt_y-(0.354*#ppt_w-0.172*#ppt_h)"/>
                                          </p:val>
                                        </p:tav>
                                        <p:tav tm="100000">
                                          <p:val>
                                            <p:strVal val="#ppt_y-(0.354*#ppt_w-0.172*#ppt_h)-#ppt_h/2"/>
                                          </p:val>
                                        </p:tav>
                                      </p:tavLst>
                                    </p:anim>
                                    <p:anim calcmode="lin" valueType="num">
                                      <p:cBhvr>
                                        <p:cTn id="16" dur="136" fill="hold">
                                          <p:stCondLst>
                                            <p:cond delay="864"/>
                                          </p:stCondLst>
                                        </p:cTn>
                                        <p:tgtEl>
                                          <p:spTgt spid="110600"/>
                                        </p:tgtEl>
                                        <p:attrNameLst>
                                          <p:attrName>ppt_y</p:attrName>
                                        </p:attrNameLst>
                                      </p:cBhvr>
                                      <p:tavLst>
                                        <p:tav tm="0">
                                          <p:val>
                                            <p:strVal val="#ppt_y-(0.354*#ppt_w-0.172*#ppt_h)"/>
                                          </p:val>
                                        </p:tav>
                                        <p:tav tm="100000">
                                          <p:val>
                                            <p:strVal val="#ppt_y"/>
                                          </p:val>
                                        </p:tav>
                                      </p:tavLst>
                                    </p:anim>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110601"/>
                                        </p:tgtEl>
                                        <p:attrNameLst>
                                          <p:attrName>style.visibility</p:attrName>
                                        </p:attrNameLst>
                                      </p:cBhvr>
                                      <p:to>
                                        <p:strVal val="visible"/>
                                      </p:to>
                                    </p:set>
                                    <p:animEffect transition="in" filter="wipe(down)">
                                      <p:cBhvr>
                                        <p:cTn id="20" dur="500"/>
                                        <p:tgtEl>
                                          <p:spTgt spid="110601"/>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110614"/>
                                        </p:tgtEl>
                                        <p:attrNameLst>
                                          <p:attrName>style.visibility</p:attrName>
                                        </p:attrNameLst>
                                      </p:cBhvr>
                                      <p:to>
                                        <p:strVal val="visible"/>
                                      </p:to>
                                    </p:set>
                                    <p:animEffect transition="in" filter="wipe(left)">
                                      <p:cBhvr>
                                        <p:cTn id="24" dur="500"/>
                                        <p:tgtEl>
                                          <p:spTgt spid="110614"/>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110602"/>
                                        </p:tgtEl>
                                        <p:attrNameLst>
                                          <p:attrName>style.visibility</p:attrName>
                                        </p:attrNameLst>
                                      </p:cBhvr>
                                      <p:to>
                                        <p:strVal val="visible"/>
                                      </p:to>
                                    </p:set>
                                    <p:animEffect transition="in" filter="wipe(left)">
                                      <p:cBhvr>
                                        <p:cTn id="28" dur="500"/>
                                        <p:tgtEl>
                                          <p:spTgt spid="110602"/>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110615"/>
                                        </p:tgtEl>
                                        <p:attrNameLst>
                                          <p:attrName>style.visibility</p:attrName>
                                        </p:attrNameLst>
                                      </p:cBhvr>
                                      <p:to>
                                        <p:strVal val="visible"/>
                                      </p:to>
                                    </p:set>
                                    <p:animEffect transition="in" filter="wipe(left)">
                                      <p:cBhvr>
                                        <p:cTn id="32" dur="500"/>
                                        <p:tgtEl>
                                          <p:spTgt spid="110615"/>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110603"/>
                                        </p:tgtEl>
                                        <p:attrNameLst>
                                          <p:attrName>style.visibility</p:attrName>
                                        </p:attrNameLst>
                                      </p:cBhvr>
                                      <p:to>
                                        <p:strVal val="visible"/>
                                      </p:to>
                                    </p:set>
                                    <p:animEffect transition="in" filter="wipe(left)">
                                      <p:cBhvr>
                                        <p:cTn id="36" dur="500"/>
                                        <p:tgtEl>
                                          <p:spTgt spid="110603"/>
                                        </p:tgtEl>
                                      </p:cBhvr>
                                    </p:animEffect>
                                  </p:childTnLst>
                                </p:cTn>
                              </p:par>
                            </p:childTnLst>
                          </p:cTn>
                        </p:par>
                        <p:par>
                          <p:cTn id="37" fill="hold">
                            <p:stCondLst>
                              <p:cond delay="3500"/>
                            </p:stCondLst>
                            <p:childTnLst>
                              <p:par>
                                <p:cTn id="38" presetID="22" presetClass="entr" presetSubtype="4" fill="hold" nodeType="afterEffect">
                                  <p:stCondLst>
                                    <p:cond delay="0"/>
                                  </p:stCondLst>
                                  <p:childTnLst>
                                    <p:set>
                                      <p:cBhvr>
                                        <p:cTn id="39" dur="1" fill="hold">
                                          <p:stCondLst>
                                            <p:cond delay="0"/>
                                          </p:stCondLst>
                                        </p:cTn>
                                        <p:tgtEl>
                                          <p:spTgt spid="110616"/>
                                        </p:tgtEl>
                                        <p:attrNameLst>
                                          <p:attrName>style.visibility</p:attrName>
                                        </p:attrNameLst>
                                      </p:cBhvr>
                                      <p:to>
                                        <p:strVal val="visible"/>
                                      </p:to>
                                    </p:set>
                                    <p:animEffect transition="in" filter="wipe(down)">
                                      <p:cBhvr>
                                        <p:cTn id="40" dur="500"/>
                                        <p:tgtEl>
                                          <p:spTgt spid="110616"/>
                                        </p:tgtEl>
                                      </p:cBhvr>
                                    </p:animEffect>
                                  </p:childTnLst>
                                </p:cTn>
                              </p:par>
                            </p:childTnLst>
                          </p:cTn>
                        </p:par>
                        <p:par>
                          <p:cTn id="41" fill="hold">
                            <p:stCondLst>
                              <p:cond delay="4000"/>
                            </p:stCondLst>
                            <p:childTnLst>
                              <p:par>
                                <p:cTn id="42" presetID="35" presetClass="emph" presetSubtype="0" repeatCount="3000" fill="hold" nodeType="afterEffect">
                                  <p:stCondLst>
                                    <p:cond delay="0"/>
                                  </p:stCondLst>
                                  <p:childTnLst>
                                    <p:anim calcmode="discrete" valueType="str">
                                      <p:cBhvr>
                                        <p:cTn id="43" dur="1000" fill="hold"/>
                                        <p:tgtEl>
                                          <p:spTgt spid="110640"/>
                                        </p:tgtEl>
                                        <p:attrNameLst>
                                          <p:attrName>style.visibility</p:attrName>
                                        </p:attrNameLst>
                                      </p:cBhvr>
                                      <p:tavLst>
                                        <p:tav tm="0">
                                          <p:val>
                                            <p:strVal val="hidden"/>
                                          </p:val>
                                        </p:tav>
                                        <p:tav tm="50000">
                                          <p:val>
                                            <p:strVal val="visible"/>
                                          </p:val>
                                        </p:tav>
                                      </p:tavLst>
                                    </p:anim>
                                  </p:childTnLst>
                                </p:cTn>
                              </p:par>
                            </p:childTnLst>
                          </p:cTn>
                        </p:par>
                        <p:par>
                          <p:cTn id="44" fill="hold">
                            <p:stCondLst>
                              <p:cond delay="5000"/>
                            </p:stCondLst>
                            <p:childTnLst>
                              <p:par>
                                <p:cTn id="45" presetID="9" presetClass="entr" presetSubtype="0" fill="hold" nodeType="afterEffect">
                                  <p:stCondLst>
                                    <p:cond delay="0"/>
                                  </p:stCondLst>
                                  <p:childTnLst>
                                    <p:set>
                                      <p:cBhvr>
                                        <p:cTn id="46" dur="1" fill="hold">
                                          <p:stCondLst>
                                            <p:cond delay="0"/>
                                          </p:stCondLst>
                                        </p:cTn>
                                        <p:tgtEl>
                                          <p:spTgt spid="110641"/>
                                        </p:tgtEl>
                                        <p:attrNameLst>
                                          <p:attrName>style.visibility</p:attrName>
                                        </p:attrNameLst>
                                      </p:cBhvr>
                                      <p:to>
                                        <p:strVal val="visible"/>
                                      </p:to>
                                    </p:set>
                                    <p:animEffect transition="in" filter="dissolve">
                                      <p:cBhvr>
                                        <p:cTn id="47" dur="2000"/>
                                        <p:tgtEl>
                                          <p:spTgt spid="110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0"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title" idx="4294967295"/>
          </p:nvPr>
        </p:nvSpPr>
        <p:spPr>
          <a:xfrm>
            <a:off x="0" y="428625"/>
            <a:ext cx="9036050" cy="714375"/>
          </a:xfrm>
        </p:spPr>
        <p:txBody>
          <a:bodyPr/>
          <a:lstStyle/>
          <a:p>
            <a:r>
              <a:rPr lang="zh-CN" altLang="en-US" b="1" dirty="0">
                <a:solidFill>
                  <a:srgbClr val="FF0000"/>
                </a:solidFill>
                <a:effectLst>
                  <a:outerShdw blurRad="38100" dist="38100" dir="2700000" algn="tl">
                    <a:srgbClr val="000000"/>
                  </a:outerShdw>
                </a:effectLst>
                <a:latin typeface="隶书" panose="02010509060101010101" charset="-122"/>
                <a:ea typeface="隶书" panose="02010509060101010101" charset="-122"/>
                <a:cs typeface="隶书" panose="02010509060101010101" charset="-122"/>
              </a:rPr>
              <a:t>全概率公式应用：敏感问题调查</a:t>
            </a:r>
          </a:p>
        </p:txBody>
      </p:sp>
      <p:sp>
        <p:nvSpPr>
          <p:cNvPr id="8" name="TextBox 7"/>
          <p:cNvSpPr txBox="1"/>
          <p:nvPr/>
        </p:nvSpPr>
        <p:spPr>
          <a:xfrm>
            <a:off x="250825" y="1125538"/>
            <a:ext cx="8607425" cy="1951037"/>
          </a:xfrm>
          <a:prstGeom prst="rect">
            <a:avLst/>
          </a:prstGeom>
          <a:noFill/>
        </p:spPr>
        <p:txBody>
          <a:bodyPr>
            <a:spAutoFit/>
          </a:bodyPr>
          <a:lstStyle/>
          <a:p>
            <a:pPr algn="just" eaLnBrk="0" hangingPunct="0">
              <a:lnSpc>
                <a:spcPct val="120000"/>
              </a:lnSpc>
              <a:spcBef>
                <a:spcPts val="1200"/>
              </a:spcBef>
              <a:buClr>
                <a:schemeClr val="tx2"/>
              </a:buClr>
              <a:buSzPct val="75000"/>
              <a:buFont typeface="Monotype Sorts" pitchFamily="2" charset="2"/>
              <a:buNone/>
              <a:defRPr/>
            </a:pPr>
            <a:r>
              <a:rPr lang="zh-CN" altLang="en-US" dirty="0"/>
              <a:t>     常常会发生被调查者拒绝回答或不真实回答的情况</a:t>
            </a:r>
            <a:r>
              <a:rPr lang="en-US" altLang="zh-CN" dirty="0"/>
              <a:t>. </a:t>
            </a:r>
          </a:p>
          <a:p>
            <a:pPr algn="just" eaLnBrk="0" hangingPunct="0">
              <a:lnSpc>
                <a:spcPct val="120000"/>
              </a:lnSpc>
              <a:spcBef>
                <a:spcPts val="1200"/>
              </a:spcBef>
              <a:buClr>
                <a:schemeClr val="tx2"/>
              </a:buClr>
              <a:buSzPct val="75000"/>
              <a:buFont typeface="Monotype Sorts" pitchFamily="2" charset="2"/>
              <a:buNone/>
              <a:defRPr/>
            </a:pPr>
            <a:r>
              <a:rPr lang="zh-CN" altLang="en-US" dirty="0"/>
              <a:t>     沃纳（</a:t>
            </a:r>
            <a:r>
              <a:rPr lang="en-US" altLang="zh-CN" dirty="0"/>
              <a:t>Warner</a:t>
            </a:r>
            <a:r>
              <a:rPr lang="zh-CN" altLang="en-US" dirty="0"/>
              <a:t>）于</a:t>
            </a:r>
            <a:r>
              <a:rPr lang="en-US" altLang="zh-CN" dirty="0"/>
              <a:t>1965 </a:t>
            </a:r>
            <a:r>
              <a:rPr lang="zh-CN" altLang="en-US" dirty="0"/>
              <a:t>年提出</a:t>
            </a:r>
            <a:r>
              <a:rPr lang="zh-CN" altLang="en-US" dirty="0">
                <a:solidFill>
                  <a:srgbClr val="FF3300"/>
                </a:solidFill>
              </a:rPr>
              <a:t>随机回答法</a:t>
            </a:r>
            <a:r>
              <a:rPr lang="en-US" altLang="zh-CN" dirty="0"/>
              <a:t>.</a:t>
            </a:r>
          </a:p>
          <a:p>
            <a:pPr algn="just" eaLnBrk="0" hangingPunct="0">
              <a:lnSpc>
                <a:spcPct val="120000"/>
              </a:lnSpc>
              <a:spcBef>
                <a:spcPts val="1200"/>
              </a:spcBef>
              <a:buClr>
                <a:schemeClr val="tx2"/>
              </a:buClr>
              <a:buSzPct val="75000"/>
              <a:buFont typeface="Monotype Sorts" pitchFamily="2" charset="2"/>
              <a:buNone/>
              <a:defRPr/>
            </a:pPr>
            <a:r>
              <a:rPr lang="en-US" altLang="zh-CN" dirty="0"/>
              <a:t>     </a:t>
            </a:r>
            <a:r>
              <a:rPr lang="zh-CN" altLang="en-US" dirty="0"/>
              <a:t>思想</a:t>
            </a:r>
            <a:r>
              <a:rPr lang="en-US" altLang="zh-CN" dirty="0"/>
              <a:t>:</a:t>
            </a:r>
            <a:r>
              <a:rPr lang="zh-CN" altLang="en-US" dirty="0"/>
              <a:t>“</a:t>
            </a:r>
            <a:r>
              <a:rPr lang="zh-CN" altLang="en-US" u="sng" dirty="0">
                <a:solidFill>
                  <a:srgbClr val="3333CC"/>
                </a:solidFill>
              </a:rPr>
              <a:t>愈少泄漏问题的答案实质</a:t>
            </a:r>
            <a:r>
              <a:rPr lang="en-US" altLang="zh-CN" u="sng" dirty="0">
                <a:solidFill>
                  <a:srgbClr val="3333CC"/>
                </a:solidFill>
              </a:rPr>
              <a:t>, </a:t>
            </a:r>
            <a:r>
              <a:rPr lang="zh-CN" altLang="en-US" u="sng" dirty="0">
                <a:solidFill>
                  <a:srgbClr val="3333CC"/>
                </a:solidFill>
              </a:rPr>
              <a:t>愈能较好合作</a:t>
            </a:r>
            <a:r>
              <a:rPr lang="zh-CN" altLang="en-US" dirty="0"/>
              <a:t>”</a:t>
            </a:r>
            <a:r>
              <a:rPr lang="en-US" altLang="zh-CN" dirty="0"/>
              <a:t>.</a:t>
            </a:r>
            <a:endParaRPr lang="zh-CN" altLang="en-US" dirty="0"/>
          </a:p>
        </p:txBody>
      </p:sp>
      <p:sp>
        <p:nvSpPr>
          <p:cNvPr id="4" name="TextBox 3"/>
          <p:cNvSpPr txBox="1"/>
          <p:nvPr/>
        </p:nvSpPr>
        <p:spPr>
          <a:xfrm>
            <a:off x="358775" y="3225800"/>
            <a:ext cx="8601075" cy="3022600"/>
          </a:xfrm>
          <a:prstGeom prst="rect">
            <a:avLst/>
          </a:prstGeom>
          <a:noFill/>
        </p:spPr>
        <p:txBody>
          <a:bodyPr>
            <a:spAutoFit/>
          </a:bodyPr>
          <a:lstStyle/>
          <a:p>
            <a:pPr algn="just" eaLnBrk="0" hangingPunct="0">
              <a:lnSpc>
                <a:spcPct val="120000"/>
              </a:lnSpc>
              <a:spcBef>
                <a:spcPct val="20000"/>
              </a:spcBef>
              <a:buClr>
                <a:schemeClr val="tx2"/>
              </a:buClr>
              <a:buSzPct val="75000"/>
              <a:buFont typeface="Monotype Sorts"/>
              <a:buNone/>
            </a:pPr>
            <a:r>
              <a:rPr lang="zh-CN" altLang="en-US">
                <a:effectLst>
                  <a:outerShdw blurRad="38100" dist="38100" dir="2700000" algn="tl">
                    <a:srgbClr val="FFFFFF"/>
                  </a:outerShdw>
                </a:effectLst>
                <a:ea typeface="黑体" panose="02010609060101010101" pitchFamily="2" charset="-122"/>
                <a:cs typeface="Times New Roman" panose="02020603050405020304" pitchFamily="18" charset="0"/>
              </a:rPr>
              <a:t>    </a:t>
            </a:r>
            <a:r>
              <a:rPr lang="zh-CN" altLang="en-US">
                <a:effectLst>
                  <a:outerShdw blurRad="38100" dist="38100" dir="2700000" algn="tl">
                    <a:srgbClr val="FFFFFF"/>
                  </a:outerShdw>
                </a:effectLst>
                <a:latin typeface="楷体" panose="02010609060101010101" pitchFamily="49" charset="-122"/>
                <a:ea typeface="黑体" panose="02010609060101010101" pitchFamily="2" charset="-122"/>
                <a:cs typeface="Times New Roman" panose="02020603050405020304" pitchFamily="18" charset="0"/>
              </a:rPr>
              <a:t>比如为被调查者设定两个问题</a:t>
            </a:r>
            <a:r>
              <a:rPr lang="en-US" altLang="zh-CN">
                <a:effectLst>
                  <a:outerShdw blurRad="38100" dist="38100" dir="2700000" algn="tl">
                    <a:srgbClr val="FFFFFF"/>
                  </a:outerShdw>
                </a:effectLst>
                <a:latin typeface="楷体" panose="02010609060101010101" pitchFamily="49" charset="-122"/>
                <a:ea typeface="黑体" panose="02010609060101010101" pitchFamily="2" charset="-122"/>
                <a:cs typeface="Times New Roman" panose="02020603050405020304" pitchFamily="18" charset="0"/>
              </a:rPr>
              <a:t>:</a:t>
            </a:r>
          </a:p>
          <a:p>
            <a:pPr algn="just" eaLnBrk="0" hangingPunct="0">
              <a:lnSpc>
                <a:spcPct val="120000"/>
              </a:lnSpc>
              <a:spcBef>
                <a:spcPct val="20000"/>
              </a:spcBef>
              <a:buClr>
                <a:schemeClr val="tx2"/>
              </a:buClr>
              <a:buSzPct val="75000"/>
              <a:buFont typeface="Monotype Sorts"/>
              <a:buNone/>
            </a:pPr>
            <a:r>
              <a:rPr lang="en-US" altLang="zh-CN">
                <a:effectLst>
                  <a:outerShdw blurRad="38100" dist="38100" dir="2700000" algn="tl">
                    <a:srgbClr val="FFFFFF"/>
                  </a:outerShdw>
                </a:effectLst>
                <a:ea typeface="华文新魏" panose="02010800040101010101" charset="-122"/>
                <a:cs typeface="Times New Roman" panose="02020603050405020304" pitchFamily="18" charset="0"/>
              </a:rPr>
              <a:t>Q</a:t>
            </a:r>
            <a:r>
              <a:rPr lang="en-US" altLang="zh-CN" baseline="-25000">
                <a:effectLst>
                  <a:outerShdw blurRad="38100" dist="38100" dir="2700000" algn="tl">
                    <a:srgbClr val="FFFFFF"/>
                  </a:outerShdw>
                </a:effectLst>
                <a:ea typeface="华文新魏" panose="02010800040101010101" charset="-122"/>
                <a:cs typeface="Times New Roman" panose="02020603050405020304" pitchFamily="18" charset="0"/>
              </a:rPr>
              <a:t>1</a:t>
            </a:r>
            <a:r>
              <a:rPr lang="en-US" altLang="zh-CN">
                <a:effectLst>
                  <a:outerShdw blurRad="38100" dist="38100" dir="2700000" algn="tl">
                    <a:srgbClr val="FFFFFF"/>
                  </a:outerShdw>
                </a:effectLst>
                <a:ea typeface="华文新魏" panose="02010800040101010101" charset="-122"/>
                <a:cs typeface="Times New Roman" panose="02020603050405020304" pitchFamily="18" charset="0"/>
              </a:rPr>
              <a:t> : </a:t>
            </a:r>
            <a:r>
              <a:rPr lang="zh-CN" altLang="en-US">
                <a:effectLst>
                  <a:outerShdw blurRad="38100" dist="38100" dir="2700000" algn="tl">
                    <a:srgbClr val="FFFFFF"/>
                  </a:outerShdw>
                </a:effectLst>
                <a:ea typeface="华文新魏" panose="02010800040101010101" charset="-122"/>
                <a:cs typeface="Times New Roman" panose="02020603050405020304" pitchFamily="18" charset="0"/>
              </a:rPr>
              <a:t>你在期末考试中作弊了吗</a:t>
            </a:r>
            <a:r>
              <a:rPr lang="en-US" altLang="zh-CN">
                <a:effectLst>
                  <a:outerShdw blurRad="38100" dist="38100" dir="2700000" algn="tl">
                    <a:srgbClr val="FFFFFF"/>
                  </a:outerShdw>
                </a:effectLst>
                <a:ea typeface="华文新魏" panose="02010800040101010101" charset="-122"/>
                <a:cs typeface="Times New Roman" panose="02020603050405020304" pitchFamily="18" charset="0"/>
              </a:rPr>
              <a:t>?</a:t>
            </a:r>
          </a:p>
          <a:p>
            <a:pPr algn="just" eaLnBrk="0" hangingPunct="0">
              <a:lnSpc>
                <a:spcPct val="120000"/>
              </a:lnSpc>
              <a:spcBef>
                <a:spcPct val="20000"/>
              </a:spcBef>
              <a:buClr>
                <a:schemeClr val="tx2"/>
              </a:buClr>
              <a:buSzPct val="75000"/>
              <a:buFont typeface="Monotype Sorts"/>
              <a:buNone/>
            </a:pPr>
            <a:r>
              <a:rPr lang="en-US" altLang="zh-CN">
                <a:effectLst>
                  <a:outerShdw blurRad="38100" dist="38100" dir="2700000" algn="tl">
                    <a:srgbClr val="FFFFFF"/>
                  </a:outerShdw>
                </a:effectLst>
                <a:ea typeface="华文新魏" panose="02010800040101010101" charset="-122"/>
                <a:cs typeface="Times New Roman" panose="02020603050405020304" pitchFamily="18" charset="0"/>
              </a:rPr>
              <a:t>Q</a:t>
            </a:r>
            <a:r>
              <a:rPr lang="en-US" altLang="zh-CN" baseline="-25000">
                <a:effectLst>
                  <a:outerShdw blurRad="38100" dist="38100" dir="2700000" algn="tl">
                    <a:srgbClr val="FFFFFF"/>
                  </a:outerShdw>
                </a:effectLst>
                <a:ea typeface="华文新魏" panose="02010800040101010101" charset="-122"/>
                <a:cs typeface="Times New Roman" panose="02020603050405020304" pitchFamily="18" charset="0"/>
              </a:rPr>
              <a:t>2</a:t>
            </a:r>
            <a:r>
              <a:rPr lang="en-US" altLang="zh-CN">
                <a:effectLst>
                  <a:outerShdw blurRad="38100" dist="38100" dir="2700000" algn="tl">
                    <a:srgbClr val="FFFFFF"/>
                  </a:outerShdw>
                </a:effectLst>
                <a:ea typeface="华文新魏" panose="02010800040101010101" charset="-122"/>
                <a:cs typeface="Times New Roman" panose="02020603050405020304" pitchFamily="18" charset="0"/>
              </a:rPr>
              <a:t> : </a:t>
            </a:r>
            <a:r>
              <a:rPr lang="zh-CN" altLang="en-US">
                <a:effectLst>
                  <a:outerShdw blurRad="38100" dist="38100" dir="2700000" algn="tl">
                    <a:srgbClr val="FFFFFF"/>
                  </a:outerShdw>
                </a:effectLst>
                <a:ea typeface="华文新魏" panose="02010800040101010101" charset="-122"/>
                <a:cs typeface="Times New Roman" panose="02020603050405020304" pitchFamily="18" charset="0"/>
              </a:rPr>
              <a:t>你没在期末考试中作弊吗</a:t>
            </a:r>
            <a:r>
              <a:rPr lang="en-US" altLang="zh-CN">
                <a:effectLst>
                  <a:outerShdw blurRad="38100" dist="38100" dir="2700000" algn="tl">
                    <a:srgbClr val="FFFFFF"/>
                  </a:outerShdw>
                </a:effectLst>
                <a:ea typeface="华文新魏" panose="02010800040101010101" charset="-122"/>
                <a:cs typeface="Times New Roman" panose="02020603050405020304" pitchFamily="18" charset="0"/>
              </a:rPr>
              <a:t>?</a:t>
            </a:r>
          </a:p>
          <a:p>
            <a:pPr algn="just" eaLnBrk="0" hangingPunct="0">
              <a:lnSpc>
                <a:spcPct val="120000"/>
              </a:lnSpc>
              <a:spcBef>
                <a:spcPct val="20000"/>
              </a:spcBef>
              <a:buClr>
                <a:schemeClr val="tx2"/>
              </a:buClr>
              <a:buSzPct val="75000"/>
              <a:buFont typeface="Monotype Sorts"/>
              <a:buNone/>
            </a:pPr>
            <a:r>
              <a:rPr lang="zh-CN" altLang="en-US">
                <a:effectLst>
                  <a:outerShdw blurRad="38100" dist="38100" dir="2700000" algn="tl">
                    <a:srgbClr val="FFFFFF"/>
                  </a:outerShdw>
                </a:effectLst>
                <a:latin typeface="楷体" panose="02010609060101010101" pitchFamily="49" charset="-122"/>
                <a:cs typeface="Times New Roman" panose="02020603050405020304" pitchFamily="18" charset="0"/>
              </a:rPr>
              <a:t>被调查者回答问题中的哪个完全由随机化的方法确定</a:t>
            </a:r>
            <a:r>
              <a:rPr lang="en-US" altLang="zh-CN">
                <a:effectLst>
                  <a:outerShdw blurRad="38100" dist="38100" dir="2700000" algn="tl">
                    <a:srgbClr val="FFFFFF"/>
                  </a:outerShdw>
                </a:effectLst>
                <a:latin typeface="楷体" panose="02010609060101010101" pitchFamily="49" charset="-122"/>
                <a:cs typeface="Times New Roman" panose="02020603050405020304" pitchFamily="18" charset="0"/>
              </a:rPr>
              <a:t>, </a:t>
            </a:r>
          </a:p>
          <a:p>
            <a:pPr algn="just" eaLnBrk="0" hangingPunct="0">
              <a:lnSpc>
                <a:spcPct val="120000"/>
              </a:lnSpc>
              <a:spcBef>
                <a:spcPct val="20000"/>
              </a:spcBef>
              <a:buClr>
                <a:schemeClr val="tx2"/>
              </a:buClr>
              <a:buSzPct val="75000"/>
              <a:buFont typeface="Monotype Sorts"/>
              <a:buNone/>
            </a:pPr>
            <a:r>
              <a:rPr lang="zh-CN" altLang="en-US">
                <a:effectLst>
                  <a:outerShdw blurRad="38100" dist="38100" dir="2700000" algn="tl">
                    <a:srgbClr val="FFFFFF"/>
                  </a:outerShdw>
                </a:effectLst>
                <a:latin typeface="楷体" panose="02010609060101010101" pitchFamily="49" charset="-122"/>
                <a:cs typeface="Times New Roman" panose="02020603050405020304" pitchFamily="18" charset="0"/>
              </a:rPr>
              <a:t>且只有被调查者本人知道他</a:t>
            </a:r>
            <a:r>
              <a:rPr lang="en-US" altLang="zh-CN">
                <a:effectLst>
                  <a:outerShdw blurRad="38100" dist="38100" dir="2700000" algn="tl">
                    <a:srgbClr val="FFFFFF"/>
                  </a:outerShdw>
                </a:effectLst>
                <a:latin typeface="楷体" panose="02010609060101010101" pitchFamily="49" charset="-122"/>
                <a:cs typeface="Times New Roman" panose="02020603050405020304" pitchFamily="18" charset="0"/>
              </a:rPr>
              <a:t>(</a:t>
            </a:r>
            <a:r>
              <a:rPr lang="zh-CN" altLang="en-US">
                <a:effectLst>
                  <a:outerShdw blurRad="38100" dist="38100" dir="2700000" algn="tl">
                    <a:srgbClr val="FFFFFF"/>
                  </a:outerShdw>
                </a:effectLst>
                <a:latin typeface="楷体" panose="02010609060101010101" pitchFamily="49" charset="-122"/>
                <a:cs typeface="Times New Roman" panose="02020603050405020304" pitchFamily="18" charset="0"/>
              </a:rPr>
              <a:t>她</a:t>
            </a:r>
            <a:r>
              <a:rPr lang="en-US" altLang="zh-CN">
                <a:effectLst>
                  <a:outerShdw blurRad="38100" dist="38100" dir="2700000" algn="tl">
                    <a:srgbClr val="FFFFFF"/>
                  </a:outerShdw>
                </a:effectLst>
                <a:latin typeface="楷体" panose="02010609060101010101" pitchFamily="49" charset="-122"/>
                <a:cs typeface="Times New Roman" panose="02020603050405020304" pitchFamily="18" charset="0"/>
              </a:rPr>
              <a:t>)</a:t>
            </a:r>
            <a:r>
              <a:rPr lang="zh-CN" altLang="en-US">
                <a:effectLst>
                  <a:outerShdw blurRad="38100" dist="38100" dir="2700000" algn="tl">
                    <a:srgbClr val="FFFFFF"/>
                  </a:outerShdw>
                </a:effectLst>
                <a:latin typeface="楷体" panose="02010609060101010101" pitchFamily="49" charset="-122"/>
                <a:cs typeface="Times New Roman" panose="02020603050405020304" pitchFamily="18" charset="0"/>
              </a:rPr>
              <a:t>回答的是哪一个问题</a:t>
            </a:r>
            <a:r>
              <a:rPr lang="en-US" altLang="zh-CN">
                <a:effectLst>
                  <a:outerShdw blurRad="38100" dist="38100" dir="2700000" algn="tl">
                    <a:srgbClr val="FFFFFF"/>
                  </a:outerShdw>
                </a:effectLst>
                <a:latin typeface="楷体" panose="02010609060101010101" pitchFamily="49"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38597222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dissolv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dissolve">
                                      <p:cBhvr>
                                        <p:cTn id="22" dur="500"/>
                                        <p:tgtEl>
                                          <p:spTgt spid="4">
                                            <p:txEl>
                                              <p:pRg st="0" end="0"/>
                                            </p:txEl>
                                          </p:spTgt>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dissolve">
                                      <p:cBhvr>
                                        <p:cTn id="26" dur="500"/>
                                        <p:tgtEl>
                                          <p:spTgt spid="4">
                                            <p:txEl>
                                              <p:pRg st="1" end="1"/>
                                            </p:txEl>
                                          </p:spTgt>
                                        </p:tgtEl>
                                      </p:cBhvr>
                                    </p:animEffect>
                                  </p:childTnLst>
                                </p:cTn>
                              </p:par>
                            </p:childTnLst>
                          </p:cTn>
                        </p:par>
                        <p:par>
                          <p:cTn id="27" fill="hold">
                            <p:stCondLst>
                              <p:cond delay="1000"/>
                            </p:stCondLst>
                            <p:childTnLst>
                              <p:par>
                                <p:cTn id="28" presetID="9" presetClass="entr" presetSubtype="0" fill="hold" nodeType="after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dissolve">
                                      <p:cBhvr>
                                        <p:cTn id="30" dur="500"/>
                                        <p:tgtEl>
                                          <p:spTgt spid="4">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dissolve">
                                      <p:cBhvr>
                                        <p:cTn id="35" dur="500"/>
                                        <p:tgtEl>
                                          <p:spTgt spid="4">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dissolve">
                                      <p:cBhvr>
                                        <p:cTn id="4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7950" y="1314450"/>
            <a:ext cx="5903913" cy="1730375"/>
          </a:xfrm>
          <a:prstGeom prst="rect">
            <a:avLst/>
          </a:prstGeom>
          <a:noFill/>
        </p:spPr>
        <p:txBody>
          <a:bodyPr>
            <a:spAutoFit/>
          </a:bodyPr>
          <a:lstStyle/>
          <a:p>
            <a:pPr algn="just" eaLnBrk="0" hangingPunct="0">
              <a:lnSpc>
                <a:spcPct val="120000"/>
              </a:lnSpc>
              <a:spcBef>
                <a:spcPct val="20000"/>
              </a:spcBef>
              <a:buClr>
                <a:schemeClr val="tx2"/>
              </a:buClr>
              <a:buSzPct val="75000"/>
              <a:buFont typeface="Monotype Sorts" pitchFamily="2" charset="2"/>
              <a:buNone/>
              <a:defRPr/>
            </a:pPr>
            <a:r>
              <a:rPr lang="zh-CN" altLang="en-US" dirty="0">
                <a:ea typeface="黑体" panose="02010609060101010101" pitchFamily="2" charset="-122"/>
                <a:cs typeface="Times New Roman" panose="02020603050405020304" pitchFamily="18" charset="0"/>
              </a:rPr>
              <a:t>    假设</a:t>
            </a:r>
            <a:endParaRPr lang="en-US" altLang="zh-CN" dirty="0">
              <a:ea typeface="黑体" panose="02010609060101010101" pitchFamily="2" charset="-122"/>
              <a:cs typeface="Times New Roman" panose="02020603050405020304" pitchFamily="18" charset="0"/>
            </a:endParaRPr>
          </a:p>
          <a:p>
            <a:pPr algn="just" eaLnBrk="0" hangingPunct="0">
              <a:lnSpc>
                <a:spcPct val="120000"/>
              </a:lnSpc>
              <a:spcBef>
                <a:spcPct val="20000"/>
              </a:spcBef>
              <a:buClr>
                <a:schemeClr val="tx2"/>
              </a:buClr>
              <a:buSzPct val="75000"/>
              <a:buFont typeface="Monotype Sorts" pitchFamily="2" charset="2"/>
              <a:buNone/>
              <a:defRPr/>
            </a:pPr>
            <a:r>
              <a:rPr lang="en-US" altLang="zh-CN" sz="2600" dirty="0">
                <a:solidFill>
                  <a:srgbClr val="FF0000"/>
                </a:solidFill>
                <a:effectLst>
                  <a:outerShdw blurRad="38100" dist="38100" dir="2700000" algn="tl">
                    <a:srgbClr val="000000">
                      <a:alpha val="43137"/>
                    </a:srgbClr>
                  </a:outerShdw>
                </a:effectLst>
                <a:ea typeface="黑体" panose="02010609060101010101" pitchFamily="2" charset="-122"/>
                <a:cs typeface="Times New Roman" panose="02020603050405020304" pitchFamily="18" charset="0"/>
              </a:rPr>
              <a:t>A</a:t>
            </a:r>
            <a:r>
              <a:rPr lang="en-US" altLang="zh-CN" sz="2600" baseline="-25000" dirty="0">
                <a:solidFill>
                  <a:srgbClr val="FF0000"/>
                </a:solidFill>
                <a:effectLst>
                  <a:outerShdw blurRad="38100" dist="38100" dir="2700000" algn="tl">
                    <a:srgbClr val="000000">
                      <a:alpha val="43137"/>
                    </a:srgbClr>
                  </a:outerShdw>
                </a:effectLst>
                <a:ea typeface="黑体" panose="02010609060101010101" pitchFamily="2" charset="-122"/>
                <a:cs typeface="Times New Roman" panose="02020603050405020304" pitchFamily="18" charset="0"/>
              </a:rPr>
              <a:t>1</a:t>
            </a:r>
            <a:r>
              <a:rPr lang="en-US" altLang="zh-CN" sz="2600" dirty="0">
                <a:solidFill>
                  <a:srgbClr val="FF0000"/>
                </a:solidFill>
                <a:effectLst>
                  <a:outerShdw blurRad="38100" dist="38100" dir="2700000" algn="tl">
                    <a:srgbClr val="000000">
                      <a:alpha val="43137"/>
                    </a:srgbClr>
                  </a:outerShdw>
                </a:effectLst>
                <a:ea typeface="黑体" panose="02010609060101010101" pitchFamily="2" charset="-122"/>
                <a:cs typeface="Times New Roman" panose="02020603050405020304" pitchFamily="18" charset="0"/>
              </a:rPr>
              <a:t> </a:t>
            </a:r>
            <a:r>
              <a:rPr lang="en-US" altLang="zh-CN" sz="2600" dirty="0">
                <a:ea typeface="黑体" panose="02010609060101010101" pitchFamily="2" charset="-122"/>
                <a:cs typeface="Times New Roman" panose="02020603050405020304" pitchFamily="18" charset="0"/>
              </a:rPr>
              <a:t>: </a:t>
            </a:r>
            <a:r>
              <a:rPr lang="zh-CN" altLang="en-US" sz="2600" dirty="0">
                <a:ea typeface="黑体" panose="02010609060101010101" pitchFamily="2" charset="-122"/>
                <a:cs typeface="Times New Roman" panose="02020603050405020304" pitchFamily="18" charset="0"/>
              </a:rPr>
              <a:t>抽中：</a:t>
            </a:r>
            <a:r>
              <a:rPr lang="zh-CN" altLang="en-US" sz="2600" dirty="0">
                <a:latin typeface="华文新魏" panose="02010800040101010101" charset="-122"/>
                <a:ea typeface="华文新魏" panose="02010800040101010101" charset="-122"/>
                <a:cs typeface="Times New Roman" panose="02020603050405020304" pitchFamily="18" charset="0"/>
              </a:rPr>
              <a:t>你在期末考试中作弊了吗</a:t>
            </a:r>
            <a:r>
              <a:rPr lang="en-US" altLang="zh-CN" sz="2600" dirty="0">
                <a:ea typeface="黑体" panose="02010609060101010101" pitchFamily="2" charset="-122"/>
                <a:cs typeface="Times New Roman" panose="02020603050405020304" pitchFamily="18" charset="0"/>
              </a:rPr>
              <a:t>?</a:t>
            </a:r>
          </a:p>
          <a:p>
            <a:pPr algn="just" eaLnBrk="0" hangingPunct="0">
              <a:lnSpc>
                <a:spcPct val="120000"/>
              </a:lnSpc>
              <a:spcBef>
                <a:spcPct val="20000"/>
              </a:spcBef>
              <a:buClr>
                <a:schemeClr val="tx2"/>
              </a:buClr>
              <a:buSzPct val="75000"/>
              <a:buFont typeface="Monotype Sorts" pitchFamily="2" charset="2"/>
              <a:buNone/>
              <a:defRPr/>
            </a:pPr>
            <a:r>
              <a:rPr lang="en-US" altLang="zh-CN" sz="2600" dirty="0">
                <a:effectLst>
                  <a:outerShdw blurRad="38100" dist="38100" dir="2700000" algn="tl">
                    <a:srgbClr val="000000">
                      <a:alpha val="43137"/>
                    </a:srgbClr>
                  </a:outerShdw>
                </a:effectLst>
                <a:ea typeface="黑体" panose="02010609060101010101" pitchFamily="2" charset="-122"/>
                <a:cs typeface="Times New Roman" panose="02020603050405020304" pitchFamily="18" charset="0"/>
              </a:rPr>
              <a:t>A</a:t>
            </a:r>
            <a:r>
              <a:rPr lang="en-US" altLang="zh-CN" sz="2600" baseline="-25000" dirty="0">
                <a:effectLst>
                  <a:outerShdw blurRad="38100" dist="38100" dir="2700000" algn="tl">
                    <a:srgbClr val="000000">
                      <a:alpha val="43137"/>
                    </a:srgbClr>
                  </a:outerShdw>
                </a:effectLst>
                <a:ea typeface="黑体" panose="02010609060101010101" pitchFamily="2" charset="-122"/>
                <a:cs typeface="Times New Roman" panose="02020603050405020304" pitchFamily="18" charset="0"/>
              </a:rPr>
              <a:t>2</a:t>
            </a:r>
            <a:r>
              <a:rPr lang="en-US" altLang="zh-CN" sz="2600" dirty="0">
                <a:effectLst>
                  <a:outerShdw blurRad="38100" dist="38100" dir="2700000" algn="tl">
                    <a:srgbClr val="000000">
                      <a:alpha val="43137"/>
                    </a:srgbClr>
                  </a:outerShdw>
                </a:effectLst>
                <a:ea typeface="黑体" panose="02010609060101010101" pitchFamily="2" charset="-122"/>
                <a:cs typeface="Times New Roman" panose="02020603050405020304" pitchFamily="18" charset="0"/>
              </a:rPr>
              <a:t> </a:t>
            </a:r>
            <a:r>
              <a:rPr lang="en-US" altLang="zh-CN" sz="2600" dirty="0">
                <a:ea typeface="黑体" panose="02010609060101010101" pitchFamily="2" charset="-122"/>
                <a:cs typeface="Times New Roman" panose="02020603050405020304" pitchFamily="18" charset="0"/>
              </a:rPr>
              <a:t>: </a:t>
            </a:r>
            <a:r>
              <a:rPr lang="zh-CN" altLang="en-US" sz="2600" dirty="0">
                <a:ea typeface="黑体" panose="02010609060101010101" pitchFamily="2" charset="-122"/>
                <a:cs typeface="Times New Roman" panose="02020603050405020304" pitchFamily="18" charset="0"/>
              </a:rPr>
              <a:t>抽中：</a:t>
            </a:r>
            <a:r>
              <a:rPr lang="zh-CN" altLang="en-US" sz="2600" dirty="0">
                <a:latin typeface="华文新魏" panose="02010800040101010101" charset="-122"/>
                <a:ea typeface="华文新魏" panose="02010800040101010101" charset="-122"/>
                <a:cs typeface="Times New Roman" panose="02020603050405020304" pitchFamily="18" charset="0"/>
              </a:rPr>
              <a:t>你没在期末考试中作弊吗</a:t>
            </a:r>
            <a:r>
              <a:rPr lang="en-US" altLang="zh-CN" sz="2600" dirty="0">
                <a:ea typeface="黑体" panose="02010609060101010101" pitchFamily="2" charset="-122"/>
                <a:cs typeface="Times New Roman" panose="02020603050405020304" pitchFamily="18" charset="0"/>
              </a:rPr>
              <a:t>?</a:t>
            </a:r>
          </a:p>
        </p:txBody>
      </p:sp>
      <p:sp>
        <p:nvSpPr>
          <p:cNvPr id="4" name="TextBox 3"/>
          <p:cNvSpPr txBox="1"/>
          <p:nvPr/>
        </p:nvSpPr>
        <p:spPr>
          <a:xfrm>
            <a:off x="395288" y="3683000"/>
            <a:ext cx="5807075" cy="558038"/>
          </a:xfrm>
          <a:prstGeom prst="rect">
            <a:avLst/>
          </a:prstGeom>
          <a:noFill/>
        </p:spPr>
        <p:txBody>
          <a:bodyPr>
            <a:spAutoFit/>
          </a:bodyPr>
          <a:lstStyle/>
          <a:p>
            <a:pPr algn="just" eaLnBrk="0" hangingPunct="0">
              <a:lnSpc>
                <a:spcPct val="120000"/>
              </a:lnSpc>
              <a:spcBef>
                <a:spcPct val="20000"/>
              </a:spcBef>
              <a:buClr>
                <a:schemeClr val="tx2"/>
              </a:buClr>
              <a:buSzPct val="75000"/>
              <a:buFont typeface="Monotype Sorts" pitchFamily="2" charset="2"/>
              <a:buNone/>
              <a:defRPr/>
            </a:pPr>
            <a:r>
              <a:rPr lang="zh-CN" altLang="en-US" dirty="0">
                <a:solidFill>
                  <a:srgbClr val="3333CC"/>
                </a:solidFill>
                <a:latin typeface="+mn-lt"/>
                <a:ea typeface="楷体" panose="02010609060101010101" pitchFamily="49" charset="-122"/>
                <a:cs typeface="Times New Roman" panose="02020603050405020304" pitchFamily="18" charset="0"/>
              </a:rPr>
              <a:t>被调查者在期末考试中作弊的概率</a:t>
            </a:r>
            <a:endParaRPr lang="en-US" altLang="zh-CN" dirty="0">
              <a:solidFill>
                <a:srgbClr val="3333CC"/>
              </a:solidFill>
              <a:latin typeface="+mn-lt"/>
              <a:ea typeface="楷体" panose="02010609060101010101" pitchFamily="49" charset="-122"/>
              <a:cs typeface="Times New Roman" panose="02020603050405020304" pitchFamily="18" charset="0"/>
            </a:endParaRPr>
          </a:p>
        </p:txBody>
      </p:sp>
      <p:sp>
        <p:nvSpPr>
          <p:cNvPr id="28801"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pPr algn="ctr" eaLnBrk="0" hangingPunct="0">
              <a:spcBef>
                <a:spcPct val="20000"/>
              </a:spcBef>
              <a:buClr>
                <a:schemeClr val="tx2"/>
              </a:buClr>
              <a:buSzPct val="75000"/>
              <a:buFont typeface="Monotype Sorts"/>
              <a:buNone/>
            </a:pPr>
            <a:endParaRPr lang="zh-CN" altLang="en-US"/>
          </a:p>
        </p:txBody>
      </p:sp>
      <p:graphicFrame>
        <p:nvGraphicFramePr>
          <p:cNvPr id="28794" name="Object 122"/>
          <p:cNvGraphicFramePr>
            <a:graphicFrameLocks noChangeAspect="1"/>
          </p:cNvGraphicFramePr>
          <p:nvPr/>
        </p:nvGraphicFramePr>
        <p:xfrm>
          <a:off x="5857875" y="3787775"/>
          <a:ext cx="360363" cy="431800"/>
        </p:xfrm>
        <a:graphic>
          <a:graphicData uri="http://schemas.openxmlformats.org/presentationml/2006/ole">
            <mc:AlternateContent xmlns:mc="http://schemas.openxmlformats.org/markup-compatibility/2006">
              <mc:Choice xmlns:v="urn:schemas-microsoft-com:vml" Requires="v">
                <p:oleObj name="Equation" r:id="rId4" imgW="4064000" imgH="4876800" progId="">
                  <p:embed/>
                </p:oleObj>
              </mc:Choice>
              <mc:Fallback>
                <p:oleObj name="Equation" r:id="rId4" imgW="4064000" imgH="4876800" progId="">
                  <p:embed/>
                  <p:pic>
                    <p:nvPicPr>
                      <p:cNvPr id="0" name="Picture 1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7875" y="3787775"/>
                        <a:ext cx="36036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395288" y="4365625"/>
            <a:ext cx="8208962" cy="559897"/>
          </a:xfrm>
          <a:prstGeom prst="rect">
            <a:avLst/>
          </a:prstGeom>
          <a:noFill/>
        </p:spPr>
        <p:txBody>
          <a:bodyPr>
            <a:spAutoFit/>
          </a:bodyPr>
          <a:lstStyle/>
          <a:p>
            <a:pPr algn="just" eaLnBrk="0" hangingPunct="0">
              <a:lnSpc>
                <a:spcPct val="120000"/>
              </a:lnSpc>
              <a:spcBef>
                <a:spcPct val="20000"/>
              </a:spcBef>
              <a:buClr>
                <a:schemeClr val="tx2"/>
              </a:buClr>
              <a:buSzPct val="75000"/>
              <a:buFont typeface="Monotype Sorts" pitchFamily="2" charset="2"/>
              <a:buNone/>
              <a:defRPr/>
            </a:pPr>
            <a:r>
              <a:rPr lang="zh-CN" altLang="en-US" dirty="0">
                <a:ea typeface="楷体" panose="02010609060101010101" pitchFamily="49" charset="-122"/>
                <a:cs typeface="Times New Roman" panose="02020603050405020304" pitchFamily="18" charset="0"/>
              </a:rPr>
              <a:t>设被调查的人数为</a:t>
            </a:r>
            <a:r>
              <a:rPr lang="en-US" altLang="zh-CN" i="1" dirty="0">
                <a:ea typeface="楷体" panose="02010609060101010101" pitchFamily="49" charset="-122"/>
                <a:cs typeface="Times New Roman" panose="02020603050405020304" pitchFamily="18" charset="0"/>
              </a:rPr>
              <a:t>n</a:t>
            </a:r>
            <a:r>
              <a:rPr lang="zh-CN" altLang="en-US" dirty="0">
                <a:ea typeface="楷体" panose="02010609060101010101" pitchFamily="49" charset="-122"/>
                <a:cs typeface="Times New Roman" panose="02020603050405020304" pitchFamily="18" charset="0"/>
              </a:rPr>
              <a:t>，其中回答“是”的人数为</a:t>
            </a:r>
            <a:r>
              <a:rPr lang="en-US" altLang="zh-CN" i="1" dirty="0">
                <a:ea typeface="楷体" panose="02010609060101010101" pitchFamily="49" charset="-122"/>
                <a:cs typeface="Times New Roman" panose="02020603050405020304" pitchFamily="18" charset="0"/>
              </a:rPr>
              <a:t>m</a:t>
            </a:r>
          </a:p>
        </p:txBody>
      </p:sp>
      <p:sp>
        <p:nvSpPr>
          <p:cNvPr id="10" name="矩形 9"/>
          <p:cNvSpPr>
            <a:spLocks noChangeArrowheads="1"/>
          </p:cNvSpPr>
          <p:nvPr/>
        </p:nvSpPr>
        <p:spPr bwMode="auto">
          <a:xfrm>
            <a:off x="5940425" y="1322388"/>
            <a:ext cx="3095625" cy="1730375"/>
          </a:xfrm>
          <a:prstGeom prst="rect">
            <a:avLst/>
          </a:prstGeom>
          <a:noFill/>
          <a:ln w="9525">
            <a:noFill/>
            <a:miter lim="800000"/>
          </a:ln>
        </p:spPr>
        <p:txBody>
          <a:bodyPr>
            <a:spAutoFit/>
          </a:bodyPr>
          <a:lstStyle/>
          <a:p>
            <a:pPr algn="just" eaLnBrk="0" hangingPunct="0">
              <a:lnSpc>
                <a:spcPct val="120000"/>
              </a:lnSpc>
              <a:spcBef>
                <a:spcPct val="20000"/>
              </a:spcBef>
              <a:buClr>
                <a:schemeClr val="tx2"/>
              </a:buClr>
              <a:buSzPct val="75000"/>
              <a:buFont typeface="Monotype Sorts"/>
              <a:buNone/>
            </a:pPr>
            <a:r>
              <a:rPr lang="zh-CN" altLang="en-US">
                <a:ea typeface="黑体" panose="02010609060101010101" pitchFamily="2" charset="-122"/>
                <a:cs typeface="Times New Roman" panose="02020603050405020304" pitchFamily="18" charset="0"/>
              </a:rPr>
              <a:t> 不妨令</a:t>
            </a:r>
          </a:p>
          <a:p>
            <a:pPr algn="just" eaLnBrk="0" hangingPunct="0">
              <a:lnSpc>
                <a:spcPct val="120000"/>
              </a:lnSpc>
              <a:spcBef>
                <a:spcPct val="20000"/>
              </a:spcBef>
              <a:buClr>
                <a:schemeClr val="tx2"/>
              </a:buClr>
              <a:buSzPct val="75000"/>
              <a:buFont typeface="Monotype Sorts"/>
              <a:buNone/>
            </a:pPr>
            <a:r>
              <a:rPr lang="en-US" altLang="zh-CN" sz="2600">
                <a:ea typeface="黑体" panose="02010609060101010101" pitchFamily="2" charset="-122"/>
                <a:cs typeface="Times New Roman" panose="02020603050405020304" pitchFamily="18" charset="0"/>
              </a:rPr>
              <a:t>B</a:t>
            </a:r>
            <a:r>
              <a:rPr lang="en-US" altLang="zh-CN" sz="2600" baseline="-25000">
                <a:ea typeface="黑体" panose="02010609060101010101" pitchFamily="2" charset="-122"/>
                <a:cs typeface="Times New Roman" panose="02020603050405020304" pitchFamily="18" charset="0"/>
              </a:rPr>
              <a:t>1 </a:t>
            </a:r>
            <a:r>
              <a:rPr lang="en-US" altLang="zh-CN" sz="2600">
                <a:ea typeface="黑体" panose="02010609060101010101" pitchFamily="2" charset="-122"/>
                <a:cs typeface="Times New Roman" panose="02020603050405020304" pitchFamily="18" charset="0"/>
              </a:rPr>
              <a:t>: </a:t>
            </a:r>
            <a:r>
              <a:rPr lang="zh-CN" altLang="en-US" sz="2600">
                <a:latin typeface="华文新魏" panose="02010800040101010101" charset="-122"/>
                <a:ea typeface="华文新魏" panose="02010800040101010101" charset="-122"/>
                <a:cs typeface="Times New Roman" panose="02020603050405020304" pitchFamily="18" charset="0"/>
              </a:rPr>
              <a:t>回答为“是”</a:t>
            </a:r>
            <a:endParaRPr lang="en-US" altLang="zh-CN" sz="2600">
              <a:ea typeface="黑体" panose="02010609060101010101" pitchFamily="2" charset="-122"/>
              <a:cs typeface="Times New Roman" panose="02020603050405020304" pitchFamily="18" charset="0"/>
            </a:endParaRPr>
          </a:p>
          <a:p>
            <a:pPr algn="just" eaLnBrk="0" hangingPunct="0">
              <a:lnSpc>
                <a:spcPct val="120000"/>
              </a:lnSpc>
              <a:spcBef>
                <a:spcPct val="20000"/>
              </a:spcBef>
              <a:buClr>
                <a:schemeClr val="tx2"/>
              </a:buClr>
              <a:buSzPct val="75000"/>
              <a:buFont typeface="Monotype Sorts"/>
              <a:buNone/>
            </a:pPr>
            <a:r>
              <a:rPr lang="en-US" altLang="zh-CN" sz="2600">
                <a:ea typeface="黑体" panose="02010609060101010101" pitchFamily="2" charset="-122"/>
                <a:cs typeface="Times New Roman" panose="02020603050405020304" pitchFamily="18" charset="0"/>
              </a:rPr>
              <a:t>B</a:t>
            </a:r>
            <a:r>
              <a:rPr lang="en-US" altLang="zh-CN" sz="2600" baseline="-25000">
                <a:ea typeface="黑体" panose="02010609060101010101" pitchFamily="2" charset="-122"/>
                <a:cs typeface="Times New Roman" panose="02020603050405020304" pitchFamily="18" charset="0"/>
              </a:rPr>
              <a:t>2 </a:t>
            </a:r>
            <a:r>
              <a:rPr lang="en-US" altLang="zh-CN" sz="2600">
                <a:ea typeface="黑体" panose="02010609060101010101" pitchFamily="2" charset="-122"/>
                <a:cs typeface="Times New Roman" panose="02020603050405020304" pitchFamily="18" charset="0"/>
              </a:rPr>
              <a:t>: </a:t>
            </a:r>
            <a:r>
              <a:rPr lang="zh-CN" altLang="en-US" sz="2600">
                <a:latin typeface="华文新魏" panose="02010800040101010101" charset="-122"/>
                <a:ea typeface="华文新魏" panose="02010800040101010101" charset="-122"/>
                <a:cs typeface="Times New Roman" panose="02020603050405020304" pitchFamily="18" charset="0"/>
              </a:rPr>
              <a:t>回答为“不是”</a:t>
            </a:r>
            <a:endParaRPr lang="zh-CN" altLang="en-US" sz="2600"/>
          </a:p>
        </p:txBody>
      </p:sp>
      <p:sp>
        <p:nvSpPr>
          <p:cNvPr id="28804"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pPr algn="ctr" eaLnBrk="0" hangingPunct="0">
              <a:spcBef>
                <a:spcPct val="20000"/>
              </a:spcBef>
              <a:buClr>
                <a:schemeClr val="tx2"/>
              </a:buClr>
              <a:buSzPct val="75000"/>
              <a:buFont typeface="Monotype Sorts"/>
              <a:buNone/>
            </a:pPr>
            <a:endParaRPr lang="zh-CN" altLang="en-US"/>
          </a:p>
        </p:txBody>
      </p:sp>
      <p:grpSp>
        <p:nvGrpSpPr>
          <p:cNvPr id="20" name="组合 19"/>
          <p:cNvGrpSpPr/>
          <p:nvPr/>
        </p:nvGrpSpPr>
        <p:grpSpPr bwMode="auto">
          <a:xfrm>
            <a:off x="395288" y="4941888"/>
            <a:ext cx="8569325" cy="946150"/>
            <a:chOff x="395534" y="4941168"/>
            <a:chExt cx="8568954" cy="947457"/>
          </a:xfrm>
        </p:grpSpPr>
        <p:sp>
          <p:nvSpPr>
            <p:cNvPr id="11" name="TextBox 10"/>
            <p:cNvSpPr txBox="1"/>
            <p:nvPr/>
          </p:nvSpPr>
          <p:spPr>
            <a:xfrm>
              <a:off x="395534" y="5101726"/>
              <a:ext cx="8208607" cy="608853"/>
            </a:xfrm>
            <a:prstGeom prst="rect">
              <a:avLst/>
            </a:prstGeom>
            <a:noFill/>
          </p:spPr>
          <p:txBody>
            <a:bodyPr>
              <a:spAutoFit/>
            </a:bodyPr>
            <a:lstStyle/>
            <a:p>
              <a:pPr algn="just" eaLnBrk="0" hangingPunct="0">
                <a:lnSpc>
                  <a:spcPct val="120000"/>
                </a:lnSpc>
                <a:spcBef>
                  <a:spcPct val="20000"/>
                </a:spcBef>
                <a:buClr>
                  <a:schemeClr val="tx2"/>
                </a:buClr>
                <a:buSzPct val="75000"/>
                <a:buFont typeface="Monotype Sorts" pitchFamily="2" charset="2"/>
                <a:buNone/>
                <a:defRPr/>
              </a:pPr>
              <a:r>
                <a:rPr lang="zh-CN" altLang="en-US" dirty="0">
                  <a:latin typeface="+mn-lt"/>
                  <a:ea typeface="楷体" panose="02010609060101010101" pitchFamily="49" charset="-122"/>
                  <a:cs typeface="Times New Roman" panose="02020603050405020304" pitchFamily="18" charset="0"/>
                </a:rPr>
                <a:t>则某校在期末考试中作弊人数比例的近似值</a:t>
              </a:r>
              <a:endParaRPr lang="en-US" altLang="zh-CN" i="1" dirty="0">
                <a:latin typeface="+mn-lt"/>
                <a:ea typeface="楷体" panose="02010609060101010101" pitchFamily="49" charset="-122"/>
                <a:cs typeface="Times New Roman" panose="02020603050405020304" pitchFamily="18" charset="0"/>
              </a:endParaRPr>
            </a:p>
          </p:txBody>
        </p:sp>
        <p:graphicFrame>
          <p:nvGraphicFramePr>
            <p:cNvPr id="28795" name="Object 123"/>
            <p:cNvGraphicFramePr>
              <a:graphicFrameLocks noChangeAspect="1"/>
            </p:cNvGraphicFramePr>
            <p:nvPr/>
          </p:nvGraphicFramePr>
          <p:xfrm>
            <a:off x="7308305" y="4941168"/>
            <a:ext cx="1656183" cy="947457"/>
          </p:xfrm>
          <a:graphic>
            <a:graphicData uri="http://schemas.openxmlformats.org/presentationml/2006/ole">
              <mc:AlternateContent xmlns:mc="http://schemas.openxmlformats.org/markup-compatibility/2006">
                <mc:Choice xmlns:v="urn:schemas-microsoft-com:vml" Requires="v">
                  <p:oleObj name="Equation" r:id="rId6" imgW="19100800" imgH="10972800" progId="">
                    <p:embed/>
                  </p:oleObj>
                </mc:Choice>
                <mc:Fallback>
                  <p:oleObj name="Equation" r:id="rId6" imgW="19100800" imgH="10972800" progId="">
                    <p:embed/>
                    <p:pic>
                      <p:nvPicPr>
                        <p:cNvPr id="0" name="Picture 1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8305" y="4941168"/>
                          <a:ext cx="1656183" cy="9474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806" name="Rectangle 6"/>
          <p:cNvSpPr>
            <a:spLocks noChangeArrowheads="1"/>
          </p:cNvSpPr>
          <p:nvPr/>
        </p:nvSpPr>
        <p:spPr bwMode="auto">
          <a:xfrm>
            <a:off x="0" y="0"/>
            <a:ext cx="9144000" cy="0"/>
          </a:xfrm>
          <a:prstGeom prst="rect">
            <a:avLst/>
          </a:prstGeom>
          <a:noFill/>
          <a:ln w="9525">
            <a:noFill/>
            <a:miter lim="800000"/>
          </a:ln>
        </p:spPr>
        <p:txBody>
          <a:bodyPr wrap="none" anchor="ctr">
            <a:spAutoFit/>
          </a:bodyPr>
          <a:lstStyle/>
          <a:p>
            <a:pPr algn="ctr" eaLnBrk="0" hangingPunct="0">
              <a:spcBef>
                <a:spcPct val="20000"/>
              </a:spcBef>
              <a:buClr>
                <a:schemeClr val="tx2"/>
              </a:buClr>
              <a:buSzPct val="75000"/>
              <a:buFont typeface="Monotype Sorts"/>
              <a:buNone/>
            </a:pPr>
            <a:endParaRPr lang="zh-CN" altLang="en-US"/>
          </a:p>
        </p:txBody>
      </p:sp>
      <p:sp>
        <p:nvSpPr>
          <p:cNvPr id="28807" name="Rectangle 8"/>
          <p:cNvSpPr>
            <a:spLocks noChangeArrowheads="1"/>
          </p:cNvSpPr>
          <p:nvPr/>
        </p:nvSpPr>
        <p:spPr bwMode="auto">
          <a:xfrm>
            <a:off x="0" y="0"/>
            <a:ext cx="9144000" cy="0"/>
          </a:xfrm>
          <a:prstGeom prst="rect">
            <a:avLst/>
          </a:prstGeom>
          <a:noFill/>
          <a:ln w="9525">
            <a:noFill/>
            <a:miter lim="800000"/>
          </a:ln>
        </p:spPr>
        <p:txBody>
          <a:bodyPr wrap="none" anchor="ctr">
            <a:spAutoFit/>
          </a:bodyPr>
          <a:lstStyle/>
          <a:p>
            <a:pPr algn="ctr" eaLnBrk="0" hangingPunct="0">
              <a:spcBef>
                <a:spcPct val="20000"/>
              </a:spcBef>
              <a:buClr>
                <a:schemeClr val="tx2"/>
              </a:buClr>
              <a:buSzPct val="75000"/>
              <a:buFont typeface="Monotype Sorts"/>
              <a:buNone/>
            </a:pPr>
            <a:endParaRPr lang="zh-CN" altLang="en-US"/>
          </a:p>
        </p:txBody>
      </p:sp>
      <p:grpSp>
        <p:nvGrpSpPr>
          <p:cNvPr id="19" name="组合 18"/>
          <p:cNvGrpSpPr/>
          <p:nvPr/>
        </p:nvGrpSpPr>
        <p:grpSpPr bwMode="auto">
          <a:xfrm>
            <a:off x="395288" y="5778500"/>
            <a:ext cx="4897437" cy="608013"/>
            <a:chOff x="395536" y="5949280"/>
            <a:chExt cx="4896543" cy="609398"/>
          </a:xfrm>
        </p:grpSpPr>
        <p:sp>
          <p:nvSpPr>
            <p:cNvPr id="14" name="TextBox 13"/>
            <p:cNvSpPr txBox="1"/>
            <p:nvPr/>
          </p:nvSpPr>
          <p:spPr>
            <a:xfrm>
              <a:off x="395536" y="5949280"/>
              <a:ext cx="4896543" cy="609398"/>
            </a:xfrm>
            <a:prstGeom prst="rect">
              <a:avLst/>
            </a:prstGeom>
            <a:noFill/>
          </p:spPr>
          <p:txBody>
            <a:bodyPr>
              <a:spAutoFit/>
            </a:bodyPr>
            <a:lstStyle/>
            <a:p>
              <a:pPr algn="just" eaLnBrk="0" hangingPunct="0">
                <a:lnSpc>
                  <a:spcPct val="120000"/>
                </a:lnSpc>
                <a:spcBef>
                  <a:spcPct val="20000"/>
                </a:spcBef>
                <a:buClr>
                  <a:schemeClr val="tx2"/>
                </a:buClr>
                <a:buSzPct val="75000"/>
                <a:buFont typeface="Monotype Sorts" pitchFamily="2" charset="2"/>
                <a:buNone/>
                <a:defRPr/>
              </a:pPr>
              <a:r>
                <a:rPr lang="zh-CN" altLang="en-US" dirty="0">
                  <a:latin typeface="+mn-lt"/>
                  <a:ea typeface="楷体" panose="02010609060101010101" pitchFamily="49" charset="-122"/>
                  <a:cs typeface="Times New Roman" panose="02020603050405020304" pitchFamily="18" charset="0"/>
                </a:rPr>
                <a:t>一般地，如果                ，则   </a:t>
              </a:r>
              <a:endParaRPr lang="en-US" altLang="zh-CN" i="1" dirty="0">
                <a:latin typeface="+mn-lt"/>
                <a:ea typeface="楷体" panose="02010609060101010101" pitchFamily="49" charset="-122"/>
                <a:cs typeface="Times New Roman" panose="02020603050405020304" pitchFamily="18" charset="0"/>
              </a:endParaRPr>
            </a:p>
          </p:txBody>
        </p:sp>
        <p:graphicFrame>
          <p:nvGraphicFramePr>
            <p:cNvPr id="28796" name="Object 124"/>
            <p:cNvGraphicFramePr>
              <a:graphicFrameLocks noChangeAspect="1"/>
            </p:cNvGraphicFramePr>
            <p:nvPr/>
          </p:nvGraphicFramePr>
          <p:xfrm>
            <a:off x="2662238" y="6046738"/>
            <a:ext cx="1439862" cy="495300"/>
          </p:xfrm>
          <a:graphic>
            <a:graphicData uri="http://schemas.openxmlformats.org/presentationml/2006/ole">
              <mc:AlternateContent xmlns:mc="http://schemas.openxmlformats.org/markup-compatibility/2006">
                <mc:Choice xmlns:v="urn:schemas-microsoft-com:vml" Requires="v">
                  <p:oleObj name="Equation" r:id="rId8" imgW="17881600" imgH="6096000" progId="">
                    <p:embed/>
                  </p:oleObj>
                </mc:Choice>
                <mc:Fallback>
                  <p:oleObj name="Equation" r:id="rId8" imgW="17881600" imgH="6096000" progId="">
                    <p:embed/>
                    <p:pic>
                      <p:nvPicPr>
                        <p:cNvPr id="0" name="Picture 1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2238" y="6046738"/>
                          <a:ext cx="1439862"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 name="椭圆 4"/>
          <p:cNvSpPr/>
          <p:nvPr/>
        </p:nvSpPr>
        <p:spPr>
          <a:xfrm>
            <a:off x="1763713" y="3057525"/>
            <a:ext cx="504825" cy="504825"/>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spcBef>
                <a:spcPct val="20000"/>
              </a:spcBef>
              <a:buClr>
                <a:schemeClr val="tx2"/>
              </a:buClr>
              <a:buSzPct val="75000"/>
              <a:buFont typeface="Monotype Sorts" pitchFamily="2" charset="2"/>
              <a:buNone/>
              <a:defRPr/>
            </a:pPr>
            <a:endParaRPr lang="zh-CN" altLang="en-US" dirty="0"/>
          </a:p>
        </p:txBody>
      </p:sp>
      <p:sp>
        <p:nvSpPr>
          <p:cNvPr id="21" name="椭圆 20"/>
          <p:cNvSpPr/>
          <p:nvPr/>
        </p:nvSpPr>
        <p:spPr>
          <a:xfrm>
            <a:off x="2522538" y="3057525"/>
            <a:ext cx="503237" cy="504825"/>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spcBef>
                <a:spcPct val="20000"/>
              </a:spcBef>
              <a:buClr>
                <a:schemeClr val="tx2"/>
              </a:buClr>
              <a:buSzPct val="75000"/>
              <a:buFont typeface="Monotype Sorts" pitchFamily="2" charset="2"/>
              <a:buNone/>
              <a:defRPr/>
            </a:pPr>
            <a:endParaRPr lang="zh-CN" altLang="en-US"/>
          </a:p>
        </p:txBody>
      </p:sp>
      <p:sp>
        <p:nvSpPr>
          <p:cNvPr id="22" name="椭圆 21"/>
          <p:cNvSpPr/>
          <p:nvPr/>
        </p:nvSpPr>
        <p:spPr>
          <a:xfrm>
            <a:off x="3203575" y="3057525"/>
            <a:ext cx="504825" cy="504825"/>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spcBef>
                <a:spcPct val="20000"/>
              </a:spcBef>
              <a:buClr>
                <a:schemeClr val="tx2"/>
              </a:buClr>
              <a:buSzPct val="75000"/>
              <a:buFont typeface="Monotype Sorts" pitchFamily="2" charset="2"/>
              <a:buNone/>
              <a:defRPr/>
            </a:pPr>
            <a:endParaRPr lang="zh-CN" alt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8100000" scaled="1"/>
                <a:tileRect/>
              </a:gradFill>
            </a:endParaRPr>
          </a:p>
        </p:txBody>
      </p:sp>
      <p:graphicFrame>
        <p:nvGraphicFramePr>
          <p:cNvPr id="28797" name="Object 125"/>
          <p:cNvGraphicFramePr>
            <a:graphicFrameLocks noChangeAspect="1"/>
          </p:cNvGraphicFramePr>
          <p:nvPr/>
        </p:nvGraphicFramePr>
        <p:xfrm>
          <a:off x="6173788" y="3735388"/>
          <a:ext cx="1854200" cy="503237"/>
        </p:xfrm>
        <a:graphic>
          <a:graphicData uri="http://schemas.openxmlformats.org/presentationml/2006/ole">
            <mc:AlternateContent xmlns:mc="http://schemas.openxmlformats.org/markup-compatibility/2006">
              <mc:Choice xmlns:v="urn:schemas-microsoft-com:vml" Requires="v">
                <p:oleObj name="Equation" r:id="rId10" imgW="22352000" imgH="6096000" progId="">
                  <p:embed/>
                </p:oleObj>
              </mc:Choice>
              <mc:Fallback>
                <p:oleObj name="Equation" r:id="rId10" imgW="22352000" imgH="6096000" progId="">
                  <p:embed/>
                  <p:pic>
                    <p:nvPicPr>
                      <p:cNvPr id="0" name="Picture 1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73788" y="3735388"/>
                        <a:ext cx="1854200"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798" name="Object 126"/>
          <p:cNvGraphicFramePr>
            <a:graphicFrameLocks noChangeAspect="1"/>
          </p:cNvGraphicFramePr>
          <p:nvPr/>
        </p:nvGraphicFramePr>
        <p:xfrm>
          <a:off x="4929527" y="5589588"/>
          <a:ext cx="3454400" cy="1052512"/>
        </p:xfrm>
        <a:graphic>
          <a:graphicData uri="http://schemas.openxmlformats.org/presentationml/2006/ole">
            <mc:AlternateContent xmlns:mc="http://schemas.openxmlformats.org/markup-compatibility/2006">
              <mc:Choice xmlns:v="urn:schemas-microsoft-com:vml" Requires="v">
                <p:oleObj name="Equation" r:id="rId12" imgW="38608000" imgH="11785600" progId="">
                  <p:embed/>
                </p:oleObj>
              </mc:Choice>
              <mc:Fallback>
                <p:oleObj name="Equation" r:id="rId12" imgW="38608000" imgH="11785600" progId="">
                  <p:embed/>
                  <p:pic>
                    <p:nvPicPr>
                      <p:cNvPr id="0" name="Picture 1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29527" y="5589588"/>
                        <a:ext cx="3454400" cy="1052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Box 23"/>
          <p:cNvSpPr txBox="1"/>
          <p:nvPr/>
        </p:nvSpPr>
        <p:spPr>
          <a:xfrm>
            <a:off x="4178300" y="3041650"/>
            <a:ext cx="1762125" cy="541338"/>
          </a:xfrm>
          <a:prstGeom prst="rect">
            <a:avLst/>
          </a:prstGeom>
          <a:noFill/>
        </p:spPr>
        <p:txBody>
          <a:bodyPr>
            <a:spAutoFit/>
          </a:bodyPr>
          <a:lstStyle/>
          <a:p>
            <a:pPr algn="ctr" eaLnBrk="0" hangingPunct="0">
              <a:lnSpc>
                <a:spcPct val="120000"/>
              </a:lnSpc>
              <a:spcBef>
                <a:spcPct val="20000"/>
              </a:spcBef>
              <a:buClr>
                <a:schemeClr val="tx2"/>
              </a:buClr>
              <a:buSzPct val="75000"/>
              <a:buFont typeface="Monotype Sorts" pitchFamily="2" charset="2"/>
              <a:buNone/>
              <a:defRPr/>
            </a:pPr>
            <a:r>
              <a:rPr lang="zh-CN" altLang="en-US" dirty="0">
                <a:solidFill>
                  <a:srgbClr val="FF0000"/>
                </a:solidFill>
                <a:latin typeface="隶书" panose="02010509060101010101" charset="-122"/>
                <a:ea typeface="隶书" panose="02010509060101010101" charset="-122"/>
                <a:cs typeface="Times New Roman" panose="02020603050405020304" pitchFamily="18" charset="0"/>
              </a:rPr>
              <a:t>随机装置</a:t>
            </a:r>
            <a:endParaRPr lang="en-US" altLang="zh-CN" dirty="0">
              <a:solidFill>
                <a:srgbClr val="FF0000"/>
              </a:solidFill>
              <a:latin typeface="隶书" panose="02010509060101010101" charset="-122"/>
              <a:ea typeface="隶书" panose="02010509060101010101" charset="-122"/>
              <a:cs typeface="Times New Roman" panose="02020603050405020304" pitchFamily="18" charset="0"/>
            </a:endParaRPr>
          </a:p>
        </p:txBody>
      </p:sp>
      <p:sp>
        <p:nvSpPr>
          <p:cNvPr id="18" name="圆角矩形 17"/>
          <p:cNvSpPr/>
          <p:nvPr/>
        </p:nvSpPr>
        <p:spPr>
          <a:xfrm>
            <a:off x="2660650" y="5778500"/>
            <a:ext cx="1550988" cy="6080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spcBef>
                <a:spcPct val="20000"/>
              </a:spcBef>
              <a:buClr>
                <a:schemeClr val="tx2"/>
              </a:buClr>
              <a:buSzPct val="75000"/>
              <a:buFont typeface="Monotype Sorts" pitchFamily="2" charset="2"/>
              <a:buNone/>
              <a:defRPr/>
            </a:pPr>
            <a:endParaRPr lang="zh-CN" altLang="en-US"/>
          </a:p>
        </p:txBody>
      </p:sp>
      <p:sp>
        <p:nvSpPr>
          <p:cNvPr id="25" name="TextBox 24"/>
          <p:cNvSpPr txBox="1">
            <a:spLocks noChangeArrowheads="1"/>
          </p:cNvSpPr>
          <p:nvPr/>
        </p:nvSpPr>
        <p:spPr bwMode="auto">
          <a:xfrm>
            <a:off x="3544888" y="6348413"/>
            <a:ext cx="1266825" cy="540725"/>
          </a:xfrm>
          <a:prstGeom prst="rect">
            <a:avLst/>
          </a:prstGeom>
          <a:noFill/>
          <a:ln w="9525">
            <a:noFill/>
            <a:miter lim="800000"/>
          </a:ln>
        </p:spPr>
        <p:txBody>
          <a:bodyPr>
            <a:spAutoFit/>
          </a:bodyPr>
          <a:lstStyle/>
          <a:p>
            <a:pPr algn="ctr" eaLnBrk="0" hangingPunct="0">
              <a:lnSpc>
                <a:spcPct val="120000"/>
              </a:lnSpc>
              <a:spcBef>
                <a:spcPct val="20000"/>
              </a:spcBef>
              <a:buClr>
                <a:schemeClr val="tx2"/>
              </a:buClr>
              <a:buSzPct val="75000"/>
              <a:buFont typeface="Monotype Sorts"/>
              <a:buNone/>
            </a:pPr>
            <a:r>
              <a:rPr lang="zh-CN" altLang="en-US">
                <a:solidFill>
                  <a:srgbClr val="3333CC"/>
                </a:solidFill>
                <a:latin typeface="隶书" panose="02010509060101010101" charset="-122"/>
                <a:ea typeface="隶书" panose="02010509060101010101" charset="-122"/>
                <a:cs typeface="Times New Roman" panose="02020603050405020304" pitchFamily="18" charset="0"/>
              </a:rPr>
              <a:t>讨论？</a:t>
            </a:r>
          </a:p>
        </p:txBody>
      </p:sp>
      <p:sp>
        <p:nvSpPr>
          <p:cNvPr id="28815" name="标题 1"/>
          <p:cNvSpPr>
            <a:spLocks noGrp="1"/>
          </p:cNvSpPr>
          <p:nvPr>
            <p:ph type="title" idx="4294967295"/>
          </p:nvPr>
        </p:nvSpPr>
        <p:spPr>
          <a:xfrm>
            <a:off x="0" y="428625"/>
            <a:ext cx="9036050" cy="714375"/>
          </a:xfrm>
        </p:spPr>
        <p:txBody>
          <a:bodyPr/>
          <a:lstStyle/>
          <a:p>
            <a:r>
              <a:rPr lang="zh-CN" altLang="en-US" b="1" dirty="0">
                <a:solidFill>
                  <a:srgbClr val="FF0000"/>
                </a:solidFill>
                <a:effectLst>
                  <a:outerShdw blurRad="38100" dist="38100" dir="2700000" algn="tl">
                    <a:srgbClr val="000000"/>
                  </a:outerShdw>
                </a:effectLst>
                <a:latin typeface="隶书" panose="02010509060101010101" charset="-122"/>
                <a:ea typeface="隶书" panose="02010509060101010101" charset="-122"/>
                <a:cs typeface="隶书" panose="02010509060101010101" charset="-122"/>
              </a:rPr>
              <a:t>全概率公式应用：敏感问题调查</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21"/>
                                        </p:tgtEl>
                                        <p:attrNameLst>
                                          <p:attrName>style.visibility</p:attrName>
                                        </p:attrNameLst>
                                      </p:cBhvr>
                                      <p:to>
                                        <p:strVal val="visible"/>
                                      </p:to>
                                    </p:set>
                                  </p:childTnLst>
                                </p:cTn>
                              </p:par>
                            </p:childTnLst>
                          </p:cTn>
                        </p:par>
                        <p:par>
                          <p:cTn id="10" fill="hold">
                            <p:stCondLst>
                              <p:cond delay="300"/>
                            </p:stCondLst>
                            <p:childTnLst>
                              <p:par>
                                <p:cTn id="11" presetID="1" presetClass="entr" presetSubtype="0" fill="hold" grpId="0" nodeType="afterEffect">
                                  <p:stCondLst>
                                    <p:cond delay="300"/>
                                  </p:stCondLst>
                                  <p:childTnLst>
                                    <p:set>
                                      <p:cBhvr>
                                        <p:cTn id="12" dur="1" fill="hold">
                                          <p:stCondLst>
                                            <p:cond delay="0"/>
                                          </p:stCondLst>
                                        </p:cTn>
                                        <p:tgtEl>
                                          <p:spTgt spid="22"/>
                                        </p:tgtEl>
                                        <p:attrNameLst>
                                          <p:attrName>style.visibility</p:attrName>
                                        </p:attrNameLst>
                                      </p:cBhvr>
                                      <p:to>
                                        <p:strVal val="visible"/>
                                      </p:to>
                                    </p:set>
                                  </p:childTnLst>
                                </p:cTn>
                              </p:par>
                            </p:childTnLst>
                          </p:cTn>
                        </p:par>
                        <p:par>
                          <p:cTn id="13" fill="hold">
                            <p:stCondLst>
                              <p:cond delay="600"/>
                            </p:stCondLst>
                            <p:childTnLst>
                              <p:par>
                                <p:cTn id="14" presetID="9"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dissolv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dissolve">
                                      <p:cBhvr>
                                        <p:cTn id="26" dur="500"/>
                                        <p:tgtEl>
                                          <p:spTgt spid="10">
                                            <p:txEl>
                                              <p:pRg st="0" end="0"/>
                                            </p:txEl>
                                          </p:spTgt>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10">
                                            <p:txEl>
                                              <p:pRg st="1" end="1"/>
                                            </p:txEl>
                                          </p:spTgt>
                                        </p:tgtEl>
                                        <p:attrNameLst>
                                          <p:attrName>style.visibility</p:attrName>
                                        </p:attrNameLst>
                                      </p:cBhvr>
                                      <p:to>
                                        <p:strVal val="visible"/>
                                      </p:to>
                                    </p:set>
                                    <p:animEffect transition="in" filter="dissolve">
                                      <p:cBhvr>
                                        <p:cTn id="30" dur="500"/>
                                        <p:tgtEl>
                                          <p:spTgt spid="10">
                                            <p:txEl>
                                              <p:pRg st="1" end="1"/>
                                            </p:txEl>
                                          </p:spTgt>
                                        </p:tgtEl>
                                      </p:cBhvr>
                                    </p:animEffect>
                                  </p:childTnLst>
                                </p:cTn>
                              </p:par>
                            </p:childTnLst>
                          </p:cTn>
                        </p:par>
                        <p:par>
                          <p:cTn id="31" fill="hold">
                            <p:stCondLst>
                              <p:cond delay="1000"/>
                            </p:stCondLst>
                            <p:childTnLst>
                              <p:par>
                                <p:cTn id="32" presetID="9" presetClass="entr" presetSubtype="0" fill="hold" grpId="0" nodeType="afterEffect">
                                  <p:stCondLst>
                                    <p:cond delay="0"/>
                                  </p:stCondLst>
                                  <p:childTnLst>
                                    <p:set>
                                      <p:cBhvr>
                                        <p:cTn id="33" dur="1" fill="hold">
                                          <p:stCondLst>
                                            <p:cond delay="0"/>
                                          </p:stCondLst>
                                        </p:cTn>
                                        <p:tgtEl>
                                          <p:spTgt spid="10">
                                            <p:txEl>
                                              <p:pRg st="2" end="2"/>
                                            </p:txEl>
                                          </p:spTgt>
                                        </p:tgtEl>
                                        <p:attrNameLst>
                                          <p:attrName>style.visibility</p:attrName>
                                        </p:attrNameLst>
                                      </p:cBhvr>
                                      <p:to>
                                        <p:strVal val="visible"/>
                                      </p:to>
                                    </p:set>
                                    <p:animEffect transition="in" filter="dissolve">
                                      <p:cBhvr>
                                        <p:cTn id="34" dur="500"/>
                                        <p:tgtEl>
                                          <p:spTgt spid="10">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500"/>
                                        <p:tgtEl>
                                          <p:spTgt spid="4"/>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28794"/>
                                        </p:tgtEl>
                                        <p:attrNameLst>
                                          <p:attrName>style.visibility</p:attrName>
                                        </p:attrNameLst>
                                      </p:cBhvr>
                                      <p:to>
                                        <p:strVal val="visible"/>
                                      </p:to>
                                    </p:set>
                                    <p:animEffect transition="in" filter="wipe(left)">
                                      <p:cBhvr>
                                        <p:cTn id="43" dur="500"/>
                                        <p:tgtEl>
                                          <p:spTgt spid="2879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8797"/>
                                        </p:tgtEl>
                                        <p:attrNameLst>
                                          <p:attrName>style.visibility</p:attrName>
                                        </p:attrNameLst>
                                      </p:cBhvr>
                                      <p:to>
                                        <p:strVal val="visible"/>
                                      </p:to>
                                    </p:set>
                                    <p:animEffect transition="in" filter="wipe(left)">
                                      <p:cBhvr>
                                        <p:cTn id="48" dur="500"/>
                                        <p:tgtEl>
                                          <p:spTgt spid="2879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left)">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left)">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left)">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28798"/>
                                        </p:tgtEl>
                                        <p:attrNameLst>
                                          <p:attrName>style.visibility</p:attrName>
                                        </p:attrNameLst>
                                      </p:cBhvr>
                                      <p:to>
                                        <p:strVal val="visible"/>
                                      </p:to>
                                    </p:set>
                                    <p:animEffect transition="in" filter="wipe(left)">
                                      <p:cBhvr>
                                        <p:cTn id="68" dur="500"/>
                                        <p:tgtEl>
                                          <p:spTgt spid="28798"/>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barn(inVertical)">
                                      <p:cBhvr>
                                        <p:cTn id="73" dur="500"/>
                                        <p:tgtEl>
                                          <p:spTgt spid="18"/>
                                        </p:tgtEl>
                                      </p:cBhvr>
                                    </p:animEffect>
                                  </p:childTnLst>
                                </p:cTn>
                              </p:par>
                            </p:childTnLst>
                          </p:cTn>
                        </p:par>
                        <p:par>
                          <p:cTn id="74" fill="hold">
                            <p:stCondLst>
                              <p:cond delay="500"/>
                            </p:stCondLst>
                            <p:childTnLst>
                              <p:par>
                                <p:cTn id="75" presetID="16" presetClass="entr" presetSubtype="21" fill="hold" grpId="0" nodeType="after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barn(inVertical)">
                                      <p:cBhvr>
                                        <p:cTn id="7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9" grpId="0"/>
      <p:bldP spid="10" grpId="0" build="p"/>
      <p:bldP spid="5" grpId="0" animBg="1"/>
      <p:bldP spid="21" grpId="0" animBg="1"/>
      <p:bldP spid="22" grpId="0" animBg="1"/>
      <p:bldP spid="24" grpId="0"/>
      <p:bldP spid="18" grpId="0" animBg="1"/>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528638" y="527050"/>
            <a:ext cx="5400675" cy="714375"/>
          </a:xfrm>
          <a:prstGeom prst="rect">
            <a:avLst/>
          </a:prstGeom>
        </p:spPr>
        <p:txBody>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buClr>
                <a:schemeClr val="tx2"/>
              </a:buClr>
              <a:buSzPct val="75000"/>
              <a:buFont typeface="Monotype Sorts" pitchFamily="2" charset="2"/>
              <a:buNone/>
              <a:defRPr/>
            </a:pPr>
            <a:r>
              <a:rPr lang="en-US" altLang="zh-CN" sz="4000" i="1" dirty="0">
                <a:solidFill>
                  <a:srgbClr val="3333CC"/>
                </a:solidFill>
                <a:effectLst>
                  <a:outerShdw blurRad="38100" dist="25400" dir="5400000" algn="tl" rotWithShape="0">
                    <a:srgbClr val="000000">
                      <a:alpha val="43000"/>
                    </a:srgbClr>
                  </a:outerShdw>
                </a:effectLst>
              </a:rPr>
              <a:t>Monty Hall Problem</a:t>
            </a:r>
            <a:endParaRPr lang="zh-CN" altLang="en-US" sz="4000" i="1" dirty="0">
              <a:solidFill>
                <a:srgbClr val="3333CC"/>
              </a:solidFill>
              <a:effectLst>
                <a:outerShdw blurRad="38100" dist="25400" dir="5400000" algn="tl" rotWithShape="0">
                  <a:srgbClr val="000000">
                    <a:alpha val="43000"/>
                  </a:srgbClr>
                </a:outerShdw>
              </a:effectLst>
            </a:endParaRPr>
          </a:p>
        </p:txBody>
      </p:sp>
      <p:sp>
        <p:nvSpPr>
          <p:cNvPr id="3" name="TextBox 2"/>
          <p:cNvSpPr txBox="1"/>
          <p:nvPr/>
        </p:nvSpPr>
        <p:spPr>
          <a:xfrm>
            <a:off x="710356" y="1587789"/>
            <a:ext cx="3495675" cy="3711785"/>
          </a:xfrm>
          <a:prstGeom prst="rect">
            <a:avLst/>
          </a:prstGeom>
          <a:noFill/>
        </p:spPr>
        <p:txBody>
          <a:bodyPr>
            <a:spAutoFit/>
          </a:bodyPr>
          <a:lstStyle/>
          <a:p>
            <a:pPr algn="just" fontAlgn="auto">
              <a:lnSpc>
                <a:spcPct val="120000"/>
              </a:lnSpc>
              <a:spcBef>
                <a:spcPts val="0"/>
              </a:spcBef>
              <a:spcAft>
                <a:spcPts val="0"/>
              </a:spcAft>
              <a:defRPr/>
            </a:pPr>
            <a:r>
              <a:rPr kumimoji="0" lang="zh-CN" altLang="en-US" dirty="0">
                <a:cs typeface="Times New Roman" panose="02020603050405020304" pitchFamily="18" charset="0"/>
              </a:rPr>
              <a:t> </a:t>
            </a:r>
            <a:r>
              <a:rPr kumimoji="0" lang="en-US" altLang="zh-CN" dirty="0">
                <a:cs typeface="Times New Roman" panose="02020603050405020304" pitchFamily="18" charset="0"/>
              </a:rPr>
              <a:t>Monty Hall Problem</a:t>
            </a:r>
            <a:r>
              <a:rPr kumimoji="0" lang="zh-CN" altLang="en-US" dirty="0">
                <a:cs typeface="Times New Roman" panose="02020603050405020304" pitchFamily="18" charset="0"/>
              </a:rPr>
              <a:t>源自美国电视娱乐节目，曾在全美引起了相当大的争论。最后以该节目主持人的名字将该问题命名为</a:t>
            </a:r>
            <a:r>
              <a:rPr kumimoji="0" lang="en-US" altLang="zh-CN" dirty="0">
                <a:cs typeface="Times New Roman" panose="02020603050405020304" pitchFamily="18" charset="0"/>
              </a:rPr>
              <a:t>Monty Hall Problem</a:t>
            </a:r>
            <a:r>
              <a:rPr kumimoji="0" lang="zh-CN" altLang="en-US" dirty="0">
                <a:cs typeface="Times New Roman" panose="02020603050405020304" pitchFamily="18" charset="0"/>
              </a:rPr>
              <a:t>。</a:t>
            </a:r>
          </a:p>
        </p:txBody>
      </p:sp>
      <p:pic>
        <p:nvPicPr>
          <p:cNvPr id="4" name="图片 3" descr="111.JPG"/>
          <p:cNvPicPr>
            <a:picLocks noChangeAspect="1"/>
          </p:cNvPicPr>
          <p:nvPr/>
        </p:nvPicPr>
        <p:blipFill>
          <a:blip r:embed="rId3"/>
          <a:srcRect/>
          <a:stretch>
            <a:fillRect/>
          </a:stretch>
        </p:blipFill>
        <p:spPr bwMode="auto">
          <a:xfrm>
            <a:off x="4791075" y="1143000"/>
            <a:ext cx="3924300" cy="5657850"/>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010" name="Rectangle 74"/>
          <p:cNvSpPr>
            <a:spLocks noChangeArrowheads="1"/>
          </p:cNvSpPr>
          <p:nvPr/>
        </p:nvSpPr>
        <p:spPr bwMode="auto">
          <a:xfrm>
            <a:off x="2444750" y="4351338"/>
            <a:ext cx="4811713" cy="1490662"/>
          </a:xfrm>
          <a:prstGeom prst="rect">
            <a:avLst/>
          </a:prstGeom>
          <a:solidFill>
            <a:schemeClr val="bg1"/>
          </a:solidFill>
          <a:ln w="19050" algn="ctr">
            <a:solidFill>
              <a:schemeClr val="tx2"/>
            </a:solidFill>
            <a:miter lim="800000"/>
            <a:tailEnd type="none" w="lg" len="lg"/>
          </a:ln>
          <a:effectLst>
            <a:outerShdw dist="107763" dir="2700000" algn="ctr" rotWithShape="0">
              <a:schemeClr val="bg2">
                <a:alpha val="50000"/>
              </a:schemeClr>
            </a:outerShdw>
          </a:effectLst>
        </p:spPr>
        <p:txBody>
          <a:bodyPr wrap="none" anchor="ctr"/>
          <a:lstStyle/>
          <a:p>
            <a:pPr algn="ctr" eaLnBrk="0" hangingPunct="0">
              <a:spcBef>
                <a:spcPct val="20000"/>
              </a:spcBef>
              <a:buClr>
                <a:schemeClr val="tx2"/>
              </a:buClr>
              <a:buSzPct val="75000"/>
              <a:buFont typeface="Monotype Sorts" pitchFamily="2" charset="2"/>
              <a:buNone/>
              <a:defRPr/>
            </a:pPr>
            <a:endParaRPr lang="zh-CN" altLang="en-US"/>
          </a:p>
        </p:txBody>
      </p:sp>
      <p:graphicFrame>
        <p:nvGraphicFramePr>
          <p:cNvPr id="15672" name="Object 312"/>
          <p:cNvGraphicFramePr>
            <a:graphicFrameLocks noChangeAspect="1"/>
          </p:cNvGraphicFramePr>
          <p:nvPr/>
        </p:nvGraphicFramePr>
        <p:xfrm>
          <a:off x="2374900" y="1608138"/>
          <a:ext cx="5013325" cy="460375"/>
        </p:xfrm>
        <a:graphic>
          <a:graphicData uri="http://schemas.openxmlformats.org/presentationml/2006/ole">
            <mc:AlternateContent xmlns:mc="http://schemas.openxmlformats.org/markup-compatibility/2006">
              <mc:Choice xmlns:v="urn:schemas-microsoft-com:vml" Requires="v">
                <p:oleObj name="Equation" r:id="rId4" imgW="4775200" imgH="330200" progId="">
                  <p:embed/>
                </p:oleObj>
              </mc:Choice>
              <mc:Fallback>
                <p:oleObj name="Equation" r:id="rId4" imgW="4775200" imgH="330200" progId="">
                  <p:embed/>
                  <p:pic>
                    <p:nvPicPr>
                      <p:cNvPr id="0" name="Picture 3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4900" y="1608138"/>
                        <a:ext cx="501332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4003" name="Rectangle 67"/>
          <p:cNvSpPr>
            <a:spLocks noChangeArrowheads="1"/>
          </p:cNvSpPr>
          <p:nvPr/>
        </p:nvSpPr>
        <p:spPr bwMode="auto">
          <a:xfrm>
            <a:off x="141288" y="2068513"/>
            <a:ext cx="3217862" cy="519112"/>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则由乘法公式有</a:t>
            </a:r>
          </a:p>
        </p:txBody>
      </p:sp>
      <p:graphicFrame>
        <p:nvGraphicFramePr>
          <p:cNvPr id="15673" name="Object 313"/>
          <p:cNvGraphicFramePr>
            <a:graphicFrameLocks noChangeAspect="1"/>
          </p:cNvGraphicFramePr>
          <p:nvPr/>
        </p:nvGraphicFramePr>
        <p:xfrm>
          <a:off x="1416050" y="2587625"/>
          <a:ext cx="6837363" cy="554038"/>
        </p:xfrm>
        <a:graphic>
          <a:graphicData uri="http://schemas.openxmlformats.org/presentationml/2006/ole">
            <mc:AlternateContent xmlns:mc="http://schemas.openxmlformats.org/markup-compatibility/2006">
              <mc:Choice xmlns:v="urn:schemas-microsoft-com:vml" Requires="v">
                <p:oleObj name="Equation" r:id="rId6" imgW="6527800" imgH="330200" progId="">
                  <p:embed/>
                </p:oleObj>
              </mc:Choice>
              <mc:Fallback>
                <p:oleObj name="Equation" r:id="rId6" imgW="6527800" imgH="330200" progId="">
                  <p:embed/>
                  <p:pic>
                    <p:nvPicPr>
                      <p:cNvPr id="0" name="Picture 3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6050" y="2587625"/>
                        <a:ext cx="6837363"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4007" name="Rectangle 71"/>
          <p:cNvSpPr>
            <a:spLocks noChangeArrowheads="1"/>
          </p:cNvSpPr>
          <p:nvPr/>
        </p:nvSpPr>
        <p:spPr bwMode="auto">
          <a:xfrm>
            <a:off x="139700" y="3038475"/>
            <a:ext cx="3448050" cy="519113"/>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a:t>由全概率公式有</a:t>
            </a:r>
          </a:p>
        </p:txBody>
      </p:sp>
      <p:graphicFrame>
        <p:nvGraphicFramePr>
          <p:cNvPr id="15674" name="Object 314"/>
          <p:cNvGraphicFramePr>
            <a:graphicFrameLocks noChangeAspect="1"/>
          </p:cNvGraphicFramePr>
          <p:nvPr/>
        </p:nvGraphicFramePr>
        <p:xfrm>
          <a:off x="2438400" y="4468813"/>
          <a:ext cx="4860925" cy="1517650"/>
        </p:xfrm>
        <a:graphic>
          <a:graphicData uri="http://schemas.openxmlformats.org/presentationml/2006/ole">
            <mc:AlternateContent xmlns:mc="http://schemas.openxmlformats.org/markup-compatibility/2006">
              <mc:Choice xmlns:v="urn:schemas-microsoft-com:vml" Requires="v">
                <p:oleObj name="Equation" r:id="rId8" imgW="4216400" imgH="1244600" progId="">
                  <p:embed/>
                </p:oleObj>
              </mc:Choice>
              <mc:Fallback>
                <p:oleObj name="Equation" r:id="rId8" imgW="4216400" imgH="1244600" progId="">
                  <p:embed/>
                  <p:pic>
                    <p:nvPicPr>
                      <p:cNvPr id="0" name="Picture 3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4468813"/>
                        <a:ext cx="4860925" cy="151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675" name="Object 315"/>
          <p:cNvGraphicFramePr>
            <a:graphicFrameLocks noChangeAspect="1"/>
          </p:cNvGraphicFramePr>
          <p:nvPr/>
        </p:nvGraphicFramePr>
        <p:xfrm>
          <a:off x="3805238" y="5932488"/>
          <a:ext cx="2116137" cy="542925"/>
        </p:xfrm>
        <a:graphic>
          <a:graphicData uri="http://schemas.openxmlformats.org/presentationml/2006/ole">
            <mc:AlternateContent xmlns:mc="http://schemas.openxmlformats.org/markup-compatibility/2006">
              <mc:Choice xmlns:v="urn:schemas-microsoft-com:vml" Requires="v">
                <p:oleObj name="Equation" r:id="rId10" imgW="1854200" imgH="304800" progId="">
                  <p:embed/>
                </p:oleObj>
              </mc:Choice>
              <mc:Fallback>
                <p:oleObj name="Equation" r:id="rId10" imgW="1854200" imgH="304800" progId="">
                  <p:embed/>
                  <p:pic>
                    <p:nvPicPr>
                      <p:cNvPr id="0" name="Picture 3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05238" y="5932488"/>
                        <a:ext cx="2116137" cy="5429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15676" name="Object 316"/>
          <p:cNvGraphicFramePr>
            <a:graphicFrameLocks noChangeAspect="1"/>
          </p:cNvGraphicFramePr>
          <p:nvPr/>
        </p:nvGraphicFramePr>
        <p:xfrm>
          <a:off x="2751138" y="3263900"/>
          <a:ext cx="3721100" cy="984250"/>
        </p:xfrm>
        <a:graphic>
          <a:graphicData uri="http://schemas.openxmlformats.org/presentationml/2006/ole">
            <mc:AlternateContent xmlns:mc="http://schemas.openxmlformats.org/markup-compatibility/2006">
              <mc:Choice xmlns:v="urn:schemas-microsoft-com:vml" Requires="v">
                <p:oleObj name="Equation" r:id="rId12" imgW="3606800" imgH="762000" progId="">
                  <p:embed/>
                </p:oleObj>
              </mc:Choice>
              <mc:Fallback>
                <p:oleObj name="Equation" r:id="rId12" imgW="3606800" imgH="762000" progId="">
                  <p:embed/>
                  <p:pic>
                    <p:nvPicPr>
                      <p:cNvPr id="0" name="Picture 3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51138" y="3263900"/>
                        <a:ext cx="3721100" cy="9842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424013" name="WordArt 77"/>
          <p:cNvSpPr>
            <a:spLocks noChangeArrowheads="1" noChangeShapeType="1" noTextEdit="1"/>
          </p:cNvSpPr>
          <p:nvPr/>
        </p:nvSpPr>
        <p:spPr bwMode="auto">
          <a:xfrm>
            <a:off x="294968" y="4955868"/>
            <a:ext cx="1917290" cy="387963"/>
          </a:xfrm>
          <a:prstGeom prst="rect">
            <a:avLst/>
          </a:prstGeom>
        </p:spPr>
        <p:txBody>
          <a:bodyPr wrap="none" fromWordArt="1">
            <a:prstTxWarp prst="textPlain">
              <a:avLst>
                <a:gd name="adj" fmla="val 50000"/>
              </a:avLst>
            </a:prstTxWarp>
          </a:bodyPr>
          <a:lstStyle/>
          <a:p>
            <a:pPr algn="ctr" eaLnBrk="0" hangingPunct="0">
              <a:spcBef>
                <a:spcPct val="20000"/>
              </a:spcBef>
              <a:buClr>
                <a:schemeClr val="tx2"/>
              </a:buClr>
              <a:buSzPct val="75000"/>
              <a:buFont typeface="Monotype Sorts" pitchFamily="2" charset="2"/>
              <a:buNone/>
              <a:defRPr/>
            </a:pPr>
            <a:r>
              <a:rPr lang="en-US" altLang="zh-CN" sz="3600" kern="10" dirty="0">
                <a:ln w="12700">
                  <a:solidFill>
                    <a:srgbClr val="99CCFF"/>
                  </a:solidFill>
                  <a:round/>
                </a:ln>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Bayes</a:t>
            </a:r>
            <a:r>
              <a:rPr lang="zh-CN" altLang="en-US" sz="3600" kern="10" dirty="0">
                <a:ln w="12700">
                  <a:solidFill>
                    <a:srgbClr val="99CCFF"/>
                  </a:solidFill>
                  <a:round/>
                </a:ln>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公式</a:t>
            </a:r>
          </a:p>
        </p:txBody>
      </p:sp>
      <p:grpSp>
        <p:nvGrpSpPr>
          <p:cNvPr id="424014" name="Group 78"/>
          <p:cNvGrpSpPr/>
          <p:nvPr/>
        </p:nvGrpSpPr>
        <p:grpSpPr bwMode="auto">
          <a:xfrm>
            <a:off x="2947988" y="598488"/>
            <a:ext cx="2843212" cy="468312"/>
            <a:chOff x="2093" y="435"/>
            <a:chExt cx="1803" cy="187"/>
          </a:xfrm>
        </p:grpSpPr>
        <p:sp>
          <p:nvSpPr>
            <p:cNvPr id="15686" name="Line 79"/>
            <p:cNvSpPr>
              <a:spLocks noChangeShapeType="1"/>
            </p:cNvSpPr>
            <p:nvPr/>
          </p:nvSpPr>
          <p:spPr bwMode="auto">
            <a:xfrm>
              <a:off x="2093" y="622"/>
              <a:ext cx="1803" cy="0"/>
            </a:xfrm>
            <a:prstGeom prst="line">
              <a:avLst/>
            </a:prstGeom>
            <a:noFill/>
            <a:ln w="57150" cmpd="thinThick">
              <a:solidFill>
                <a:schemeClr val="accent2"/>
              </a:solidFill>
              <a:round/>
            </a:ln>
          </p:spPr>
          <p:txBody>
            <a:bodyPr>
              <a:spAutoFit/>
            </a:bodyPr>
            <a:lstStyle/>
            <a:p>
              <a:endParaRPr lang="zh-CN" altLang="en-US"/>
            </a:p>
          </p:txBody>
        </p:sp>
        <p:sp>
          <p:nvSpPr>
            <p:cNvPr id="424016" name="WordArt 80"/>
            <p:cNvSpPr>
              <a:spLocks noChangeArrowheads="1" noChangeShapeType="1" noTextEdit="1"/>
            </p:cNvSpPr>
            <p:nvPr/>
          </p:nvSpPr>
          <p:spPr bwMode="auto">
            <a:xfrm>
              <a:off x="2112" y="435"/>
              <a:ext cx="1767" cy="183"/>
            </a:xfrm>
            <a:prstGeom prst="rect">
              <a:avLst/>
            </a:prstGeom>
          </p:spPr>
          <p:txBody>
            <a:bodyPr wrap="none" fromWordArt="1">
              <a:prstTxWarp prst="textPlain">
                <a:avLst>
                  <a:gd name="adj" fmla="val 50000"/>
                </a:avLst>
              </a:prstTxWarp>
            </a:bodyPr>
            <a:lstStyle/>
            <a:p>
              <a:pPr algn="ctr" eaLnBrk="0" hangingPunct="0">
                <a:spcBef>
                  <a:spcPct val="20000"/>
                </a:spcBef>
                <a:buClr>
                  <a:schemeClr val="tx2"/>
                </a:buClr>
                <a:buSzPct val="75000"/>
                <a:buFont typeface="Monotype Sorts" pitchFamily="2" charset="2"/>
                <a:buNone/>
                <a:defRPr/>
              </a:pPr>
              <a:r>
                <a:rPr lang="en-US" altLang="zh-CN" sz="3600" kern="10" dirty="0">
                  <a:ln w="9525">
                    <a:solidFill>
                      <a:schemeClr val="tx1"/>
                    </a:solidFill>
                    <a:round/>
                  </a:ln>
                  <a:gradFill rotWithShape="1">
                    <a:gsLst>
                      <a:gs pos="0">
                        <a:srgbClr val="FFFF00"/>
                      </a:gs>
                      <a:gs pos="50000">
                        <a:srgbClr val="FF9933"/>
                      </a:gs>
                      <a:gs pos="100000">
                        <a:srgbClr val="FFFF00"/>
                      </a:gs>
                    </a:gsLst>
                    <a:lin ang="2700000" scaled="1"/>
                  </a:gradFill>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a:t>
              </a:r>
              <a:r>
                <a:rPr lang="zh-CN" altLang="en-US" sz="3600" kern="10" dirty="0">
                  <a:ln w="9525">
                    <a:solidFill>
                      <a:schemeClr val="tx1"/>
                    </a:solidFill>
                    <a:round/>
                  </a:ln>
                  <a:gradFill rotWithShape="1">
                    <a:gsLst>
                      <a:gs pos="0">
                        <a:srgbClr val="FFFF00"/>
                      </a:gs>
                      <a:gs pos="50000">
                        <a:srgbClr val="FF9933"/>
                      </a:gs>
                      <a:gs pos="100000">
                        <a:srgbClr val="FFFF00"/>
                      </a:gs>
                    </a:gsLst>
                    <a:lin ang="2700000" scaled="1"/>
                  </a:gradFill>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四</a:t>
              </a:r>
              <a:r>
                <a:rPr lang="en-US" altLang="zh-CN" sz="3600" kern="10" dirty="0">
                  <a:ln w="9525">
                    <a:solidFill>
                      <a:schemeClr val="tx1"/>
                    </a:solidFill>
                    <a:round/>
                  </a:ln>
                  <a:gradFill rotWithShape="1">
                    <a:gsLst>
                      <a:gs pos="0">
                        <a:srgbClr val="FFFF00"/>
                      </a:gs>
                      <a:gs pos="50000">
                        <a:srgbClr val="FF9933"/>
                      </a:gs>
                      <a:gs pos="100000">
                        <a:srgbClr val="FFFF00"/>
                      </a:gs>
                    </a:gsLst>
                    <a:lin ang="2700000" scaled="1"/>
                  </a:gradFill>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)Bayes</a:t>
              </a:r>
              <a:r>
                <a:rPr lang="zh-CN" altLang="en-US" sz="3600" kern="10" dirty="0">
                  <a:ln w="9525">
                    <a:solidFill>
                      <a:schemeClr val="tx1"/>
                    </a:solidFill>
                    <a:round/>
                  </a:ln>
                  <a:gradFill rotWithShape="1">
                    <a:gsLst>
                      <a:gs pos="0">
                        <a:srgbClr val="FFFF00"/>
                      </a:gs>
                      <a:gs pos="50000">
                        <a:srgbClr val="FF9933"/>
                      </a:gs>
                      <a:gs pos="100000">
                        <a:srgbClr val="FFFF00"/>
                      </a:gs>
                    </a:gsLst>
                    <a:lin ang="2700000" scaled="1"/>
                  </a:gradFill>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公式</a:t>
              </a:r>
            </a:p>
          </p:txBody>
        </p:sp>
      </p:grpSp>
      <p:grpSp>
        <p:nvGrpSpPr>
          <p:cNvPr id="424021" name="Group 85"/>
          <p:cNvGrpSpPr/>
          <p:nvPr/>
        </p:nvGrpSpPr>
        <p:grpSpPr bwMode="auto">
          <a:xfrm>
            <a:off x="849313" y="1171575"/>
            <a:ext cx="7404100" cy="569913"/>
            <a:chOff x="479" y="664"/>
            <a:chExt cx="4664" cy="359"/>
          </a:xfrm>
        </p:grpSpPr>
        <p:sp>
          <p:nvSpPr>
            <p:cNvPr id="423995" name="Rectangle 59"/>
            <p:cNvSpPr>
              <a:spLocks noChangeArrowheads="1"/>
            </p:cNvSpPr>
            <p:nvPr/>
          </p:nvSpPr>
          <p:spPr bwMode="auto">
            <a:xfrm>
              <a:off x="479" y="664"/>
              <a:ext cx="4664"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a:t>设                       为样本空间    的一个分划，且</a:t>
              </a:r>
            </a:p>
          </p:txBody>
        </p:sp>
        <p:graphicFrame>
          <p:nvGraphicFramePr>
            <p:cNvPr id="15677" name="Object 317"/>
            <p:cNvGraphicFramePr>
              <a:graphicFrameLocks noChangeAspect="1"/>
            </p:cNvGraphicFramePr>
            <p:nvPr/>
          </p:nvGraphicFramePr>
          <p:xfrm>
            <a:off x="726" y="673"/>
            <a:ext cx="1378" cy="350"/>
          </p:xfrm>
          <a:graphic>
            <a:graphicData uri="http://schemas.openxmlformats.org/presentationml/2006/ole">
              <mc:AlternateContent xmlns:mc="http://schemas.openxmlformats.org/markup-compatibility/2006">
                <mc:Choice xmlns:v="urn:schemas-microsoft-com:vml" Requires="v">
                  <p:oleObj name="Equation" r:id="rId14" imgW="2032000" imgH="330200" progId="">
                    <p:embed/>
                  </p:oleObj>
                </mc:Choice>
                <mc:Fallback>
                  <p:oleObj name="Equation" r:id="rId14" imgW="2032000" imgH="330200" progId="">
                    <p:embed/>
                    <p:pic>
                      <p:nvPicPr>
                        <p:cNvPr id="0" name="Picture 3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6" y="673"/>
                          <a:ext cx="1378" cy="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678" name="Object 318"/>
            <p:cNvGraphicFramePr>
              <a:graphicFrameLocks noChangeAspect="1"/>
            </p:cNvGraphicFramePr>
            <p:nvPr/>
          </p:nvGraphicFramePr>
          <p:xfrm>
            <a:off x="3157" y="708"/>
            <a:ext cx="283" cy="248"/>
          </p:xfrm>
          <a:graphic>
            <a:graphicData uri="http://schemas.openxmlformats.org/presentationml/2006/ole">
              <mc:AlternateContent xmlns:mc="http://schemas.openxmlformats.org/markup-compatibility/2006">
                <mc:Choice xmlns:v="urn:schemas-microsoft-com:vml" Requires="v">
                  <p:oleObj name="Equation" r:id="rId16" imgW="228600" imgH="203200" progId="">
                    <p:embed/>
                  </p:oleObj>
                </mc:Choice>
                <mc:Fallback>
                  <p:oleObj name="Equation" r:id="rId16" imgW="228600" imgH="203200" progId="">
                    <p:embed/>
                    <p:pic>
                      <p:nvPicPr>
                        <p:cNvPr id="0" name="Picture 3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57" y="708"/>
                          <a:ext cx="283"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24014"/>
                                        </p:tgtEl>
                                        <p:attrNameLst>
                                          <p:attrName>style.visibility</p:attrName>
                                        </p:attrNameLst>
                                      </p:cBhvr>
                                      <p:to>
                                        <p:strVal val="visible"/>
                                      </p:to>
                                    </p:set>
                                    <p:anim calcmode="lin" valueType="num">
                                      <p:cBhvr>
                                        <p:cTn id="7" dur="500" fill="hold"/>
                                        <p:tgtEl>
                                          <p:spTgt spid="424014"/>
                                        </p:tgtEl>
                                        <p:attrNameLst>
                                          <p:attrName>ppt_w</p:attrName>
                                        </p:attrNameLst>
                                      </p:cBhvr>
                                      <p:tavLst>
                                        <p:tav tm="0">
                                          <p:val>
                                            <p:fltVal val="0"/>
                                          </p:val>
                                        </p:tav>
                                        <p:tav tm="100000">
                                          <p:val>
                                            <p:strVal val="#ppt_w"/>
                                          </p:val>
                                        </p:tav>
                                      </p:tavLst>
                                    </p:anim>
                                    <p:anim calcmode="lin" valueType="num">
                                      <p:cBhvr>
                                        <p:cTn id="8" dur="500" fill="hold"/>
                                        <p:tgtEl>
                                          <p:spTgt spid="424014"/>
                                        </p:tgtEl>
                                        <p:attrNameLst>
                                          <p:attrName>ppt_h</p:attrName>
                                        </p:attrNameLst>
                                      </p:cBhvr>
                                      <p:tavLst>
                                        <p:tav tm="0">
                                          <p:val>
                                            <p:fltVal val="0"/>
                                          </p:val>
                                        </p:tav>
                                        <p:tav tm="100000">
                                          <p:val>
                                            <p:strVal val="#ppt_h"/>
                                          </p:val>
                                        </p:tav>
                                      </p:tavLst>
                                    </p:anim>
                                    <p:animEffect transition="in" filter="fade">
                                      <p:cBhvr>
                                        <p:cTn id="9" dur="500"/>
                                        <p:tgtEl>
                                          <p:spTgt spid="424014"/>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424021"/>
                                        </p:tgtEl>
                                        <p:attrNameLst>
                                          <p:attrName>style.visibility</p:attrName>
                                        </p:attrNameLst>
                                      </p:cBhvr>
                                      <p:to>
                                        <p:strVal val="visible"/>
                                      </p:to>
                                    </p:set>
                                    <p:animEffect transition="in" filter="dissolve">
                                      <p:cBhvr>
                                        <p:cTn id="14" dur="500"/>
                                        <p:tgtEl>
                                          <p:spTgt spid="424021"/>
                                        </p:tgtEl>
                                      </p:cBhvr>
                                    </p:animEffect>
                                  </p:childTnLst>
                                </p:cTn>
                              </p:par>
                            </p:childTnLst>
                          </p:cTn>
                        </p:par>
                        <p:par>
                          <p:cTn id="15" fill="hold">
                            <p:stCondLst>
                              <p:cond delay="500"/>
                            </p:stCondLst>
                            <p:childTnLst>
                              <p:par>
                                <p:cTn id="16" presetID="53" presetClass="entr" presetSubtype="16" fill="hold" nodeType="afterEffect">
                                  <p:stCondLst>
                                    <p:cond delay="0"/>
                                  </p:stCondLst>
                                  <p:childTnLst>
                                    <p:set>
                                      <p:cBhvr>
                                        <p:cTn id="17" dur="1" fill="hold">
                                          <p:stCondLst>
                                            <p:cond delay="0"/>
                                          </p:stCondLst>
                                        </p:cTn>
                                        <p:tgtEl>
                                          <p:spTgt spid="15672"/>
                                        </p:tgtEl>
                                        <p:attrNameLst>
                                          <p:attrName>style.visibility</p:attrName>
                                        </p:attrNameLst>
                                      </p:cBhvr>
                                      <p:to>
                                        <p:strVal val="visible"/>
                                      </p:to>
                                    </p:set>
                                    <p:anim calcmode="lin" valueType="num">
                                      <p:cBhvr>
                                        <p:cTn id="18" dur="500" fill="hold"/>
                                        <p:tgtEl>
                                          <p:spTgt spid="15672"/>
                                        </p:tgtEl>
                                        <p:attrNameLst>
                                          <p:attrName>ppt_w</p:attrName>
                                        </p:attrNameLst>
                                      </p:cBhvr>
                                      <p:tavLst>
                                        <p:tav tm="0">
                                          <p:val>
                                            <p:fltVal val="0"/>
                                          </p:val>
                                        </p:tav>
                                        <p:tav tm="100000">
                                          <p:val>
                                            <p:strVal val="#ppt_w"/>
                                          </p:val>
                                        </p:tav>
                                      </p:tavLst>
                                    </p:anim>
                                    <p:anim calcmode="lin" valueType="num">
                                      <p:cBhvr>
                                        <p:cTn id="19" dur="500" fill="hold"/>
                                        <p:tgtEl>
                                          <p:spTgt spid="15672"/>
                                        </p:tgtEl>
                                        <p:attrNameLst>
                                          <p:attrName>ppt_h</p:attrName>
                                        </p:attrNameLst>
                                      </p:cBhvr>
                                      <p:tavLst>
                                        <p:tav tm="0">
                                          <p:val>
                                            <p:fltVal val="0"/>
                                          </p:val>
                                        </p:tav>
                                        <p:tav tm="100000">
                                          <p:val>
                                            <p:strVal val="#ppt_h"/>
                                          </p:val>
                                        </p:tav>
                                      </p:tavLst>
                                    </p:anim>
                                    <p:animEffect transition="in" filter="fade">
                                      <p:cBhvr>
                                        <p:cTn id="20" dur="500"/>
                                        <p:tgtEl>
                                          <p:spTgt spid="1567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24003"/>
                                        </p:tgtEl>
                                        <p:attrNameLst>
                                          <p:attrName>style.visibility</p:attrName>
                                        </p:attrNameLst>
                                      </p:cBhvr>
                                      <p:to>
                                        <p:strVal val="visible"/>
                                      </p:to>
                                    </p:set>
                                    <p:animEffect transition="in" filter="dissolve">
                                      <p:cBhvr>
                                        <p:cTn id="25" dur="500"/>
                                        <p:tgtEl>
                                          <p:spTgt spid="424003"/>
                                        </p:tgtEl>
                                      </p:cBhvr>
                                    </p:animEffect>
                                  </p:childTnLst>
                                </p:cTn>
                              </p:par>
                            </p:childTnLst>
                          </p:cTn>
                        </p:par>
                        <p:par>
                          <p:cTn id="26" fill="hold">
                            <p:stCondLst>
                              <p:cond delay="500"/>
                            </p:stCondLst>
                            <p:childTnLst>
                              <p:par>
                                <p:cTn id="27" presetID="53" presetClass="entr" presetSubtype="16" fill="hold" nodeType="afterEffect">
                                  <p:stCondLst>
                                    <p:cond delay="0"/>
                                  </p:stCondLst>
                                  <p:childTnLst>
                                    <p:set>
                                      <p:cBhvr>
                                        <p:cTn id="28" dur="1" fill="hold">
                                          <p:stCondLst>
                                            <p:cond delay="0"/>
                                          </p:stCondLst>
                                        </p:cTn>
                                        <p:tgtEl>
                                          <p:spTgt spid="15673"/>
                                        </p:tgtEl>
                                        <p:attrNameLst>
                                          <p:attrName>style.visibility</p:attrName>
                                        </p:attrNameLst>
                                      </p:cBhvr>
                                      <p:to>
                                        <p:strVal val="visible"/>
                                      </p:to>
                                    </p:set>
                                    <p:anim calcmode="lin" valueType="num">
                                      <p:cBhvr>
                                        <p:cTn id="29" dur="500" fill="hold"/>
                                        <p:tgtEl>
                                          <p:spTgt spid="15673"/>
                                        </p:tgtEl>
                                        <p:attrNameLst>
                                          <p:attrName>ppt_w</p:attrName>
                                        </p:attrNameLst>
                                      </p:cBhvr>
                                      <p:tavLst>
                                        <p:tav tm="0">
                                          <p:val>
                                            <p:fltVal val="0"/>
                                          </p:val>
                                        </p:tav>
                                        <p:tav tm="100000">
                                          <p:val>
                                            <p:strVal val="#ppt_w"/>
                                          </p:val>
                                        </p:tav>
                                      </p:tavLst>
                                    </p:anim>
                                    <p:anim calcmode="lin" valueType="num">
                                      <p:cBhvr>
                                        <p:cTn id="30" dur="500" fill="hold"/>
                                        <p:tgtEl>
                                          <p:spTgt spid="15673"/>
                                        </p:tgtEl>
                                        <p:attrNameLst>
                                          <p:attrName>ppt_h</p:attrName>
                                        </p:attrNameLst>
                                      </p:cBhvr>
                                      <p:tavLst>
                                        <p:tav tm="0">
                                          <p:val>
                                            <p:fltVal val="0"/>
                                          </p:val>
                                        </p:tav>
                                        <p:tav tm="100000">
                                          <p:val>
                                            <p:strVal val="#ppt_h"/>
                                          </p:val>
                                        </p:tav>
                                      </p:tavLst>
                                    </p:anim>
                                    <p:animEffect transition="in" filter="fade">
                                      <p:cBhvr>
                                        <p:cTn id="31" dur="500"/>
                                        <p:tgtEl>
                                          <p:spTgt spid="15673"/>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424007"/>
                                        </p:tgtEl>
                                        <p:attrNameLst>
                                          <p:attrName>style.visibility</p:attrName>
                                        </p:attrNameLst>
                                      </p:cBhvr>
                                      <p:to>
                                        <p:strVal val="visible"/>
                                      </p:to>
                                    </p:set>
                                    <p:animEffect transition="in" filter="dissolve">
                                      <p:cBhvr>
                                        <p:cTn id="36" dur="500"/>
                                        <p:tgtEl>
                                          <p:spTgt spid="424007"/>
                                        </p:tgtEl>
                                      </p:cBhvr>
                                    </p:animEffect>
                                  </p:childTnLst>
                                </p:cTn>
                              </p:par>
                            </p:childTnLst>
                          </p:cTn>
                        </p:par>
                        <p:par>
                          <p:cTn id="37" fill="hold">
                            <p:stCondLst>
                              <p:cond delay="500"/>
                            </p:stCondLst>
                            <p:childTnLst>
                              <p:par>
                                <p:cTn id="38" presetID="53" presetClass="entr" presetSubtype="16" fill="hold" nodeType="afterEffect">
                                  <p:stCondLst>
                                    <p:cond delay="0"/>
                                  </p:stCondLst>
                                  <p:childTnLst>
                                    <p:set>
                                      <p:cBhvr>
                                        <p:cTn id="39" dur="1" fill="hold">
                                          <p:stCondLst>
                                            <p:cond delay="0"/>
                                          </p:stCondLst>
                                        </p:cTn>
                                        <p:tgtEl>
                                          <p:spTgt spid="15676"/>
                                        </p:tgtEl>
                                        <p:attrNameLst>
                                          <p:attrName>style.visibility</p:attrName>
                                        </p:attrNameLst>
                                      </p:cBhvr>
                                      <p:to>
                                        <p:strVal val="visible"/>
                                      </p:to>
                                    </p:set>
                                    <p:anim calcmode="lin" valueType="num">
                                      <p:cBhvr>
                                        <p:cTn id="40" dur="500" fill="hold"/>
                                        <p:tgtEl>
                                          <p:spTgt spid="15676"/>
                                        </p:tgtEl>
                                        <p:attrNameLst>
                                          <p:attrName>ppt_w</p:attrName>
                                        </p:attrNameLst>
                                      </p:cBhvr>
                                      <p:tavLst>
                                        <p:tav tm="0">
                                          <p:val>
                                            <p:fltVal val="0"/>
                                          </p:val>
                                        </p:tav>
                                        <p:tav tm="100000">
                                          <p:val>
                                            <p:strVal val="#ppt_w"/>
                                          </p:val>
                                        </p:tav>
                                      </p:tavLst>
                                    </p:anim>
                                    <p:anim calcmode="lin" valueType="num">
                                      <p:cBhvr>
                                        <p:cTn id="41" dur="500" fill="hold"/>
                                        <p:tgtEl>
                                          <p:spTgt spid="15676"/>
                                        </p:tgtEl>
                                        <p:attrNameLst>
                                          <p:attrName>ppt_h</p:attrName>
                                        </p:attrNameLst>
                                      </p:cBhvr>
                                      <p:tavLst>
                                        <p:tav tm="0">
                                          <p:val>
                                            <p:fltVal val="0"/>
                                          </p:val>
                                        </p:tav>
                                        <p:tav tm="100000">
                                          <p:val>
                                            <p:strVal val="#ppt_h"/>
                                          </p:val>
                                        </p:tav>
                                      </p:tavLst>
                                    </p:anim>
                                    <p:animEffect transition="in" filter="fade">
                                      <p:cBhvr>
                                        <p:cTn id="42" dur="500"/>
                                        <p:tgtEl>
                                          <p:spTgt spid="15676"/>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424013"/>
                                        </p:tgtEl>
                                        <p:attrNameLst>
                                          <p:attrName>style.visibility</p:attrName>
                                        </p:attrNameLst>
                                      </p:cBhvr>
                                      <p:to>
                                        <p:strVal val="visible"/>
                                      </p:to>
                                    </p:set>
                                    <p:anim calcmode="lin" valueType="num">
                                      <p:cBhvr>
                                        <p:cTn id="47" dur="500" fill="hold"/>
                                        <p:tgtEl>
                                          <p:spTgt spid="424013"/>
                                        </p:tgtEl>
                                        <p:attrNameLst>
                                          <p:attrName>ppt_w</p:attrName>
                                        </p:attrNameLst>
                                      </p:cBhvr>
                                      <p:tavLst>
                                        <p:tav tm="0">
                                          <p:val>
                                            <p:fltVal val="0"/>
                                          </p:val>
                                        </p:tav>
                                        <p:tav tm="100000">
                                          <p:val>
                                            <p:strVal val="#ppt_w"/>
                                          </p:val>
                                        </p:tav>
                                      </p:tavLst>
                                    </p:anim>
                                    <p:anim calcmode="lin" valueType="num">
                                      <p:cBhvr>
                                        <p:cTn id="48" dur="500" fill="hold"/>
                                        <p:tgtEl>
                                          <p:spTgt spid="424013"/>
                                        </p:tgtEl>
                                        <p:attrNameLst>
                                          <p:attrName>ppt_h</p:attrName>
                                        </p:attrNameLst>
                                      </p:cBhvr>
                                      <p:tavLst>
                                        <p:tav tm="0">
                                          <p:val>
                                            <p:fltVal val="0"/>
                                          </p:val>
                                        </p:tav>
                                        <p:tav tm="100000">
                                          <p:val>
                                            <p:strVal val="#ppt_h"/>
                                          </p:val>
                                        </p:tav>
                                      </p:tavLst>
                                    </p:anim>
                                    <p:animEffect transition="in" filter="fade">
                                      <p:cBhvr>
                                        <p:cTn id="49" dur="500"/>
                                        <p:tgtEl>
                                          <p:spTgt spid="424013"/>
                                        </p:tgtEl>
                                      </p:cBhvr>
                                    </p:animEffect>
                                  </p:childTnLst>
                                </p:cTn>
                              </p:par>
                            </p:childTnLst>
                          </p:cTn>
                        </p:par>
                        <p:par>
                          <p:cTn id="50" fill="hold">
                            <p:stCondLst>
                              <p:cond delay="500"/>
                            </p:stCondLst>
                            <p:childTnLst>
                              <p:par>
                                <p:cTn id="51" presetID="53" presetClass="entr" presetSubtype="16" fill="hold" nodeType="afterEffect">
                                  <p:stCondLst>
                                    <p:cond delay="0"/>
                                  </p:stCondLst>
                                  <p:childTnLst>
                                    <p:set>
                                      <p:cBhvr>
                                        <p:cTn id="52" dur="1" fill="hold">
                                          <p:stCondLst>
                                            <p:cond delay="0"/>
                                          </p:stCondLst>
                                        </p:cTn>
                                        <p:tgtEl>
                                          <p:spTgt spid="15674"/>
                                        </p:tgtEl>
                                        <p:attrNameLst>
                                          <p:attrName>style.visibility</p:attrName>
                                        </p:attrNameLst>
                                      </p:cBhvr>
                                      <p:to>
                                        <p:strVal val="visible"/>
                                      </p:to>
                                    </p:set>
                                    <p:anim calcmode="lin" valueType="num">
                                      <p:cBhvr>
                                        <p:cTn id="53" dur="500" fill="hold"/>
                                        <p:tgtEl>
                                          <p:spTgt spid="15674"/>
                                        </p:tgtEl>
                                        <p:attrNameLst>
                                          <p:attrName>ppt_w</p:attrName>
                                        </p:attrNameLst>
                                      </p:cBhvr>
                                      <p:tavLst>
                                        <p:tav tm="0">
                                          <p:val>
                                            <p:fltVal val="0"/>
                                          </p:val>
                                        </p:tav>
                                        <p:tav tm="100000">
                                          <p:val>
                                            <p:strVal val="#ppt_w"/>
                                          </p:val>
                                        </p:tav>
                                      </p:tavLst>
                                    </p:anim>
                                    <p:anim calcmode="lin" valueType="num">
                                      <p:cBhvr>
                                        <p:cTn id="54" dur="500" fill="hold"/>
                                        <p:tgtEl>
                                          <p:spTgt spid="15674"/>
                                        </p:tgtEl>
                                        <p:attrNameLst>
                                          <p:attrName>ppt_h</p:attrName>
                                        </p:attrNameLst>
                                      </p:cBhvr>
                                      <p:tavLst>
                                        <p:tav tm="0">
                                          <p:val>
                                            <p:fltVal val="0"/>
                                          </p:val>
                                        </p:tav>
                                        <p:tav tm="100000">
                                          <p:val>
                                            <p:strVal val="#ppt_h"/>
                                          </p:val>
                                        </p:tav>
                                      </p:tavLst>
                                    </p:anim>
                                    <p:animEffect transition="in" filter="fade">
                                      <p:cBhvr>
                                        <p:cTn id="55" dur="500"/>
                                        <p:tgtEl>
                                          <p:spTgt spid="15674"/>
                                        </p:tgtEl>
                                      </p:cBhvr>
                                    </p:animEffect>
                                  </p:childTnLst>
                                </p:cTn>
                              </p:par>
                              <p:par>
                                <p:cTn id="56" presetID="6" presetClass="entr" presetSubtype="32" fill="hold" grpId="0" nodeType="withEffect">
                                  <p:stCondLst>
                                    <p:cond delay="0"/>
                                  </p:stCondLst>
                                  <p:childTnLst>
                                    <p:set>
                                      <p:cBhvr>
                                        <p:cTn id="57" dur="1" fill="hold">
                                          <p:stCondLst>
                                            <p:cond delay="0"/>
                                          </p:stCondLst>
                                        </p:cTn>
                                        <p:tgtEl>
                                          <p:spTgt spid="424010"/>
                                        </p:tgtEl>
                                        <p:attrNameLst>
                                          <p:attrName>style.visibility</p:attrName>
                                        </p:attrNameLst>
                                      </p:cBhvr>
                                      <p:to>
                                        <p:strVal val="visible"/>
                                      </p:to>
                                    </p:set>
                                    <p:animEffect transition="in" filter="circle(out)">
                                      <p:cBhvr>
                                        <p:cTn id="58" dur="500"/>
                                        <p:tgtEl>
                                          <p:spTgt spid="424010"/>
                                        </p:tgtEl>
                                      </p:cBhvr>
                                    </p:animEffect>
                                  </p:childTnLst>
                                </p:cTn>
                              </p:par>
                            </p:childTnLst>
                          </p:cTn>
                        </p:par>
                        <p:par>
                          <p:cTn id="59" fill="hold">
                            <p:stCondLst>
                              <p:cond delay="1000"/>
                            </p:stCondLst>
                            <p:childTnLst>
                              <p:par>
                                <p:cTn id="60" presetID="53" presetClass="entr" presetSubtype="16" fill="hold" nodeType="afterEffect">
                                  <p:stCondLst>
                                    <p:cond delay="0"/>
                                  </p:stCondLst>
                                  <p:childTnLst>
                                    <p:set>
                                      <p:cBhvr>
                                        <p:cTn id="61" dur="1" fill="hold">
                                          <p:stCondLst>
                                            <p:cond delay="0"/>
                                          </p:stCondLst>
                                        </p:cTn>
                                        <p:tgtEl>
                                          <p:spTgt spid="15675"/>
                                        </p:tgtEl>
                                        <p:attrNameLst>
                                          <p:attrName>style.visibility</p:attrName>
                                        </p:attrNameLst>
                                      </p:cBhvr>
                                      <p:to>
                                        <p:strVal val="visible"/>
                                      </p:to>
                                    </p:set>
                                    <p:anim calcmode="lin" valueType="num">
                                      <p:cBhvr>
                                        <p:cTn id="62" dur="500" fill="hold"/>
                                        <p:tgtEl>
                                          <p:spTgt spid="15675"/>
                                        </p:tgtEl>
                                        <p:attrNameLst>
                                          <p:attrName>ppt_w</p:attrName>
                                        </p:attrNameLst>
                                      </p:cBhvr>
                                      <p:tavLst>
                                        <p:tav tm="0">
                                          <p:val>
                                            <p:fltVal val="0"/>
                                          </p:val>
                                        </p:tav>
                                        <p:tav tm="100000">
                                          <p:val>
                                            <p:strVal val="#ppt_w"/>
                                          </p:val>
                                        </p:tav>
                                      </p:tavLst>
                                    </p:anim>
                                    <p:anim calcmode="lin" valueType="num">
                                      <p:cBhvr>
                                        <p:cTn id="63" dur="500" fill="hold"/>
                                        <p:tgtEl>
                                          <p:spTgt spid="15675"/>
                                        </p:tgtEl>
                                        <p:attrNameLst>
                                          <p:attrName>ppt_h</p:attrName>
                                        </p:attrNameLst>
                                      </p:cBhvr>
                                      <p:tavLst>
                                        <p:tav tm="0">
                                          <p:val>
                                            <p:fltVal val="0"/>
                                          </p:val>
                                        </p:tav>
                                        <p:tav tm="100000">
                                          <p:val>
                                            <p:strVal val="#ppt_h"/>
                                          </p:val>
                                        </p:tav>
                                      </p:tavLst>
                                    </p:anim>
                                    <p:animEffect transition="in" filter="fade">
                                      <p:cBhvr>
                                        <p:cTn id="64" dur="500"/>
                                        <p:tgtEl>
                                          <p:spTgt spid="15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010" grpId="0" animBg="1"/>
      <p:bldP spid="424003" grpId="0"/>
      <p:bldP spid="42400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422" name="Rectangle 38"/>
          <p:cNvSpPr>
            <a:spLocks noChangeArrowheads="1"/>
          </p:cNvSpPr>
          <p:nvPr/>
        </p:nvSpPr>
        <p:spPr bwMode="auto">
          <a:xfrm>
            <a:off x="-34925" y="3100388"/>
            <a:ext cx="3090863" cy="519112"/>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由全概率公式有</a:t>
            </a:r>
          </a:p>
        </p:txBody>
      </p:sp>
      <p:sp>
        <p:nvSpPr>
          <p:cNvPr id="400425" name="WordArt 41"/>
          <p:cNvSpPr>
            <a:spLocks noChangeArrowheads="1" noChangeShapeType="1" noTextEdit="1"/>
          </p:cNvSpPr>
          <p:nvPr/>
        </p:nvSpPr>
        <p:spPr bwMode="auto">
          <a:xfrm>
            <a:off x="796925" y="2312988"/>
            <a:ext cx="384175" cy="311150"/>
          </a:xfrm>
          <a:prstGeom prst="rect">
            <a:avLst/>
          </a:prstGeom>
        </p:spPr>
        <p:txBody>
          <a:bodyPr wrap="none" fromWordArt="1">
            <a:prstTxWarp prst="textPlain">
              <a:avLst>
                <a:gd name="adj" fmla="val 50000"/>
              </a:avLst>
            </a:prstTxWarp>
          </a:bodyPr>
          <a:lstStyle/>
          <a:p>
            <a:pPr algn="ctr" eaLnBrk="0" hangingPunct="0">
              <a:spcBef>
                <a:spcPct val="20000"/>
              </a:spcBef>
              <a:buClr>
                <a:schemeClr val="tx2"/>
              </a:buClr>
              <a:buSzPct val="75000"/>
              <a:buFont typeface="Monotype Sorts" pitchFamily="2" charset="2"/>
              <a:buNone/>
              <a:defRPr/>
            </a:pPr>
            <a:r>
              <a:rPr lang="zh-CN" altLang="en-US" sz="3600" kern="10" dirty="0">
                <a:ln w="12700">
                  <a:solidFill>
                    <a:schemeClr val="folHlink"/>
                  </a:solidFill>
                  <a:round/>
                </a:ln>
                <a:solidFill>
                  <a:srgbClr val="3333CC"/>
                </a:solidFill>
                <a:effectLst>
                  <a:outerShdw dist="35921" dir="2700000" sy="50000" kx="2115830" algn="bl" rotWithShape="0">
                    <a:srgbClr val="C0C0C0">
                      <a:alpha val="80000"/>
                    </a:srgbClr>
                  </a:outerShdw>
                </a:effectLst>
                <a:latin typeface="黑体" panose="02010609060101010101" pitchFamily="2" charset="-122"/>
                <a:ea typeface="黑体" panose="02010609060101010101" pitchFamily="2" charset="-122"/>
              </a:rPr>
              <a:t>解</a:t>
            </a:r>
          </a:p>
        </p:txBody>
      </p:sp>
      <p:sp>
        <p:nvSpPr>
          <p:cNvPr id="400426" name="WordArt 42"/>
          <p:cNvSpPr>
            <a:spLocks noChangeArrowheads="1" noChangeShapeType="1" noTextEdit="1"/>
          </p:cNvSpPr>
          <p:nvPr/>
        </p:nvSpPr>
        <p:spPr bwMode="auto">
          <a:xfrm>
            <a:off x="796925" y="644525"/>
            <a:ext cx="384175" cy="282575"/>
          </a:xfrm>
          <a:prstGeom prst="rect">
            <a:avLst/>
          </a:prstGeom>
        </p:spPr>
        <p:txBody>
          <a:bodyPr wrap="none" fromWordArt="1">
            <a:prstTxWarp prst="textPlain">
              <a:avLst>
                <a:gd name="adj" fmla="val 50000"/>
              </a:avLst>
            </a:prstTxWarp>
          </a:bodyPr>
          <a:lstStyle/>
          <a:p>
            <a:pPr algn="ctr"/>
            <a:r>
              <a:rPr lang="zh-CN" altLang="en-US" sz="3600" kern="10">
                <a:ln w="12700">
                  <a:solidFill>
                    <a:srgbClr val="99CCFF"/>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隶书" panose="02010509060101010101" charset="-122"/>
              </a:rPr>
              <a:t>例</a:t>
            </a:r>
          </a:p>
        </p:txBody>
      </p:sp>
      <p:grpSp>
        <p:nvGrpSpPr>
          <p:cNvPr id="400437" name="Group 53"/>
          <p:cNvGrpSpPr/>
          <p:nvPr/>
        </p:nvGrpSpPr>
        <p:grpSpPr bwMode="auto">
          <a:xfrm>
            <a:off x="1416050" y="2220913"/>
            <a:ext cx="3660775" cy="542925"/>
            <a:chOff x="892" y="1415"/>
            <a:chExt cx="2306" cy="342"/>
          </a:xfrm>
        </p:grpSpPr>
        <p:sp>
          <p:nvSpPr>
            <p:cNvPr id="400428" name="Rectangle 44"/>
            <p:cNvSpPr>
              <a:spLocks noChangeArrowheads="1"/>
            </p:cNvSpPr>
            <p:nvPr/>
          </p:nvSpPr>
          <p:spPr bwMode="auto">
            <a:xfrm>
              <a:off x="892" y="1416"/>
              <a:ext cx="2306"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a:t>记           取到次品</a:t>
              </a:r>
            </a:p>
          </p:txBody>
        </p:sp>
        <p:graphicFrame>
          <p:nvGraphicFramePr>
            <p:cNvPr id="17151" name="Object 767"/>
            <p:cNvGraphicFramePr>
              <a:graphicFrameLocks noChangeAspect="1"/>
            </p:cNvGraphicFramePr>
            <p:nvPr/>
          </p:nvGraphicFramePr>
          <p:xfrm>
            <a:off x="1272" y="1415"/>
            <a:ext cx="1589" cy="342"/>
          </p:xfrm>
          <a:graphic>
            <a:graphicData uri="http://schemas.openxmlformats.org/presentationml/2006/ole">
              <mc:AlternateContent xmlns:mc="http://schemas.openxmlformats.org/markup-compatibility/2006">
                <mc:Choice xmlns:v="urn:schemas-microsoft-com:vml" Requires="v">
                  <p:oleObj name="Equation" r:id="rId4" imgW="2362200" imgH="304800" progId="">
                    <p:embed/>
                  </p:oleObj>
                </mc:Choice>
                <mc:Fallback>
                  <p:oleObj name="Equation" r:id="rId4" imgW="2362200" imgH="304800" progId="">
                    <p:embed/>
                    <p:pic>
                      <p:nvPicPr>
                        <p:cNvPr id="0" name="Picture 7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2" y="1415"/>
                          <a:ext cx="1589" cy="34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grpSp>
        <p:nvGrpSpPr>
          <p:cNvPr id="400433" name="Group 49"/>
          <p:cNvGrpSpPr/>
          <p:nvPr/>
        </p:nvGrpSpPr>
        <p:grpSpPr bwMode="auto">
          <a:xfrm>
            <a:off x="1865313" y="2593975"/>
            <a:ext cx="7018337" cy="581025"/>
            <a:chOff x="567" y="1866"/>
            <a:chExt cx="4421" cy="366"/>
          </a:xfrm>
        </p:grpSpPr>
        <p:graphicFrame>
          <p:nvGraphicFramePr>
            <p:cNvPr id="17152" name="Object 768"/>
            <p:cNvGraphicFramePr>
              <a:graphicFrameLocks noChangeAspect="1"/>
            </p:cNvGraphicFramePr>
            <p:nvPr/>
          </p:nvGraphicFramePr>
          <p:xfrm>
            <a:off x="567" y="1866"/>
            <a:ext cx="4421" cy="366"/>
          </p:xfrm>
          <a:graphic>
            <a:graphicData uri="http://schemas.openxmlformats.org/presentationml/2006/ole">
              <mc:AlternateContent xmlns:mc="http://schemas.openxmlformats.org/markup-compatibility/2006">
                <mc:Choice xmlns:v="urn:schemas-microsoft-com:vml" Requires="v">
                  <p:oleObj name="Equation" r:id="rId6" imgW="6807200" imgH="330200" progId="">
                    <p:embed/>
                  </p:oleObj>
                </mc:Choice>
                <mc:Fallback>
                  <p:oleObj name="Equation" r:id="rId6" imgW="6807200" imgH="330200" progId="">
                    <p:embed/>
                    <p:pic>
                      <p:nvPicPr>
                        <p:cNvPr id="0" name="Picture 76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 y="1866"/>
                          <a:ext cx="4421" cy="366"/>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400417" name="Rectangle 33"/>
            <p:cNvSpPr>
              <a:spLocks noChangeArrowheads="1"/>
            </p:cNvSpPr>
            <p:nvPr/>
          </p:nvSpPr>
          <p:spPr bwMode="auto">
            <a:xfrm>
              <a:off x="1134" y="1889"/>
              <a:ext cx="3171"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取到的产品是 </a:t>
              </a:r>
              <a:r>
                <a:rPr lang="zh-CN" altLang="en-US" i="1" dirty="0"/>
                <a:t>  </a:t>
              </a:r>
              <a:r>
                <a:rPr lang="zh-CN" altLang="en-US" dirty="0"/>
                <a:t>车间生产的</a:t>
              </a:r>
            </a:p>
          </p:txBody>
        </p:sp>
        <p:graphicFrame>
          <p:nvGraphicFramePr>
            <p:cNvPr id="17153" name="Object 769"/>
            <p:cNvGraphicFramePr>
              <a:graphicFrameLocks noChangeAspect="1"/>
            </p:cNvGraphicFramePr>
            <p:nvPr/>
          </p:nvGraphicFramePr>
          <p:xfrm>
            <a:off x="2525" y="1950"/>
            <a:ext cx="171" cy="238"/>
          </p:xfrm>
          <a:graphic>
            <a:graphicData uri="http://schemas.openxmlformats.org/presentationml/2006/ole">
              <mc:AlternateContent xmlns:mc="http://schemas.openxmlformats.org/markup-compatibility/2006">
                <mc:Choice xmlns:v="urn:schemas-microsoft-com:vml" Requires="v">
                  <p:oleObj name="Equation" r:id="rId8" imgW="50800" imgH="228600" progId="">
                    <p:embed/>
                  </p:oleObj>
                </mc:Choice>
                <mc:Fallback>
                  <p:oleObj name="Equation" r:id="rId8" imgW="50800" imgH="228600" progId="">
                    <p:embed/>
                    <p:pic>
                      <p:nvPicPr>
                        <p:cNvPr id="0" name="Picture 76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25" y="1950"/>
                          <a:ext cx="171"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7154" name="Object 770"/>
          <p:cNvGraphicFramePr>
            <a:graphicFrameLocks noChangeAspect="1"/>
          </p:cNvGraphicFramePr>
          <p:nvPr/>
        </p:nvGraphicFramePr>
        <p:xfrm>
          <a:off x="2581275" y="3203575"/>
          <a:ext cx="781050" cy="439738"/>
        </p:xfrm>
        <a:graphic>
          <a:graphicData uri="http://schemas.openxmlformats.org/presentationml/2006/ole">
            <mc:AlternateContent xmlns:mc="http://schemas.openxmlformats.org/markup-compatibility/2006">
              <mc:Choice xmlns:v="urn:schemas-microsoft-com:vml" Requires="v">
                <p:oleObj name="Equation" r:id="rId10" imgW="711200" imgH="304800" progId="">
                  <p:embed/>
                </p:oleObj>
              </mc:Choice>
              <mc:Fallback>
                <p:oleObj name="Equation" r:id="rId10" imgW="711200" imgH="304800" progId="">
                  <p:embed/>
                  <p:pic>
                    <p:nvPicPr>
                      <p:cNvPr id="0" name="Picture 77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81275" y="3203575"/>
                        <a:ext cx="781050"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156" name="Object 772"/>
          <p:cNvGraphicFramePr>
            <a:graphicFrameLocks noChangeAspect="1"/>
          </p:cNvGraphicFramePr>
          <p:nvPr/>
        </p:nvGraphicFramePr>
        <p:xfrm>
          <a:off x="6015701" y="3214065"/>
          <a:ext cx="1138237" cy="403225"/>
        </p:xfrm>
        <a:graphic>
          <a:graphicData uri="http://schemas.openxmlformats.org/presentationml/2006/ole">
            <mc:AlternateContent xmlns:mc="http://schemas.openxmlformats.org/markup-compatibility/2006">
              <mc:Choice xmlns:v="urn:schemas-microsoft-com:vml" Requires="v">
                <p:oleObj name="Equation" r:id="rId12" imgW="1168400" imgH="228600" progId="">
                  <p:embed/>
                </p:oleObj>
              </mc:Choice>
              <mc:Fallback>
                <p:oleObj name="Equation" r:id="rId12" imgW="1168400" imgH="228600" progId="">
                  <p:embed/>
                  <p:pic>
                    <p:nvPicPr>
                      <p:cNvPr id="0" name="Picture 77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15701" y="3214065"/>
                        <a:ext cx="1138237"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157" name="Object 773"/>
          <p:cNvGraphicFramePr>
            <a:graphicFrameLocks noChangeAspect="1"/>
          </p:cNvGraphicFramePr>
          <p:nvPr/>
        </p:nvGraphicFramePr>
        <p:xfrm>
          <a:off x="3292938" y="2992438"/>
          <a:ext cx="2765425" cy="922337"/>
        </p:xfrm>
        <a:graphic>
          <a:graphicData uri="http://schemas.openxmlformats.org/presentationml/2006/ole">
            <mc:AlternateContent xmlns:mc="http://schemas.openxmlformats.org/markup-compatibility/2006">
              <mc:Choice xmlns:v="urn:schemas-microsoft-com:vml" Requires="v">
                <p:oleObj name="Equation" r:id="rId14" imgW="2794000" imgH="762000" progId="">
                  <p:embed/>
                </p:oleObj>
              </mc:Choice>
              <mc:Fallback>
                <p:oleObj name="Equation" r:id="rId14" imgW="2794000" imgH="762000" progId="">
                  <p:embed/>
                  <p:pic>
                    <p:nvPicPr>
                      <p:cNvPr id="0" name="Picture 77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92938" y="2992438"/>
                        <a:ext cx="2765425" cy="922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0440" name="Rectangle 56"/>
          <p:cNvSpPr>
            <a:spLocks noChangeArrowheads="1"/>
          </p:cNvSpPr>
          <p:nvPr/>
        </p:nvSpPr>
        <p:spPr bwMode="auto">
          <a:xfrm>
            <a:off x="-25400" y="3575050"/>
            <a:ext cx="3133725" cy="519113"/>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由 </a:t>
            </a:r>
            <a:r>
              <a:rPr lang="en-US" altLang="zh-CN" i="1" dirty="0"/>
              <a:t>Bayes</a:t>
            </a:r>
            <a:r>
              <a:rPr lang="en-US" altLang="zh-CN" dirty="0"/>
              <a:t> </a:t>
            </a:r>
            <a:r>
              <a:rPr lang="zh-CN" altLang="en-US" dirty="0"/>
              <a:t>公式有</a:t>
            </a:r>
          </a:p>
        </p:txBody>
      </p:sp>
      <p:graphicFrame>
        <p:nvGraphicFramePr>
          <p:cNvPr id="17158" name="Object 774"/>
          <p:cNvGraphicFramePr>
            <a:graphicFrameLocks noChangeAspect="1"/>
          </p:cNvGraphicFramePr>
          <p:nvPr/>
        </p:nvGraphicFramePr>
        <p:xfrm>
          <a:off x="1082675" y="3908425"/>
          <a:ext cx="4060825" cy="976313"/>
        </p:xfrm>
        <a:graphic>
          <a:graphicData uri="http://schemas.openxmlformats.org/presentationml/2006/ole">
            <mc:AlternateContent xmlns:mc="http://schemas.openxmlformats.org/markup-compatibility/2006">
              <mc:Choice xmlns:v="urn:schemas-microsoft-com:vml" Requires="v">
                <p:oleObj name="Equation" r:id="rId16" imgW="3810000" imgH="762000" progId="">
                  <p:embed/>
                </p:oleObj>
              </mc:Choice>
              <mc:Fallback>
                <p:oleObj name="Equation" r:id="rId16" imgW="3810000" imgH="762000" progId="">
                  <p:embed/>
                  <p:pic>
                    <p:nvPicPr>
                      <p:cNvPr id="0" name="Picture 77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82675" y="3908425"/>
                        <a:ext cx="4060825" cy="97631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17159" name="Object 775"/>
          <p:cNvGraphicFramePr>
            <a:graphicFrameLocks noChangeAspect="1"/>
          </p:cNvGraphicFramePr>
          <p:nvPr/>
        </p:nvGraphicFramePr>
        <p:xfrm>
          <a:off x="5167313" y="3965575"/>
          <a:ext cx="2009775" cy="844550"/>
        </p:xfrm>
        <a:graphic>
          <a:graphicData uri="http://schemas.openxmlformats.org/presentationml/2006/ole">
            <mc:AlternateContent xmlns:mc="http://schemas.openxmlformats.org/markup-compatibility/2006">
              <mc:Choice xmlns:v="urn:schemas-microsoft-com:vml" Requires="v">
                <p:oleObj name="Equation" r:id="rId18" imgW="1752600" imgH="635000" progId="">
                  <p:embed/>
                </p:oleObj>
              </mc:Choice>
              <mc:Fallback>
                <p:oleObj name="Equation" r:id="rId18" imgW="1752600" imgH="635000" progId="">
                  <p:embed/>
                  <p:pic>
                    <p:nvPicPr>
                      <p:cNvPr id="0" name="Picture 77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67313" y="3965575"/>
                        <a:ext cx="2009775" cy="8445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17160" name="Object 776"/>
          <p:cNvGraphicFramePr>
            <a:graphicFrameLocks noChangeAspect="1"/>
          </p:cNvGraphicFramePr>
          <p:nvPr/>
        </p:nvGraphicFramePr>
        <p:xfrm>
          <a:off x="7061200" y="4114800"/>
          <a:ext cx="1111250" cy="495300"/>
        </p:xfrm>
        <a:graphic>
          <a:graphicData uri="http://schemas.openxmlformats.org/presentationml/2006/ole">
            <mc:AlternateContent xmlns:mc="http://schemas.openxmlformats.org/markup-compatibility/2006">
              <mc:Choice xmlns:v="urn:schemas-microsoft-com:vml" Requires="v">
                <p:oleObj name="Equation" r:id="rId20" imgW="838200" imgH="228600" progId="">
                  <p:embed/>
                </p:oleObj>
              </mc:Choice>
              <mc:Fallback>
                <p:oleObj name="Equation" r:id="rId20" imgW="838200" imgH="228600" progId="">
                  <p:embed/>
                  <p:pic>
                    <p:nvPicPr>
                      <p:cNvPr id="0" name="Picture 77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061200" y="4114800"/>
                        <a:ext cx="1111250" cy="4953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17161" name="Object 777"/>
          <p:cNvGraphicFramePr>
            <a:graphicFrameLocks noChangeAspect="1"/>
          </p:cNvGraphicFramePr>
          <p:nvPr/>
        </p:nvGraphicFramePr>
        <p:xfrm>
          <a:off x="1065213" y="4719638"/>
          <a:ext cx="3370262" cy="844550"/>
        </p:xfrm>
        <a:graphic>
          <a:graphicData uri="http://schemas.openxmlformats.org/presentationml/2006/ole">
            <mc:AlternateContent xmlns:mc="http://schemas.openxmlformats.org/markup-compatibility/2006">
              <mc:Choice xmlns:v="urn:schemas-microsoft-com:vml" Requires="v">
                <p:oleObj name="Equation" r:id="rId22" imgW="3098800" imgH="635000" progId="">
                  <p:embed/>
                </p:oleObj>
              </mc:Choice>
              <mc:Fallback>
                <p:oleObj name="Equation" r:id="rId22" imgW="3098800" imgH="635000" progId="">
                  <p:embed/>
                  <p:pic>
                    <p:nvPicPr>
                      <p:cNvPr id="0" name="Picture 77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65213" y="4719638"/>
                        <a:ext cx="3370262" cy="8445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17162" name="Object 778"/>
          <p:cNvGraphicFramePr>
            <a:graphicFrameLocks noChangeAspect="1"/>
          </p:cNvGraphicFramePr>
          <p:nvPr/>
        </p:nvGraphicFramePr>
        <p:xfrm>
          <a:off x="4467225" y="4894263"/>
          <a:ext cx="1109663" cy="495300"/>
        </p:xfrm>
        <a:graphic>
          <a:graphicData uri="http://schemas.openxmlformats.org/presentationml/2006/ole">
            <mc:AlternateContent xmlns:mc="http://schemas.openxmlformats.org/markup-compatibility/2006">
              <mc:Choice xmlns:v="urn:schemas-microsoft-com:vml" Requires="v">
                <p:oleObj name="Equation" r:id="rId24" imgW="838200" imgH="228600" progId="">
                  <p:embed/>
                </p:oleObj>
              </mc:Choice>
              <mc:Fallback>
                <p:oleObj name="Equation" r:id="rId24" imgW="838200" imgH="228600" progId="">
                  <p:embed/>
                  <p:pic>
                    <p:nvPicPr>
                      <p:cNvPr id="0" name="Picture 77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467225" y="4894263"/>
                        <a:ext cx="1109663" cy="4953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17163" name="Object 779"/>
          <p:cNvGraphicFramePr>
            <a:graphicFrameLocks noChangeAspect="1"/>
          </p:cNvGraphicFramePr>
          <p:nvPr/>
        </p:nvGraphicFramePr>
        <p:xfrm>
          <a:off x="1063625" y="5437188"/>
          <a:ext cx="3405188" cy="844550"/>
        </p:xfrm>
        <a:graphic>
          <a:graphicData uri="http://schemas.openxmlformats.org/presentationml/2006/ole">
            <mc:AlternateContent xmlns:mc="http://schemas.openxmlformats.org/markup-compatibility/2006">
              <mc:Choice xmlns:v="urn:schemas-microsoft-com:vml" Requires="v">
                <p:oleObj name="Equation" r:id="rId26" imgW="3149600" imgH="635000" progId="">
                  <p:embed/>
                </p:oleObj>
              </mc:Choice>
              <mc:Fallback>
                <p:oleObj name="Equation" r:id="rId26" imgW="3149600" imgH="635000" progId="">
                  <p:embed/>
                  <p:pic>
                    <p:nvPicPr>
                      <p:cNvPr id="0" name="Picture 77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063625" y="5437188"/>
                        <a:ext cx="3405188" cy="8445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17164" name="Object 780"/>
          <p:cNvGraphicFramePr>
            <a:graphicFrameLocks noChangeAspect="1"/>
          </p:cNvGraphicFramePr>
          <p:nvPr/>
        </p:nvGraphicFramePr>
        <p:xfrm>
          <a:off x="4478338" y="5602288"/>
          <a:ext cx="1109662" cy="495300"/>
        </p:xfrm>
        <a:graphic>
          <a:graphicData uri="http://schemas.openxmlformats.org/presentationml/2006/ole">
            <mc:AlternateContent xmlns:mc="http://schemas.openxmlformats.org/markup-compatibility/2006">
              <mc:Choice xmlns:v="urn:schemas-microsoft-com:vml" Requires="v">
                <p:oleObj name="Equation" r:id="rId28" imgW="838200" imgH="228600" progId="">
                  <p:embed/>
                </p:oleObj>
              </mc:Choice>
              <mc:Fallback>
                <p:oleObj name="Equation" r:id="rId28" imgW="838200" imgH="228600" progId="">
                  <p:embed/>
                  <p:pic>
                    <p:nvPicPr>
                      <p:cNvPr id="0" name="Picture 78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478338" y="5602288"/>
                        <a:ext cx="1109662" cy="4953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400451" name="Rectangle 67"/>
          <p:cNvSpPr>
            <a:spLocks noChangeArrowheads="1"/>
          </p:cNvSpPr>
          <p:nvPr/>
        </p:nvSpPr>
        <p:spPr bwMode="auto">
          <a:xfrm>
            <a:off x="12700" y="6183313"/>
            <a:ext cx="7704138" cy="519112"/>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可见该次品是第二车间生产的可能性较大</a:t>
            </a:r>
            <a:r>
              <a:rPr lang="en-US" altLang="zh-CN" dirty="0"/>
              <a:t>.</a:t>
            </a:r>
          </a:p>
        </p:txBody>
      </p:sp>
      <p:sp>
        <p:nvSpPr>
          <p:cNvPr id="400452" name="AutoShape 68"/>
          <p:cNvSpPr>
            <a:spLocks noChangeArrowheads="1"/>
          </p:cNvSpPr>
          <p:nvPr/>
        </p:nvSpPr>
        <p:spPr bwMode="auto">
          <a:xfrm>
            <a:off x="6524625" y="5141913"/>
            <a:ext cx="2125663" cy="590550"/>
          </a:xfrm>
          <a:prstGeom prst="wedgeRectCallout">
            <a:avLst>
              <a:gd name="adj1" fmla="val -66505"/>
              <a:gd name="adj2" fmla="val 17472"/>
            </a:avLst>
          </a:prstGeom>
          <a:gradFill rotWithShape="1">
            <a:gsLst>
              <a:gs pos="0">
                <a:schemeClr val="accent1"/>
              </a:gs>
              <a:gs pos="50000">
                <a:schemeClr val="accent1">
                  <a:gamma/>
                  <a:shade val="46275"/>
                  <a:invGamma/>
                </a:schemeClr>
              </a:gs>
              <a:gs pos="100000">
                <a:schemeClr val="accent1"/>
              </a:gs>
            </a:gsLst>
            <a:lin ang="2700000" scaled="1"/>
          </a:gradFill>
          <a:ln w="9525" algn="ctr">
            <a:solidFill>
              <a:schemeClr val="tx2"/>
            </a:solidFill>
            <a:miter lim="800000"/>
          </a:ln>
          <a:effectLst>
            <a:outerShdw dist="107763" dir="2700000" algn="ctr" rotWithShape="0">
              <a:schemeClr val="bg2">
                <a:alpha val="50000"/>
              </a:schemeClr>
            </a:outerShdw>
          </a:effectLst>
        </p:spPr>
        <p:txBody>
          <a:bodyPr anchor="ctr"/>
          <a:lstStyle/>
          <a:p>
            <a:pPr algn="ctr">
              <a:defRPr/>
            </a:pPr>
            <a:r>
              <a:rPr lang="en-US" altLang="zh-CN">
                <a:solidFill>
                  <a:srgbClr val="FFFF00"/>
                </a:solidFill>
                <a:effectLst>
                  <a:outerShdw blurRad="38100" dist="38100" dir="2700000" algn="tl">
                    <a:srgbClr val="000000"/>
                  </a:outerShdw>
                </a:effectLst>
              </a:rPr>
              <a:t>Bayes </a:t>
            </a:r>
            <a:r>
              <a:rPr lang="zh-CN" altLang="en-US">
                <a:solidFill>
                  <a:srgbClr val="FFFF00"/>
                </a:solidFill>
                <a:effectLst>
                  <a:outerShdw blurRad="38100" dist="38100" dir="2700000" algn="tl">
                    <a:srgbClr val="000000"/>
                  </a:outerShdw>
                </a:effectLst>
                <a:ea typeface="华文新魏" panose="02010800040101010101" charset="-122"/>
              </a:rPr>
              <a:t>推断</a:t>
            </a:r>
          </a:p>
        </p:txBody>
      </p:sp>
      <p:sp>
        <p:nvSpPr>
          <p:cNvPr id="400414" name="Rectangle 30"/>
          <p:cNvSpPr>
            <a:spLocks noChangeArrowheads="1"/>
          </p:cNvSpPr>
          <p:nvPr/>
        </p:nvSpPr>
        <p:spPr bwMode="auto">
          <a:xfrm>
            <a:off x="1284288" y="498475"/>
            <a:ext cx="7885112" cy="519113"/>
          </a:xfrm>
          <a:prstGeom prst="rect">
            <a:avLst/>
          </a:prstGeom>
          <a:noFill/>
          <a:ln>
            <a:noFill/>
          </a:ln>
          <a:effectLst/>
        </p:spPr>
        <p:txBody>
          <a:bodyPr>
            <a:spAutoFit/>
          </a:bodyPr>
          <a:lstStyle/>
          <a:p>
            <a:pPr>
              <a:defRPr/>
            </a:pPr>
            <a:r>
              <a:rPr lang="zh-CN" altLang="en-US" dirty="0">
                <a:latin typeface="楷体_GB2312" pitchFamily="49" charset="-122"/>
              </a:rPr>
              <a:t>某工厂的一、二、三车间都生产同一产品</a:t>
            </a:r>
            <a:r>
              <a:rPr lang="en-US" altLang="zh-CN" dirty="0">
                <a:latin typeface="楷体_GB2312" pitchFamily="49" charset="-122"/>
              </a:rPr>
              <a:t>,</a:t>
            </a:r>
            <a:r>
              <a:rPr lang="zh-CN" altLang="en-US" dirty="0">
                <a:latin typeface="楷体_GB2312" pitchFamily="49" charset="-122"/>
              </a:rPr>
              <a:t>产量分</a:t>
            </a:r>
            <a:endParaRPr lang="zh-CN" altLang="en-US" dirty="0"/>
          </a:p>
        </p:txBody>
      </p:sp>
      <p:grpSp>
        <p:nvGrpSpPr>
          <p:cNvPr id="400461" name="Group 77"/>
          <p:cNvGrpSpPr/>
          <p:nvPr/>
        </p:nvGrpSpPr>
        <p:grpSpPr bwMode="auto">
          <a:xfrm>
            <a:off x="-92081" y="922338"/>
            <a:ext cx="9312282" cy="560388"/>
            <a:chOff x="-58" y="565"/>
            <a:chExt cx="5866" cy="353"/>
          </a:xfrm>
        </p:grpSpPr>
        <p:sp>
          <p:nvSpPr>
            <p:cNvPr id="400457" name="Rectangle 73"/>
            <p:cNvSpPr>
              <a:spLocks noChangeArrowheads="1"/>
            </p:cNvSpPr>
            <p:nvPr/>
          </p:nvSpPr>
          <p:spPr bwMode="auto">
            <a:xfrm>
              <a:off x="-58" y="565"/>
              <a:ext cx="5759" cy="330"/>
            </a:xfrm>
            <a:prstGeom prst="rect">
              <a:avLst/>
            </a:prstGeom>
            <a:noFill/>
            <a:ln>
              <a:noFill/>
            </a:ln>
            <a:effectLst/>
          </p:spPr>
          <p:txBody>
            <a:bodyPr>
              <a:spAutoFit/>
            </a:bodyPr>
            <a:lstStyle/>
            <a:p>
              <a:pPr>
                <a:defRPr/>
              </a:pPr>
              <a:r>
                <a:rPr lang="zh-CN" altLang="en-US" dirty="0">
                  <a:latin typeface="楷体_GB2312" pitchFamily="49" charset="-122"/>
                </a:rPr>
                <a:t>别占总产量的                   </a:t>
              </a:r>
              <a:r>
                <a:rPr lang="zh-CN" altLang="en-US" dirty="0"/>
                <a:t>三个车间的次品率分别为</a:t>
              </a:r>
            </a:p>
          </p:txBody>
        </p:sp>
        <p:graphicFrame>
          <p:nvGraphicFramePr>
            <p:cNvPr id="17165" name="Object 781"/>
            <p:cNvGraphicFramePr>
              <a:graphicFrameLocks noChangeAspect="1"/>
            </p:cNvGraphicFramePr>
            <p:nvPr/>
          </p:nvGraphicFramePr>
          <p:xfrm>
            <a:off x="1319" y="649"/>
            <a:ext cx="1282" cy="269"/>
          </p:xfrm>
          <a:graphic>
            <a:graphicData uri="http://schemas.openxmlformats.org/presentationml/2006/ole">
              <mc:AlternateContent xmlns:mc="http://schemas.openxmlformats.org/markup-compatibility/2006">
                <mc:Choice xmlns:v="urn:schemas-microsoft-com:vml" Requires="v">
                  <p:oleObj name="Equation" r:id="rId30" imgW="2133600" imgH="254000" progId="">
                    <p:embed/>
                  </p:oleObj>
                </mc:Choice>
                <mc:Fallback>
                  <p:oleObj name="Equation" r:id="rId30" imgW="2133600" imgH="254000" progId="">
                    <p:embed/>
                    <p:pic>
                      <p:nvPicPr>
                        <p:cNvPr id="0" name="Picture 78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319" y="649"/>
                          <a:ext cx="1282" cy="2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166" name="Object 782"/>
            <p:cNvGraphicFramePr>
              <a:graphicFrameLocks noChangeAspect="1"/>
            </p:cNvGraphicFramePr>
            <p:nvPr>
              <p:extLst>
                <p:ext uri="{D42A27DB-BD31-4B8C-83A1-F6EECF244321}">
                  <p14:modId xmlns:p14="http://schemas.microsoft.com/office/powerpoint/2010/main" val="1288032037"/>
                </p:ext>
              </p:extLst>
            </p:nvPr>
          </p:nvGraphicFramePr>
          <p:xfrm>
            <a:off x="5066" y="625"/>
            <a:ext cx="742" cy="282"/>
          </p:xfrm>
          <a:graphic>
            <a:graphicData uri="http://schemas.openxmlformats.org/presentationml/2006/ole">
              <mc:AlternateContent xmlns:mc="http://schemas.openxmlformats.org/markup-compatibility/2006">
                <mc:Choice xmlns:v="urn:schemas-microsoft-com:vml" Requires="v">
                  <p:oleObj name="Equation" r:id="rId32" imgW="1143000" imgH="254000" progId="">
                    <p:embed/>
                  </p:oleObj>
                </mc:Choice>
                <mc:Fallback>
                  <p:oleObj name="Equation" r:id="rId32" imgW="1143000" imgH="254000" progId="">
                    <p:embed/>
                    <p:pic>
                      <p:nvPicPr>
                        <p:cNvPr id="0" name="Picture 78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066" y="625"/>
                          <a:ext cx="74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00462" name="Group 78"/>
          <p:cNvGrpSpPr/>
          <p:nvPr/>
        </p:nvGrpSpPr>
        <p:grpSpPr bwMode="auto">
          <a:xfrm>
            <a:off x="12700" y="1389063"/>
            <a:ext cx="9207500" cy="519112"/>
            <a:chOff x="8" y="827"/>
            <a:chExt cx="5800" cy="327"/>
          </a:xfrm>
        </p:grpSpPr>
        <p:sp>
          <p:nvSpPr>
            <p:cNvPr id="400456" name="Rectangle 72"/>
            <p:cNvSpPr>
              <a:spLocks noChangeArrowheads="1"/>
            </p:cNvSpPr>
            <p:nvPr/>
          </p:nvSpPr>
          <p:spPr bwMode="auto">
            <a:xfrm>
              <a:off x="385" y="827"/>
              <a:ext cx="5423" cy="327"/>
            </a:xfrm>
            <a:prstGeom prst="rect">
              <a:avLst/>
            </a:prstGeom>
            <a:noFill/>
            <a:ln>
              <a:noFill/>
            </a:ln>
            <a:effectLst/>
          </p:spPr>
          <p:txBody>
            <a:bodyPr>
              <a:spAutoFit/>
            </a:bodyPr>
            <a:lstStyle/>
            <a:p>
              <a:pPr>
                <a:defRPr/>
              </a:pPr>
              <a:r>
                <a:rPr lang="zh-CN" altLang="en-US" dirty="0"/>
                <a:t>现从汇总起来的产品中任取一个，经检查是次品</a:t>
              </a:r>
              <a:r>
                <a:rPr lang="en-US" altLang="zh-CN" dirty="0"/>
                <a:t>, </a:t>
              </a:r>
              <a:r>
                <a:rPr lang="zh-CN" altLang="en-US" dirty="0"/>
                <a:t>判断</a:t>
              </a:r>
            </a:p>
          </p:txBody>
        </p:sp>
        <p:graphicFrame>
          <p:nvGraphicFramePr>
            <p:cNvPr id="17167" name="Object 783"/>
            <p:cNvGraphicFramePr>
              <a:graphicFrameLocks noChangeAspect="1"/>
            </p:cNvGraphicFramePr>
            <p:nvPr/>
          </p:nvGraphicFramePr>
          <p:xfrm>
            <a:off x="8" y="886"/>
            <a:ext cx="437" cy="267"/>
          </p:xfrm>
          <a:graphic>
            <a:graphicData uri="http://schemas.openxmlformats.org/presentationml/2006/ole">
              <mc:AlternateContent xmlns:mc="http://schemas.openxmlformats.org/markup-compatibility/2006">
                <mc:Choice xmlns:v="urn:schemas-microsoft-com:vml" Requires="v">
                  <p:oleObj name="Equation" r:id="rId34" imgW="533400" imgH="228600" progId="">
                    <p:embed/>
                  </p:oleObj>
                </mc:Choice>
                <mc:Fallback>
                  <p:oleObj name="Equation" r:id="rId34" imgW="533400" imgH="228600" progId="">
                    <p:embed/>
                    <p:pic>
                      <p:nvPicPr>
                        <p:cNvPr id="0" name="Picture 783"/>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 y="886"/>
                          <a:ext cx="437" cy="2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00460" name="Rectangle 76"/>
          <p:cNvSpPr>
            <a:spLocks noChangeArrowheads="1"/>
          </p:cNvSpPr>
          <p:nvPr/>
        </p:nvSpPr>
        <p:spPr bwMode="auto">
          <a:xfrm>
            <a:off x="-61913" y="1784350"/>
            <a:ext cx="6284913" cy="519113"/>
          </a:xfrm>
          <a:prstGeom prst="rect">
            <a:avLst/>
          </a:prstGeom>
          <a:noFill/>
          <a:ln>
            <a:noFill/>
          </a:ln>
          <a:effectLst/>
        </p:spPr>
        <p:txBody>
          <a:bodyPr>
            <a:spAutoFit/>
          </a:bodyPr>
          <a:lstStyle/>
          <a:p>
            <a:pPr>
              <a:defRPr/>
            </a:pPr>
            <a:r>
              <a:rPr lang="zh-CN" altLang="en-US" dirty="0"/>
              <a:t>该次品是哪个车间生产的可能性较大？</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00426"/>
                                        </p:tgtEl>
                                        <p:attrNameLst>
                                          <p:attrName>style.visibility</p:attrName>
                                        </p:attrNameLst>
                                      </p:cBhvr>
                                      <p:to>
                                        <p:strVal val="visible"/>
                                      </p:to>
                                    </p:set>
                                    <p:anim calcmode="lin" valueType="num">
                                      <p:cBhvr>
                                        <p:cTn id="7" dur="500" fill="hold"/>
                                        <p:tgtEl>
                                          <p:spTgt spid="400426"/>
                                        </p:tgtEl>
                                        <p:attrNameLst>
                                          <p:attrName>ppt_w</p:attrName>
                                        </p:attrNameLst>
                                      </p:cBhvr>
                                      <p:tavLst>
                                        <p:tav tm="0">
                                          <p:val>
                                            <p:fltVal val="0"/>
                                          </p:val>
                                        </p:tav>
                                        <p:tav tm="100000">
                                          <p:val>
                                            <p:strVal val="#ppt_w"/>
                                          </p:val>
                                        </p:tav>
                                      </p:tavLst>
                                    </p:anim>
                                    <p:anim calcmode="lin" valueType="num">
                                      <p:cBhvr>
                                        <p:cTn id="8" dur="500" fill="hold"/>
                                        <p:tgtEl>
                                          <p:spTgt spid="400426"/>
                                        </p:tgtEl>
                                        <p:attrNameLst>
                                          <p:attrName>ppt_h</p:attrName>
                                        </p:attrNameLst>
                                      </p:cBhvr>
                                      <p:tavLst>
                                        <p:tav tm="0">
                                          <p:val>
                                            <p:fltVal val="0"/>
                                          </p:val>
                                        </p:tav>
                                        <p:tav tm="100000">
                                          <p:val>
                                            <p:strVal val="#ppt_h"/>
                                          </p:val>
                                        </p:tav>
                                      </p:tavLst>
                                    </p:anim>
                                    <p:animEffect transition="in" filter="fade">
                                      <p:cBhvr>
                                        <p:cTn id="9" dur="500"/>
                                        <p:tgtEl>
                                          <p:spTgt spid="400426"/>
                                        </p:tgtEl>
                                      </p:cBhvr>
                                    </p:animEffect>
                                  </p:childTnLst>
                                </p:cTn>
                              </p:par>
                            </p:childTnLst>
                          </p:cTn>
                        </p:par>
                        <p:par>
                          <p:cTn id="10" fill="hold">
                            <p:stCondLst>
                              <p:cond delay="500"/>
                            </p:stCondLst>
                            <p:childTnLst>
                              <p:par>
                                <p:cTn id="11" presetID="9" presetClass="entr" presetSubtype="0" fill="hold" grpId="0" nodeType="afterEffect">
                                  <p:stCondLst>
                                    <p:cond delay="0"/>
                                  </p:stCondLst>
                                  <p:childTnLst>
                                    <p:set>
                                      <p:cBhvr>
                                        <p:cTn id="12" dur="1" fill="hold">
                                          <p:stCondLst>
                                            <p:cond delay="0"/>
                                          </p:stCondLst>
                                        </p:cTn>
                                        <p:tgtEl>
                                          <p:spTgt spid="400414"/>
                                        </p:tgtEl>
                                        <p:attrNameLst>
                                          <p:attrName>style.visibility</p:attrName>
                                        </p:attrNameLst>
                                      </p:cBhvr>
                                      <p:to>
                                        <p:strVal val="visible"/>
                                      </p:to>
                                    </p:set>
                                    <p:animEffect transition="in" filter="dissolve">
                                      <p:cBhvr>
                                        <p:cTn id="13" dur="500"/>
                                        <p:tgtEl>
                                          <p:spTgt spid="400414"/>
                                        </p:tgtEl>
                                      </p:cBhvr>
                                    </p:animEffect>
                                  </p:childTnLst>
                                </p:cTn>
                              </p:par>
                            </p:childTnLst>
                          </p:cTn>
                        </p:par>
                        <p:par>
                          <p:cTn id="14" fill="hold">
                            <p:stCondLst>
                              <p:cond delay="1000"/>
                            </p:stCondLst>
                            <p:childTnLst>
                              <p:par>
                                <p:cTn id="15" presetID="9" presetClass="entr" presetSubtype="0" fill="hold" nodeType="afterEffect">
                                  <p:stCondLst>
                                    <p:cond delay="0"/>
                                  </p:stCondLst>
                                  <p:childTnLst>
                                    <p:set>
                                      <p:cBhvr>
                                        <p:cTn id="16" dur="1" fill="hold">
                                          <p:stCondLst>
                                            <p:cond delay="0"/>
                                          </p:stCondLst>
                                        </p:cTn>
                                        <p:tgtEl>
                                          <p:spTgt spid="400461"/>
                                        </p:tgtEl>
                                        <p:attrNameLst>
                                          <p:attrName>style.visibility</p:attrName>
                                        </p:attrNameLst>
                                      </p:cBhvr>
                                      <p:to>
                                        <p:strVal val="visible"/>
                                      </p:to>
                                    </p:set>
                                    <p:animEffect transition="in" filter="dissolve">
                                      <p:cBhvr>
                                        <p:cTn id="17" dur="500"/>
                                        <p:tgtEl>
                                          <p:spTgt spid="400461"/>
                                        </p:tgtEl>
                                      </p:cBhvr>
                                    </p:animEffect>
                                  </p:childTnLst>
                                </p:cTn>
                              </p:par>
                            </p:childTnLst>
                          </p:cTn>
                        </p:par>
                        <p:par>
                          <p:cTn id="18" fill="hold">
                            <p:stCondLst>
                              <p:cond delay="1500"/>
                            </p:stCondLst>
                            <p:childTnLst>
                              <p:par>
                                <p:cTn id="19" presetID="9" presetClass="entr" presetSubtype="0" fill="hold" nodeType="afterEffect">
                                  <p:stCondLst>
                                    <p:cond delay="0"/>
                                  </p:stCondLst>
                                  <p:childTnLst>
                                    <p:set>
                                      <p:cBhvr>
                                        <p:cTn id="20" dur="1" fill="hold">
                                          <p:stCondLst>
                                            <p:cond delay="0"/>
                                          </p:stCondLst>
                                        </p:cTn>
                                        <p:tgtEl>
                                          <p:spTgt spid="400462"/>
                                        </p:tgtEl>
                                        <p:attrNameLst>
                                          <p:attrName>style.visibility</p:attrName>
                                        </p:attrNameLst>
                                      </p:cBhvr>
                                      <p:to>
                                        <p:strVal val="visible"/>
                                      </p:to>
                                    </p:set>
                                    <p:animEffect transition="in" filter="dissolve">
                                      <p:cBhvr>
                                        <p:cTn id="21" dur="500"/>
                                        <p:tgtEl>
                                          <p:spTgt spid="400462"/>
                                        </p:tgtEl>
                                      </p:cBhvr>
                                    </p:animEffect>
                                  </p:childTnLst>
                                </p:cTn>
                              </p:par>
                            </p:childTnLst>
                          </p:cTn>
                        </p:par>
                        <p:par>
                          <p:cTn id="22" fill="hold">
                            <p:stCondLst>
                              <p:cond delay="2000"/>
                            </p:stCondLst>
                            <p:childTnLst>
                              <p:par>
                                <p:cTn id="23" presetID="9" presetClass="entr" presetSubtype="0" fill="hold" grpId="0" nodeType="afterEffect">
                                  <p:stCondLst>
                                    <p:cond delay="0"/>
                                  </p:stCondLst>
                                  <p:childTnLst>
                                    <p:set>
                                      <p:cBhvr>
                                        <p:cTn id="24" dur="1" fill="hold">
                                          <p:stCondLst>
                                            <p:cond delay="0"/>
                                          </p:stCondLst>
                                        </p:cTn>
                                        <p:tgtEl>
                                          <p:spTgt spid="400460"/>
                                        </p:tgtEl>
                                        <p:attrNameLst>
                                          <p:attrName>style.visibility</p:attrName>
                                        </p:attrNameLst>
                                      </p:cBhvr>
                                      <p:to>
                                        <p:strVal val="visible"/>
                                      </p:to>
                                    </p:set>
                                    <p:animEffect transition="in" filter="dissolve">
                                      <p:cBhvr>
                                        <p:cTn id="25" dur="500"/>
                                        <p:tgtEl>
                                          <p:spTgt spid="400460"/>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400425"/>
                                        </p:tgtEl>
                                        <p:attrNameLst>
                                          <p:attrName>style.visibility</p:attrName>
                                        </p:attrNameLst>
                                      </p:cBhvr>
                                      <p:to>
                                        <p:strVal val="visible"/>
                                      </p:to>
                                    </p:set>
                                    <p:anim calcmode="lin" valueType="num">
                                      <p:cBhvr additive="base">
                                        <p:cTn id="30" dur="500" fill="hold"/>
                                        <p:tgtEl>
                                          <p:spTgt spid="400425"/>
                                        </p:tgtEl>
                                        <p:attrNameLst>
                                          <p:attrName>ppt_x</p:attrName>
                                        </p:attrNameLst>
                                      </p:cBhvr>
                                      <p:tavLst>
                                        <p:tav tm="0">
                                          <p:val>
                                            <p:strVal val="0-#ppt_w/2"/>
                                          </p:val>
                                        </p:tav>
                                        <p:tav tm="100000">
                                          <p:val>
                                            <p:strVal val="#ppt_x"/>
                                          </p:val>
                                        </p:tav>
                                      </p:tavLst>
                                    </p:anim>
                                    <p:anim calcmode="lin" valueType="num">
                                      <p:cBhvr additive="base">
                                        <p:cTn id="31" dur="500" fill="hold"/>
                                        <p:tgtEl>
                                          <p:spTgt spid="400425"/>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9" presetClass="entr" presetSubtype="0" fill="hold" nodeType="afterEffect">
                                  <p:stCondLst>
                                    <p:cond delay="0"/>
                                  </p:stCondLst>
                                  <p:childTnLst>
                                    <p:set>
                                      <p:cBhvr>
                                        <p:cTn id="34" dur="1" fill="hold">
                                          <p:stCondLst>
                                            <p:cond delay="0"/>
                                          </p:stCondLst>
                                        </p:cTn>
                                        <p:tgtEl>
                                          <p:spTgt spid="400437"/>
                                        </p:tgtEl>
                                        <p:attrNameLst>
                                          <p:attrName>style.visibility</p:attrName>
                                        </p:attrNameLst>
                                      </p:cBhvr>
                                      <p:to>
                                        <p:strVal val="visible"/>
                                      </p:to>
                                    </p:set>
                                    <p:animEffect transition="in" filter="dissolve">
                                      <p:cBhvr>
                                        <p:cTn id="35" dur="500"/>
                                        <p:tgtEl>
                                          <p:spTgt spid="400437"/>
                                        </p:tgtEl>
                                      </p:cBhvr>
                                    </p:animEffect>
                                  </p:childTnLst>
                                </p:cTn>
                              </p:par>
                            </p:childTnLst>
                          </p:cTn>
                        </p:par>
                        <p:par>
                          <p:cTn id="36" fill="hold">
                            <p:stCondLst>
                              <p:cond delay="1000"/>
                            </p:stCondLst>
                            <p:childTnLst>
                              <p:par>
                                <p:cTn id="37" presetID="9" presetClass="entr" presetSubtype="0" fill="hold" nodeType="afterEffect">
                                  <p:stCondLst>
                                    <p:cond delay="0"/>
                                  </p:stCondLst>
                                  <p:childTnLst>
                                    <p:set>
                                      <p:cBhvr>
                                        <p:cTn id="38" dur="1" fill="hold">
                                          <p:stCondLst>
                                            <p:cond delay="0"/>
                                          </p:stCondLst>
                                        </p:cTn>
                                        <p:tgtEl>
                                          <p:spTgt spid="400433"/>
                                        </p:tgtEl>
                                        <p:attrNameLst>
                                          <p:attrName>style.visibility</p:attrName>
                                        </p:attrNameLst>
                                      </p:cBhvr>
                                      <p:to>
                                        <p:strVal val="visible"/>
                                      </p:to>
                                    </p:set>
                                    <p:animEffect transition="in" filter="dissolve">
                                      <p:cBhvr>
                                        <p:cTn id="39" dur="500"/>
                                        <p:tgtEl>
                                          <p:spTgt spid="400433"/>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400422"/>
                                        </p:tgtEl>
                                        <p:attrNameLst>
                                          <p:attrName>style.visibility</p:attrName>
                                        </p:attrNameLst>
                                      </p:cBhvr>
                                      <p:to>
                                        <p:strVal val="visible"/>
                                      </p:to>
                                    </p:set>
                                    <p:animEffect transition="in" filter="dissolve">
                                      <p:cBhvr>
                                        <p:cTn id="44" dur="500"/>
                                        <p:tgtEl>
                                          <p:spTgt spid="400422"/>
                                        </p:tgtEl>
                                      </p:cBhvr>
                                    </p:animEffect>
                                  </p:childTnLst>
                                </p:cTn>
                              </p:par>
                            </p:childTnLst>
                          </p:cTn>
                        </p:par>
                        <p:par>
                          <p:cTn id="45" fill="hold">
                            <p:stCondLst>
                              <p:cond delay="500"/>
                            </p:stCondLst>
                            <p:childTnLst>
                              <p:par>
                                <p:cTn id="46" presetID="53" presetClass="entr" presetSubtype="16" fill="hold" nodeType="afterEffect">
                                  <p:stCondLst>
                                    <p:cond delay="0"/>
                                  </p:stCondLst>
                                  <p:childTnLst>
                                    <p:set>
                                      <p:cBhvr>
                                        <p:cTn id="47" dur="1" fill="hold">
                                          <p:stCondLst>
                                            <p:cond delay="0"/>
                                          </p:stCondLst>
                                        </p:cTn>
                                        <p:tgtEl>
                                          <p:spTgt spid="17154"/>
                                        </p:tgtEl>
                                        <p:attrNameLst>
                                          <p:attrName>style.visibility</p:attrName>
                                        </p:attrNameLst>
                                      </p:cBhvr>
                                      <p:to>
                                        <p:strVal val="visible"/>
                                      </p:to>
                                    </p:set>
                                    <p:anim calcmode="lin" valueType="num">
                                      <p:cBhvr>
                                        <p:cTn id="48" dur="500" fill="hold"/>
                                        <p:tgtEl>
                                          <p:spTgt spid="17154"/>
                                        </p:tgtEl>
                                        <p:attrNameLst>
                                          <p:attrName>ppt_w</p:attrName>
                                        </p:attrNameLst>
                                      </p:cBhvr>
                                      <p:tavLst>
                                        <p:tav tm="0">
                                          <p:val>
                                            <p:fltVal val="0"/>
                                          </p:val>
                                        </p:tav>
                                        <p:tav tm="100000">
                                          <p:val>
                                            <p:strVal val="#ppt_w"/>
                                          </p:val>
                                        </p:tav>
                                      </p:tavLst>
                                    </p:anim>
                                    <p:anim calcmode="lin" valueType="num">
                                      <p:cBhvr>
                                        <p:cTn id="49" dur="500" fill="hold"/>
                                        <p:tgtEl>
                                          <p:spTgt spid="17154"/>
                                        </p:tgtEl>
                                        <p:attrNameLst>
                                          <p:attrName>ppt_h</p:attrName>
                                        </p:attrNameLst>
                                      </p:cBhvr>
                                      <p:tavLst>
                                        <p:tav tm="0">
                                          <p:val>
                                            <p:fltVal val="0"/>
                                          </p:val>
                                        </p:tav>
                                        <p:tav tm="100000">
                                          <p:val>
                                            <p:strVal val="#ppt_h"/>
                                          </p:val>
                                        </p:tav>
                                      </p:tavLst>
                                    </p:anim>
                                    <p:animEffect transition="in" filter="fade">
                                      <p:cBhvr>
                                        <p:cTn id="50" dur="500"/>
                                        <p:tgtEl>
                                          <p:spTgt spid="17154"/>
                                        </p:tgtEl>
                                      </p:cBhvr>
                                    </p:animEffect>
                                  </p:childTnLst>
                                </p:cTn>
                              </p:par>
                              <p:par>
                                <p:cTn id="51" presetID="53" presetClass="entr" presetSubtype="16" fill="hold" nodeType="withEffect">
                                  <p:stCondLst>
                                    <p:cond delay="0"/>
                                  </p:stCondLst>
                                  <p:childTnLst>
                                    <p:set>
                                      <p:cBhvr>
                                        <p:cTn id="52" dur="1" fill="hold">
                                          <p:stCondLst>
                                            <p:cond delay="0"/>
                                          </p:stCondLst>
                                        </p:cTn>
                                        <p:tgtEl>
                                          <p:spTgt spid="17157"/>
                                        </p:tgtEl>
                                        <p:attrNameLst>
                                          <p:attrName>style.visibility</p:attrName>
                                        </p:attrNameLst>
                                      </p:cBhvr>
                                      <p:to>
                                        <p:strVal val="visible"/>
                                      </p:to>
                                    </p:set>
                                    <p:anim calcmode="lin" valueType="num">
                                      <p:cBhvr>
                                        <p:cTn id="53" dur="500" fill="hold"/>
                                        <p:tgtEl>
                                          <p:spTgt spid="17157"/>
                                        </p:tgtEl>
                                        <p:attrNameLst>
                                          <p:attrName>ppt_w</p:attrName>
                                        </p:attrNameLst>
                                      </p:cBhvr>
                                      <p:tavLst>
                                        <p:tav tm="0">
                                          <p:val>
                                            <p:fltVal val="0"/>
                                          </p:val>
                                        </p:tav>
                                        <p:tav tm="100000">
                                          <p:val>
                                            <p:strVal val="#ppt_w"/>
                                          </p:val>
                                        </p:tav>
                                      </p:tavLst>
                                    </p:anim>
                                    <p:anim calcmode="lin" valueType="num">
                                      <p:cBhvr>
                                        <p:cTn id="54" dur="500" fill="hold"/>
                                        <p:tgtEl>
                                          <p:spTgt spid="17157"/>
                                        </p:tgtEl>
                                        <p:attrNameLst>
                                          <p:attrName>ppt_h</p:attrName>
                                        </p:attrNameLst>
                                      </p:cBhvr>
                                      <p:tavLst>
                                        <p:tav tm="0">
                                          <p:val>
                                            <p:fltVal val="0"/>
                                          </p:val>
                                        </p:tav>
                                        <p:tav tm="100000">
                                          <p:val>
                                            <p:strVal val="#ppt_h"/>
                                          </p:val>
                                        </p:tav>
                                      </p:tavLst>
                                    </p:anim>
                                    <p:animEffect transition="in" filter="fade">
                                      <p:cBhvr>
                                        <p:cTn id="55" dur="500"/>
                                        <p:tgtEl>
                                          <p:spTgt spid="17157"/>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17156"/>
                                        </p:tgtEl>
                                        <p:attrNameLst>
                                          <p:attrName>style.visibility</p:attrName>
                                        </p:attrNameLst>
                                      </p:cBhvr>
                                      <p:to>
                                        <p:strVal val="visible"/>
                                      </p:to>
                                    </p:set>
                                    <p:anim calcmode="lin" valueType="num">
                                      <p:cBhvr>
                                        <p:cTn id="60" dur="500" fill="hold"/>
                                        <p:tgtEl>
                                          <p:spTgt spid="17156"/>
                                        </p:tgtEl>
                                        <p:attrNameLst>
                                          <p:attrName>ppt_w</p:attrName>
                                        </p:attrNameLst>
                                      </p:cBhvr>
                                      <p:tavLst>
                                        <p:tav tm="0">
                                          <p:val>
                                            <p:fltVal val="0"/>
                                          </p:val>
                                        </p:tav>
                                        <p:tav tm="100000">
                                          <p:val>
                                            <p:strVal val="#ppt_w"/>
                                          </p:val>
                                        </p:tav>
                                      </p:tavLst>
                                    </p:anim>
                                    <p:anim calcmode="lin" valueType="num">
                                      <p:cBhvr>
                                        <p:cTn id="61" dur="500" fill="hold"/>
                                        <p:tgtEl>
                                          <p:spTgt spid="17156"/>
                                        </p:tgtEl>
                                        <p:attrNameLst>
                                          <p:attrName>ppt_h</p:attrName>
                                        </p:attrNameLst>
                                      </p:cBhvr>
                                      <p:tavLst>
                                        <p:tav tm="0">
                                          <p:val>
                                            <p:fltVal val="0"/>
                                          </p:val>
                                        </p:tav>
                                        <p:tav tm="100000">
                                          <p:val>
                                            <p:strVal val="#ppt_h"/>
                                          </p:val>
                                        </p:tav>
                                      </p:tavLst>
                                    </p:anim>
                                    <p:animEffect transition="in" filter="fade">
                                      <p:cBhvr>
                                        <p:cTn id="62" dur="500"/>
                                        <p:tgtEl>
                                          <p:spTgt spid="17156"/>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xit" presetSubtype="2" fill="hold" nodeType="clickEffect">
                                  <p:stCondLst>
                                    <p:cond delay="0"/>
                                  </p:stCondLst>
                                  <p:childTnLst>
                                    <p:anim calcmode="lin" valueType="num">
                                      <p:cBhvr additive="base">
                                        <p:cTn id="66" dur="500"/>
                                        <p:tgtEl>
                                          <p:spTgt spid="17157"/>
                                        </p:tgtEl>
                                        <p:attrNameLst>
                                          <p:attrName>ppt_x</p:attrName>
                                        </p:attrNameLst>
                                      </p:cBhvr>
                                      <p:tavLst>
                                        <p:tav tm="0">
                                          <p:val>
                                            <p:strVal val="ppt_x"/>
                                          </p:val>
                                        </p:tav>
                                        <p:tav tm="100000">
                                          <p:val>
                                            <p:strVal val="1+ppt_w/2"/>
                                          </p:val>
                                        </p:tav>
                                      </p:tavLst>
                                    </p:anim>
                                    <p:anim calcmode="lin" valueType="num">
                                      <p:cBhvr additive="base">
                                        <p:cTn id="67" dur="500"/>
                                        <p:tgtEl>
                                          <p:spTgt spid="17157"/>
                                        </p:tgtEl>
                                        <p:attrNameLst>
                                          <p:attrName>ppt_y</p:attrName>
                                        </p:attrNameLst>
                                      </p:cBhvr>
                                      <p:tavLst>
                                        <p:tav tm="0">
                                          <p:val>
                                            <p:strVal val="ppt_y"/>
                                          </p:val>
                                        </p:tav>
                                        <p:tav tm="100000">
                                          <p:val>
                                            <p:strVal val="ppt_y"/>
                                          </p:val>
                                        </p:tav>
                                      </p:tavLst>
                                    </p:anim>
                                    <p:set>
                                      <p:cBhvr>
                                        <p:cTn id="68" dur="1" fill="hold">
                                          <p:stCondLst>
                                            <p:cond delay="499"/>
                                          </p:stCondLst>
                                        </p:cTn>
                                        <p:tgtEl>
                                          <p:spTgt spid="17157"/>
                                        </p:tgtEl>
                                        <p:attrNameLst>
                                          <p:attrName>style.visibility</p:attrName>
                                        </p:attrNameLst>
                                      </p:cBhvr>
                                      <p:to>
                                        <p:strVal val="hidden"/>
                                      </p:to>
                                    </p:set>
                                  </p:childTnLst>
                                </p:cTn>
                              </p:par>
                              <p:par>
                                <p:cTn id="69" presetID="0" presetClass="path" presetSubtype="0" accel="50000" decel="50000" fill="hold" nodeType="withEffect">
                                  <p:stCondLst>
                                    <p:cond delay="0"/>
                                  </p:stCondLst>
                                  <p:childTnLst>
                                    <p:animMotion origin="layout" path="M -1.94444E-6 2.59259E-6 L -1.94444E-6 -0.14584 " pathEditMode="relative" rAng="0" ptsTypes="AA">
                                      <p:cBhvr>
                                        <p:cTn id="70" dur="1000" fill="hold"/>
                                        <p:tgtEl>
                                          <p:spTgt spid="17156"/>
                                        </p:tgtEl>
                                        <p:attrNameLst>
                                          <p:attrName>ppt_x</p:attrName>
                                          <p:attrName>ppt_y</p:attrName>
                                        </p:attrNameLst>
                                      </p:cBhvr>
                                      <p:rCtr x="0" y="-7292"/>
                                    </p:animMotion>
                                  </p:childTnLst>
                                </p:cTn>
                              </p:par>
                            </p:childTnLst>
                          </p:cTn>
                        </p:par>
                        <p:par>
                          <p:cTn id="71" fill="hold">
                            <p:stCondLst>
                              <p:cond delay="500"/>
                            </p:stCondLst>
                            <p:childTnLst>
                              <p:par>
                                <p:cTn id="72" presetID="9" presetClass="entr" presetSubtype="0" fill="hold" grpId="0" nodeType="afterEffect">
                                  <p:stCondLst>
                                    <p:cond delay="0"/>
                                  </p:stCondLst>
                                  <p:childTnLst>
                                    <p:set>
                                      <p:cBhvr>
                                        <p:cTn id="73" dur="1" fill="hold">
                                          <p:stCondLst>
                                            <p:cond delay="0"/>
                                          </p:stCondLst>
                                        </p:cTn>
                                        <p:tgtEl>
                                          <p:spTgt spid="400440"/>
                                        </p:tgtEl>
                                        <p:attrNameLst>
                                          <p:attrName>style.visibility</p:attrName>
                                        </p:attrNameLst>
                                      </p:cBhvr>
                                      <p:to>
                                        <p:strVal val="visible"/>
                                      </p:to>
                                    </p:set>
                                    <p:animEffect transition="in" filter="dissolve">
                                      <p:cBhvr>
                                        <p:cTn id="74" dur="500"/>
                                        <p:tgtEl>
                                          <p:spTgt spid="400440"/>
                                        </p:tgtEl>
                                      </p:cBhvr>
                                    </p:animEffect>
                                  </p:childTnLst>
                                </p:cTn>
                              </p:par>
                            </p:childTnLst>
                          </p:cTn>
                        </p:par>
                        <p:par>
                          <p:cTn id="75" fill="hold">
                            <p:stCondLst>
                              <p:cond delay="1000"/>
                            </p:stCondLst>
                            <p:childTnLst>
                              <p:par>
                                <p:cTn id="76" presetID="53" presetClass="entr" presetSubtype="16" fill="hold" nodeType="afterEffect">
                                  <p:stCondLst>
                                    <p:cond delay="0"/>
                                  </p:stCondLst>
                                  <p:childTnLst>
                                    <p:set>
                                      <p:cBhvr>
                                        <p:cTn id="77" dur="1" fill="hold">
                                          <p:stCondLst>
                                            <p:cond delay="0"/>
                                          </p:stCondLst>
                                        </p:cTn>
                                        <p:tgtEl>
                                          <p:spTgt spid="17158"/>
                                        </p:tgtEl>
                                        <p:attrNameLst>
                                          <p:attrName>style.visibility</p:attrName>
                                        </p:attrNameLst>
                                      </p:cBhvr>
                                      <p:to>
                                        <p:strVal val="visible"/>
                                      </p:to>
                                    </p:set>
                                    <p:anim calcmode="lin" valueType="num">
                                      <p:cBhvr>
                                        <p:cTn id="78" dur="500" fill="hold"/>
                                        <p:tgtEl>
                                          <p:spTgt spid="17158"/>
                                        </p:tgtEl>
                                        <p:attrNameLst>
                                          <p:attrName>ppt_w</p:attrName>
                                        </p:attrNameLst>
                                      </p:cBhvr>
                                      <p:tavLst>
                                        <p:tav tm="0">
                                          <p:val>
                                            <p:fltVal val="0"/>
                                          </p:val>
                                        </p:tav>
                                        <p:tav tm="100000">
                                          <p:val>
                                            <p:strVal val="#ppt_w"/>
                                          </p:val>
                                        </p:tav>
                                      </p:tavLst>
                                    </p:anim>
                                    <p:anim calcmode="lin" valueType="num">
                                      <p:cBhvr>
                                        <p:cTn id="79" dur="500" fill="hold"/>
                                        <p:tgtEl>
                                          <p:spTgt spid="17158"/>
                                        </p:tgtEl>
                                        <p:attrNameLst>
                                          <p:attrName>ppt_h</p:attrName>
                                        </p:attrNameLst>
                                      </p:cBhvr>
                                      <p:tavLst>
                                        <p:tav tm="0">
                                          <p:val>
                                            <p:fltVal val="0"/>
                                          </p:val>
                                        </p:tav>
                                        <p:tav tm="100000">
                                          <p:val>
                                            <p:strVal val="#ppt_h"/>
                                          </p:val>
                                        </p:tav>
                                      </p:tavLst>
                                    </p:anim>
                                    <p:animEffect transition="in" filter="fade">
                                      <p:cBhvr>
                                        <p:cTn id="80" dur="500"/>
                                        <p:tgtEl>
                                          <p:spTgt spid="17158"/>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nodeType="clickEffect">
                                  <p:stCondLst>
                                    <p:cond delay="0"/>
                                  </p:stCondLst>
                                  <p:childTnLst>
                                    <p:set>
                                      <p:cBhvr>
                                        <p:cTn id="84" dur="1" fill="hold">
                                          <p:stCondLst>
                                            <p:cond delay="0"/>
                                          </p:stCondLst>
                                        </p:cTn>
                                        <p:tgtEl>
                                          <p:spTgt spid="17159"/>
                                        </p:tgtEl>
                                        <p:attrNameLst>
                                          <p:attrName>style.visibility</p:attrName>
                                        </p:attrNameLst>
                                      </p:cBhvr>
                                      <p:to>
                                        <p:strVal val="visible"/>
                                      </p:to>
                                    </p:set>
                                    <p:anim calcmode="lin" valueType="num">
                                      <p:cBhvr>
                                        <p:cTn id="85" dur="500" fill="hold"/>
                                        <p:tgtEl>
                                          <p:spTgt spid="17159"/>
                                        </p:tgtEl>
                                        <p:attrNameLst>
                                          <p:attrName>ppt_w</p:attrName>
                                        </p:attrNameLst>
                                      </p:cBhvr>
                                      <p:tavLst>
                                        <p:tav tm="0">
                                          <p:val>
                                            <p:fltVal val="0"/>
                                          </p:val>
                                        </p:tav>
                                        <p:tav tm="100000">
                                          <p:val>
                                            <p:strVal val="#ppt_w"/>
                                          </p:val>
                                        </p:tav>
                                      </p:tavLst>
                                    </p:anim>
                                    <p:anim calcmode="lin" valueType="num">
                                      <p:cBhvr>
                                        <p:cTn id="86" dur="500" fill="hold"/>
                                        <p:tgtEl>
                                          <p:spTgt spid="17159"/>
                                        </p:tgtEl>
                                        <p:attrNameLst>
                                          <p:attrName>ppt_h</p:attrName>
                                        </p:attrNameLst>
                                      </p:cBhvr>
                                      <p:tavLst>
                                        <p:tav tm="0">
                                          <p:val>
                                            <p:fltVal val="0"/>
                                          </p:val>
                                        </p:tav>
                                        <p:tav tm="100000">
                                          <p:val>
                                            <p:strVal val="#ppt_h"/>
                                          </p:val>
                                        </p:tav>
                                      </p:tavLst>
                                    </p:anim>
                                    <p:animEffect transition="in" filter="fade">
                                      <p:cBhvr>
                                        <p:cTn id="87" dur="500"/>
                                        <p:tgtEl>
                                          <p:spTgt spid="17159"/>
                                        </p:tgtEl>
                                      </p:cBhvr>
                                    </p:animEffect>
                                  </p:childTnLst>
                                </p:cTn>
                              </p:par>
                            </p:childTnLst>
                          </p:cTn>
                        </p:par>
                      </p:childTnLst>
                    </p:cTn>
                  </p:par>
                  <p:par>
                    <p:cTn id="88" fill="hold">
                      <p:stCondLst>
                        <p:cond delay="indefinite"/>
                      </p:stCondLst>
                      <p:childTnLst>
                        <p:par>
                          <p:cTn id="89" fill="hold">
                            <p:stCondLst>
                              <p:cond delay="0"/>
                            </p:stCondLst>
                            <p:childTnLst>
                              <p:par>
                                <p:cTn id="90" presetID="53" presetClass="entr" presetSubtype="16" fill="hold" nodeType="clickEffect">
                                  <p:stCondLst>
                                    <p:cond delay="0"/>
                                  </p:stCondLst>
                                  <p:childTnLst>
                                    <p:set>
                                      <p:cBhvr>
                                        <p:cTn id="91" dur="1" fill="hold">
                                          <p:stCondLst>
                                            <p:cond delay="0"/>
                                          </p:stCondLst>
                                        </p:cTn>
                                        <p:tgtEl>
                                          <p:spTgt spid="17160"/>
                                        </p:tgtEl>
                                        <p:attrNameLst>
                                          <p:attrName>style.visibility</p:attrName>
                                        </p:attrNameLst>
                                      </p:cBhvr>
                                      <p:to>
                                        <p:strVal val="visible"/>
                                      </p:to>
                                    </p:set>
                                    <p:anim calcmode="lin" valueType="num">
                                      <p:cBhvr>
                                        <p:cTn id="92" dur="500" fill="hold"/>
                                        <p:tgtEl>
                                          <p:spTgt spid="17160"/>
                                        </p:tgtEl>
                                        <p:attrNameLst>
                                          <p:attrName>ppt_w</p:attrName>
                                        </p:attrNameLst>
                                      </p:cBhvr>
                                      <p:tavLst>
                                        <p:tav tm="0">
                                          <p:val>
                                            <p:fltVal val="0"/>
                                          </p:val>
                                        </p:tav>
                                        <p:tav tm="100000">
                                          <p:val>
                                            <p:strVal val="#ppt_w"/>
                                          </p:val>
                                        </p:tav>
                                      </p:tavLst>
                                    </p:anim>
                                    <p:anim calcmode="lin" valueType="num">
                                      <p:cBhvr>
                                        <p:cTn id="93" dur="500" fill="hold"/>
                                        <p:tgtEl>
                                          <p:spTgt spid="17160"/>
                                        </p:tgtEl>
                                        <p:attrNameLst>
                                          <p:attrName>ppt_h</p:attrName>
                                        </p:attrNameLst>
                                      </p:cBhvr>
                                      <p:tavLst>
                                        <p:tav tm="0">
                                          <p:val>
                                            <p:fltVal val="0"/>
                                          </p:val>
                                        </p:tav>
                                        <p:tav tm="100000">
                                          <p:val>
                                            <p:strVal val="#ppt_h"/>
                                          </p:val>
                                        </p:tav>
                                      </p:tavLst>
                                    </p:anim>
                                    <p:animEffect transition="in" filter="fade">
                                      <p:cBhvr>
                                        <p:cTn id="94" dur="500"/>
                                        <p:tgtEl>
                                          <p:spTgt spid="17160"/>
                                        </p:tgtEl>
                                      </p:cBhvr>
                                    </p:animEffect>
                                  </p:childTnLst>
                                </p:cTn>
                              </p:par>
                            </p:childTnLst>
                          </p:cTn>
                        </p:par>
                      </p:childTnLst>
                    </p:cTn>
                  </p:par>
                  <p:par>
                    <p:cTn id="95" fill="hold">
                      <p:stCondLst>
                        <p:cond delay="indefinite"/>
                      </p:stCondLst>
                      <p:childTnLst>
                        <p:par>
                          <p:cTn id="96" fill="hold">
                            <p:stCondLst>
                              <p:cond delay="0"/>
                            </p:stCondLst>
                            <p:childTnLst>
                              <p:par>
                                <p:cTn id="97" presetID="53" presetClass="entr" presetSubtype="16" fill="hold" nodeType="clickEffect">
                                  <p:stCondLst>
                                    <p:cond delay="0"/>
                                  </p:stCondLst>
                                  <p:childTnLst>
                                    <p:set>
                                      <p:cBhvr>
                                        <p:cTn id="98" dur="1" fill="hold">
                                          <p:stCondLst>
                                            <p:cond delay="0"/>
                                          </p:stCondLst>
                                        </p:cTn>
                                        <p:tgtEl>
                                          <p:spTgt spid="17161"/>
                                        </p:tgtEl>
                                        <p:attrNameLst>
                                          <p:attrName>style.visibility</p:attrName>
                                        </p:attrNameLst>
                                      </p:cBhvr>
                                      <p:to>
                                        <p:strVal val="visible"/>
                                      </p:to>
                                    </p:set>
                                    <p:anim calcmode="lin" valueType="num">
                                      <p:cBhvr>
                                        <p:cTn id="99" dur="500" fill="hold"/>
                                        <p:tgtEl>
                                          <p:spTgt spid="17161"/>
                                        </p:tgtEl>
                                        <p:attrNameLst>
                                          <p:attrName>ppt_w</p:attrName>
                                        </p:attrNameLst>
                                      </p:cBhvr>
                                      <p:tavLst>
                                        <p:tav tm="0">
                                          <p:val>
                                            <p:fltVal val="0"/>
                                          </p:val>
                                        </p:tav>
                                        <p:tav tm="100000">
                                          <p:val>
                                            <p:strVal val="#ppt_w"/>
                                          </p:val>
                                        </p:tav>
                                      </p:tavLst>
                                    </p:anim>
                                    <p:anim calcmode="lin" valueType="num">
                                      <p:cBhvr>
                                        <p:cTn id="100" dur="500" fill="hold"/>
                                        <p:tgtEl>
                                          <p:spTgt spid="17161"/>
                                        </p:tgtEl>
                                        <p:attrNameLst>
                                          <p:attrName>ppt_h</p:attrName>
                                        </p:attrNameLst>
                                      </p:cBhvr>
                                      <p:tavLst>
                                        <p:tav tm="0">
                                          <p:val>
                                            <p:fltVal val="0"/>
                                          </p:val>
                                        </p:tav>
                                        <p:tav tm="100000">
                                          <p:val>
                                            <p:strVal val="#ppt_h"/>
                                          </p:val>
                                        </p:tav>
                                      </p:tavLst>
                                    </p:anim>
                                    <p:animEffect transition="in" filter="fade">
                                      <p:cBhvr>
                                        <p:cTn id="101" dur="500"/>
                                        <p:tgtEl>
                                          <p:spTgt spid="17161"/>
                                        </p:tgtEl>
                                      </p:cBhvr>
                                    </p:animEffect>
                                  </p:childTnLst>
                                </p:cTn>
                              </p:par>
                            </p:childTnLst>
                          </p:cTn>
                        </p:par>
                      </p:childTnLst>
                    </p:cTn>
                  </p:par>
                  <p:par>
                    <p:cTn id="102" fill="hold">
                      <p:stCondLst>
                        <p:cond delay="indefinite"/>
                      </p:stCondLst>
                      <p:childTnLst>
                        <p:par>
                          <p:cTn id="103" fill="hold">
                            <p:stCondLst>
                              <p:cond delay="0"/>
                            </p:stCondLst>
                            <p:childTnLst>
                              <p:par>
                                <p:cTn id="104" presetID="53" presetClass="entr" presetSubtype="16" fill="hold" nodeType="clickEffect">
                                  <p:stCondLst>
                                    <p:cond delay="0"/>
                                  </p:stCondLst>
                                  <p:childTnLst>
                                    <p:set>
                                      <p:cBhvr>
                                        <p:cTn id="105" dur="1" fill="hold">
                                          <p:stCondLst>
                                            <p:cond delay="0"/>
                                          </p:stCondLst>
                                        </p:cTn>
                                        <p:tgtEl>
                                          <p:spTgt spid="17162"/>
                                        </p:tgtEl>
                                        <p:attrNameLst>
                                          <p:attrName>style.visibility</p:attrName>
                                        </p:attrNameLst>
                                      </p:cBhvr>
                                      <p:to>
                                        <p:strVal val="visible"/>
                                      </p:to>
                                    </p:set>
                                    <p:anim calcmode="lin" valueType="num">
                                      <p:cBhvr>
                                        <p:cTn id="106" dur="500" fill="hold"/>
                                        <p:tgtEl>
                                          <p:spTgt spid="17162"/>
                                        </p:tgtEl>
                                        <p:attrNameLst>
                                          <p:attrName>ppt_w</p:attrName>
                                        </p:attrNameLst>
                                      </p:cBhvr>
                                      <p:tavLst>
                                        <p:tav tm="0">
                                          <p:val>
                                            <p:fltVal val="0"/>
                                          </p:val>
                                        </p:tav>
                                        <p:tav tm="100000">
                                          <p:val>
                                            <p:strVal val="#ppt_w"/>
                                          </p:val>
                                        </p:tav>
                                      </p:tavLst>
                                    </p:anim>
                                    <p:anim calcmode="lin" valueType="num">
                                      <p:cBhvr>
                                        <p:cTn id="107" dur="500" fill="hold"/>
                                        <p:tgtEl>
                                          <p:spTgt spid="17162"/>
                                        </p:tgtEl>
                                        <p:attrNameLst>
                                          <p:attrName>ppt_h</p:attrName>
                                        </p:attrNameLst>
                                      </p:cBhvr>
                                      <p:tavLst>
                                        <p:tav tm="0">
                                          <p:val>
                                            <p:fltVal val="0"/>
                                          </p:val>
                                        </p:tav>
                                        <p:tav tm="100000">
                                          <p:val>
                                            <p:strVal val="#ppt_h"/>
                                          </p:val>
                                        </p:tav>
                                      </p:tavLst>
                                    </p:anim>
                                    <p:animEffect transition="in" filter="fade">
                                      <p:cBhvr>
                                        <p:cTn id="108" dur="500"/>
                                        <p:tgtEl>
                                          <p:spTgt spid="17162"/>
                                        </p:tgtEl>
                                      </p:cBhvr>
                                    </p:animEffect>
                                  </p:childTnLst>
                                </p:cTn>
                              </p:par>
                            </p:childTnLst>
                          </p:cTn>
                        </p:par>
                      </p:childTnLst>
                    </p:cTn>
                  </p:par>
                  <p:par>
                    <p:cTn id="109" fill="hold">
                      <p:stCondLst>
                        <p:cond delay="indefinite"/>
                      </p:stCondLst>
                      <p:childTnLst>
                        <p:par>
                          <p:cTn id="110" fill="hold">
                            <p:stCondLst>
                              <p:cond delay="0"/>
                            </p:stCondLst>
                            <p:childTnLst>
                              <p:par>
                                <p:cTn id="111" presetID="53" presetClass="entr" presetSubtype="16" fill="hold" nodeType="clickEffect">
                                  <p:stCondLst>
                                    <p:cond delay="0"/>
                                  </p:stCondLst>
                                  <p:childTnLst>
                                    <p:set>
                                      <p:cBhvr>
                                        <p:cTn id="112" dur="1" fill="hold">
                                          <p:stCondLst>
                                            <p:cond delay="0"/>
                                          </p:stCondLst>
                                        </p:cTn>
                                        <p:tgtEl>
                                          <p:spTgt spid="17163"/>
                                        </p:tgtEl>
                                        <p:attrNameLst>
                                          <p:attrName>style.visibility</p:attrName>
                                        </p:attrNameLst>
                                      </p:cBhvr>
                                      <p:to>
                                        <p:strVal val="visible"/>
                                      </p:to>
                                    </p:set>
                                    <p:anim calcmode="lin" valueType="num">
                                      <p:cBhvr>
                                        <p:cTn id="113" dur="500" fill="hold"/>
                                        <p:tgtEl>
                                          <p:spTgt spid="17163"/>
                                        </p:tgtEl>
                                        <p:attrNameLst>
                                          <p:attrName>ppt_w</p:attrName>
                                        </p:attrNameLst>
                                      </p:cBhvr>
                                      <p:tavLst>
                                        <p:tav tm="0">
                                          <p:val>
                                            <p:fltVal val="0"/>
                                          </p:val>
                                        </p:tav>
                                        <p:tav tm="100000">
                                          <p:val>
                                            <p:strVal val="#ppt_w"/>
                                          </p:val>
                                        </p:tav>
                                      </p:tavLst>
                                    </p:anim>
                                    <p:anim calcmode="lin" valueType="num">
                                      <p:cBhvr>
                                        <p:cTn id="114" dur="500" fill="hold"/>
                                        <p:tgtEl>
                                          <p:spTgt spid="17163"/>
                                        </p:tgtEl>
                                        <p:attrNameLst>
                                          <p:attrName>ppt_h</p:attrName>
                                        </p:attrNameLst>
                                      </p:cBhvr>
                                      <p:tavLst>
                                        <p:tav tm="0">
                                          <p:val>
                                            <p:fltVal val="0"/>
                                          </p:val>
                                        </p:tav>
                                        <p:tav tm="100000">
                                          <p:val>
                                            <p:strVal val="#ppt_h"/>
                                          </p:val>
                                        </p:tav>
                                      </p:tavLst>
                                    </p:anim>
                                    <p:animEffect transition="in" filter="fade">
                                      <p:cBhvr>
                                        <p:cTn id="115" dur="500"/>
                                        <p:tgtEl>
                                          <p:spTgt spid="17163"/>
                                        </p:tgtEl>
                                      </p:cBhvr>
                                    </p:animEffect>
                                  </p:childTnLst>
                                </p:cTn>
                              </p:par>
                            </p:childTnLst>
                          </p:cTn>
                        </p:par>
                      </p:childTnLst>
                    </p:cTn>
                  </p:par>
                  <p:par>
                    <p:cTn id="116" fill="hold">
                      <p:stCondLst>
                        <p:cond delay="indefinite"/>
                      </p:stCondLst>
                      <p:childTnLst>
                        <p:par>
                          <p:cTn id="117" fill="hold">
                            <p:stCondLst>
                              <p:cond delay="0"/>
                            </p:stCondLst>
                            <p:childTnLst>
                              <p:par>
                                <p:cTn id="118" presetID="53" presetClass="entr" presetSubtype="16" fill="hold" nodeType="clickEffect">
                                  <p:stCondLst>
                                    <p:cond delay="0"/>
                                  </p:stCondLst>
                                  <p:childTnLst>
                                    <p:set>
                                      <p:cBhvr>
                                        <p:cTn id="119" dur="1" fill="hold">
                                          <p:stCondLst>
                                            <p:cond delay="0"/>
                                          </p:stCondLst>
                                        </p:cTn>
                                        <p:tgtEl>
                                          <p:spTgt spid="17164"/>
                                        </p:tgtEl>
                                        <p:attrNameLst>
                                          <p:attrName>style.visibility</p:attrName>
                                        </p:attrNameLst>
                                      </p:cBhvr>
                                      <p:to>
                                        <p:strVal val="visible"/>
                                      </p:to>
                                    </p:set>
                                    <p:anim calcmode="lin" valueType="num">
                                      <p:cBhvr>
                                        <p:cTn id="120" dur="500" fill="hold"/>
                                        <p:tgtEl>
                                          <p:spTgt spid="17164"/>
                                        </p:tgtEl>
                                        <p:attrNameLst>
                                          <p:attrName>ppt_w</p:attrName>
                                        </p:attrNameLst>
                                      </p:cBhvr>
                                      <p:tavLst>
                                        <p:tav tm="0">
                                          <p:val>
                                            <p:fltVal val="0"/>
                                          </p:val>
                                        </p:tav>
                                        <p:tav tm="100000">
                                          <p:val>
                                            <p:strVal val="#ppt_w"/>
                                          </p:val>
                                        </p:tav>
                                      </p:tavLst>
                                    </p:anim>
                                    <p:anim calcmode="lin" valueType="num">
                                      <p:cBhvr>
                                        <p:cTn id="121" dur="500" fill="hold"/>
                                        <p:tgtEl>
                                          <p:spTgt spid="17164"/>
                                        </p:tgtEl>
                                        <p:attrNameLst>
                                          <p:attrName>ppt_h</p:attrName>
                                        </p:attrNameLst>
                                      </p:cBhvr>
                                      <p:tavLst>
                                        <p:tav tm="0">
                                          <p:val>
                                            <p:fltVal val="0"/>
                                          </p:val>
                                        </p:tav>
                                        <p:tav tm="100000">
                                          <p:val>
                                            <p:strVal val="#ppt_h"/>
                                          </p:val>
                                        </p:tav>
                                      </p:tavLst>
                                    </p:anim>
                                    <p:animEffect transition="in" filter="fade">
                                      <p:cBhvr>
                                        <p:cTn id="122" dur="500"/>
                                        <p:tgtEl>
                                          <p:spTgt spid="17164"/>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400451"/>
                                        </p:tgtEl>
                                        <p:attrNameLst>
                                          <p:attrName>style.visibility</p:attrName>
                                        </p:attrNameLst>
                                      </p:cBhvr>
                                      <p:to>
                                        <p:strVal val="visible"/>
                                      </p:to>
                                    </p:set>
                                    <p:animEffect transition="in" filter="dissolve">
                                      <p:cBhvr>
                                        <p:cTn id="127" dur="500"/>
                                        <p:tgtEl>
                                          <p:spTgt spid="400451"/>
                                        </p:tgtEl>
                                      </p:cBhvr>
                                    </p:animEffect>
                                  </p:childTnLst>
                                </p:cTn>
                              </p:par>
                            </p:childTnLst>
                          </p:cTn>
                        </p:par>
                      </p:childTnLst>
                    </p:cTn>
                  </p:par>
                  <p:par>
                    <p:cTn id="128" fill="hold">
                      <p:stCondLst>
                        <p:cond delay="indefinite"/>
                      </p:stCondLst>
                      <p:childTnLst>
                        <p:par>
                          <p:cTn id="129" fill="hold">
                            <p:stCondLst>
                              <p:cond delay="0"/>
                            </p:stCondLst>
                            <p:childTnLst>
                              <p:par>
                                <p:cTn id="130" presetID="2" presetClass="entr" presetSubtype="2" fill="hold" grpId="0" nodeType="clickEffect">
                                  <p:stCondLst>
                                    <p:cond delay="0"/>
                                  </p:stCondLst>
                                  <p:childTnLst>
                                    <p:set>
                                      <p:cBhvr>
                                        <p:cTn id="131" dur="1" fill="hold">
                                          <p:stCondLst>
                                            <p:cond delay="0"/>
                                          </p:stCondLst>
                                        </p:cTn>
                                        <p:tgtEl>
                                          <p:spTgt spid="400452"/>
                                        </p:tgtEl>
                                        <p:attrNameLst>
                                          <p:attrName>style.visibility</p:attrName>
                                        </p:attrNameLst>
                                      </p:cBhvr>
                                      <p:to>
                                        <p:strVal val="visible"/>
                                      </p:to>
                                    </p:set>
                                    <p:anim calcmode="lin" valueType="num">
                                      <p:cBhvr additive="base">
                                        <p:cTn id="132" dur="500" fill="hold"/>
                                        <p:tgtEl>
                                          <p:spTgt spid="400452"/>
                                        </p:tgtEl>
                                        <p:attrNameLst>
                                          <p:attrName>ppt_x</p:attrName>
                                        </p:attrNameLst>
                                      </p:cBhvr>
                                      <p:tavLst>
                                        <p:tav tm="0">
                                          <p:val>
                                            <p:strVal val="1+#ppt_w/2"/>
                                          </p:val>
                                        </p:tav>
                                        <p:tav tm="100000">
                                          <p:val>
                                            <p:strVal val="#ppt_x"/>
                                          </p:val>
                                        </p:tav>
                                      </p:tavLst>
                                    </p:anim>
                                    <p:anim calcmode="lin" valueType="num">
                                      <p:cBhvr additive="base">
                                        <p:cTn id="133" dur="500" fill="hold"/>
                                        <p:tgtEl>
                                          <p:spTgt spid="400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22" grpId="0"/>
      <p:bldP spid="400426" grpId="0" animBg="1"/>
      <p:bldP spid="400440" grpId="0"/>
      <p:bldP spid="400451" grpId="0"/>
      <p:bldP spid="400452" grpId="0" animBg="1"/>
      <p:bldP spid="400414" grpId="0"/>
      <p:bldP spid="4004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69" name="Rectangle 37"/>
          <p:cNvSpPr>
            <a:spLocks noChangeArrowheads="1"/>
          </p:cNvSpPr>
          <p:nvPr/>
        </p:nvSpPr>
        <p:spPr bwMode="auto">
          <a:xfrm>
            <a:off x="-12700" y="4924425"/>
            <a:ext cx="9155113" cy="946150"/>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en-US" altLang="zh-CN" i="1" dirty="0"/>
              <a:t>              </a:t>
            </a:r>
            <a:r>
              <a:rPr lang="en-US" altLang="zh-CN" dirty="0"/>
              <a:t>Bayes</a:t>
            </a:r>
            <a:r>
              <a:rPr lang="en-US" altLang="zh-CN" i="1" dirty="0"/>
              <a:t> </a:t>
            </a:r>
            <a:r>
              <a:rPr lang="zh-CN" altLang="en-US" dirty="0"/>
              <a:t>方法广泛应用于网络、分类、诊断、估计、检验、判别、推理等方面</a:t>
            </a:r>
          </a:p>
        </p:txBody>
      </p:sp>
      <p:grpSp>
        <p:nvGrpSpPr>
          <p:cNvPr id="402478" name="Group 46"/>
          <p:cNvGrpSpPr/>
          <p:nvPr/>
        </p:nvGrpSpPr>
        <p:grpSpPr bwMode="auto">
          <a:xfrm>
            <a:off x="2670175" y="668338"/>
            <a:ext cx="3725863" cy="355600"/>
            <a:chOff x="1997" y="413"/>
            <a:chExt cx="2128" cy="214"/>
          </a:xfrm>
        </p:grpSpPr>
        <p:sp>
          <p:nvSpPr>
            <p:cNvPr id="17766" name="WordArt 44"/>
            <p:cNvSpPr>
              <a:spLocks noChangeArrowheads="1" noChangeShapeType="1" noTextEdit="1"/>
            </p:cNvSpPr>
            <p:nvPr/>
          </p:nvSpPr>
          <p:spPr bwMode="auto">
            <a:xfrm>
              <a:off x="1997" y="444"/>
              <a:ext cx="623" cy="183"/>
            </a:xfrm>
            <a:prstGeom prst="rect">
              <a:avLst/>
            </a:prstGeom>
          </p:spPr>
          <p:txBody>
            <a:bodyPr wrap="none" fromWordArt="1">
              <a:prstTxWarp prst="textPlain">
                <a:avLst>
                  <a:gd name="adj" fmla="val 50000"/>
                </a:avLst>
              </a:prstTxWarp>
            </a:bodyPr>
            <a:lstStyle/>
            <a:p>
              <a:pPr algn="ctr"/>
              <a:r>
                <a:rPr lang="en-US" altLang="zh-CN" sz="3600" kern="10">
                  <a:ln w="12700">
                    <a:solidFill>
                      <a:srgbClr val="3399FF"/>
                    </a:solidFill>
                    <a:round/>
                  </a:ln>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Bayes</a:t>
              </a:r>
              <a:endParaRPr lang="zh-CN" altLang="en-US" sz="3600" kern="10">
                <a:ln w="12700">
                  <a:solidFill>
                    <a:srgbClr val="3399FF"/>
                  </a:solidFill>
                  <a:round/>
                </a:ln>
                <a:effectLst>
                  <a:outerShdw dist="53882" dir="2700000" algn="ctr" rotWithShape="0">
                    <a:schemeClr val="bg2">
                      <a:alpha val="50000"/>
                    </a:schemeClr>
                  </a:outerShdw>
                </a:effectLst>
                <a:latin typeface="黑体" panose="02010609060101010101" pitchFamily="2" charset="-122"/>
                <a:ea typeface="黑体" panose="02010609060101010101" pitchFamily="2" charset="-122"/>
              </a:endParaRPr>
            </a:p>
          </p:txBody>
        </p:sp>
        <p:sp>
          <p:nvSpPr>
            <p:cNvPr id="17767" name="WordArt 45"/>
            <p:cNvSpPr>
              <a:spLocks noChangeArrowheads="1" noChangeShapeType="1" noTextEdit="1"/>
            </p:cNvSpPr>
            <p:nvPr/>
          </p:nvSpPr>
          <p:spPr bwMode="auto">
            <a:xfrm>
              <a:off x="2678" y="413"/>
              <a:ext cx="1447" cy="207"/>
            </a:xfrm>
            <a:prstGeom prst="rect">
              <a:avLst/>
            </a:prstGeom>
          </p:spPr>
          <p:txBody>
            <a:bodyPr wrap="none" fromWordArt="1">
              <a:prstTxWarp prst="textPlain">
                <a:avLst>
                  <a:gd name="adj" fmla="val 50000"/>
                </a:avLst>
              </a:prstTxWarp>
            </a:bodyPr>
            <a:lstStyle/>
            <a:p>
              <a:pPr algn="ctr"/>
              <a:r>
                <a:rPr lang="zh-CN" altLang="en-US" sz="3600" kern="10">
                  <a:ln w="12700">
                    <a:solidFill>
                      <a:srgbClr val="3399FF"/>
                    </a:solidFill>
                    <a:round/>
                  </a:ln>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公式的实际意义</a:t>
              </a:r>
            </a:p>
          </p:txBody>
        </p:sp>
      </p:grpSp>
      <p:grpSp>
        <p:nvGrpSpPr>
          <p:cNvPr id="402485" name="Group 53"/>
          <p:cNvGrpSpPr/>
          <p:nvPr/>
        </p:nvGrpSpPr>
        <p:grpSpPr bwMode="auto">
          <a:xfrm>
            <a:off x="781050" y="1012825"/>
            <a:ext cx="7272338" cy="549275"/>
            <a:chOff x="540" y="718"/>
            <a:chExt cx="4581" cy="346"/>
          </a:xfrm>
        </p:grpSpPr>
        <p:sp>
          <p:nvSpPr>
            <p:cNvPr id="402458" name="Rectangle 26"/>
            <p:cNvSpPr>
              <a:spLocks noChangeArrowheads="1"/>
            </p:cNvSpPr>
            <p:nvPr/>
          </p:nvSpPr>
          <p:spPr bwMode="auto">
            <a:xfrm>
              <a:off x="540" y="725"/>
              <a:ext cx="3924"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假定                   为导致试验结果的</a:t>
              </a:r>
            </a:p>
          </p:txBody>
        </p:sp>
        <p:graphicFrame>
          <p:nvGraphicFramePr>
            <p:cNvPr id="17736" name="Object 328"/>
            <p:cNvGraphicFramePr>
              <a:graphicFrameLocks noChangeAspect="1"/>
            </p:cNvGraphicFramePr>
            <p:nvPr/>
          </p:nvGraphicFramePr>
          <p:xfrm>
            <a:off x="1002" y="746"/>
            <a:ext cx="1147" cy="318"/>
          </p:xfrm>
          <a:graphic>
            <a:graphicData uri="http://schemas.openxmlformats.org/presentationml/2006/ole">
              <mc:AlternateContent xmlns:mc="http://schemas.openxmlformats.org/markup-compatibility/2006">
                <mc:Choice xmlns:v="urn:schemas-microsoft-com:vml" Requires="v">
                  <p:oleObj name="Equation" r:id="rId4" imgW="1752600" imgH="304800" progId="">
                    <p:embed/>
                  </p:oleObj>
                </mc:Choice>
                <mc:Fallback>
                  <p:oleObj name="Equation" r:id="rId4" imgW="1752600" imgH="304800" progId="">
                    <p:embed/>
                    <p:pic>
                      <p:nvPicPr>
                        <p:cNvPr id="0" name="Picture 3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 y="746"/>
                          <a:ext cx="1147"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484" name="Rectangle 52"/>
            <p:cNvSpPr>
              <a:spLocks noChangeArrowheads="1"/>
            </p:cNvSpPr>
            <p:nvPr/>
          </p:nvSpPr>
          <p:spPr bwMode="auto">
            <a:xfrm>
              <a:off x="3893" y="718"/>
              <a:ext cx="1228"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en-US" altLang="zh-CN" dirty="0">
                  <a:solidFill>
                    <a:srgbClr val="FF3300"/>
                  </a:solidFill>
                </a:rPr>
                <a:t>“</a:t>
              </a:r>
              <a:r>
                <a:rPr lang="zh-CN" altLang="en-US" dirty="0">
                  <a:solidFill>
                    <a:srgbClr val="FF3300"/>
                  </a:solidFill>
                  <a:ea typeface="华文新魏" panose="02010800040101010101" charset="-122"/>
                </a:rPr>
                <a:t>原因</a:t>
              </a:r>
              <a:r>
                <a:rPr lang="zh-CN" altLang="en-US" dirty="0">
                  <a:solidFill>
                    <a:srgbClr val="FF3300"/>
                  </a:solidFill>
                </a:rPr>
                <a:t>”</a:t>
              </a:r>
            </a:p>
          </p:txBody>
        </p:sp>
      </p:grpSp>
      <p:grpSp>
        <p:nvGrpSpPr>
          <p:cNvPr id="402490" name="Group 58"/>
          <p:cNvGrpSpPr/>
          <p:nvPr/>
        </p:nvGrpSpPr>
        <p:grpSpPr bwMode="auto">
          <a:xfrm>
            <a:off x="755650" y="1422400"/>
            <a:ext cx="5621338" cy="577850"/>
            <a:chOff x="236" y="1008"/>
            <a:chExt cx="3541" cy="364"/>
          </a:xfrm>
        </p:grpSpPr>
        <p:sp>
          <p:nvSpPr>
            <p:cNvPr id="402486" name="Rectangle 54"/>
            <p:cNvSpPr>
              <a:spLocks noChangeArrowheads="1"/>
            </p:cNvSpPr>
            <p:nvPr/>
          </p:nvSpPr>
          <p:spPr bwMode="auto">
            <a:xfrm>
              <a:off x="236" y="1015"/>
              <a:ext cx="732"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a:t>称</a:t>
              </a:r>
            </a:p>
          </p:txBody>
        </p:sp>
        <p:sp>
          <p:nvSpPr>
            <p:cNvPr id="402487" name="Rectangle 55"/>
            <p:cNvSpPr>
              <a:spLocks noChangeArrowheads="1"/>
            </p:cNvSpPr>
            <p:nvPr/>
          </p:nvSpPr>
          <p:spPr bwMode="auto">
            <a:xfrm>
              <a:off x="2405" y="1016"/>
              <a:ext cx="1372"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solidFill>
                    <a:srgbClr val="FF3300"/>
                  </a:solidFill>
                  <a:ea typeface="华文新魏" panose="02010800040101010101" charset="-122"/>
                </a:rPr>
                <a:t>先验概率</a:t>
              </a:r>
            </a:p>
          </p:txBody>
        </p:sp>
        <p:graphicFrame>
          <p:nvGraphicFramePr>
            <p:cNvPr id="17737" name="Object 329"/>
            <p:cNvGraphicFramePr>
              <a:graphicFrameLocks noChangeAspect="1"/>
            </p:cNvGraphicFramePr>
            <p:nvPr/>
          </p:nvGraphicFramePr>
          <p:xfrm>
            <a:off x="549" y="1052"/>
            <a:ext cx="1665" cy="320"/>
          </p:xfrm>
          <a:graphic>
            <a:graphicData uri="http://schemas.openxmlformats.org/presentationml/2006/ole">
              <mc:AlternateContent xmlns:mc="http://schemas.openxmlformats.org/markup-compatibility/2006">
                <mc:Choice xmlns:v="urn:schemas-microsoft-com:vml" Requires="v">
                  <p:oleObj name="Equation" r:id="rId6" imgW="2768600" imgH="330200" progId="">
                    <p:embed/>
                  </p:oleObj>
                </mc:Choice>
                <mc:Fallback>
                  <p:oleObj name="Equation" r:id="rId6" imgW="2768600" imgH="330200" progId="">
                    <p:embed/>
                    <p:pic>
                      <p:nvPicPr>
                        <p:cNvPr id="0" name="Picture 3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9" y="1052"/>
                          <a:ext cx="1665"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489" name="Rectangle 57"/>
            <p:cNvSpPr>
              <a:spLocks noChangeArrowheads="1"/>
            </p:cNvSpPr>
            <p:nvPr/>
          </p:nvSpPr>
          <p:spPr bwMode="auto">
            <a:xfrm>
              <a:off x="2197" y="1008"/>
              <a:ext cx="804"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a:t>为</a:t>
              </a:r>
            </a:p>
          </p:txBody>
        </p:sp>
      </p:grpSp>
      <p:grpSp>
        <p:nvGrpSpPr>
          <p:cNvPr id="402493" name="Group 61"/>
          <p:cNvGrpSpPr/>
          <p:nvPr/>
        </p:nvGrpSpPr>
        <p:grpSpPr bwMode="auto">
          <a:xfrm>
            <a:off x="774700" y="1908175"/>
            <a:ext cx="8054975" cy="519113"/>
            <a:chOff x="608" y="1490"/>
            <a:chExt cx="5074" cy="327"/>
          </a:xfrm>
        </p:grpSpPr>
        <p:sp>
          <p:nvSpPr>
            <p:cNvPr id="402461" name="Rectangle 29"/>
            <p:cNvSpPr>
              <a:spLocks noChangeArrowheads="1"/>
            </p:cNvSpPr>
            <p:nvPr/>
          </p:nvSpPr>
          <p:spPr bwMode="auto">
            <a:xfrm>
              <a:off x="608" y="1490"/>
              <a:ext cx="5074"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若试验产生事件    </a:t>
              </a:r>
              <a:r>
                <a:rPr lang="en-US" altLang="zh-CN" dirty="0"/>
                <a:t>,  </a:t>
              </a:r>
              <a:r>
                <a:rPr lang="zh-CN" altLang="en-US" dirty="0"/>
                <a:t>则要探讨事件发生的“原因”</a:t>
              </a:r>
            </a:p>
          </p:txBody>
        </p:sp>
        <p:graphicFrame>
          <p:nvGraphicFramePr>
            <p:cNvPr id="17738" name="Object 330"/>
            <p:cNvGraphicFramePr>
              <a:graphicFrameLocks noChangeAspect="1"/>
            </p:cNvGraphicFramePr>
            <p:nvPr/>
          </p:nvGraphicFramePr>
          <p:xfrm>
            <a:off x="2218" y="1519"/>
            <a:ext cx="271" cy="261"/>
          </p:xfrm>
          <a:graphic>
            <a:graphicData uri="http://schemas.openxmlformats.org/presentationml/2006/ole">
              <mc:AlternateContent xmlns:mc="http://schemas.openxmlformats.org/markup-compatibility/2006">
                <mc:Choice xmlns:v="urn:schemas-microsoft-com:vml" Requires="v">
                  <p:oleObj name="Equation" r:id="rId8" imgW="203200" imgH="203200" progId="">
                    <p:embed/>
                  </p:oleObj>
                </mc:Choice>
                <mc:Fallback>
                  <p:oleObj name="Equation" r:id="rId8" imgW="203200" imgH="203200" progId="">
                    <p:embed/>
                    <p:pic>
                      <p:nvPicPr>
                        <p:cNvPr id="0" name="Picture 3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18" y="1519"/>
                          <a:ext cx="271" cy="2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7739" name="Object 331"/>
          <p:cNvGraphicFramePr>
            <a:graphicFrameLocks noChangeAspect="1"/>
          </p:cNvGraphicFramePr>
          <p:nvPr/>
        </p:nvGraphicFramePr>
        <p:xfrm>
          <a:off x="2800350" y="2413000"/>
          <a:ext cx="3548063" cy="582613"/>
        </p:xfrm>
        <a:graphic>
          <a:graphicData uri="http://schemas.openxmlformats.org/presentationml/2006/ole">
            <mc:AlternateContent xmlns:mc="http://schemas.openxmlformats.org/markup-compatibility/2006">
              <mc:Choice xmlns:v="urn:schemas-microsoft-com:vml" Requires="v">
                <p:oleObj name="Equation" r:id="rId10" imgW="3403600" imgH="330200" progId="">
                  <p:embed/>
                </p:oleObj>
              </mc:Choice>
              <mc:Fallback>
                <p:oleObj name="Equation" r:id="rId10" imgW="3403600" imgH="330200" progId="">
                  <p:embed/>
                  <p:pic>
                    <p:nvPicPr>
                      <p:cNvPr id="0" name="Picture 3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00350" y="2413000"/>
                        <a:ext cx="3548063" cy="58261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nvGrpSpPr>
          <p:cNvPr id="402501" name="Group 69"/>
          <p:cNvGrpSpPr/>
          <p:nvPr/>
        </p:nvGrpSpPr>
        <p:grpSpPr bwMode="auto">
          <a:xfrm>
            <a:off x="0" y="2909888"/>
            <a:ext cx="4238625" cy="593725"/>
            <a:chOff x="204" y="2161"/>
            <a:chExt cx="2670" cy="374"/>
          </a:xfrm>
        </p:grpSpPr>
        <p:sp>
          <p:nvSpPr>
            <p:cNvPr id="402463" name="Rectangle 31"/>
            <p:cNvSpPr>
              <a:spLocks noChangeArrowheads="1"/>
            </p:cNvSpPr>
            <p:nvPr/>
          </p:nvSpPr>
          <p:spPr bwMode="auto">
            <a:xfrm>
              <a:off x="204" y="2169"/>
              <a:ext cx="1884"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a:t>称               为</a:t>
              </a:r>
            </a:p>
          </p:txBody>
        </p:sp>
        <p:sp>
          <p:nvSpPr>
            <p:cNvPr id="402496" name="Rectangle 64"/>
            <p:cNvSpPr>
              <a:spLocks noChangeArrowheads="1"/>
            </p:cNvSpPr>
            <p:nvPr/>
          </p:nvSpPr>
          <p:spPr bwMode="auto">
            <a:xfrm>
              <a:off x="1502" y="2161"/>
              <a:ext cx="1372"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solidFill>
                    <a:srgbClr val="FF3300"/>
                  </a:solidFill>
                  <a:ea typeface="华文新魏" panose="02010800040101010101" charset="-122"/>
                </a:rPr>
                <a:t>后验概率</a:t>
              </a:r>
            </a:p>
          </p:txBody>
        </p:sp>
        <p:graphicFrame>
          <p:nvGraphicFramePr>
            <p:cNvPr id="17740" name="Object 332"/>
            <p:cNvGraphicFramePr>
              <a:graphicFrameLocks noChangeAspect="1"/>
            </p:cNvGraphicFramePr>
            <p:nvPr/>
          </p:nvGraphicFramePr>
          <p:xfrm>
            <a:off x="437" y="2169"/>
            <a:ext cx="929" cy="366"/>
          </p:xfrm>
          <a:graphic>
            <a:graphicData uri="http://schemas.openxmlformats.org/presentationml/2006/ole">
              <mc:AlternateContent xmlns:mc="http://schemas.openxmlformats.org/markup-compatibility/2006">
                <mc:Choice xmlns:v="urn:schemas-microsoft-com:vml" Requires="v">
                  <p:oleObj name="Equation" r:id="rId12" imgW="1244600" imgH="330200" progId="">
                    <p:embed/>
                  </p:oleObj>
                </mc:Choice>
                <mc:Fallback>
                  <p:oleObj name="Equation" r:id="rId12" imgW="1244600" imgH="330200" progId="">
                    <p:embed/>
                    <p:pic>
                      <p:nvPicPr>
                        <p:cNvPr id="0" name="Picture 3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7" y="2169"/>
                          <a:ext cx="929" cy="366"/>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sp>
        <p:nvSpPr>
          <p:cNvPr id="402503" name="WordArt 71"/>
          <p:cNvSpPr>
            <a:spLocks noChangeArrowheads="1" noChangeShapeType="1" noTextEdit="1"/>
          </p:cNvSpPr>
          <p:nvPr/>
        </p:nvSpPr>
        <p:spPr bwMode="auto">
          <a:xfrm>
            <a:off x="857250" y="3502025"/>
            <a:ext cx="325438" cy="266700"/>
          </a:xfrm>
          <a:prstGeom prst="rect">
            <a:avLst/>
          </a:prstGeom>
        </p:spPr>
        <p:txBody>
          <a:bodyPr wrap="none" fromWordArt="1">
            <a:prstTxWarp prst="textPlain">
              <a:avLst>
                <a:gd name="adj" fmla="val 50000"/>
              </a:avLst>
            </a:prstTxWarp>
          </a:bodyPr>
          <a:lstStyle/>
          <a:p>
            <a:pPr algn="ctr"/>
            <a:r>
              <a:rPr lang="zh-CN" altLang="en-US" sz="3600" i="1" kern="10">
                <a:ln w="12700">
                  <a:solidFill>
                    <a:srgbClr val="99CCFF"/>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隶书" panose="02010509060101010101" charset="-122"/>
              </a:rPr>
              <a:t>①</a:t>
            </a:r>
          </a:p>
        </p:txBody>
      </p:sp>
      <p:sp>
        <p:nvSpPr>
          <p:cNvPr id="402504" name="WordArt 72"/>
          <p:cNvSpPr>
            <a:spLocks noChangeArrowheads="1" noChangeShapeType="1" noTextEdit="1"/>
          </p:cNvSpPr>
          <p:nvPr/>
        </p:nvSpPr>
        <p:spPr bwMode="auto">
          <a:xfrm>
            <a:off x="847725" y="5048250"/>
            <a:ext cx="325438" cy="276225"/>
          </a:xfrm>
          <a:prstGeom prst="rect">
            <a:avLst/>
          </a:prstGeom>
        </p:spPr>
        <p:txBody>
          <a:bodyPr wrap="none" fromWordArt="1">
            <a:prstTxWarp prst="textPlain">
              <a:avLst>
                <a:gd name="adj" fmla="val 50000"/>
              </a:avLst>
            </a:prstTxWarp>
          </a:bodyPr>
          <a:lstStyle/>
          <a:p>
            <a:pPr algn="ctr"/>
            <a:r>
              <a:rPr lang="zh-CN" altLang="en-US" sz="3600" i="1" kern="10">
                <a:ln w="12700">
                  <a:solidFill>
                    <a:srgbClr val="99CCFF"/>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隶书" panose="02010509060101010101" charset="-122"/>
              </a:rPr>
              <a:t>②</a:t>
            </a:r>
          </a:p>
        </p:txBody>
      </p:sp>
      <p:sp>
        <p:nvSpPr>
          <p:cNvPr id="402505" name="Rectangle 73"/>
          <p:cNvSpPr>
            <a:spLocks noChangeArrowheads="1"/>
          </p:cNvSpPr>
          <p:nvPr/>
        </p:nvSpPr>
        <p:spPr bwMode="auto">
          <a:xfrm>
            <a:off x="1252538" y="3376613"/>
            <a:ext cx="6754812" cy="519112"/>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后验概率可以通过 </a:t>
            </a:r>
            <a:r>
              <a:rPr lang="en-US" altLang="zh-CN" dirty="0"/>
              <a:t>Bayes</a:t>
            </a:r>
            <a:r>
              <a:rPr lang="en-US" altLang="zh-CN" i="1" dirty="0"/>
              <a:t> </a:t>
            </a:r>
            <a:r>
              <a:rPr lang="zh-CN" altLang="en-US" dirty="0"/>
              <a:t>公式进行计算</a:t>
            </a:r>
          </a:p>
        </p:txBody>
      </p:sp>
      <p:graphicFrame>
        <p:nvGraphicFramePr>
          <p:cNvPr id="17741" name="Object 333"/>
          <p:cNvGraphicFramePr>
            <a:graphicFrameLocks noChangeAspect="1"/>
          </p:cNvGraphicFramePr>
          <p:nvPr/>
        </p:nvGraphicFramePr>
        <p:xfrm>
          <a:off x="1501775" y="3789363"/>
          <a:ext cx="6581775" cy="1397000"/>
        </p:xfrm>
        <a:graphic>
          <a:graphicData uri="http://schemas.openxmlformats.org/presentationml/2006/ole">
            <mc:AlternateContent xmlns:mc="http://schemas.openxmlformats.org/markup-compatibility/2006">
              <mc:Choice xmlns:v="urn:schemas-microsoft-com:vml" Requires="v">
                <p:oleObj name="Equation" r:id="rId14" imgW="6350000" imgH="1244600" progId="">
                  <p:embed/>
                </p:oleObj>
              </mc:Choice>
              <mc:Fallback>
                <p:oleObj name="Equation" r:id="rId14" imgW="6350000" imgH="1244600" progId="">
                  <p:embed/>
                  <p:pic>
                    <p:nvPicPr>
                      <p:cNvPr id="0" name="Picture 33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01775" y="3789363"/>
                        <a:ext cx="6581775" cy="13970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nvGrpSpPr>
          <p:cNvPr id="402510" name="Group 78"/>
          <p:cNvGrpSpPr/>
          <p:nvPr/>
        </p:nvGrpSpPr>
        <p:grpSpPr bwMode="auto">
          <a:xfrm>
            <a:off x="3532188" y="2898775"/>
            <a:ext cx="4238625" cy="612775"/>
            <a:chOff x="204" y="2161"/>
            <a:chExt cx="2670" cy="386"/>
          </a:xfrm>
        </p:grpSpPr>
        <p:sp>
          <p:nvSpPr>
            <p:cNvPr id="402511" name="Rectangle 79"/>
            <p:cNvSpPr>
              <a:spLocks noChangeArrowheads="1"/>
            </p:cNvSpPr>
            <p:nvPr/>
          </p:nvSpPr>
          <p:spPr bwMode="auto">
            <a:xfrm>
              <a:off x="204" y="2169"/>
              <a:ext cx="1884"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en-US" altLang="zh-CN" dirty="0"/>
                <a:t>,</a:t>
              </a:r>
              <a:r>
                <a:rPr lang="zh-CN" altLang="en-US" dirty="0"/>
                <a:t>称               为</a:t>
              </a:r>
            </a:p>
          </p:txBody>
        </p:sp>
        <p:sp>
          <p:nvSpPr>
            <p:cNvPr id="402512" name="Rectangle 80"/>
            <p:cNvSpPr>
              <a:spLocks noChangeArrowheads="1"/>
            </p:cNvSpPr>
            <p:nvPr/>
          </p:nvSpPr>
          <p:spPr bwMode="auto">
            <a:xfrm>
              <a:off x="1502" y="2161"/>
              <a:ext cx="1372"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en-US" altLang="zh-CN" sz="1000" dirty="0">
                  <a:solidFill>
                    <a:srgbClr val="FFFF00"/>
                  </a:solidFill>
                  <a:ea typeface="华文新魏" panose="02010800040101010101" charset="-122"/>
                </a:rPr>
                <a:t> </a:t>
              </a:r>
              <a:r>
                <a:rPr lang="zh-CN" altLang="en-US" dirty="0">
                  <a:solidFill>
                    <a:srgbClr val="FF0000"/>
                  </a:solidFill>
                  <a:ea typeface="华文新魏" panose="02010800040101010101" charset="-122"/>
                </a:rPr>
                <a:t>原因概率</a:t>
              </a:r>
            </a:p>
          </p:txBody>
        </p:sp>
        <p:graphicFrame>
          <p:nvGraphicFramePr>
            <p:cNvPr id="17742" name="Object 334"/>
            <p:cNvGraphicFramePr>
              <a:graphicFrameLocks noChangeAspect="1"/>
            </p:cNvGraphicFramePr>
            <p:nvPr/>
          </p:nvGraphicFramePr>
          <p:xfrm>
            <a:off x="415" y="2194"/>
            <a:ext cx="1017" cy="353"/>
          </p:xfrm>
          <a:graphic>
            <a:graphicData uri="http://schemas.openxmlformats.org/presentationml/2006/ole">
              <mc:AlternateContent xmlns:mc="http://schemas.openxmlformats.org/markup-compatibility/2006">
                <mc:Choice xmlns:v="urn:schemas-microsoft-com:vml" Requires="v">
                  <p:oleObj name="Equation" r:id="rId16" imgW="1447800" imgH="330200" progId="">
                    <p:embed/>
                  </p:oleObj>
                </mc:Choice>
                <mc:Fallback>
                  <p:oleObj name="Equation" r:id="rId16" imgW="1447800" imgH="330200" progId="">
                    <p:embed/>
                    <p:pic>
                      <p:nvPicPr>
                        <p:cNvPr id="0" name="Picture 33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5" y="2194"/>
                          <a:ext cx="1017" cy="3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02478"/>
                                        </p:tgtEl>
                                        <p:attrNameLst>
                                          <p:attrName>style.visibility</p:attrName>
                                        </p:attrNameLst>
                                      </p:cBhvr>
                                      <p:to>
                                        <p:strVal val="visible"/>
                                      </p:to>
                                    </p:set>
                                    <p:anim calcmode="lin" valueType="num">
                                      <p:cBhvr>
                                        <p:cTn id="7" dur="500" fill="hold"/>
                                        <p:tgtEl>
                                          <p:spTgt spid="402478"/>
                                        </p:tgtEl>
                                        <p:attrNameLst>
                                          <p:attrName>ppt_w</p:attrName>
                                        </p:attrNameLst>
                                      </p:cBhvr>
                                      <p:tavLst>
                                        <p:tav tm="0">
                                          <p:val>
                                            <p:fltVal val="0"/>
                                          </p:val>
                                        </p:tav>
                                        <p:tav tm="100000">
                                          <p:val>
                                            <p:strVal val="#ppt_w"/>
                                          </p:val>
                                        </p:tav>
                                      </p:tavLst>
                                    </p:anim>
                                    <p:anim calcmode="lin" valueType="num">
                                      <p:cBhvr>
                                        <p:cTn id="8" dur="500" fill="hold"/>
                                        <p:tgtEl>
                                          <p:spTgt spid="402478"/>
                                        </p:tgtEl>
                                        <p:attrNameLst>
                                          <p:attrName>ppt_h</p:attrName>
                                        </p:attrNameLst>
                                      </p:cBhvr>
                                      <p:tavLst>
                                        <p:tav tm="0">
                                          <p:val>
                                            <p:fltVal val="0"/>
                                          </p:val>
                                        </p:tav>
                                        <p:tav tm="100000">
                                          <p:val>
                                            <p:strVal val="#ppt_h"/>
                                          </p:val>
                                        </p:tav>
                                      </p:tavLst>
                                    </p:anim>
                                    <p:animEffect transition="in" filter="fade">
                                      <p:cBhvr>
                                        <p:cTn id="9" dur="500"/>
                                        <p:tgtEl>
                                          <p:spTgt spid="402478"/>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402485"/>
                                        </p:tgtEl>
                                        <p:attrNameLst>
                                          <p:attrName>style.visibility</p:attrName>
                                        </p:attrNameLst>
                                      </p:cBhvr>
                                      <p:to>
                                        <p:strVal val="visible"/>
                                      </p:to>
                                    </p:set>
                                    <p:animEffect transition="in" filter="dissolve">
                                      <p:cBhvr>
                                        <p:cTn id="14" dur="500"/>
                                        <p:tgtEl>
                                          <p:spTgt spid="402485"/>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402490"/>
                                        </p:tgtEl>
                                        <p:attrNameLst>
                                          <p:attrName>style.visibility</p:attrName>
                                        </p:attrNameLst>
                                      </p:cBhvr>
                                      <p:to>
                                        <p:strVal val="visible"/>
                                      </p:to>
                                    </p:set>
                                    <p:animEffect transition="in" filter="dissolve">
                                      <p:cBhvr>
                                        <p:cTn id="19" dur="500"/>
                                        <p:tgtEl>
                                          <p:spTgt spid="402490"/>
                                        </p:tgtEl>
                                      </p:cBhvr>
                                    </p:animEffect>
                                  </p:childTnLst>
                                </p:cTn>
                              </p:par>
                              <p:par>
                                <p:cTn id="20" presetID="9" presetClass="entr" presetSubtype="0" fill="hold" nodeType="withEffect">
                                  <p:stCondLst>
                                    <p:cond delay="0"/>
                                  </p:stCondLst>
                                  <p:childTnLst>
                                    <p:set>
                                      <p:cBhvr>
                                        <p:cTn id="21" dur="1" fill="hold">
                                          <p:stCondLst>
                                            <p:cond delay="0"/>
                                          </p:stCondLst>
                                        </p:cTn>
                                        <p:tgtEl>
                                          <p:spTgt spid="402493"/>
                                        </p:tgtEl>
                                        <p:attrNameLst>
                                          <p:attrName>style.visibility</p:attrName>
                                        </p:attrNameLst>
                                      </p:cBhvr>
                                      <p:to>
                                        <p:strVal val="visible"/>
                                      </p:to>
                                    </p:set>
                                    <p:animEffect transition="in" filter="dissolve">
                                      <p:cBhvr>
                                        <p:cTn id="22" dur="500"/>
                                        <p:tgtEl>
                                          <p:spTgt spid="402493"/>
                                        </p:tgtEl>
                                      </p:cBhvr>
                                    </p:animEffect>
                                  </p:childTnLst>
                                </p:cTn>
                              </p:par>
                            </p:childTnLst>
                          </p:cTn>
                        </p:par>
                        <p:par>
                          <p:cTn id="23" fill="hold">
                            <p:stCondLst>
                              <p:cond delay="500"/>
                            </p:stCondLst>
                            <p:childTnLst>
                              <p:par>
                                <p:cTn id="24" presetID="53" presetClass="entr" presetSubtype="16" fill="hold" nodeType="afterEffect">
                                  <p:stCondLst>
                                    <p:cond delay="0"/>
                                  </p:stCondLst>
                                  <p:childTnLst>
                                    <p:set>
                                      <p:cBhvr>
                                        <p:cTn id="25" dur="1" fill="hold">
                                          <p:stCondLst>
                                            <p:cond delay="0"/>
                                          </p:stCondLst>
                                        </p:cTn>
                                        <p:tgtEl>
                                          <p:spTgt spid="17739"/>
                                        </p:tgtEl>
                                        <p:attrNameLst>
                                          <p:attrName>style.visibility</p:attrName>
                                        </p:attrNameLst>
                                      </p:cBhvr>
                                      <p:to>
                                        <p:strVal val="visible"/>
                                      </p:to>
                                    </p:set>
                                    <p:anim calcmode="lin" valueType="num">
                                      <p:cBhvr>
                                        <p:cTn id="26" dur="500" fill="hold"/>
                                        <p:tgtEl>
                                          <p:spTgt spid="17739"/>
                                        </p:tgtEl>
                                        <p:attrNameLst>
                                          <p:attrName>ppt_w</p:attrName>
                                        </p:attrNameLst>
                                      </p:cBhvr>
                                      <p:tavLst>
                                        <p:tav tm="0">
                                          <p:val>
                                            <p:fltVal val="0"/>
                                          </p:val>
                                        </p:tav>
                                        <p:tav tm="100000">
                                          <p:val>
                                            <p:strVal val="#ppt_w"/>
                                          </p:val>
                                        </p:tav>
                                      </p:tavLst>
                                    </p:anim>
                                    <p:anim calcmode="lin" valueType="num">
                                      <p:cBhvr>
                                        <p:cTn id="27" dur="500" fill="hold"/>
                                        <p:tgtEl>
                                          <p:spTgt spid="17739"/>
                                        </p:tgtEl>
                                        <p:attrNameLst>
                                          <p:attrName>ppt_h</p:attrName>
                                        </p:attrNameLst>
                                      </p:cBhvr>
                                      <p:tavLst>
                                        <p:tav tm="0">
                                          <p:val>
                                            <p:fltVal val="0"/>
                                          </p:val>
                                        </p:tav>
                                        <p:tav tm="100000">
                                          <p:val>
                                            <p:strVal val="#ppt_h"/>
                                          </p:val>
                                        </p:tav>
                                      </p:tavLst>
                                    </p:anim>
                                    <p:animEffect transition="in" filter="fade">
                                      <p:cBhvr>
                                        <p:cTn id="28" dur="500"/>
                                        <p:tgtEl>
                                          <p:spTgt spid="1773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402501"/>
                                        </p:tgtEl>
                                        <p:attrNameLst>
                                          <p:attrName>style.visibility</p:attrName>
                                        </p:attrNameLst>
                                      </p:cBhvr>
                                      <p:to>
                                        <p:strVal val="visible"/>
                                      </p:to>
                                    </p:set>
                                    <p:animEffect transition="in" filter="dissolve">
                                      <p:cBhvr>
                                        <p:cTn id="33" dur="500"/>
                                        <p:tgtEl>
                                          <p:spTgt spid="402501"/>
                                        </p:tgtEl>
                                      </p:cBhvr>
                                    </p:animEffect>
                                  </p:childTnLst>
                                </p:cTn>
                              </p:par>
                              <p:par>
                                <p:cTn id="34" presetID="9" presetClass="entr" presetSubtype="0" fill="hold" nodeType="withEffect">
                                  <p:stCondLst>
                                    <p:cond delay="0"/>
                                  </p:stCondLst>
                                  <p:childTnLst>
                                    <p:set>
                                      <p:cBhvr>
                                        <p:cTn id="35" dur="1" fill="hold">
                                          <p:stCondLst>
                                            <p:cond delay="0"/>
                                          </p:stCondLst>
                                        </p:cTn>
                                        <p:tgtEl>
                                          <p:spTgt spid="402510"/>
                                        </p:tgtEl>
                                        <p:attrNameLst>
                                          <p:attrName>style.visibility</p:attrName>
                                        </p:attrNameLst>
                                      </p:cBhvr>
                                      <p:to>
                                        <p:strVal val="visible"/>
                                      </p:to>
                                    </p:set>
                                    <p:animEffect transition="in" filter="dissolve">
                                      <p:cBhvr>
                                        <p:cTn id="36" dur="500"/>
                                        <p:tgtEl>
                                          <p:spTgt spid="402510"/>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402503"/>
                                        </p:tgtEl>
                                        <p:attrNameLst>
                                          <p:attrName>style.visibility</p:attrName>
                                        </p:attrNameLst>
                                      </p:cBhvr>
                                      <p:to>
                                        <p:strVal val="visible"/>
                                      </p:to>
                                    </p:set>
                                    <p:anim calcmode="lin" valueType="num">
                                      <p:cBhvr additive="base">
                                        <p:cTn id="41" dur="500" fill="hold"/>
                                        <p:tgtEl>
                                          <p:spTgt spid="402503"/>
                                        </p:tgtEl>
                                        <p:attrNameLst>
                                          <p:attrName>ppt_x</p:attrName>
                                        </p:attrNameLst>
                                      </p:cBhvr>
                                      <p:tavLst>
                                        <p:tav tm="0">
                                          <p:val>
                                            <p:strVal val="0-#ppt_w/2"/>
                                          </p:val>
                                        </p:tav>
                                        <p:tav tm="100000">
                                          <p:val>
                                            <p:strVal val="#ppt_x"/>
                                          </p:val>
                                        </p:tav>
                                      </p:tavLst>
                                    </p:anim>
                                    <p:anim calcmode="lin" valueType="num">
                                      <p:cBhvr additive="base">
                                        <p:cTn id="42" dur="500" fill="hold"/>
                                        <p:tgtEl>
                                          <p:spTgt spid="402503"/>
                                        </p:tgtEl>
                                        <p:attrNameLst>
                                          <p:attrName>ppt_y</p:attrName>
                                        </p:attrNameLst>
                                      </p:cBhvr>
                                      <p:tavLst>
                                        <p:tav tm="0">
                                          <p:val>
                                            <p:strVal val="#ppt_y"/>
                                          </p:val>
                                        </p:tav>
                                        <p:tav tm="100000">
                                          <p:val>
                                            <p:strVal val="#ppt_y"/>
                                          </p:val>
                                        </p:tav>
                                      </p:tavLst>
                                    </p:anim>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402505"/>
                                        </p:tgtEl>
                                        <p:attrNameLst>
                                          <p:attrName>style.visibility</p:attrName>
                                        </p:attrNameLst>
                                      </p:cBhvr>
                                      <p:to>
                                        <p:strVal val="visible"/>
                                      </p:to>
                                    </p:set>
                                    <p:animEffect transition="in" filter="dissolve">
                                      <p:cBhvr>
                                        <p:cTn id="46" dur="500"/>
                                        <p:tgtEl>
                                          <p:spTgt spid="402505"/>
                                        </p:tgtEl>
                                      </p:cBhvr>
                                    </p:animEffect>
                                  </p:childTnLst>
                                </p:cTn>
                              </p:par>
                            </p:childTnLst>
                          </p:cTn>
                        </p:par>
                        <p:par>
                          <p:cTn id="47" fill="hold">
                            <p:stCondLst>
                              <p:cond delay="1000"/>
                            </p:stCondLst>
                            <p:childTnLst>
                              <p:par>
                                <p:cTn id="48" presetID="53" presetClass="entr" presetSubtype="16" fill="hold" nodeType="afterEffect">
                                  <p:stCondLst>
                                    <p:cond delay="0"/>
                                  </p:stCondLst>
                                  <p:childTnLst>
                                    <p:set>
                                      <p:cBhvr>
                                        <p:cTn id="49" dur="1" fill="hold">
                                          <p:stCondLst>
                                            <p:cond delay="0"/>
                                          </p:stCondLst>
                                        </p:cTn>
                                        <p:tgtEl>
                                          <p:spTgt spid="17741"/>
                                        </p:tgtEl>
                                        <p:attrNameLst>
                                          <p:attrName>style.visibility</p:attrName>
                                        </p:attrNameLst>
                                      </p:cBhvr>
                                      <p:to>
                                        <p:strVal val="visible"/>
                                      </p:to>
                                    </p:set>
                                    <p:anim calcmode="lin" valueType="num">
                                      <p:cBhvr>
                                        <p:cTn id="50" dur="500" fill="hold"/>
                                        <p:tgtEl>
                                          <p:spTgt spid="17741"/>
                                        </p:tgtEl>
                                        <p:attrNameLst>
                                          <p:attrName>ppt_w</p:attrName>
                                        </p:attrNameLst>
                                      </p:cBhvr>
                                      <p:tavLst>
                                        <p:tav tm="0">
                                          <p:val>
                                            <p:fltVal val="0"/>
                                          </p:val>
                                        </p:tav>
                                        <p:tav tm="100000">
                                          <p:val>
                                            <p:strVal val="#ppt_w"/>
                                          </p:val>
                                        </p:tav>
                                      </p:tavLst>
                                    </p:anim>
                                    <p:anim calcmode="lin" valueType="num">
                                      <p:cBhvr>
                                        <p:cTn id="51" dur="500" fill="hold"/>
                                        <p:tgtEl>
                                          <p:spTgt spid="17741"/>
                                        </p:tgtEl>
                                        <p:attrNameLst>
                                          <p:attrName>ppt_h</p:attrName>
                                        </p:attrNameLst>
                                      </p:cBhvr>
                                      <p:tavLst>
                                        <p:tav tm="0">
                                          <p:val>
                                            <p:fltVal val="0"/>
                                          </p:val>
                                        </p:tav>
                                        <p:tav tm="100000">
                                          <p:val>
                                            <p:strVal val="#ppt_h"/>
                                          </p:val>
                                        </p:tav>
                                      </p:tavLst>
                                    </p:anim>
                                    <p:animEffect transition="in" filter="fade">
                                      <p:cBhvr>
                                        <p:cTn id="52" dur="500"/>
                                        <p:tgtEl>
                                          <p:spTgt spid="17741"/>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402504"/>
                                        </p:tgtEl>
                                        <p:attrNameLst>
                                          <p:attrName>style.visibility</p:attrName>
                                        </p:attrNameLst>
                                      </p:cBhvr>
                                      <p:to>
                                        <p:strVal val="visible"/>
                                      </p:to>
                                    </p:set>
                                    <p:anim calcmode="lin" valueType="num">
                                      <p:cBhvr additive="base">
                                        <p:cTn id="57" dur="500" fill="hold"/>
                                        <p:tgtEl>
                                          <p:spTgt spid="402504"/>
                                        </p:tgtEl>
                                        <p:attrNameLst>
                                          <p:attrName>ppt_x</p:attrName>
                                        </p:attrNameLst>
                                      </p:cBhvr>
                                      <p:tavLst>
                                        <p:tav tm="0">
                                          <p:val>
                                            <p:strVal val="0-#ppt_w/2"/>
                                          </p:val>
                                        </p:tav>
                                        <p:tav tm="100000">
                                          <p:val>
                                            <p:strVal val="#ppt_x"/>
                                          </p:val>
                                        </p:tav>
                                      </p:tavLst>
                                    </p:anim>
                                    <p:anim calcmode="lin" valueType="num">
                                      <p:cBhvr additive="base">
                                        <p:cTn id="58" dur="500" fill="hold"/>
                                        <p:tgtEl>
                                          <p:spTgt spid="402504"/>
                                        </p:tgtEl>
                                        <p:attrNameLst>
                                          <p:attrName>ppt_y</p:attrName>
                                        </p:attrNameLst>
                                      </p:cBhvr>
                                      <p:tavLst>
                                        <p:tav tm="0">
                                          <p:val>
                                            <p:strVal val="#ppt_y"/>
                                          </p:val>
                                        </p:tav>
                                        <p:tav tm="100000">
                                          <p:val>
                                            <p:strVal val="#ppt_y"/>
                                          </p:val>
                                        </p:tav>
                                      </p:tavLst>
                                    </p:anim>
                                  </p:childTnLst>
                                </p:cTn>
                              </p:par>
                            </p:childTnLst>
                          </p:cTn>
                        </p:par>
                        <p:par>
                          <p:cTn id="59" fill="hold">
                            <p:stCondLst>
                              <p:cond delay="500"/>
                            </p:stCondLst>
                            <p:childTnLst>
                              <p:par>
                                <p:cTn id="60" presetID="9" presetClass="entr" presetSubtype="0" fill="hold" grpId="0" nodeType="afterEffect">
                                  <p:stCondLst>
                                    <p:cond delay="0"/>
                                  </p:stCondLst>
                                  <p:childTnLst>
                                    <p:set>
                                      <p:cBhvr>
                                        <p:cTn id="61" dur="1" fill="hold">
                                          <p:stCondLst>
                                            <p:cond delay="0"/>
                                          </p:stCondLst>
                                        </p:cTn>
                                        <p:tgtEl>
                                          <p:spTgt spid="402469"/>
                                        </p:tgtEl>
                                        <p:attrNameLst>
                                          <p:attrName>style.visibility</p:attrName>
                                        </p:attrNameLst>
                                      </p:cBhvr>
                                      <p:to>
                                        <p:strVal val="visible"/>
                                      </p:to>
                                    </p:set>
                                    <p:animEffect transition="in" filter="dissolve">
                                      <p:cBhvr>
                                        <p:cTn id="62" dur="500"/>
                                        <p:tgtEl>
                                          <p:spTgt spid="402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69" grpId="0"/>
      <p:bldP spid="402503" grpId="0" animBg="1"/>
      <p:bldP spid="402504" grpId="0" animBg="1"/>
      <p:bldP spid="40250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4" name="Rectangle 4"/>
          <p:cNvSpPr>
            <a:spLocks noChangeArrowheads="1"/>
          </p:cNvSpPr>
          <p:nvPr/>
        </p:nvSpPr>
        <p:spPr bwMode="auto">
          <a:xfrm>
            <a:off x="755650" y="1479550"/>
            <a:ext cx="5076825" cy="519113"/>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应用统计方法确定先验概率</a:t>
            </a:r>
            <a:r>
              <a:rPr lang="en-US" altLang="zh-CN" dirty="0"/>
              <a:t>:</a:t>
            </a:r>
            <a:endParaRPr lang="zh-CN" altLang="en-US" dirty="0"/>
          </a:p>
        </p:txBody>
      </p:sp>
      <p:sp>
        <p:nvSpPr>
          <p:cNvPr id="409609" name="Rectangle 9"/>
          <p:cNvSpPr>
            <a:spLocks noChangeArrowheads="1"/>
          </p:cNvSpPr>
          <p:nvPr/>
        </p:nvSpPr>
        <p:spPr bwMode="auto">
          <a:xfrm>
            <a:off x="776288" y="4221163"/>
            <a:ext cx="7048500" cy="519112"/>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应用</a:t>
            </a:r>
            <a:r>
              <a:rPr lang="zh-CN" altLang="en-US" b="0" i="1" dirty="0"/>
              <a:t> </a:t>
            </a:r>
            <a:r>
              <a:rPr lang="en-US" altLang="zh-CN" dirty="0"/>
              <a:t>Bayes</a:t>
            </a:r>
            <a:r>
              <a:rPr lang="en-US" altLang="zh-CN" b="0" i="1" dirty="0"/>
              <a:t> </a:t>
            </a:r>
            <a:r>
              <a:rPr lang="zh-CN" altLang="en-US" dirty="0"/>
              <a:t>公式</a:t>
            </a:r>
            <a:r>
              <a:rPr lang="en-US" altLang="zh-CN" dirty="0"/>
              <a:t>, </a:t>
            </a:r>
            <a:r>
              <a:rPr lang="zh-CN" altLang="en-US" dirty="0"/>
              <a:t>计算机可计算出后验概率</a:t>
            </a:r>
          </a:p>
        </p:txBody>
      </p:sp>
      <p:sp>
        <p:nvSpPr>
          <p:cNvPr id="409611" name="Rectangle 11"/>
          <p:cNvSpPr>
            <a:spLocks noChangeArrowheads="1"/>
          </p:cNvSpPr>
          <p:nvPr/>
        </p:nvSpPr>
        <p:spPr bwMode="auto">
          <a:xfrm>
            <a:off x="739775" y="2378075"/>
            <a:ext cx="4759325" cy="519113"/>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应用医学知识确定原因概率</a:t>
            </a:r>
            <a:r>
              <a:rPr lang="en-US" altLang="zh-CN" dirty="0"/>
              <a:t>:</a:t>
            </a:r>
            <a:endParaRPr lang="zh-CN" altLang="en-US" dirty="0"/>
          </a:p>
        </p:txBody>
      </p:sp>
      <p:grpSp>
        <p:nvGrpSpPr>
          <p:cNvPr id="409622" name="Group 22"/>
          <p:cNvGrpSpPr/>
          <p:nvPr/>
        </p:nvGrpSpPr>
        <p:grpSpPr bwMode="auto">
          <a:xfrm>
            <a:off x="2586038" y="706438"/>
            <a:ext cx="4730750" cy="328612"/>
            <a:chOff x="1581" y="469"/>
            <a:chExt cx="2696" cy="207"/>
          </a:xfrm>
        </p:grpSpPr>
        <p:sp>
          <p:nvSpPr>
            <p:cNvPr id="18764" name="WordArt 20"/>
            <p:cNvSpPr>
              <a:spLocks noChangeArrowheads="1" noChangeShapeType="1" noTextEdit="1"/>
            </p:cNvSpPr>
            <p:nvPr/>
          </p:nvSpPr>
          <p:spPr bwMode="auto">
            <a:xfrm>
              <a:off x="1581" y="484"/>
              <a:ext cx="487" cy="183"/>
            </a:xfrm>
            <a:prstGeom prst="rect">
              <a:avLst/>
            </a:prstGeom>
          </p:spPr>
          <p:txBody>
            <a:bodyPr wrap="none" fromWordArt="1">
              <a:prstTxWarp prst="textPlain">
                <a:avLst>
                  <a:gd name="adj" fmla="val 50000"/>
                </a:avLst>
              </a:prstTxWarp>
            </a:bodyPr>
            <a:lstStyle/>
            <a:p>
              <a:pPr algn="ctr"/>
              <a:r>
                <a:rPr lang="zh-CN" altLang="en-US" sz="3600" kern="10">
                  <a:ln w="12700">
                    <a:solidFill>
                      <a:srgbClr val="3399FF"/>
                    </a:solidFill>
                    <a:round/>
                  </a:ln>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实例：</a:t>
              </a:r>
            </a:p>
          </p:txBody>
        </p:sp>
        <p:sp>
          <p:nvSpPr>
            <p:cNvPr id="18765" name="WordArt 21"/>
            <p:cNvSpPr>
              <a:spLocks noChangeArrowheads="1" noChangeShapeType="1" noTextEdit="1"/>
            </p:cNvSpPr>
            <p:nvPr/>
          </p:nvSpPr>
          <p:spPr bwMode="auto">
            <a:xfrm>
              <a:off x="2174" y="469"/>
              <a:ext cx="2103" cy="207"/>
            </a:xfrm>
            <a:prstGeom prst="rect">
              <a:avLst/>
            </a:prstGeom>
          </p:spPr>
          <p:txBody>
            <a:bodyPr wrap="none" fromWordArt="1">
              <a:prstTxWarp prst="textPlain">
                <a:avLst>
                  <a:gd name="adj" fmla="val 50000"/>
                </a:avLst>
              </a:prstTxWarp>
            </a:bodyPr>
            <a:lstStyle/>
            <a:p>
              <a:pPr algn="ctr"/>
              <a:r>
                <a:rPr lang="zh-CN" altLang="en-US" sz="3600" kern="10">
                  <a:ln w="12700">
                    <a:solidFill>
                      <a:srgbClr val="3399FF"/>
                    </a:solidFill>
                    <a:round/>
                  </a:ln>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计算机自动辅助诊断系统</a:t>
              </a:r>
            </a:p>
          </p:txBody>
        </p:sp>
      </p:grpSp>
      <p:grpSp>
        <p:nvGrpSpPr>
          <p:cNvPr id="409627" name="Group 27"/>
          <p:cNvGrpSpPr/>
          <p:nvPr/>
        </p:nvGrpSpPr>
        <p:grpSpPr bwMode="auto">
          <a:xfrm>
            <a:off x="755650" y="1074738"/>
            <a:ext cx="5581650" cy="534987"/>
            <a:chOff x="492" y="685"/>
            <a:chExt cx="3516" cy="337"/>
          </a:xfrm>
        </p:grpSpPr>
        <p:sp>
          <p:nvSpPr>
            <p:cNvPr id="409624" name="Rectangle 24"/>
            <p:cNvSpPr>
              <a:spLocks noChangeArrowheads="1"/>
            </p:cNvSpPr>
            <p:nvPr/>
          </p:nvSpPr>
          <p:spPr bwMode="auto">
            <a:xfrm>
              <a:off x="492" y="685"/>
              <a:ext cx="3516"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假定                   为各种“疾病”</a:t>
              </a:r>
              <a:r>
                <a:rPr lang="en-US" altLang="zh-CN" dirty="0"/>
                <a:t>.</a:t>
              </a:r>
              <a:endParaRPr lang="zh-CN" altLang="en-US" dirty="0"/>
            </a:p>
          </p:txBody>
        </p:sp>
        <p:graphicFrame>
          <p:nvGraphicFramePr>
            <p:cNvPr id="18747" name="Object 315"/>
            <p:cNvGraphicFramePr>
              <a:graphicFrameLocks noChangeAspect="1"/>
            </p:cNvGraphicFramePr>
            <p:nvPr/>
          </p:nvGraphicFramePr>
          <p:xfrm>
            <a:off x="951" y="703"/>
            <a:ext cx="1149" cy="319"/>
          </p:xfrm>
          <a:graphic>
            <a:graphicData uri="http://schemas.openxmlformats.org/presentationml/2006/ole">
              <mc:AlternateContent xmlns:mc="http://schemas.openxmlformats.org/markup-compatibility/2006">
                <mc:Choice xmlns:v="urn:schemas-microsoft-com:vml" Requires="v">
                  <p:oleObj name="Equation" r:id="rId3" imgW="1752600" imgH="304800" progId="">
                    <p:embed/>
                  </p:oleObj>
                </mc:Choice>
                <mc:Fallback>
                  <p:oleObj name="Equation" r:id="rId3" imgW="1752600" imgH="304800" progId="">
                    <p:embed/>
                    <p:pic>
                      <p:nvPicPr>
                        <p:cNvPr id="0" name="Picture 3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 y="703"/>
                          <a:ext cx="1149" cy="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8748" name="Object 316"/>
          <p:cNvGraphicFramePr>
            <a:graphicFrameLocks noChangeAspect="1"/>
          </p:cNvGraphicFramePr>
          <p:nvPr/>
        </p:nvGraphicFramePr>
        <p:xfrm>
          <a:off x="3035300" y="1984375"/>
          <a:ext cx="3063875" cy="581025"/>
        </p:xfrm>
        <a:graphic>
          <a:graphicData uri="http://schemas.openxmlformats.org/presentationml/2006/ole">
            <mc:AlternateContent xmlns:mc="http://schemas.openxmlformats.org/markup-compatibility/2006">
              <mc:Choice xmlns:v="urn:schemas-microsoft-com:vml" Requires="v">
                <p:oleObj name="Equation" r:id="rId5" imgW="2895600" imgH="330200" progId="">
                  <p:embed/>
                </p:oleObj>
              </mc:Choice>
              <mc:Fallback>
                <p:oleObj name="Equation" r:id="rId5" imgW="2895600" imgH="330200" progId="">
                  <p:embed/>
                  <p:pic>
                    <p:nvPicPr>
                      <p:cNvPr id="0" name="Picture 3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5300" y="1984375"/>
                        <a:ext cx="3063875" cy="5810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18749" name="Object 317"/>
          <p:cNvGraphicFramePr>
            <a:graphicFrameLocks noChangeAspect="1"/>
          </p:cNvGraphicFramePr>
          <p:nvPr/>
        </p:nvGraphicFramePr>
        <p:xfrm>
          <a:off x="2878138" y="2867025"/>
          <a:ext cx="3257550" cy="547688"/>
        </p:xfrm>
        <a:graphic>
          <a:graphicData uri="http://schemas.openxmlformats.org/presentationml/2006/ole">
            <mc:AlternateContent xmlns:mc="http://schemas.openxmlformats.org/markup-compatibility/2006">
              <mc:Choice xmlns:v="urn:schemas-microsoft-com:vml" Requires="v">
                <p:oleObj name="Equation" r:id="rId7" imgW="3352800" imgH="330200" progId="">
                  <p:embed/>
                </p:oleObj>
              </mc:Choice>
              <mc:Fallback>
                <p:oleObj name="Equation" r:id="rId7" imgW="3352800" imgH="330200" progId="">
                  <p:embed/>
                  <p:pic>
                    <p:nvPicPr>
                      <p:cNvPr id="0" name="Picture 3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8138" y="2867025"/>
                        <a:ext cx="3257550"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09635" name="Group 35"/>
          <p:cNvGrpSpPr/>
          <p:nvPr/>
        </p:nvGrpSpPr>
        <p:grpSpPr bwMode="auto">
          <a:xfrm>
            <a:off x="50800" y="3332163"/>
            <a:ext cx="9193213" cy="946150"/>
            <a:chOff x="-32" y="2139"/>
            <a:chExt cx="5791" cy="596"/>
          </a:xfrm>
        </p:grpSpPr>
        <p:sp>
          <p:nvSpPr>
            <p:cNvPr id="409607" name="Rectangle 7"/>
            <p:cNvSpPr>
              <a:spLocks noChangeArrowheads="1"/>
            </p:cNvSpPr>
            <p:nvPr/>
          </p:nvSpPr>
          <p:spPr bwMode="auto">
            <a:xfrm>
              <a:off x="-32" y="2139"/>
              <a:ext cx="5791" cy="596"/>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en-US" altLang="zh-CN" dirty="0"/>
                <a:t>        </a:t>
              </a:r>
              <a:r>
                <a:rPr lang="zh-CN" altLang="en-US" dirty="0"/>
                <a:t>对人进行观察与检查</a:t>
              </a:r>
              <a:r>
                <a:rPr lang="en-US" altLang="zh-CN" dirty="0"/>
                <a:t>, </a:t>
              </a:r>
              <a:r>
                <a:rPr lang="zh-CN" altLang="en-US" dirty="0"/>
                <a:t>可以确定某个指标     如体温、脉搏、血液中转氨酶含量等</a:t>
              </a:r>
              <a:r>
                <a:rPr lang="en-US" altLang="zh-CN" dirty="0"/>
                <a:t>.</a:t>
              </a:r>
              <a:endParaRPr lang="zh-CN" altLang="en-US" dirty="0"/>
            </a:p>
          </p:txBody>
        </p:sp>
        <p:graphicFrame>
          <p:nvGraphicFramePr>
            <p:cNvPr id="18750" name="Object 318"/>
            <p:cNvGraphicFramePr>
              <a:graphicFrameLocks noChangeAspect="1"/>
            </p:cNvGraphicFramePr>
            <p:nvPr/>
          </p:nvGraphicFramePr>
          <p:xfrm>
            <a:off x="4394" y="2187"/>
            <a:ext cx="321" cy="284"/>
          </p:xfrm>
          <a:graphic>
            <a:graphicData uri="http://schemas.openxmlformats.org/presentationml/2006/ole">
              <mc:AlternateContent xmlns:mc="http://schemas.openxmlformats.org/markup-compatibility/2006">
                <mc:Choice xmlns:v="urn:schemas-microsoft-com:vml" Requires="v">
                  <p:oleObj name="Equation" r:id="rId9" imgW="304800" imgH="254000" progId="">
                    <p:embed/>
                  </p:oleObj>
                </mc:Choice>
                <mc:Fallback>
                  <p:oleObj name="Equation" r:id="rId9" imgW="304800" imgH="254000" progId="">
                    <p:embed/>
                    <p:pic>
                      <p:nvPicPr>
                        <p:cNvPr id="0" name="Picture 3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94" y="2187"/>
                          <a:ext cx="321"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8751" name="Object 319"/>
          <p:cNvGraphicFramePr>
            <a:graphicFrameLocks noChangeAspect="1"/>
          </p:cNvGraphicFramePr>
          <p:nvPr/>
        </p:nvGraphicFramePr>
        <p:xfrm>
          <a:off x="2870200" y="4725988"/>
          <a:ext cx="3365500" cy="563562"/>
        </p:xfrm>
        <a:graphic>
          <a:graphicData uri="http://schemas.openxmlformats.org/presentationml/2006/ole">
            <mc:AlternateContent xmlns:mc="http://schemas.openxmlformats.org/markup-compatibility/2006">
              <mc:Choice xmlns:v="urn:schemas-microsoft-com:vml" Requires="v">
                <p:oleObj name="Equation" r:id="rId11" imgW="3352800" imgH="330200" progId="">
                  <p:embed/>
                </p:oleObj>
              </mc:Choice>
              <mc:Fallback>
                <p:oleObj name="Equation" r:id="rId11" imgW="3352800" imgH="330200" progId="">
                  <p:embed/>
                  <p:pic>
                    <p:nvPicPr>
                      <p:cNvPr id="0" name="Picture 3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70200" y="4725988"/>
                        <a:ext cx="3365500"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09640" name="Group 40"/>
          <p:cNvGrpSpPr/>
          <p:nvPr/>
        </p:nvGrpSpPr>
        <p:grpSpPr bwMode="auto">
          <a:xfrm>
            <a:off x="44450" y="5126038"/>
            <a:ext cx="9047163" cy="946150"/>
            <a:chOff x="60" y="3341"/>
            <a:chExt cx="5699" cy="596"/>
          </a:xfrm>
        </p:grpSpPr>
        <p:sp>
          <p:nvSpPr>
            <p:cNvPr id="409613" name="Rectangle 13"/>
            <p:cNvSpPr>
              <a:spLocks noChangeArrowheads="1"/>
            </p:cNvSpPr>
            <p:nvPr/>
          </p:nvSpPr>
          <p:spPr bwMode="auto">
            <a:xfrm>
              <a:off x="60" y="3341"/>
              <a:ext cx="5699" cy="596"/>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en-US" altLang="zh-CN" dirty="0"/>
                <a:t>         </a:t>
              </a:r>
              <a:r>
                <a:rPr lang="zh-CN" altLang="en-US" dirty="0"/>
                <a:t>对应于较大               的“疾病”   可提供给医生作进一步的临床诊断</a:t>
              </a:r>
              <a:r>
                <a:rPr lang="en-US" altLang="zh-CN" dirty="0"/>
                <a:t>.</a:t>
              </a:r>
              <a:endParaRPr lang="zh-CN" altLang="en-US" dirty="0"/>
            </a:p>
          </p:txBody>
        </p:sp>
        <p:graphicFrame>
          <p:nvGraphicFramePr>
            <p:cNvPr id="18752" name="Object 320"/>
            <p:cNvGraphicFramePr>
              <a:graphicFrameLocks noChangeAspect="1"/>
            </p:cNvGraphicFramePr>
            <p:nvPr/>
          </p:nvGraphicFramePr>
          <p:xfrm>
            <a:off x="1765" y="3364"/>
            <a:ext cx="842" cy="333"/>
          </p:xfrm>
          <a:graphic>
            <a:graphicData uri="http://schemas.openxmlformats.org/presentationml/2006/ole">
              <mc:AlternateContent xmlns:mc="http://schemas.openxmlformats.org/markup-compatibility/2006">
                <mc:Choice xmlns:v="urn:schemas-microsoft-com:vml" Requires="v">
                  <p:oleObj name="Equation" r:id="rId13" imgW="1244600" imgH="330200" progId="">
                    <p:embed/>
                  </p:oleObj>
                </mc:Choice>
                <mc:Fallback>
                  <p:oleObj name="Equation" r:id="rId13" imgW="1244600" imgH="330200" progId="">
                    <p:embed/>
                    <p:pic>
                      <p:nvPicPr>
                        <p:cNvPr id="0" name="Picture 3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65" y="3364"/>
                          <a:ext cx="842" cy="3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53" name="Object 321"/>
            <p:cNvGraphicFramePr>
              <a:graphicFrameLocks noChangeAspect="1"/>
            </p:cNvGraphicFramePr>
            <p:nvPr/>
          </p:nvGraphicFramePr>
          <p:xfrm>
            <a:off x="3584" y="3374"/>
            <a:ext cx="337" cy="301"/>
          </p:xfrm>
          <a:graphic>
            <a:graphicData uri="http://schemas.openxmlformats.org/presentationml/2006/ole">
              <mc:AlternateContent xmlns:mc="http://schemas.openxmlformats.org/markup-compatibility/2006">
                <mc:Choice xmlns:v="urn:schemas-microsoft-com:vml" Requires="v">
                  <p:oleObj name="Equation" r:id="rId15" imgW="304800" imgH="304800" progId="">
                    <p:embed/>
                  </p:oleObj>
                </mc:Choice>
                <mc:Fallback>
                  <p:oleObj name="Equation" r:id="rId15" imgW="304800" imgH="304800" progId="">
                    <p:embed/>
                    <p:pic>
                      <p:nvPicPr>
                        <p:cNvPr id="0" name="Picture 3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84" y="3374"/>
                          <a:ext cx="337" cy="3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09622"/>
                                        </p:tgtEl>
                                        <p:attrNameLst>
                                          <p:attrName>style.visibility</p:attrName>
                                        </p:attrNameLst>
                                      </p:cBhvr>
                                      <p:to>
                                        <p:strVal val="visible"/>
                                      </p:to>
                                    </p:set>
                                    <p:anim calcmode="lin" valueType="num">
                                      <p:cBhvr>
                                        <p:cTn id="7" dur="500" fill="hold"/>
                                        <p:tgtEl>
                                          <p:spTgt spid="409622"/>
                                        </p:tgtEl>
                                        <p:attrNameLst>
                                          <p:attrName>ppt_w</p:attrName>
                                        </p:attrNameLst>
                                      </p:cBhvr>
                                      <p:tavLst>
                                        <p:tav tm="0">
                                          <p:val>
                                            <p:fltVal val="0"/>
                                          </p:val>
                                        </p:tav>
                                        <p:tav tm="100000">
                                          <p:val>
                                            <p:strVal val="#ppt_w"/>
                                          </p:val>
                                        </p:tav>
                                      </p:tavLst>
                                    </p:anim>
                                    <p:anim calcmode="lin" valueType="num">
                                      <p:cBhvr>
                                        <p:cTn id="8" dur="500" fill="hold"/>
                                        <p:tgtEl>
                                          <p:spTgt spid="409622"/>
                                        </p:tgtEl>
                                        <p:attrNameLst>
                                          <p:attrName>ppt_h</p:attrName>
                                        </p:attrNameLst>
                                      </p:cBhvr>
                                      <p:tavLst>
                                        <p:tav tm="0">
                                          <p:val>
                                            <p:fltVal val="0"/>
                                          </p:val>
                                        </p:tav>
                                        <p:tav tm="100000">
                                          <p:val>
                                            <p:strVal val="#ppt_h"/>
                                          </p:val>
                                        </p:tav>
                                      </p:tavLst>
                                    </p:anim>
                                    <p:animEffect transition="in" filter="fade">
                                      <p:cBhvr>
                                        <p:cTn id="9" dur="500"/>
                                        <p:tgtEl>
                                          <p:spTgt spid="409622"/>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409627"/>
                                        </p:tgtEl>
                                        <p:attrNameLst>
                                          <p:attrName>style.visibility</p:attrName>
                                        </p:attrNameLst>
                                      </p:cBhvr>
                                      <p:to>
                                        <p:strVal val="visible"/>
                                      </p:to>
                                    </p:set>
                                    <p:animEffect transition="in" filter="dissolve">
                                      <p:cBhvr>
                                        <p:cTn id="14" dur="500"/>
                                        <p:tgtEl>
                                          <p:spTgt spid="409627"/>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09604"/>
                                        </p:tgtEl>
                                        <p:attrNameLst>
                                          <p:attrName>style.visibility</p:attrName>
                                        </p:attrNameLst>
                                      </p:cBhvr>
                                      <p:to>
                                        <p:strVal val="visible"/>
                                      </p:to>
                                    </p:set>
                                    <p:animEffect transition="in" filter="dissolve">
                                      <p:cBhvr>
                                        <p:cTn id="19" dur="500"/>
                                        <p:tgtEl>
                                          <p:spTgt spid="409604"/>
                                        </p:tgtEl>
                                      </p:cBhvr>
                                    </p:animEffect>
                                  </p:childTnLst>
                                </p:cTn>
                              </p:par>
                            </p:childTnLst>
                          </p:cTn>
                        </p:par>
                        <p:par>
                          <p:cTn id="20" fill="hold">
                            <p:stCondLst>
                              <p:cond delay="500"/>
                            </p:stCondLst>
                            <p:childTnLst>
                              <p:par>
                                <p:cTn id="21" presetID="53" presetClass="entr" presetSubtype="16" fill="hold" nodeType="afterEffect">
                                  <p:stCondLst>
                                    <p:cond delay="0"/>
                                  </p:stCondLst>
                                  <p:childTnLst>
                                    <p:set>
                                      <p:cBhvr>
                                        <p:cTn id="22" dur="1" fill="hold">
                                          <p:stCondLst>
                                            <p:cond delay="0"/>
                                          </p:stCondLst>
                                        </p:cTn>
                                        <p:tgtEl>
                                          <p:spTgt spid="18748"/>
                                        </p:tgtEl>
                                        <p:attrNameLst>
                                          <p:attrName>style.visibility</p:attrName>
                                        </p:attrNameLst>
                                      </p:cBhvr>
                                      <p:to>
                                        <p:strVal val="visible"/>
                                      </p:to>
                                    </p:set>
                                    <p:anim calcmode="lin" valueType="num">
                                      <p:cBhvr>
                                        <p:cTn id="23" dur="500" fill="hold"/>
                                        <p:tgtEl>
                                          <p:spTgt spid="18748"/>
                                        </p:tgtEl>
                                        <p:attrNameLst>
                                          <p:attrName>ppt_w</p:attrName>
                                        </p:attrNameLst>
                                      </p:cBhvr>
                                      <p:tavLst>
                                        <p:tav tm="0">
                                          <p:val>
                                            <p:fltVal val="0"/>
                                          </p:val>
                                        </p:tav>
                                        <p:tav tm="100000">
                                          <p:val>
                                            <p:strVal val="#ppt_w"/>
                                          </p:val>
                                        </p:tav>
                                      </p:tavLst>
                                    </p:anim>
                                    <p:anim calcmode="lin" valueType="num">
                                      <p:cBhvr>
                                        <p:cTn id="24" dur="500" fill="hold"/>
                                        <p:tgtEl>
                                          <p:spTgt spid="18748"/>
                                        </p:tgtEl>
                                        <p:attrNameLst>
                                          <p:attrName>ppt_h</p:attrName>
                                        </p:attrNameLst>
                                      </p:cBhvr>
                                      <p:tavLst>
                                        <p:tav tm="0">
                                          <p:val>
                                            <p:fltVal val="0"/>
                                          </p:val>
                                        </p:tav>
                                        <p:tav tm="100000">
                                          <p:val>
                                            <p:strVal val="#ppt_h"/>
                                          </p:val>
                                        </p:tav>
                                      </p:tavLst>
                                    </p:anim>
                                    <p:animEffect transition="in" filter="fade">
                                      <p:cBhvr>
                                        <p:cTn id="25" dur="500"/>
                                        <p:tgtEl>
                                          <p:spTgt spid="1874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09611"/>
                                        </p:tgtEl>
                                        <p:attrNameLst>
                                          <p:attrName>style.visibility</p:attrName>
                                        </p:attrNameLst>
                                      </p:cBhvr>
                                      <p:to>
                                        <p:strVal val="visible"/>
                                      </p:to>
                                    </p:set>
                                    <p:animEffect transition="in" filter="dissolve">
                                      <p:cBhvr>
                                        <p:cTn id="30" dur="500"/>
                                        <p:tgtEl>
                                          <p:spTgt spid="409611"/>
                                        </p:tgtEl>
                                      </p:cBhvr>
                                    </p:animEffect>
                                  </p:childTnLst>
                                </p:cTn>
                              </p:par>
                            </p:childTnLst>
                          </p:cTn>
                        </p:par>
                        <p:par>
                          <p:cTn id="31" fill="hold">
                            <p:stCondLst>
                              <p:cond delay="500"/>
                            </p:stCondLst>
                            <p:childTnLst>
                              <p:par>
                                <p:cTn id="32" presetID="53" presetClass="entr" presetSubtype="16" fill="hold" nodeType="afterEffect">
                                  <p:stCondLst>
                                    <p:cond delay="0"/>
                                  </p:stCondLst>
                                  <p:childTnLst>
                                    <p:set>
                                      <p:cBhvr>
                                        <p:cTn id="33" dur="1" fill="hold">
                                          <p:stCondLst>
                                            <p:cond delay="0"/>
                                          </p:stCondLst>
                                        </p:cTn>
                                        <p:tgtEl>
                                          <p:spTgt spid="18749"/>
                                        </p:tgtEl>
                                        <p:attrNameLst>
                                          <p:attrName>style.visibility</p:attrName>
                                        </p:attrNameLst>
                                      </p:cBhvr>
                                      <p:to>
                                        <p:strVal val="visible"/>
                                      </p:to>
                                    </p:set>
                                    <p:anim calcmode="lin" valueType="num">
                                      <p:cBhvr>
                                        <p:cTn id="34" dur="500" fill="hold"/>
                                        <p:tgtEl>
                                          <p:spTgt spid="18749"/>
                                        </p:tgtEl>
                                        <p:attrNameLst>
                                          <p:attrName>ppt_w</p:attrName>
                                        </p:attrNameLst>
                                      </p:cBhvr>
                                      <p:tavLst>
                                        <p:tav tm="0">
                                          <p:val>
                                            <p:fltVal val="0"/>
                                          </p:val>
                                        </p:tav>
                                        <p:tav tm="100000">
                                          <p:val>
                                            <p:strVal val="#ppt_w"/>
                                          </p:val>
                                        </p:tav>
                                      </p:tavLst>
                                    </p:anim>
                                    <p:anim calcmode="lin" valueType="num">
                                      <p:cBhvr>
                                        <p:cTn id="35" dur="500" fill="hold"/>
                                        <p:tgtEl>
                                          <p:spTgt spid="18749"/>
                                        </p:tgtEl>
                                        <p:attrNameLst>
                                          <p:attrName>ppt_h</p:attrName>
                                        </p:attrNameLst>
                                      </p:cBhvr>
                                      <p:tavLst>
                                        <p:tav tm="0">
                                          <p:val>
                                            <p:fltVal val="0"/>
                                          </p:val>
                                        </p:tav>
                                        <p:tav tm="100000">
                                          <p:val>
                                            <p:strVal val="#ppt_h"/>
                                          </p:val>
                                        </p:tav>
                                      </p:tavLst>
                                    </p:anim>
                                    <p:animEffect transition="in" filter="fade">
                                      <p:cBhvr>
                                        <p:cTn id="36" dur="500"/>
                                        <p:tgtEl>
                                          <p:spTgt spid="18749"/>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409635"/>
                                        </p:tgtEl>
                                        <p:attrNameLst>
                                          <p:attrName>style.visibility</p:attrName>
                                        </p:attrNameLst>
                                      </p:cBhvr>
                                      <p:to>
                                        <p:strVal val="visible"/>
                                      </p:to>
                                    </p:set>
                                    <p:animEffect transition="in" filter="dissolve">
                                      <p:cBhvr>
                                        <p:cTn id="41" dur="500"/>
                                        <p:tgtEl>
                                          <p:spTgt spid="409635"/>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409609"/>
                                        </p:tgtEl>
                                        <p:attrNameLst>
                                          <p:attrName>style.visibility</p:attrName>
                                        </p:attrNameLst>
                                      </p:cBhvr>
                                      <p:to>
                                        <p:strVal val="visible"/>
                                      </p:to>
                                    </p:set>
                                    <p:animEffect transition="in" filter="dissolve">
                                      <p:cBhvr>
                                        <p:cTn id="46" dur="500"/>
                                        <p:tgtEl>
                                          <p:spTgt spid="409609"/>
                                        </p:tgtEl>
                                      </p:cBhvr>
                                    </p:animEffect>
                                  </p:childTnLst>
                                </p:cTn>
                              </p:par>
                            </p:childTnLst>
                          </p:cTn>
                        </p:par>
                        <p:par>
                          <p:cTn id="47" fill="hold">
                            <p:stCondLst>
                              <p:cond delay="500"/>
                            </p:stCondLst>
                            <p:childTnLst>
                              <p:par>
                                <p:cTn id="48" presetID="53" presetClass="entr" presetSubtype="16" fill="hold" nodeType="afterEffect">
                                  <p:stCondLst>
                                    <p:cond delay="0"/>
                                  </p:stCondLst>
                                  <p:childTnLst>
                                    <p:set>
                                      <p:cBhvr>
                                        <p:cTn id="49" dur="1" fill="hold">
                                          <p:stCondLst>
                                            <p:cond delay="0"/>
                                          </p:stCondLst>
                                        </p:cTn>
                                        <p:tgtEl>
                                          <p:spTgt spid="18751"/>
                                        </p:tgtEl>
                                        <p:attrNameLst>
                                          <p:attrName>style.visibility</p:attrName>
                                        </p:attrNameLst>
                                      </p:cBhvr>
                                      <p:to>
                                        <p:strVal val="visible"/>
                                      </p:to>
                                    </p:set>
                                    <p:anim calcmode="lin" valueType="num">
                                      <p:cBhvr>
                                        <p:cTn id="50" dur="500" fill="hold"/>
                                        <p:tgtEl>
                                          <p:spTgt spid="18751"/>
                                        </p:tgtEl>
                                        <p:attrNameLst>
                                          <p:attrName>ppt_w</p:attrName>
                                        </p:attrNameLst>
                                      </p:cBhvr>
                                      <p:tavLst>
                                        <p:tav tm="0">
                                          <p:val>
                                            <p:fltVal val="0"/>
                                          </p:val>
                                        </p:tav>
                                        <p:tav tm="100000">
                                          <p:val>
                                            <p:strVal val="#ppt_w"/>
                                          </p:val>
                                        </p:tav>
                                      </p:tavLst>
                                    </p:anim>
                                    <p:anim calcmode="lin" valueType="num">
                                      <p:cBhvr>
                                        <p:cTn id="51" dur="500" fill="hold"/>
                                        <p:tgtEl>
                                          <p:spTgt spid="18751"/>
                                        </p:tgtEl>
                                        <p:attrNameLst>
                                          <p:attrName>ppt_h</p:attrName>
                                        </p:attrNameLst>
                                      </p:cBhvr>
                                      <p:tavLst>
                                        <p:tav tm="0">
                                          <p:val>
                                            <p:fltVal val="0"/>
                                          </p:val>
                                        </p:tav>
                                        <p:tav tm="100000">
                                          <p:val>
                                            <p:strVal val="#ppt_h"/>
                                          </p:val>
                                        </p:tav>
                                      </p:tavLst>
                                    </p:anim>
                                    <p:animEffect transition="in" filter="fade">
                                      <p:cBhvr>
                                        <p:cTn id="52" dur="500"/>
                                        <p:tgtEl>
                                          <p:spTgt spid="1875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409640"/>
                                        </p:tgtEl>
                                        <p:attrNameLst>
                                          <p:attrName>style.visibility</p:attrName>
                                        </p:attrNameLst>
                                      </p:cBhvr>
                                      <p:to>
                                        <p:strVal val="visible"/>
                                      </p:to>
                                    </p:set>
                                    <p:animEffect transition="in" filter="dissolve">
                                      <p:cBhvr>
                                        <p:cTn id="57" dur="500"/>
                                        <p:tgtEl>
                                          <p:spTgt spid="409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4" grpId="0"/>
      <p:bldP spid="409609" grpId="0"/>
      <p:bldP spid="4096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30" name="Rectangle 6"/>
          <p:cNvSpPr>
            <a:spLocks noChangeArrowheads="1"/>
          </p:cNvSpPr>
          <p:nvPr/>
        </p:nvSpPr>
        <p:spPr bwMode="auto">
          <a:xfrm>
            <a:off x="1355725" y="2989263"/>
            <a:ext cx="7786688" cy="52228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由 </a:t>
            </a:r>
            <a:r>
              <a:rPr lang="en-US" altLang="zh-CN" dirty="0"/>
              <a:t>Bayes</a:t>
            </a:r>
            <a:r>
              <a:rPr lang="en-US" altLang="zh-CN" i="1" dirty="0"/>
              <a:t> </a:t>
            </a:r>
            <a:r>
              <a:rPr lang="zh-CN" altLang="en-US" dirty="0"/>
              <a:t>公式</a:t>
            </a:r>
            <a:r>
              <a:rPr lang="en-US" altLang="zh-CN" dirty="0">
                <a:latin typeface="楷体_GB2312" pitchFamily="49" charset="-122"/>
              </a:rPr>
              <a:t>,</a:t>
            </a:r>
            <a:r>
              <a:rPr lang="zh-CN" altLang="en-US" dirty="0"/>
              <a:t>此人说真话的概率为</a:t>
            </a:r>
          </a:p>
        </p:txBody>
      </p:sp>
      <p:sp>
        <p:nvSpPr>
          <p:cNvPr id="410641" name="WordArt 17"/>
          <p:cNvSpPr>
            <a:spLocks noChangeArrowheads="1" noChangeShapeType="1" noTextEdit="1"/>
          </p:cNvSpPr>
          <p:nvPr/>
        </p:nvSpPr>
        <p:spPr bwMode="auto">
          <a:xfrm>
            <a:off x="796925" y="3086100"/>
            <a:ext cx="384175" cy="311150"/>
          </a:xfrm>
          <a:prstGeom prst="rect">
            <a:avLst/>
          </a:prstGeom>
        </p:spPr>
        <p:txBody>
          <a:bodyPr wrap="none" fromWordArt="1">
            <a:prstTxWarp prst="textPlain">
              <a:avLst>
                <a:gd name="adj" fmla="val 50000"/>
              </a:avLst>
            </a:prstTxWarp>
          </a:bodyPr>
          <a:lstStyle/>
          <a:p>
            <a:pPr algn="ctr" eaLnBrk="0" hangingPunct="0">
              <a:spcBef>
                <a:spcPct val="20000"/>
              </a:spcBef>
              <a:buClr>
                <a:schemeClr val="tx2"/>
              </a:buClr>
              <a:buSzPct val="75000"/>
              <a:buFont typeface="Monotype Sorts" pitchFamily="2" charset="2"/>
              <a:buNone/>
              <a:defRPr/>
            </a:pPr>
            <a:r>
              <a:rPr lang="zh-CN" altLang="en-US" sz="3600" kern="10" dirty="0">
                <a:ln w="12700">
                  <a:solidFill>
                    <a:schemeClr val="folHlink"/>
                  </a:solidFill>
                  <a:round/>
                </a:ln>
                <a:solidFill>
                  <a:srgbClr val="3333CC"/>
                </a:solidFill>
                <a:effectLst>
                  <a:outerShdw dist="35921" dir="2700000" sy="50000" kx="2115830" algn="bl" rotWithShape="0">
                    <a:srgbClr val="C0C0C0">
                      <a:alpha val="80000"/>
                    </a:srgbClr>
                  </a:outerShdw>
                </a:effectLst>
                <a:latin typeface="黑体" panose="02010609060101010101" pitchFamily="2" charset="-122"/>
                <a:ea typeface="黑体" panose="02010609060101010101" pitchFamily="2" charset="-122"/>
              </a:rPr>
              <a:t>解</a:t>
            </a:r>
          </a:p>
        </p:txBody>
      </p:sp>
      <p:sp>
        <p:nvSpPr>
          <p:cNvPr id="410642" name="WordArt 18"/>
          <p:cNvSpPr>
            <a:spLocks noChangeArrowheads="1" noChangeShapeType="1" noTextEdit="1"/>
          </p:cNvSpPr>
          <p:nvPr/>
        </p:nvSpPr>
        <p:spPr bwMode="auto">
          <a:xfrm>
            <a:off x="796925" y="695325"/>
            <a:ext cx="384175" cy="282575"/>
          </a:xfrm>
          <a:prstGeom prst="rect">
            <a:avLst/>
          </a:prstGeom>
        </p:spPr>
        <p:txBody>
          <a:bodyPr wrap="none" fromWordArt="1">
            <a:prstTxWarp prst="textPlain">
              <a:avLst>
                <a:gd name="adj" fmla="val 50000"/>
              </a:avLst>
            </a:prstTxWarp>
          </a:bodyPr>
          <a:lstStyle/>
          <a:p>
            <a:pPr algn="ctr"/>
            <a:r>
              <a:rPr lang="zh-CN" altLang="en-US" sz="3600" kern="10">
                <a:ln w="12700">
                  <a:solidFill>
                    <a:srgbClr val="99CCFF"/>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隶书" panose="02010509060101010101" charset="-122"/>
              </a:rPr>
              <a:t>例</a:t>
            </a:r>
          </a:p>
        </p:txBody>
      </p:sp>
      <p:sp>
        <p:nvSpPr>
          <p:cNvPr id="410643" name="Rectangle 19"/>
          <p:cNvSpPr>
            <a:spLocks noChangeArrowheads="1"/>
          </p:cNvSpPr>
          <p:nvPr/>
        </p:nvSpPr>
        <p:spPr bwMode="auto">
          <a:xfrm>
            <a:off x="1344613" y="550863"/>
            <a:ext cx="4881562" cy="523875"/>
          </a:xfrm>
          <a:prstGeom prst="rect">
            <a:avLst/>
          </a:prstGeom>
          <a:noFill/>
          <a:ln>
            <a:noFill/>
          </a:ln>
          <a:effectLst/>
        </p:spPr>
        <p:txBody>
          <a:bodyPr>
            <a:spAutoFit/>
          </a:bodyPr>
          <a:lstStyle/>
          <a:p>
            <a:pPr>
              <a:defRPr/>
            </a:pPr>
            <a:r>
              <a:rPr lang="en-US" altLang="zh-CN" dirty="0">
                <a:solidFill>
                  <a:srgbClr val="FF3300"/>
                </a:solidFill>
                <a:effectLst>
                  <a:outerShdw blurRad="38100" dist="38100" dir="2700000" algn="tl">
                    <a:srgbClr val="000000"/>
                  </a:outerShdw>
                </a:effectLst>
                <a:latin typeface="华文新魏" panose="02010800040101010101" charset="-122"/>
                <a:ea typeface="华文新魏" panose="02010800040101010101" charset="-122"/>
              </a:rPr>
              <a:t>(</a:t>
            </a:r>
            <a:r>
              <a:rPr lang="zh-CN" altLang="en-US" dirty="0">
                <a:solidFill>
                  <a:srgbClr val="FF3300"/>
                </a:solidFill>
                <a:effectLst>
                  <a:outerShdw blurRad="38100" dist="38100" dir="2700000" algn="tl">
                    <a:srgbClr val="000000"/>
                  </a:outerShdw>
                </a:effectLst>
                <a:latin typeface="华文新魏" panose="02010800040101010101" charset="-122"/>
                <a:ea typeface="华文新魏" panose="02010800040101010101" charset="-122"/>
              </a:rPr>
              <a:t>测谎试验</a:t>
            </a:r>
            <a:r>
              <a:rPr lang="en-US" altLang="zh-CN" dirty="0">
                <a:solidFill>
                  <a:srgbClr val="FF3300"/>
                </a:solidFill>
                <a:effectLst>
                  <a:outerShdw blurRad="38100" dist="38100" dir="2700000" algn="tl">
                    <a:srgbClr val="000000"/>
                  </a:outerShdw>
                </a:effectLst>
                <a:latin typeface="华文新魏" panose="02010800040101010101" charset="-122"/>
                <a:ea typeface="华文新魏" panose="02010800040101010101" charset="-122"/>
              </a:rPr>
              <a:t>)</a:t>
            </a:r>
            <a:endParaRPr lang="zh-CN" altLang="en-US" dirty="0">
              <a:solidFill>
                <a:srgbClr val="FF3300"/>
              </a:solidFill>
              <a:effectLst>
                <a:outerShdw blurRad="38100" dist="38100" dir="2700000" algn="tl">
                  <a:srgbClr val="000000"/>
                </a:outerShdw>
              </a:effectLst>
              <a:latin typeface="华文新魏" panose="02010800040101010101" charset="-122"/>
              <a:ea typeface="华文新魏" panose="02010800040101010101" charset="-122"/>
            </a:endParaRPr>
          </a:p>
        </p:txBody>
      </p:sp>
      <p:sp>
        <p:nvSpPr>
          <p:cNvPr id="410644" name="Rectangle 20"/>
          <p:cNvSpPr>
            <a:spLocks noChangeArrowheads="1"/>
          </p:cNvSpPr>
          <p:nvPr/>
        </p:nvSpPr>
        <p:spPr bwMode="auto">
          <a:xfrm>
            <a:off x="3282950" y="1173163"/>
            <a:ext cx="5238750" cy="523875"/>
          </a:xfrm>
          <a:prstGeom prst="rect">
            <a:avLst/>
          </a:prstGeom>
          <a:noFill/>
          <a:ln>
            <a:noFill/>
          </a:ln>
          <a:effectLst/>
        </p:spPr>
        <p:txBody>
          <a:bodyPr>
            <a:spAutoFit/>
          </a:bodyPr>
          <a:lstStyle/>
          <a:p>
            <a:pPr>
              <a:defRPr/>
            </a:pPr>
            <a:r>
              <a:rPr lang="en-US" altLang="zh-CN" dirty="0"/>
              <a:t>T / L: </a:t>
            </a:r>
            <a:r>
              <a:rPr lang="zh-CN" altLang="en-US" dirty="0"/>
              <a:t>受测者说的是真话</a:t>
            </a:r>
            <a:r>
              <a:rPr lang="en-US" altLang="zh-CN" dirty="0"/>
              <a:t>/</a:t>
            </a:r>
            <a:r>
              <a:rPr lang="zh-CN" altLang="en-US" dirty="0"/>
              <a:t>假话</a:t>
            </a:r>
          </a:p>
        </p:txBody>
      </p:sp>
      <p:graphicFrame>
        <p:nvGraphicFramePr>
          <p:cNvPr id="27821" name="Object 173"/>
          <p:cNvGraphicFramePr>
            <a:graphicFrameLocks noChangeAspect="1"/>
          </p:cNvGraphicFramePr>
          <p:nvPr/>
        </p:nvGraphicFramePr>
        <p:xfrm>
          <a:off x="1528763" y="3397250"/>
          <a:ext cx="5454650" cy="935038"/>
        </p:xfrm>
        <a:graphic>
          <a:graphicData uri="http://schemas.openxmlformats.org/presentationml/2006/ole">
            <mc:AlternateContent xmlns:mc="http://schemas.openxmlformats.org/markup-compatibility/2006">
              <mc:Choice xmlns:v="urn:schemas-microsoft-com:vml" Requires="v">
                <p:oleObj name="Equation" r:id="rId4" imgW="67868800" imgH="10972800" progId="">
                  <p:embed/>
                </p:oleObj>
              </mc:Choice>
              <mc:Fallback>
                <p:oleObj name="Equation" r:id="rId4" imgW="67868800" imgH="10972800" progId="">
                  <p:embed/>
                  <p:pic>
                    <p:nvPicPr>
                      <p:cNvPr id="0" name="Picture 1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8763" y="3397250"/>
                        <a:ext cx="5454650" cy="935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10652" name="Group 28"/>
          <p:cNvGrpSpPr/>
          <p:nvPr/>
        </p:nvGrpSpPr>
        <p:grpSpPr bwMode="auto">
          <a:xfrm>
            <a:off x="-30163" y="1695450"/>
            <a:ext cx="4908551" cy="561975"/>
            <a:chOff x="117" y="1189"/>
            <a:chExt cx="3092" cy="409"/>
          </a:xfrm>
        </p:grpSpPr>
        <p:sp>
          <p:nvSpPr>
            <p:cNvPr id="410650" name="Rectangle 26"/>
            <p:cNvSpPr>
              <a:spLocks noChangeArrowheads="1"/>
            </p:cNvSpPr>
            <p:nvPr/>
          </p:nvSpPr>
          <p:spPr bwMode="auto">
            <a:xfrm>
              <a:off x="117" y="1189"/>
              <a:ext cx="862" cy="381"/>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a:t>已知</a:t>
              </a:r>
            </a:p>
          </p:txBody>
        </p:sp>
        <p:graphicFrame>
          <p:nvGraphicFramePr>
            <p:cNvPr id="27822" name="Object 174"/>
            <p:cNvGraphicFramePr>
              <a:graphicFrameLocks noChangeAspect="1"/>
            </p:cNvGraphicFramePr>
            <p:nvPr/>
          </p:nvGraphicFramePr>
          <p:xfrm>
            <a:off x="645" y="1247"/>
            <a:ext cx="2564" cy="351"/>
          </p:xfrm>
          <a:graphic>
            <a:graphicData uri="http://schemas.openxmlformats.org/presentationml/2006/ole">
              <mc:AlternateContent xmlns:mc="http://schemas.openxmlformats.org/markup-compatibility/2006">
                <mc:Choice xmlns:v="urn:schemas-microsoft-com:vml" Requires="v">
                  <p:oleObj name="Equation" r:id="rId6" imgW="52425600" imgH="5689600" progId="">
                    <p:embed/>
                  </p:oleObj>
                </mc:Choice>
                <mc:Fallback>
                  <p:oleObj name="Equation" r:id="rId6" imgW="52425600" imgH="5689600" progId="">
                    <p:embed/>
                    <p:pic>
                      <p:nvPicPr>
                        <p:cNvPr id="0" name="Picture 1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5" y="1247"/>
                          <a:ext cx="2564" cy="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10654" name="Rectangle 30"/>
          <p:cNvSpPr>
            <a:spLocks noChangeArrowheads="1"/>
          </p:cNvSpPr>
          <p:nvPr/>
        </p:nvSpPr>
        <p:spPr bwMode="auto">
          <a:xfrm>
            <a:off x="12700" y="2098675"/>
            <a:ext cx="9129713" cy="946150"/>
          </a:xfrm>
          <a:prstGeom prst="rect">
            <a:avLst/>
          </a:prstGeom>
          <a:noFill/>
          <a:ln>
            <a:noFill/>
          </a:ln>
          <a:effectLst/>
        </p:spPr>
        <p:txBody>
          <a:bodyPr>
            <a:spAutoFit/>
          </a:bodyPr>
          <a:lstStyle/>
          <a:p>
            <a:pPr>
              <a:defRPr/>
            </a:pPr>
            <a:r>
              <a:rPr lang="zh-CN" altLang="en-US" dirty="0"/>
              <a:t>现在若有一人在测谎中显示“</a:t>
            </a:r>
            <a:r>
              <a:rPr lang="en-US" altLang="zh-CN" dirty="0"/>
              <a:t>+</a:t>
            </a:r>
            <a:r>
              <a:rPr lang="zh-CN" altLang="en-US" dirty="0"/>
              <a:t>”性，问测谎仪出错的概率是多少？</a:t>
            </a:r>
          </a:p>
        </p:txBody>
      </p:sp>
      <p:grpSp>
        <p:nvGrpSpPr>
          <p:cNvPr id="410657" name="Group 33"/>
          <p:cNvGrpSpPr/>
          <p:nvPr/>
        </p:nvGrpSpPr>
        <p:grpSpPr bwMode="auto">
          <a:xfrm>
            <a:off x="4876800" y="1677988"/>
            <a:ext cx="3824288" cy="574675"/>
            <a:chOff x="3072" y="1202"/>
            <a:chExt cx="2409" cy="362"/>
          </a:xfrm>
        </p:grpSpPr>
        <p:sp>
          <p:nvSpPr>
            <p:cNvPr id="410653" name="Rectangle 29"/>
            <p:cNvSpPr>
              <a:spLocks noChangeArrowheads="1"/>
            </p:cNvSpPr>
            <p:nvPr/>
          </p:nvSpPr>
          <p:spPr bwMode="auto">
            <a:xfrm>
              <a:off x="3072" y="1202"/>
              <a:ext cx="1834" cy="327"/>
            </a:xfrm>
            <a:prstGeom prst="rect">
              <a:avLst/>
            </a:prstGeom>
            <a:noFill/>
            <a:ln>
              <a:noFill/>
            </a:ln>
            <a:effectLst/>
          </p:spPr>
          <p:txBody>
            <a:bodyPr>
              <a:spAutoFit/>
            </a:bodyPr>
            <a:lstStyle/>
            <a:p>
              <a:pPr>
                <a:defRPr/>
              </a:pPr>
              <a:r>
                <a:rPr lang="en-US" altLang="zh-CN" dirty="0">
                  <a:latin typeface="楷体_GB2312" pitchFamily="49" charset="-122"/>
                </a:rPr>
                <a:t>,</a:t>
              </a:r>
              <a:r>
                <a:rPr lang="zh-CN" altLang="en-US" dirty="0"/>
                <a:t>又设人群中</a:t>
              </a:r>
            </a:p>
          </p:txBody>
        </p:sp>
        <p:graphicFrame>
          <p:nvGraphicFramePr>
            <p:cNvPr id="27823" name="Object 175"/>
            <p:cNvGraphicFramePr>
              <a:graphicFrameLocks noChangeAspect="1"/>
            </p:cNvGraphicFramePr>
            <p:nvPr/>
          </p:nvGraphicFramePr>
          <p:xfrm>
            <a:off x="4381" y="1239"/>
            <a:ext cx="1100" cy="325"/>
          </p:xfrm>
          <a:graphic>
            <a:graphicData uri="http://schemas.openxmlformats.org/presentationml/2006/ole">
              <mc:AlternateContent xmlns:mc="http://schemas.openxmlformats.org/markup-compatibility/2006">
                <mc:Choice xmlns:v="urn:schemas-microsoft-com:vml" Requires="v">
                  <p:oleObj name="Equation" r:id="rId8" imgW="22758400" imgH="5689600" progId="">
                    <p:embed/>
                  </p:oleObj>
                </mc:Choice>
                <mc:Fallback>
                  <p:oleObj name="Equation" r:id="rId8" imgW="22758400" imgH="5689600" progId="">
                    <p:embed/>
                    <p:pic>
                      <p:nvPicPr>
                        <p:cNvPr id="0" name="Picture 1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81" y="1239"/>
                          <a:ext cx="1100" cy="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7824" name="Object 176"/>
          <p:cNvGraphicFramePr>
            <a:graphicFrameLocks noChangeAspect="1"/>
          </p:cNvGraphicFramePr>
          <p:nvPr/>
        </p:nvGraphicFramePr>
        <p:xfrm>
          <a:off x="2670175" y="4283075"/>
          <a:ext cx="3989388" cy="857250"/>
        </p:xfrm>
        <a:graphic>
          <a:graphicData uri="http://schemas.openxmlformats.org/presentationml/2006/ole">
            <mc:AlternateContent xmlns:mc="http://schemas.openxmlformats.org/markup-compatibility/2006">
              <mc:Choice xmlns:v="urn:schemas-microsoft-com:vml" Requires="v">
                <p:oleObj name="Equation" r:id="rId10" imgW="43891200" imgH="9347200" progId="">
                  <p:embed/>
                </p:oleObj>
              </mc:Choice>
              <mc:Fallback>
                <p:oleObj name="Equation" r:id="rId10" imgW="43891200" imgH="9347200" progId="">
                  <p:embed/>
                  <p:pic>
                    <p:nvPicPr>
                      <p:cNvPr id="0" name="Picture 17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70175" y="4283075"/>
                        <a:ext cx="3989388"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825" name="Object 177"/>
          <p:cNvGraphicFramePr>
            <a:graphicFrameLocks noChangeAspect="1"/>
          </p:cNvGraphicFramePr>
          <p:nvPr/>
        </p:nvGraphicFramePr>
        <p:xfrm>
          <a:off x="2676525" y="5140325"/>
          <a:ext cx="1019175" cy="492125"/>
        </p:xfrm>
        <a:graphic>
          <a:graphicData uri="http://schemas.openxmlformats.org/presentationml/2006/ole">
            <mc:AlternateContent xmlns:mc="http://schemas.openxmlformats.org/markup-compatibility/2006">
              <mc:Choice xmlns:v="urn:schemas-microsoft-com:vml" Requires="v">
                <p:oleObj name="Equation" r:id="rId12" imgW="11785600" imgH="4876800" progId="">
                  <p:embed/>
                </p:oleObj>
              </mc:Choice>
              <mc:Fallback>
                <p:oleObj name="Equation" r:id="rId12" imgW="11785600" imgH="4876800" progId="">
                  <p:embed/>
                  <p:pic>
                    <p:nvPicPr>
                      <p:cNvPr id="0" name="Picture 17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6525" y="5140325"/>
                        <a:ext cx="1019175"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60" name="AutoShape 36"/>
          <p:cNvSpPr>
            <a:spLocks noChangeArrowheads="1"/>
          </p:cNvSpPr>
          <p:nvPr/>
        </p:nvSpPr>
        <p:spPr bwMode="auto">
          <a:xfrm>
            <a:off x="4416425" y="5140325"/>
            <a:ext cx="4487863" cy="1276350"/>
          </a:xfrm>
          <a:prstGeom prst="wedgeRectCallout">
            <a:avLst>
              <a:gd name="adj1" fmla="val -57819"/>
              <a:gd name="adj2" fmla="val -28731"/>
            </a:avLst>
          </a:prstGeom>
          <a:gradFill rotWithShape="1">
            <a:gsLst>
              <a:gs pos="0">
                <a:schemeClr val="folHlink"/>
              </a:gs>
              <a:gs pos="50000">
                <a:schemeClr val="folHlink">
                  <a:gamma/>
                  <a:shade val="46275"/>
                  <a:invGamma/>
                </a:schemeClr>
              </a:gs>
              <a:gs pos="100000">
                <a:schemeClr val="folHlink"/>
              </a:gs>
            </a:gsLst>
            <a:lin ang="2700000" scaled="1"/>
          </a:gradFill>
          <a:ln w="9525" algn="ctr">
            <a:solidFill>
              <a:schemeClr val="tx2"/>
            </a:solidFill>
            <a:miter lim="800000"/>
          </a:ln>
          <a:effectLst>
            <a:outerShdw dist="107763" dir="2700000" algn="ctr" rotWithShape="0">
              <a:schemeClr val="bg2">
                <a:alpha val="50000"/>
              </a:schemeClr>
            </a:outerShdw>
          </a:effectLst>
        </p:spPr>
        <p:txBody>
          <a:bodyPr anchor="ctr"/>
          <a:lstStyle/>
          <a:p>
            <a:pPr algn="ctr">
              <a:lnSpc>
                <a:spcPct val="90000"/>
              </a:lnSpc>
              <a:defRPr/>
            </a:pPr>
            <a:r>
              <a:rPr lang="en-US" altLang="zh-CN" dirty="0">
                <a:solidFill>
                  <a:schemeClr val="tx2"/>
                </a:solidFill>
                <a:effectLst>
                  <a:outerShdw blurRad="38100" dist="38100" dir="2700000" algn="tl">
                    <a:srgbClr val="000000"/>
                  </a:outerShdw>
                </a:effectLst>
                <a:ea typeface="华文新魏" panose="02010800040101010101" charset="-122"/>
              </a:rPr>
              <a:t>    </a:t>
            </a:r>
            <a:r>
              <a:rPr lang="zh-CN" altLang="en-US" dirty="0">
                <a:solidFill>
                  <a:srgbClr val="FFFF00"/>
                </a:solidFill>
                <a:effectLst>
                  <a:outerShdw blurRad="38100" dist="38100" dir="2700000" algn="tl">
                    <a:srgbClr val="000000"/>
                  </a:outerShdw>
                </a:effectLst>
                <a:ea typeface="华文新魏" panose="02010800040101010101" charset="-122"/>
              </a:rPr>
              <a:t>可见，在大量群体中使用测谎仪有一定程度的危险性</a:t>
            </a:r>
          </a:p>
        </p:txBody>
      </p:sp>
      <p:sp>
        <p:nvSpPr>
          <p:cNvPr id="24" name="Rectangle 20"/>
          <p:cNvSpPr>
            <a:spLocks noChangeArrowheads="1"/>
          </p:cNvSpPr>
          <p:nvPr/>
        </p:nvSpPr>
        <p:spPr bwMode="auto">
          <a:xfrm>
            <a:off x="3273425" y="633413"/>
            <a:ext cx="5868988" cy="523875"/>
          </a:xfrm>
          <a:prstGeom prst="rect">
            <a:avLst/>
          </a:prstGeom>
          <a:noFill/>
          <a:ln>
            <a:noFill/>
          </a:ln>
          <a:effectLst/>
        </p:spPr>
        <p:txBody>
          <a:bodyPr>
            <a:spAutoFit/>
          </a:bodyPr>
          <a:lstStyle/>
          <a:p>
            <a:pPr>
              <a:defRPr/>
            </a:pPr>
            <a:r>
              <a:rPr lang="en-US" altLang="zh-CN" dirty="0"/>
              <a:t>+ / -: </a:t>
            </a:r>
            <a:r>
              <a:rPr lang="zh-CN" altLang="en-US" dirty="0"/>
              <a:t>测谎仪显示受测者撒谎</a:t>
            </a:r>
            <a:r>
              <a:rPr lang="en-US" altLang="zh-CN" dirty="0"/>
              <a:t>/</a:t>
            </a:r>
            <a:r>
              <a:rPr lang="zh-CN" altLang="en-US" dirty="0"/>
              <a:t>未撒谎</a:t>
            </a:r>
          </a:p>
        </p:txBody>
      </p:sp>
      <p:pic>
        <p:nvPicPr>
          <p:cNvPr id="27650" name="Picture 2" descr="c:\users\nbkuser\appdata\roaming\360se6\User Data\temp\t0169bed7e0486e7cf7.jpg"/>
          <p:cNvPicPr>
            <a:picLocks noChangeAspect="1" noChangeArrowheads="1"/>
          </p:cNvPicPr>
          <p:nvPr/>
        </p:nvPicPr>
        <p:blipFill>
          <a:blip r:embed="rId14"/>
          <a:srcRect/>
          <a:stretch>
            <a:fillRect/>
          </a:stretch>
        </p:blipFill>
        <p:spPr bwMode="auto">
          <a:xfrm>
            <a:off x="328414" y="4111995"/>
            <a:ext cx="2019695" cy="2436629"/>
          </a:xfrm>
          <a:prstGeom prst="rect">
            <a:avLst/>
          </a:prstGeom>
          <a:ln>
            <a:noFill/>
          </a:ln>
          <a:effectLst>
            <a:softEdge rad="112500"/>
          </a:effectLst>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10642"/>
                                        </p:tgtEl>
                                        <p:attrNameLst>
                                          <p:attrName>style.visibility</p:attrName>
                                        </p:attrNameLst>
                                      </p:cBhvr>
                                      <p:to>
                                        <p:strVal val="visible"/>
                                      </p:to>
                                    </p:set>
                                    <p:anim calcmode="lin" valueType="num">
                                      <p:cBhvr>
                                        <p:cTn id="7" dur="500" fill="hold"/>
                                        <p:tgtEl>
                                          <p:spTgt spid="410642"/>
                                        </p:tgtEl>
                                        <p:attrNameLst>
                                          <p:attrName>ppt_w</p:attrName>
                                        </p:attrNameLst>
                                      </p:cBhvr>
                                      <p:tavLst>
                                        <p:tav tm="0">
                                          <p:val>
                                            <p:fltVal val="0"/>
                                          </p:val>
                                        </p:tav>
                                        <p:tav tm="100000">
                                          <p:val>
                                            <p:strVal val="#ppt_w"/>
                                          </p:val>
                                        </p:tav>
                                      </p:tavLst>
                                    </p:anim>
                                    <p:anim calcmode="lin" valueType="num">
                                      <p:cBhvr>
                                        <p:cTn id="8" dur="500" fill="hold"/>
                                        <p:tgtEl>
                                          <p:spTgt spid="410642"/>
                                        </p:tgtEl>
                                        <p:attrNameLst>
                                          <p:attrName>ppt_h</p:attrName>
                                        </p:attrNameLst>
                                      </p:cBhvr>
                                      <p:tavLst>
                                        <p:tav tm="0">
                                          <p:val>
                                            <p:fltVal val="0"/>
                                          </p:val>
                                        </p:tav>
                                        <p:tav tm="100000">
                                          <p:val>
                                            <p:strVal val="#ppt_h"/>
                                          </p:val>
                                        </p:tav>
                                      </p:tavLst>
                                    </p:anim>
                                    <p:animEffect transition="in" filter="fade">
                                      <p:cBhvr>
                                        <p:cTn id="9" dur="500"/>
                                        <p:tgtEl>
                                          <p:spTgt spid="410642"/>
                                        </p:tgtEl>
                                      </p:cBhvr>
                                    </p:animEffect>
                                  </p:childTnLst>
                                </p:cTn>
                              </p:par>
                            </p:childTnLst>
                          </p:cTn>
                        </p:par>
                        <p:par>
                          <p:cTn id="10" fill="hold">
                            <p:stCondLst>
                              <p:cond delay="500"/>
                            </p:stCondLst>
                            <p:childTnLst>
                              <p:par>
                                <p:cTn id="11" presetID="9" presetClass="entr" presetSubtype="0" fill="hold" grpId="0" nodeType="afterEffect">
                                  <p:stCondLst>
                                    <p:cond delay="0"/>
                                  </p:stCondLst>
                                  <p:childTnLst>
                                    <p:set>
                                      <p:cBhvr>
                                        <p:cTn id="12" dur="1" fill="hold">
                                          <p:stCondLst>
                                            <p:cond delay="0"/>
                                          </p:stCondLst>
                                        </p:cTn>
                                        <p:tgtEl>
                                          <p:spTgt spid="410643"/>
                                        </p:tgtEl>
                                        <p:attrNameLst>
                                          <p:attrName>style.visibility</p:attrName>
                                        </p:attrNameLst>
                                      </p:cBhvr>
                                      <p:to>
                                        <p:strVal val="visible"/>
                                      </p:to>
                                    </p:set>
                                    <p:animEffect transition="in" filter="dissolve">
                                      <p:cBhvr>
                                        <p:cTn id="13" dur="500"/>
                                        <p:tgtEl>
                                          <p:spTgt spid="410643"/>
                                        </p:tgtEl>
                                      </p:cBhvr>
                                    </p:animEffect>
                                  </p:childTnLst>
                                </p:cTn>
                              </p:par>
                            </p:childTnLst>
                          </p:cTn>
                        </p:par>
                        <p:par>
                          <p:cTn id="14" fill="hold">
                            <p:stCondLst>
                              <p:cond delay="1000"/>
                            </p:stCondLst>
                            <p:childTnLst>
                              <p:par>
                                <p:cTn id="15" presetID="9" presetClass="entr" presetSubtype="0" fill="hold" nodeType="afterEffect">
                                  <p:stCondLst>
                                    <p:cond delay="0"/>
                                  </p:stCondLst>
                                  <p:childTnLst>
                                    <p:set>
                                      <p:cBhvr>
                                        <p:cTn id="16" dur="1" fill="hold">
                                          <p:stCondLst>
                                            <p:cond delay="0"/>
                                          </p:stCondLst>
                                        </p:cTn>
                                        <p:tgtEl>
                                          <p:spTgt spid="27650"/>
                                        </p:tgtEl>
                                        <p:attrNameLst>
                                          <p:attrName>style.visibility</p:attrName>
                                        </p:attrNameLst>
                                      </p:cBhvr>
                                      <p:to>
                                        <p:strVal val="visible"/>
                                      </p:to>
                                    </p:set>
                                    <p:animEffect transition="in" filter="dissolve">
                                      <p:cBhvr>
                                        <p:cTn id="17" dur="500"/>
                                        <p:tgtEl>
                                          <p:spTgt spid="2765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410644"/>
                                        </p:tgtEl>
                                        <p:attrNameLst>
                                          <p:attrName>style.visibility</p:attrName>
                                        </p:attrNameLst>
                                      </p:cBhvr>
                                      <p:to>
                                        <p:strVal val="visible"/>
                                      </p:to>
                                    </p:set>
                                    <p:animEffect transition="in" filter="dissolve">
                                      <p:cBhvr>
                                        <p:cTn id="26" dur="500"/>
                                        <p:tgtEl>
                                          <p:spTgt spid="41064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410652"/>
                                        </p:tgtEl>
                                        <p:attrNameLst>
                                          <p:attrName>style.visibility</p:attrName>
                                        </p:attrNameLst>
                                      </p:cBhvr>
                                      <p:to>
                                        <p:strVal val="visible"/>
                                      </p:to>
                                    </p:set>
                                    <p:animEffect transition="in" filter="dissolve">
                                      <p:cBhvr>
                                        <p:cTn id="31" dur="500"/>
                                        <p:tgtEl>
                                          <p:spTgt spid="41065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10657"/>
                                        </p:tgtEl>
                                        <p:attrNameLst>
                                          <p:attrName>style.visibility</p:attrName>
                                        </p:attrNameLst>
                                      </p:cBhvr>
                                      <p:to>
                                        <p:strVal val="visible"/>
                                      </p:to>
                                    </p:set>
                                    <p:animEffect transition="in" filter="dissolve">
                                      <p:cBhvr>
                                        <p:cTn id="36" dur="500"/>
                                        <p:tgtEl>
                                          <p:spTgt spid="410657"/>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410654"/>
                                        </p:tgtEl>
                                        <p:attrNameLst>
                                          <p:attrName>style.visibility</p:attrName>
                                        </p:attrNameLst>
                                      </p:cBhvr>
                                      <p:to>
                                        <p:strVal val="visible"/>
                                      </p:to>
                                    </p:set>
                                    <p:animEffect transition="in" filter="dissolve">
                                      <p:cBhvr>
                                        <p:cTn id="41" dur="500"/>
                                        <p:tgtEl>
                                          <p:spTgt spid="410654"/>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410641"/>
                                        </p:tgtEl>
                                        <p:attrNameLst>
                                          <p:attrName>style.visibility</p:attrName>
                                        </p:attrNameLst>
                                      </p:cBhvr>
                                      <p:to>
                                        <p:strVal val="visible"/>
                                      </p:to>
                                    </p:set>
                                    <p:anim calcmode="lin" valueType="num">
                                      <p:cBhvr additive="base">
                                        <p:cTn id="46" dur="500" fill="hold"/>
                                        <p:tgtEl>
                                          <p:spTgt spid="410641"/>
                                        </p:tgtEl>
                                        <p:attrNameLst>
                                          <p:attrName>ppt_x</p:attrName>
                                        </p:attrNameLst>
                                      </p:cBhvr>
                                      <p:tavLst>
                                        <p:tav tm="0">
                                          <p:val>
                                            <p:strVal val="0-#ppt_w/2"/>
                                          </p:val>
                                        </p:tav>
                                        <p:tav tm="100000">
                                          <p:val>
                                            <p:strVal val="#ppt_x"/>
                                          </p:val>
                                        </p:tav>
                                      </p:tavLst>
                                    </p:anim>
                                    <p:anim calcmode="lin" valueType="num">
                                      <p:cBhvr additive="base">
                                        <p:cTn id="47" dur="500" fill="hold"/>
                                        <p:tgtEl>
                                          <p:spTgt spid="410641"/>
                                        </p:tgtEl>
                                        <p:attrNameLst>
                                          <p:attrName>ppt_y</p:attrName>
                                        </p:attrNameLst>
                                      </p:cBhvr>
                                      <p:tavLst>
                                        <p:tav tm="0">
                                          <p:val>
                                            <p:strVal val="#ppt_y"/>
                                          </p:val>
                                        </p:tav>
                                        <p:tav tm="100000">
                                          <p:val>
                                            <p:strVal val="#ppt_y"/>
                                          </p:val>
                                        </p:tav>
                                      </p:tavLst>
                                    </p:anim>
                                  </p:childTnLst>
                                </p:cTn>
                              </p:par>
                            </p:childTnLst>
                          </p:cTn>
                        </p:par>
                        <p:par>
                          <p:cTn id="48" fill="hold">
                            <p:stCondLst>
                              <p:cond delay="500"/>
                            </p:stCondLst>
                            <p:childTnLst>
                              <p:par>
                                <p:cTn id="49" presetID="9" presetClass="entr" presetSubtype="0" fill="hold" grpId="0" nodeType="afterEffect">
                                  <p:stCondLst>
                                    <p:cond delay="0"/>
                                  </p:stCondLst>
                                  <p:childTnLst>
                                    <p:set>
                                      <p:cBhvr>
                                        <p:cTn id="50" dur="1" fill="hold">
                                          <p:stCondLst>
                                            <p:cond delay="0"/>
                                          </p:stCondLst>
                                        </p:cTn>
                                        <p:tgtEl>
                                          <p:spTgt spid="410630"/>
                                        </p:tgtEl>
                                        <p:attrNameLst>
                                          <p:attrName>style.visibility</p:attrName>
                                        </p:attrNameLst>
                                      </p:cBhvr>
                                      <p:to>
                                        <p:strVal val="visible"/>
                                      </p:to>
                                    </p:set>
                                    <p:animEffect transition="in" filter="dissolve">
                                      <p:cBhvr>
                                        <p:cTn id="51" dur="500"/>
                                        <p:tgtEl>
                                          <p:spTgt spid="410630"/>
                                        </p:tgtEl>
                                      </p:cBhvr>
                                    </p:animEffect>
                                  </p:childTnLst>
                                </p:cTn>
                              </p:par>
                            </p:childTnLst>
                          </p:cTn>
                        </p:par>
                        <p:par>
                          <p:cTn id="52" fill="hold">
                            <p:stCondLst>
                              <p:cond delay="1000"/>
                            </p:stCondLst>
                            <p:childTnLst>
                              <p:par>
                                <p:cTn id="53" presetID="53" presetClass="entr" presetSubtype="16" fill="hold" nodeType="afterEffect">
                                  <p:stCondLst>
                                    <p:cond delay="0"/>
                                  </p:stCondLst>
                                  <p:childTnLst>
                                    <p:set>
                                      <p:cBhvr>
                                        <p:cTn id="54" dur="1" fill="hold">
                                          <p:stCondLst>
                                            <p:cond delay="0"/>
                                          </p:stCondLst>
                                        </p:cTn>
                                        <p:tgtEl>
                                          <p:spTgt spid="27821"/>
                                        </p:tgtEl>
                                        <p:attrNameLst>
                                          <p:attrName>style.visibility</p:attrName>
                                        </p:attrNameLst>
                                      </p:cBhvr>
                                      <p:to>
                                        <p:strVal val="visible"/>
                                      </p:to>
                                    </p:set>
                                    <p:anim calcmode="lin" valueType="num">
                                      <p:cBhvr>
                                        <p:cTn id="55" dur="500" fill="hold"/>
                                        <p:tgtEl>
                                          <p:spTgt spid="27821"/>
                                        </p:tgtEl>
                                        <p:attrNameLst>
                                          <p:attrName>ppt_w</p:attrName>
                                        </p:attrNameLst>
                                      </p:cBhvr>
                                      <p:tavLst>
                                        <p:tav tm="0">
                                          <p:val>
                                            <p:fltVal val="0"/>
                                          </p:val>
                                        </p:tav>
                                        <p:tav tm="100000">
                                          <p:val>
                                            <p:strVal val="#ppt_w"/>
                                          </p:val>
                                        </p:tav>
                                      </p:tavLst>
                                    </p:anim>
                                    <p:anim calcmode="lin" valueType="num">
                                      <p:cBhvr>
                                        <p:cTn id="56" dur="500" fill="hold"/>
                                        <p:tgtEl>
                                          <p:spTgt spid="27821"/>
                                        </p:tgtEl>
                                        <p:attrNameLst>
                                          <p:attrName>ppt_h</p:attrName>
                                        </p:attrNameLst>
                                      </p:cBhvr>
                                      <p:tavLst>
                                        <p:tav tm="0">
                                          <p:val>
                                            <p:fltVal val="0"/>
                                          </p:val>
                                        </p:tav>
                                        <p:tav tm="100000">
                                          <p:val>
                                            <p:strVal val="#ppt_h"/>
                                          </p:val>
                                        </p:tav>
                                      </p:tavLst>
                                    </p:anim>
                                    <p:animEffect transition="in" filter="fade">
                                      <p:cBhvr>
                                        <p:cTn id="57" dur="500"/>
                                        <p:tgtEl>
                                          <p:spTgt spid="27821"/>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nodeType="clickEffect">
                                  <p:stCondLst>
                                    <p:cond delay="0"/>
                                  </p:stCondLst>
                                  <p:childTnLst>
                                    <p:set>
                                      <p:cBhvr>
                                        <p:cTn id="61" dur="1" fill="hold">
                                          <p:stCondLst>
                                            <p:cond delay="0"/>
                                          </p:stCondLst>
                                        </p:cTn>
                                        <p:tgtEl>
                                          <p:spTgt spid="27824"/>
                                        </p:tgtEl>
                                        <p:attrNameLst>
                                          <p:attrName>style.visibility</p:attrName>
                                        </p:attrNameLst>
                                      </p:cBhvr>
                                      <p:to>
                                        <p:strVal val="visible"/>
                                      </p:to>
                                    </p:set>
                                    <p:anim calcmode="lin" valueType="num">
                                      <p:cBhvr>
                                        <p:cTn id="62" dur="500" fill="hold"/>
                                        <p:tgtEl>
                                          <p:spTgt spid="27824"/>
                                        </p:tgtEl>
                                        <p:attrNameLst>
                                          <p:attrName>ppt_w</p:attrName>
                                        </p:attrNameLst>
                                      </p:cBhvr>
                                      <p:tavLst>
                                        <p:tav tm="0">
                                          <p:val>
                                            <p:fltVal val="0"/>
                                          </p:val>
                                        </p:tav>
                                        <p:tav tm="100000">
                                          <p:val>
                                            <p:strVal val="#ppt_w"/>
                                          </p:val>
                                        </p:tav>
                                      </p:tavLst>
                                    </p:anim>
                                    <p:anim calcmode="lin" valueType="num">
                                      <p:cBhvr>
                                        <p:cTn id="63" dur="500" fill="hold"/>
                                        <p:tgtEl>
                                          <p:spTgt spid="27824"/>
                                        </p:tgtEl>
                                        <p:attrNameLst>
                                          <p:attrName>ppt_h</p:attrName>
                                        </p:attrNameLst>
                                      </p:cBhvr>
                                      <p:tavLst>
                                        <p:tav tm="0">
                                          <p:val>
                                            <p:fltVal val="0"/>
                                          </p:val>
                                        </p:tav>
                                        <p:tav tm="100000">
                                          <p:val>
                                            <p:strVal val="#ppt_h"/>
                                          </p:val>
                                        </p:tav>
                                      </p:tavLst>
                                    </p:anim>
                                    <p:animEffect transition="in" filter="fade">
                                      <p:cBhvr>
                                        <p:cTn id="64" dur="500"/>
                                        <p:tgtEl>
                                          <p:spTgt spid="27824"/>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27825"/>
                                        </p:tgtEl>
                                        <p:attrNameLst>
                                          <p:attrName>style.visibility</p:attrName>
                                        </p:attrNameLst>
                                      </p:cBhvr>
                                      <p:to>
                                        <p:strVal val="visible"/>
                                      </p:to>
                                    </p:set>
                                    <p:anim calcmode="lin" valueType="num">
                                      <p:cBhvr>
                                        <p:cTn id="69" dur="500" fill="hold"/>
                                        <p:tgtEl>
                                          <p:spTgt spid="27825"/>
                                        </p:tgtEl>
                                        <p:attrNameLst>
                                          <p:attrName>ppt_w</p:attrName>
                                        </p:attrNameLst>
                                      </p:cBhvr>
                                      <p:tavLst>
                                        <p:tav tm="0">
                                          <p:val>
                                            <p:fltVal val="0"/>
                                          </p:val>
                                        </p:tav>
                                        <p:tav tm="100000">
                                          <p:val>
                                            <p:strVal val="#ppt_w"/>
                                          </p:val>
                                        </p:tav>
                                      </p:tavLst>
                                    </p:anim>
                                    <p:anim calcmode="lin" valueType="num">
                                      <p:cBhvr>
                                        <p:cTn id="70" dur="500" fill="hold"/>
                                        <p:tgtEl>
                                          <p:spTgt spid="27825"/>
                                        </p:tgtEl>
                                        <p:attrNameLst>
                                          <p:attrName>ppt_h</p:attrName>
                                        </p:attrNameLst>
                                      </p:cBhvr>
                                      <p:tavLst>
                                        <p:tav tm="0">
                                          <p:val>
                                            <p:fltVal val="0"/>
                                          </p:val>
                                        </p:tav>
                                        <p:tav tm="100000">
                                          <p:val>
                                            <p:strVal val="#ppt_h"/>
                                          </p:val>
                                        </p:tav>
                                      </p:tavLst>
                                    </p:anim>
                                    <p:animEffect transition="in" filter="fade">
                                      <p:cBhvr>
                                        <p:cTn id="71" dur="500"/>
                                        <p:tgtEl>
                                          <p:spTgt spid="27825"/>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2" fill="hold" grpId="0" nodeType="clickEffect">
                                  <p:stCondLst>
                                    <p:cond delay="0"/>
                                  </p:stCondLst>
                                  <p:childTnLst>
                                    <p:set>
                                      <p:cBhvr>
                                        <p:cTn id="75" dur="1" fill="hold">
                                          <p:stCondLst>
                                            <p:cond delay="0"/>
                                          </p:stCondLst>
                                        </p:cTn>
                                        <p:tgtEl>
                                          <p:spTgt spid="410660"/>
                                        </p:tgtEl>
                                        <p:attrNameLst>
                                          <p:attrName>style.visibility</p:attrName>
                                        </p:attrNameLst>
                                      </p:cBhvr>
                                      <p:to>
                                        <p:strVal val="visible"/>
                                      </p:to>
                                    </p:set>
                                    <p:anim calcmode="lin" valueType="num">
                                      <p:cBhvr additive="base">
                                        <p:cTn id="76" dur="500" fill="hold"/>
                                        <p:tgtEl>
                                          <p:spTgt spid="410660"/>
                                        </p:tgtEl>
                                        <p:attrNameLst>
                                          <p:attrName>ppt_x</p:attrName>
                                        </p:attrNameLst>
                                      </p:cBhvr>
                                      <p:tavLst>
                                        <p:tav tm="0">
                                          <p:val>
                                            <p:strVal val="1+#ppt_w/2"/>
                                          </p:val>
                                        </p:tav>
                                        <p:tav tm="100000">
                                          <p:val>
                                            <p:strVal val="#ppt_x"/>
                                          </p:val>
                                        </p:tav>
                                      </p:tavLst>
                                    </p:anim>
                                    <p:anim calcmode="lin" valueType="num">
                                      <p:cBhvr additive="base">
                                        <p:cTn id="77" dur="500" fill="hold"/>
                                        <p:tgtEl>
                                          <p:spTgt spid="4106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30" grpId="0"/>
      <p:bldP spid="410642" grpId="0" animBg="1"/>
      <p:bldP spid="410643" grpId="0"/>
      <p:bldP spid="410644" grpId="0"/>
      <p:bldP spid="410654" grpId="0"/>
      <p:bldP spid="410660" grpId="0" animBg="1"/>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30" name="Rectangle 6"/>
          <p:cNvSpPr>
            <a:spLocks noChangeArrowheads="1"/>
          </p:cNvSpPr>
          <p:nvPr/>
        </p:nvSpPr>
        <p:spPr bwMode="auto">
          <a:xfrm>
            <a:off x="1355725" y="3194050"/>
            <a:ext cx="7786688" cy="519113"/>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由 </a:t>
            </a:r>
            <a:r>
              <a:rPr lang="en-US" altLang="zh-CN" dirty="0"/>
              <a:t>Bayes</a:t>
            </a:r>
            <a:r>
              <a:rPr lang="en-US" altLang="zh-CN" i="1" dirty="0"/>
              <a:t> </a:t>
            </a:r>
            <a:r>
              <a:rPr lang="zh-CN" altLang="en-US" dirty="0"/>
              <a:t>公式</a:t>
            </a:r>
            <a:r>
              <a:rPr lang="en-US" altLang="zh-CN" dirty="0">
                <a:latin typeface="楷体_GB2312" pitchFamily="49" charset="-122"/>
              </a:rPr>
              <a:t>,</a:t>
            </a:r>
            <a:r>
              <a:rPr lang="zh-CN" altLang="en-US" dirty="0"/>
              <a:t>此人真正患有癌症的概率为</a:t>
            </a:r>
          </a:p>
        </p:txBody>
      </p:sp>
      <p:sp>
        <p:nvSpPr>
          <p:cNvPr id="410641" name="WordArt 17"/>
          <p:cNvSpPr>
            <a:spLocks noChangeArrowheads="1" noChangeShapeType="1" noTextEdit="1"/>
          </p:cNvSpPr>
          <p:nvPr/>
        </p:nvSpPr>
        <p:spPr bwMode="auto">
          <a:xfrm>
            <a:off x="796925" y="3290888"/>
            <a:ext cx="384175" cy="311150"/>
          </a:xfrm>
          <a:prstGeom prst="rect">
            <a:avLst/>
          </a:prstGeom>
        </p:spPr>
        <p:txBody>
          <a:bodyPr wrap="none" fromWordArt="1">
            <a:prstTxWarp prst="textPlain">
              <a:avLst>
                <a:gd name="adj" fmla="val 50000"/>
              </a:avLst>
            </a:prstTxWarp>
          </a:bodyPr>
          <a:lstStyle/>
          <a:p>
            <a:pPr algn="ctr" eaLnBrk="0" hangingPunct="0">
              <a:spcBef>
                <a:spcPct val="20000"/>
              </a:spcBef>
              <a:buClr>
                <a:schemeClr val="tx2"/>
              </a:buClr>
              <a:buSzPct val="75000"/>
              <a:buFont typeface="Monotype Sorts" pitchFamily="2" charset="2"/>
              <a:buNone/>
              <a:defRPr/>
            </a:pPr>
            <a:r>
              <a:rPr lang="zh-CN" altLang="en-US" sz="3600" kern="10" dirty="0">
                <a:ln w="12700">
                  <a:solidFill>
                    <a:schemeClr val="folHlink"/>
                  </a:solidFill>
                  <a:round/>
                </a:ln>
                <a:solidFill>
                  <a:srgbClr val="3333CC"/>
                </a:solidFill>
                <a:effectLst>
                  <a:outerShdw dist="35921" dir="2700000" sy="50000" kx="2115830" algn="bl" rotWithShape="0">
                    <a:srgbClr val="C0C0C0">
                      <a:alpha val="80000"/>
                    </a:srgbClr>
                  </a:outerShdw>
                </a:effectLst>
                <a:latin typeface="黑体" panose="02010609060101010101" pitchFamily="2" charset="-122"/>
                <a:ea typeface="黑体" panose="02010609060101010101" pitchFamily="2" charset="-122"/>
              </a:rPr>
              <a:t>解</a:t>
            </a:r>
          </a:p>
        </p:txBody>
      </p:sp>
      <p:sp>
        <p:nvSpPr>
          <p:cNvPr id="410642" name="WordArt 18"/>
          <p:cNvSpPr>
            <a:spLocks noChangeArrowheads="1" noChangeShapeType="1" noTextEdit="1"/>
          </p:cNvSpPr>
          <p:nvPr/>
        </p:nvSpPr>
        <p:spPr bwMode="auto">
          <a:xfrm>
            <a:off x="796925" y="695325"/>
            <a:ext cx="384175" cy="282575"/>
          </a:xfrm>
          <a:prstGeom prst="rect">
            <a:avLst/>
          </a:prstGeom>
        </p:spPr>
        <p:txBody>
          <a:bodyPr wrap="none" fromWordArt="1">
            <a:prstTxWarp prst="textPlain">
              <a:avLst>
                <a:gd name="adj" fmla="val 50000"/>
              </a:avLst>
            </a:prstTxWarp>
          </a:bodyPr>
          <a:lstStyle/>
          <a:p>
            <a:pPr algn="ctr"/>
            <a:r>
              <a:rPr lang="zh-CN" altLang="en-US" sz="3600" kern="10">
                <a:ln w="12700">
                  <a:solidFill>
                    <a:srgbClr val="99CCFF"/>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隶书" panose="02010509060101010101" charset="-122"/>
              </a:rPr>
              <a:t>例</a:t>
            </a:r>
          </a:p>
        </p:txBody>
      </p:sp>
      <p:sp>
        <p:nvSpPr>
          <p:cNvPr id="410643" name="Rectangle 19"/>
          <p:cNvSpPr>
            <a:spLocks noChangeArrowheads="1"/>
          </p:cNvSpPr>
          <p:nvPr/>
        </p:nvSpPr>
        <p:spPr bwMode="auto">
          <a:xfrm>
            <a:off x="1344613" y="550863"/>
            <a:ext cx="4881562" cy="519112"/>
          </a:xfrm>
          <a:prstGeom prst="rect">
            <a:avLst/>
          </a:prstGeom>
          <a:noFill/>
          <a:ln>
            <a:noFill/>
          </a:ln>
          <a:effectLst/>
        </p:spPr>
        <p:txBody>
          <a:bodyPr>
            <a:spAutoFit/>
          </a:bodyPr>
          <a:lstStyle/>
          <a:p>
            <a:pPr>
              <a:defRPr/>
            </a:pPr>
            <a:r>
              <a:rPr lang="zh-CN" altLang="en-US">
                <a:latin typeface="楷体_GB2312" pitchFamily="49" charset="-122"/>
              </a:rPr>
              <a:t>用某种</a:t>
            </a:r>
            <a:r>
              <a:rPr lang="zh-CN" altLang="en-US"/>
              <a:t>诊断法诊断癌症</a:t>
            </a:r>
            <a:r>
              <a:rPr lang="en-US" altLang="zh-CN">
                <a:latin typeface="楷体_GB2312" pitchFamily="49" charset="-122"/>
              </a:rPr>
              <a:t>,</a:t>
            </a:r>
            <a:r>
              <a:rPr lang="zh-CN" altLang="en-US">
                <a:latin typeface="楷体_GB2312" pitchFamily="49" charset="-122"/>
              </a:rPr>
              <a:t>记</a:t>
            </a:r>
          </a:p>
        </p:txBody>
      </p:sp>
      <p:grpSp>
        <p:nvGrpSpPr>
          <p:cNvPr id="410648" name="Group 24"/>
          <p:cNvGrpSpPr/>
          <p:nvPr/>
        </p:nvGrpSpPr>
        <p:grpSpPr bwMode="auto">
          <a:xfrm>
            <a:off x="2782888" y="981075"/>
            <a:ext cx="5484812" cy="571500"/>
            <a:chOff x="993" y="586"/>
            <a:chExt cx="3455" cy="360"/>
          </a:xfrm>
        </p:grpSpPr>
        <p:sp>
          <p:nvSpPr>
            <p:cNvPr id="410627" name="Rectangle 3"/>
            <p:cNvSpPr>
              <a:spLocks noChangeArrowheads="1"/>
            </p:cNvSpPr>
            <p:nvPr/>
          </p:nvSpPr>
          <p:spPr bwMode="auto">
            <a:xfrm>
              <a:off x="1446" y="586"/>
              <a:ext cx="3002" cy="327"/>
            </a:xfrm>
            <a:prstGeom prst="rect">
              <a:avLst/>
            </a:prstGeom>
            <a:noFill/>
            <a:ln>
              <a:noFill/>
            </a:ln>
            <a:effectLst/>
          </p:spPr>
          <p:txBody>
            <a:bodyPr>
              <a:spAutoFit/>
            </a:bodyPr>
            <a:lstStyle/>
            <a:p>
              <a:pPr>
                <a:defRPr/>
              </a:pPr>
              <a:r>
                <a:rPr lang="zh-CN" altLang="en-US"/>
                <a:t>判断被检验者患有癌症</a:t>
              </a:r>
            </a:p>
          </p:txBody>
        </p:sp>
        <p:graphicFrame>
          <p:nvGraphicFramePr>
            <p:cNvPr id="19774" name="Object 318"/>
            <p:cNvGraphicFramePr>
              <a:graphicFrameLocks noChangeAspect="1"/>
            </p:cNvGraphicFramePr>
            <p:nvPr/>
          </p:nvGraphicFramePr>
          <p:xfrm>
            <a:off x="993" y="604"/>
            <a:ext cx="2959" cy="342"/>
          </p:xfrm>
          <a:graphic>
            <a:graphicData uri="http://schemas.openxmlformats.org/presentationml/2006/ole">
              <mc:AlternateContent xmlns:mc="http://schemas.openxmlformats.org/markup-compatibility/2006">
                <mc:Choice xmlns:v="urn:schemas-microsoft-com:vml" Requires="v">
                  <p:oleObj name="Equation" r:id="rId4" imgW="4622800" imgH="304800" progId="">
                    <p:embed/>
                  </p:oleObj>
                </mc:Choice>
                <mc:Fallback>
                  <p:oleObj name="Equation" r:id="rId4" imgW="4622800" imgH="304800" progId="">
                    <p:embed/>
                    <p:pic>
                      <p:nvPicPr>
                        <p:cNvPr id="0" name="Picture 3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3" y="604"/>
                          <a:ext cx="2959" cy="34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grpSp>
        <p:nvGrpSpPr>
          <p:cNvPr id="410649" name="Group 25"/>
          <p:cNvGrpSpPr/>
          <p:nvPr/>
        </p:nvGrpSpPr>
        <p:grpSpPr bwMode="auto">
          <a:xfrm>
            <a:off x="2782888" y="1465263"/>
            <a:ext cx="4456112" cy="546100"/>
            <a:chOff x="1073" y="1043"/>
            <a:chExt cx="2807" cy="344"/>
          </a:xfrm>
        </p:grpSpPr>
        <p:sp>
          <p:nvSpPr>
            <p:cNvPr id="410644" name="Rectangle 20"/>
            <p:cNvSpPr>
              <a:spLocks noChangeArrowheads="1"/>
            </p:cNvSpPr>
            <p:nvPr/>
          </p:nvSpPr>
          <p:spPr bwMode="auto">
            <a:xfrm>
              <a:off x="1542" y="1043"/>
              <a:ext cx="2338" cy="327"/>
            </a:xfrm>
            <a:prstGeom prst="rect">
              <a:avLst/>
            </a:prstGeom>
            <a:noFill/>
            <a:ln>
              <a:noFill/>
            </a:ln>
            <a:effectLst/>
          </p:spPr>
          <p:txBody>
            <a:bodyPr>
              <a:spAutoFit/>
            </a:bodyPr>
            <a:lstStyle/>
            <a:p>
              <a:pPr>
                <a:defRPr/>
              </a:pPr>
              <a:r>
                <a:rPr lang="zh-CN" altLang="en-US"/>
                <a:t>被检验者患有癌症 </a:t>
              </a:r>
            </a:p>
          </p:txBody>
        </p:sp>
        <p:graphicFrame>
          <p:nvGraphicFramePr>
            <p:cNvPr id="19775" name="Object 319"/>
            <p:cNvGraphicFramePr>
              <a:graphicFrameLocks noChangeAspect="1"/>
            </p:cNvGraphicFramePr>
            <p:nvPr/>
          </p:nvGraphicFramePr>
          <p:xfrm>
            <a:off x="1073" y="1045"/>
            <a:ext cx="2546" cy="342"/>
          </p:xfrm>
          <a:graphic>
            <a:graphicData uri="http://schemas.openxmlformats.org/presentationml/2006/ole">
              <mc:AlternateContent xmlns:mc="http://schemas.openxmlformats.org/markup-compatibility/2006">
                <mc:Choice xmlns:v="urn:schemas-microsoft-com:vml" Requires="v">
                  <p:oleObj name="Equation" r:id="rId6" imgW="3962400" imgH="304800" progId="">
                    <p:embed/>
                  </p:oleObj>
                </mc:Choice>
                <mc:Fallback>
                  <p:oleObj name="Equation" r:id="rId6" imgW="3962400" imgH="304800" progId="">
                    <p:embed/>
                    <p:pic>
                      <p:nvPicPr>
                        <p:cNvPr id="0" name="Picture 3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3" y="1045"/>
                          <a:ext cx="2546" cy="34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graphicFrame>
        <p:nvGraphicFramePr>
          <p:cNvPr id="19776" name="Object 320"/>
          <p:cNvGraphicFramePr>
            <a:graphicFrameLocks noChangeAspect="1"/>
          </p:cNvGraphicFramePr>
          <p:nvPr/>
        </p:nvGraphicFramePr>
        <p:xfrm>
          <a:off x="1471613" y="3621088"/>
          <a:ext cx="5727700" cy="996950"/>
        </p:xfrm>
        <a:graphic>
          <a:graphicData uri="http://schemas.openxmlformats.org/presentationml/2006/ole">
            <mc:AlternateContent xmlns:mc="http://schemas.openxmlformats.org/markup-compatibility/2006">
              <mc:Choice xmlns:v="urn:schemas-microsoft-com:vml" Requires="v">
                <p:oleObj name="Equation" r:id="rId8" imgW="5715000" imgH="812800" progId="">
                  <p:embed/>
                </p:oleObj>
              </mc:Choice>
              <mc:Fallback>
                <p:oleObj name="Equation" r:id="rId8" imgW="5715000" imgH="812800" progId="">
                  <p:embed/>
                  <p:pic>
                    <p:nvPicPr>
                      <p:cNvPr id="0" name="Picture 3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1613" y="3621088"/>
                        <a:ext cx="5727700" cy="9969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nvGrpSpPr>
          <p:cNvPr id="410652" name="Group 28"/>
          <p:cNvGrpSpPr/>
          <p:nvPr/>
        </p:nvGrpSpPr>
        <p:grpSpPr bwMode="auto">
          <a:xfrm>
            <a:off x="-30163" y="1900238"/>
            <a:ext cx="5059363" cy="523243"/>
            <a:chOff x="117" y="1189"/>
            <a:chExt cx="3187" cy="380"/>
          </a:xfrm>
        </p:grpSpPr>
        <p:sp>
          <p:nvSpPr>
            <p:cNvPr id="410650" name="Rectangle 26"/>
            <p:cNvSpPr>
              <a:spLocks noChangeArrowheads="1"/>
            </p:cNvSpPr>
            <p:nvPr/>
          </p:nvSpPr>
          <p:spPr bwMode="auto">
            <a:xfrm>
              <a:off x="117" y="1189"/>
              <a:ext cx="862" cy="380"/>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已知</a:t>
              </a:r>
            </a:p>
          </p:txBody>
        </p:sp>
        <p:graphicFrame>
          <p:nvGraphicFramePr>
            <p:cNvPr id="19777" name="Object 321"/>
            <p:cNvGraphicFramePr>
              <a:graphicFrameLocks noChangeAspect="1"/>
            </p:cNvGraphicFramePr>
            <p:nvPr/>
          </p:nvGraphicFramePr>
          <p:xfrm>
            <a:off x="638" y="1207"/>
            <a:ext cx="2666" cy="359"/>
          </p:xfrm>
          <a:graphic>
            <a:graphicData uri="http://schemas.openxmlformats.org/presentationml/2006/ole">
              <mc:AlternateContent xmlns:mc="http://schemas.openxmlformats.org/markup-compatibility/2006">
                <mc:Choice xmlns:v="urn:schemas-microsoft-com:vml" Requires="v">
                  <p:oleObj name="Equation" r:id="rId10" imgW="4368800" imgH="355600" progId="">
                    <p:embed/>
                  </p:oleObj>
                </mc:Choice>
                <mc:Fallback>
                  <p:oleObj name="Equation" r:id="rId10" imgW="4368800" imgH="355600" progId="">
                    <p:embed/>
                    <p:pic>
                      <p:nvPicPr>
                        <p:cNvPr id="0" name="Picture 3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8" y="1207"/>
                          <a:ext cx="2666" cy="3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10654" name="Rectangle 30"/>
          <p:cNvSpPr>
            <a:spLocks noChangeArrowheads="1"/>
          </p:cNvSpPr>
          <p:nvPr/>
        </p:nvSpPr>
        <p:spPr bwMode="auto">
          <a:xfrm>
            <a:off x="12700" y="2303463"/>
            <a:ext cx="9129713" cy="946150"/>
          </a:xfrm>
          <a:prstGeom prst="rect">
            <a:avLst/>
          </a:prstGeom>
          <a:noFill/>
          <a:ln>
            <a:noFill/>
          </a:ln>
          <a:effectLst/>
        </p:spPr>
        <p:txBody>
          <a:bodyPr>
            <a:spAutoFit/>
          </a:bodyPr>
          <a:lstStyle/>
          <a:p>
            <a:pPr>
              <a:defRPr/>
            </a:pPr>
            <a:r>
              <a:rPr lang="zh-CN" altLang="en-US" dirty="0"/>
              <a:t>现在若有一人被诊断患有癌症，问此人真正患有癌症的可能性有多大？</a:t>
            </a:r>
          </a:p>
        </p:txBody>
      </p:sp>
      <p:grpSp>
        <p:nvGrpSpPr>
          <p:cNvPr id="410657" name="Group 33"/>
          <p:cNvGrpSpPr/>
          <p:nvPr/>
        </p:nvGrpSpPr>
        <p:grpSpPr bwMode="auto">
          <a:xfrm>
            <a:off x="4876800" y="1882775"/>
            <a:ext cx="4027488" cy="544513"/>
            <a:chOff x="3072" y="1202"/>
            <a:chExt cx="2537" cy="343"/>
          </a:xfrm>
        </p:grpSpPr>
        <p:sp>
          <p:nvSpPr>
            <p:cNvPr id="410653" name="Rectangle 29"/>
            <p:cNvSpPr>
              <a:spLocks noChangeArrowheads="1"/>
            </p:cNvSpPr>
            <p:nvPr/>
          </p:nvSpPr>
          <p:spPr bwMode="auto">
            <a:xfrm>
              <a:off x="3072" y="1202"/>
              <a:ext cx="1834" cy="327"/>
            </a:xfrm>
            <a:prstGeom prst="rect">
              <a:avLst/>
            </a:prstGeom>
            <a:noFill/>
            <a:ln>
              <a:noFill/>
            </a:ln>
            <a:effectLst/>
          </p:spPr>
          <p:txBody>
            <a:bodyPr>
              <a:spAutoFit/>
            </a:bodyPr>
            <a:lstStyle/>
            <a:p>
              <a:pPr>
                <a:defRPr/>
              </a:pPr>
              <a:r>
                <a:rPr lang="en-US" altLang="zh-CN">
                  <a:latin typeface="楷体_GB2312" pitchFamily="49" charset="-122"/>
                </a:rPr>
                <a:t>,</a:t>
              </a:r>
              <a:r>
                <a:rPr lang="zh-CN" altLang="en-US"/>
                <a:t>又设人群中</a:t>
              </a:r>
            </a:p>
          </p:txBody>
        </p:sp>
        <p:graphicFrame>
          <p:nvGraphicFramePr>
            <p:cNvPr id="19778" name="Object 322"/>
            <p:cNvGraphicFramePr>
              <a:graphicFrameLocks noChangeAspect="1"/>
            </p:cNvGraphicFramePr>
            <p:nvPr/>
          </p:nvGraphicFramePr>
          <p:xfrm>
            <a:off x="4311" y="1266"/>
            <a:ext cx="1298" cy="279"/>
          </p:xfrm>
          <a:graphic>
            <a:graphicData uri="http://schemas.openxmlformats.org/presentationml/2006/ole">
              <mc:AlternateContent xmlns:mc="http://schemas.openxmlformats.org/markup-compatibility/2006">
                <mc:Choice xmlns:v="urn:schemas-microsoft-com:vml" Requires="v">
                  <p:oleObj name="Equation" r:id="rId12" imgW="2057400" imgH="304800" progId="">
                    <p:embed/>
                  </p:oleObj>
                </mc:Choice>
                <mc:Fallback>
                  <p:oleObj name="Equation" r:id="rId12" imgW="2057400" imgH="304800" progId="">
                    <p:embed/>
                    <p:pic>
                      <p:nvPicPr>
                        <p:cNvPr id="0" name="Picture 3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11" y="1266"/>
                          <a:ext cx="1298" cy="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9779" name="Object 323"/>
          <p:cNvGraphicFramePr>
            <a:graphicFrameLocks noChangeAspect="1"/>
          </p:cNvGraphicFramePr>
          <p:nvPr/>
        </p:nvGraphicFramePr>
        <p:xfrm>
          <a:off x="2725738" y="4510088"/>
          <a:ext cx="3935412" cy="820737"/>
        </p:xfrm>
        <a:graphic>
          <a:graphicData uri="http://schemas.openxmlformats.org/presentationml/2006/ole">
            <mc:AlternateContent xmlns:mc="http://schemas.openxmlformats.org/markup-compatibility/2006">
              <mc:Choice xmlns:v="urn:schemas-microsoft-com:vml" Requires="v">
                <p:oleObj name="Equation" r:id="rId14" imgW="3987800" imgH="635000" progId="">
                  <p:embed/>
                </p:oleObj>
              </mc:Choice>
              <mc:Fallback>
                <p:oleObj name="Equation" r:id="rId14" imgW="3987800" imgH="635000" progId="">
                  <p:embed/>
                  <p:pic>
                    <p:nvPicPr>
                      <p:cNvPr id="0" name="Picture 3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25738" y="4510088"/>
                        <a:ext cx="3935412" cy="82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780" name="Object 324"/>
          <p:cNvGraphicFramePr>
            <a:graphicFrameLocks noChangeAspect="1"/>
          </p:cNvGraphicFramePr>
          <p:nvPr/>
        </p:nvGraphicFramePr>
        <p:xfrm>
          <a:off x="2743200" y="5384800"/>
          <a:ext cx="1312863" cy="428625"/>
        </p:xfrm>
        <a:graphic>
          <a:graphicData uri="http://schemas.openxmlformats.org/presentationml/2006/ole">
            <mc:AlternateContent xmlns:mc="http://schemas.openxmlformats.org/markup-compatibility/2006">
              <mc:Choice xmlns:v="urn:schemas-microsoft-com:vml" Requires="v">
                <p:oleObj name="Equation" r:id="rId16" imgW="1168400" imgH="228600" progId="">
                  <p:embed/>
                </p:oleObj>
              </mc:Choice>
              <mc:Fallback>
                <p:oleObj name="Equation" r:id="rId16" imgW="1168400" imgH="228600" progId="">
                  <p:embed/>
                  <p:pic>
                    <p:nvPicPr>
                      <p:cNvPr id="0" name="Picture 3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43200" y="5384800"/>
                        <a:ext cx="1312863"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60" name="AutoShape 36"/>
          <p:cNvSpPr>
            <a:spLocks noChangeArrowheads="1"/>
          </p:cNvSpPr>
          <p:nvPr/>
        </p:nvSpPr>
        <p:spPr bwMode="auto">
          <a:xfrm>
            <a:off x="4416425" y="5345113"/>
            <a:ext cx="4487863" cy="1276350"/>
          </a:xfrm>
          <a:prstGeom prst="wedgeRectCallout">
            <a:avLst>
              <a:gd name="adj1" fmla="val -57819"/>
              <a:gd name="adj2" fmla="val -28731"/>
            </a:avLst>
          </a:prstGeom>
          <a:gradFill rotWithShape="1">
            <a:gsLst>
              <a:gs pos="0">
                <a:schemeClr val="folHlink"/>
              </a:gs>
              <a:gs pos="50000">
                <a:schemeClr val="folHlink">
                  <a:gamma/>
                  <a:shade val="46275"/>
                  <a:invGamma/>
                </a:schemeClr>
              </a:gs>
              <a:gs pos="100000">
                <a:schemeClr val="folHlink"/>
              </a:gs>
            </a:gsLst>
            <a:lin ang="2700000" scaled="1"/>
          </a:gradFill>
          <a:ln w="9525" algn="ctr">
            <a:solidFill>
              <a:schemeClr val="tx2"/>
            </a:solidFill>
            <a:miter lim="800000"/>
          </a:ln>
          <a:effectLst>
            <a:outerShdw dist="107763" dir="2700000" algn="ctr" rotWithShape="0">
              <a:schemeClr val="bg2">
                <a:alpha val="50000"/>
              </a:schemeClr>
            </a:outerShdw>
          </a:effectLst>
        </p:spPr>
        <p:txBody>
          <a:bodyPr anchor="ctr"/>
          <a:lstStyle/>
          <a:p>
            <a:pPr algn="ctr">
              <a:lnSpc>
                <a:spcPct val="90000"/>
              </a:lnSpc>
              <a:defRPr/>
            </a:pPr>
            <a:r>
              <a:rPr lang="en-US" altLang="zh-CN" dirty="0">
                <a:solidFill>
                  <a:schemeClr val="tx2"/>
                </a:solidFill>
                <a:effectLst>
                  <a:outerShdw blurRad="38100" dist="38100" dir="2700000" algn="tl">
                    <a:srgbClr val="000000"/>
                  </a:outerShdw>
                </a:effectLst>
                <a:ea typeface="华文新魏" panose="02010800040101010101" charset="-122"/>
              </a:rPr>
              <a:t>    </a:t>
            </a:r>
            <a:r>
              <a:rPr lang="zh-CN" altLang="en-US" dirty="0">
                <a:solidFill>
                  <a:srgbClr val="FFFF00"/>
                </a:solidFill>
                <a:effectLst>
                  <a:outerShdw blurRad="38100" dist="38100" dir="2700000" algn="tl">
                    <a:srgbClr val="000000"/>
                  </a:outerShdw>
                </a:effectLst>
                <a:ea typeface="华文新魏" panose="02010800040101010101" charset="-122"/>
              </a:rPr>
              <a:t>可见，虽然检验法相当可靠，但被诊断患有癌症而真正患有癌症的可能性并不大</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10642"/>
                                        </p:tgtEl>
                                        <p:attrNameLst>
                                          <p:attrName>style.visibility</p:attrName>
                                        </p:attrNameLst>
                                      </p:cBhvr>
                                      <p:to>
                                        <p:strVal val="visible"/>
                                      </p:to>
                                    </p:set>
                                    <p:anim calcmode="lin" valueType="num">
                                      <p:cBhvr>
                                        <p:cTn id="7" dur="500" fill="hold"/>
                                        <p:tgtEl>
                                          <p:spTgt spid="410642"/>
                                        </p:tgtEl>
                                        <p:attrNameLst>
                                          <p:attrName>ppt_w</p:attrName>
                                        </p:attrNameLst>
                                      </p:cBhvr>
                                      <p:tavLst>
                                        <p:tav tm="0">
                                          <p:val>
                                            <p:fltVal val="0"/>
                                          </p:val>
                                        </p:tav>
                                        <p:tav tm="100000">
                                          <p:val>
                                            <p:strVal val="#ppt_w"/>
                                          </p:val>
                                        </p:tav>
                                      </p:tavLst>
                                    </p:anim>
                                    <p:anim calcmode="lin" valueType="num">
                                      <p:cBhvr>
                                        <p:cTn id="8" dur="500" fill="hold"/>
                                        <p:tgtEl>
                                          <p:spTgt spid="410642"/>
                                        </p:tgtEl>
                                        <p:attrNameLst>
                                          <p:attrName>ppt_h</p:attrName>
                                        </p:attrNameLst>
                                      </p:cBhvr>
                                      <p:tavLst>
                                        <p:tav tm="0">
                                          <p:val>
                                            <p:fltVal val="0"/>
                                          </p:val>
                                        </p:tav>
                                        <p:tav tm="100000">
                                          <p:val>
                                            <p:strVal val="#ppt_h"/>
                                          </p:val>
                                        </p:tav>
                                      </p:tavLst>
                                    </p:anim>
                                    <p:animEffect transition="in" filter="fade">
                                      <p:cBhvr>
                                        <p:cTn id="9" dur="500"/>
                                        <p:tgtEl>
                                          <p:spTgt spid="410642"/>
                                        </p:tgtEl>
                                      </p:cBhvr>
                                    </p:animEffect>
                                  </p:childTnLst>
                                </p:cTn>
                              </p:par>
                            </p:childTnLst>
                          </p:cTn>
                        </p:par>
                        <p:par>
                          <p:cTn id="10" fill="hold">
                            <p:stCondLst>
                              <p:cond delay="500"/>
                            </p:stCondLst>
                            <p:childTnLst>
                              <p:par>
                                <p:cTn id="11" presetID="9" presetClass="entr" presetSubtype="0" fill="hold" grpId="0" nodeType="afterEffect">
                                  <p:stCondLst>
                                    <p:cond delay="0"/>
                                  </p:stCondLst>
                                  <p:childTnLst>
                                    <p:set>
                                      <p:cBhvr>
                                        <p:cTn id="12" dur="1" fill="hold">
                                          <p:stCondLst>
                                            <p:cond delay="0"/>
                                          </p:stCondLst>
                                        </p:cTn>
                                        <p:tgtEl>
                                          <p:spTgt spid="410643"/>
                                        </p:tgtEl>
                                        <p:attrNameLst>
                                          <p:attrName>style.visibility</p:attrName>
                                        </p:attrNameLst>
                                      </p:cBhvr>
                                      <p:to>
                                        <p:strVal val="visible"/>
                                      </p:to>
                                    </p:set>
                                    <p:animEffect transition="in" filter="dissolve">
                                      <p:cBhvr>
                                        <p:cTn id="13" dur="500"/>
                                        <p:tgtEl>
                                          <p:spTgt spid="410643"/>
                                        </p:tgtEl>
                                      </p:cBhvr>
                                    </p:animEffect>
                                  </p:childTnLst>
                                </p:cTn>
                              </p:par>
                            </p:childTnLst>
                          </p:cTn>
                        </p:par>
                        <p:par>
                          <p:cTn id="14" fill="hold">
                            <p:stCondLst>
                              <p:cond delay="1000"/>
                            </p:stCondLst>
                            <p:childTnLst>
                              <p:par>
                                <p:cTn id="15" presetID="9" presetClass="entr" presetSubtype="0" fill="hold" nodeType="afterEffect">
                                  <p:stCondLst>
                                    <p:cond delay="0"/>
                                  </p:stCondLst>
                                  <p:childTnLst>
                                    <p:set>
                                      <p:cBhvr>
                                        <p:cTn id="16" dur="1" fill="hold">
                                          <p:stCondLst>
                                            <p:cond delay="0"/>
                                          </p:stCondLst>
                                        </p:cTn>
                                        <p:tgtEl>
                                          <p:spTgt spid="410648"/>
                                        </p:tgtEl>
                                        <p:attrNameLst>
                                          <p:attrName>style.visibility</p:attrName>
                                        </p:attrNameLst>
                                      </p:cBhvr>
                                      <p:to>
                                        <p:strVal val="visible"/>
                                      </p:to>
                                    </p:set>
                                    <p:animEffect transition="in" filter="dissolve">
                                      <p:cBhvr>
                                        <p:cTn id="17" dur="500"/>
                                        <p:tgtEl>
                                          <p:spTgt spid="410648"/>
                                        </p:tgtEl>
                                      </p:cBhvr>
                                    </p:animEffect>
                                  </p:childTnLst>
                                </p:cTn>
                              </p:par>
                            </p:childTnLst>
                          </p:cTn>
                        </p:par>
                        <p:par>
                          <p:cTn id="18" fill="hold">
                            <p:stCondLst>
                              <p:cond delay="1500"/>
                            </p:stCondLst>
                            <p:childTnLst>
                              <p:par>
                                <p:cTn id="19" presetID="9" presetClass="entr" presetSubtype="0" fill="hold" nodeType="afterEffect">
                                  <p:stCondLst>
                                    <p:cond delay="0"/>
                                  </p:stCondLst>
                                  <p:childTnLst>
                                    <p:set>
                                      <p:cBhvr>
                                        <p:cTn id="20" dur="1" fill="hold">
                                          <p:stCondLst>
                                            <p:cond delay="0"/>
                                          </p:stCondLst>
                                        </p:cTn>
                                        <p:tgtEl>
                                          <p:spTgt spid="410649"/>
                                        </p:tgtEl>
                                        <p:attrNameLst>
                                          <p:attrName>style.visibility</p:attrName>
                                        </p:attrNameLst>
                                      </p:cBhvr>
                                      <p:to>
                                        <p:strVal val="visible"/>
                                      </p:to>
                                    </p:set>
                                    <p:animEffect transition="in" filter="dissolve">
                                      <p:cBhvr>
                                        <p:cTn id="21" dur="500"/>
                                        <p:tgtEl>
                                          <p:spTgt spid="410649"/>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410652"/>
                                        </p:tgtEl>
                                        <p:attrNameLst>
                                          <p:attrName>style.visibility</p:attrName>
                                        </p:attrNameLst>
                                      </p:cBhvr>
                                      <p:to>
                                        <p:strVal val="visible"/>
                                      </p:to>
                                    </p:set>
                                    <p:animEffect transition="in" filter="dissolve">
                                      <p:cBhvr>
                                        <p:cTn id="26" dur="500"/>
                                        <p:tgtEl>
                                          <p:spTgt spid="410652"/>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410657"/>
                                        </p:tgtEl>
                                        <p:attrNameLst>
                                          <p:attrName>style.visibility</p:attrName>
                                        </p:attrNameLst>
                                      </p:cBhvr>
                                      <p:to>
                                        <p:strVal val="visible"/>
                                      </p:to>
                                    </p:set>
                                    <p:animEffect transition="in" filter="dissolve">
                                      <p:cBhvr>
                                        <p:cTn id="31" dur="500"/>
                                        <p:tgtEl>
                                          <p:spTgt spid="41065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410654"/>
                                        </p:tgtEl>
                                        <p:attrNameLst>
                                          <p:attrName>style.visibility</p:attrName>
                                        </p:attrNameLst>
                                      </p:cBhvr>
                                      <p:to>
                                        <p:strVal val="visible"/>
                                      </p:to>
                                    </p:set>
                                    <p:animEffect transition="in" filter="dissolve">
                                      <p:cBhvr>
                                        <p:cTn id="36" dur="500"/>
                                        <p:tgtEl>
                                          <p:spTgt spid="41065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410641"/>
                                        </p:tgtEl>
                                        <p:attrNameLst>
                                          <p:attrName>style.visibility</p:attrName>
                                        </p:attrNameLst>
                                      </p:cBhvr>
                                      <p:to>
                                        <p:strVal val="visible"/>
                                      </p:to>
                                    </p:set>
                                    <p:anim calcmode="lin" valueType="num">
                                      <p:cBhvr additive="base">
                                        <p:cTn id="41" dur="500" fill="hold"/>
                                        <p:tgtEl>
                                          <p:spTgt spid="410641"/>
                                        </p:tgtEl>
                                        <p:attrNameLst>
                                          <p:attrName>ppt_x</p:attrName>
                                        </p:attrNameLst>
                                      </p:cBhvr>
                                      <p:tavLst>
                                        <p:tav tm="0">
                                          <p:val>
                                            <p:strVal val="0-#ppt_w/2"/>
                                          </p:val>
                                        </p:tav>
                                        <p:tav tm="100000">
                                          <p:val>
                                            <p:strVal val="#ppt_x"/>
                                          </p:val>
                                        </p:tav>
                                      </p:tavLst>
                                    </p:anim>
                                    <p:anim calcmode="lin" valueType="num">
                                      <p:cBhvr additive="base">
                                        <p:cTn id="42" dur="500" fill="hold"/>
                                        <p:tgtEl>
                                          <p:spTgt spid="410641"/>
                                        </p:tgtEl>
                                        <p:attrNameLst>
                                          <p:attrName>ppt_y</p:attrName>
                                        </p:attrNameLst>
                                      </p:cBhvr>
                                      <p:tavLst>
                                        <p:tav tm="0">
                                          <p:val>
                                            <p:strVal val="#ppt_y"/>
                                          </p:val>
                                        </p:tav>
                                        <p:tav tm="100000">
                                          <p:val>
                                            <p:strVal val="#ppt_y"/>
                                          </p:val>
                                        </p:tav>
                                      </p:tavLst>
                                    </p:anim>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410630"/>
                                        </p:tgtEl>
                                        <p:attrNameLst>
                                          <p:attrName>style.visibility</p:attrName>
                                        </p:attrNameLst>
                                      </p:cBhvr>
                                      <p:to>
                                        <p:strVal val="visible"/>
                                      </p:to>
                                    </p:set>
                                    <p:animEffect transition="in" filter="dissolve">
                                      <p:cBhvr>
                                        <p:cTn id="46" dur="500"/>
                                        <p:tgtEl>
                                          <p:spTgt spid="410630"/>
                                        </p:tgtEl>
                                      </p:cBhvr>
                                    </p:animEffect>
                                  </p:childTnLst>
                                </p:cTn>
                              </p:par>
                            </p:childTnLst>
                          </p:cTn>
                        </p:par>
                        <p:par>
                          <p:cTn id="47" fill="hold">
                            <p:stCondLst>
                              <p:cond delay="1000"/>
                            </p:stCondLst>
                            <p:childTnLst>
                              <p:par>
                                <p:cTn id="48" presetID="53" presetClass="entr" presetSubtype="16" fill="hold" nodeType="afterEffect">
                                  <p:stCondLst>
                                    <p:cond delay="0"/>
                                  </p:stCondLst>
                                  <p:childTnLst>
                                    <p:set>
                                      <p:cBhvr>
                                        <p:cTn id="49" dur="1" fill="hold">
                                          <p:stCondLst>
                                            <p:cond delay="0"/>
                                          </p:stCondLst>
                                        </p:cTn>
                                        <p:tgtEl>
                                          <p:spTgt spid="19776"/>
                                        </p:tgtEl>
                                        <p:attrNameLst>
                                          <p:attrName>style.visibility</p:attrName>
                                        </p:attrNameLst>
                                      </p:cBhvr>
                                      <p:to>
                                        <p:strVal val="visible"/>
                                      </p:to>
                                    </p:set>
                                    <p:anim calcmode="lin" valueType="num">
                                      <p:cBhvr>
                                        <p:cTn id="50" dur="500" fill="hold"/>
                                        <p:tgtEl>
                                          <p:spTgt spid="19776"/>
                                        </p:tgtEl>
                                        <p:attrNameLst>
                                          <p:attrName>ppt_w</p:attrName>
                                        </p:attrNameLst>
                                      </p:cBhvr>
                                      <p:tavLst>
                                        <p:tav tm="0">
                                          <p:val>
                                            <p:fltVal val="0"/>
                                          </p:val>
                                        </p:tav>
                                        <p:tav tm="100000">
                                          <p:val>
                                            <p:strVal val="#ppt_w"/>
                                          </p:val>
                                        </p:tav>
                                      </p:tavLst>
                                    </p:anim>
                                    <p:anim calcmode="lin" valueType="num">
                                      <p:cBhvr>
                                        <p:cTn id="51" dur="500" fill="hold"/>
                                        <p:tgtEl>
                                          <p:spTgt spid="19776"/>
                                        </p:tgtEl>
                                        <p:attrNameLst>
                                          <p:attrName>ppt_h</p:attrName>
                                        </p:attrNameLst>
                                      </p:cBhvr>
                                      <p:tavLst>
                                        <p:tav tm="0">
                                          <p:val>
                                            <p:fltVal val="0"/>
                                          </p:val>
                                        </p:tav>
                                        <p:tav tm="100000">
                                          <p:val>
                                            <p:strVal val="#ppt_h"/>
                                          </p:val>
                                        </p:tav>
                                      </p:tavLst>
                                    </p:anim>
                                    <p:animEffect transition="in" filter="fade">
                                      <p:cBhvr>
                                        <p:cTn id="52" dur="500"/>
                                        <p:tgtEl>
                                          <p:spTgt spid="19776"/>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nodeType="clickEffect">
                                  <p:stCondLst>
                                    <p:cond delay="0"/>
                                  </p:stCondLst>
                                  <p:childTnLst>
                                    <p:set>
                                      <p:cBhvr>
                                        <p:cTn id="56" dur="1" fill="hold">
                                          <p:stCondLst>
                                            <p:cond delay="0"/>
                                          </p:stCondLst>
                                        </p:cTn>
                                        <p:tgtEl>
                                          <p:spTgt spid="19779"/>
                                        </p:tgtEl>
                                        <p:attrNameLst>
                                          <p:attrName>style.visibility</p:attrName>
                                        </p:attrNameLst>
                                      </p:cBhvr>
                                      <p:to>
                                        <p:strVal val="visible"/>
                                      </p:to>
                                    </p:set>
                                    <p:anim calcmode="lin" valueType="num">
                                      <p:cBhvr>
                                        <p:cTn id="57" dur="500" fill="hold"/>
                                        <p:tgtEl>
                                          <p:spTgt spid="19779"/>
                                        </p:tgtEl>
                                        <p:attrNameLst>
                                          <p:attrName>ppt_w</p:attrName>
                                        </p:attrNameLst>
                                      </p:cBhvr>
                                      <p:tavLst>
                                        <p:tav tm="0">
                                          <p:val>
                                            <p:fltVal val="0"/>
                                          </p:val>
                                        </p:tav>
                                        <p:tav tm="100000">
                                          <p:val>
                                            <p:strVal val="#ppt_w"/>
                                          </p:val>
                                        </p:tav>
                                      </p:tavLst>
                                    </p:anim>
                                    <p:anim calcmode="lin" valueType="num">
                                      <p:cBhvr>
                                        <p:cTn id="58" dur="500" fill="hold"/>
                                        <p:tgtEl>
                                          <p:spTgt spid="19779"/>
                                        </p:tgtEl>
                                        <p:attrNameLst>
                                          <p:attrName>ppt_h</p:attrName>
                                        </p:attrNameLst>
                                      </p:cBhvr>
                                      <p:tavLst>
                                        <p:tav tm="0">
                                          <p:val>
                                            <p:fltVal val="0"/>
                                          </p:val>
                                        </p:tav>
                                        <p:tav tm="100000">
                                          <p:val>
                                            <p:strVal val="#ppt_h"/>
                                          </p:val>
                                        </p:tav>
                                      </p:tavLst>
                                    </p:anim>
                                    <p:animEffect transition="in" filter="fade">
                                      <p:cBhvr>
                                        <p:cTn id="59" dur="500"/>
                                        <p:tgtEl>
                                          <p:spTgt spid="19779"/>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nodeType="clickEffect">
                                  <p:stCondLst>
                                    <p:cond delay="0"/>
                                  </p:stCondLst>
                                  <p:childTnLst>
                                    <p:set>
                                      <p:cBhvr>
                                        <p:cTn id="63" dur="1" fill="hold">
                                          <p:stCondLst>
                                            <p:cond delay="0"/>
                                          </p:stCondLst>
                                        </p:cTn>
                                        <p:tgtEl>
                                          <p:spTgt spid="19780"/>
                                        </p:tgtEl>
                                        <p:attrNameLst>
                                          <p:attrName>style.visibility</p:attrName>
                                        </p:attrNameLst>
                                      </p:cBhvr>
                                      <p:to>
                                        <p:strVal val="visible"/>
                                      </p:to>
                                    </p:set>
                                    <p:anim calcmode="lin" valueType="num">
                                      <p:cBhvr>
                                        <p:cTn id="64" dur="500" fill="hold"/>
                                        <p:tgtEl>
                                          <p:spTgt spid="19780"/>
                                        </p:tgtEl>
                                        <p:attrNameLst>
                                          <p:attrName>ppt_w</p:attrName>
                                        </p:attrNameLst>
                                      </p:cBhvr>
                                      <p:tavLst>
                                        <p:tav tm="0">
                                          <p:val>
                                            <p:fltVal val="0"/>
                                          </p:val>
                                        </p:tav>
                                        <p:tav tm="100000">
                                          <p:val>
                                            <p:strVal val="#ppt_w"/>
                                          </p:val>
                                        </p:tav>
                                      </p:tavLst>
                                    </p:anim>
                                    <p:anim calcmode="lin" valueType="num">
                                      <p:cBhvr>
                                        <p:cTn id="65" dur="500" fill="hold"/>
                                        <p:tgtEl>
                                          <p:spTgt spid="19780"/>
                                        </p:tgtEl>
                                        <p:attrNameLst>
                                          <p:attrName>ppt_h</p:attrName>
                                        </p:attrNameLst>
                                      </p:cBhvr>
                                      <p:tavLst>
                                        <p:tav tm="0">
                                          <p:val>
                                            <p:fltVal val="0"/>
                                          </p:val>
                                        </p:tav>
                                        <p:tav tm="100000">
                                          <p:val>
                                            <p:strVal val="#ppt_h"/>
                                          </p:val>
                                        </p:tav>
                                      </p:tavLst>
                                    </p:anim>
                                    <p:animEffect transition="in" filter="fade">
                                      <p:cBhvr>
                                        <p:cTn id="66" dur="500"/>
                                        <p:tgtEl>
                                          <p:spTgt spid="19780"/>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410660"/>
                                        </p:tgtEl>
                                        <p:attrNameLst>
                                          <p:attrName>style.visibility</p:attrName>
                                        </p:attrNameLst>
                                      </p:cBhvr>
                                      <p:to>
                                        <p:strVal val="visible"/>
                                      </p:to>
                                    </p:set>
                                    <p:anim calcmode="lin" valueType="num">
                                      <p:cBhvr additive="base">
                                        <p:cTn id="71" dur="500" fill="hold"/>
                                        <p:tgtEl>
                                          <p:spTgt spid="410660"/>
                                        </p:tgtEl>
                                        <p:attrNameLst>
                                          <p:attrName>ppt_x</p:attrName>
                                        </p:attrNameLst>
                                      </p:cBhvr>
                                      <p:tavLst>
                                        <p:tav tm="0">
                                          <p:val>
                                            <p:strVal val="1+#ppt_w/2"/>
                                          </p:val>
                                        </p:tav>
                                        <p:tav tm="100000">
                                          <p:val>
                                            <p:strVal val="#ppt_x"/>
                                          </p:val>
                                        </p:tav>
                                      </p:tavLst>
                                    </p:anim>
                                    <p:anim calcmode="lin" valueType="num">
                                      <p:cBhvr additive="base">
                                        <p:cTn id="72" dur="500" fill="hold"/>
                                        <p:tgtEl>
                                          <p:spTgt spid="4106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30" grpId="0"/>
      <p:bldP spid="410642" grpId="0" animBg="1"/>
      <p:bldP spid="410643" grpId="0"/>
      <p:bldP spid="410654" grpId="0"/>
      <p:bldP spid="41066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a:fld id="{9A0DB2DC-4C9A-4742-B13C-FB6460FD3503}" type="slidenum">
              <a:rPr lang="zh-CN" altLang="en-US" dirty="0"/>
              <a:t>26</a:t>
            </a:fld>
            <a:endParaRPr lang="zh-CN" altLang="en-US" dirty="0">
              <a:latin typeface="Arial" panose="020B0604020202020204" pitchFamily="34" charset="0"/>
            </a:endParaRPr>
          </a:p>
        </p:txBody>
      </p:sp>
      <p:sp>
        <p:nvSpPr>
          <p:cNvPr id="113667" name="文本占位符 113666"/>
          <p:cNvSpPr>
            <a:spLocks noGrp="1"/>
          </p:cNvSpPr>
          <p:nvPr>
            <p:ph type="body" sz="half" idx="1"/>
          </p:nvPr>
        </p:nvSpPr>
        <p:spPr>
          <a:xfrm>
            <a:off x="0" y="566738"/>
            <a:ext cx="9036050" cy="2308225"/>
          </a:xfrm>
        </p:spPr>
        <p:txBody>
          <a:bodyPr/>
          <a:lstStyle/>
          <a:p>
            <a:pPr marL="0" indent="0">
              <a:lnSpc>
                <a:spcPct val="90000"/>
              </a:lnSpc>
              <a:buClr>
                <a:schemeClr val="folHlink"/>
              </a:buClr>
              <a:buSzPct val="60000"/>
              <a:buFont typeface="Wingdings" panose="05000000000000000000" pitchFamily="2" charset="2"/>
              <a:buNone/>
            </a:pPr>
            <a:r>
              <a:rPr lang="en-US" altLang="zh-CN" sz="2800">
                <a:latin typeface="宋体" panose="02010600030101010101" pitchFamily="2" charset="-122"/>
              </a:rPr>
              <a:t>	</a:t>
            </a:r>
            <a:r>
              <a:rPr lang="zh-CN" altLang="en-US" sz="2400" dirty="0">
                <a:solidFill>
                  <a:srgbClr val="1E1169"/>
                </a:solidFill>
                <a:latin typeface="宋体" panose="02010600030101010101" pitchFamily="2" charset="-122"/>
              </a:rPr>
              <a:t>例：一单位有甲、乙两人，已知甲近期出差的概率为</a:t>
            </a:r>
            <a:r>
              <a:rPr lang="en-US" altLang="zh-CN" sz="2400" dirty="0">
                <a:solidFill>
                  <a:srgbClr val="1E1169"/>
                </a:solidFill>
                <a:latin typeface="宋体" panose="02010600030101010101" pitchFamily="2" charset="-122"/>
              </a:rPr>
              <a:t>80%</a:t>
            </a:r>
            <a:r>
              <a:rPr lang="zh-CN" altLang="en-US" sz="2400" dirty="0">
                <a:solidFill>
                  <a:srgbClr val="1E1169"/>
                </a:solidFill>
                <a:latin typeface="宋体" panose="02010600030101010101" pitchFamily="2" charset="-122"/>
              </a:rPr>
              <a:t>，</a:t>
            </a:r>
          </a:p>
          <a:p>
            <a:pPr marL="0" indent="0">
              <a:lnSpc>
                <a:spcPct val="90000"/>
              </a:lnSpc>
              <a:buClr>
                <a:schemeClr val="folHlink"/>
              </a:buClr>
              <a:buSzPct val="60000"/>
              <a:buFont typeface="Wingdings" panose="05000000000000000000" pitchFamily="2" charset="2"/>
              <a:buNone/>
            </a:pPr>
            <a:r>
              <a:rPr lang="zh-CN" altLang="en-US" sz="2400" dirty="0">
                <a:solidFill>
                  <a:srgbClr val="1E1169"/>
                </a:solidFill>
                <a:latin typeface="宋体" panose="02010600030101010101" pitchFamily="2" charset="-122"/>
              </a:rPr>
              <a:t>	若甲出差，则乙出差的概率为</a:t>
            </a:r>
            <a:r>
              <a:rPr lang="en-US" altLang="zh-CN" sz="2400" dirty="0">
                <a:solidFill>
                  <a:srgbClr val="1E1169"/>
                </a:solidFill>
                <a:latin typeface="宋体" panose="02010600030101010101" pitchFamily="2" charset="-122"/>
              </a:rPr>
              <a:t>20%</a:t>
            </a:r>
            <a:r>
              <a:rPr lang="zh-CN" altLang="en-US" sz="2400" dirty="0">
                <a:solidFill>
                  <a:srgbClr val="1E1169"/>
                </a:solidFill>
                <a:latin typeface="宋体" panose="02010600030101010101" pitchFamily="2" charset="-122"/>
              </a:rPr>
              <a:t>；若甲不出差，</a:t>
            </a:r>
          </a:p>
          <a:p>
            <a:pPr marL="0" indent="0">
              <a:lnSpc>
                <a:spcPct val="90000"/>
              </a:lnSpc>
              <a:buClr>
                <a:schemeClr val="folHlink"/>
              </a:buClr>
              <a:buSzPct val="60000"/>
              <a:buFont typeface="Wingdings" panose="05000000000000000000" pitchFamily="2" charset="2"/>
              <a:buNone/>
            </a:pPr>
            <a:r>
              <a:rPr lang="zh-CN" altLang="en-US" sz="2400" dirty="0">
                <a:solidFill>
                  <a:srgbClr val="1E1169"/>
                </a:solidFill>
                <a:latin typeface="宋体" panose="02010600030101010101" pitchFamily="2" charset="-122"/>
              </a:rPr>
              <a:t>	则乙出差的概率为</a:t>
            </a:r>
            <a:r>
              <a:rPr lang="en-US" altLang="zh-CN" sz="2400" dirty="0">
                <a:solidFill>
                  <a:srgbClr val="1E1169"/>
                </a:solidFill>
                <a:latin typeface="宋体" panose="02010600030101010101" pitchFamily="2" charset="-122"/>
              </a:rPr>
              <a:t>90%</a:t>
            </a:r>
            <a:r>
              <a:rPr lang="zh-CN" altLang="en-US" sz="2400" dirty="0">
                <a:solidFill>
                  <a:srgbClr val="1E1169"/>
                </a:solidFill>
                <a:latin typeface="宋体" panose="02010600030101010101" pitchFamily="2" charset="-122"/>
              </a:rPr>
              <a:t>。</a:t>
            </a:r>
            <a:r>
              <a:rPr lang="en-US" altLang="zh-CN" sz="2400" dirty="0">
                <a:solidFill>
                  <a:srgbClr val="1E1169"/>
                </a:solidFill>
                <a:latin typeface="宋体" panose="02010600030101010101" pitchFamily="2" charset="-122"/>
              </a:rPr>
              <a:t>(1)</a:t>
            </a:r>
            <a:r>
              <a:rPr lang="zh-CN" altLang="en-US" sz="2400" dirty="0">
                <a:solidFill>
                  <a:srgbClr val="1E1169"/>
                </a:solidFill>
                <a:latin typeface="宋体" panose="02010600030101010101" pitchFamily="2" charset="-122"/>
              </a:rPr>
              <a:t>求近期乙出差的概率；</a:t>
            </a:r>
          </a:p>
          <a:p>
            <a:pPr marL="0" indent="0">
              <a:lnSpc>
                <a:spcPct val="90000"/>
              </a:lnSpc>
              <a:buClr>
                <a:schemeClr val="folHlink"/>
              </a:buClr>
              <a:buSzPct val="60000"/>
              <a:buFont typeface="Wingdings" panose="05000000000000000000" pitchFamily="2" charset="2"/>
              <a:buNone/>
            </a:pPr>
            <a:r>
              <a:rPr lang="zh-CN" altLang="en-US" sz="2400" dirty="0">
                <a:solidFill>
                  <a:srgbClr val="1E1169"/>
                </a:solidFill>
                <a:latin typeface="宋体" panose="02010600030101010101" pitchFamily="2" charset="-122"/>
              </a:rPr>
              <a:t>	</a:t>
            </a:r>
            <a:r>
              <a:rPr lang="en-US" altLang="zh-CN" sz="2400" dirty="0">
                <a:solidFill>
                  <a:srgbClr val="1E1169"/>
                </a:solidFill>
                <a:latin typeface="宋体" panose="02010600030101010101" pitchFamily="2" charset="-122"/>
              </a:rPr>
              <a:t>(2)</a:t>
            </a:r>
            <a:r>
              <a:rPr lang="zh-CN" altLang="en-US" sz="2400" dirty="0">
                <a:solidFill>
                  <a:srgbClr val="1E1169"/>
                </a:solidFill>
                <a:latin typeface="宋体" panose="02010600030101010101" pitchFamily="2" charset="-122"/>
              </a:rPr>
              <a:t>若已知乙近期出差在外，求甲出差的概率。</a:t>
            </a:r>
          </a:p>
          <a:p>
            <a:pPr marL="0" indent="0">
              <a:lnSpc>
                <a:spcPct val="90000"/>
              </a:lnSpc>
              <a:buClr>
                <a:schemeClr val="folHlink"/>
              </a:buClr>
              <a:buSzPct val="60000"/>
              <a:buFont typeface="Wingdings" panose="05000000000000000000" pitchFamily="2" charset="2"/>
              <a:buNone/>
            </a:pPr>
            <a:r>
              <a:rPr lang="zh-CN" altLang="en-US" sz="2800">
                <a:latin typeface="宋体" panose="02010600030101010101" pitchFamily="2" charset="-122"/>
              </a:rPr>
              <a:t>	</a:t>
            </a:r>
          </a:p>
          <a:p>
            <a:pPr marL="0" indent="0">
              <a:lnSpc>
                <a:spcPct val="90000"/>
              </a:lnSpc>
              <a:buClr>
                <a:schemeClr val="folHlink"/>
              </a:buClr>
              <a:buSzPct val="60000"/>
              <a:buFont typeface="Wingdings" panose="05000000000000000000" pitchFamily="2" charset="2"/>
              <a:buNone/>
            </a:pPr>
            <a:endParaRPr lang="zh-CN" altLang="en-US" sz="2800">
              <a:latin typeface="宋体" panose="02010600030101010101" pitchFamily="2" charset="-122"/>
            </a:endParaRPr>
          </a:p>
          <a:p>
            <a:pPr marL="0" indent="0">
              <a:lnSpc>
                <a:spcPct val="90000"/>
              </a:lnSpc>
              <a:buClr>
                <a:schemeClr val="folHlink"/>
              </a:buClr>
              <a:buSzPct val="60000"/>
              <a:buFont typeface="Wingdings" panose="05000000000000000000" pitchFamily="2" charset="2"/>
              <a:buNone/>
            </a:pPr>
            <a:r>
              <a:rPr lang="zh-CN" altLang="en-US" sz="2800">
                <a:latin typeface="宋体" panose="02010600030101010101" pitchFamily="2" charset="-122"/>
              </a:rPr>
              <a:t>	</a:t>
            </a:r>
          </a:p>
          <a:p>
            <a:pPr marL="0" indent="0">
              <a:lnSpc>
                <a:spcPct val="90000"/>
              </a:lnSpc>
              <a:buClr>
                <a:schemeClr val="folHlink"/>
              </a:buClr>
              <a:buSzPct val="60000"/>
              <a:buFont typeface="Wingdings" panose="05000000000000000000" pitchFamily="2" charset="2"/>
              <a:buNone/>
            </a:pPr>
            <a:r>
              <a:rPr lang="zh-CN" altLang="en-US" sz="2800">
                <a:latin typeface="宋体" panose="02010600030101010101" pitchFamily="2" charset="-122"/>
              </a:rPr>
              <a:t>	</a:t>
            </a:r>
          </a:p>
        </p:txBody>
      </p:sp>
      <p:graphicFrame>
        <p:nvGraphicFramePr>
          <p:cNvPr id="113668" name="内容占位符 113667"/>
          <p:cNvGraphicFramePr>
            <a:graphicFrameLocks noGrp="1"/>
          </p:cNvGraphicFramePr>
          <p:nvPr>
            <p:ph sz="quarter" idx="2"/>
          </p:nvPr>
        </p:nvGraphicFramePr>
        <p:xfrm>
          <a:off x="2054225" y="2998788"/>
          <a:ext cx="5508625" cy="417512"/>
        </p:xfrm>
        <a:graphic>
          <a:graphicData uri="http://schemas.openxmlformats.org/presentationml/2006/ole">
            <mc:AlternateContent xmlns:mc="http://schemas.openxmlformats.org/markup-compatibility/2006">
              <mc:Choice xmlns:v="urn:schemas-microsoft-com:vml" Requires="v">
                <p:oleObj r:id="rId2" imgW="3251200" imgH="228600" progId="Equation.DSMT4">
                  <p:embed/>
                </p:oleObj>
              </mc:Choice>
              <mc:Fallback>
                <p:oleObj r:id="rId2" imgW="3251200" imgH="228600" progId="Equation.DSMT4">
                  <p:embed/>
                  <p:pic>
                    <p:nvPicPr>
                      <p:cNvPr id="0" name="图片 3211"/>
                      <p:cNvPicPr/>
                      <p:nvPr/>
                    </p:nvPicPr>
                    <p:blipFill>
                      <a:blip r:embed="rId3"/>
                      <a:stretch>
                        <a:fillRect/>
                      </a:stretch>
                    </p:blipFill>
                    <p:spPr>
                      <a:xfrm>
                        <a:off x="2054225" y="2998788"/>
                        <a:ext cx="5508625" cy="417512"/>
                      </a:xfrm>
                      <a:prstGeom prst="rect">
                        <a:avLst/>
                      </a:prstGeom>
                      <a:noFill/>
                      <a:ln w="38100">
                        <a:miter/>
                      </a:ln>
                    </p:spPr>
                  </p:pic>
                </p:oleObj>
              </mc:Fallback>
            </mc:AlternateContent>
          </a:graphicData>
        </a:graphic>
      </p:graphicFrame>
      <p:graphicFrame>
        <p:nvGraphicFramePr>
          <p:cNvPr id="113671" name="内容占位符 113670"/>
          <p:cNvGraphicFramePr>
            <a:graphicFrameLocks noGrp="1"/>
          </p:cNvGraphicFramePr>
          <p:nvPr>
            <p:ph sz="quarter" idx="3"/>
          </p:nvPr>
        </p:nvGraphicFramePr>
        <p:xfrm>
          <a:off x="1663700" y="3625850"/>
          <a:ext cx="2497138" cy="446088"/>
        </p:xfrm>
        <a:graphic>
          <a:graphicData uri="http://schemas.openxmlformats.org/presentationml/2006/ole">
            <mc:AlternateContent xmlns:mc="http://schemas.openxmlformats.org/markup-compatibility/2006">
              <mc:Choice xmlns:v="urn:schemas-microsoft-com:vml" Requires="v">
                <p:oleObj r:id="rId4" imgW="1535430" imgH="254000" progId="Equation.DSMT4">
                  <p:embed/>
                </p:oleObj>
              </mc:Choice>
              <mc:Fallback>
                <p:oleObj r:id="rId4" imgW="1535430" imgH="254000" progId="Equation.DSMT4">
                  <p:embed/>
                  <p:pic>
                    <p:nvPicPr>
                      <p:cNvPr id="0" name="图片 3201"/>
                      <p:cNvPicPr/>
                      <p:nvPr/>
                    </p:nvPicPr>
                    <p:blipFill>
                      <a:blip r:embed="rId5"/>
                      <a:stretch>
                        <a:fillRect/>
                      </a:stretch>
                    </p:blipFill>
                    <p:spPr>
                      <a:xfrm>
                        <a:off x="1663700" y="3625850"/>
                        <a:ext cx="2497138" cy="446088"/>
                      </a:xfrm>
                      <a:prstGeom prst="rect">
                        <a:avLst/>
                      </a:prstGeom>
                      <a:noFill/>
                      <a:ln w="38100">
                        <a:miter/>
                      </a:ln>
                    </p:spPr>
                  </p:pic>
                </p:oleObj>
              </mc:Fallback>
            </mc:AlternateContent>
          </a:graphicData>
        </a:graphic>
      </p:graphicFrame>
      <p:graphicFrame>
        <p:nvGraphicFramePr>
          <p:cNvPr id="113674" name="对象 113673"/>
          <p:cNvGraphicFramePr/>
          <p:nvPr/>
        </p:nvGraphicFramePr>
        <p:xfrm>
          <a:off x="2038350" y="4119563"/>
          <a:ext cx="3522663" cy="427037"/>
        </p:xfrm>
        <a:graphic>
          <a:graphicData uri="http://schemas.openxmlformats.org/presentationml/2006/ole">
            <mc:AlternateContent xmlns:mc="http://schemas.openxmlformats.org/markup-compatibility/2006">
              <mc:Choice xmlns:v="urn:schemas-microsoft-com:vml" Requires="v">
                <p:oleObj r:id="rId6" imgW="2222500" imgH="228600" progId="Equation.DSMT4">
                  <p:embed/>
                </p:oleObj>
              </mc:Choice>
              <mc:Fallback>
                <p:oleObj r:id="rId6" imgW="2222500" imgH="228600" progId="Equation.DSMT4">
                  <p:embed/>
                  <p:pic>
                    <p:nvPicPr>
                      <p:cNvPr id="0" name="图片 3202"/>
                      <p:cNvPicPr/>
                      <p:nvPr/>
                    </p:nvPicPr>
                    <p:blipFill>
                      <a:blip r:embed="rId7"/>
                      <a:stretch>
                        <a:fillRect/>
                      </a:stretch>
                    </p:blipFill>
                    <p:spPr>
                      <a:xfrm>
                        <a:off x="2038350" y="4119563"/>
                        <a:ext cx="3522663" cy="427037"/>
                      </a:xfrm>
                      <a:prstGeom prst="rect">
                        <a:avLst/>
                      </a:prstGeom>
                      <a:noFill/>
                      <a:ln w="38100">
                        <a:noFill/>
                        <a:miter/>
                      </a:ln>
                    </p:spPr>
                  </p:pic>
                </p:oleObj>
              </mc:Fallback>
            </mc:AlternateContent>
          </a:graphicData>
        </a:graphic>
      </p:graphicFrame>
      <p:graphicFrame>
        <p:nvGraphicFramePr>
          <p:cNvPr id="113675" name="对象 113674"/>
          <p:cNvGraphicFramePr/>
          <p:nvPr/>
        </p:nvGraphicFramePr>
        <p:xfrm>
          <a:off x="2133600" y="4710113"/>
          <a:ext cx="2908300" cy="358775"/>
        </p:xfrm>
        <a:graphic>
          <a:graphicData uri="http://schemas.openxmlformats.org/presentationml/2006/ole">
            <mc:AlternateContent xmlns:mc="http://schemas.openxmlformats.org/markup-compatibility/2006">
              <mc:Choice xmlns:v="urn:schemas-microsoft-com:vml" Requires="v">
                <p:oleObj r:id="rId8" imgW="1762125" imgH="177800" progId="Equation.DSMT4">
                  <p:embed/>
                </p:oleObj>
              </mc:Choice>
              <mc:Fallback>
                <p:oleObj r:id="rId8" imgW="1762125" imgH="177800" progId="Equation.DSMT4">
                  <p:embed/>
                  <p:pic>
                    <p:nvPicPr>
                      <p:cNvPr id="0" name="图片 3205"/>
                      <p:cNvPicPr/>
                      <p:nvPr/>
                    </p:nvPicPr>
                    <p:blipFill>
                      <a:blip r:embed="rId9"/>
                      <a:stretch>
                        <a:fillRect/>
                      </a:stretch>
                    </p:blipFill>
                    <p:spPr>
                      <a:xfrm>
                        <a:off x="2133600" y="4710113"/>
                        <a:ext cx="2908300" cy="358775"/>
                      </a:xfrm>
                      <a:prstGeom prst="rect">
                        <a:avLst/>
                      </a:prstGeom>
                      <a:noFill/>
                      <a:ln w="38100">
                        <a:noFill/>
                        <a:miter/>
                      </a:ln>
                    </p:spPr>
                  </p:pic>
                </p:oleObj>
              </mc:Fallback>
            </mc:AlternateContent>
          </a:graphicData>
        </a:graphic>
      </p:graphicFrame>
      <p:graphicFrame>
        <p:nvGraphicFramePr>
          <p:cNvPr id="113676" name="对象 113675"/>
          <p:cNvGraphicFramePr/>
          <p:nvPr/>
        </p:nvGraphicFramePr>
        <p:xfrm>
          <a:off x="1322388" y="5205413"/>
          <a:ext cx="5029200" cy="846137"/>
        </p:xfrm>
        <a:graphic>
          <a:graphicData uri="http://schemas.openxmlformats.org/presentationml/2006/ole">
            <mc:AlternateContent xmlns:mc="http://schemas.openxmlformats.org/markup-compatibility/2006">
              <mc:Choice xmlns:v="urn:schemas-microsoft-com:vml" Requires="v">
                <p:oleObj r:id="rId10" imgW="3187700" imgH="419100" progId="Equation.DSMT4">
                  <p:embed/>
                </p:oleObj>
              </mc:Choice>
              <mc:Fallback>
                <p:oleObj r:id="rId10" imgW="3187700" imgH="419100" progId="Equation.DSMT4">
                  <p:embed/>
                  <p:pic>
                    <p:nvPicPr>
                      <p:cNvPr id="0" name="图片 3203"/>
                      <p:cNvPicPr/>
                      <p:nvPr/>
                    </p:nvPicPr>
                    <p:blipFill>
                      <a:blip r:embed="rId11"/>
                      <a:stretch>
                        <a:fillRect/>
                      </a:stretch>
                    </p:blipFill>
                    <p:spPr>
                      <a:xfrm>
                        <a:off x="1322388" y="5205413"/>
                        <a:ext cx="5029200" cy="846137"/>
                      </a:xfrm>
                      <a:prstGeom prst="rect">
                        <a:avLst/>
                      </a:prstGeom>
                      <a:noFill/>
                      <a:ln w="38100">
                        <a:noFill/>
                        <a:miter/>
                      </a:ln>
                    </p:spPr>
                  </p:pic>
                </p:oleObj>
              </mc:Fallback>
            </mc:AlternateContent>
          </a:graphicData>
        </a:graphic>
      </p:graphicFrame>
      <p:grpSp>
        <p:nvGrpSpPr>
          <p:cNvPr id="113690" name="组合 113689"/>
          <p:cNvGrpSpPr/>
          <p:nvPr/>
        </p:nvGrpSpPr>
        <p:grpSpPr>
          <a:xfrm>
            <a:off x="5094288" y="2370138"/>
            <a:ext cx="2376487" cy="576262"/>
            <a:chOff x="3127" y="1118"/>
            <a:chExt cx="1497" cy="363"/>
          </a:xfrm>
        </p:grpSpPr>
        <p:sp>
          <p:nvSpPr>
            <p:cNvPr id="113685" name="云形标注 113684"/>
            <p:cNvSpPr/>
            <p:nvPr/>
          </p:nvSpPr>
          <p:spPr>
            <a:xfrm>
              <a:off x="3127" y="1118"/>
              <a:ext cx="1497" cy="363"/>
            </a:xfrm>
            <a:prstGeom prst="cloudCallout">
              <a:avLst>
                <a:gd name="adj1" fmla="val -102574"/>
                <a:gd name="adj2" fmla="val 143389"/>
              </a:avLst>
            </a:prstGeom>
            <a:solidFill>
              <a:schemeClr val="accent1">
                <a:alpha val="50000"/>
              </a:schemeClr>
            </a:solidFill>
            <a:ln w="9525" cap="flat" cmpd="sng">
              <a:solidFill>
                <a:schemeClr val="tx1"/>
              </a:solidFill>
              <a:prstDash val="solid"/>
              <a:headEnd type="none" w="med" len="med"/>
              <a:tailEnd type="none" w="med" len="med"/>
            </a:ln>
          </p:spPr>
          <p:txBody>
            <a:bodyPr/>
            <a:lstStyle/>
            <a:p>
              <a:pPr algn="ctr" fontAlgn="t">
                <a:spcBef>
                  <a:spcPct val="0"/>
                </a:spcBef>
              </a:pPr>
              <a:endParaRPr sz="1800" dirty="0">
                <a:solidFill>
                  <a:srgbClr val="FF0066"/>
                </a:solidFill>
                <a:latin typeface="Arial" panose="020B0604020202020204" pitchFamily="34" charset="0"/>
              </a:endParaRPr>
            </a:p>
          </p:txBody>
        </p:sp>
        <p:graphicFrame>
          <p:nvGraphicFramePr>
            <p:cNvPr id="113682" name="对象 113681"/>
            <p:cNvGraphicFramePr/>
            <p:nvPr/>
          </p:nvGraphicFramePr>
          <p:xfrm>
            <a:off x="3269" y="1160"/>
            <a:ext cx="1243" cy="261"/>
          </p:xfrm>
          <a:graphic>
            <a:graphicData uri="http://schemas.openxmlformats.org/presentationml/2006/ole">
              <mc:AlternateContent xmlns:mc="http://schemas.openxmlformats.org/markup-compatibility/2006">
                <mc:Choice xmlns:v="urn:schemas-microsoft-com:vml" Requires="v">
                  <p:oleObj r:id="rId12" imgW="1027430" imgH="215900" progId="Equation.DSMT4">
                    <p:embed/>
                  </p:oleObj>
                </mc:Choice>
                <mc:Fallback>
                  <p:oleObj r:id="rId12" imgW="1027430" imgH="215900" progId="Equation.DSMT4">
                    <p:embed/>
                    <p:pic>
                      <p:nvPicPr>
                        <p:cNvPr id="0" name="图片 3207"/>
                        <p:cNvPicPr/>
                        <p:nvPr/>
                      </p:nvPicPr>
                      <p:blipFill>
                        <a:blip r:embed="rId13"/>
                        <a:stretch>
                          <a:fillRect/>
                        </a:stretch>
                      </p:blipFill>
                      <p:spPr>
                        <a:xfrm>
                          <a:off x="3269" y="1160"/>
                          <a:ext cx="1243" cy="261"/>
                        </a:xfrm>
                        <a:prstGeom prst="rect">
                          <a:avLst/>
                        </a:prstGeom>
                        <a:noFill/>
                        <a:ln w="38100">
                          <a:noFill/>
                          <a:miter/>
                        </a:ln>
                      </p:spPr>
                    </p:pic>
                  </p:oleObj>
                </mc:Fallback>
              </mc:AlternateContent>
            </a:graphicData>
          </a:graphic>
        </p:graphicFrame>
      </p:grpSp>
      <p:sp>
        <p:nvSpPr>
          <p:cNvPr id="113684" name="椭圆形标注 113683"/>
          <p:cNvSpPr/>
          <p:nvPr/>
        </p:nvSpPr>
        <p:spPr>
          <a:xfrm rot="10866993">
            <a:off x="425450" y="6024563"/>
            <a:ext cx="1597025" cy="573087"/>
          </a:xfrm>
          <a:prstGeom prst="wedgeEllipseCallout">
            <a:avLst>
              <a:gd name="adj1" fmla="val -32019"/>
              <a:gd name="adj2" fmla="val 96898"/>
            </a:avLst>
          </a:prstGeom>
          <a:solidFill>
            <a:srgbClr val="99CCFF"/>
          </a:solidFill>
          <a:ln w="9525" cap="flat" cmpd="sng">
            <a:solidFill>
              <a:srgbClr val="000000"/>
            </a:solidFill>
            <a:prstDash val="solid"/>
            <a:miter/>
            <a:headEnd type="none" w="med" len="med"/>
            <a:tailEnd type="none" w="med" len="med"/>
          </a:ln>
        </p:spPr>
        <p:txBody>
          <a:bodyPr rot="10800000"/>
          <a:lstStyle/>
          <a:p>
            <a:pPr algn="ctr" fontAlgn="t">
              <a:spcBef>
                <a:spcPct val="0"/>
              </a:spcBef>
            </a:pPr>
            <a:r>
              <a:rPr lang="en-US" altLang="zh-CN" sz="1400" err="1">
                <a:solidFill>
                  <a:srgbClr val="FF0066"/>
                </a:solidFill>
                <a:latin typeface="Arial" panose="020B0604020202020204" pitchFamily="34" charset="0"/>
              </a:rPr>
              <a:t>Bayes</a:t>
            </a:r>
            <a:r>
              <a:rPr lang="zh-CN" altLang="en-US" sz="1400" dirty="0">
                <a:solidFill>
                  <a:srgbClr val="FF0066"/>
                </a:solidFill>
                <a:latin typeface="Arial" panose="020B0604020202020204" pitchFamily="34" charset="0"/>
              </a:rPr>
              <a:t>公式</a:t>
            </a:r>
          </a:p>
        </p:txBody>
      </p:sp>
      <p:sp>
        <p:nvSpPr>
          <p:cNvPr id="113687" name="云形标注 113686"/>
          <p:cNvSpPr/>
          <p:nvPr/>
        </p:nvSpPr>
        <p:spPr>
          <a:xfrm rot="268672">
            <a:off x="0" y="4557713"/>
            <a:ext cx="1487488" cy="876300"/>
          </a:xfrm>
          <a:prstGeom prst="cloudCallout">
            <a:avLst>
              <a:gd name="adj1" fmla="val 105620"/>
              <a:gd name="adj2" fmla="val -69509"/>
            </a:avLst>
          </a:prstGeom>
          <a:solidFill>
            <a:schemeClr val="accent1"/>
          </a:solidFill>
          <a:ln w="9525" cap="flat" cmpd="sng">
            <a:solidFill>
              <a:schemeClr val="tx1"/>
            </a:solidFill>
            <a:prstDash val="solid"/>
            <a:headEnd type="none" w="med" len="med"/>
            <a:tailEnd type="none" w="med" len="med"/>
          </a:ln>
        </p:spPr>
        <p:txBody>
          <a:bodyPr/>
          <a:lstStyle/>
          <a:p>
            <a:pPr algn="ctr" fontAlgn="t">
              <a:spcBef>
                <a:spcPct val="0"/>
              </a:spcBef>
            </a:pPr>
            <a:r>
              <a:rPr lang="zh-CN" altLang="en-US" sz="1800" dirty="0">
                <a:solidFill>
                  <a:srgbClr val="FF0066"/>
                </a:solidFill>
                <a:latin typeface="Arial" panose="020B0604020202020204" pitchFamily="34" charset="0"/>
              </a:rPr>
              <a:t>全概率公式</a:t>
            </a:r>
          </a:p>
        </p:txBody>
      </p:sp>
      <p:graphicFrame>
        <p:nvGraphicFramePr>
          <p:cNvPr id="113691" name="对象 113690"/>
          <p:cNvGraphicFramePr/>
          <p:nvPr/>
        </p:nvGraphicFramePr>
        <p:xfrm>
          <a:off x="4222750" y="3619500"/>
          <a:ext cx="2070100" cy="419100"/>
        </p:xfrm>
        <a:graphic>
          <a:graphicData uri="http://schemas.openxmlformats.org/presentationml/2006/ole">
            <mc:AlternateContent xmlns:mc="http://schemas.openxmlformats.org/markup-compatibility/2006">
              <mc:Choice xmlns:v="urn:schemas-microsoft-com:vml" Requires="v">
                <p:oleObj r:id="rId14" imgW="1129665" imgH="228600" progId="Equation.DSMT4">
                  <p:embed/>
                </p:oleObj>
              </mc:Choice>
              <mc:Fallback>
                <p:oleObj r:id="rId14" imgW="1129665" imgH="228600" progId="Equation.DSMT4">
                  <p:embed/>
                  <p:pic>
                    <p:nvPicPr>
                      <p:cNvPr id="0" name="图片 3210"/>
                      <p:cNvPicPr/>
                      <p:nvPr/>
                    </p:nvPicPr>
                    <p:blipFill>
                      <a:blip r:embed="rId15"/>
                      <a:stretch>
                        <a:fillRect/>
                      </a:stretch>
                    </p:blipFill>
                    <p:spPr>
                      <a:xfrm>
                        <a:off x="4222750" y="3619500"/>
                        <a:ext cx="2070100" cy="419100"/>
                      </a:xfrm>
                      <a:prstGeom prst="rect">
                        <a:avLst/>
                      </a:prstGeom>
                      <a:noFill/>
                      <a:ln w="38100">
                        <a:noFill/>
                        <a:miter/>
                      </a:ln>
                    </p:spPr>
                  </p:pic>
                </p:oleObj>
              </mc:Fallback>
            </mc:AlternateContent>
          </a:graphicData>
        </a:graphic>
      </p:graphicFrame>
      <p:sp>
        <p:nvSpPr>
          <p:cNvPr id="113692" name="矩形 113691"/>
          <p:cNvSpPr/>
          <p:nvPr/>
        </p:nvSpPr>
        <p:spPr>
          <a:xfrm>
            <a:off x="725488" y="2211388"/>
            <a:ext cx="4522787" cy="420687"/>
          </a:xfrm>
          <a:prstGeom prst="rect">
            <a:avLst/>
          </a:prstGeom>
          <a:noFill/>
          <a:ln w="19050">
            <a:noFill/>
          </a:ln>
        </p:spPr>
        <p:txBody>
          <a:bodyPr lIns="90000" tIns="46800" rIns="90000" bIns="46800">
            <a:spAutoFit/>
          </a:bodyPr>
          <a:lstStyle/>
          <a:p>
            <a:pPr>
              <a:lnSpc>
                <a:spcPct val="90000"/>
              </a:lnSpc>
              <a:buClr>
                <a:schemeClr val="hlink"/>
              </a:buClr>
              <a:buSzPct val="75000"/>
              <a:buFont typeface="Wingdings" panose="05000000000000000000" pitchFamily="2" charset="2"/>
            </a:pPr>
            <a:r>
              <a:rPr lang="zh-CN" altLang="en-US" dirty="0">
                <a:solidFill>
                  <a:srgbClr val="1E1169"/>
                </a:solidFill>
                <a:latin typeface="宋体" panose="02010600030101010101" pitchFamily="2" charset="-122"/>
              </a:rPr>
              <a:t>解：设</a:t>
            </a:r>
            <a:r>
              <a:rPr lang="en-US" altLang="zh-CN" dirty="0">
                <a:solidFill>
                  <a:srgbClr val="1E1169"/>
                </a:solidFill>
                <a:latin typeface="宋体" panose="02010600030101010101" pitchFamily="2" charset="-122"/>
              </a:rPr>
              <a:t>A={</a:t>
            </a:r>
            <a:r>
              <a:rPr lang="zh-CN" altLang="en-US" dirty="0">
                <a:solidFill>
                  <a:srgbClr val="1E1169"/>
                </a:solidFill>
                <a:latin typeface="宋体" panose="02010600030101010101" pitchFamily="2" charset="-122"/>
              </a:rPr>
              <a:t>甲出差</a:t>
            </a:r>
            <a:r>
              <a:rPr lang="en-US" altLang="zh-CN" dirty="0">
                <a:solidFill>
                  <a:srgbClr val="1E1169"/>
                </a:solidFill>
                <a:latin typeface="宋体" panose="02010600030101010101" pitchFamily="2" charset="-122"/>
              </a:rPr>
              <a:t>}</a:t>
            </a:r>
            <a:r>
              <a:rPr lang="zh-CN" altLang="en-US" dirty="0">
                <a:solidFill>
                  <a:srgbClr val="1E1169"/>
                </a:solidFill>
                <a:latin typeface="宋体" panose="02010600030101010101" pitchFamily="2" charset="-122"/>
              </a:rPr>
              <a:t>，</a:t>
            </a:r>
            <a:r>
              <a:rPr lang="en-US" altLang="zh-CN" dirty="0">
                <a:solidFill>
                  <a:srgbClr val="1E1169"/>
                </a:solidFill>
                <a:latin typeface="宋体" panose="02010600030101010101" pitchFamily="2" charset="-122"/>
              </a:rPr>
              <a:t>B={</a:t>
            </a:r>
            <a:r>
              <a:rPr lang="zh-CN" altLang="en-US" dirty="0">
                <a:solidFill>
                  <a:srgbClr val="1E1169"/>
                </a:solidFill>
                <a:latin typeface="宋体" panose="02010600030101010101" pitchFamily="2" charset="-122"/>
              </a:rPr>
              <a:t>乙出差</a:t>
            </a:r>
            <a:r>
              <a:rPr lang="en-US" altLang="zh-CN">
                <a:solidFill>
                  <a:srgbClr val="1E1169"/>
                </a:solidFill>
                <a:latin typeface="宋体" panose="02010600030101010101" pitchFamily="2" charset="-122"/>
              </a:rPr>
              <a:t>}</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3667"/>
                                        </p:tgtEl>
                                        <p:attrNameLst>
                                          <p:attrName>style.visibility</p:attrName>
                                        </p:attrNameLst>
                                      </p:cBhvr>
                                      <p:to>
                                        <p:strVal val="visible"/>
                                      </p:to>
                                    </p:set>
                                    <p:animEffect transition="in" filter="wipe(left)">
                                      <p:cBhvr>
                                        <p:cTn id="7" dur="500"/>
                                        <p:tgtEl>
                                          <p:spTgt spid="11366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3692"/>
                                        </p:tgtEl>
                                        <p:attrNameLst>
                                          <p:attrName>style.visibility</p:attrName>
                                        </p:attrNameLst>
                                      </p:cBhvr>
                                      <p:to>
                                        <p:strVal val="visible"/>
                                      </p:to>
                                    </p:set>
                                    <p:anim calcmode="lin" valueType="num">
                                      <p:cBhvr additive="base">
                                        <p:cTn id="12" dur="500" fill="hold"/>
                                        <p:tgtEl>
                                          <p:spTgt spid="113692"/>
                                        </p:tgtEl>
                                        <p:attrNameLst>
                                          <p:attrName>ppt_x</p:attrName>
                                        </p:attrNameLst>
                                      </p:cBhvr>
                                      <p:tavLst>
                                        <p:tav tm="0">
                                          <p:val>
                                            <p:strVal val="0-#ppt_w/2"/>
                                          </p:val>
                                        </p:tav>
                                        <p:tav tm="100000">
                                          <p:val>
                                            <p:strVal val="#ppt_x"/>
                                          </p:val>
                                        </p:tav>
                                      </p:tavLst>
                                    </p:anim>
                                    <p:anim calcmode="lin" valueType="num">
                                      <p:cBhvr additive="base">
                                        <p:cTn id="13" dur="500" fill="hold"/>
                                        <p:tgtEl>
                                          <p:spTgt spid="11369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13668"/>
                                        </p:tgtEl>
                                        <p:attrNameLst>
                                          <p:attrName>style.visibility</p:attrName>
                                        </p:attrNameLst>
                                      </p:cBhvr>
                                      <p:to>
                                        <p:strVal val="visible"/>
                                      </p:to>
                                    </p:set>
                                    <p:animEffect transition="in" filter="wipe(left)">
                                      <p:cBhvr>
                                        <p:cTn id="18" dur="500"/>
                                        <p:tgtEl>
                                          <p:spTgt spid="11366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13671"/>
                                        </p:tgtEl>
                                        <p:attrNameLst>
                                          <p:attrName>style.visibility</p:attrName>
                                        </p:attrNameLst>
                                      </p:cBhvr>
                                      <p:to>
                                        <p:strVal val="visible"/>
                                      </p:to>
                                    </p:set>
                                    <p:animEffect transition="in" filter="wipe(left)">
                                      <p:cBhvr>
                                        <p:cTn id="23" dur="500"/>
                                        <p:tgtEl>
                                          <p:spTgt spid="11367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13690"/>
                                        </p:tgtEl>
                                        <p:attrNameLst>
                                          <p:attrName>style.visibility</p:attrName>
                                        </p:attrNameLst>
                                      </p:cBhvr>
                                      <p:to>
                                        <p:strVal val="visible"/>
                                      </p:to>
                                    </p:set>
                                    <p:animEffect transition="in" filter="wipe(up)">
                                      <p:cBhvr>
                                        <p:cTn id="28" dur="500"/>
                                        <p:tgtEl>
                                          <p:spTgt spid="113690"/>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13691"/>
                                        </p:tgtEl>
                                        <p:attrNameLst>
                                          <p:attrName>style.visibility</p:attrName>
                                        </p:attrNameLst>
                                      </p:cBhvr>
                                      <p:to>
                                        <p:strVal val="visible"/>
                                      </p:to>
                                    </p:set>
                                    <p:animEffect transition="in" filter="wipe(left)">
                                      <p:cBhvr>
                                        <p:cTn id="32" dur="500"/>
                                        <p:tgtEl>
                                          <p:spTgt spid="11369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3687"/>
                                        </p:tgtEl>
                                        <p:attrNameLst>
                                          <p:attrName>style.visibility</p:attrName>
                                        </p:attrNameLst>
                                      </p:cBhvr>
                                      <p:to>
                                        <p:strVal val="visible"/>
                                      </p:to>
                                    </p:set>
                                    <p:animEffect transition="in" filter="wipe(left)">
                                      <p:cBhvr>
                                        <p:cTn id="37" dur="500"/>
                                        <p:tgtEl>
                                          <p:spTgt spid="113687"/>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13674"/>
                                        </p:tgtEl>
                                        <p:attrNameLst>
                                          <p:attrName>style.visibility</p:attrName>
                                        </p:attrNameLst>
                                      </p:cBhvr>
                                      <p:to>
                                        <p:strVal val="visible"/>
                                      </p:to>
                                    </p:set>
                                    <p:animEffect transition="in" filter="wipe(left)">
                                      <p:cBhvr>
                                        <p:cTn id="41" dur="500"/>
                                        <p:tgtEl>
                                          <p:spTgt spid="11367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13675"/>
                                        </p:tgtEl>
                                        <p:attrNameLst>
                                          <p:attrName>style.visibility</p:attrName>
                                        </p:attrNameLst>
                                      </p:cBhvr>
                                      <p:to>
                                        <p:strVal val="visible"/>
                                      </p:to>
                                    </p:set>
                                    <p:animEffect transition="in" filter="wipe(left)">
                                      <p:cBhvr>
                                        <p:cTn id="46" dur="500"/>
                                        <p:tgtEl>
                                          <p:spTgt spid="11367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13676"/>
                                        </p:tgtEl>
                                        <p:attrNameLst>
                                          <p:attrName>style.visibility</p:attrName>
                                        </p:attrNameLst>
                                      </p:cBhvr>
                                      <p:to>
                                        <p:strVal val="visible"/>
                                      </p:to>
                                    </p:set>
                                    <p:animEffect transition="in" filter="wipe(left)">
                                      <p:cBhvr>
                                        <p:cTn id="51" dur="500"/>
                                        <p:tgtEl>
                                          <p:spTgt spid="113676"/>
                                        </p:tgtEl>
                                      </p:cBhvr>
                                    </p:animEffect>
                                  </p:childTnLst>
                                </p:cTn>
                              </p:par>
                            </p:childTnLst>
                          </p:cTn>
                        </p:par>
                        <p:par>
                          <p:cTn id="52" fill="hold">
                            <p:stCondLst>
                              <p:cond delay="500"/>
                            </p:stCondLst>
                            <p:childTnLst>
                              <p:par>
                                <p:cTn id="53" presetID="22" presetClass="entr" presetSubtype="4" fill="hold" grpId="0" nodeType="afterEffect">
                                  <p:stCondLst>
                                    <p:cond delay="0"/>
                                  </p:stCondLst>
                                  <p:childTnLst>
                                    <p:set>
                                      <p:cBhvr>
                                        <p:cTn id="54" dur="1" fill="hold">
                                          <p:stCondLst>
                                            <p:cond delay="0"/>
                                          </p:stCondLst>
                                        </p:cTn>
                                        <p:tgtEl>
                                          <p:spTgt spid="113684"/>
                                        </p:tgtEl>
                                        <p:attrNameLst>
                                          <p:attrName>style.visibility</p:attrName>
                                        </p:attrNameLst>
                                      </p:cBhvr>
                                      <p:to>
                                        <p:strVal val="visible"/>
                                      </p:to>
                                    </p:set>
                                    <p:animEffect transition="in" filter="wipe(down)">
                                      <p:cBhvr>
                                        <p:cTn id="55" dur="500"/>
                                        <p:tgtEl>
                                          <p:spTgt spid="113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ldLvl="0" animBg="1"/>
      <p:bldP spid="113684" grpId="0" bldLvl="0" animBg="1"/>
      <p:bldP spid="113687" grpId="0" bldLvl="0" animBg="1"/>
      <p:bldP spid="11369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
          <p:cNvPicPr>
            <a:picLocks noChangeAspect="1"/>
          </p:cNvPicPr>
          <p:nvPr/>
        </p:nvPicPr>
        <p:blipFill>
          <a:blip r:embed="rId3"/>
          <a:stretch>
            <a:fillRect/>
          </a:stretch>
        </p:blipFill>
        <p:spPr>
          <a:xfrm>
            <a:off x="434340" y="859155"/>
            <a:ext cx="8548370" cy="3793490"/>
          </a:xfrm>
          <a:prstGeom prst="rect">
            <a:avLst/>
          </a:prstGeom>
        </p:spPr>
      </p:pic>
    </p:spTree>
    <p:custDataLst>
      <p:tags r:id="rId1"/>
    </p:custData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2"/>
          <p:cNvPicPr>
            <a:picLocks noChangeAspect="1"/>
          </p:cNvPicPr>
          <p:nvPr/>
        </p:nvPicPr>
        <p:blipFill>
          <a:blip r:embed="rId3"/>
          <a:stretch>
            <a:fillRect/>
          </a:stretch>
        </p:blipFill>
        <p:spPr>
          <a:xfrm>
            <a:off x="-35560" y="728980"/>
            <a:ext cx="9227820" cy="4218305"/>
          </a:xfrm>
          <a:prstGeom prst="rect">
            <a:avLst/>
          </a:prstGeom>
        </p:spPr>
      </p:pic>
    </p:spTree>
    <p:custDataLst>
      <p:tags r:id="rId1"/>
    </p:custData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
          <p:cNvPicPr>
            <a:picLocks noChangeAspect="1"/>
          </p:cNvPicPr>
          <p:nvPr/>
        </p:nvPicPr>
        <p:blipFill>
          <a:blip r:embed="rId3"/>
          <a:stretch>
            <a:fillRect/>
          </a:stretch>
        </p:blipFill>
        <p:spPr>
          <a:xfrm>
            <a:off x="350520" y="715010"/>
            <a:ext cx="8636635" cy="2453640"/>
          </a:xfrm>
          <a:prstGeom prst="rect">
            <a:avLst/>
          </a:prstGeom>
        </p:spPr>
      </p:pic>
    </p:spTree>
    <p:custDataLst>
      <p:tags r:id="rId1"/>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3"/>
          <p:cNvPicPr>
            <a:picLocks noChangeAspect="1"/>
          </p:cNvPicPr>
          <p:nvPr/>
        </p:nvPicPr>
        <p:blipFill>
          <a:blip r:embed="rId3"/>
          <a:stretch>
            <a:fillRect/>
          </a:stretch>
        </p:blipFill>
        <p:spPr>
          <a:xfrm>
            <a:off x="311785" y="598805"/>
            <a:ext cx="8061960" cy="2764790"/>
          </a:xfrm>
          <a:prstGeom prst="rect">
            <a:avLst/>
          </a:prstGeom>
        </p:spPr>
      </p:pic>
    </p:spTree>
    <p:custDataLst>
      <p:tags r:id="rId1"/>
    </p:custData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
          <p:cNvPicPr>
            <a:picLocks noChangeAspect="1"/>
          </p:cNvPicPr>
          <p:nvPr/>
        </p:nvPicPr>
        <p:blipFill>
          <a:blip r:embed="rId3"/>
          <a:stretch>
            <a:fillRect/>
          </a:stretch>
        </p:blipFill>
        <p:spPr>
          <a:xfrm>
            <a:off x="350520" y="715010"/>
            <a:ext cx="8636635" cy="2453640"/>
          </a:xfrm>
          <a:prstGeom prst="rect">
            <a:avLst/>
          </a:prstGeom>
        </p:spPr>
      </p:pic>
      <p:pic>
        <p:nvPicPr>
          <p:cNvPr id="3" name="图片 2" descr="2"/>
          <p:cNvPicPr>
            <a:picLocks noChangeAspect="1"/>
          </p:cNvPicPr>
          <p:nvPr/>
        </p:nvPicPr>
        <p:blipFill>
          <a:blip r:embed="rId4"/>
          <a:stretch>
            <a:fillRect/>
          </a:stretch>
        </p:blipFill>
        <p:spPr>
          <a:xfrm>
            <a:off x="2237740" y="3168650"/>
            <a:ext cx="5450205" cy="3752850"/>
          </a:xfrm>
          <a:prstGeom prst="rect">
            <a:avLst/>
          </a:prstGeom>
        </p:spPr>
      </p:pic>
    </p:spTree>
    <p:custDataLst>
      <p:tags r:id="rId1"/>
    </p:custData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8A725CB-F7ED-474A-BCAB-6F5AD6696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452" y="1196320"/>
            <a:ext cx="8814253" cy="5547380"/>
          </a:xfrm>
          <a:prstGeom prst="rect">
            <a:avLst/>
          </a:prstGeom>
        </p:spPr>
      </p:pic>
      <p:sp>
        <p:nvSpPr>
          <p:cNvPr id="4" name="文本框 3">
            <a:extLst>
              <a:ext uri="{FF2B5EF4-FFF2-40B4-BE49-F238E27FC236}">
                <a16:creationId xmlns:a16="http://schemas.microsoft.com/office/drawing/2014/main" id="{A9E4B6D0-1E72-48E8-B152-093602A2C2E3}"/>
              </a:ext>
            </a:extLst>
          </p:cNvPr>
          <p:cNvSpPr txBox="1"/>
          <p:nvPr/>
        </p:nvSpPr>
        <p:spPr>
          <a:xfrm>
            <a:off x="114300" y="673100"/>
            <a:ext cx="1261884" cy="523220"/>
          </a:xfrm>
          <a:prstGeom prst="rect">
            <a:avLst/>
          </a:prstGeom>
          <a:noFill/>
        </p:spPr>
        <p:txBody>
          <a:bodyPr wrap="none" rtlCol="0">
            <a:spAutoFit/>
          </a:bodyPr>
          <a:lstStyle/>
          <a:p>
            <a:r>
              <a:rPr lang="zh-CN" altLang="en-US" dirty="0"/>
              <a:t>作业：</a:t>
            </a:r>
          </a:p>
        </p:txBody>
      </p:sp>
    </p:spTree>
    <p:extLst>
      <p:ext uri="{BB962C8B-B14F-4D97-AF65-F5344CB8AC3E}">
        <p14:creationId xmlns:p14="http://schemas.microsoft.com/office/powerpoint/2010/main" val="2089537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3"/>
          <p:cNvPicPr>
            <a:picLocks noChangeAspect="1"/>
          </p:cNvPicPr>
          <p:nvPr/>
        </p:nvPicPr>
        <p:blipFill>
          <a:blip r:embed="rId3"/>
          <a:stretch>
            <a:fillRect/>
          </a:stretch>
        </p:blipFill>
        <p:spPr>
          <a:xfrm>
            <a:off x="311785" y="598805"/>
            <a:ext cx="8061960" cy="2764790"/>
          </a:xfrm>
          <a:prstGeom prst="rect">
            <a:avLst/>
          </a:prstGeom>
        </p:spPr>
      </p:pic>
      <p:pic>
        <p:nvPicPr>
          <p:cNvPr id="2" name="图片 1" descr="4"/>
          <p:cNvPicPr>
            <a:picLocks noChangeAspect="1"/>
          </p:cNvPicPr>
          <p:nvPr/>
        </p:nvPicPr>
        <p:blipFill>
          <a:blip r:embed="rId4"/>
          <a:stretch>
            <a:fillRect/>
          </a:stretch>
        </p:blipFill>
        <p:spPr>
          <a:xfrm>
            <a:off x="497840" y="3363595"/>
            <a:ext cx="7757795" cy="3648710"/>
          </a:xfrm>
          <a:prstGeom prst="rect">
            <a:avLst/>
          </a:prstGeom>
        </p:spPr>
      </p:pic>
    </p:spTree>
    <p:custDataLst>
      <p:tags r:id="rId1"/>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07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0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078"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079" name="内容占位符 2"/>
          <p:cNvSpPr>
            <a:spLocks noGrp="1"/>
          </p:cNvSpPr>
          <p:nvPr>
            <p:ph idx="1"/>
          </p:nvPr>
        </p:nvSpPr>
        <p:spPr bwMode="auto">
          <a:xfrm>
            <a:off x="323850" y="487687"/>
            <a:ext cx="8466138" cy="161005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lgn="just">
              <a:buNone/>
            </a:pPr>
            <a:r>
              <a:rPr lang="en-US" altLang="zh-CN" sz="4000" b="1" dirty="0">
                <a:solidFill>
                  <a:srgbClr val="0000FF"/>
                </a:solidFill>
                <a:latin typeface="华文新魏" panose="02010800040101010101" charset="-122"/>
                <a:ea typeface="华文新魏" panose="02010800040101010101" charset="-122"/>
              </a:rPr>
              <a:t>  </a:t>
            </a:r>
            <a:r>
              <a:rPr lang="zh-CN" altLang="zh-CN" sz="3600" b="1" dirty="0">
                <a:solidFill>
                  <a:srgbClr val="0000FF"/>
                </a:solidFill>
                <a:latin typeface="华文新魏" panose="02010800040101010101" charset="-122"/>
                <a:ea typeface="华文新魏" panose="02010800040101010101" charset="-122"/>
              </a:rPr>
              <a:t>例</a:t>
            </a:r>
            <a:r>
              <a:rPr kumimoji="1" lang="zh-CN" altLang="en-US" sz="2800" b="1" kern="1200" dirty="0">
                <a:solidFill>
                  <a:srgbClr val="FF0000"/>
                </a:solidFill>
                <a:latin typeface="黑体" panose="02010609060101010101" pitchFamily="2" charset="-122"/>
                <a:ea typeface="黑体" panose="02010609060101010101" pitchFamily="2" charset="-122"/>
              </a:rPr>
              <a:t>（抽门票，续）</a:t>
            </a:r>
            <a:r>
              <a:rPr kumimoji="1" lang="zh-CN" altLang="en-US" sz="2800" b="1" kern="1200" dirty="0">
                <a:latin typeface="Times New Roman" panose="02020603050405020304" pitchFamily="18" charset="0"/>
                <a:ea typeface="楷体_GB2312" pitchFamily="49" charset="-122"/>
              </a:rPr>
              <a:t>在</a:t>
            </a:r>
            <a:r>
              <a:rPr kumimoji="1" lang="en-US" altLang="zh-CN" sz="2800" b="1" i="1" kern="1200" dirty="0">
                <a:latin typeface="Times New Roman" panose="02020603050405020304" pitchFamily="18" charset="0"/>
                <a:ea typeface="楷体_GB2312" pitchFamily="49" charset="-122"/>
              </a:rPr>
              <a:t>M</a:t>
            </a:r>
            <a:r>
              <a:rPr kumimoji="1" lang="zh-CN" altLang="en-US" sz="2800" b="1" kern="1200" dirty="0">
                <a:latin typeface="Times New Roman" panose="02020603050405020304" pitchFamily="18" charset="0"/>
                <a:ea typeface="楷体_GB2312" pitchFamily="49" charset="-122"/>
              </a:rPr>
              <a:t>个人抽</a:t>
            </a:r>
            <a:r>
              <a:rPr kumimoji="1" lang="en-US" altLang="zh-CN" sz="2800" b="1" i="1" kern="1200" dirty="0">
                <a:latin typeface="Times New Roman" panose="02020603050405020304" pitchFamily="18" charset="0"/>
                <a:ea typeface="楷体_GB2312" pitchFamily="49" charset="-122"/>
              </a:rPr>
              <a:t>N</a:t>
            </a:r>
            <a:r>
              <a:rPr kumimoji="1" lang="zh-CN" altLang="en-US" sz="2800" b="1" kern="1200" dirty="0">
                <a:latin typeface="Times New Roman" panose="02020603050405020304" pitchFamily="18" charset="0"/>
                <a:ea typeface="楷体_GB2312" pitchFamily="49" charset="-122"/>
              </a:rPr>
              <a:t>张门票的问题中，若某人第</a:t>
            </a:r>
            <a:r>
              <a:rPr kumimoji="1" lang="en-US" altLang="zh-CN" sz="2800" b="1" i="1" kern="1200" dirty="0">
                <a:latin typeface="Times New Roman" panose="02020603050405020304" pitchFamily="18" charset="0"/>
                <a:ea typeface="楷体_GB2312" pitchFamily="49" charset="-122"/>
              </a:rPr>
              <a:t>k</a:t>
            </a:r>
            <a:r>
              <a:rPr kumimoji="1" lang="zh-CN" altLang="en-US" sz="2800" b="1" kern="1200" dirty="0">
                <a:latin typeface="Times New Roman" panose="02020603050405020304" pitchFamily="18" charset="0"/>
                <a:ea typeface="楷体_GB2312" pitchFamily="49" charset="-122"/>
              </a:rPr>
              <a:t>个抽，但在此之前已知前</a:t>
            </a:r>
            <a:r>
              <a:rPr kumimoji="1" lang="en-US" altLang="zh-CN" sz="2800" b="1" i="1" kern="1200" dirty="0">
                <a:latin typeface="Times New Roman" panose="02020603050405020304" pitchFamily="18" charset="0"/>
                <a:ea typeface="楷体_GB2312" pitchFamily="49" charset="-122"/>
              </a:rPr>
              <a:t>k</a:t>
            </a:r>
            <a:r>
              <a:rPr kumimoji="1" lang="en-US" altLang="zh-CN" sz="2800" b="1" kern="1200" dirty="0">
                <a:latin typeface="Times New Roman" panose="02020603050405020304" pitchFamily="18" charset="0"/>
                <a:ea typeface="楷体_GB2312" pitchFamily="49" charset="-122"/>
              </a:rPr>
              <a:t>-1</a:t>
            </a:r>
            <a:r>
              <a:rPr kumimoji="1" lang="zh-CN" altLang="en-US" sz="2800" b="1" kern="1200" dirty="0">
                <a:latin typeface="Times New Roman" panose="02020603050405020304" pitchFamily="18" charset="0"/>
                <a:ea typeface="楷体_GB2312" pitchFamily="49" charset="-122"/>
              </a:rPr>
              <a:t>个均未抽到门票，问此时他抽到的概率是否有变化？</a:t>
            </a:r>
            <a:endParaRPr kumimoji="1" lang="zh-CN" altLang="zh-CN" sz="2800" b="1" kern="1200" dirty="0">
              <a:latin typeface="Times New Roman" panose="02020603050405020304" pitchFamily="18" charset="0"/>
              <a:ea typeface="楷体_GB2312" pitchFamily="49" charset="-122"/>
            </a:endParaRPr>
          </a:p>
        </p:txBody>
      </p:sp>
      <p:sp>
        <p:nvSpPr>
          <p:cNvPr id="3080" name="内容占位符 2"/>
          <p:cNvSpPr txBox="1"/>
          <p:nvPr/>
        </p:nvSpPr>
        <p:spPr bwMode="auto">
          <a:xfrm>
            <a:off x="390525" y="2056955"/>
            <a:ext cx="8362950"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楷体" panose="02010609060101010101" pitchFamily="49" charset="-122"/>
                <a:ea typeface="楷体" panose="02010609060101010101" pitchFamily="49" charset="-122"/>
              </a:defRPr>
            </a:lvl1pPr>
            <a:lvl2pPr marL="742950" indent="-285750" eaLnBrk="0" hangingPunct="0">
              <a:defRPr sz="2800" b="1">
                <a:solidFill>
                  <a:schemeClr val="tx1"/>
                </a:solidFill>
                <a:latin typeface="楷体" panose="02010609060101010101" pitchFamily="49" charset="-122"/>
                <a:ea typeface="楷体" panose="02010609060101010101" pitchFamily="49" charset="-122"/>
              </a:defRPr>
            </a:lvl2pPr>
            <a:lvl3pPr marL="1143000" indent="-228600" eaLnBrk="0" hangingPunct="0">
              <a:defRPr sz="2800" b="1">
                <a:solidFill>
                  <a:schemeClr val="tx1"/>
                </a:solidFill>
                <a:latin typeface="楷体" panose="02010609060101010101" pitchFamily="49" charset="-122"/>
                <a:ea typeface="楷体" panose="02010609060101010101" pitchFamily="49" charset="-122"/>
              </a:defRPr>
            </a:lvl3pPr>
            <a:lvl4pPr marL="1600200" indent="-228600" eaLnBrk="0" hangingPunct="0">
              <a:defRPr sz="2800" b="1">
                <a:solidFill>
                  <a:schemeClr val="tx1"/>
                </a:solidFill>
                <a:latin typeface="楷体" panose="02010609060101010101" pitchFamily="49" charset="-122"/>
                <a:ea typeface="楷体" panose="02010609060101010101" pitchFamily="49" charset="-122"/>
              </a:defRPr>
            </a:lvl4pPr>
            <a:lvl5pPr marL="2057400" indent="-228600" eaLnBrk="0" hangingPunct="0">
              <a:defRPr sz="2800" b="1">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0"/>
              </a:spcBef>
              <a:spcAft>
                <a:spcPct val="0"/>
              </a:spcAft>
              <a:defRPr sz="2800" b="1">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0"/>
              </a:spcBef>
              <a:spcAft>
                <a:spcPct val="0"/>
              </a:spcAft>
              <a:defRPr sz="2800" b="1">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0"/>
              </a:spcBef>
              <a:spcAft>
                <a:spcPct val="0"/>
              </a:spcAft>
              <a:defRPr sz="2800" b="1">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0"/>
              </a:spcBef>
              <a:spcAft>
                <a:spcPct val="0"/>
              </a:spcAft>
              <a:defRPr sz="2800" b="1">
                <a:solidFill>
                  <a:schemeClr val="tx1"/>
                </a:solidFill>
                <a:latin typeface="楷体" panose="02010609060101010101" pitchFamily="49" charset="-122"/>
                <a:ea typeface="楷体" panose="02010609060101010101" pitchFamily="49" charset="-122"/>
              </a:defRPr>
            </a:lvl9pPr>
          </a:lstStyle>
          <a:p>
            <a:pPr algn="just">
              <a:spcBef>
                <a:spcPct val="20000"/>
              </a:spcBef>
              <a:buClr>
                <a:schemeClr val="accent1"/>
              </a:buClr>
              <a:buFont typeface="Wingdings" panose="05000000000000000000" pitchFamily="2" charset="2"/>
              <a:buNone/>
            </a:pPr>
            <a:r>
              <a:rPr lang="zh-CN" altLang="en-US" sz="3200" dirty="0">
                <a:solidFill>
                  <a:srgbClr val="0000FF"/>
                </a:solidFill>
                <a:latin typeface="华文新魏" panose="02010800040101010101" charset="-122"/>
                <a:ea typeface="华文新魏" panose="02010800040101010101" charset="-122"/>
              </a:rPr>
              <a:t>分析</a:t>
            </a:r>
            <a:r>
              <a:rPr lang="zh-CN" altLang="en-US" b="0" dirty="0">
                <a:latin typeface="黑体" panose="02010609060101010101" pitchFamily="2" charset="-122"/>
                <a:ea typeface="黑体" panose="02010609060101010101" pitchFamily="2" charset="-122"/>
              </a:rPr>
              <a:t> </a:t>
            </a:r>
            <a:r>
              <a:rPr lang="zh-CN" altLang="en-US" dirty="0">
                <a:latin typeface="Times New Roman" panose="02020603050405020304" pitchFamily="18" charset="0"/>
                <a:ea typeface="楷体_GB2312" pitchFamily="49" charset="-122"/>
              </a:rPr>
              <a:t>设</a:t>
            </a:r>
            <a:r>
              <a:rPr lang="en-US" altLang="zh-CN" i="1" dirty="0">
                <a:latin typeface="Times New Roman" panose="02020603050405020304" pitchFamily="18" charset="0"/>
                <a:ea typeface="楷体_GB2312" pitchFamily="49" charset="-122"/>
              </a:rPr>
              <a:t>A</a:t>
            </a:r>
            <a:r>
              <a:rPr lang="zh-CN" altLang="en-US" dirty="0">
                <a:latin typeface="Times New Roman" panose="02020603050405020304" pitchFamily="18" charset="0"/>
                <a:ea typeface="楷体_GB2312" pitchFamily="49" charset="-122"/>
              </a:rPr>
              <a:t>：“第</a:t>
            </a:r>
            <a:r>
              <a:rPr lang="en-US" altLang="zh-CN" i="1" dirty="0">
                <a:latin typeface="Times New Roman" panose="02020603050405020304" pitchFamily="18" charset="0"/>
                <a:ea typeface="楷体_GB2312" pitchFamily="49" charset="-122"/>
              </a:rPr>
              <a:t>k</a:t>
            </a:r>
            <a:r>
              <a:rPr lang="zh-CN" altLang="en-US" dirty="0">
                <a:latin typeface="Times New Roman" panose="02020603050405020304" pitchFamily="18" charset="0"/>
                <a:ea typeface="楷体_GB2312" pitchFamily="49" charset="-122"/>
              </a:rPr>
              <a:t>个人抽到门票”</a:t>
            </a:r>
            <a:endParaRPr lang="en-US" altLang="zh-CN" dirty="0">
              <a:latin typeface="Times New Roman" panose="02020603050405020304" pitchFamily="18" charset="0"/>
              <a:ea typeface="楷体_GB2312" pitchFamily="49" charset="-122"/>
            </a:endParaRPr>
          </a:p>
          <a:p>
            <a:pPr algn="just">
              <a:spcBef>
                <a:spcPct val="20000"/>
              </a:spcBef>
              <a:buClr>
                <a:schemeClr val="accent1"/>
              </a:buClr>
              <a:buFont typeface="Wingdings" panose="05000000000000000000" pitchFamily="2" charset="2"/>
              <a:buNone/>
            </a:pPr>
            <a:r>
              <a:rPr lang="en-US" altLang="zh-CN" dirty="0">
                <a:latin typeface="Times New Roman" panose="02020603050405020304" pitchFamily="18" charset="0"/>
                <a:ea typeface="楷体_GB2312" pitchFamily="49" charset="-122"/>
              </a:rPr>
              <a:t>              </a:t>
            </a:r>
            <a:r>
              <a:rPr lang="en-US" altLang="zh-CN" i="1" dirty="0">
                <a:latin typeface="Times New Roman" panose="02020603050405020304" pitchFamily="18" charset="0"/>
                <a:ea typeface="楷体_GB2312" pitchFamily="49" charset="-122"/>
              </a:rPr>
              <a:t>B</a:t>
            </a:r>
            <a:r>
              <a:rPr lang="zh-CN" altLang="en-US" dirty="0">
                <a:latin typeface="Times New Roman" panose="02020603050405020304" pitchFamily="18" charset="0"/>
                <a:ea typeface="楷体_GB2312" pitchFamily="49" charset="-122"/>
              </a:rPr>
              <a:t>：“前</a:t>
            </a:r>
            <a:r>
              <a:rPr lang="en-US" altLang="zh-CN" i="1" dirty="0">
                <a:latin typeface="Times New Roman" panose="02020603050405020304" pitchFamily="18" charset="0"/>
                <a:ea typeface="楷体_GB2312" pitchFamily="49" charset="-122"/>
              </a:rPr>
              <a:t>k</a:t>
            </a:r>
            <a:r>
              <a:rPr lang="en-US" altLang="zh-CN" dirty="0">
                <a:latin typeface="Times New Roman" panose="02020603050405020304" pitchFamily="18" charset="0"/>
                <a:ea typeface="楷体_GB2312" pitchFamily="49" charset="-122"/>
              </a:rPr>
              <a:t>-1</a:t>
            </a:r>
            <a:r>
              <a:rPr lang="zh-CN" altLang="en-US" dirty="0">
                <a:latin typeface="Times New Roman" panose="02020603050405020304" pitchFamily="18" charset="0"/>
                <a:ea typeface="楷体_GB2312" pitchFamily="49" charset="-122"/>
              </a:rPr>
              <a:t>个人均未抽到门票”</a:t>
            </a:r>
            <a:endParaRPr lang="en-US" altLang="zh-CN" dirty="0">
              <a:latin typeface="Times New Roman" panose="02020603050405020304" pitchFamily="18" charset="0"/>
              <a:ea typeface="楷体_GB2312" pitchFamily="49" charset="-122"/>
            </a:endParaRPr>
          </a:p>
          <a:p>
            <a:pPr algn="just">
              <a:spcBef>
                <a:spcPct val="20000"/>
              </a:spcBef>
              <a:buClr>
                <a:schemeClr val="accent1"/>
              </a:buClr>
              <a:buFont typeface="Wingdings" panose="05000000000000000000" pitchFamily="2" charset="2"/>
              <a:buNone/>
            </a:pPr>
            <a:r>
              <a:rPr lang="zh-CN" altLang="en-US" dirty="0">
                <a:latin typeface="Times New Roman" panose="02020603050405020304" pitchFamily="18" charset="0"/>
                <a:ea typeface="楷体_GB2312" pitchFamily="49" charset="-122"/>
              </a:rPr>
              <a:t>此时</a:t>
            </a:r>
            <a:r>
              <a:rPr lang="en-US" altLang="zh-CN" i="1" dirty="0">
                <a:latin typeface="Times New Roman" panose="02020603050405020304" pitchFamily="18" charset="0"/>
                <a:ea typeface="楷体_GB2312" pitchFamily="49" charset="-122"/>
              </a:rPr>
              <a:t>A</a:t>
            </a:r>
            <a:r>
              <a:rPr lang="zh-CN" altLang="en-US" dirty="0">
                <a:latin typeface="Times New Roman" panose="02020603050405020304" pitchFamily="18" charset="0"/>
                <a:ea typeface="楷体_GB2312" pitchFamily="49" charset="-122"/>
              </a:rPr>
              <a:t>发生的概率显然为</a:t>
            </a:r>
            <a:endParaRPr lang="zh-CN" altLang="zh-CN" dirty="0">
              <a:latin typeface="Times New Roman" panose="02020603050405020304" pitchFamily="18" charset="0"/>
              <a:ea typeface="楷体_GB2312" pitchFamily="49" charset="-122"/>
            </a:endParaRPr>
          </a:p>
        </p:txBody>
      </p:sp>
      <p:graphicFrame>
        <p:nvGraphicFramePr>
          <p:cNvPr id="3082" name="对象 23"/>
          <p:cNvGraphicFramePr>
            <a:graphicFrameLocks noChangeAspect="1"/>
          </p:cNvGraphicFramePr>
          <p:nvPr/>
        </p:nvGraphicFramePr>
        <p:xfrm>
          <a:off x="4393172" y="3049611"/>
          <a:ext cx="1277937" cy="784225"/>
        </p:xfrm>
        <a:graphic>
          <a:graphicData uri="http://schemas.openxmlformats.org/presentationml/2006/ole">
            <mc:AlternateContent xmlns:mc="http://schemas.openxmlformats.org/markup-compatibility/2006">
              <mc:Choice xmlns:v="urn:schemas-microsoft-com:vml" Requires="v">
                <p:oleObj name="Equation" r:id="rId3" imgW="558800" imgH="342900" progId="Equation.DSMT4">
                  <p:embed/>
                </p:oleObj>
              </mc:Choice>
              <mc:Fallback>
                <p:oleObj name="Equation" r:id="rId3" imgW="558800" imgH="342900" progId="Equation.DSMT4">
                  <p:embed/>
                  <p:pic>
                    <p:nvPicPr>
                      <p:cNvPr id="0" name="图片 1280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3172" y="3049611"/>
                        <a:ext cx="127793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a:spLocks noChangeArrowheads="1"/>
          </p:cNvSpPr>
          <p:nvPr/>
        </p:nvSpPr>
        <p:spPr bwMode="auto">
          <a:xfrm>
            <a:off x="5634594" y="3138698"/>
            <a:ext cx="28777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eaLnBrk="0" hangingPunct="0">
              <a:spcBef>
                <a:spcPct val="20000"/>
              </a:spcBef>
              <a:buClr>
                <a:schemeClr val="accent1"/>
              </a:buClr>
            </a:pPr>
            <a:r>
              <a:rPr lang="zh-CN" altLang="en-US" b="0" dirty="0">
                <a:latin typeface="黑体" panose="02010609060101010101" pitchFamily="2" charset="-122"/>
                <a:ea typeface="黑体" panose="02010609060101010101" pitchFamily="2" charset="-122"/>
              </a:rPr>
              <a:t>，</a:t>
            </a:r>
            <a:r>
              <a:rPr lang="zh-CN" altLang="en-US" dirty="0"/>
              <a:t>即发生了变化</a:t>
            </a:r>
            <a:r>
              <a:rPr lang="en-US" altLang="zh-CN" dirty="0"/>
              <a:t>.</a:t>
            </a:r>
            <a:endParaRPr lang="zh-CN" altLang="en-US" dirty="0"/>
          </a:p>
        </p:txBody>
      </p:sp>
      <p:sp>
        <p:nvSpPr>
          <p:cNvPr id="14" name="内容占位符 2"/>
          <p:cNvSpPr txBox="1"/>
          <p:nvPr/>
        </p:nvSpPr>
        <p:spPr bwMode="auto">
          <a:xfrm>
            <a:off x="287338" y="3747361"/>
            <a:ext cx="8677275" cy="2160588"/>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gn="just">
              <a:buFont typeface="Wingdings" panose="05000000000000000000" pitchFamily="2" charset="2"/>
              <a:buNone/>
              <a:defRPr/>
            </a:pPr>
            <a:r>
              <a:rPr lang="zh-CN" altLang="en-US" sz="2800" dirty="0">
                <a:solidFill>
                  <a:srgbClr val="0000FF"/>
                </a:solidFill>
                <a:latin typeface="华文新魏" panose="02010800040101010101" charset="-122"/>
                <a:ea typeface="华文新魏" panose="02010800040101010101" charset="-122"/>
              </a:rPr>
              <a:t>直观分析：</a:t>
            </a:r>
            <a:r>
              <a:rPr lang="zh-CN" altLang="en-US" sz="2800" dirty="0">
                <a:latin typeface="Times New Roman" panose="02020603050405020304" pitchFamily="18" charset="0"/>
                <a:ea typeface="楷体_GB2312" pitchFamily="49" charset="-122"/>
              </a:rPr>
              <a:t>此时的概率应与</a:t>
            </a:r>
            <a:r>
              <a:rPr lang="en-US" altLang="zh-CN" sz="2800" b="1" i="1" dirty="0">
                <a:latin typeface="Times New Roman" panose="02020603050405020304" pitchFamily="18" charset="0"/>
                <a:cs typeface="Times New Roman" panose="02020603050405020304" pitchFamily="18" charset="0"/>
              </a:rPr>
              <a:t>P</a:t>
            </a:r>
            <a:r>
              <a:rPr lang="en-US" altLang="zh-CN" sz="2800"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B</a:t>
            </a:r>
            <a:r>
              <a:rPr lang="en-US" altLang="zh-CN" sz="2800"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P</a:t>
            </a:r>
            <a:r>
              <a:rPr lang="en-US" altLang="zh-CN" sz="2800"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AB</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ea typeface="楷体_GB2312" pitchFamily="49" charset="-122"/>
              </a:rPr>
              <a:t>均有关：</a:t>
            </a:r>
          </a:p>
          <a:p>
            <a:pPr algn="just">
              <a:defRPr/>
            </a:pPr>
            <a:endParaRPr lang="zh-CN" altLang="zh-CN" sz="2800" dirty="0"/>
          </a:p>
        </p:txBody>
      </p:sp>
      <p:graphicFrame>
        <p:nvGraphicFramePr>
          <p:cNvPr id="15" name="对象 1"/>
          <p:cNvGraphicFramePr>
            <a:graphicFrameLocks noChangeAspect="1"/>
          </p:cNvGraphicFramePr>
          <p:nvPr/>
        </p:nvGraphicFramePr>
        <p:xfrm>
          <a:off x="1948741" y="4199666"/>
          <a:ext cx="2463800" cy="1316038"/>
        </p:xfrm>
        <a:graphic>
          <a:graphicData uri="http://schemas.openxmlformats.org/presentationml/2006/ole">
            <mc:AlternateContent xmlns:mc="http://schemas.openxmlformats.org/markup-compatibility/2006">
              <mc:Choice xmlns:v="urn:schemas-microsoft-com:vml" Requires="v">
                <p:oleObj name="Equation" r:id="rId5" imgW="26822400" imgH="14325600" progId="Equation.DSMT4">
                  <p:embed/>
                </p:oleObj>
              </mc:Choice>
              <mc:Fallback>
                <p:oleObj name="Equation" r:id="rId5" imgW="26822400" imgH="14325600" progId="Equation.DSMT4">
                  <p:embed/>
                  <p:pic>
                    <p:nvPicPr>
                      <p:cNvPr id="0" name="图片 128082"/>
                      <p:cNvPicPr>
                        <a:picLocks noChangeAspect="1" noChangeArrowheads="1"/>
                      </p:cNvPicPr>
                      <p:nvPr/>
                    </p:nvPicPr>
                    <p:blipFill>
                      <a:blip r:embed="rId6"/>
                      <a:srcRect/>
                      <a:stretch>
                        <a:fillRect/>
                      </a:stretch>
                    </p:blipFill>
                    <p:spPr bwMode="auto">
                      <a:xfrm>
                        <a:off x="1948741" y="4199666"/>
                        <a:ext cx="2463800" cy="131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12"/>
          <p:cNvGraphicFramePr>
            <a:graphicFrameLocks noChangeAspect="1"/>
          </p:cNvGraphicFramePr>
          <p:nvPr/>
        </p:nvGraphicFramePr>
        <p:xfrm>
          <a:off x="4766702" y="4232298"/>
          <a:ext cx="2211387" cy="1316037"/>
        </p:xfrm>
        <a:graphic>
          <a:graphicData uri="http://schemas.openxmlformats.org/presentationml/2006/ole">
            <mc:AlternateContent xmlns:mc="http://schemas.openxmlformats.org/markup-compatibility/2006">
              <mc:Choice xmlns:v="urn:schemas-microsoft-com:vml" Requires="v">
                <p:oleObj name="Equation" r:id="rId7" imgW="1002665" imgH="596900" progId="Equation.DSMT4">
                  <p:embed/>
                </p:oleObj>
              </mc:Choice>
              <mc:Fallback>
                <p:oleObj name="Equation" r:id="rId7" imgW="1002665" imgH="596900" progId="Equation.DSMT4">
                  <p:embed/>
                  <p:pic>
                    <p:nvPicPr>
                      <p:cNvPr id="0" name="图片 12808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6702" y="4232298"/>
                        <a:ext cx="2211387" cy="131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矩形 16"/>
          <p:cNvSpPr/>
          <p:nvPr/>
        </p:nvSpPr>
        <p:spPr>
          <a:xfrm>
            <a:off x="358775" y="5770376"/>
            <a:ext cx="543739" cy="523220"/>
          </a:xfrm>
          <a:prstGeom prst="rect">
            <a:avLst/>
          </a:prstGeom>
        </p:spPr>
        <p:txBody>
          <a:bodyPr wrap="none">
            <a:spAutoFit/>
          </a:bodyPr>
          <a:lstStyle/>
          <a:p>
            <a:pPr>
              <a:defRPr/>
            </a:pPr>
            <a:r>
              <a:rPr lang="zh-CN" altLang="en-US" dirty="0"/>
              <a:t>而</a:t>
            </a:r>
          </a:p>
        </p:txBody>
      </p:sp>
      <p:graphicFrame>
        <p:nvGraphicFramePr>
          <p:cNvPr id="18" name="对象 14"/>
          <p:cNvGraphicFramePr>
            <a:graphicFrameLocks noChangeAspect="1"/>
          </p:cNvGraphicFramePr>
          <p:nvPr/>
        </p:nvGraphicFramePr>
        <p:xfrm>
          <a:off x="1040709" y="5359080"/>
          <a:ext cx="4057650" cy="1316037"/>
        </p:xfrm>
        <a:graphic>
          <a:graphicData uri="http://schemas.openxmlformats.org/presentationml/2006/ole">
            <mc:AlternateContent xmlns:mc="http://schemas.openxmlformats.org/markup-compatibility/2006">
              <mc:Choice xmlns:v="urn:schemas-microsoft-com:vml" Requires="v">
                <p:oleObj name="Equation" r:id="rId9" imgW="1841500" imgH="596900" progId="Equation.DSMT4">
                  <p:embed/>
                </p:oleObj>
              </mc:Choice>
              <mc:Fallback>
                <p:oleObj name="Equation" r:id="rId9" imgW="1841500" imgH="596900" progId="Equation.DSMT4">
                  <p:embed/>
                  <p:pic>
                    <p:nvPicPr>
                      <p:cNvPr id="0" name="图片 12808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0709" y="5359080"/>
                        <a:ext cx="4057650" cy="131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内容占位符 2"/>
          <p:cNvSpPr txBox="1"/>
          <p:nvPr/>
        </p:nvSpPr>
        <p:spPr bwMode="auto">
          <a:xfrm>
            <a:off x="5325035" y="5512494"/>
            <a:ext cx="3528509" cy="1223962"/>
          </a:xfrm>
          <a:prstGeom prst="rect">
            <a:avLst/>
          </a:prstGeom>
          <a:gradFill rotWithShape="1">
            <a:gsLst>
              <a:gs pos="0">
                <a:srgbClr val="5E9EFF"/>
              </a:gs>
              <a:gs pos="50000">
                <a:srgbClr val="5E9EFF">
                  <a:gamma/>
                  <a:shade val="46275"/>
                  <a:invGamma/>
                </a:srgbClr>
              </a:gs>
              <a:gs pos="100000">
                <a:srgbClr val="5E9EFF"/>
              </a:gs>
            </a:gsLst>
            <a:lin ang="2700000" scaled="1"/>
          </a:gradFill>
          <a:ln w="9525" algn="ctr">
            <a:solidFill>
              <a:schemeClr val="folHlink"/>
            </a:solidFill>
            <a:miter lim="800000"/>
          </a:ln>
          <a:effectLst>
            <a:outerShdw dist="107763" dir="2700000" algn="ctr" rotWithShape="0">
              <a:schemeClr val="bg2">
                <a:alpha val="50000"/>
              </a:schemeClr>
            </a:outerShdw>
          </a:effectLst>
        </p:spPr>
        <p:txBody>
          <a:bodyPr anchor="ctr"/>
          <a:lstStyle>
            <a:defPPr>
              <a:defRPr lang="zh-CN"/>
            </a:defPPr>
            <a:lvl1pPr algn="ctr">
              <a:lnSpc>
                <a:spcPct val="120000"/>
              </a:lnSpc>
              <a:spcBef>
                <a:spcPct val="50000"/>
              </a:spcBef>
              <a:defRPr>
                <a:solidFill>
                  <a:srgbClr val="FFFF00"/>
                </a:solidFill>
                <a:effectLst>
                  <a:outerShdw blurRad="38100" dist="38100" dir="2700000" algn="tl">
                    <a:srgbClr val="000000"/>
                  </a:outerShdw>
                </a:effectLst>
                <a:latin typeface="华文新魏" panose="02010800040101010101" charset="-122"/>
                <a:ea typeface="华文新魏" panose="02010800040101010101" charset="-122"/>
              </a:defRPr>
            </a:lvl1pPr>
          </a:lstStyle>
          <a:p>
            <a:pPr>
              <a:lnSpc>
                <a:spcPct val="100000"/>
              </a:lnSpc>
            </a:pPr>
            <a:r>
              <a:rPr lang="zh-CN" altLang="en-US" dirty="0"/>
              <a:t>此时</a:t>
            </a:r>
            <a:r>
              <a:rPr lang="en-US" altLang="zh-CN" dirty="0"/>
              <a:t>A</a:t>
            </a:r>
            <a:r>
              <a:rPr lang="zh-CN" altLang="en-US" dirty="0"/>
              <a:t>发生的概率已不是原来意义的概率，记为</a:t>
            </a:r>
            <a:r>
              <a:rPr lang="en-US" altLang="zh-CN" dirty="0"/>
              <a:t>P(A|B).</a:t>
            </a:r>
            <a:endParaRPr lang="zh-CN"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iterate type="lt">
                                    <p:tmPct val="10000"/>
                                  </p:iterate>
                                  <p:childTnLst>
                                    <p:set>
                                      <p:cBhvr>
                                        <p:cTn id="6" dur="1" fill="hold">
                                          <p:stCondLst>
                                            <p:cond delay="0"/>
                                          </p:stCondLst>
                                        </p:cTn>
                                        <p:tgtEl>
                                          <p:spTgt spid="3079">
                                            <p:txEl>
                                              <p:pRg st="0" end="0"/>
                                            </p:txEl>
                                          </p:spTgt>
                                        </p:tgtEl>
                                        <p:attrNameLst>
                                          <p:attrName>style.visibility</p:attrName>
                                        </p:attrNameLst>
                                      </p:cBhvr>
                                      <p:to>
                                        <p:strVal val="visible"/>
                                      </p:to>
                                    </p:set>
                                    <p:animEffect transition="in" filter="dissolve">
                                      <p:cBhvr>
                                        <p:cTn id="7" dur="500"/>
                                        <p:tgtEl>
                                          <p:spTgt spid="30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80">
                                            <p:txEl>
                                              <p:pRg st="0" end="0"/>
                                            </p:txEl>
                                          </p:spTgt>
                                        </p:tgtEl>
                                        <p:attrNameLst>
                                          <p:attrName>style.visibility</p:attrName>
                                        </p:attrNameLst>
                                      </p:cBhvr>
                                      <p:to>
                                        <p:strVal val="visible"/>
                                      </p:to>
                                    </p:set>
                                    <p:animEffect transition="in" filter="wipe(left)">
                                      <p:cBhvr>
                                        <p:cTn id="12" dur="500"/>
                                        <p:tgtEl>
                                          <p:spTgt spid="3080">
                                            <p:txEl>
                                              <p:pRg st="0" end="0"/>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080">
                                            <p:txEl>
                                              <p:pRg st="1" end="1"/>
                                            </p:txEl>
                                          </p:spTgt>
                                        </p:tgtEl>
                                        <p:attrNameLst>
                                          <p:attrName>style.visibility</p:attrName>
                                        </p:attrNameLst>
                                      </p:cBhvr>
                                      <p:to>
                                        <p:strVal val="visible"/>
                                      </p:to>
                                    </p:set>
                                    <p:animEffect transition="in" filter="wipe(left)">
                                      <p:cBhvr>
                                        <p:cTn id="16" dur="500"/>
                                        <p:tgtEl>
                                          <p:spTgt spid="308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080">
                                            <p:txEl>
                                              <p:pRg st="2" end="2"/>
                                            </p:txEl>
                                          </p:spTgt>
                                        </p:tgtEl>
                                        <p:attrNameLst>
                                          <p:attrName>style.visibility</p:attrName>
                                        </p:attrNameLst>
                                      </p:cBhvr>
                                      <p:to>
                                        <p:strVal val="visible"/>
                                      </p:to>
                                    </p:set>
                                    <p:animEffect transition="in" filter="wipe(left)">
                                      <p:cBhvr>
                                        <p:cTn id="21" dur="500"/>
                                        <p:tgtEl>
                                          <p:spTgt spid="3080">
                                            <p:txEl>
                                              <p:pRg st="2" end="2"/>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3082"/>
                                        </p:tgtEl>
                                        <p:attrNameLst>
                                          <p:attrName>style.visibility</p:attrName>
                                        </p:attrNameLst>
                                      </p:cBhvr>
                                      <p:to>
                                        <p:strVal val="visible"/>
                                      </p:to>
                                    </p:set>
                                    <p:animEffect transition="in" filter="wipe(left)">
                                      <p:cBhvr>
                                        <p:cTn id="25" dur="500"/>
                                        <p:tgtEl>
                                          <p:spTgt spid="3082"/>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iterate type="lt">
                                    <p:tmPct val="10000"/>
                                  </p:iterate>
                                  <p:childTnLst>
                                    <p:set>
                                      <p:cBhvr>
                                        <p:cTn id="33" dur="1" fill="hold">
                                          <p:stCondLst>
                                            <p:cond delay="0"/>
                                          </p:stCondLst>
                                        </p:cTn>
                                        <p:tgtEl>
                                          <p:spTgt spid="14">
                                            <p:txEl>
                                              <p:pRg st="0" end="0"/>
                                            </p:txEl>
                                          </p:spTgt>
                                        </p:tgtEl>
                                        <p:attrNameLst>
                                          <p:attrName>style.visibility</p:attrName>
                                        </p:attrNameLst>
                                      </p:cBhvr>
                                      <p:to>
                                        <p:strVal val="visible"/>
                                      </p:to>
                                    </p:set>
                                    <p:animEffect transition="in" filter="wipe(left)">
                                      <p:cBhvr>
                                        <p:cTn id="34" dur="500"/>
                                        <p:tgtEl>
                                          <p:spTgt spid="14">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iterate type="lt">
                                    <p:tmPct val="10000"/>
                                  </p:iterate>
                                  <p:childTnLst>
                                    <p:set>
                                      <p:cBhvr>
                                        <p:cTn id="56" dur="1" fill="hold">
                                          <p:stCondLst>
                                            <p:cond delay="0"/>
                                          </p:stCondLst>
                                        </p:cTn>
                                        <p:tgtEl>
                                          <p:spTgt spid="21"/>
                                        </p:tgtEl>
                                        <p:attrNameLst>
                                          <p:attrName>style.visibility</p:attrName>
                                        </p:attrNameLst>
                                      </p:cBhvr>
                                      <p:to>
                                        <p:strVal val="visible"/>
                                      </p:to>
                                    </p:set>
                                    <p:animEffect transition="in" filter="dissolve">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9" grpId="0" build="p"/>
      <p:bldP spid="2" grpId="0"/>
      <p:bldP spid="17" grpId="0"/>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9131" name="Group 75"/>
          <p:cNvGrpSpPr/>
          <p:nvPr/>
        </p:nvGrpSpPr>
        <p:grpSpPr bwMode="auto">
          <a:xfrm>
            <a:off x="3179763" y="630238"/>
            <a:ext cx="2528887" cy="438150"/>
            <a:chOff x="2093" y="435"/>
            <a:chExt cx="1803" cy="187"/>
          </a:xfrm>
        </p:grpSpPr>
        <p:sp>
          <p:nvSpPr>
            <p:cNvPr id="4778" name="Line 76"/>
            <p:cNvSpPr>
              <a:spLocks noChangeShapeType="1"/>
            </p:cNvSpPr>
            <p:nvPr/>
          </p:nvSpPr>
          <p:spPr bwMode="auto">
            <a:xfrm>
              <a:off x="2093" y="622"/>
              <a:ext cx="1803" cy="0"/>
            </a:xfrm>
            <a:prstGeom prst="line">
              <a:avLst/>
            </a:prstGeom>
            <a:noFill/>
            <a:ln w="57150" cmpd="thinThick">
              <a:solidFill>
                <a:schemeClr val="accent2"/>
              </a:solidFill>
              <a:round/>
            </a:ln>
          </p:spPr>
          <p:txBody>
            <a:bodyPr>
              <a:spAutoFit/>
            </a:bodyPr>
            <a:lstStyle/>
            <a:p>
              <a:endParaRPr lang="zh-CN" altLang="en-US"/>
            </a:p>
          </p:txBody>
        </p:sp>
        <p:sp>
          <p:nvSpPr>
            <p:cNvPr id="429133" name="WordArt 77"/>
            <p:cNvSpPr>
              <a:spLocks noChangeArrowheads="1" noChangeShapeType="1" noTextEdit="1"/>
            </p:cNvSpPr>
            <p:nvPr/>
          </p:nvSpPr>
          <p:spPr bwMode="auto">
            <a:xfrm>
              <a:off x="2112" y="435"/>
              <a:ext cx="1767" cy="183"/>
            </a:xfrm>
            <a:prstGeom prst="rect">
              <a:avLst/>
            </a:prstGeom>
          </p:spPr>
          <p:txBody>
            <a:bodyPr wrap="none" fromWordArt="1">
              <a:prstTxWarp prst="textPlain">
                <a:avLst>
                  <a:gd name="adj" fmla="val 50000"/>
                </a:avLst>
              </a:prstTxWarp>
            </a:bodyPr>
            <a:lstStyle/>
            <a:p>
              <a:pPr algn="ctr" eaLnBrk="0" hangingPunct="0">
                <a:spcBef>
                  <a:spcPct val="20000"/>
                </a:spcBef>
                <a:buClr>
                  <a:schemeClr val="tx2"/>
                </a:buClr>
                <a:buSzPct val="75000"/>
                <a:buFont typeface="Monotype Sorts" pitchFamily="2" charset="2"/>
                <a:buNone/>
                <a:defRPr/>
              </a:pPr>
              <a:r>
                <a:rPr lang="en-US" altLang="zh-CN" sz="3600" kern="10" dirty="0">
                  <a:ln w="9525">
                    <a:solidFill>
                      <a:schemeClr val="tx1"/>
                    </a:solidFill>
                    <a:round/>
                  </a:ln>
                  <a:gradFill rotWithShape="1">
                    <a:gsLst>
                      <a:gs pos="0">
                        <a:srgbClr val="FFFF00"/>
                      </a:gs>
                      <a:gs pos="50000">
                        <a:srgbClr val="FF9933"/>
                      </a:gs>
                      <a:gs pos="100000">
                        <a:srgbClr val="FFFF00"/>
                      </a:gs>
                    </a:gsLst>
                    <a:lin ang="2700000" scaled="1"/>
                  </a:gradFill>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a:t>
              </a:r>
              <a:r>
                <a:rPr lang="zh-CN" altLang="en-US" sz="3600" kern="10" dirty="0">
                  <a:ln w="9525">
                    <a:solidFill>
                      <a:schemeClr val="tx1"/>
                    </a:solidFill>
                    <a:round/>
                  </a:ln>
                  <a:gradFill rotWithShape="1">
                    <a:gsLst>
                      <a:gs pos="0">
                        <a:srgbClr val="FFFF00"/>
                      </a:gs>
                      <a:gs pos="50000">
                        <a:srgbClr val="FF9933"/>
                      </a:gs>
                      <a:gs pos="100000">
                        <a:srgbClr val="FFFF00"/>
                      </a:gs>
                    </a:gsLst>
                    <a:lin ang="2700000" scaled="1"/>
                  </a:gradFill>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一</a:t>
              </a:r>
              <a:r>
                <a:rPr lang="en-US" altLang="zh-CN" sz="3600" kern="10" dirty="0">
                  <a:ln w="9525">
                    <a:solidFill>
                      <a:schemeClr val="tx1"/>
                    </a:solidFill>
                    <a:round/>
                  </a:ln>
                  <a:gradFill rotWithShape="1">
                    <a:gsLst>
                      <a:gs pos="0">
                        <a:srgbClr val="FFFF00"/>
                      </a:gs>
                      <a:gs pos="50000">
                        <a:srgbClr val="FF9933"/>
                      </a:gs>
                      <a:gs pos="100000">
                        <a:srgbClr val="FFFF00"/>
                      </a:gs>
                    </a:gsLst>
                    <a:lin ang="2700000" scaled="1"/>
                  </a:gradFill>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a:t>
              </a:r>
              <a:r>
                <a:rPr lang="zh-CN" altLang="en-US" sz="3600" kern="10" dirty="0">
                  <a:ln w="9525">
                    <a:solidFill>
                      <a:schemeClr val="tx1"/>
                    </a:solidFill>
                    <a:round/>
                  </a:ln>
                  <a:gradFill rotWithShape="1">
                    <a:gsLst>
                      <a:gs pos="0">
                        <a:srgbClr val="FFFF00"/>
                      </a:gs>
                      <a:gs pos="50000">
                        <a:srgbClr val="FF9933"/>
                      </a:gs>
                      <a:gs pos="100000">
                        <a:srgbClr val="FFFF00"/>
                      </a:gs>
                    </a:gsLst>
                    <a:lin ang="2700000" scaled="1"/>
                  </a:gradFill>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条件概率</a:t>
              </a:r>
            </a:p>
          </p:txBody>
        </p:sp>
      </p:grpSp>
      <p:sp>
        <p:nvSpPr>
          <p:cNvPr id="429134" name="WordArt 78"/>
          <p:cNvSpPr>
            <a:spLocks noChangeArrowheads="1" noChangeShapeType="1" noTextEdit="1"/>
          </p:cNvSpPr>
          <p:nvPr/>
        </p:nvSpPr>
        <p:spPr bwMode="auto">
          <a:xfrm>
            <a:off x="817563" y="1270000"/>
            <a:ext cx="711200" cy="292100"/>
          </a:xfrm>
          <a:prstGeom prst="rect">
            <a:avLst/>
          </a:prstGeom>
        </p:spPr>
        <p:txBody>
          <a:bodyPr wrap="none" fromWordArt="1">
            <a:prstTxWarp prst="textPlain">
              <a:avLst>
                <a:gd name="adj" fmla="val 50000"/>
              </a:avLst>
            </a:prstTxWarp>
          </a:bodyPr>
          <a:lstStyle/>
          <a:p>
            <a:pPr algn="ctr"/>
            <a:r>
              <a:rPr lang="zh-CN" altLang="en-US" sz="3600" kern="10">
                <a:ln w="12700">
                  <a:solidFill>
                    <a:srgbClr val="99CCFF"/>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黑体" panose="02010609060101010101" pitchFamily="2" charset="-122"/>
                <a:ea typeface="黑体" panose="02010609060101010101" pitchFamily="2" charset="-122"/>
              </a:rPr>
              <a:t>定义</a:t>
            </a:r>
          </a:p>
        </p:txBody>
      </p:sp>
      <p:grpSp>
        <p:nvGrpSpPr>
          <p:cNvPr id="4749" name="Group 98"/>
          <p:cNvGrpSpPr/>
          <p:nvPr/>
        </p:nvGrpSpPr>
        <p:grpSpPr bwMode="auto">
          <a:xfrm>
            <a:off x="1603375" y="1168400"/>
            <a:ext cx="6197600" cy="525463"/>
            <a:chOff x="1010" y="655"/>
            <a:chExt cx="3904" cy="331"/>
          </a:xfrm>
        </p:grpSpPr>
        <p:sp>
          <p:nvSpPr>
            <p:cNvPr id="4777" name="Rectangle 80"/>
            <p:cNvSpPr>
              <a:spLocks noChangeArrowheads="1"/>
            </p:cNvSpPr>
            <p:nvPr/>
          </p:nvSpPr>
          <p:spPr bwMode="auto">
            <a:xfrm>
              <a:off x="1010" y="655"/>
              <a:ext cx="3904" cy="327"/>
            </a:xfrm>
            <a:prstGeom prst="rect">
              <a:avLst/>
            </a:prstGeom>
            <a:noFill/>
            <a:ln w="9525" algn="ctr">
              <a:noFill/>
              <a:miter lim="800000"/>
            </a:ln>
            <a:effectLst/>
          </p:spPr>
          <p:txBody>
            <a:bodyPr/>
            <a:lstStyle/>
            <a:p>
              <a:pPr eaLnBrk="0" hangingPunct="0">
                <a:spcBef>
                  <a:spcPct val="20000"/>
                </a:spcBef>
                <a:buClr>
                  <a:schemeClr val="tx2"/>
                </a:buClr>
                <a:buSzPct val="75000"/>
                <a:buFont typeface="Monotype Sorts"/>
                <a:buNone/>
              </a:pPr>
              <a:r>
                <a:rPr lang="zh-CN" altLang="en-US" dirty="0">
                  <a:effectLst>
                    <a:outerShdw blurRad="38100" dist="38100" dir="2700000" algn="tl">
                      <a:srgbClr val="FFFFFF"/>
                    </a:outerShdw>
                  </a:effectLst>
                </a:rPr>
                <a:t>设 </a:t>
              </a:r>
              <a:r>
                <a:rPr lang="zh-CN" altLang="en-US" i="1" dirty="0">
                  <a:effectLst>
                    <a:outerShdw blurRad="38100" dist="38100" dir="2700000" algn="tl">
                      <a:srgbClr val="FFFFFF"/>
                    </a:outerShdw>
                  </a:effectLst>
                </a:rPr>
                <a:t>       </a:t>
              </a:r>
              <a:r>
                <a:rPr lang="zh-CN" altLang="en-US" dirty="0">
                  <a:effectLst>
                    <a:outerShdw blurRad="38100" dist="38100" dir="2700000" algn="tl">
                      <a:srgbClr val="FFFFFF"/>
                    </a:outerShdw>
                  </a:effectLst>
                </a:rPr>
                <a:t>是两个事件，</a:t>
              </a:r>
              <a:r>
                <a:rPr lang="zh-CN" altLang="en-US" b="0" dirty="0">
                  <a:effectLst>
                    <a:outerShdw blurRad="38100" dist="38100" dir="2700000" algn="tl">
                      <a:srgbClr val="FFFFFF"/>
                    </a:outerShdw>
                  </a:effectLst>
                </a:rPr>
                <a:t>且</a:t>
              </a:r>
              <a:r>
                <a:rPr lang="zh-CN" altLang="en-US" dirty="0">
                  <a:effectLst>
                    <a:outerShdw blurRad="38100" dist="38100" dir="2700000" algn="tl">
                      <a:srgbClr val="FFFFFF"/>
                    </a:outerShdw>
                  </a:effectLst>
                </a:rPr>
                <a:t> </a:t>
              </a:r>
              <a:r>
                <a:rPr lang="zh-CN" altLang="en-US" i="1" dirty="0">
                  <a:effectLst>
                    <a:outerShdw blurRad="38100" dist="38100" dir="2700000" algn="tl">
                      <a:srgbClr val="FFFFFF"/>
                    </a:outerShdw>
                  </a:effectLst>
                </a:rPr>
                <a:t>                </a:t>
              </a:r>
              <a:r>
                <a:rPr lang="zh-CN" altLang="en-US" dirty="0">
                  <a:effectLst>
                    <a:outerShdw blurRad="38100" dist="38100" dir="2700000" algn="tl">
                      <a:srgbClr val="FFFFFF"/>
                    </a:outerShdw>
                  </a:effectLst>
                </a:rPr>
                <a:t>记</a:t>
              </a:r>
            </a:p>
          </p:txBody>
        </p:sp>
        <p:graphicFrame>
          <p:nvGraphicFramePr>
            <p:cNvPr id="4733" name="Object 637"/>
            <p:cNvGraphicFramePr>
              <a:graphicFrameLocks noChangeAspect="1"/>
            </p:cNvGraphicFramePr>
            <p:nvPr/>
          </p:nvGraphicFramePr>
          <p:xfrm>
            <a:off x="1279" y="691"/>
            <a:ext cx="499" cy="295"/>
          </p:xfrm>
          <a:graphic>
            <a:graphicData uri="http://schemas.openxmlformats.org/presentationml/2006/ole">
              <mc:AlternateContent xmlns:mc="http://schemas.openxmlformats.org/markup-compatibility/2006">
                <mc:Choice xmlns:v="urn:schemas-microsoft-com:vml" Requires="v">
                  <p:oleObj name="Equation" r:id="rId3" imgW="508000" imgH="203200" progId="">
                    <p:embed/>
                  </p:oleObj>
                </mc:Choice>
                <mc:Fallback>
                  <p:oleObj name="Equation" r:id="rId3" imgW="508000" imgH="203200" progId="">
                    <p:embed/>
                    <p:pic>
                      <p:nvPicPr>
                        <p:cNvPr id="0" name="Picture 6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 y="691"/>
                          <a:ext cx="499" cy="29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4734" name="Object 638"/>
            <p:cNvGraphicFramePr>
              <a:graphicFrameLocks noChangeAspect="1"/>
            </p:cNvGraphicFramePr>
            <p:nvPr/>
          </p:nvGraphicFramePr>
          <p:xfrm>
            <a:off x="3306" y="676"/>
            <a:ext cx="939" cy="305"/>
          </p:xfrm>
          <a:graphic>
            <a:graphicData uri="http://schemas.openxmlformats.org/presentationml/2006/ole">
              <mc:AlternateContent xmlns:mc="http://schemas.openxmlformats.org/markup-compatibility/2006">
                <mc:Choice xmlns:v="urn:schemas-microsoft-com:vml" Requires="v">
                  <p:oleObj name="Equation" r:id="rId5" imgW="1219200" imgH="254000" progId="">
                    <p:embed/>
                  </p:oleObj>
                </mc:Choice>
                <mc:Fallback>
                  <p:oleObj name="Equation" r:id="rId5" imgW="1219200" imgH="254000" progId="">
                    <p:embed/>
                    <p:pic>
                      <p:nvPicPr>
                        <p:cNvPr id="0" name="Picture 6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6" y="676"/>
                          <a:ext cx="939" cy="30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graphicFrame>
        <p:nvGraphicFramePr>
          <p:cNvPr id="4735" name="Object 639"/>
          <p:cNvGraphicFramePr>
            <a:graphicFrameLocks noChangeAspect="1"/>
          </p:cNvGraphicFramePr>
          <p:nvPr/>
        </p:nvGraphicFramePr>
        <p:xfrm>
          <a:off x="3340100" y="1516063"/>
          <a:ext cx="2660650" cy="925512"/>
        </p:xfrm>
        <a:graphic>
          <a:graphicData uri="http://schemas.openxmlformats.org/presentationml/2006/ole">
            <mc:AlternateContent xmlns:mc="http://schemas.openxmlformats.org/markup-compatibility/2006">
              <mc:Choice xmlns:v="urn:schemas-microsoft-com:vml" Requires="v">
                <p:oleObj name="Equation" r:id="rId7" imgW="2413000" imgH="711200" progId="">
                  <p:embed/>
                </p:oleObj>
              </mc:Choice>
              <mc:Fallback>
                <p:oleObj name="Equation" r:id="rId7" imgW="2413000" imgH="711200" progId="">
                  <p:embed/>
                  <p:pic>
                    <p:nvPicPr>
                      <p:cNvPr id="0" name="Picture 6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0100" y="1516063"/>
                        <a:ext cx="2660650" cy="92551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nvGrpSpPr>
          <p:cNvPr id="429155" name="Group 99"/>
          <p:cNvGrpSpPr/>
          <p:nvPr/>
        </p:nvGrpSpPr>
        <p:grpSpPr bwMode="auto">
          <a:xfrm>
            <a:off x="39688" y="2301875"/>
            <a:ext cx="8485187" cy="530225"/>
            <a:chOff x="-40" y="1369"/>
            <a:chExt cx="5345" cy="334"/>
          </a:xfrm>
        </p:grpSpPr>
        <p:sp>
          <p:nvSpPr>
            <p:cNvPr id="429145" name="Rectangle 89"/>
            <p:cNvSpPr>
              <a:spLocks noChangeArrowheads="1"/>
            </p:cNvSpPr>
            <p:nvPr/>
          </p:nvSpPr>
          <p:spPr bwMode="auto">
            <a:xfrm>
              <a:off x="-40" y="1376"/>
              <a:ext cx="4457"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称为在事件 </a:t>
              </a:r>
              <a:r>
                <a:rPr lang="zh-CN" altLang="en-US" i="1" dirty="0"/>
                <a:t>   </a:t>
              </a:r>
              <a:r>
                <a:rPr lang="zh-CN" altLang="en-US" dirty="0"/>
                <a:t>发生的条件下事件 </a:t>
              </a:r>
              <a:r>
                <a:rPr lang="zh-CN" altLang="en-US" i="1" dirty="0"/>
                <a:t>   </a:t>
              </a:r>
              <a:r>
                <a:rPr lang="zh-CN" altLang="en-US" dirty="0"/>
                <a:t>发生的</a:t>
              </a:r>
            </a:p>
          </p:txBody>
        </p:sp>
        <p:graphicFrame>
          <p:nvGraphicFramePr>
            <p:cNvPr id="4736" name="Object 640"/>
            <p:cNvGraphicFramePr>
              <a:graphicFrameLocks noChangeAspect="1"/>
            </p:cNvGraphicFramePr>
            <p:nvPr/>
          </p:nvGraphicFramePr>
          <p:xfrm>
            <a:off x="1127" y="1421"/>
            <a:ext cx="262" cy="243"/>
          </p:xfrm>
          <a:graphic>
            <a:graphicData uri="http://schemas.openxmlformats.org/presentationml/2006/ole">
              <mc:AlternateContent xmlns:mc="http://schemas.openxmlformats.org/markup-compatibility/2006">
                <mc:Choice xmlns:v="urn:schemas-microsoft-com:vml" Requires="v">
                  <p:oleObj name="Equation" r:id="rId9" imgW="152400" imgH="152400" progId="">
                    <p:embed/>
                  </p:oleObj>
                </mc:Choice>
                <mc:Fallback>
                  <p:oleObj name="Equation" r:id="rId9" imgW="152400" imgH="152400" progId="">
                    <p:embed/>
                    <p:pic>
                      <p:nvPicPr>
                        <p:cNvPr id="0" name="Picture 6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7" y="1421"/>
                          <a:ext cx="262" cy="24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4737" name="Object 641"/>
            <p:cNvGraphicFramePr>
              <a:graphicFrameLocks noChangeAspect="1"/>
            </p:cNvGraphicFramePr>
            <p:nvPr/>
          </p:nvGraphicFramePr>
          <p:xfrm>
            <a:off x="3152" y="1421"/>
            <a:ext cx="262" cy="243"/>
          </p:xfrm>
          <a:graphic>
            <a:graphicData uri="http://schemas.openxmlformats.org/presentationml/2006/ole">
              <mc:AlternateContent xmlns:mc="http://schemas.openxmlformats.org/markup-compatibility/2006">
                <mc:Choice xmlns:v="urn:schemas-microsoft-com:vml" Requires="v">
                  <p:oleObj name="Equation" r:id="rId11" imgW="152400" imgH="152400" progId="">
                    <p:embed/>
                  </p:oleObj>
                </mc:Choice>
                <mc:Fallback>
                  <p:oleObj name="Equation" r:id="rId11" imgW="152400" imgH="152400" progId="">
                    <p:embed/>
                    <p:pic>
                      <p:nvPicPr>
                        <p:cNvPr id="0" name="Picture 6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52" y="1421"/>
                          <a:ext cx="262" cy="24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429148" name="Rectangle 92"/>
            <p:cNvSpPr>
              <a:spLocks noChangeArrowheads="1"/>
            </p:cNvSpPr>
            <p:nvPr/>
          </p:nvSpPr>
          <p:spPr bwMode="auto">
            <a:xfrm>
              <a:off x="4016" y="1369"/>
              <a:ext cx="1289"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solidFill>
                    <a:srgbClr val="FF0000"/>
                  </a:solidFill>
                  <a:ea typeface="华文新魏" panose="02010800040101010101" charset="-122"/>
                </a:rPr>
                <a:t>条件概率</a:t>
              </a:r>
              <a:r>
                <a:rPr lang="en-US" altLang="zh-CN" dirty="0">
                  <a:ea typeface="华文新魏" panose="02010800040101010101" charset="-122"/>
                </a:rPr>
                <a:t>.</a:t>
              </a:r>
            </a:p>
          </p:txBody>
        </p:sp>
      </p:grpSp>
      <p:grpSp>
        <p:nvGrpSpPr>
          <p:cNvPr id="429158" name="Group 102"/>
          <p:cNvGrpSpPr/>
          <p:nvPr/>
        </p:nvGrpSpPr>
        <p:grpSpPr bwMode="auto">
          <a:xfrm>
            <a:off x="798513" y="2784475"/>
            <a:ext cx="688975" cy="444500"/>
            <a:chOff x="559" y="1681"/>
            <a:chExt cx="434" cy="280"/>
          </a:xfrm>
        </p:grpSpPr>
        <p:sp>
          <p:nvSpPr>
            <p:cNvPr id="4134" name="AutoShape 100"/>
            <p:cNvSpPr>
              <a:spLocks noChangeArrowheads="1"/>
            </p:cNvSpPr>
            <p:nvPr/>
          </p:nvSpPr>
          <p:spPr bwMode="auto">
            <a:xfrm>
              <a:off x="559" y="1681"/>
              <a:ext cx="434" cy="280"/>
            </a:xfrm>
            <a:prstGeom prst="star16">
              <a:avLst>
                <a:gd name="adj" fmla="val 37500"/>
              </a:avLst>
            </a:prstGeom>
            <a:gradFill rotWithShape="1">
              <a:gsLst>
                <a:gs pos="0">
                  <a:srgbClr val="FFFF00"/>
                </a:gs>
                <a:gs pos="100000">
                  <a:srgbClr val="FF0000">
                    <a:alpha val="67998"/>
                  </a:srgbClr>
                </a:gs>
              </a:gsLst>
              <a:path path="shape">
                <a:fillToRect l="50000" t="50000" r="50000" b="50000"/>
              </a:path>
            </a:gradFill>
            <a:ln w="19050">
              <a:solidFill>
                <a:schemeClr val="accent2"/>
              </a:solidFill>
              <a:miter lim="800000"/>
            </a:ln>
            <a:effectLst>
              <a:outerShdw dist="107763" dir="2700000" algn="ctr" rotWithShape="0">
                <a:schemeClr val="bg2">
                  <a:alpha val="50000"/>
                </a:schemeClr>
              </a:outerShdw>
            </a:effectLst>
          </p:spPr>
          <p:txBody>
            <a:bodyPr wrap="none" anchor="ctr"/>
            <a:lstStyle/>
            <a:p>
              <a:pPr algn="ctr">
                <a:lnSpc>
                  <a:spcPct val="120000"/>
                </a:lnSpc>
                <a:defRPr/>
              </a:pPr>
              <a:endParaRPr lang="zh-CN" altLang="zh-CN">
                <a:solidFill>
                  <a:srgbClr val="FF9933"/>
                </a:solidFill>
                <a:latin typeface="楷体_GB2312" pitchFamily="49" charset="-122"/>
              </a:endParaRPr>
            </a:p>
          </p:txBody>
        </p:sp>
        <p:sp>
          <p:nvSpPr>
            <p:cNvPr id="4774" name="WordArt 101"/>
            <p:cNvSpPr>
              <a:spLocks noChangeArrowheads="1" noChangeShapeType="1" noTextEdit="1"/>
            </p:cNvSpPr>
            <p:nvPr/>
          </p:nvSpPr>
          <p:spPr bwMode="auto">
            <a:xfrm>
              <a:off x="693" y="1740"/>
              <a:ext cx="159" cy="143"/>
            </a:xfrm>
            <a:prstGeom prst="rect">
              <a:avLst/>
            </a:prstGeom>
          </p:spPr>
          <p:txBody>
            <a:bodyPr wrap="none" fromWordArt="1">
              <a:prstTxWarp prst="textPlain">
                <a:avLst>
                  <a:gd name="adj" fmla="val 50000"/>
                </a:avLst>
              </a:prstTxWarp>
            </a:bodyPr>
            <a:lstStyle/>
            <a:p>
              <a:pPr algn="ctr"/>
              <a:r>
                <a:rPr lang="zh-CN" altLang="en-US" sz="3600" kern="10">
                  <a:ln w="12700">
                    <a:solidFill>
                      <a:srgbClr val="99CCFF"/>
                    </a:solidFill>
                    <a:round/>
                  </a:ln>
                  <a:gradFill rotWithShape="1">
                    <a:gsLst>
                      <a:gs pos="0">
                        <a:srgbClr val="0066CC"/>
                      </a:gs>
                      <a:gs pos="50000">
                        <a:srgbClr val="FFFFFF"/>
                      </a:gs>
                      <a:gs pos="100000">
                        <a:srgbClr val="0066CC"/>
                      </a:gs>
                    </a:gsLst>
                    <a:lin ang="2700000" scaled="1"/>
                  </a:gradFill>
                  <a:effectLst>
                    <a:outerShdw dist="35921" dir="2700000" algn="ctr" rotWithShape="0">
                      <a:srgbClr val="990000"/>
                    </a:outerShdw>
                  </a:effectLst>
                  <a:latin typeface="黑体" panose="02010609060101010101" pitchFamily="2" charset="-122"/>
                  <a:ea typeface="黑体" panose="02010609060101010101" pitchFamily="2" charset="-122"/>
                </a:rPr>
                <a:t>注</a:t>
              </a:r>
            </a:p>
          </p:txBody>
        </p:sp>
      </p:grpSp>
      <p:grpSp>
        <p:nvGrpSpPr>
          <p:cNvPr id="429195" name="Group 139"/>
          <p:cNvGrpSpPr/>
          <p:nvPr/>
        </p:nvGrpSpPr>
        <p:grpSpPr bwMode="auto">
          <a:xfrm>
            <a:off x="493713" y="3228975"/>
            <a:ext cx="6842125" cy="546100"/>
            <a:chOff x="604" y="1913"/>
            <a:chExt cx="4310" cy="344"/>
          </a:xfrm>
        </p:grpSpPr>
        <p:sp>
          <p:nvSpPr>
            <p:cNvPr id="4771" name="WordArt 103"/>
            <p:cNvSpPr>
              <a:spLocks noChangeArrowheads="1" noChangeShapeType="1" noTextEdit="1"/>
            </p:cNvSpPr>
            <p:nvPr/>
          </p:nvSpPr>
          <p:spPr bwMode="auto">
            <a:xfrm>
              <a:off x="604" y="1986"/>
              <a:ext cx="205" cy="168"/>
            </a:xfrm>
            <a:prstGeom prst="rect">
              <a:avLst/>
            </a:prstGeom>
          </p:spPr>
          <p:txBody>
            <a:bodyPr wrap="none" fromWordArt="1">
              <a:prstTxWarp prst="textPlain">
                <a:avLst>
                  <a:gd name="adj" fmla="val 50000"/>
                </a:avLst>
              </a:prstTxWarp>
            </a:bodyPr>
            <a:lstStyle/>
            <a:p>
              <a:pPr algn="ctr"/>
              <a:r>
                <a:rPr lang="zh-CN" altLang="en-US" sz="3600" i="1" kern="10" dirty="0">
                  <a:ln w="12700">
                    <a:solidFill>
                      <a:srgbClr val="99CCFF"/>
                    </a:solidFill>
                    <a:round/>
                  </a:ln>
                  <a:solidFill>
                    <a:srgbClr val="FF3300"/>
                  </a:solidFill>
                  <a:latin typeface="隶书" panose="02010509060101010101" charset="-122"/>
                </a:rPr>
                <a:t>①</a:t>
              </a:r>
            </a:p>
          </p:txBody>
        </p:sp>
        <p:sp>
          <p:nvSpPr>
            <p:cNvPr id="429164" name="Rectangle 108"/>
            <p:cNvSpPr>
              <a:spLocks noChangeArrowheads="1"/>
            </p:cNvSpPr>
            <p:nvPr/>
          </p:nvSpPr>
          <p:spPr bwMode="auto">
            <a:xfrm>
              <a:off x="841" y="1913"/>
              <a:ext cx="4073" cy="330"/>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当             时</a:t>
              </a:r>
              <a:r>
                <a:rPr lang="en-US" altLang="zh-CN" dirty="0"/>
                <a:t>, </a:t>
              </a:r>
              <a:r>
                <a:rPr lang="zh-CN" altLang="en-US" dirty="0"/>
                <a:t>条件概率              毫无意义</a:t>
              </a:r>
            </a:p>
          </p:txBody>
        </p:sp>
        <p:graphicFrame>
          <p:nvGraphicFramePr>
            <p:cNvPr id="4738" name="Object 642"/>
            <p:cNvGraphicFramePr>
              <a:graphicFrameLocks noChangeAspect="1"/>
            </p:cNvGraphicFramePr>
            <p:nvPr/>
          </p:nvGraphicFramePr>
          <p:xfrm>
            <a:off x="1074" y="1965"/>
            <a:ext cx="816" cy="292"/>
          </p:xfrm>
          <a:graphic>
            <a:graphicData uri="http://schemas.openxmlformats.org/presentationml/2006/ole">
              <mc:AlternateContent xmlns:mc="http://schemas.openxmlformats.org/markup-compatibility/2006">
                <mc:Choice xmlns:v="urn:schemas-microsoft-com:vml" Requires="v">
                  <p:oleObj name="Equation" r:id="rId13" imgW="1168400" imgH="254000" progId="">
                    <p:embed/>
                  </p:oleObj>
                </mc:Choice>
                <mc:Fallback>
                  <p:oleObj name="Equation" r:id="rId13" imgW="1168400" imgH="254000" progId="">
                    <p:embed/>
                    <p:pic>
                      <p:nvPicPr>
                        <p:cNvPr id="0" name="Picture 6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4" y="1965"/>
                          <a:ext cx="816" cy="2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39" name="Object 643"/>
            <p:cNvGraphicFramePr>
              <a:graphicFrameLocks noChangeAspect="1"/>
            </p:cNvGraphicFramePr>
            <p:nvPr/>
          </p:nvGraphicFramePr>
          <p:xfrm>
            <a:off x="3059" y="1930"/>
            <a:ext cx="853" cy="320"/>
          </p:xfrm>
          <a:graphic>
            <a:graphicData uri="http://schemas.openxmlformats.org/presentationml/2006/ole">
              <mc:AlternateContent xmlns:mc="http://schemas.openxmlformats.org/markup-compatibility/2006">
                <mc:Choice xmlns:v="urn:schemas-microsoft-com:vml" Requires="v">
                  <p:oleObj name="Equation" r:id="rId15" imgW="1092200" imgH="254000" progId="">
                    <p:embed/>
                  </p:oleObj>
                </mc:Choice>
                <mc:Fallback>
                  <p:oleObj name="Equation" r:id="rId15" imgW="1092200" imgH="254000" progId="">
                    <p:embed/>
                    <p:pic>
                      <p:nvPicPr>
                        <p:cNvPr id="0" name="Picture 64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59" y="1930"/>
                          <a:ext cx="853"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29196" name="Group 140"/>
          <p:cNvGrpSpPr/>
          <p:nvPr/>
        </p:nvGrpSpPr>
        <p:grpSpPr bwMode="auto">
          <a:xfrm>
            <a:off x="484188" y="3752850"/>
            <a:ext cx="5575300" cy="534988"/>
            <a:chOff x="598" y="2194"/>
            <a:chExt cx="3512" cy="337"/>
          </a:xfrm>
        </p:grpSpPr>
        <p:sp>
          <p:nvSpPr>
            <p:cNvPr id="4769" name="WordArt 104"/>
            <p:cNvSpPr>
              <a:spLocks noChangeArrowheads="1" noChangeShapeType="1" noTextEdit="1"/>
            </p:cNvSpPr>
            <p:nvPr/>
          </p:nvSpPr>
          <p:spPr bwMode="auto">
            <a:xfrm>
              <a:off x="598" y="2268"/>
              <a:ext cx="205" cy="174"/>
            </a:xfrm>
            <a:prstGeom prst="rect">
              <a:avLst/>
            </a:prstGeom>
          </p:spPr>
          <p:txBody>
            <a:bodyPr wrap="none" fromWordArt="1">
              <a:prstTxWarp prst="textPlain">
                <a:avLst>
                  <a:gd name="adj" fmla="val 50000"/>
                </a:avLst>
              </a:prstTxWarp>
            </a:bodyPr>
            <a:lstStyle/>
            <a:p>
              <a:pPr algn="ctr"/>
              <a:r>
                <a:rPr lang="zh-CN" altLang="en-US" sz="3600" i="1" kern="10" dirty="0">
                  <a:ln w="12700">
                    <a:solidFill>
                      <a:srgbClr val="99CCFF"/>
                    </a:solidFill>
                    <a:round/>
                  </a:ln>
                  <a:solidFill>
                    <a:srgbClr val="FF3300"/>
                  </a:solidFill>
                  <a:latin typeface="隶书" panose="02010509060101010101" charset="-122"/>
                </a:rPr>
                <a:t>②</a:t>
              </a:r>
            </a:p>
          </p:txBody>
        </p:sp>
        <p:sp>
          <p:nvSpPr>
            <p:cNvPr id="429183" name="Rectangle 127"/>
            <p:cNvSpPr>
              <a:spLocks noChangeArrowheads="1"/>
            </p:cNvSpPr>
            <p:nvPr/>
          </p:nvSpPr>
          <p:spPr bwMode="auto">
            <a:xfrm>
              <a:off x="850" y="2194"/>
              <a:ext cx="3260" cy="330"/>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条件概率             的直观理解：</a:t>
              </a:r>
            </a:p>
          </p:txBody>
        </p:sp>
        <p:graphicFrame>
          <p:nvGraphicFramePr>
            <p:cNvPr id="4740" name="Object 644"/>
            <p:cNvGraphicFramePr>
              <a:graphicFrameLocks noChangeAspect="1"/>
            </p:cNvGraphicFramePr>
            <p:nvPr/>
          </p:nvGraphicFramePr>
          <p:xfrm>
            <a:off x="1776" y="2242"/>
            <a:ext cx="772" cy="289"/>
          </p:xfrm>
          <a:graphic>
            <a:graphicData uri="http://schemas.openxmlformats.org/presentationml/2006/ole">
              <mc:AlternateContent xmlns:mc="http://schemas.openxmlformats.org/markup-compatibility/2006">
                <mc:Choice xmlns:v="urn:schemas-microsoft-com:vml" Requires="v">
                  <p:oleObj name="Equation" r:id="rId17" imgW="1092200" imgH="254000" progId="">
                    <p:embed/>
                  </p:oleObj>
                </mc:Choice>
                <mc:Fallback>
                  <p:oleObj name="Equation" r:id="rId17" imgW="1092200" imgH="254000" progId="">
                    <p:embed/>
                    <p:pic>
                      <p:nvPicPr>
                        <p:cNvPr id="0" name="Picture 6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76" y="2242"/>
                          <a:ext cx="772" cy="2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29193" name="Group 137"/>
          <p:cNvGrpSpPr/>
          <p:nvPr/>
        </p:nvGrpSpPr>
        <p:grpSpPr bwMode="auto">
          <a:xfrm>
            <a:off x="922338" y="4337356"/>
            <a:ext cx="7531941" cy="519113"/>
            <a:chOff x="1217" y="2691"/>
            <a:chExt cx="4351" cy="327"/>
          </a:xfrm>
        </p:grpSpPr>
        <p:graphicFrame>
          <p:nvGraphicFramePr>
            <p:cNvPr id="4743" name="Object 647"/>
            <p:cNvGraphicFramePr>
              <a:graphicFrameLocks noChangeAspect="1"/>
            </p:cNvGraphicFramePr>
            <p:nvPr/>
          </p:nvGraphicFramePr>
          <p:xfrm>
            <a:off x="1217" y="2720"/>
            <a:ext cx="168" cy="249"/>
          </p:xfrm>
          <a:graphic>
            <a:graphicData uri="http://schemas.openxmlformats.org/presentationml/2006/ole">
              <mc:AlternateContent xmlns:mc="http://schemas.openxmlformats.org/markup-compatibility/2006">
                <mc:Choice xmlns:v="urn:schemas-microsoft-com:vml" Requires="v">
                  <p:oleObj name="Equation" r:id="rId19" imgW="3352800" imgH="3352800" progId="Equation.DSMT4">
                    <p:embed/>
                  </p:oleObj>
                </mc:Choice>
                <mc:Fallback>
                  <p:oleObj name="Equation" r:id="rId19" imgW="3352800" imgH="3352800" progId="Equation.DSMT4">
                    <p:embed/>
                    <p:pic>
                      <p:nvPicPr>
                        <p:cNvPr id="0" name="Picture 647"/>
                        <p:cNvPicPr>
                          <a:picLocks noChangeAspect="1" noChangeArrowheads="1"/>
                        </p:cNvPicPr>
                        <p:nvPr/>
                      </p:nvPicPr>
                      <p:blipFill>
                        <a:blip r:embed="rId20"/>
                        <a:srcRect/>
                        <a:stretch>
                          <a:fillRect/>
                        </a:stretch>
                      </p:blipFill>
                      <p:spPr bwMode="auto">
                        <a:xfrm>
                          <a:off x="1217" y="2720"/>
                          <a:ext cx="168" cy="249"/>
                        </a:xfrm>
                        <a:prstGeom prst="rect">
                          <a:avLst/>
                        </a:prstGeom>
                        <a:noFill/>
                      </p:spPr>
                    </p:pic>
                  </p:oleObj>
                </mc:Fallback>
              </mc:AlternateContent>
            </a:graphicData>
          </a:graphic>
        </p:graphicFrame>
        <p:sp>
          <p:nvSpPr>
            <p:cNvPr id="429190" name="Rectangle 134"/>
            <p:cNvSpPr>
              <a:spLocks noChangeArrowheads="1"/>
            </p:cNvSpPr>
            <p:nvPr/>
          </p:nvSpPr>
          <p:spPr bwMode="auto">
            <a:xfrm>
              <a:off x="1321" y="2691"/>
              <a:ext cx="4247"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 发生带来的“信息”对   的“推断”的新认识</a:t>
              </a:r>
            </a:p>
          </p:txBody>
        </p:sp>
        <p:graphicFrame>
          <p:nvGraphicFramePr>
            <p:cNvPr id="4744" name="Object 648"/>
            <p:cNvGraphicFramePr>
              <a:graphicFrameLocks noChangeAspect="1"/>
            </p:cNvGraphicFramePr>
            <p:nvPr/>
          </p:nvGraphicFramePr>
          <p:xfrm>
            <a:off x="3426" y="2710"/>
            <a:ext cx="268" cy="263"/>
          </p:xfrm>
          <a:graphic>
            <a:graphicData uri="http://schemas.openxmlformats.org/presentationml/2006/ole">
              <mc:AlternateContent xmlns:mc="http://schemas.openxmlformats.org/markup-compatibility/2006">
                <mc:Choice xmlns:v="urn:schemas-microsoft-com:vml" Requires="v">
                  <p:oleObj name="Equation" r:id="rId21" imgW="152400" imgH="152400" progId="">
                    <p:embed/>
                  </p:oleObj>
                </mc:Choice>
                <mc:Fallback>
                  <p:oleObj name="Equation" r:id="rId21" imgW="152400" imgH="152400" progId="">
                    <p:embed/>
                    <p:pic>
                      <p:nvPicPr>
                        <p:cNvPr id="0" name="Picture 64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26" y="2710"/>
                          <a:ext cx="268"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29214" name="Group 158"/>
          <p:cNvGrpSpPr/>
          <p:nvPr/>
        </p:nvGrpSpPr>
        <p:grpSpPr bwMode="auto">
          <a:xfrm>
            <a:off x="485775" y="4839133"/>
            <a:ext cx="5222875" cy="547687"/>
            <a:chOff x="599" y="3051"/>
            <a:chExt cx="3290" cy="345"/>
          </a:xfrm>
        </p:grpSpPr>
        <p:sp>
          <p:nvSpPr>
            <p:cNvPr id="4765" name="WordArt 151"/>
            <p:cNvSpPr>
              <a:spLocks noChangeArrowheads="1" noChangeShapeType="1" noTextEdit="1"/>
            </p:cNvSpPr>
            <p:nvPr/>
          </p:nvSpPr>
          <p:spPr bwMode="auto">
            <a:xfrm>
              <a:off x="599" y="3117"/>
              <a:ext cx="205" cy="174"/>
            </a:xfrm>
            <a:prstGeom prst="rect">
              <a:avLst/>
            </a:prstGeom>
          </p:spPr>
          <p:txBody>
            <a:bodyPr wrap="none" fromWordArt="1">
              <a:prstTxWarp prst="textPlain">
                <a:avLst>
                  <a:gd name="adj" fmla="val 50000"/>
                </a:avLst>
              </a:prstTxWarp>
            </a:bodyPr>
            <a:lstStyle/>
            <a:p>
              <a:pPr algn="ctr"/>
              <a:r>
                <a:rPr lang="zh-CN" altLang="en-US" sz="3600" i="1" kern="10" dirty="0">
                  <a:ln w="12700">
                    <a:solidFill>
                      <a:srgbClr val="99CCFF"/>
                    </a:solidFill>
                    <a:round/>
                  </a:ln>
                  <a:solidFill>
                    <a:srgbClr val="FF3300"/>
                  </a:solidFill>
                  <a:latin typeface="隶书" panose="02010509060101010101" charset="-122"/>
                </a:rPr>
                <a:t>③</a:t>
              </a:r>
            </a:p>
          </p:txBody>
        </p:sp>
        <p:sp>
          <p:nvSpPr>
            <p:cNvPr id="429211" name="Rectangle 155"/>
            <p:cNvSpPr>
              <a:spLocks noChangeArrowheads="1"/>
            </p:cNvSpPr>
            <p:nvPr/>
          </p:nvSpPr>
          <p:spPr bwMode="auto">
            <a:xfrm>
              <a:off x="851" y="3051"/>
              <a:ext cx="3038"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en-US" altLang="zh-CN" dirty="0"/>
                <a:t>“      </a:t>
              </a:r>
              <a:r>
                <a:rPr lang="en-US" altLang="zh-CN" sz="900" dirty="0"/>
                <a:t>       </a:t>
              </a:r>
              <a:r>
                <a:rPr lang="en-US" altLang="zh-CN" dirty="0"/>
                <a:t>” </a:t>
              </a:r>
              <a:r>
                <a:rPr lang="zh-CN" altLang="en-US" dirty="0"/>
                <a:t>不是一个事件</a:t>
              </a:r>
              <a:r>
                <a:rPr lang="en-US" altLang="zh-CN" dirty="0"/>
                <a:t>.</a:t>
              </a:r>
            </a:p>
          </p:txBody>
        </p:sp>
        <p:graphicFrame>
          <p:nvGraphicFramePr>
            <p:cNvPr id="4745" name="Object 649"/>
            <p:cNvGraphicFramePr>
              <a:graphicFrameLocks noChangeAspect="1"/>
            </p:cNvGraphicFramePr>
            <p:nvPr/>
          </p:nvGraphicFramePr>
          <p:xfrm>
            <a:off x="949" y="3080"/>
            <a:ext cx="562" cy="316"/>
          </p:xfrm>
          <a:graphic>
            <a:graphicData uri="http://schemas.openxmlformats.org/presentationml/2006/ole">
              <mc:AlternateContent xmlns:mc="http://schemas.openxmlformats.org/markup-compatibility/2006">
                <mc:Choice xmlns:v="urn:schemas-microsoft-com:vml" Requires="v">
                  <p:oleObj name="Equation" r:id="rId23" imgW="609600" imgH="254000" progId="">
                    <p:embed/>
                  </p:oleObj>
                </mc:Choice>
                <mc:Fallback>
                  <p:oleObj name="Equation" r:id="rId23" imgW="609600" imgH="254000" progId="">
                    <p:embed/>
                    <p:pic>
                      <p:nvPicPr>
                        <p:cNvPr id="0" name="Picture 64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49" y="3080"/>
                          <a:ext cx="562" cy="3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29223" name="Group 167"/>
          <p:cNvGrpSpPr/>
          <p:nvPr/>
        </p:nvGrpSpPr>
        <p:grpSpPr bwMode="auto">
          <a:xfrm>
            <a:off x="504825" y="5413808"/>
            <a:ext cx="3768725" cy="519112"/>
            <a:chOff x="611" y="3373"/>
            <a:chExt cx="2374" cy="327"/>
          </a:xfrm>
        </p:grpSpPr>
        <p:graphicFrame>
          <p:nvGraphicFramePr>
            <p:cNvPr id="4746" name="Object 650"/>
            <p:cNvGraphicFramePr>
              <a:graphicFrameLocks noChangeAspect="1"/>
            </p:cNvGraphicFramePr>
            <p:nvPr/>
          </p:nvGraphicFramePr>
          <p:xfrm>
            <a:off x="874" y="3373"/>
            <a:ext cx="2111" cy="327"/>
          </p:xfrm>
          <a:graphic>
            <a:graphicData uri="http://schemas.openxmlformats.org/presentationml/2006/ole">
              <mc:AlternateContent xmlns:mc="http://schemas.openxmlformats.org/markup-compatibility/2006">
                <mc:Choice xmlns:v="urn:schemas-microsoft-com:vml" Requires="v">
                  <p:oleObj name="Equation" r:id="rId25" imgW="2413000" imgH="254000" progId="">
                    <p:embed/>
                  </p:oleObj>
                </mc:Choice>
                <mc:Fallback>
                  <p:oleObj name="Equation" r:id="rId25" imgW="2413000" imgH="254000" progId="">
                    <p:embed/>
                    <p:pic>
                      <p:nvPicPr>
                        <p:cNvPr id="0" name="Picture 65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74" y="3373"/>
                          <a:ext cx="2111" cy="3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64" name="WordArt 160"/>
            <p:cNvSpPr>
              <a:spLocks noChangeArrowheads="1" noChangeShapeType="1" noTextEdit="1"/>
            </p:cNvSpPr>
            <p:nvPr/>
          </p:nvSpPr>
          <p:spPr bwMode="auto">
            <a:xfrm>
              <a:off x="611" y="3424"/>
              <a:ext cx="209" cy="149"/>
            </a:xfrm>
            <a:prstGeom prst="rect">
              <a:avLst/>
            </a:prstGeom>
          </p:spPr>
          <p:txBody>
            <a:bodyPr wrap="none" fromWordArt="1">
              <a:prstTxWarp prst="textPlain">
                <a:avLst>
                  <a:gd name="adj" fmla="val 50000"/>
                </a:avLst>
              </a:prstTxWarp>
            </a:bodyPr>
            <a:lstStyle/>
            <a:p>
              <a:pPr algn="ctr"/>
              <a:r>
                <a:rPr lang="zh-CN" altLang="en-US" sz="3600" i="1" kern="10" dirty="0">
                  <a:ln w="12700">
                    <a:solidFill>
                      <a:srgbClr val="99CCFF"/>
                    </a:solidFill>
                    <a:round/>
                  </a:ln>
                  <a:solidFill>
                    <a:srgbClr val="FF3300"/>
                  </a:solidFill>
                  <a:latin typeface="隶书" panose="02010509060101010101" charset="-122"/>
                </a:rPr>
                <a:t>④</a:t>
              </a:r>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29131"/>
                                        </p:tgtEl>
                                        <p:attrNameLst>
                                          <p:attrName>style.visibility</p:attrName>
                                        </p:attrNameLst>
                                      </p:cBhvr>
                                      <p:to>
                                        <p:strVal val="visible"/>
                                      </p:to>
                                    </p:set>
                                    <p:anim calcmode="lin" valueType="num">
                                      <p:cBhvr>
                                        <p:cTn id="7" dur="500" fill="hold"/>
                                        <p:tgtEl>
                                          <p:spTgt spid="429131"/>
                                        </p:tgtEl>
                                        <p:attrNameLst>
                                          <p:attrName>ppt_w</p:attrName>
                                        </p:attrNameLst>
                                      </p:cBhvr>
                                      <p:tavLst>
                                        <p:tav tm="0">
                                          <p:val>
                                            <p:fltVal val="0"/>
                                          </p:val>
                                        </p:tav>
                                        <p:tav tm="100000">
                                          <p:val>
                                            <p:strVal val="#ppt_w"/>
                                          </p:val>
                                        </p:tav>
                                      </p:tavLst>
                                    </p:anim>
                                    <p:anim calcmode="lin" valueType="num">
                                      <p:cBhvr>
                                        <p:cTn id="8" dur="500" fill="hold"/>
                                        <p:tgtEl>
                                          <p:spTgt spid="429131"/>
                                        </p:tgtEl>
                                        <p:attrNameLst>
                                          <p:attrName>ppt_h</p:attrName>
                                        </p:attrNameLst>
                                      </p:cBhvr>
                                      <p:tavLst>
                                        <p:tav tm="0">
                                          <p:val>
                                            <p:fltVal val="0"/>
                                          </p:val>
                                        </p:tav>
                                        <p:tav tm="100000">
                                          <p:val>
                                            <p:strVal val="#ppt_h"/>
                                          </p:val>
                                        </p:tav>
                                      </p:tavLst>
                                    </p:anim>
                                    <p:animEffect transition="in" filter="fade">
                                      <p:cBhvr>
                                        <p:cTn id="9" dur="500"/>
                                        <p:tgtEl>
                                          <p:spTgt spid="429131"/>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29134"/>
                                        </p:tgtEl>
                                        <p:attrNameLst>
                                          <p:attrName>style.visibility</p:attrName>
                                        </p:attrNameLst>
                                      </p:cBhvr>
                                      <p:to>
                                        <p:strVal val="visible"/>
                                      </p:to>
                                    </p:set>
                                    <p:anim calcmode="lin" valueType="num">
                                      <p:cBhvr>
                                        <p:cTn id="13" dur="500" fill="hold"/>
                                        <p:tgtEl>
                                          <p:spTgt spid="429134"/>
                                        </p:tgtEl>
                                        <p:attrNameLst>
                                          <p:attrName>ppt_w</p:attrName>
                                        </p:attrNameLst>
                                      </p:cBhvr>
                                      <p:tavLst>
                                        <p:tav tm="0">
                                          <p:val>
                                            <p:fltVal val="0"/>
                                          </p:val>
                                        </p:tav>
                                        <p:tav tm="100000">
                                          <p:val>
                                            <p:strVal val="#ppt_w"/>
                                          </p:val>
                                        </p:tav>
                                      </p:tavLst>
                                    </p:anim>
                                    <p:anim calcmode="lin" valueType="num">
                                      <p:cBhvr>
                                        <p:cTn id="14" dur="500" fill="hold"/>
                                        <p:tgtEl>
                                          <p:spTgt spid="429134"/>
                                        </p:tgtEl>
                                        <p:attrNameLst>
                                          <p:attrName>ppt_h</p:attrName>
                                        </p:attrNameLst>
                                      </p:cBhvr>
                                      <p:tavLst>
                                        <p:tav tm="0">
                                          <p:val>
                                            <p:fltVal val="0"/>
                                          </p:val>
                                        </p:tav>
                                        <p:tav tm="100000">
                                          <p:val>
                                            <p:strVal val="#ppt_h"/>
                                          </p:val>
                                        </p:tav>
                                      </p:tavLst>
                                    </p:anim>
                                    <p:animEffect transition="in" filter="fade">
                                      <p:cBhvr>
                                        <p:cTn id="15" dur="500"/>
                                        <p:tgtEl>
                                          <p:spTgt spid="429134"/>
                                        </p:tgtEl>
                                      </p:cBhvr>
                                    </p:animEffect>
                                  </p:childTnLst>
                                </p:cTn>
                              </p:par>
                            </p:childTnLst>
                          </p:cTn>
                        </p:par>
                        <p:par>
                          <p:cTn id="16" fill="hold">
                            <p:stCondLst>
                              <p:cond delay="1000"/>
                            </p:stCondLst>
                            <p:childTnLst>
                              <p:par>
                                <p:cTn id="17" presetID="9" presetClass="entr" presetSubtype="0" fill="hold" nodeType="afterEffect">
                                  <p:stCondLst>
                                    <p:cond delay="0"/>
                                  </p:stCondLst>
                                  <p:childTnLst>
                                    <p:set>
                                      <p:cBhvr>
                                        <p:cTn id="18" dur="1" fill="hold">
                                          <p:stCondLst>
                                            <p:cond delay="0"/>
                                          </p:stCondLst>
                                        </p:cTn>
                                        <p:tgtEl>
                                          <p:spTgt spid="4749"/>
                                        </p:tgtEl>
                                        <p:attrNameLst>
                                          <p:attrName>style.visibility</p:attrName>
                                        </p:attrNameLst>
                                      </p:cBhvr>
                                      <p:to>
                                        <p:strVal val="visible"/>
                                      </p:to>
                                    </p:set>
                                    <p:animEffect transition="in" filter="dissolve">
                                      <p:cBhvr>
                                        <p:cTn id="19" dur="500"/>
                                        <p:tgtEl>
                                          <p:spTgt spid="4749"/>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4735"/>
                                        </p:tgtEl>
                                        <p:attrNameLst>
                                          <p:attrName>style.visibility</p:attrName>
                                        </p:attrNameLst>
                                      </p:cBhvr>
                                      <p:to>
                                        <p:strVal val="visible"/>
                                      </p:to>
                                    </p:set>
                                    <p:anim calcmode="lin" valueType="num">
                                      <p:cBhvr>
                                        <p:cTn id="23" dur="500" fill="hold"/>
                                        <p:tgtEl>
                                          <p:spTgt spid="4735"/>
                                        </p:tgtEl>
                                        <p:attrNameLst>
                                          <p:attrName>ppt_w</p:attrName>
                                        </p:attrNameLst>
                                      </p:cBhvr>
                                      <p:tavLst>
                                        <p:tav tm="0">
                                          <p:val>
                                            <p:fltVal val="0"/>
                                          </p:val>
                                        </p:tav>
                                        <p:tav tm="100000">
                                          <p:val>
                                            <p:strVal val="#ppt_w"/>
                                          </p:val>
                                        </p:tav>
                                      </p:tavLst>
                                    </p:anim>
                                    <p:anim calcmode="lin" valueType="num">
                                      <p:cBhvr>
                                        <p:cTn id="24" dur="500" fill="hold"/>
                                        <p:tgtEl>
                                          <p:spTgt spid="4735"/>
                                        </p:tgtEl>
                                        <p:attrNameLst>
                                          <p:attrName>ppt_h</p:attrName>
                                        </p:attrNameLst>
                                      </p:cBhvr>
                                      <p:tavLst>
                                        <p:tav tm="0">
                                          <p:val>
                                            <p:fltVal val="0"/>
                                          </p:val>
                                        </p:tav>
                                        <p:tav tm="100000">
                                          <p:val>
                                            <p:strVal val="#ppt_h"/>
                                          </p:val>
                                        </p:tav>
                                      </p:tavLst>
                                    </p:anim>
                                    <p:animEffect transition="in" filter="fade">
                                      <p:cBhvr>
                                        <p:cTn id="25" dur="500"/>
                                        <p:tgtEl>
                                          <p:spTgt spid="4735"/>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429155"/>
                                        </p:tgtEl>
                                        <p:attrNameLst>
                                          <p:attrName>style.visibility</p:attrName>
                                        </p:attrNameLst>
                                      </p:cBhvr>
                                      <p:to>
                                        <p:strVal val="visible"/>
                                      </p:to>
                                    </p:set>
                                    <p:animEffect transition="in" filter="dissolve">
                                      <p:cBhvr>
                                        <p:cTn id="29" dur="500"/>
                                        <p:tgtEl>
                                          <p:spTgt spid="429155"/>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429158"/>
                                        </p:tgtEl>
                                        <p:attrNameLst>
                                          <p:attrName>style.visibility</p:attrName>
                                        </p:attrNameLst>
                                      </p:cBhvr>
                                      <p:to>
                                        <p:strVal val="visible"/>
                                      </p:to>
                                    </p:set>
                                    <p:anim calcmode="lin" valueType="num">
                                      <p:cBhvr>
                                        <p:cTn id="34" dur="500" fill="hold"/>
                                        <p:tgtEl>
                                          <p:spTgt spid="429158"/>
                                        </p:tgtEl>
                                        <p:attrNameLst>
                                          <p:attrName>ppt_w</p:attrName>
                                        </p:attrNameLst>
                                      </p:cBhvr>
                                      <p:tavLst>
                                        <p:tav tm="0">
                                          <p:val>
                                            <p:fltVal val="0"/>
                                          </p:val>
                                        </p:tav>
                                        <p:tav tm="100000">
                                          <p:val>
                                            <p:strVal val="#ppt_w"/>
                                          </p:val>
                                        </p:tav>
                                      </p:tavLst>
                                    </p:anim>
                                    <p:anim calcmode="lin" valueType="num">
                                      <p:cBhvr>
                                        <p:cTn id="35" dur="500" fill="hold"/>
                                        <p:tgtEl>
                                          <p:spTgt spid="429158"/>
                                        </p:tgtEl>
                                        <p:attrNameLst>
                                          <p:attrName>ppt_h</p:attrName>
                                        </p:attrNameLst>
                                      </p:cBhvr>
                                      <p:tavLst>
                                        <p:tav tm="0">
                                          <p:val>
                                            <p:fltVal val="0"/>
                                          </p:val>
                                        </p:tav>
                                        <p:tav tm="100000">
                                          <p:val>
                                            <p:strVal val="#ppt_h"/>
                                          </p:val>
                                        </p:tav>
                                      </p:tavLst>
                                    </p:anim>
                                    <p:animEffect transition="in" filter="fade">
                                      <p:cBhvr>
                                        <p:cTn id="36" dur="500"/>
                                        <p:tgtEl>
                                          <p:spTgt spid="429158"/>
                                        </p:tgtEl>
                                      </p:cBhvr>
                                    </p:animEffect>
                                  </p:childTnLst>
                                </p:cTn>
                              </p:par>
                            </p:childTnLst>
                          </p:cTn>
                        </p:par>
                        <p:par>
                          <p:cTn id="37" fill="hold">
                            <p:stCondLst>
                              <p:cond delay="500"/>
                            </p:stCondLst>
                            <p:childTnLst>
                              <p:par>
                                <p:cTn id="38" presetID="9" presetClass="entr" presetSubtype="0" fill="hold" nodeType="afterEffect">
                                  <p:stCondLst>
                                    <p:cond delay="0"/>
                                  </p:stCondLst>
                                  <p:childTnLst>
                                    <p:set>
                                      <p:cBhvr>
                                        <p:cTn id="39" dur="1" fill="hold">
                                          <p:stCondLst>
                                            <p:cond delay="0"/>
                                          </p:stCondLst>
                                        </p:cTn>
                                        <p:tgtEl>
                                          <p:spTgt spid="429195"/>
                                        </p:tgtEl>
                                        <p:attrNameLst>
                                          <p:attrName>style.visibility</p:attrName>
                                        </p:attrNameLst>
                                      </p:cBhvr>
                                      <p:to>
                                        <p:strVal val="visible"/>
                                      </p:to>
                                    </p:set>
                                    <p:animEffect transition="in" filter="dissolve">
                                      <p:cBhvr>
                                        <p:cTn id="40" dur="500"/>
                                        <p:tgtEl>
                                          <p:spTgt spid="429195"/>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429196"/>
                                        </p:tgtEl>
                                        <p:attrNameLst>
                                          <p:attrName>style.visibility</p:attrName>
                                        </p:attrNameLst>
                                      </p:cBhvr>
                                      <p:to>
                                        <p:strVal val="visible"/>
                                      </p:to>
                                    </p:set>
                                    <p:animEffect transition="in" filter="dissolve">
                                      <p:cBhvr>
                                        <p:cTn id="45" dur="500"/>
                                        <p:tgtEl>
                                          <p:spTgt spid="42919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429193"/>
                                        </p:tgtEl>
                                        <p:attrNameLst>
                                          <p:attrName>style.visibility</p:attrName>
                                        </p:attrNameLst>
                                      </p:cBhvr>
                                      <p:to>
                                        <p:strVal val="visible"/>
                                      </p:to>
                                    </p:set>
                                    <p:animEffect transition="in" filter="dissolve">
                                      <p:cBhvr>
                                        <p:cTn id="50" dur="500"/>
                                        <p:tgtEl>
                                          <p:spTgt spid="429193"/>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429214"/>
                                        </p:tgtEl>
                                        <p:attrNameLst>
                                          <p:attrName>style.visibility</p:attrName>
                                        </p:attrNameLst>
                                      </p:cBhvr>
                                      <p:to>
                                        <p:strVal val="visible"/>
                                      </p:to>
                                    </p:set>
                                    <p:animEffect transition="in" filter="dissolve">
                                      <p:cBhvr>
                                        <p:cTn id="55" dur="500"/>
                                        <p:tgtEl>
                                          <p:spTgt spid="429214"/>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429223"/>
                                        </p:tgtEl>
                                        <p:attrNameLst>
                                          <p:attrName>style.visibility</p:attrName>
                                        </p:attrNameLst>
                                      </p:cBhvr>
                                      <p:to>
                                        <p:strVal val="visible"/>
                                      </p:to>
                                    </p:set>
                                    <p:animEffect transition="in" filter="dissolve">
                                      <p:cBhvr>
                                        <p:cTn id="60" dur="500"/>
                                        <p:tgtEl>
                                          <p:spTgt spid="429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1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4506" name="Picture 26" descr="f125"/>
          <p:cNvPicPr>
            <a:picLocks noChangeAspect="1" noChangeArrowheads="1" noCrop="1"/>
          </p:cNvPicPr>
          <p:nvPr/>
        </p:nvPicPr>
        <p:blipFill>
          <a:blip r:embed="rId3"/>
          <a:srcRect/>
          <a:stretch>
            <a:fillRect/>
          </a:stretch>
        </p:blipFill>
        <p:spPr bwMode="auto">
          <a:xfrm>
            <a:off x="777875" y="1135063"/>
            <a:ext cx="301625" cy="266700"/>
          </a:xfrm>
          <a:prstGeom prst="rect">
            <a:avLst/>
          </a:prstGeom>
          <a:noFill/>
          <a:ln w="9525">
            <a:noFill/>
            <a:miter lim="800000"/>
            <a:headEnd/>
            <a:tailEnd/>
          </a:ln>
        </p:spPr>
      </p:pic>
      <p:pic>
        <p:nvPicPr>
          <p:cNvPr id="404507" name="Picture 27" descr="f126"/>
          <p:cNvPicPr>
            <a:picLocks noChangeAspect="1" noChangeArrowheads="1" noCrop="1"/>
          </p:cNvPicPr>
          <p:nvPr/>
        </p:nvPicPr>
        <p:blipFill>
          <a:blip r:embed="rId4"/>
          <a:srcRect/>
          <a:stretch>
            <a:fillRect/>
          </a:stretch>
        </p:blipFill>
        <p:spPr bwMode="auto">
          <a:xfrm>
            <a:off x="781050" y="1587500"/>
            <a:ext cx="301625" cy="266700"/>
          </a:xfrm>
          <a:prstGeom prst="rect">
            <a:avLst/>
          </a:prstGeom>
          <a:noFill/>
          <a:ln w="9525">
            <a:noFill/>
            <a:miter lim="800000"/>
            <a:headEnd/>
            <a:tailEnd/>
          </a:ln>
        </p:spPr>
      </p:pic>
      <p:pic>
        <p:nvPicPr>
          <p:cNvPr id="404508" name="Picture 28" descr="f127"/>
          <p:cNvPicPr>
            <a:picLocks noChangeAspect="1" noChangeArrowheads="1" noCrop="1"/>
          </p:cNvPicPr>
          <p:nvPr/>
        </p:nvPicPr>
        <p:blipFill>
          <a:blip r:embed="rId5"/>
          <a:srcRect/>
          <a:stretch>
            <a:fillRect/>
          </a:stretch>
        </p:blipFill>
        <p:spPr bwMode="auto">
          <a:xfrm>
            <a:off x="769938" y="2054225"/>
            <a:ext cx="301625" cy="266700"/>
          </a:xfrm>
          <a:prstGeom prst="rect">
            <a:avLst/>
          </a:prstGeom>
          <a:noFill/>
          <a:ln w="9525">
            <a:noFill/>
            <a:miter lim="800000"/>
            <a:headEnd/>
            <a:tailEnd/>
          </a:ln>
        </p:spPr>
      </p:pic>
      <p:sp>
        <p:nvSpPr>
          <p:cNvPr id="404510" name="WordArt 30"/>
          <p:cNvSpPr>
            <a:spLocks noChangeArrowheads="1" noChangeShapeType="1" noTextEdit="1"/>
          </p:cNvSpPr>
          <p:nvPr/>
        </p:nvSpPr>
        <p:spPr bwMode="auto">
          <a:xfrm>
            <a:off x="1303338" y="1116013"/>
            <a:ext cx="912812" cy="273050"/>
          </a:xfrm>
          <a:prstGeom prst="rect">
            <a:avLst/>
          </a:prstGeom>
        </p:spPr>
        <p:txBody>
          <a:bodyPr wrap="none" fromWordArt="1">
            <a:prstTxWarp prst="textPlain">
              <a:avLst>
                <a:gd name="adj" fmla="val 50000"/>
              </a:avLst>
            </a:prstTxWarp>
          </a:bodyPr>
          <a:lstStyle/>
          <a:p>
            <a:pPr algn="ctr"/>
            <a:r>
              <a:rPr lang="zh-CN" altLang="en-US" sz="3600" kern="10">
                <a:ln w="12700">
                  <a:solidFill>
                    <a:srgbClr val="99CCFF"/>
                  </a:solidFill>
                  <a:round/>
                </a:ln>
                <a:solidFill>
                  <a:srgbClr val="3333CC"/>
                </a:solidFill>
                <a:latin typeface="隶书" panose="02010509060101010101" charset="-122"/>
              </a:rPr>
              <a:t>非负性</a:t>
            </a:r>
          </a:p>
        </p:txBody>
      </p:sp>
      <p:grpSp>
        <p:nvGrpSpPr>
          <p:cNvPr id="404564" name="Group 84"/>
          <p:cNvGrpSpPr/>
          <p:nvPr/>
        </p:nvGrpSpPr>
        <p:grpSpPr bwMode="auto">
          <a:xfrm>
            <a:off x="2360613" y="993775"/>
            <a:ext cx="4770437" cy="533400"/>
            <a:chOff x="1543" y="634"/>
            <a:chExt cx="3005" cy="336"/>
          </a:xfrm>
        </p:grpSpPr>
        <p:graphicFrame>
          <p:nvGraphicFramePr>
            <p:cNvPr id="7007" name="Object 863"/>
            <p:cNvGraphicFramePr>
              <a:graphicFrameLocks noChangeAspect="1"/>
            </p:cNvGraphicFramePr>
            <p:nvPr/>
          </p:nvGraphicFramePr>
          <p:xfrm>
            <a:off x="3367" y="673"/>
            <a:ext cx="1181" cy="297"/>
          </p:xfrm>
          <a:graphic>
            <a:graphicData uri="http://schemas.openxmlformats.org/presentationml/2006/ole">
              <mc:AlternateContent xmlns:mc="http://schemas.openxmlformats.org/markup-compatibility/2006">
                <mc:Choice xmlns:v="urn:schemas-microsoft-com:vml" Requires="v">
                  <p:oleObj name="Equation" r:id="rId6" imgW="1600200" imgH="254000" progId="">
                    <p:embed/>
                  </p:oleObj>
                </mc:Choice>
                <mc:Fallback>
                  <p:oleObj name="Equation" r:id="rId6" imgW="1600200" imgH="254000" progId="">
                    <p:embed/>
                    <p:pic>
                      <p:nvPicPr>
                        <p:cNvPr id="0" name="Picture 86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7" y="673"/>
                          <a:ext cx="1181" cy="29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404483" name="Rectangle 3"/>
            <p:cNvSpPr>
              <a:spLocks noChangeArrowheads="1"/>
            </p:cNvSpPr>
            <p:nvPr/>
          </p:nvSpPr>
          <p:spPr bwMode="auto">
            <a:xfrm>
              <a:off x="1543" y="634"/>
              <a:ext cx="2311"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a:latin typeface="楷体_GB2312" pitchFamily="49" charset="-122"/>
                </a:rPr>
                <a:t>对于任一事件</a:t>
              </a:r>
              <a:r>
                <a:rPr lang="zh-CN" altLang="en-US" sz="1000">
                  <a:latin typeface="楷体_GB2312" pitchFamily="49" charset="-122"/>
                </a:rPr>
                <a:t> </a:t>
              </a:r>
              <a:r>
                <a:rPr lang="zh-CN" altLang="en-US" i="1"/>
                <a:t>   </a:t>
              </a:r>
              <a:r>
                <a:rPr lang="zh-CN" altLang="en-US">
                  <a:latin typeface="楷体_GB2312" pitchFamily="49" charset="-122"/>
                </a:rPr>
                <a:t>有</a:t>
              </a:r>
            </a:p>
          </p:txBody>
        </p:sp>
        <p:graphicFrame>
          <p:nvGraphicFramePr>
            <p:cNvPr id="7008" name="Object 864"/>
            <p:cNvGraphicFramePr>
              <a:graphicFrameLocks noChangeAspect="1"/>
            </p:cNvGraphicFramePr>
            <p:nvPr/>
          </p:nvGraphicFramePr>
          <p:xfrm>
            <a:off x="2940" y="672"/>
            <a:ext cx="262" cy="244"/>
          </p:xfrm>
          <a:graphic>
            <a:graphicData uri="http://schemas.openxmlformats.org/presentationml/2006/ole">
              <mc:AlternateContent xmlns:mc="http://schemas.openxmlformats.org/markup-compatibility/2006">
                <mc:Choice xmlns:v="urn:schemas-microsoft-com:vml" Requires="v">
                  <p:oleObj name="Equation" r:id="rId8" imgW="152400" imgH="152400" progId="">
                    <p:embed/>
                  </p:oleObj>
                </mc:Choice>
                <mc:Fallback>
                  <p:oleObj name="Equation" r:id="rId8" imgW="152400" imgH="152400" progId="">
                    <p:embed/>
                    <p:pic>
                      <p:nvPicPr>
                        <p:cNvPr id="0" name="Picture 86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40" y="672"/>
                          <a:ext cx="262" cy="244"/>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sp>
        <p:nvSpPr>
          <p:cNvPr id="404514" name="WordArt 34"/>
          <p:cNvSpPr>
            <a:spLocks noChangeArrowheads="1" noChangeShapeType="1" noTextEdit="1"/>
          </p:cNvSpPr>
          <p:nvPr/>
        </p:nvSpPr>
        <p:spPr bwMode="auto">
          <a:xfrm>
            <a:off x="1304925" y="1587500"/>
            <a:ext cx="912813" cy="273050"/>
          </a:xfrm>
          <a:prstGeom prst="rect">
            <a:avLst/>
          </a:prstGeom>
        </p:spPr>
        <p:txBody>
          <a:bodyPr wrap="none" fromWordArt="1">
            <a:prstTxWarp prst="textPlain">
              <a:avLst>
                <a:gd name="adj" fmla="val 50000"/>
              </a:avLst>
            </a:prstTxWarp>
          </a:bodyPr>
          <a:lstStyle/>
          <a:p>
            <a:pPr algn="ctr"/>
            <a:r>
              <a:rPr lang="zh-CN" altLang="en-US" sz="3600" kern="10">
                <a:ln w="12700">
                  <a:solidFill>
                    <a:srgbClr val="99CCFF"/>
                  </a:solidFill>
                  <a:round/>
                </a:ln>
                <a:solidFill>
                  <a:srgbClr val="3333CC"/>
                </a:solidFill>
                <a:latin typeface="隶书" panose="02010509060101010101" charset="-122"/>
              </a:rPr>
              <a:t>规范性</a:t>
            </a:r>
          </a:p>
        </p:txBody>
      </p:sp>
      <p:sp>
        <p:nvSpPr>
          <p:cNvPr id="404518" name="WordArt 38"/>
          <p:cNvSpPr>
            <a:spLocks noChangeArrowheads="1" noChangeShapeType="1" noTextEdit="1"/>
          </p:cNvSpPr>
          <p:nvPr/>
        </p:nvSpPr>
        <p:spPr bwMode="auto">
          <a:xfrm>
            <a:off x="1293812" y="2065468"/>
            <a:ext cx="1535449" cy="279698"/>
          </a:xfrm>
          <a:prstGeom prst="rect">
            <a:avLst/>
          </a:prstGeom>
        </p:spPr>
        <p:txBody>
          <a:bodyPr wrap="none" fromWordArt="1">
            <a:prstTxWarp prst="textPlain">
              <a:avLst>
                <a:gd name="adj" fmla="val 50000"/>
              </a:avLst>
            </a:prstTxWarp>
          </a:bodyPr>
          <a:lstStyle/>
          <a:p>
            <a:pPr algn="ctr"/>
            <a:r>
              <a:rPr lang="zh-CN" altLang="en-US" sz="3600" kern="10" dirty="0">
                <a:ln w="12700">
                  <a:solidFill>
                    <a:srgbClr val="99CCFF"/>
                  </a:solidFill>
                  <a:round/>
                </a:ln>
                <a:solidFill>
                  <a:srgbClr val="3333CC"/>
                </a:solidFill>
                <a:latin typeface="隶书" panose="02010509060101010101" charset="-122"/>
              </a:rPr>
              <a:t>可列可加性</a:t>
            </a:r>
          </a:p>
        </p:txBody>
      </p:sp>
      <p:grpSp>
        <p:nvGrpSpPr>
          <p:cNvPr id="404520" name="Group 40"/>
          <p:cNvGrpSpPr/>
          <p:nvPr/>
        </p:nvGrpSpPr>
        <p:grpSpPr bwMode="auto">
          <a:xfrm>
            <a:off x="2728913" y="1920875"/>
            <a:ext cx="6275387" cy="530225"/>
            <a:chOff x="1911" y="2034"/>
            <a:chExt cx="3953" cy="334"/>
          </a:xfrm>
        </p:grpSpPr>
        <p:sp>
          <p:nvSpPr>
            <p:cNvPr id="404488" name="Rectangle 8"/>
            <p:cNvSpPr>
              <a:spLocks noChangeArrowheads="1"/>
            </p:cNvSpPr>
            <p:nvPr/>
          </p:nvSpPr>
          <p:spPr bwMode="auto">
            <a:xfrm>
              <a:off x="1911" y="2034"/>
              <a:ext cx="3953"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en-US" altLang="zh-CN" dirty="0"/>
                <a:t>     </a:t>
              </a:r>
              <a:r>
                <a:rPr lang="zh-CN" altLang="en-US" dirty="0"/>
                <a:t>设      是两两不相容事件列，则有</a:t>
              </a:r>
            </a:p>
          </p:txBody>
        </p:sp>
        <p:graphicFrame>
          <p:nvGraphicFramePr>
            <p:cNvPr id="7009" name="Object 865"/>
            <p:cNvGraphicFramePr>
              <a:graphicFrameLocks noChangeAspect="1"/>
            </p:cNvGraphicFramePr>
            <p:nvPr/>
          </p:nvGraphicFramePr>
          <p:xfrm>
            <a:off x="2415" y="2040"/>
            <a:ext cx="458" cy="328"/>
          </p:xfrm>
          <a:graphic>
            <a:graphicData uri="http://schemas.openxmlformats.org/presentationml/2006/ole">
              <mc:AlternateContent xmlns:mc="http://schemas.openxmlformats.org/markup-compatibility/2006">
                <mc:Choice xmlns:v="urn:schemas-microsoft-com:vml" Requires="v">
                  <p:oleObj name="Equation" r:id="rId10" imgW="558800" imgH="279400" progId="">
                    <p:embed/>
                  </p:oleObj>
                </mc:Choice>
                <mc:Fallback>
                  <p:oleObj name="Equation" r:id="rId10" imgW="558800" imgH="279400" progId="">
                    <p:embed/>
                    <p:pic>
                      <p:nvPicPr>
                        <p:cNvPr id="0" name="Picture 86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15" y="2040"/>
                          <a:ext cx="458" cy="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7010" name="Object 866"/>
          <p:cNvGraphicFramePr>
            <a:graphicFrameLocks noChangeAspect="1"/>
          </p:cNvGraphicFramePr>
          <p:nvPr/>
        </p:nvGraphicFramePr>
        <p:xfrm>
          <a:off x="2603500" y="2265363"/>
          <a:ext cx="3989388" cy="892175"/>
        </p:xfrm>
        <a:graphic>
          <a:graphicData uri="http://schemas.openxmlformats.org/presentationml/2006/ole">
            <mc:AlternateContent xmlns:mc="http://schemas.openxmlformats.org/markup-compatibility/2006">
              <mc:Choice xmlns:v="urn:schemas-microsoft-com:vml" Requires="v">
                <p:oleObj name="Equation" r:id="rId12" imgW="3733800" imgH="685800" progId="">
                  <p:embed/>
                </p:oleObj>
              </mc:Choice>
              <mc:Fallback>
                <p:oleObj name="Equation" r:id="rId12" imgW="3733800" imgH="685800" progId="">
                  <p:embed/>
                  <p:pic>
                    <p:nvPicPr>
                      <p:cNvPr id="0" name="Picture 86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03500" y="2265363"/>
                        <a:ext cx="3989388" cy="8921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404530" name="WordArt 50"/>
          <p:cNvSpPr>
            <a:spLocks noChangeArrowheads="1" noChangeShapeType="1" noTextEdit="1"/>
          </p:cNvSpPr>
          <p:nvPr/>
        </p:nvSpPr>
        <p:spPr bwMode="auto">
          <a:xfrm>
            <a:off x="781050" y="3495675"/>
            <a:ext cx="347663" cy="295275"/>
          </a:xfrm>
          <a:prstGeom prst="rect">
            <a:avLst/>
          </a:prstGeom>
        </p:spPr>
        <p:txBody>
          <a:bodyPr wrap="none" fromWordArt="1">
            <a:prstTxWarp prst="textPlain">
              <a:avLst>
                <a:gd name="adj" fmla="val 50000"/>
              </a:avLst>
            </a:prstTxWarp>
          </a:bodyPr>
          <a:lstStyle/>
          <a:p>
            <a:pPr algn="ctr" eaLnBrk="0" hangingPunct="0">
              <a:spcBef>
                <a:spcPct val="20000"/>
              </a:spcBef>
              <a:buClr>
                <a:schemeClr val="tx2"/>
              </a:buClr>
              <a:buSzPct val="75000"/>
              <a:buFont typeface="Monotype Sorts" pitchFamily="2" charset="2"/>
              <a:buNone/>
              <a:defRPr/>
            </a:pPr>
            <a:r>
              <a:rPr lang="zh-CN" altLang="en-US" sz="3600" kern="10" dirty="0">
                <a:ln w="12700">
                  <a:solidFill>
                    <a:schemeClr val="folHlink"/>
                  </a:solidFill>
                  <a:round/>
                </a:ln>
                <a:solidFill>
                  <a:srgbClr val="3333CC"/>
                </a:solidFill>
                <a:effectLst>
                  <a:outerShdw dist="35921" dir="2700000" sy="50000" kx="2115830" algn="bl" rotWithShape="0">
                    <a:srgbClr val="C0C0C0">
                      <a:alpha val="80000"/>
                    </a:srgbClr>
                  </a:outerShdw>
                </a:effectLst>
                <a:latin typeface="黑体" panose="02010609060101010101" pitchFamily="2" charset="-122"/>
                <a:ea typeface="黑体" panose="02010609060101010101" pitchFamily="2" charset="-122"/>
              </a:rPr>
              <a:t>证</a:t>
            </a:r>
          </a:p>
        </p:txBody>
      </p:sp>
      <p:graphicFrame>
        <p:nvGraphicFramePr>
          <p:cNvPr id="7011" name="Object 867"/>
          <p:cNvGraphicFramePr>
            <a:graphicFrameLocks noChangeAspect="1"/>
          </p:cNvGraphicFramePr>
          <p:nvPr/>
        </p:nvGraphicFramePr>
        <p:xfrm>
          <a:off x="1660525" y="2919413"/>
          <a:ext cx="4127500" cy="1185862"/>
        </p:xfrm>
        <a:graphic>
          <a:graphicData uri="http://schemas.openxmlformats.org/presentationml/2006/ole">
            <mc:AlternateContent xmlns:mc="http://schemas.openxmlformats.org/markup-compatibility/2006">
              <mc:Choice xmlns:v="urn:schemas-microsoft-com:vml" Requires="v">
                <p:oleObj name="Equation" r:id="rId14" imgW="3860800" imgH="990600" progId="">
                  <p:embed/>
                </p:oleObj>
              </mc:Choice>
              <mc:Fallback>
                <p:oleObj name="Equation" r:id="rId14" imgW="3860800" imgH="990600" progId="">
                  <p:embed/>
                  <p:pic>
                    <p:nvPicPr>
                      <p:cNvPr id="0" name="Picture 86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60525" y="2919413"/>
                        <a:ext cx="4127500" cy="118586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7012" name="Object 868"/>
          <p:cNvGraphicFramePr>
            <a:graphicFrameLocks noChangeAspect="1"/>
          </p:cNvGraphicFramePr>
          <p:nvPr/>
        </p:nvGraphicFramePr>
        <p:xfrm>
          <a:off x="5756275" y="2921000"/>
          <a:ext cx="2416175" cy="1185863"/>
        </p:xfrm>
        <a:graphic>
          <a:graphicData uri="http://schemas.openxmlformats.org/presentationml/2006/ole">
            <mc:AlternateContent xmlns:mc="http://schemas.openxmlformats.org/markup-compatibility/2006">
              <mc:Choice xmlns:v="urn:schemas-microsoft-com:vml" Requires="v">
                <p:oleObj name="Equation" r:id="rId16" imgW="2133600" imgH="990600" progId="">
                  <p:embed/>
                </p:oleObj>
              </mc:Choice>
              <mc:Fallback>
                <p:oleObj name="Equation" r:id="rId16" imgW="2133600" imgH="990600" progId="">
                  <p:embed/>
                  <p:pic>
                    <p:nvPicPr>
                      <p:cNvPr id="0" name="Picture 86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756275" y="2921000"/>
                        <a:ext cx="2416175" cy="118586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nvGrpSpPr>
          <p:cNvPr id="404536" name="Group 56"/>
          <p:cNvGrpSpPr/>
          <p:nvPr/>
        </p:nvGrpSpPr>
        <p:grpSpPr bwMode="auto">
          <a:xfrm>
            <a:off x="4660900" y="563563"/>
            <a:ext cx="2771775" cy="563562"/>
            <a:chOff x="3712" y="398"/>
            <a:chExt cx="1746" cy="355"/>
          </a:xfrm>
        </p:grpSpPr>
        <p:sp>
          <p:nvSpPr>
            <p:cNvPr id="404524" name="Rectangle 44"/>
            <p:cNvSpPr>
              <a:spLocks noChangeArrowheads="1"/>
            </p:cNvSpPr>
            <p:nvPr/>
          </p:nvSpPr>
          <p:spPr bwMode="auto">
            <a:xfrm>
              <a:off x="3712" y="405"/>
              <a:ext cx="649"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设</a:t>
              </a:r>
            </a:p>
          </p:txBody>
        </p:sp>
        <p:graphicFrame>
          <p:nvGraphicFramePr>
            <p:cNvPr id="7013" name="Object 869"/>
            <p:cNvGraphicFramePr>
              <a:graphicFrameLocks noChangeAspect="1"/>
            </p:cNvGraphicFramePr>
            <p:nvPr/>
          </p:nvGraphicFramePr>
          <p:xfrm>
            <a:off x="3956" y="446"/>
            <a:ext cx="944" cy="307"/>
          </p:xfrm>
          <a:graphic>
            <a:graphicData uri="http://schemas.openxmlformats.org/presentationml/2006/ole">
              <mc:AlternateContent xmlns:mc="http://schemas.openxmlformats.org/markup-compatibility/2006">
                <mc:Choice xmlns:v="urn:schemas-microsoft-com:vml" Requires="v">
                  <p:oleObj name="Equation" r:id="rId18" imgW="1219200" imgH="254000" progId="">
                    <p:embed/>
                  </p:oleObj>
                </mc:Choice>
                <mc:Fallback>
                  <p:oleObj name="Equation" r:id="rId18" imgW="1219200" imgH="254000" progId="">
                    <p:embed/>
                    <p:pic>
                      <p:nvPicPr>
                        <p:cNvPr id="0" name="Picture 86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56" y="446"/>
                          <a:ext cx="944" cy="30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404535" name="Rectangle 55"/>
            <p:cNvSpPr>
              <a:spLocks noChangeArrowheads="1"/>
            </p:cNvSpPr>
            <p:nvPr/>
          </p:nvSpPr>
          <p:spPr bwMode="auto">
            <a:xfrm>
              <a:off x="4809" y="398"/>
              <a:ext cx="649"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  有</a:t>
              </a:r>
            </a:p>
          </p:txBody>
        </p:sp>
      </p:grpSp>
      <p:graphicFrame>
        <p:nvGraphicFramePr>
          <p:cNvPr id="7014" name="Object 870"/>
          <p:cNvGraphicFramePr>
            <a:graphicFrameLocks noChangeAspect="1"/>
          </p:cNvGraphicFramePr>
          <p:nvPr/>
        </p:nvGraphicFramePr>
        <p:xfrm>
          <a:off x="754063" y="4452938"/>
          <a:ext cx="4194175" cy="1249362"/>
        </p:xfrm>
        <a:graphic>
          <a:graphicData uri="http://schemas.openxmlformats.org/presentationml/2006/ole">
            <mc:AlternateContent xmlns:mc="http://schemas.openxmlformats.org/markup-compatibility/2006">
              <mc:Choice xmlns:v="urn:schemas-microsoft-com:vml" Requires="v">
                <p:oleObj name="Equation" r:id="rId20" imgW="3937000" imgH="1041400" progId="">
                  <p:embed/>
                </p:oleObj>
              </mc:Choice>
              <mc:Fallback>
                <p:oleObj name="Equation" r:id="rId20" imgW="3937000" imgH="1041400" progId="">
                  <p:embed/>
                  <p:pic>
                    <p:nvPicPr>
                      <p:cNvPr id="0" name="Picture 87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54063" y="4452938"/>
                        <a:ext cx="4194175" cy="124936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nvGrpSpPr>
          <p:cNvPr id="404542" name="Group 62"/>
          <p:cNvGrpSpPr/>
          <p:nvPr/>
        </p:nvGrpSpPr>
        <p:grpSpPr bwMode="auto">
          <a:xfrm>
            <a:off x="795338" y="4094163"/>
            <a:ext cx="7615237" cy="542925"/>
            <a:chOff x="213" y="3115"/>
            <a:chExt cx="4797" cy="342"/>
          </a:xfrm>
        </p:grpSpPr>
        <p:graphicFrame>
          <p:nvGraphicFramePr>
            <p:cNvPr id="7015" name="Object 871"/>
            <p:cNvGraphicFramePr>
              <a:graphicFrameLocks noChangeAspect="1"/>
            </p:cNvGraphicFramePr>
            <p:nvPr/>
          </p:nvGraphicFramePr>
          <p:xfrm>
            <a:off x="213" y="3162"/>
            <a:ext cx="697" cy="295"/>
          </p:xfrm>
          <a:graphic>
            <a:graphicData uri="http://schemas.openxmlformats.org/presentationml/2006/ole">
              <mc:AlternateContent xmlns:mc="http://schemas.openxmlformats.org/markup-compatibility/2006">
                <mc:Choice xmlns:v="urn:schemas-microsoft-com:vml" Requires="v">
                  <p:oleObj name="Equation" r:id="rId22" imgW="812800" imgH="203200" progId="">
                    <p:embed/>
                  </p:oleObj>
                </mc:Choice>
                <mc:Fallback>
                  <p:oleObj name="Equation" r:id="rId22" imgW="812800" imgH="203200" progId="">
                    <p:embed/>
                    <p:pic>
                      <p:nvPicPr>
                        <p:cNvPr id="0" name="Picture 87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3" y="3162"/>
                          <a:ext cx="697" cy="29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404539" name="Rectangle 59"/>
            <p:cNvSpPr>
              <a:spLocks noChangeArrowheads="1"/>
            </p:cNvSpPr>
            <p:nvPr/>
          </p:nvSpPr>
          <p:spPr bwMode="auto">
            <a:xfrm>
              <a:off x="856" y="3115"/>
              <a:ext cx="1513"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a:t>两两不相容</a:t>
              </a:r>
            </a:p>
          </p:txBody>
        </p:sp>
        <p:graphicFrame>
          <p:nvGraphicFramePr>
            <p:cNvPr id="7016" name="Object 872"/>
            <p:cNvGraphicFramePr>
              <a:graphicFrameLocks noChangeAspect="1"/>
            </p:cNvGraphicFramePr>
            <p:nvPr/>
          </p:nvGraphicFramePr>
          <p:xfrm>
            <a:off x="2146" y="3161"/>
            <a:ext cx="1099" cy="295"/>
          </p:xfrm>
          <a:graphic>
            <a:graphicData uri="http://schemas.openxmlformats.org/presentationml/2006/ole">
              <mc:AlternateContent xmlns:mc="http://schemas.openxmlformats.org/markup-compatibility/2006">
                <mc:Choice xmlns:v="urn:schemas-microsoft-com:vml" Requires="v">
                  <p:oleObj name="Equation" r:id="rId24" imgW="1447800" imgH="203200" progId="">
                    <p:embed/>
                  </p:oleObj>
                </mc:Choice>
                <mc:Fallback>
                  <p:oleObj name="Equation" r:id="rId24" imgW="1447800" imgH="203200" progId="">
                    <p:embed/>
                    <p:pic>
                      <p:nvPicPr>
                        <p:cNvPr id="0" name="Picture 87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146" y="3161"/>
                          <a:ext cx="1099" cy="29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404541" name="Rectangle 61"/>
            <p:cNvSpPr>
              <a:spLocks noChangeArrowheads="1"/>
            </p:cNvSpPr>
            <p:nvPr/>
          </p:nvSpPr>
          <p:spPr bwMode="auto">
            <a:xfrm>
              <a:off x="3201" y="3116"/>
              <a:ext cx="1809"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a:t>亦两两不相容</a:t>
              </a:r>
            </a:p>
          </p:txBody>
        </p:sp>
      </p:grpSp>
      <p:graphicFrame>
        <p:nvGraphicFramePr>
          <p:cNvPr id="7017" name="Object 873"/>
          <p:cNvGraphicFramePr>
            <a:graphicFrameLocks noChangeAspect="1"/>
          </p:cNvGraphicFramePr>
          <p:nvPr/>
        </p:nvGraphicFramePr>
        <p:xfrm>
          <a:off x="2774950" y="5657850"/>
          <a:ext cx="1776413" cy="874713"/>
        </p:xfrm>
        <a:graphic>
          <a:graphicData uri="http://schemas.openxmlformats.org/presentationml/2006/ole">
            <mc:AlternateContent xmlns:mc="http://schemas.openxmlformats.org/markup-compatibility/2006">
              <mc:Choice xmlns:v="urn:schemas-microsoft-com:vml" Requires="v">
                <p:oleObj name="Equation" r:id="rId26" imgW="1498600" imgH="635000" progId="">
                  <p:embed/>
                </p:oleObj>
              </mc:Choice>
              <mc:Fallback>
                <p:oleObj name="Equation" r:id="rId26" imgW="1498600" imgH="635000" progId="">
                  <p:embed/>
                  <p:pic>
                    <p:nvPicPr>
                      <p:cNvPr id="0" name="Picture 87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774950" y="5657850"/>
                        <a:ext cx="1776413" cy="87471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7018" name="Object 874"/>
          <p:cNvGraphicFramePr>
            <a:graphicFrameLocks noChangeAspect="1"/>
          </p:cNvGraphicFramePr>
          <p:nvPr/>
        </p:nvGraphicFramePr>
        <p:xfrm>
          <a:off x="4497388" y="5656263"/>
          <a:ext cx="1979612" cy="842962"/>
        </p:xfrm>
        <a:graphic>
          <a:graphicData uri="http://schemas.openxmlformats.org/presentationml/2006/ole">
            <mc:AlternateContent xmlns:mc="http://schemas.openxmlformats.org/markup-compatibility/2006">
              <mc:Choice xmlns:v="urn:schemas-microsoft-com:vml" Requires="v">
                <p:oleObj name="Equation" r:id="rId28" imgW="1701800" imgH="609600" progId="">
                  <p:embed/>
                </p:oleObj>
              </mc:Choice>
              <mc:Fallback>
                <p:oleObj name="Equation" r:id="rId28" imgW="1701800" imgH="609600" progId="">
                  <p:embed/>
                  <p:pic>
                    <p:nvPicPr>
                      <p:cNvPr id="0" name="Picture 87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497388" y="5656263"/>
                        <a:ext cx="1979612" cy="84296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nvGrpSpPr>
          <p:cNvPr id="404563" name="Group 83"/>
          <p:cNvGrpSpPr/>
          <p:nvPr/>
        </p:nvGrpSpPr>
        <p:grpSpPr bwMode="auto">
          <a:xfrm>
            <a:off x="2360613" y="1450975"/>
            <a:ext cx="4783137" cy="598488"/>
            <a:chOff x="1559" y="1194"/>
            <a:chExt cx="3013" cy="377"/>
          </a:xfrm>
        </p:grpSpPr>
        <p:sp>
          <p:nvSpPr>
            <p:cNvPr id="404487" name="Rectangle 7"/>
            <p:cNvSpPr>
              <a:spLocks noChangeArrowheads="1"/>
            </p:cNvSpPr>
            <p:nvPr/>
          </p:nvSpPr>
          <p:spPr bwMode="auto">
            <a:xfrm>
              <a:off x="1559" y="1194"/>
              <a:ext cx="2171"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a:t>对于必然事件  </a:t>
              </a:r>
              <a:r>
                <a:rPr lang="zh-CN" altLang="en-US" i="1"/>
                <a:t>  </a:t>
              </a:r>
              <a:r>
                <a:rPr lang="zh-CN" altLang="en-US"/>
                <a:t>有</a:t>
              </a:r>
            </a:p>
          </p:txBody>
        </p:sp>
        <p:graphicFrame>
          <p:nvGraphicFramePr>
            <p:cNvPr id="7019" name="Object 875"/>
            <p:cNvGraphicFramePr>
              <a:graphicFrameLocks noChangeAspect="1"/>
            </p:cNvGraphicFramePr>
            <p:nvPr/>
          </p:nvGraphicFramePr>
          <p:xfrm>
            <a:off x="3334" y="1228"/>
            <a:ext cx="1238" cy="343"/>
          </p:xfrm>
          <a:graphic>
            <a:graphicData uri="http://schemas.openxmlformats.org/presentationml/2006/ole">
              <mc:AlternateContent xmlns:mc="http://schemas.openxmlformats.org/markup-compatibility/2006">
                <mc:Choice xmlns:v="urn:schemas-microsoft-com:vml" Requires="v">
                  <p:oleObj name="Equation" r:id="rId30" imgW="1600200" imgH="254000" progId="">
                    <p:embed/>
                  </p:oleObj>
                </mc:Choice>
                <mc:Fallback>
                  <p:oleObj name="Equation" r:id="rId30" imgW="1600200" imgH="254000" progId="">
                    <p:embed/>
                    <p:pic>
                      <p:nvPicPr>
                        <p:cNvPr id="0" name="Picture 87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334" y="1228"/>
                          <a:ext cx="1238" cy="34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7020" name="Object 876"/>
            <p:cNvGraphicFramePr>
              <a:graphicFrameLocks noChangeAspect="1"/>
            </p:cNvGraphicFramePr>
            <p:nvPr/>
          </p:nvGraphicFramePr>
          <p:xfrm>
            <a:off x="2941" y="1218"/>
            <a:ext cx="299" cy="263"/>
          </p:xfrm>
          <a:graphic>
            <a:graphicData uri="http://schemas.openxmlformats.org/presentationml/2006/ole">
              <mc:AlternateContent xmlns:mc="http://schemas.openxmlformats.org/markup-compatibility/2006">
                <mc:Choice xmlns:v="urn:schemas-microsoft-com:vml" Requires="v">
                  <p:oleObj name="Equation" r:id="rId32" imgW="177800" imgH="152400" progId="">
                    <p:embed/>
                  </p:oleObj>
                </mc:Choice>
                <mc:Fallback>
                  <p:oleObj name="Equation" r:id="rId32" imgW="177800" imgH="152400" progId="">
                    <p:embed/>
                    <p:pic>
                      <p:nvPicPr>
                        <p:cNvPr id="0" name="Picture 87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941" y="1218"/>
                          <a:ext cx="299" cy="26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pic>
        <p:nvPicPr>
          <p:cNvPr id="404566" name="Picture 86" descr="f127"/>
          <p:cNvPicPr>
            <a:picLocks noChangeAspect="1" noChangeArrowheads="1" noCrop="1"/>
          </p:cNvPicPr>
          <p:nvPr/>
        </p:nvPicPr>
        <p:blipFill>
          <a:blip r:embed="rId5"/>
          <a:srcRect/>
          <a:stretch>
            <a:fillRect/>
          </a:stretch>
        </p:blipFill>
        <p:spPr bwMode="auto">
          <a:xfrm>
            <a:off x="1241425" y="3529013"/>
            <a:ext cx="301625" cy="266700"/>
          </a:xfrm>
          <a:prstGeom prst="rect">
            <a:avLst/>
          </a:prstGeom>
          <a:noFill/>
          <a:ln w="9525">
            <a:noFill/>
            <a:miter lim="800000"/>
            <a:headEnd/>
            <a:tailEnd/>
          </a:ln>
        </p:spPr>
      </p:pic>
      <p:grpSp>
        <p:nvGrpSpPr>
          <p:cNvPr id="404574" name="Group 94"/>
          <p:cNvGrpSpPr/>
          <p:nvPr/>
        </p:nvGrpSpPr>
        <p:grpSpPr bwMode="auto">
          <a:xfrm>
            <a:off x="522288" y="679450"/>
            <a:ext cx="4078287" cy="309563"/>
            <a:chOff x="433" y="436"/>
            <a:chExt cx="2327" cy="170"/>
          </a:xfrm>
        </p:grpSpPr>
        <p:sp>
          <p:nvSpPr>
            <p:cNvPr id="7056" name="WordArt 23"/>
            <p:cNvSpPr>
              <a:spLocks noChangeArrowheads="1" noChangeShapeType="1" noTextEdit="1"/>
            </p:cNvSpPr>
            <p:nvPr/>
          </p:nvSpPr>
          <p:spPr bwMode="auto">
            <a:xfrm>
              <a:off x="433" y="436"/>
              <a:ext cx="2327" cy="170"/>
            </a:xfrm>
            <a:prstGeom prst="rect">
              <a:avLst/>
            </a:prstGeom>
          </p:spPr>
          <p:txBody>
            <a:bodyPr wrap="none" fromWordArt="1">
              <a:prstTxWarp prst="textPlain">
                <a:avLst>
                  <a:gd name="adj" fmla="val 50000"/>
                </a:avLst>
              </a:prstTxWarp>
            </a:bodyPr>
            <a:lstStyle/>
            <a:p>
              <a:pPr algn="ctr"/>
              <a:r>
                <a:rPr lang="zh-CN" altLang="en-US" sz="3600" kern="10" dirty="0">
                  <a:ln w="12700">
                    <a:solidFill>
                      <a:srgbClr val="99CCFF"/>
                    </a:solidFill>
                    <a:round/>
                  </a:ln>
                  <a:solidFill>
                    <a:srgbClr val="3333CC"/>
                  </a:solidFill>
                  <a:latin typeface="黑体" panose="02010609060101010101" pitchFamily="2" charset="-122"/>
                  <a:ea typeface="黑体" panose="02010609060101010101" pitchFamily="2" charset="-122"/>
                </a:rPr>
                <a:t>条件概率      的基本性质：</a:t>
              </a:r>
            </a:p>
          </p:txBody>
        </p:sp>
        <p:sp>
          <p:nvSpPr>
            <p:cNvPr id="7057" name="WordArt 88"/>
            <p:cNvSpPr>
              <a:spLocks noChangeArrowheads="1" noChangeShapeType="1" noTextEdit="1"/>
            </p:cNvSpPr>
            <p:nvPr/>
          </p:nvSpPr>
          <p:spPr bwMode="auto">
            <a:xfrm>
              <a:off x="1202" y="452"/>
              <a:ext cx="98" cy="138"/>
            </a:xfrm>
            <a:prstGeom prst="rect">
              <a:avLst/>
            </a:prstGeom>
          </p:spPr>
          <p:txBody>
            <a:bodyPr wrap="none" fromWordArt="1">
              <a:prstTxWarp prst="textPlain">
                <a:avLst>
                  <a:gd name="adj" fmla="val 50000"/>
                </a:avLst>
              </a:prstTxWarp>
            </a:bodyPr>
            <a:lstStyle/>
            <a:p>
              <a:pPr algn="ctr"/>
              <a:r>
                <a:rPr lang="en-US" altLang="zh-CN" sz="3600" i="1" kern="10">
                  <a:ln w="12700">
                    <a:solidFill>
                      <a:srgbClr val="99CCFF"/>
                    </a:solidFill>
                    <a:round/>
                  </a:ln>
                  <a:solidFill>
                    <a:srgbClr val="3333CC"/>
                  </a:solidFill>
                  <a:latin typeface="Times New Roman" panose="02020603050405020304"/>
                  <a:cs typeface="Times New Roman" panose="02020603050405020304"/>
                </a:rPr>
                <a:t>P</a:t>
              </a:r>
              <a:endParaRPr lang="zh-CN" altLang="en-US" sz="3600" i="1" kern="10">
                <a:ln w="12700">
                  <a:solidFill>
                    <a:srgbClr val="99CCFF"/>
                  </a:solidFill>
                  <a:round/>
                </a:ln>
                <a:solidFill>
                  <a:srgbClr val="3333CC"/>
                </a:solidFill>
                <a:latin typeface="Times New Roman" panose="02020603050405020304"/>
                <a:cs typeface="Times New Roman" panose="02020603050405020304"/>
              </a:endParaRPr>
            </a:p>
          </p:txBody>
        </p:sp>
        <p:sp>
          <p:nvSpPr>
            <p:cNvPr id="7058" name="WordArt 89"/>
            <p:cNvSpPr>
              <a:spLocks noChangeArrowheads="1" noChangeShapeType="1" noTextEdit="1"/>
            </p:cNvSpPr>
            <p:nvPr/>
          </p:nvSpPr>
          <p:spPr bwMode="auto">
            <a:xfrm>
              <a:off x="1328" y="452"/>
              <a:ext cx="38" cy="141"/>
            </a:xfrm>
            <a:prstGeom prst="rect">
              <a:avLst/>
            </a:prstGeom>
          </p:spPr>
          <p:txBody>
            <a:bodyPr wrap="none" fromWordArt="1">
              <a:prstTxWarp prst="textPlain">
                <a:avLst>
                  <a:gd name="adj" fmla="val 50000"/>
                </a:avLst>
              </a:prstTxWarp>
            </a:bodyPr>
            <a:lstStyle/>
            <a:p>
              <a:pPr algn="ctr"/>
              <a:r>
                <a:rPr lang="en-US" altLang="zh-CN" sz="3600" kern="10">
                  <a:ln w="12700">
                    <a:solidFill>
                      <a:srgbClr val="99CCFF"/>
                    </a:solidFill>
                    <a:round/>
                  </a:ln>
                  <a:solidFill>
                    <a:srgbClr val="3333CC"/>
                  </a:solidFill>
                  <a:latin typeface="Times New Roman" panose="02020603050405020304"/>
                  <a:cs typeface="Times New Roman" panose="02020603050405020304"/>
                </a:rPr>
                <a:t>(</a:t>
              </a:r>
              <a:endParaRPr lang="zh-CN" altLang="en-US" sz="3600" kern="10">
                <a:ln w="12700">
                  <a:solidFill>
                    <a:srgbClr val="99CCFF"/>
                  </a:solidFill>
                  <a:round/>
                </a:ln>
                <a:solidFill>
                  <a:srgbClr val="3333CC"/>
                </a:solidFill>
                <a:latin typeface="Times New Roman" panose="02020603050405020304"/>
                <a:cs typeface="Times New Roman" panose="02020603050405020304"/>
              </a:endParaRPr>
            </a:p>
          </p:txBody>
        </p:sp>
        <p:sp>
          <p:nvSpPr>
            <p:cNvPr id="7059" name="WordArt 90"/>
            <p:cNvSpPr>
              <a:spLocks noChangeArrowheads="1" noChangeShapeType="1" noTextEdit="1"/>
            </p:cNvSpPr>
            <p:nvPr/>
          </p:nvSpPr>
          <p:spPr bwMode="auto">
            <a:xfrm>
              <a:off x="1693" y="456"/>
              <a:ext cx="38" cy="141"/>
            </a:xfrm>
            <a:prstGeom prst="rect">
              <a:avLst/>
            </a:prstGeom>
          </p:spPr>
          <p:txBody>
            <a:bodyPr wrap="none" fromWordArt="1">
              <a:prstTxWarp prst="textPlain">
                <a:avLst>
                  <a:gd name="adj" fmla="val 50000"/>
                </a:avLst>
              </a:prstTxWarp>
            </a:bodyPr>
            <a:lstStyle/>
            <a:p>
              <a:pPr algn="ctr"/>
              <a:r>
                <a:rPr lang="en-US" altLang="zh-CN" sz="3600" kern="10">
                  <a:ln w="12700">
                    <a:solidFill>
                      <a:srgbClr val="99CCFF"/>
                    </a:solidFill>
                    <a:round/>
                  </a:ln>
                  <a:solidFill>
                    <a:srgbClr val="3333CC"/>
                  </a:solidFill>
                  <a:latin typeface="Times New Roman" panose="02020603050405020304"/>
                  <a:cs typeface="Times New Roman" panose="02020603050405020304"/>
                </a:rPr>
                <a:t>)</a:t>
              </a:r>
              <a:endParaRPr lang="zh-CN" altLang="en-US" sz="3600" kern="10">
                <a:ln w="12700">
                  <a:solidFill>
                    <a:srgbClr val="99CCFF"/>
                  </a:solidFill>
                  <a:round/>
                </a:ln>
                <a:solidFill>
                  <a:srgbClr val="3333CC"/>
                </a:solidFill>
                <a:latin typeface="Times New Roman" panose="02020603050405020304"/>
                <a:cs typeface="Times New Roman" panose="02020603050405020304"/>
              </a:endParaRPr>
            </a:p>
          </p:txBody>
        </p:sp>
        <p:sp>
          <p:nvSpPr>
            <p:cNvPr id="7060" name="WordArt 91"/>
            <p:cNvSpPr>
              <a:spLocks noChangeArrowheads="1" noChangeShapeType="1" noTextEdit="1"/>
            </p:cNvSpPr>
            <p:nvPr/>
          </p:nvSpPr>
          <p:spPr bwMode="auto">
            <a:xfrm>
              <a:off x="1517" y="451"/>
              <a:ext cx="11" cy="147"/>
            </a:xfrm>
            <a:prstGeom prst="rect">
              <a:avLst/>
            </a:prstGeom>
          </p:spPr>
          <p:txBody>
            <a:bodyPr wrap="none" fromWordArt="1">
              <a:prstTxWarp prst="textPlain">
                <a:avLst>
                  <a:gd name="adj" fmla="val 50000"/>
                </a:avLst>
              </a:prstTxWarp>
            </a:bodyPr>
            <a:lstStyle/>
            <a:p>
              <a:pPr algn="ctr"/>
              <a:r>
                <a:rPr lang="en-US" altLang="zh-CN" sz="3600" kern="10">
                  <a:ln w="12700">
                    <a:solidFill>
                      <a:srgbClr val="99CCFF"/>
                    </a:solidFill>
                    <a:round/>
                  </a:ln>
                  <a:solidFill>
                    <a:srgbClr val="3333CC"/>
                  </a:solidFill>
                  <a:latin typeface="Times New Roman" panose="02020603050405020304"/>
                  <a:cs typeface="Times New Roman" panose="02020603050405020304"/>
                </a:rPr>
                <a:t>|</a:t>
              </a:r>
              <a:endParaRPr lang="zh-CN" altLang="en-US" sz="3600" kern="10">
                <a:ln w="12700">
                  <a:solidFill>
                    <a:srgbClr val="99CCFF"/>
                  </a:solidFill>
                  <a:round/>
                </a:ln>
                <a:solidFill>
                  <a:srgbClr val="3333CC"/>
                </a:solidFill>
                <a:latin typeface="Times New Roman" panose="02020603050405020304"/>
                <a:cs typeface="Times New Roman" panose="02020603050405020304"/>
              </a:endParaRPr>
            </a:p>
          </p:txBody>
        </p:sp>
        <p:sp>
          <p:nvSpPr>
            <p:cNvPr id="7061" name="WordArt 92"/>
            <p:cNvSpPr>
              <a:spLocks noChangeArrowheads="1" noChangeShapeType="1" noTextEdit="1"/>
            </p:cNvSpPr>
            <p:nvPr/>
          </p:nvSpPr>
          <p:spPr bwMode="auto">
            <a:xfrm>
              <a:off x="1429" y="513"/>
              <a:ext cx="18" cy="18"/>
            </a:xfrm>
            <a:prstGeom prst="rect">
              <a:avLst/>
            </a:prstGeom>
          </p:spPr>
          <p:txBody>
            <a:bodyPr wrap="none" fromWordArt="1">
              <a:prstTxWarp prst="textPlain">
                <a:avLst>
                  <a:gd name="adj" fmla="val 50000"/>
                </a:avLst>
              </a:prstTxWarp>
            </a:bodyPr>
            <a:lstStyle/>
            <a:p>
              <a:pPr algn="ctr"/>
              <a:r>
                <a:rPr lang="en-US" altLang="zh-CN" sz="3600" kern="10">
                  <a:ln w="12700">
                    <a:solidFill>
                      <a:srgbClr val="99CCFF"/>
                    </a:solidFill>
                    <a:round/>
                  </a:ln>
                  <a:solidFill>
                    <a:srgbClr val="3333CC"/>
                  </a:solidFill>
                  <a:latin typeface="Times New Roman" panose="02020603050405020304"/>
                  <a:cs typeface="Times New Roman" panose="02020603050405020304"/>
                </a:rPr>
                <a:t>.</a:t>
              </a:r>
              <a:endParaRPr lang="zh-CN" altLang="en-US" sz="3600" kern="10">
                <a:ln w="12700">
                  <a:solidFill>
                    <a:srgbClr val="99CCFF"/>
                  </a:solidFill>
                  <a:round/>
                </a:ln>
                <a:solidFill>
                  <a:srgbClr val="3333CC"/>
                </a:solidFill>
                <a:latin typeface="Times New Roman" panose="02020603050405020304"/>
                <a:cs typeface="Times New Roman" panose="02020603050405020304"/>
              </a:endParaRPr>
            </a:p>
          </p:txBody>
        </p:sp>
        <p:sp>
          <p:nvSpPr>
            <p:cNvPr id="7062" name="WordArt 93"/>
            <p:cNvSpPr>
              <a:spLocks noChangeArrowheads="1" noChangeShapeType="1" noTextEdit="1"/>
            </p:cNvSpPr>
            <p:nvPr/>
          </p:nvSpPr>
          <p:spPr bwMode="auto">
            <a:xfrm>
              <a:off x="1565" y="456"/>
              <a:ext cx="98" cy="141"/>
            </a:xfrm>
            <a:prstGeom prst="rect">
              <a:avLst/>
            </a:prstGeom>
          </p:spPr>
          <p:txBody>
            <a:bodyPr wrap="none" fromWordArt="1">
              <a:prstTxWarp prst="textPlain">
                <a:avLst>
                  <a:gd name="adj" fmla="val 50000"/>
                </a:avLst>
              </a:prstTxWarp>
            </a:bodyPr>
            <a:lstStyle/>
            <a:p>
              <a:pPr algn="ctr"/>
              <a:r>
                <a:rPr lang="en-US" altLang="zh-CN" sz="3600" i="1" kern="10">
                  <a:ln w="12700">
                    <a:solidFill>
                      <a:srgbClr val="99CCFF"/>
                    </a:solidFill>
                    <a:round/>
                  </a:ln>
                  <a:solidFill>
                    <a:srgbClr val="3333CC"/>
                  </a:solidFill>
                  <a:latin typeface="Times New Roman" panose="02020603050405020304"/>
                  <a:cs typeface="Times New Roman" panose="02020603050405020304"/>
                </a:rPr>
                <a:t>B</a:t>
              </a:r>
              <a:endParaRPr lang="zh-CN" altLang="en-US" sz="3600" i="1" kern="10">
                <a:ln w="12700">
                  <a:solidFill>
                    <a:srgbClr val="99CCFF"/>
                  </a:solidFill>
                  <a:round/>
                </a:ln>
                <a:solidFill>
                  <a:srgbClr val="3333CC"/>
                </a:solidFill>
                <a:latin typeface="Times New Roman" panose="02020603050405020304"/>
                <a:cs typeface="Times New Roman" panose="02020603050405020304"/>
              </a:endParaRPr>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04574"/>
                                        </p:tgtEl>
                                        <p:attrNameLst>
                                          <p:attrName>style.visibility</p:attrName>
                                        </p:attrNameLst>
                                      </p:cBhvr>
                                      <p:to>
                                        <p:strVal val="visible"/>
                                      </p:to>
                                    </p:set>
                                    <p:animEffect transition="in" filter="dissolve">
                                      <p:cBhvr>
                                        <p:cTn id="7" dur="500"/>
                                        <p:tgtEl>
                                          <p:spTgt spid="40457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04536"/>
                                        </p:tgtEl>
                                        <p:attrNameLst>
                                          <p:attrName>style.visibility</p:attrName>
                                        </p:attrNameLst>
                                      </p:cBhvr>
                                      <p:to>
                                        <p:strVal val="visible"/>
                                      </p:to>
                                    </p:set>
                                    <p:animEffect transition="in" filter="dissolve">
                                      <p:cBhvr>
                                        <p:cTn id="12" dur="500"/>
                                        <p:tgtEl>
                                          <p:spTgt spid="404536"/>
                                        </p:tgtEl>
                                      </p:cBhvr>
                                    </p:animEffect>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404506"/>
                                        </p:tgtEl>
                                        <p:attrNameLst>
                                          <p:attrName>style.visibility</p:attrName>
                                        </p:attrNameLst>
                                      </p:cBhvr>
                                      <p:to>
                                        <p:strVal val="visible"/>
                                      </p:to>
                                    </p:set>
                                    <p:anim calcmode="lin" valueType="num">
                                      <p:cBhvr>
                                        <p:cTn id="16" dur="500" fill="hold"/>
                                        <p:tgtEl>
                                          <p:spTgt spid="404506"/>
                                        </p:tgtEl>
                                        <p:attrNameLst>
                                          <p:attrName>ppt_w</p:attrName>
                                        </p:attrNameLst>
                                      </p:cBhvr>
                                      <p:tavLst>
                                        <p:tav tm="0">
                                          <p:val>
                                            <p:fltVal val="0"/>
                                          </p:val>
                                        </p:tav>
                                        <p:tav tm="100000">
                                          <p:val>
                                            <p:strVal val="#ppt_w"/>
                                          </p:val>
                                        </p:tav>
                                      </p:tavLst>
                                    </p:anim>
                                    <p:anim calcmode="lin" valueType="num">
                                      <p:cBhvr>
                                        <p:cTn id="17" dur="500" fill="hold"/>
                                        <p:tgtEl>
                                          <p:spTgt spid="404506"/>
                                        </p:tgtEl>
                                        <p:attrNameLst>
                                          <p:attrName>ppt_h</p:attrName>
                                        </p:attrNameLst>
                                      </p:cBhvr>
                                      <p:tavLst>
                                        <p:tav tm="0">
                                          <p:val>
                                            <p:fltVal val="0"/>
                                          </p:val>
                                        </p:tav>
                                        <p:tav tm="100000">
                                          <p:val>
                                            <p:strVal val="#ppt_h"/>
                                          </p:val>
                                        </p:tav>
                                      </p:tavLst>
                                    </p:anim>
                                    <p:animEffect transition="in" filter="fade">
                                      <p:cBhvr>
                                        <p:cTn id="18" dur="500"/>
                                        <p:tgtEl>
                                          <p:spTgt spid="404506"/>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404510"/>
                                        </p:tgtEl>
                                        <p:attrNameLst>
                                          <p:attrName>style.visibility</p:attrName>
                                        </p:attrNameLst>
                                      </p:cBhvr>
                                      <p:to>
                                        <p:strVal val="visible"/>
                                      </p:to>
                                    </p:set>
                                    <p:anim calcmode="lin" valueType="num">
                                      <p:cBhvr>
                                        <p:cTn id="22" dur="500" fill="hold"/>
                                        <p:tgtEl>
                                          <p:spTgt spid="404510"/>
                                        </p:tgtEl>
                                        <p:attrNameLst>
                                          <p:attrName>ppt_w</p:attrName>
                                        </p:attrNameLst>
                                      </p:cBhvr>
                                      <p:tavLst>
                                        <p:tav tm="0">
                                          <p:val>
                                            <p:fltVal val="0"/>
                                          </p:val>
                                        </p:tav>
                                        <p:tav tm="100000">
                                          <p:val>
                                            <p:strVal val="#ppt_w"/>
                                          </p:val>
                                        </p:tav>
                                      </p:tavLst>
                                    </p:anim>
                                    <p:anim calcmode="lin" valueType="num">
                                      <p:cBhvr>
                                        <p:cTn id="23" dur="500" fill="hold"/>
                                        <p:tgtEl>
                                          <p:spTgt spid="404510"/>
                                        </p:tgtEl>
                                        <p:attrNameLst>
                                          <p:attrName>ppt_h</p:attrName>
                                        </p:attrNameLst>
                                      </p:cBhvr>
                                      <p:tavLst>
                                        <p:tav tm="0">
                                          <p:val>
                                            <p:fltVal val="0"/>
                                          </p:val>
                                        </p:tav>
                                        <p:tav tm="100000">
                                          <p:val>
                                            <p:strVal val="#ppt_h"/>
                                          </p:val>
                                        </p:tav>
                                      </p:tavLst>
                                    </p:anim>
                                    <p:animEffect transition="in" filter="fade">
                                      <p:cBhvr>
                                        <p:cTn id="24" dur="500"/>
                                        <p:tgtEl>
                                          <p:spTgt spid="404510"/>
                                        </p:tgtEl>
                                      </p:cBhvr>
                                    </p:animEffect>
                                  </p:childTnLst>
                                </p:cTn>
                              </p:par>
                            </p:childTnLst>
                          </p:cTn>
                        </p:par>
                        <p:par>
                          <p:cTn id="25" fill="hold">
                            <p:stCondLst>
                              <p:cond delay="1500"/>
                            </p:stCondLst>
                            <p:childTnLst>
                              <p:par>
                                <p:cTn id="26" presetID="9" presetClass="entr" presetSubtype="0" fill="hold" nodeType="afterEffect">
                                  <p:stCondLst>
                                    <p:cond delay="0"/>
                                  </p:stCondLst>
                                  <p:childTnLst>
                                    <p:set>
                                      <p:cBhvr>
                                        <p:cTn id="27" dur="1" fill="hold">
                                          <p:stCondLst>
                                            <p:cond delay="0"/>
                                          </p:stCondLst>
                                        </p:cTn>
                                        <p:tgtEl>
                                          <p:spTgt spid="404564"/>
                                        </p:tgtEl>
                                        <p:attrNameLst>
                                          <p:attrName>style.visibility</p:attrName>
                                        </p:attrNameLst>
                                      </p:cBhvr>
                                      <p:to>
                                        <p:strVal val="visible"/>
                                      </p:to>
                                    </p:set>
                                    <p:animEffect transition="in" filter="dissolve">
                                      <p:cBhvr>
                                        <p:cTn id="28" dur="500"/>
                                        <p:tgtEl>
                                          <p:spTgt spid="404564"/>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404507"/>
                                        </p:tgtEl>
                                        <p:attrNameLst>
                                          <p:attrName>style.visibility</p:attrName>
                                        </p:attrNameLst>
                                      </p:cBhvr>
                                      <p:to>
                                        <p:strVal val="visible"/>
                                      </p:to>
                                    </p:set>
                                    <p:anim calcmode="lin" valueType="num">
                                      <p:cBhvr>
                                        <p:cTn id="33" dur="500" fill="hold"/>
                                        <p:tgtEl>
                                          <p:spTgt spid="404507"/>
                                        </p:tgtEl>
                                        <p:attrNameLst>
                                          <p:attrName>ppt_w</p:attrName>
                                        </p:attrNameLst>
                                      </p:cBhvr>
                                      <p:tavLst>
                                        <p:tav tm="0">
                                          <p:val>
                                            <p:fltVal val="0"/>
                                          </p:val>
                                        </p:tav>
                                        <p:tav tm="100000">
                                          <p:val>
                                            <p:strVal val="#ppt_w"/>
                                          </p:val>
                                        </p:tav>
                                      </p:tavLst>
                                    </p:anim>
                                    <p:anim calcmode="lin" valueType="num">
                                      <p:cBhvr>
                                        <p:cTn id="34" dur="500" fill="hold"/>
                                        <p:tgtEl>
                                          <p:spTgt spid="404507"/>
                                        </p:tgtEl>
                                        <p:attrNameLst>
                                          <p:attrName>ppt_h</p:attrName>
                                        </p:attrNameLst>
                                      </p:cBhvr>
                                      <p:tavLst>
                                        <p:tav tm="0">
                                          <p:val>
                                            <p:fltVal val="0"/>
                                          </p:val>
                                        </p:tav>
                                        <p:tav tm="100000">
                                          <p:val>
                                            <p:strVal val="#ppt_h"/>
                                          </p:val>
                                        </p:tav>
                                      </p:tavLst>
                                    </p:anim>
                                    <p:animEffect transition="in" filter="fade">
                                      <p:cBhvr>
                                        <p:cTn id="35" dur="500"/>
                                        <p:tgtEl>
                                          <p:spTgt spid="404507"/>
                                        </p:tgtEl>
                                      </p:cBhvr>
                                    </p:animEffect>
                                  </p:childTnLst>
                                </p:cTn>
                              </p:par>
                            </p:childTnLst>
                          </p:cTn>
                        </p:par>
                        <p:par>
                          <p:cTn id="36" fill="hold">
                            <p:stCondLst>
                              <p:cond delay="500"/>
                            </p:stCondLst>
                            <p:childTnLst>
                              <p:par>
                                <p:cTn id="37" presetID="53" presetClass="entr" presetSubtype="16" fill="hold" grpId="0" nodeType="afterEffect">
                                  <p:stCondLst>
                                    <p:cond delay="0"/>
                                  </p:stCondLst>
                                  <p:childTnLst>
                                    <p:set>
                                      <p:cBhvr>
                                        <p:cTn id="38" dur="1" fill="hold">
                                          <p:stCondLst>
                                            <p:cond delay="0"/>
                                          </p:stCondLst>
                                        </p:cTn>
                                        <p:tgtEl>
                                          <p:spTgt spid="404514"/>
                                        </p:tgtEl>
                                        <p:attrNameLst>
                                          <p:attrName>style.visibility</p:attrName>
                                        </p:attrNameLst>
                                      </p:cBhvr>
                                      <p:to>
                                        <p:strVal val="visible"/>
                                      </p:to>
                                    </p:set>
                                    <p:anim calcmode="lin" valueType="num">
                                      <p:cBhvr>
                                        <p:cTn id="39" dur="500" fill="hold"/>
                                        <p:tgtEl>
                                          <p:spTgt spid="404514"/>
                                        </p:tgtEl>
                                        <p:attrNameLst>
                                          <p:attrName>ppt_w</p:attrName>
                                        </p:attrNameLst>
                                      </p:cBhvr>
                                      <p:tavLst>
                                        <p:tav tm="0">
                                          <p:val>
                                            <p:fltVal val="0"/>
                                          </p:val>
                                        </p:tav>
                                        <p:tav tm="100000">
                                          <p:val>
                                            <p:strVal val="#ppt_w"/>
                                          </p:val>
                                        </p:tav>
                                      </p:tavLst>
                                    </p:anim>
                                    <p:anim calcmode="lin" valueType="num">
                                      <p:cBhvr>
                                        <p:cTn id="40" dur="500" fill="hold"/>
                                        <p:tgtEl>
                                          <p:spTgt spid="404514"/>
                                        </p:tgtEl>
                                        <p:attrNameLst>
                                          <p:attrName>ppt_h</p:attrName>
                                        </p:attrNameLst>
                                      </p:cBhvr>
                                      <p:tavLst>
                                        <p:tav tm="0">
                                          <p:val>
                                            <p:fltVal val="0"/>
                                          </p:val>
                                        </p:tav>
                                        <p:tav tm="100000">
                                          <p:val>
                                            <p:strVal val="#ppt_h"/>
                                          </p:val>
                                        </p:tav>
                                      </p:tavLst>
                                    </p:anim>
                                    <p:animEffect transition="in" filter="fade">
                                      <p:cBhvr>
                                        <p:cTn id="41" dur="500"/>
                                        <p:tgtEl>
                                          <p:spTgt spid="404514"/>
                                        </p:tgtEl>
                                      </p:cBhvr>
                                    </p:animEffect>
                                  </p:childTnLst>
                                </p:cTn>
                              </p:par>
                            </p:childTnLst>
                          </p:cTn>
                        </p:par>
                        <p:par>
                          <p:cTn id="42" fill="hold">
                            <p:stCondLst>
                              <p:cond delay="1000"/>
                            </p:stCondLst>
                            <p:childTnLst>
                              <p:par>
                                <p:cTn id="43" presetID="9" presetClass="entr" presetSubtype="0" fill="hold" nodeType="afterEffect">
                                  <p:stCondLst>
                                    <p:cond delay="0"/>
                                  </p:stCondLst>
                                  <p:childTnLst>
                                    <p:set>
                                      <p:cBhvr>
                                        <p:cTn id="44" dur="1" fill="hold">
                                          <p:stCondLst>
                                            <p:cond delay="0"/>
                                          </p:stCondLst>
                                        </p:cTn>
                                        <p:tgtEl>
                                          <p:spTgt spid="404563"/>
                                        </p:tgtEl>
                                        <p:attrNameLst>
                                          <p:attrName>style.visibility</p:attrName>
                                        </p:attrNameLst>
                                      </p:cBhvr>
                                      <p:to>
                                        <p:strVal val="visible"/>
                                      </p:to>
                                    </p:set>
                                    <p:animEffect transition="in" filter="dissolve">
                                      <p:cBhvr>
                                        <p:cTn id="45" dur="500"/>
                                        <p:tgtEl>
                                          <p:spTgt spid="404563"/>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404508"/>
                                        </p:tgtEl>
                                        <p:attrNameLst>
                                          <p:attrName>style.visibility</p:attrName>
                                        </p:attrNameLst>
                                      </p:cBhvr>
                                      <p:to>
                                        <p:strVal val="visible"/>
                                      </p:to>
                                    </p:set>
                                    <p:anim calcmode="lin" valueType="num">
                                      <p:cBhvr>
                                        <p:cTn id="50" dur="500" fill="hold"/>
                                        <p:tgtEl>
                                          <p:spTgt spid="404508"/>
                                        </p:tgtEl>
                                        <p:attrNameLst>
                                          <p:attrName>ppt_w</p:attrName>
                                        </p:attrNameLst>
                                      </p:cBhvr>
                                      <p:tavLst>
                                        <p:tav tm="0">
                                          <p:val>
                                            <p:fltVal val="0"/>
                                          </p:val>
                                        </p:tav>
                                        <p:tav tm="100000">
                                          <p:val>
                                            <p:strVal val="#ppt_w"/>
                                          </p:val>
                                        </p:tav>
                                      </p:tavLst>
                                    </p:anim>
                                    <p:anim calcmode="lin" valueType="num">
                                      <p:cBhvr>
                                        <p:cTn id="51" dur="500" fill="hold"/>
                                        <p:tgtEl>
                                          <p:spTgt spid="404508"/>
                                        </p:tgtEl>
                                        <p:attrNameLst>
                                          <p:attrName>ppt_h</p:attrName>
                                        </p:attrNameLst>
                                      </p:cBhvr>
                                      <p:tavLst>
                                        <p:tav tm="0">
                                          <p:val>
                                            <p:fltVal val="0"/>
                                          </p:val>
                                        </p:tav>
                                        <p:tav tm="100000">
                                          <p:val>
                                            <p:strVal val="#ppt_h"/>
                                          </p:val>
                                        </p:tav>
                                      </p:tavLst>
                                    </p:anim>
                                    <p:animEffect transition="in" filter="fade">
                                      <p:cBhvr>
                                        <p:cTn id="52" dur="500"/>
                                        <p:tgtEl>
                                          <p:spTgt spid="404508"/>
                                        </p:tgtEl>
                                      </p:cBhvr>
                                    </p:animEffect>
                                  </p:childTnLst>
                                </p:cTn>
                              </p:par>
                            </p:childTnLst>
                          </p:cTn>
                        </p:par>
                        <p:par>
                          <p:cTn id="53" fill="hold">
                            <p:stCondLst>
                              <p:cond delay="500"/>
                            </p:stCondLst>
                            <p:childTnLst>
                              <p:par>
                                <p:cTn id="54" presetID="53" presetClass="entr" presetSubtype="16" fill="hold" grpId="0" nodeType="afterEffect">
                                  <p:stCondLst>
                                    <p:cond delay="0"/>
                                  </p:stCondLst>
                                  <p:childTnLst>
                                    <p:set>
                                      <p:cBhvr>
                                        <p:cTn id="55" dur="1" fill="hold">
                                          <p:stCondLst>
                                            <p:cond delay="0"/>
                                          </p:stCondLst>
                                        </p:cTn>
                                        <p:tgtEl>
                                          <p:spTgt spid="404518"/>
                                        </p:tgtEl>
                                        <p:attrNameLst>
                                          <p:attrName>style.visibility</p:attrName>
                                        </p:attrNameLst>
                                      </p:cBhvr>
                                      <p:to>
                                        <p:strVal val="visible"/>
                                      </p:to>
                                    </p:set>
                                    <p:anim calcmode="lin" valueType="num">
                                      <p:cBhvr>
                                        <p:cTn id="56" dur="500" fill="hold"/>
                                        <p:tgtEl>
                                          <p:spTgt spid="404518"/>
                                        </p:tgtEl>
                                        <p:attrNameLst>
                                          <p:attrName>ppt_w</p:attrName>
                                        </p:attrNameLst>
                                      </p:cBhvr>
                                      <p:tavLst>
                                        <p:tav tm="0">
                                          <p:val>
                                            <p:fltVal val="0"/>
                                          </p:val>
                                        </p:tav>
                                        <p:tav tm="100000">
                                          <p:val>
                                            <p:strVal val="#ppt_w"/>
                                          </p:val>
                                        </p:tav>
                                      </p:tavLst>
                                    </p:anim>
                                    <p:anim calcmode="lin" valueType="num">
                                      <p:cBhvr>
                                        <p:cTn id="57" dur="500" fill="hold"/>
                                        <p:tgtEl>
                                          <p:spTgt spid="404518"/>
                                        </p:tgtEl>
                                        <p:attrNameLst>
                                          <p:attrName>ppt_h</p:attrName>
                                        </p:attrNameLst>
                                      </p:cBhvr>
                                      <p:tavLst>
                                        <p:tav tm="0">
                                          <p:val>
                                            <p:fltVal val="0"/>
                                          </p:val>
                                        </p:tav>
                                        <p:tav tm="100000">
                                          <p:val>
                                            <p:strVal val="#ppt_h"/>
                                          </p:val>
                                        </p:tav>
                                      </p:tavLst>
                                    </p:anim>
                                    <p:animEffect transition="in" filter="fade">
                                      <p:cBhvr>
                                        <p:cTn id="58" dur="500"/>
                                        <p:tgtEl>
                                          <p:spTgt spid="404518"/>
                                        </p:tgtEl>
                                      </p:cBhvr>
                                    </p:animEffect>
                                  </p:childTnLst>
                                </p:cTn>
                              </p:par>
                            </p:childTnLst>
                          </p:cTn>
                        </p:par>
                        <p:par>
                          <p:cTn id="59" fill="hold">
                            <p:stCondLst>
                              <p:cond delay="1000"/>
                            </p:stCondLst>
                            <p:childTnLst>
                              <p:par>
                                <p:cTn id="60" presetID="9" presetClass="entr" presetSubtype="0" fill="hold" nodeType="afterEffect">
                                  <p:stCondLst>
                                    <p:cond delay="0"/>
                                  </p:stCondLst>
                                  <p:childTnLst>
                                    <p:set>
                                      <p:cBhvr>
                                        <p:cTn id="61" dur="1" fill="hold">
                                          <p:stCondLst>
                                            <p:cond delay="0"/>
                                          </p:stCondLst>
                                        </p:cTn>
                                        <p:tgtEl>
                                          <p:spTgt spid="404520"/>
                                        </p:tgtEl>
                                        <p:attrNameLst>
                                          <p:attrName>style.visibility</p:attrName>
                                        </p:attrNameLst>
                                      </p:cBhvr>
                                      <p:to>
                                        <p:strVal val="visible"/>
                                      </p:to>
                                    </p:set>
                                    <p:animEffect transition="in" filter="dissolve">
                                      <p:cBhvr>
                                        <p:cTn id="62" dur="500"/>
                                        <p:tgtEl>
                                          <p:spTgt spid="404520"/>
                                        </p:tgtEl>
                                      </p:cBhvr>
                                    </p:animEffect>
                                  </p:childTnLst>
                                </p:cTn>
                              </p:par>
                            </p:childTnLst>
                          </p:cTn>
                        </p:par>
                        <p:par>
                          <p:cTn id="63" fill="hold">
                            <p:stCondLst>
                              <p:cond delay="1500"/>
                            </p:stCondLst>
                            <p:childTnLst>
                              <p:par>
                                <p:cTn id="64" presetID="9" presetClass="entr" presetSubtype="0" fill="hold" nodeType="afterEffect">
                                  <p:stCondLst>
                                    <p:cond delay="0"/>
                                  </p:stCondLst>
                                  <p:childTnLst>
                                    <p:set>
                                      <p:cBhvr>
                                        <p:cTn id="65" dur="1" fill="hold">
                                          <p:stCondLst>
                                            <p:cond delay="0"/>
                                          </p:stCondLst>
                                        </p:cTn>
                                        <p:tgtEl>
                                          <p:spTgt spid="7010"/>
                                        </p:tgtEl>
                                        <p:attrNameLst>
                                          <p:attrName>style.visibility</p:attrName>
                                        </p:attrNameLst>
                                      </p:cBhvr>
                                      <p:to>
                                        <p:strVal val="visible"/>
                                      </p:to>
                                    </p:set>
                                    <p:animEffect transition="in" filter="dissolve">
                                      <p:cBhvr>
                                        <p:cTn id="66" dur="500"/>
                                        <p:tgtEl>
                                          <p:spTgt spid="7010"/>
                                        </p:tgtEl>
                                      </p:cBhvr>
                                    </p:animEffect>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nodeType="clickEffect">
                                  <p:stCondLst>
                                    <p:cond delay="0"/>
                                  </p:stCondLst>
                                  <p:childTnLst>
                                    <p:set>
                                      <p:cBhvr>
                                        <p:cTn id="70" dur="1" fill="hold">
                                          <p:stCondLst>
                                            <p:cond delay="0"/>
                                          </p:stCondLst>
                                        </p:cTn>
                                        <p:tgtEl>
                                          <p:spTgt spid="404530"/>
                                        </p:tgtEl>
                                        <p:attrNameLst>
                                          <p:attrName>style.visibility</p:attrName>
                                        </p:attrNameLst>
                                      </p:cBhvr>
                                      <p:to>
                                        <p:strVal val="visible"/>
                                      </p:to>
                                    </p:set>
                                    <p:anim calcmode="lin" valueType="num">
                                      <p:cBhvr>
                                        <p:cTn id="71" dur="500" fill="hold"/>
                                        <p:tgtEl>
                                          <p:spTgt spid="404530"/>
                                        </p:tgtEl>
                                        <p:attrNameLst>
                                          <p:attrName>ppt_w</p:attrName>
                                        </p:attrNameLst>
                                      </p:cBhvr>
                                      <p:tavLst>
                                        <p:tav tm="0">
                                          <p:val>
                                            <p:fltVal val="0"/>
                                          </p:val>
                                        </p:tav>
                                        <p:tav tm="100000">
                                          <p:val>
                                            <p:strVal val="#ppt_w"/>
                                          </p:val>
                                        </p:tav>
                                      </p:tavLst>
                                    </p:anim>
                                    <p:anim calcmode="lin" valueType="num">
                                      <p:cBhvr>
                                        <p:cTn id="72" dur="500" fill="hold"/>
                                        <p:tgtEl>
                                          <p:spTgt spid="404530"/>
                                        </p:tgtEl>
                                        <p:attrNameLst>
                                          <p:attrName>ppt_h</p:attrName>
                                        </p:attrNameLst>
                                      </p:cBhvr>
                                      <p:tavLst>
                                        <p:tav tm="0">
                                          <p:val>
                                            <p:fltVal val="0"/>
                                          </p:val>
                                        </p:tav>
                                        <p:tav tm="100000">
                                          <p:val>
                                            <p:strVal val="#ppt_h"/>
                                          </p:val>
                                        </p:tav>
                                      </p:tavLst>
                                    </p:anim>
                                    <p:animEffect transition="in" filter="fade">
                                      <p:cBhvr>
                                        <p:cTn id="73" dur="500"/>
                                        <p:tgtEl>
                                          <p:spTgt spid="404530"/>
                                        </p:tgtEl>
                                      </p:cBhvr>
                                    </p:animEffect>
                                  </p:childTnLst>
                                </p:cTn>
                              </p:par>
                              <p:par>
                                <p:cTn id="74" presetID="53" presetClass="entr" presetSubtype="16" fill="hold" nodeType="withEffect">
                                  <p:stCondLst>
                                    <p:cond delay="0"/>
                                  </p:stCondLst>
                                  <p:childTnLst>
                                    <p:set>
                                      <p:cBhvr>
                                        <p:cTn id="75" dur="1" fill="hold">
                                          <p:stCondLst>
                                            <p:cond delay="0"/>
                                          </p:stCondLst>
                                        </p:cTn>
                                        <p:tgtEl>
                                          <p:spTgt spid="404566"/>
                                        </p:tgtEl>
                                        <p:attrNameLst>
                                          <p:attrName>style.visibility</p:attrName>
                                        </p:attrNameLst>
                                      </p:cBhvr>
                                      <p:to>
                                        <p:strVal val="visible"/>
                                      </p:to>
                                    </p:set>
                                    <p:anim calcmode="lin" valueType="num">
                                      <p:cBhvr>
                                        <p:cTn id="76" dur="500" fill="hold"/>
                                        <p:tgtEl>
                                          <p:spTgt spid="404566"/>
                                        </p:tgtEl>
                                        <p:attrNameLst>
                                          <p:attrName>ppt_w</p:attrName>
                                        </p:attrNameLst>
                                      </p:cBhvr>
                                      <p:tavLst>
                                        <p:tav tm="0">
                                          <p:val>
                                            <p:fltVal val="0"/>
                                          </p:val>
                                        </p:tav>
                                        <p:tav tm="100000">
                                          <p:val>
                                            <p:strVal val="#ppt_w"/>
                                          </p:val>
                                        </p:tav>
                                      </p:tavLst>
                                    </p:anim>
                                    <p:anim calcmode="lin" valueType="num">
                                      <p:cBhvr>
                                        <p:cTn id="77" dur="500" fill="hold"/>
                                        <p:tgtEl>
                                          <p:spTgt spid="404566"/>
                                        </p:tgtEl>
                                        <p:attrNameLst>
                                          <p:attrName>ppt_h</p:attrName>
                                        </p:attrNameLst>
                                      </p:cBhvr>
                                      <p:tavLst>
                                        <p:tav tm="0">
                                          <p:val>
                                            <p:fltVal val="0"/>
                                          </p:val>
                                        </p:tav>
                                        <p:tav tm="100000">
                                          <p:val>
                                            <p:strVal val="#ppt_h"/>
                                          </p:val>
                                        </p:tav>
                                      </p:tavLst>
                                    </p:anim>
                                    <p:animEffect transition="in" filter="fade">
                                      <p:cBhvr>
                                        <p:cTn id="78" dur="500"/>
                                        <p:tgtEl>
                                          <p:spTgt spid="404566"/>
                                        </p:tgtEl>
                                      </p:cBhvr>
                                    </p:animEffect>
                                  </p:childTnLst>
                                </p:cTn>
                              </p:par>
                            </p:childTnLst>
                          </p:cTn>
                        </p:par>
                        <p:par>
                          <p:cTn id="79" fill="hold">
                            <p:stCondLst>
                              <p:cond delay="500"/>
                            </p:stCondLst>
                            <p:childTnLst>
                              <p:par>
                                <p:cTn id="80" presetID="9" presetClass="entr" presetSubtype="0" fill="hold" nodeType="afterEffect">
                                  <p:stCondLst>
                                    <p:cond delay="0"/>
                                  </p:stCondLst>
                                  <p:childTnLst>
                                    <p:set>
                                      <p:cBhvr>
                                        <p:cTn id="81" dur="1" fill="hold">
                                          <p:stCondLst>
                                            <p:cond delay="0"/>
                                          </p:stCondLst>
                                        </p:cTn>
                                        <p:tgtEl>
                                          <p:spTgt spid="7011"/>
                                        </p:tgtEl>
                                        <p:attrNameLst>
                                          <p:attrName>style.visibility</p:attrName>
                                        </p:attrNameLst>
                                      </p:cBhvr>
                                      <p:to>
                                        <p:strVal val="visible"/>
                                      </p:to>
                                    </p:set>
                                    <p:animEffect transition="in" filter="dissolve">
                                      <p:cBhvr>
                                        <p:cTn id="82" dur="500"/>
                                        <p:tgtEl>
                                          <p:spTgt spid="7011"/>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nodeType="clickEffect">
                                  <p:stCondLst>
                                    <p:cond delay="0"/>
                                  </p:stCondLst>
                                  <p:childTnLst>
                                    <p:set>
                                      <p:cBhvr>
                                        <p:cTn id="86" dur="1" fill="hold">
                                          <p:stCondLst>
                                            <p:cond delay="0"/>
                                          </p:stCondLst>
                                        </p:cTn>
                                        <p:tgtEl>
                                          <p:spTgt spid="7012"/>
                                        </p:tgtEl>
                                        <p:attrNameLst>
                                          <p:attrName>style.visibility</p:attrName>
                                        </p:attrNameLst>
                                      </p:cBhvr>
                                      <p:to>
                                        <p:strVal val="visible"/>
                                      </p:to>
                                    </p:set>
                                    <p:animEffect transition="in" filter="dissolve">
                                      <p:cBhvr>
                                        <p:cTn id="87" dur="500"/>
                                        <p:tgtEl>
                                          <p:spTgt spid="7012"/>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404542"/>
                                        </p:tgtEl>
                                        <p:attrNameLst>
                                          <p:attrName>style.visibility</p:attrName>
                                        </p:attrNameLst>
                                      </p:cBhvr>
                                      <p:to>
                                        <p:strVal val="visible"/>
                                      </p:to>
                                    </p:set>
                                    <p:animEffect transition="in" filter="dissolve">
                                      <p:cBhvr>
                                        <p:cTn id="92" dur="500"/>
                                        <p:tgtEl>
                                          <p:spTgt spid="404542"/>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nodeType="clickEffect">
                                  <p:stCondLst>
                                    <p:cond delay="0"/>
                                  </p:stCondLst>
                                  <p:childTnLst>
                                    <p:set>
                                      <p:cBhvr>
                                        <p:cTn id="96" dur="1" fill="hold">
                                          <p:stCondLst>
                                            <p:cond delay="0"/>
                                          </p:stCondLst>
                                        </p:cTn>
                                        <p:tgtEl>
                                          <p:spTgt spid="7014"/>
                                        </p:tgtEl>
                                        <p:attrNameLst>
                                          <p:attrName>style.visibility</p:attrName>
                                        </p:attrNameLst>
                                      </p:cBhvr>
                                      <p:to>
                                        <p:strVal val="visible"/>
                                      </p:to>
                                    </p:set>
                                    <p:animEffect transition="in" filter="dissolve">
                                      <p:cBhvr>
                                        <p:cTn id="97" dur="500"/>
                                        <p:tgtEl>
                                          <p:spTgt spid="7014"/>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nodeType="clickEffect">
                                  <p:stCondLst>
                                    <p:cond delay="0"/>
                                  </p:stCondLst>
                                  <p:childTnLst>
                                    <p:set>
                                      <p:cBhvr>
                                        <p:cTn id="101" dur="1" fill="hold">
                                          <p:stCondLst>
                                            <p:cond delay="0"/>
                                          </p:stCondLst>
                                        </p:cTn>
                                        <p:tgtEl>
                                          <p:spTgt spid="7017"/>
                                        </p:tgtEl>
                                        <p:attrNameLst>
                                          <p:attrName>style.visibility</p:attrName>
                                        </p:attrNameLst>
                                      </p:cBhvr>
                                      <p:to>
                                        <p:strVal val="visible"/>
                                      </p:to>
                                    </p:set>
                                    <p:animEffect transition="in" filter="dissolve">
                                      <p:cBhvr>
                                        <p:cTn id="102" dur="500"/>
                                        <p:tgtEl>
                                          <p:spTgt spid="7017"/>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nodeType="clickEffect">
                                  <p:stCondLst>
                                    <p:cond delay="0"/>
                                  </p:stCondLst>
                                  <p:childTnLst>
                                    <p:set>
                                      <p:cBhvr>
                                        <p:cTn id="106" dur="1" fill="hold">
                                          <p:stCondLst>
                                            <p:cond delay="0"/>
                                          </p:stCondLst>
                                        </p:cTn>
                                        <p:tgtEl>
                                          <p:spTgt spid="7018"/>
                                        </p:tgtEl>
                                        <p:attrNameLst>
                                          <p:attrName>style.visibility</p:attrName>
                                        </p:attrNameLst>
                                      </p:cBhvr>
                                      <p:to>
                                        <p:strVal val="visible"/>
                                      </p:to>
                                    </p:set>
                                    <p:animEffect transition="in" filter="dissolve">
                                      <p:cBhvr>
                                        <p:cTn id="107" dur="500"/>
                                        <p:tgtEl>
                                          <p:spTgt spid="7018"/>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nodeType="clickEffect">
                                  <p:stCondLst>
                                    <p:cond delay="0"/>
                                  </p:stCondLst>
                                  <p:childTnLst>
                                    <p:set>
                                      <p:cBhvr>
                                        <p:cTn id="111" dur="1" fill="hold">
                                          <p:stCondLst>
                                            <p:cond delay="0"/>
                                          </p:stCondLst>
                                        </p:cTn>
                                        <p:tgtEl>
                                          <p:spTgt spid="404566"/>
                                        </p:tgtEl>
                                        <p:attrNameLst>
                                          <p:attrName>style.visibility</p:attrName>
                                        </p:attrNameLst>
                                      </p:cBhvr>
                                      <p:to>
                                        <p:strVal val="hidden"/>
                                      </p:to>
                                    </p:set>
                                  </p:childTnLst>
                                </p:cTn>
                              </p:par>
                              <p:par>
                                <p:cTn id="112" presetID="2" presetClass="exit" presetSubtype="8" fill="hold" nodeType="withEffect">
                                  <p:stCondLst>
                                    <p:cond delay="0"/>
                                  </p:stCondLst>
                                  <p:childTnLst>
                                    <p:anim calcmode="lin" valueType="num">
                                      <p:cBhvr additive="base">
                                        <p:cTn id="113" dur="500"/>
                                        <p:tgtEl>
                                          <p:spTgt spid="404530"/>
                                        </p:tgtEl>
                                        <p:attrNameLst>
                                          <p:attrName>ppt_x</p:attrName>
                                        </p:attrNameLst>
                                      </p:cBhvr>
                                      <p:tavLst>
                                        <p:tav tm="0">
                                          <p:val>
                                            <p:strVal val="ppt_x"/>
                                          </p:val>
                                        </p:tav>
                                        <p:tav tm="100000">
                                          <p:val>
                                            <p:strVal val="0-ppt_w/2"/>
                                          </p:val>
                                        </p:tav>
                                      </p:tavLst>
                                    </p:anim>
                                    <p:anim calcmode="lin" valueType="num">
                                      <p:cBhvr additive="base">
                                        <p:cTn id="114" dur="500"/>
                                        <p:tgtEl>
                                          <p:spTgt spid="404530"/>
                                        </p:tgtEl>
                                        <p:attrNameLst>
                                          <p:attrName>ppt_y</p:attrName>
                                        </p:attrNameLst>
                                      </p:cBhvr>
                                      <p:tavLst>
                                        <p:tav tm="0">
                                          <p:val>
                                            <p:strVal val="ppt_y"/>
                                          </p:val>
                                        </p:tav>
                                        <p:tav tm="100000">
                                          <p:val>
                                            <p:strVal val="ppt_y"/>
                                          </p:val>
                                        </p:tav>
                                      </p:tavLst>
                                    </p:anim>
                                    <p:set>
                                      <p:cBhvr>
                                        <p:cTn id="115" dur="1" fill="hold">
                                          <p:stCondLst>
                                            <p:cond delay="499"/>
                                          </p:stCondLst>
                                        </p:cTn>
                                        <p:tgtEl>
                                          <p:spTgt spid="404530"/>
                                        </p:tgtEl>
                                        <p:attrNameLst>
                                          <p:attrName>style.visibility</p:attrName>
                                        </p:attrNameLst>
                                      </p:cBhvr>
                                      <p:to>
                                        <p:strVal val="hidden"/>
                                      </p:to>
                                    </p:set>
                                  </p:childTnLst>
                                </p:cTn>
                              </p:par>
                              <p:par>
                                <p:cTn id="116" presetID="2" presetClass="exit" presetSubtype="2" fill="hold" nodeType="withEffect">
                                  <p:stCondLst>
                                    <p:cond delay="0"/>
                                  </p:stCondLst>
                                  <p:childTnLst>
                                    <p:anim calcmode="lin" valueType="num">
                                      <p:cBhvr additive="base">
                                        <p:cTn id="117" dur="500"/>
                                        <p:tgtEl>
                                          <p:spTgt spid="7012"/>
                                        </p:tgtEl>
                                        <p:attrNameLst>
                                          <p:attrName>ppt_x</p:attrName>
                                        </p:attrNameLst>
                                      </p:cBhvr>
                                      <p:tavLst>
                                        <p:tav tm="0">
                                          <p:val>
                                            <p:strVal val="ppt_x"/>
                                          </p:val>
                                        </p:tav>
                                        <p:tav tm="100000">
                                          <p:val>
                                            <p:strVal val="1+ppt_w/2"/>
                                          </p:val>
                                        </p:tav>
                                      </p:tavLst>
                                    </p:anim>
                                    <p:anim calcmode="lin" valueType="num">
                                      <p:cBhvr additive="base">
                                        <p:cTn id="118" dur="500"/>
                                        <p:tgtEl>
                                          <p:spTgt spid="7012"/>
                                        </p:tgtEl>
                                        <p:attrNameLst>
                                          <p:attrName>ppt_y</p:attrName>
                                        </p:attrNameLst>
                                      </p:cBhvr>
                                      <p:tavLst>
                                        <p:tav tm="0">
                                          <p:val>
                                            <p:strVal val="ppt_y"/>
                                          </p:val>
                                        </p:tav>
                                        <p:tav tm="100000">
                                          <p:val>
                                            <p:strVal val="ppt_y"/>
                                          </p:val>
                                        </p:tav>
                                      </p:tavLst>
                                    </p:anim>
                                    <p:set>
                                      <p:cBhvr>
                                        <p:cTn id="119" dur="1" fill="hold">
                                          <p:stCondLst>
                                            <p:cond delay="499"/>
                                          </p:stCondLst>
                                        </p:cTn>
                                        <p:tgtEl>
                                          <p:spTgt spid="7012"/>
                                        </p:tgtEl>
                                        <p:attrNameLst>
                                          <p:attrName>style.visibility</p:attrName>
                                        </p:attrNameLst>
                                      </p:cBhvr>
                                      <p:to>
                                        <p:strVal val="hidden"/>
                                      </p:to>
                                    </p:set>
                                  </p:childTnLst>
                                </p:cTn>
                              </p:par>
                              <p:par>
                                <p:cTn id="120" presetID="2" presetClass="exit" presetSubtype="8" fill="hold" nodeType="withEffect">
                                  <p:stCondLst>
                                    <p:cond delay="0"/>
                                  </p:stCondLst>
                                  <p:childTnLst>
                                    <p:anim calcmode="lin" valueType="num">
                                      <p:cBhvr additive="base">
                                        <p:cTn id="121" dur="500"/>
                                        <p:tgtEl>
                                          <p:spTgt spid="7014"/>
                                        </p:tgtEl>
                                        <p:attrNameLst>
                                          <p:attrName>ppt_x</p:attrName>
                                        </p:attrNameLst>
                                      </p:cBhvr>
                                      <p:tavLst>
                                        <p:tav tm="0">
                                          <p:val>
                                            <p:strVal val="ppt_x"/>
                                          </p:val>
                                        </p:tav>
                                        <p:tav tm="100000">
                                          <p:val>
                                            <p:strVal val="0-ppt_w/2"/>
                                          </p:val>
                                        </p:tav>
                                      </p:tavLst>
                                    </p:anim>
                                    <p:anim calcmode="lin" valueType="num">
                                      <p:cBhvr additive="base">
                                        <p:cTn id="122" dur="500"/>
                                        <p:tgtEl>
                                          <p:spTgt spid="7014"/>
                                        </p:tgtEl>
                                        <p:attrNameLst>
                                          <p:attrName>ppt_y</p:attrName>
                                        </p:attrNameLst>
                                      </p:cBhvr>
                                      <p:tavLst>
                                        <p:tav tm="0">
                                          <p:val>
                                            <p:strVal val="ppt_y"/>
                                          </p:val>
                                        </p:tav>
                                        <p:tav tm="100000">
                                          <p:val>
                                            <p:strVal val="ppt_y"/>
                                          </p:val>
                                        </p:tav>
                                      </p:tavLst>
                                    </p:anim>
                                    <p:set>
                                      <p:cBhvr>
                                        <p:cTn id="123" dur="1" fill="hold">
                                          <p:stCondLst>
                                            <p:cond delay="499"/>
                                          </p:stCondLst>
                                        </p:cTn>
                                        <p:tgtEl>
                                          <p:spTgt spid="7014"/>
                                        </p:tgtEl>
                                        <p:attrNameLst>
                                          <p:attrName>style.visibility</p:attrName>
                                        </p:attrNameLst>
                                      </p:cBhvr>
                                      <p:to>
                                        <p:strVal val="hidden"/>
                                      </p:to>
                                    </p:set>
                                  </p:childTnLst>
                                </p:cTn>
                              </p:par>
                              <p:par>
                                <p:cTn id="124" presetID="2" presetClass="exit" presetSubtype="2" fill="hold" nodeType="withEffect">
                                  <p:stCondLst>
                                    <p:cond delay="0"/>
                                  </p:stCondLst>
                                  <p:childTnLst>
                                    <p:anim calcmode="lin" valueType="num">
                                      <p:cBhvr additive="base">
                                        <p:cTn id="125" dur="500"/>
                                        <p:tgtEl>
                                          <p:spTgt spid="404542"/>
                                        </p:tgtEl>
                                        <p:attrNameLst>
                                          <p:attrName>ppt_x</p:attrName>
                                        </p:attrNameLst>
                                      </p:cBhvr>
                                      <p:tavLst>
                                        <p:tav tm="0">
                                          <p:val>
                                            <p:strVal val="ppt_x"/>
                                          </p:val>
                                        </p:tav>
                                        <p:tav tm="100000">
                                          <p:val>
                                            <p:strVal val="1+ppt_w/2"/>
                                          </p:val>
                                        </p:tav>
                                      </p:tavLst>
                                    </p:anim>
                                    <p:anim calcmode="lin" valueType="num">
                                      <p:cBhvr additive="base">
                                        <p:cTn id="126" dur="500"/>
                                        <p:tgtEl>
                                          <p:spTgt spid="404542"/>
                                        </p:tgtEl>
                                        <p:attrNameLst>
                                          <p:attrName>ppt_y</p:attrName>
                                        </p:attrNameLst>
                                      </p:cBhvr>
                                      <p:tavLst>
                                        <p:tav tm="0">
                                          <p:val>
                                            <p:strVal val="ppt_y"/>
                                          </p:val>
                                        </p:tav>
                                        <p:tav tm="100000">
                                          <p:val>
                                            <p:strVal val="ppt_y"/>
                                          </p:val>
                                        </p:tav>
                                      </p:tavLst>
                                    </p:anim>
                                    <p:set>
                                      <p:cBhvr>
                                        <p:cTn id="127" dur="1" fill="hold">
                                          <p:stCondLst>
                                            <p:cond delay="499"/>
                                          </p:stCondLst>
                                        </p:cTn>
                                        <p:tgtEl>
                                          <p:spTgt spid="404542"/>
                                        </p:tgtEl>
                                        <p:attrNameLst>
                                          <p:attrName>style.visibility</p:attrName>
                                        </p:attrNameLst>
                                      </p:cBhvr>
                                      <p:to>
                                        <p:strVal val="hidden"/>
                                      </p:to>
                                    </p:set>
                                  </p:childTnLst>
                                </p:cTn>
                              </p:par>
                              <p:par>
                                <p:cTn id="128" presetID="2" presetClass="exit" presetSubtype="8" fill="hold" nodeType="withEffect">
                                  <p:stCondLst>
                                    <p:cond delay="0"/>
                                  </p:stCondLst>
                                  <p:childTnLst>
                                    <p:anim calcmode="lin" valueType="num">
                                      <p:cBhvr additive="base">
                                        <p:cTn id="129" dur="500"/>
                                        <p:tgtEl>
                                          <p:spTgt spid="7017"/>
                                        </p:tgtEl>
                                        <p:attrNameLst>
                                          <p:attrName>ppt_x</p:attrName>
                                        </p:attrNameLst>
                                      </p:cBhvr>
                                      <p:tavLst>
                                        <p:tav tm="0">
                                          <p:val>
                                            <p:strVal val="ppt_x"/>
                                          </p:val>
                                        </p:tav>
                                        <p:tav tm="100000">
                                          <p:val>
                                            <p:strVal val="0-ppt_w/2"/>
                                          </p:val>
                                        </p:tav>
                                      </p:tavLst>
                                    </p:anim>
                                    <p:anim calcmode="lin" valueType="num">
                                      <p:cBhvr additive="base">
                                        <p:cTn id="130" dur="500"/>
                                        <p:tgtEl>
                                          <p:spTgt spid="7017"/>
                                        </p:tgtEl>
                                        <p:attrNameLst>
                                          <p:attrName>ppt_y</p:attrName>
                                        </p:attrNameLst>
                                      </p:cBhvr>
                                      <p:tavLst>
                                        <p:tav tm="0">
                                          <p:val>
                                            <p:strVal val="ppt_y"/>
                                          </p:val>
                                        </p:tav>
                                        <p:tav tm="100000">
                                          <p:val>
                                            <p:strVal val="ppt_y"/>
                                          </p:val>
                                        </p:tav>
                                      </p:tavLst>
                                    </p:anim>
                                    <p:set>
                                      <p:cBhvr>
                                        <p:cTn id="131" dur="1" fill="hold">
                                          <p:stCondLst>
                                            <p:cond delay="499"/>
                                          </p:stCondLst>
                                        </p:cTn>
                                        <p:tgtEl>
                                          <p:spTgt spid="7017"/>
                                        </p:tgtEl>
                                        <p:attrNameLst>
                                          <p:attrName>style.visibility</p:attrName>
                                        </p:attrNameLst>
                                      </p:cBhvr>
                                      <p:to>
                                        <p:strVal val="hidden"/>
                                      </p:to>
                                    </p:set>
                                  </p:childTnLst>
                                </p:cTn>
                              </p:par>
                              <p:par>
                                <p:cTn id="132" presetID="2" presetClass="exit" presetSubtype="2" fill="hold" nodeType="withEffect">
                                  <p:stCondLst>
                                    <p:cond delay="0"/>
                                  </p:stCondLst>
                                  <p:childTnLst>
                                    <p:anim calcmode="lin" valueType="num">
                                      <p:cBhvr additive="base">
                                        <p:cTn id="133" dur="500"/>
                                        <p:tgtEl>
                                          <p:spTgt spid="7018"/>
                                        </p:tgtEl>
                                        <p:attrNameLst>
                                          <p:attrName>ppt_x</p:attrName>
                                        </p:attrNameLst>
                                      </p:cBhvr>
                                      <p:tavLst>
                                        <p:tav tm="0">
                                          <p:val>
                                            <p:strVal val="ppt_x"/>
                                          </p:val>
                                        </p:tav>
                                        <p:tav tm="100000">
                                          <p:val>
                                            <p:strVal val="1+ppt_w/2"/>
                                          </p:val>
                                        </p:tav>
                                      </p:tavLst>
                                    </p:anim>
                                    <p:anim calcmode="lin" valueType="num">
                                      <p:cBhvr additive="base">
                                        <p:cTn id="134" dur="500"/>
                                        <p:tgtEl>
                                          <p:spTgt spid="7018"/>
                                        </p:tgtEl>
                                        <p:attrNameLst>
                                          <p:attrName>ppt_y</p:attrName>
                                        </p:attrNameLst>
                                      </p:cBhvr>
                                      <p:tavLst>
                                        <p:tav tm="0">
                                          <p:val>
                                            <p:strVal val="ppt_y"/>
                                          </p:val>
                                        </p:tav>
                                        <p:tav tm="100000">
                                          <p:val>
                                            <p:strVal val="ppt_y"/>
                                          </p:val>
                                        </p:tav>
                                      </p:tavLst>
                                    </p:anim>
                                    <p:set>
                                      <p:cBhvr>
                                        <p:cTn id="135" dur="1" fill="hold">
                                          <p:stCondLst>
                                            <p:cond delay="499"/>
                                          </p:stCondLst>
                                        </p:cTn>
                                        <p:tgtEl>
                                          <p:spTgt spid="7018"/>
                                        </p:tgtEl>
                                        <p:attrNameLst>
                                          <p:attrName>style.visibility</p:attrName>
                                        </p:attrNameLst>
                                      </p:cBhvr>
                                      <p:to>
                                        <p:strVal val="hidden"/>
                                      </p:to>
                                    </p:set>
                                  </p:childTnLst>
                                </p:cTn>
                              </p:par>
                              <p:par>
                                <p:cTn id="136" presetID="2" presetClass="exit" presetSubtype="8" fill="hold" nodeType="withEffect">
                                  <p:stCondLst>
                                    <p:cond delay="0"/>
                                  </p:stCondLst>
                                  <p:childTnLst>
                                    <p:anim calcmode="lin" valueType="num">
                                      <p:cBhvr additive="base">
                                        <p:cTn id="137" dur="500"/>
                                        <p:tgtEl>
                                          <p:spTgt spid="7011"/>
                                        </p:tgtEl>
                                        <p:attrNameLst>
                                          <p:attrName>ppt_x</p:attrName>
                                        </p:attrNameLst>
                                      </p:cBhvr>
                                      <p:tavLst>
                                        <p:tav tm="0">
                                          <p:val>
                                            <p:strVal val="ppt_x"/>
                                          </p:val>
                                        </p:tav>
                                        <p:tav tm="100000">
                                          <p:val>
                                            <p:strVal val="0-ppt_w/2"/>
                                          </p:val>
                                        </p:tav>
                                      </p:tavLst>
                                    </p:anim>
                                    <p:anim calcmode="lin" valueType="num">
                                      <p:cBhvr additive="base">
                                        <p:cTn id="138" dur="500"/>
                                        <p:tgtEl>
                                          <p:spTgt spid="7011"/>
                                        </p:tgtEl>
                                        <p:attrNameLst>
                                          <p:attrName>ppt_y</p:attrName>
                                        </p:attrNameLst>
                                      </p:cBhvr>
                                      <p:tavLst>
                                        <p:tav tm="0">
                                          <p:val>
                                            <p:strVal val="ppt_y"/>
                                          </p:val>
                                        </p:tav>
                                        <p:tav tm="100000">
                                          <p:val>
                                            <p:strVal val="ppt_y"/>
                                          </p:val>
                                        </p:tav>
                                      </p:tavLst>
                                    </p:anim>
                                    <p:set>
                                      <p:cBhvr>
                                        <p:cTn id="139" dur="1" fill="hold">
                                          <p:stCondLst>
                                            <p:cond delay="499"/>
                                          </p:stCondLst>
                                        </p:cTn>
                                        <p:tgtEl>
                                          <p:spTgt spid="70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510" grpId="0"/>
      <p:bldP spid="404514" grpId="0"/>
      <p:bldP spid="4045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4506" name="Picture 26" descr="f125"/>
          <p:cNvPicPr>
            <a:picLocks noChangeAspect="1" noChangeArrowheads="1" noCrop="1"/>
          </p:cNvPicPr>
          <p:nvPr/>
        </p:nvPicPr>
        <p:blipFill>
          <a:blip r:embed="rId3"/>
          <a:srcRect/>
          <a:stretch>
            <a:fillRect/>
          </a:stretch>
        </p:blipFill>
        <p:spPr bwMode="auto">
          <a:xfrm>
            <a:off x="777875" y="1135063"/>
            <a:ext cx="301625" cy="266700"/>
          </a:xfrm>
          <a:prstGeom prst="rect">
            <a:avLst/>
          </a:prstGeom>
          <a:noFill/>
          <a:ln w="9525">
            <a:noFill/>
            <a:miter lim="800000"/>
            <a:headEnd/>
            <a:tailEnd/>
          </a:ln>
        </p:spPr>
      </p:pic>
      <p:pic>
        <p:nvPicPr>
          <p:cNvPr id="404507" name="Picture 27" descr="f126"/>
          <p:cNvPicPr>
            <a:picLocks noChangeAspect="1" noChangeArrowheads="1" noCrop="1"/>
          </p:cNvPicPr>
          <p:nvPr/>
        </p:nvPicPr>
        <p:blipFill>
          <a:blip r:embed="rId4"/>
          <a:srcRect/>
          <a:stretch>
            <a:fillRect/>
          </a:stretch>
        </p:blipFill>
        <p:spPr bwMode="auto">
          <a:xfrm>
            <a:off x="781050" y="1587500"/>
            <a:ext cx="301625" cy="266700"/>
          </a:xfrm>
          <a:prstGeom prst="rect">
            <a:avLst/>
          </a:prstGeom>
          <a:noFill/>
          <a:ln w="9525">
            <a:noFill/>
            <a:miter lim="800000"/>
            <a:headEnd/>
            <a:tailEnd/>
          </a:ln>
        </p:spPr>
      </p:pic>
      <p:pic>
        <p:nvPicPr>
          <p:cNvPr id="404508" name="Picture 28" descr="f127"/>
          <p:cNvPicPr>
            <a:picLocks noChangeAspect="1" noChangeArrowheads="1" noCrop="1"/>
          </p:cNvPicPr>
          <p:nvPr/>
        </p:nvPicPr>
        <p:blipFill>
          <a:blip r:embed="rId5"/>
          <a:srcRect/>
          <a:stretch>
            <a:fillRect/>
          </a:stretch>
        </p:blipFill>
        <p:spPr bwMode="auto">
          <a:xfrm>
            <a:off x="769938" y="2054225"/>
            <a:ext cx="301625" cy="266700"/>
          </a:xfrm>
          <a:prstGeom prst="rect">
            <a:avLst/>
          </a:prstGeom>
          <a:noFill/>
          <a:ln w="9525">
            <a:noFill/>
            <a:miter lim="800000"/>
            <a:headEnd/>
            <a:tailEnd/>
          </a:ln>
        </p:spPr>
      </p:pic>
      <p:sp>
        <p:nvSpPr>
          <p:cNvPr id="404510" name="WordArt 30"/>
          <p:cNvSpPr>
            <a:spLocks noChangeArrowheads="1" noChangeShapeType="1" noTextEdit="1"/>
          </p:cNvSpPr>
          <p:nvPr/>
        </p:nvSpPr>
        <p:spPr bwMode="auto">
          <a:xfrm>
            <a:off x="1303338" y="1116013"/>
            <a:ext cx="912812" cy="273050"/>
          </a:xfrm>
          <a:prstGeom prst="rect">
            <a:avLst/>
          </a:prstGeom>
        </p:spPr>
        <p:txBody>
          <a:bodyPr wrap="none" fromWordArt="1">
            <a:prstTxWarp prst="textPlain">
              <a:avLst>
                <a:gd name="adj" fmla="val 50000"/>
              </a:avLst>
            </a:prstTxWarp>
          </a:bodyPr>
          <a:lstStyle/>
          <a:p>
            <a:pPr algn="ctr"/>
            <a:r>
              <a:rPr lang="zh-CN" altLang="en-US" sz="3600" kern="10" dirty="0">
                <a:ln w="12700">
                  <a:solidFill>
                    <a:srgbClr val="99CCFF"/>
                  </a:solidFill>
                  <a:round/>
                </a:ln>
                <a:solidFill>
                  <a:srgbClr val="3333CC"/>
                </a:solidFill>
                <a:latin typeface="隶书" panose="02010509060101010101" charset="-122"/>
              </a:rPr>
              <a:t>非负性</a:t>
            </a:r>
          </a:p>
        </p:txBody>
      </p:sp>
      <p:grpSp>
        <p:nvGrpSpPr>
          <p:cNvPr id="404564" name="Group 84"/>
          <p:cNvGrpSpPr/>
          <p:nvPr/>
        </p:nvGrpSpPr>
        <p:grpSpPr bwMode="auto">
          <a:xfrm>
            <a:off x="2360613" y="993775"/>
            <a:ext cx="4770437" cy="533400"/>
            <a:chOff x="1543" y="634"/>
            <a:chExt cx="3005" cy="336"/>
          </a:xfrm>
        </p:grpSpPr>
        <p:graphicFrame>
          <p:nvGraphicFramePr>
            <p:cNvPr id="123911" name="Object 7"/>
            <p:cNvGraphicFramePr>
              <a:graphicFrameLocks noChangeAspect="1"/>
            </p:cNvGraphicFramePr>
            <p:nvPr/>
          </p:nvGraphicFramePr>
          <p:xfrm>
            <a:off x="3367" y="673"/>
            <a:ext cx="1181" cy="297"/>
          </p:xfrm>
          <a:graphic>
            <a:graphicData uri="http://schemas.openxmlformats.org/presentationml/2006/ole">
              <mc:AlternateContent xmlns:mc="http://schemas.openxmlformats.org/markup-compatibility/2006">
                <mc:Choice xmlns:v="urn:schemas-microsoft-com:vml" Requires="v">
                  <p:oleObj name="Equation" r:id="rId6" imgW="1600200" imgH="254000" progId="">
                    <p:embed/>
                  </p:oleObj>
                </mc:Choice>
                <mc:Fallback>
                  <p:oleObj name="Equation" r:id="rId6" imgW="1600200" imgH="254000" progId="">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7" y="673"/>
                          <a:ext cx="1181" cy="29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404483" name="Rectangle 3"/>
            <p:cNvSpPr>
              <a:spLocks noChangeArrowheads="1"/>
            </p:cNvSpPr>
            <p:nvPr/>
          </p:nvSpPr>
          <p:spPr bwMode="auto">
            <a:xfrm>
              <a:off x="1543" y="634"/>
              <a:ext cx="2311"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a:latin typeface="楷体_GB2312" pitchFamily="49" charset="-122"/>
                </a:rPr>
                <a:t>对于任一事件</a:t>
              </a:r>
              <a:r>
                <a:rPr lang="zh-CN" altLang="en-US" sz="1000">
                  <a:latin typeface="楷体_GB2312" pitchFamily="49" charset="-122"/>
                </a:rPr>
                <a:t> </a:t>
              </a:r>
              <a:r>
                <a:rPr lang="zh-CN" altLang="en-US" i="1"/>
                <a:t>   </a:t>
              </a:r>
              <a:r>
                <a:rPr lang="zh-CN" altLang="en-US">
                  <a:latin typeface="楷体_GB2312" pitchFamily="49" charset="-122"/>
                </a:rPr>
                <a:t>有</a:t>
              </a:r>
            </a:p>
          </p:txBody>
        </p:sp>
        <p:graphicFrame>
          <p:nvGraphicFramePr>
            <p:cNvPr id="123913" name="Object 9"/>
            <p:cNvGraphicFramePr>
              <a:graphicFrameLocks noChangeAspect="1"/>
            </p:cNvGraphicFramePr>
            <p:nvPr/>
          </p:nvGraphicFramePr>
          <p:xfrm>
            <a:off x="2940" y="672"/>
            <a:ext cx="262" cy="244"/>
          </p:xfrm>
          <a:graphic>
            <a:graphicData uri="http://schemas.openxmlformats.org/presentationml/2006/ole">
              <mc:AlternateContent xmlns:mc="http://schemas.openxmlformats.org/markup-compatibility/2006">
                <mc:Choice xmlns:v="urn:schemas-microsoft-com:vml" Requires="v">
                  <p:oleObj name="Equation" r:id="rId8" imgW="152400" imgH="152400" progId="">
                    <p:embed/>
                  </p:oleObj>
                </mc:Choice>
                <mc:Fallback>
                  <p:oleObj name="Equation" r:id="rId8" imgW="152400" imgH="152400" progId="">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40" y="672"/>
                          <a:ext cx="262" cy="244"/>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sp>
        <p:nvSpPr>
          <p:cNvPr id="404514" name="WordArt 34"/>
          <p:cNvSpPr>
            <a:spLocks noChangeArrowheads="1" noChangeShapeType="1" noTextEdit="1"/>
          </p:cNvSpPr>
          <p:nvPr/>
        </p:nvSpPr>
        <p:spPr bwMode="auto">
          <a:xfrm>
            <a:off x="1304925" y="1587500"/>
            <a:ext cx="912813" cy="273050"/>
          </a:xfrm>
          <a:prstGeom prst="rect">
            <a:avLst/>
          </a:prstGeom>
        </p:spPr>
        <p:txBody>
          <a:bodyPr wrap="none" fromWordArt="1">
            <a:prstTxWarp prst="textPlain">
              <a:avLst>
                <a:gd name="adj" fmla="val 50000"/>
              </a:avLst>
            </a:prstTxWarp>
          </a:bodyPr>
          <a:lstStyle/>
          <a:p>
            <a:pPr algn="ctr"/>
            <a:r>
              <a:rPr lang="zh-CN" altLang="en-US" sz="3600" kern="10">
                <a:ln w="12700">
                  <a:solidFill>
                    <a:srgbClr val="99CCFF"/>
                  </a:solidFill>
                  <a:round/>
                </a:ln>
                <a:solidFill>
                  <a:srgbClr val="3333CC"/>
                </a:solidFill>
                <a:latin typeface="隶书" panose="02010509060101010101" charset="-122"/>
              </a:rPr>
              <a:t>规范性</a:t>
            </a:r>
          </a:p>
        </p:txBody>
      </p:sp>
      <p:grpSp>
        <p:nvGrpSpPr>
          <p:cNvPr id="404520" name="Group 40"/>
          <p:cNvGrpSpPr/>
          <p:nvPr/>
        </p:nvGrpSpPr>
        <p:grpSpPr bwMode="auto">
          <a:xfrm>
            <a:off x="2728913" y="1920875"/>
            <a:ext cx="6275387" cy="530225"/>
            <a:chOff x="1911" y="2034"/>
            <a:chExt cx="3953" cy="334"/>
          </a:xfrm>
        </p:grpSpPr>
        <p:sp>
          <p:nvSpPr>
            <p:cNvPr id="404488" name="Rectangle 8"/>
            <p:cNvSpPr>
              <a:spLocks noChangeArrowheads="1"/>
            </p:cNvSpPr>
            <p:nvPr/>
          </p:nvSpPr>
          <p:spPr bwMode="auto">
            <a:xfrm>
              <a:off x="1911" y="2034"/>
              <a:ext cx="3953"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en-US" altLang="zh-CN" dirty="0"/>
                <a:t>     </a:t>
              </a:r>
              <a:r>
                <a:rPr lang="zh-CN" altLang="en-US" dirty="0"/>
                <a:t>设      是两两不相容事件列，则有</a:t>
              </a:r>
            </a:p>
          </p:txBody>
        </p:sp>
        <p:graphicFrame>
          <p:nvGraphicFramePr>
            <p:cNvPr id="123918" name="Object 14"/>
            <p:cNvGraphicFramePr>
              <a:graphicFrameLocks noChangeAspect="1"/>
            </p:cNvGraphicFramePr>
            <p:nvPr/>
          </p:nvGraphicFramePr>
          <p:xfrm>
            <a:off x="2415" y="2040"/>
            <a:ext cx="458" cy="328"/>
          </p:xfrm>
          <a:graphic>
            <a:graphicData uri="http://schemas.openxmlformats.org/presentationml/2006/ole">
              <mc:AlternateContent xmlns:mc="http://schemas.openxmlformats.org/markup-compatibility/2006">
                <mc:Choice xmlns:v="urn:schemas-microsoft-com:vml" Requires="v">
                  <p:oleObj name="Equation" r:id="rId10" imgW="558800" imgH="279400" progId="">
                    <p:embed/>
                  </p:oleObj>
                </mc:Choice>
                <mc:Fallback>
                  <p:oleObj name="Equation" r:id="rId10" imgW="558800" imgH="279400" progId="">
                    <p:embed/>
                    <p:pic>
                      <p:nvPicPr>
                        <p:cNvPr id="0"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15" y="2040"/>
                          <a:ext cx="458" cy="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23919" name="Object 15"/>
          <p:cNvGraphicFramePr>
            <a:graphicFrameLocks noChangeAspect="1"/>
          </p:cNvGraphicFramePr>
          <p:nvPr/>
        </p:nvGraphicFramePr>
        <p:xfrm>
          <a:off x="2603500" y="2265363"/>
          <a:ext cx="3989388" cy="892175"/>
        </p:xfrm>
        <a:graphic>
          <a:graphicData uri="http://schemas.openxmlformats.org/presentationml/2006/ole">
            <mc:AlternateContent xmlns:mc="http://schemas.openxmlformats.org/markup-compatibility/2006">
              <mc:Choice xmlns:v="urn:schemas-microsoft-com:vml" Requires="v">
                <p:oleObj name="Equation" r:id="rId12" imgW="3733800" imgH="685800" progId="">
                  <p:embed/>
                </p:oleObj>
              </mc:Choice>
              <mc:Fallback>
                <p:oleObj name="Equation" r:id="rId12" imgW="3733800" imgH="685800" progId="">
                  <p:embed/>
                  <p:pic>
                    <p:nvPicPr>
                      <p:cNvPr id="0" name="Picture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03500" y="2265363"/>
                        <a:ext cx="3989388" cy="8921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nvGrpSpPr>
          <p:cNvPr id="404536" name="Group 56"/>
          <p:cNvGrpSpPr/>
          <p:nvPr/>
        </p:nvGrpSpPr>
        <p:grpSpPr bwMode="auto">
          <a:xfrm>
            <a:off x="4660900" y="563563"/>
            <a:ext cx="2771775" cy="563562"/>
            <a:chOff x="3712" y="398"/>
            <a:chExt cx="1746" cy="355"/>
          </a:xfrm>
        </p:grpSpPr>
        <p:sp>
          <p:nvSpPr>
            <p:cNvPr id="404524" name="Rectangle 44"/>
            <p:cNvSpPr>
              <a:spLocks noChangeArrowheads="1"/>
            </p:cNvSpPr>
            <p:nvPr/>
          </p:nvSpPr>
          <p:spPr bwMode="auto">
            <a:xfrm>
              <a:off x="3712" y="405"/>
              <a:ext cx="649"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设</a:t>
              </a:r>
            </a:p>
          </p:txBody>
        </p:sp>
        <p:graphicFrame>
          <p:nvGraphicFramePr>
            <p:cNvPr id="123925" name="Object 21"/>
            <p:cNvGraphicFramePr>
              <a:graphicFrameLocks noChangeAspect="1"/>
            </p:cNvGraphicFramePr>
            <p:nvPr/>
          </p:nvGraphicFramePr>
          <p:xfrm>
            <a:off x="3956" y="446"/>
            <a:ext cx="944" cy="307"/>
          </p:xfrm>
          <a:graphic>
            <a:graphicData uri="http://schemas.openxmlformats.org/presentationml/2006/ole">
              <mc:AlternateContent xmlns:mc="http://schemas.openxmlformats.org/markup-compatibility/2006">
                <mc:Choice xmlns:v="urn:schemas-microsoft-com:vml" Requires="v">
                  <p:oleObj name="Equation" r:id="rId14" imgW="1219200" imgH="254000" progId="">
                    <p:embed/>
                  </p:oleObj>
                </mc:Choice>
                <mc:Fallback>
                  <p:oleObj name="Equation" r:id="rId14" imgW="1219200" imgH="254000" progId="">
                    <p:embed/>
                    <p:pic>
                      <p:nvPicPr>
                        <p:cNvPr id="0" name="Picture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56" y="446"/>
                          <a:ext cx="944" cy="30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404535" name="Rectangle 55"/>
            <p:cNvSpPr>
              <a:spLocks noChangeArrowheads="1"/>
            </p:cNvSpPr>
            <p:nvPr/>
          </p:nvSpPr>
          <p:spPr bwMode="auto">
            <a:xfrm>
              <a:off x="4809" y="398"/>
              <a:ext cx="649"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  有</a:t>
              </a:r>
            </a:p>
          </p:txBody>
        </p:sp>
      </p:grpSp>
      <p:grpSp>
        <p:nvGrpSpPr>
          <p:cNvPr id="404563" name="Group 83"/>
          <p:cNvGrpSpPr/>
          <p:nvPr/>
        </p:nvGrpSpPr>
        <p:grpSpPr bwMode="auto">
          <a:xfrm>
            <a:off x="2360613" y="1450975"/>
            <a:ext cx="4783137" cy="598488"/>
            <a:chOff x="1559" y="1194"/>
            <a:chExt cx="3013" cy="377"/>
          </a:xfrm>
        </p:grpSpPr>
        <p:sp>
          <p:nvSpPr>
            <p:cNvPr id="404487" name="Rectangle 7"/>
            <p:cNvSpPr>
              <a:spLocks noChangeArrowheads="1"/>
            </p:cNvSpPr>
            <p:nvPr/>
          </p:nvSpPr>
          <p:spPr bwMode="auto">
            <a:xfrm>
              <a:off x="1559" y="1194"/>
              <a:ext cx="2171"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对于必然事件  </a:t>
              </a:r>
              <a:r>
                <a:rPr lang="zh-CN" altLang="en-US" i="1" dirty="0"/>
                <a:t>  </a:t>
              </a:r>
              <a:r>
                <a:rPr lang="zh-CN" altLang="en-US" dirty="0"/>
                <a:t>有</a:t>
              </a:r>
            </a:p>
          </p:txBody>
        </p:sp>
        <p:graphicFrame>
          <p:nvGraphicFramePr>
            <p:cNvPr id="123937" name="Object 33"/>
            <p:cNvGraphicFramePr>
              <a:graphicFrameLocks noChangeAspect="1"/>
            </p:cNvGraphicFramePr>
            <p:nvPr/>
          </p:nvGraphicFramePr>
          <p:xfrm>
            <a:off x="3334" y="1228"/>
            <a:ext cx="1238" cy="343"/>
          </p:xfrm>
          <a:graphic>
            <a:graphicData uri="http://schemas.openxmlformats.org/presentationml/2006/ole">
              <mc:AlternateContent xmlns:mc="http://schemas.openxmlformats.org/markup-compatibility/2006">
                <mc:Choice xmlns:v="urn:schemas-microsoft-com:vml" Requires="v">
                  <p:oleObj name="Equation" r:id="rId16" imgW="1600200" imgH="254000" progId="">
                    <p:embed/>
                  </p:oleObj>
                </mc:Choice>
                <mc:Fallback>
                  <p:oleObj name="Equation" r:id="rId16" imgW="1600200" imgH="254000" progId="">
                    <p:embed/>
                    <p:pic>
                      <p:nvPicPr>
                        <p:cNvPr id="0" name="Picture 3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34" y="1228"/>
                          <a:ext cx="1238" cy="34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123938" name="Object 34"/>
            <p:cNvGraphicFramePr>
              <a:graphicFrameLocks noChangeAspect="1"/>
            </p:cNvGraphicFramePr>
            <p:nvPr/>
          </p:nvGraphicFramePr>
          <p:xfrm>
            <a:off x="2941" y="1218"/>
            <a:ext cx="299" cy="263"/>
          </p:xfrm>
          <a:graphic>
            <a:graphicData uri="http://schemas.openxmlformats.org/presentationml/2006/ole">
              <mc:AlternateContent xmlns:mc="http://schemas.openxmlformats.org/markup-compatibility/2006">
                <mc:Choice xmlns:v="urn:schemas-microsoft-com:vml" Requires="v">
                  <p:oleObj name="Equation" r:id="rId18" imgW="177800" imgH="152400" progId="">
                    <p:embed/>
                  </p:oleObj>
                </mc:Choice>
                <mc:Fallback>
                  <p:oleObj name="Equation" r:id="rId18" imgW="177800" imgH="152400" progId="">
                    <p:embed/>
                    <p:pic>
                      <p:nvPicPr>
                        <p:cNvPr id="0" name="Picture 3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41" y="1218"/>
                          <a:ext cx="299" cy="26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grpSp>
        <p:nvGrpSpPr>
          <p:cNvPr id="404574" name="Group 94"/>
          <p:cNvGrpSpPr/>
          <p:nvPr/>
        </p:nvGrpSpPr>
        <p:grpSpPr bwMode="auto">
          <a:xfrm>
            <a:off x="522288" y="679450"/>
            <a:ext cx="4078287" cy="309563"/>
            <a:chOff x="433" y="436"/>
            <a:chExt cx="2327" cy="170"/>
          </a:xfrm>
        </p:grpSpPr>
        <p:sp>
          <p:nvSpPr>
            <p:cNvPr id="123941" name="WordArt 23"/>
            <p:cNvSpPr>
              <a:spLocks noChangeArrowheads="1" noChangeShapeType="1" noTextEdit="1"/>
            </p:cNvSpPr>
            <p:nvPr/>
          </p:nvSpPr>
          <p:spPr bwMode="auto">
            <a:xfrm>
              <a:off x="433" y="436"/>
              <a:ext cx="2327" cy="170"/>
            </a:xfrm>
            <a:prstGeom prst="rect">
              <a:avLst/>
            </a:prstGeom>
          </p:spPr>
          <p:txBody>
            <a:bodyPr wrap="none" fromWordArt="1">
              <a:prstTxWarp prst="textPlain">
                <a:avLst>
                  <a:gd name="adj" fmla="val 50000"/>
                </a:avLst>
              </a:prstTxWarp>
            </a:bodyPr>
            <a:lstStyle/>
            <a:p>
              <a:pPr algn="ctr"/>
              <a:r>
                <a:rPr lang="zh-CN" altLang="en-US" sz="3600" kern="10">
                  <a:ln w="12700">
                    <a:solidFill>
                      <a:srgbClr val="99CCFF"/>
                    </a:solidFill>
                    <a:round/>
                  </a:ln>
                  <a:solidFill>
                    <a:srgbClr val="3333CC"/>
                  </a:solidFill>
                  <a:latin typeface="黑体" panose="02010609060101010101" pitchFamily="2" charset="-122"/>
                  <a:ea typeface="黑体" panose="02010609060101010101" pitchFamily="2" charset="-122"/>
                </a:rPr>
                <a:t>条件概率      的基本性质：</a:t>
              </a:r>
            </a:p>
          </p:txBody>
        </p:sp>
        <p:sp>
          <p:nvSpPr>
            <p:cNvPr id="123942" name="WordArt 88"/>
            <p:cNvSpPr>
              <a:spLocks noChangeArrowheads="1" noChangeShapeType="1" noTextEdit="1"/>
            </p:cNvSpPr>
            <p:nvPr/>
          </p:nvSpPr>
          <p:spPr bwMode="auto">
            <a:xfrm>
              <a:off x="1202" y="452"/>
              <a:ext cx="98" cy="138"/>
            </a:xfrm>
            <a:prstGeom prst="rect">
              <a:avLst/>
            </a:prstGeom>
          </p:spPr>
          <p:txBody>
            <a:bodyPr wrap="none" fromWordArt="1">
              <a:prstTxWarp prst="textPlain">
                <a:avLst>
                  <a:gd name="adj" fmla="val 50000"/>
                </a:avLst>
              </a:prstTxWarp>
            </a:bodyPr>
            <a:lstStyle/>
            <a:p>
              <a:pPr algn="ctr"/>
              <a:r>
                <a:rPr lang="en-US" altLang="zh-CN" sz="3600" i="1" kern="10">
                  <a:ln w="12700">
                    <a:solidFill>
                      <a:srgbClr val="99CCFF"/>
                    </a:solidFill>
                    <a:round/>
                  </a:ln>
                  <a:solidFill>
                    <a:srgbClr val="3333CC"/>
                  </a:solidFill>
                  <a:latin typeface="Times New Roman" panose="02020603050405020304"/>
                  <a:cs typeface="Times New Roman" panose="02020603050405020304"/>
                </a:rPr>
                <a:t>P</a:t>
              </a:r>
              <a:endParaRPr lang="zh-CN" altLang="en-US" sz="3600" i="1" kern="10">
                <a:ln w="12700">
                  <a:solidFill>
                    <a:srgbClr val="99CCFF"/>
                  </a:solidFill>
                  <a:round/>
                </a:ln>
                <a:solidFill>
                  <a:srgbClr val="3333CC"/>
                </a:solidFill>
                <a:latin typeface="Times New Roman" panose="02020603050405020304"/>
                <a:cs typeface="Times New Roman" panose="02020603050405020304"/>
              </a:endParaRPr>
            </a:p>
          </p:txBody>
        </p:sp>
        <p:sp>
          <p:nvSpPr>
            <p:cNvPr id="123943" name="WordArt 89"/>
            <p:cNvSpPr>
              <a:spLocks noChangeArrowheads="1" noChangeShapeType="1" noTextEdit="1"/>
            </p:cNvSpPr>
            <p:nvPr/>
          </p:nvSpPr>
          <p:spPr bwMode="auto">
            <a:xfrm>
              <a:off x="1328" y="452"/>
              <a:ext cx="38" cy="141"/>
            </a:xfrm>
            <a:prstGeom prst="rect">
              <a:avLst/>
            </a:prstGeom>
          </p:spPr>
          <p:txBody>
            <a:bodyPr wrap="none" fromWordArt="1">
              <a:prstTxWarp prst="textPlain">
                <a:avLst>
                  <a:gd name="adj" fmla="val 50000"/>
                </a:avLst>
              </a:prstTxWarp>
            </a:bodyPr>
            <a:lstStyle/>
            <a:p>
              <a:pPr algn="ctr"/>
              <a:r>
                <a:rPr lang="en-US" altLang="zh-CN" sz="3600" kern="10">
                  <a:ln w="12700">
                    <a:solidFill>
                      <a:srgbClr val="99CCFF"/>
                    </a:solidFill>
                    <a:round/>
                  </a:ln>
                  <a:solidFill>
                    <a:srgbClr val="3333CC"/>
                  </a:solidFill>
                  <a:latin typeface="Times New Roman" panose="02020603050405020304"/>
                  <a:cs typeface="Times New Roman" panose="02020603050405020304"/>
                </a:rPr>
                <a:t>(</a:t>
              </a:r>
              <a:endParaRPr lang="zh-CN" altLang="en-US" sz="3600" kern="10">
                <a:ln w="12700">
                  <a:solidFill>
                    <a:srgbClr val="99CCFF"/>
                  </a:solidFill>
                  <a:round/>
                </a:ln>
                <a:solidFill>
                  <a:srgbClr val="3333CC"/>
                </a:solidFill>
                <a:latin typeface="Times New Roman" panose="02020603050405020304"/>
                <a:cs typeface="Times New Roman" panose="02020603050405020304"/>
              </a:endParaRPr>
            </a:p>
          </p:txBody>
        </p:sp>
        <p:sp>
          <p:nvSpPr>
            <p:cNvPr id="123944" name="WordArt 90"/>
            <p:cNvSpPr>
              <a:spLocks noChangeArrowheads="1" noChangeShapeType="1" noTextEdit="1"/>
            </p:cNvSpPr>
            <p:nvPr/>
          </p:nvSpPr>
          <p:spPr bwMode="auto">
            <a:xfrm>
              <a:off x="1693" y="456"/>
              <a:ext cx="38" cy="141"/>
            </a:xfrm>
            <a:prstGeom prst="rect">
              <a:avLst/>
            </a:prstGeom>
          </p:spPr>
          <p:txBody>
            <a:bodyPr wrap="none" fromWordArt="1">
              <a:prstTxWarp prst="textPlain">
                <a:avLst>
                  <a:gd name="adj" fmla="val 50000"/>
                </a:avLst>
              </a:prstTxWarp>
            </a:bodyPr>
            <a:lstStyle/>
            <a:p>
              <a:pPr algn="ctr"/>
              <a:r>
                <a:rPr lang="en-US" altLang="zh-CN" sz="3600" kern="10">
                  <a:ln w="12700">
                    <a:solidFill>
                      <a:srgbClr val="99CCFF"/>
                    </a:solidFill>
                    <a:round/>
                  </a:ln>
                  <a:solidFill>
                    <a:srgbClr val="3333CC"/>
                  </a:solidFill>
                  <a:latin typeface="Times New Roman" panose="02020603050405020304"/>
                  <a:cs typeface="Times New Roman" panose="02020603050405020304"/>
                </a:rPr>
                <a:t>)</a:t>
              </a:r>
              <a:endParaRPr lang="zh-CN" altLang="en-US" sz="3600" kern="10">
                <a:ln w="12700">
                  <a:solidFill>
                    <a:srgbClr val="99CCFF"/>
                  </a:solidFill>
                  <a:round/>
                </a:ln>
                <a:solidFill>
                  <a:srgbClr val="3333CC"/>
                </a:solidFill>
                <a:latin typeface="Times New Roman" panose="02020603050405020304"/>
                <a:cs typeface="Times New Roman" panose="02020603050405020304"/>
              </a:endParaRPr>
            </a:p>
          </p:txBody>
        </p:sp>
        <p:sp>
          <p:nvSpPr>
            <p:cNvPr id="123945" name="WordArt 91"/>
            <p:cNvSpPr>
              <a:spLocks noChangeArrowheads="1" noChangeShapeType="1" noTextEdit="1"/>
            </p:cNvSpPr>
            <p:nvPr/>
          </p:nvSpPr>
          <p:spPr bwMode="auto">
            <a:xfrm>
              <a:off x="1517" y="451"/>
              <a:ext cx="11" cy="147"/>
            </a:xfrm>
            <a:prstGeom prst="rect">
              <a:avLst/>
            </a:prstGeom>
          </p:spPr>
          <p:txBody>
            <a:bodyPr wrap="none" fromWordArt="1">
              <a:prstTxWarp prst="textPlain">
                <a:avLst>
                  <a:gd name="adj" fmla="val 50000"/>
                </a:avLst>
              </a:prstTxWarp>
            </a:bodyPr>
            <a:lstStyle/>
            <a:p>
              <a:pPr algn="ctr"/>
              <a:r>
                <a:rPr lang="en-US" altLang="zh-CN" sz="3600" kern="10">
                  <a:ln w="12700">
                    <a:solidFill>
                      <a:srgbClr val="99CCFF"/>
                    </a:solidFill>
                    <a:round/>
                  </a:ln>
                  <a:solidFill>
                    <a:srgbClr val="3333CC"/>
                  </a:solidFill>
                  <a:latin typeface="Times New Roman" panose="02020603050405020304"/>
                  <a:cs typeface="Times New Roman" panose="02020603050405020304"/>
                </a:rPr>
                <a:t>|</a:t>
              </a:r>
              <a:endParaRPr lang="zh-CN" altLang="en-US" sz="3600" kern="10">
                <a:ln w="12700">
                  <a:solidFill>
                    <a:srgbClr val="99CCFF"/>
                  </a:solidFill>
                  <a:round/>
                </a:ln>
                <a:solidFill>
                  <a:srgbClr val="3333CC"/>
                </a:solidFill>
                <a:latin typeface="Times New Roman" panose="02020603050405020304"/>
                <a:cs typeface="Times New Roman" panose="02020603050405020304"/>
              </a:endParaRPr>
            </a:p>
          </p:txBody>
        </p:sp>
        <p:sp>
          <p:nvSpPr>
            <p:cNvPr id="123946" name="WordArt 92"/>
            <p:cNvSpPr>
              <a:spLocks noChangeArrowheads="1" noChangeShapeType="1" noTextEdit="1"/>
            </p:cNvSpPr>
            <p:nvPr/>
          </p:nvSpPr>
          <p:spPr bwMode="auto">
            <a:xfrm>
              <a:off x="1429" y="513"/>
              <a:ext cx="18" cy="18"/>
            </a:xfrm>
            <a:prstGeom prst="rect">
              <a:avLst/>
            </a:prstGeom>
          </p:spPr>
          <p:txBody>
            <a:bodyPr wrap="none" fromWordArt="1">
              <a:prstTxWarp prst="textPlain">
                <a:avLst>
                  <a:gd name="adj" fmla="val 50000"/>
                </a:avLst>
              </a:prstTxWarp>
            </a:bodyPr>
            <a:lstStyle/>
            <a:p>
              <a:pPr algn="ctr"/>
              <a:r>
                <a:rPr lang="en-US" altLang="zh-CN" sz="3600" kern="10">
                  <a:ln w="12700">
                    <a:solidFill>
                      <a:srgbClr val="99CCFF"/>
                    </a:solidFill>
                    <a:round/>
                  </a:ln>
                  <a:solidFill>
                    <a:srgbClr val="3333CC"/>
                  </a:solidFill>
                  <a:latin typeface="Times New Roman" panose="02020603050405020304"/>
                  <a:cs typeface="Times New Roman" panose="02020603050405020304"/>
                </a:rPr>
                <a:t>.</a:t>
              </a:r>
              <a:endParaRPr lang="zh-CN" altLang="en-US" sz="3600" kern="10">
                <a:ln w="12700">
                  <a:solidFill>
                    <a:srgbClr val="99CCFF"/>
                  </a:solidFill>
                  <a:round/>
                </a:ln>
                <a:solidFill>
                  <a:srgbClr val="3333CC"/>
                </a:solidFill>
                <a:latin typeface="Times New Roman" panose="02020603050405020304"/>
                <a:cs typeface="Times New Roman" panose="02020603050405020304"/>
              </a:endParaRPr>
            </a:p>
          </p:txBody>
        </p:sp>
        <p:sp>
          <p:nvSpPr>
            <p:cNvPr id="123947" name="WordArt 93"/>
            <p:cNvSpPr>
              <a:spLocks noChangeArrowheads="1" noChangeShapeType="1" noTextEdit="1"/>
            </p:cNvSpPr>
            <p:nvPr/>
          </p:nvSpPr>
          <p:spPr bwMode="auto">
            <a:xfrm>
              <a:off x="1565" y="456"/>
              <a:ext cx="98" cy="141"/>
            </a:xfrm>
            <a:prstGeom prst="rect">
              <a:avLst/>
            </a:prstGeom>
          </p:spPr>
          <p:txBody>
            <a:bodyPr wrap="none" fromWordArt="1">
              <a:prstTxWarp prst="textPlain">
                <a:avLst>
                  <a:gd name="adj" fmla="val 50000"/>
                </a:avLst>
              </a:prstTxWarp>
            </a:bodyPr>
            <a:lstStyle/>
            <a:p>
              <a:pPr algn="ctr"/>
              <a:r>
                <a:rPr lang="en-US" altLang="zh-CN" sz="3600" i="1" kern="10">
                  <a:ln w="12700">
                    <a:solidFill>
                      <a:srgbClr val="99CCFF"/>
                    </a:solidFill>
                    <a:round/>
                  </a:ln>
                  <a:solidFill>
                    <a:srgbClr val="3333CC"/>
                  </a:solidFill>
                  <a:latin typeface="Times New Roman" panose="02020603050405020304"/>
                  <a:cs typeface="Times New Roman" panose="02020603050405020304"/>
                </a:rPr>
                <a:t>B</a:t>
              </a:r>
              <a:endParaRPr lang="zh-CN" altLang="en-US" sz="3600" i="1" kern="10">
                <a:ln w="12700">
                  <a:solidFill>
                    <a:srgbClr val="99CCFF"/>
                  </a:solidFill>
                  <a:round/>
                </a:ln>
                <a:solidFill>
                  <a:srgbClr val="3333CC"/>
                </a:solidFill>
                <a:latin typeface="Times New Roman" panose="02020603050405020304"/>
                <a:cs typeface="Times New Roman" panose="02020603050405020304"/>
              </a:endParaRPr>
            </a:p>
          </p:txBody>
        </p:sp>
      </p:grpSp>
      <p:grpSp>
        <p:nvGrpSpPr>
          <p:cNvPr id="65" name="Group 99"/>
          <p:cNvGrpSpPr/>
          <p:nvPr/>
        </p:nvGrpSpPr>
        <p:grpSpPr bwMode="auto">
          <a:xfrm>
            <a:off x="434975" y="3168650"/>
            <a:ext cx="669925" cy="260350"/>
            <a:chOff x="408" y="2484"/>
            <a:chExt cx="422" cy="164"/>
          </a:xfrm>
        </p:grpSpPr>
        <p:sp>
          <p:nvSpPr>
            <p:cNvPr id="66" name="Oval 100"/>
            <p:cNvSpPr>
              <a:spLocks noChangeArrowheads="1"/>
            </p:cNvSpPr>
            <p:nvPr/>
          </p:nvSpPr>
          <p:spPr bwMode="auto">
            <a:xfrm>
              <a:off x="408" y="2488"/>
              <a:ext cx="152" cy="160"/>
            </a:xfrm>
            <a:prstGeom prst="ellipse">
              <a:avLst/>
            </a:prstGeom>
            <a:gradFill rotWithShape="1">
              <a:gsLst>
                <a:gs pos="0">
                  <a:schemeClr val="tx1"/>
                </a:gs>
                <a:gs pos="100000">
                  <a:schemeClr val="bg1"/>
                </a:gs>
              </a:gsLst>
              <a:path path="shape">
                <a:fillToRect l="50000" t="50000" r="50000" b="50000"/>
              </a:path>
            </a:gradFill>
            <a:ln w="3175" algn="ctr">
              <a:solidFill>
                <a:schemeClr val="hlink"/>
              </a:solidFill>
              <a:round/>
            </a:ln>
            <a:effectLst>
              <a:outerShdw sy="50000" kx="-2453608" rotWithShape="0">
                <a:schemeClr val="bg2">
                  <a:alpha val="50000"/>
                </a:schemeClr>
              </a:outerShdw>
            </a:effectLst>
          </p:spPr>
          <p:txBody>
            <a:bodyPr wrap="none" anchor="ctr"/>
            <a:lstStyle/>
            <a:p>
              <a:pPr algn="ctr" eaLnBrk="0" hangingPunct="0">
                <a:spcBef>
                  <a:spcPct val="20000"/>
                </a:spcBef>
                <a:buClr>
                  <a:schemeClr val="tx2"/>
                </a:buClr>
                <a:buSzPct val="75000"/>
                <a:buFont typeface="Monotype Sorts" pitchFamily="2" charset="2"/>
                <a:buNone/>
                <a:defRPr/>
              </a:pPr>
              <a:endParaRPr lang="zh-CN" altLang="en-US"/>
            </a:p>
          </p:txBody>
        </p:sp>
        <p:sp>
          <p:nvSpPr>
            <p:cNvPr id="67" name="WordArt 101"/>
            <p:cNvSpPr>
              <a:spLocks noChangeArrowheads="1" noChangeShapeType="1" noTextEdit="1"/>
            </p:cNvSpPr>
            <p:nvPr/>
          </p:nvSpPr>
          <p:spPr bwMode="auto">
            <a:xfrm>
              <a:off x="614" y="2484"/>
              <a:ext cx="216" cy="159"/>
            </a:xfrm>
            <a:prstGeom prst="rect">
              <a:avLst/>
            </a:prstGeom>
          </p:spPr>
          <p:txBody>
            <a:bodyPr wrap="none" fromWordArt="1">
              <a:prstTxWarp prst="textPlain">
                <a:avLst>
                  <a:gd name="adj" fmla="val 50000"/>
                </a:avLst>
              </a:prstTxWarp>
            </a:bodyPr>
            <a:lstStyle/>
            <a:p>
              <a:pPr algn="ctr"/>
              <a:r>
                <a:rPr lang="zh-CN" altLang="en-US" sz="3600" kern="10">
                  <a:ln w="12700">
                    <a:solidFill>
                      <a:schemeClr val="tx1"/>
                    </a:solidFill>
                    <a:round/>
                  </a:ln>
                  <a:gradFill rotWithShape="1">
                    <a:gsLst>
                      <a:gs pos="0">
                        <a:srgbClr val="000082"/>
                      </a:gs>
                      <a:gs pos="50000">
                        <a:srgbClr val="FF8200"/>
                      </a:gs>
                      <a:gs pos="100000">
                        <a:srgbClr val="000082"/>
                      </a:gs>
                    </a:gsLst>
                    <a:lin ang="2700000" scaled="1"/>
                  </a:gradFill>
                  <a:effectLst>
                    <a:outerShdw sy="50000" kx="-2453608" rotWithShape="0">
                      <a:schemeClr val="bg2">
                        <a:alpha val="50000"/>
                      </a:schemeClr>
                    </a:outerShdw>
                  </a:effectLst>
                  <a:latin typeface="华文新魏" panose="02010800040101010101" charset="-122"/>
                </a:rPr>
                <a:t>问</a:t>
              </a:r>
            </a:p>
          </p:txBody>
        </p:sp>
      </p:grpSp>
      <p:sp>
        <p:nvSpPr>
          <p:cNvPr id="68" name="WordArt 102"/>
          <p:cNvSpPr>
            <a:spLocks noChangeArrowheads="1" noChangeShapeType="1" noTextEdit="1"/>
          </p:cNvSpPr>
          <p:nvPr/>
        </p:nvSpPr>
        <p:spPr bwMode="auto">
          <a:xfrm>
            <a:off x="1287463" y="3159125"/>
            <a:ext cx="3913187" cy="293688"/>
          </a:xfrm>
          <a:prstGeom prst="rect">
            <a:avLst/>
          </a:prstGeom>
        </p:spPr>
        <p:txBody>
          <a:bodyPr wrap="none" fromWordArt="1">
            <a:prstTxWarp prst="textPlain">
              <a:avLst>
                <a:gd name="adj" fmla="val 50000"/>
              </a:avLst>
            </a:prstTxWarp>
          </a:bodyPr>
          <a:lstStyle/>
          <a:p>
            <a:pPr algn="ctr"/>
            <a:r>
              <a:rPr lang="zh-CN" altLang="en-US" sz="3600" kern="10" dirty="0">
                <a:ln w="12700">
                  <a:solidFill>
                    <a:srgbClr val="FF9933"/>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黑体" panose="02010609060101010101" pitchFamily="2" charset="-122"/>
                <a:ea typeface="黑体" panose="02010609060101010101" pitchFamily="2" charset="-122"/>
              </a:rPr>
              <a:t>这三条性质说明了一个什么问题？</a:t>
            </a:r>
          </a:p>
        </p:txBody>
      </p:sp>
      <p:grpSp>
        <p:nvGrpSpPr>
          <p:cNvPr id="69" name="Group 127"/>
          <p:cNvGrpSpPr/>
          <p:nvPr/>
        </p:nvGrpSpPr>
        <p:grpSpPr bwMode="auto">
          <a:xfrm>
            <a:off x="5570538" y="2979738"/>
            <a:ext cx="3535362" cy="481012"/>
            <a:chOff x="3541" y="1894"/>
            <a:chExt cx="1907" cy="260"/>
          </a:xfrm>
        </p:grpSpPr>
        <p:sp>
          <p:nvSpPr>
            <p:cNvPr id="70" name="AutoShape 104"/>
            <p:cNvSpPr>
              <a:spLocks noChangeArrowheads="1"/>
            </p:cNvSpPr>
            <p:nvPr/>
          </p:nvSpPr>
          <p:spPr bwMode="auto">
            <a:xfrm>
              <a:off x="3541" y="1894"/>
              <a:ext cx="1907" cy="260"/>
            </a:xfrm>
            <a:prstGeom prst="wedgeRectCallout">
              <a:avLst>
                <a:gd name="adj1" fmla="val -58917"/>
                <a:gd name="adj2" fmla="val 23079"/>
              </a:avLst>
            </a:prstGeom>
            <a:solidFill>
              <a:srgbClr val="000099"/>
            </a:solidFill>
            <a:ln w="9525" algn="ctr">
              <a:solidFill>
                <a:srgbClr val="FFFF00"/>
              </a:solidFill>
              <a:miter lim="800000"/>
            </a:ln>
            <a:effectLst>
              <a:outerShdw dist="107763" dir="2700000" algn="ctr" rotWithShape="0">
                <a:schemeClr val="bg2">
                  <a:alpha val="50000"/>
                </a:schemeClr>
              </a:outerShdw>
            </a:effectLst>
          </p:spPr>
          <p:txBody>
            <a:bodyPr anchor="ctr"/>
            <a:lstStyle/>
            <a:p>
              <a:pPr algn="ctr">
                <a:lnSpc>
                  <a:spcPct val="120000"/>
                </a:lnSpc>
                <a:spcBef>
                  <a:spcPct val="50000"/>
                </a:spcBef>
                <a:defRPr/>
              </a:pPr>
              <a:endParaRPr lang="zh-CN" altLang="zh-CN">
                <a:effectLst>
                  <a:outerShdw blurRad="38100" dist="38100" dir="2700000" algn="tl">
                    <a:srgbClr val="000000"/>
                  </a:outerShdw>
                </a:effectLst>
                <a:latin typeface="楷体_GB2312" pitchFamily="49" charset="-122"/>
              </a:endParaRPr>
            </a:p>
          </p:txBody>
        </p:sp>
        <p:sp>
          <p:nvSpPr>
            <p:cNvPr id="71" name="WordArt 105"/>
            <p:cNvSpPr>
              <a:spLocks noChangeArrowheads="1" noChangeShapeType="1" noTextEdit="1"/>
            </p:cNvSpPr>
            <p:nvPr/>
          </p:nvSpPr>
          <p:spPr bwMode="auto">
            <a:xfrm>
              <a:off x="3600" y="1938"/>
              <a:ext cx="1781" cy="169"/>
            </a:xfrm>
            <a:prstGeom prst="rect">
              <a:avLst/>
            </a:prstGeom>
          </p:spPr>
          <p:txBody>
            <a:bodyPr wrap="none" fromWordArt="1">
              <a:prstTxWarp prst="textPlain">
                <a:avLst>
                  <a:gd name="adj" fmla="val 50000"/>
                </a:avLst>
              </a:prstTxWarp>
            </a:bodyPr>
            <a:lstStyle/>
            <a:p>
              <a:pPr algn="ctr"/>
              <a:r>
                <a:rPr lang="zh-CN" altLang="en-US" sz="3600" kern="10" dirty="0">
                  <a:ln w="12700">
                    <a:solidFill>
                      <a:srgbClr val="FFFF00"/>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黑体" panose="02010609060101010101" pitchFamily="2" charset="-122"/>
                  <a:ea typeface="黑体" panose="02010609060101010101" pitchFamily="2" charset="-122"/>
                </a:rPr>
                <a:t>条件概率也是一种概率</a:t>
              </a:r>
            </a:p>
          </p:txBody>
        </p:sp>
      </p:grpSp>
      <p:grpSp>
        <p:nvGrpSpPr>
          <p:cNvPr id="72" name="Group 108"/>
          <p:cNvGrpSpPr/>
          <p:nvPr/>
        </p:nvGrpSpPr>
        <p:grpSpPr bwMode="auto">
          <a:xfrm>
            <a:off x="1524000" y="3467100"/>
            <a:ext cx="5680075" cy="519113"/>
            <a:chOff x="215" y="1535"/>
            <a:chExt cx="3578" cy="327"/>
          </a:xfrm>
        </p:grpSpPr>
        <p:sp>
          <p:nvSpPr>
            <p:cNvPr id="73" name="Rectangle 109"/>
            <p:cNvSpPr>
              <a:spLocks noChangeArrowheads="1"/>
            </p:cNvSpPr>
            <p:nvPr/>
          </p:nvSpPr>
          <p:spPr bwMode="auto">
            <a:xfrm>
              <a:off x="663" y="1535"/>
              <a:ext cx="3130"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已发生，所以样本空间变为</a:t>
              </a:r>
            </a:p>
          </p:txBody>
        </p:sp>
        <p:graphicFrame>
          <p:nvGraphicFramePr>
            <p:cNvPr id="74" name="Object 54"/>
            <p:cNvGraphicFramePr>
              <a:graphicFrameLocks noChangeAspect="1"/>
            </p:cNvGraphicFramePr>
            <p:nvPr/>
          </p:nvGraphicFramePr>
          <p:xfrm>
            <a:off x="215" y="1585"/>
            <a:ext cx="563" cy="245"/>
          </p:xfrm>
          <a:graphic>
            <a:graphicData uri="http://schemas.openxmlformats.org/presentationml/2006/ole">
              <mc:AlternateContent xmlns:mc="http://schemas.openxmlformats.org/markup-compatibility/2006">
                <mc:Choice xmlns:v="urn:schemas-microsoft-com:vml" Requires="v">
                  <p:oleObj name="Equation" r:id="rId20" imgW="609600" imgH="152400" progId="">
                    <p:embed/>
                  </p:oleObj>
                </mc:Choice>
                <mc:Fallback>
                  <p:oleObj name="Equation" r:id="rId20" imgW="609600" imgH="152400" progId="">
                    <p:embed/>
                    <p:pic>
                      <p:nvPicPr>
                        <p:cNvPr id="0" name="Object 5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5" y="1585"/>
                          <a:ext cx="563" cy="24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sp>
        <p:nvSpPr>
          <p:cNvPr id="75" name="WordArt 112"/>
          <p:cNvSpPr>
            <a:spLocks noChangeArrowheads="1" noChangeShapeType="1" noTextEdit="1"/>
          </p:cNvSpPr>
          <p:nvPr/>
        </p:nvSpPr>
        <p:spPr bwMode="auto">
          <a:xfrm>
            <a:off x="782638" y="3625850"/>
            <a:ext cx="620712" cy="239713"/>
          </a:xfrm>
          <a:prstGeom prst="rect">
            <a:avLst/>
          </a:prstGeom>
        </p:spPr>
        <p:txBody>
          <a:bodyPr wrap="none" fromWordArt="1">
            <a:prstTxWarp prst="textPlain">
              <a:avLst>
                <a:gd name="adj" fmla="val 50000"/>
              </a:avLst>
            </a:prstTxWarp>
          </a:bodyPr>
          <a:lstStyle/>
          <a:p>
            <a:pPr algn="ctr"/>
            <a:r>
              <a:rPr lang="zh-CN" altLang="en-US" sz="3600" kern="10">
                <a:ln w="12700">
                  <a:solidFill>
                    <a:srgbClr val="3399FF"/>
                  </a:solidFill>
                  <a:round/>
                </a:ln>
                <a:effectLst>
                  <a:outerShdw dist="53882" dir="2700000" algn="ctr" rotWithShape="0">
                    <a:schemeClr val="bg2">
                      <a:alpha val="50000"/>
                    </a:schemeClr>
                  </a:outerShdw>
                </a:effectLst>
                <a:latin typeface="方正舒体" panose="02010601030101010101" charset="-122"/>
              </a:rPr>
              <a:t>分析</a:t>
            </a:r>
          </a:p>
        </p:txBody>
      </p:sp>
      <p:graphicFrame>
        <p:nvGraphicFramePr>
          <p:cNvPr id="76" name="Object 56"/>
          <p:cNvGraphicFramePr>
            <a:graphicFrameLocks noChangeAspect="1"/>
          </p:cNvGraphicFramePr>
          <p:nvPr/>
        </p:nvGraphicFramePr>
        <p:xfrm>
          <a:off x="3311525" y="3978275"/>
          <a:ext cx="1968500" cy="568325"/>
        </p:xfrm>
        <a:graphic>
          <a:graphicData uri="http://schemas.openxmlformats.org/presentationml/2006/ole">
            <mc:AlternateContent xmlns:mc="http://schemas.openxmlformats.org/markup-compatibility/2006">
              <mc:Choice xmlns:v="urn:schemas-microsoft-com:vml" Requires="v">
                <p:oleObj name="Equation" r:id="rId22" imgW="1600200" imgH="304800" progId="Equation.DSMT4">
                  <p:embed/>
                </p:oleObj>
              </mc:Choice>
              <mc:Fallback>
                <p:oleObj name="Equation" r:id="rId22" imgW="1600200" imgH="304800" progId="Equation.DSMT4">
                  <p:embed/>
                  <p:pic>
                    <p:nvPicPr>
                      <p:cNvPr id="0" name="Object 5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11525" y="3978275"/>
                        <a:ext cx="1968500" cy="5683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77" name="Rectangle 114"/>
          <p:cNvSpPr>
            <a:spLocks noChangeArrowheads="1"/>
          </p:cNvSpPr>
          <p:nvPr/>
        </p:nvSpPr>
        <p:spPr bwMode="auto">
          <a:xfrm>
            <a:off x="647700" y="4229100"/>
            <a:ext cx="1819275" cy="519113"/>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a:t>事件域</a:t>
            </a:r>
          </a:p>
        </p:txBody>
      </p:sp>
      <p:grpSp>
        <p:nvGrpSpPr>
          <p:cNvPr id="78" name="Group 126"/>
          <p:cNvGrpSpPr/>
          <p:nvPr/>
        </p:nvGrpSpPr>
        <p:grpSpPr bwMode="auto">
          <a:xfrm>
            <a:off x="1457325" y="4692650"/>
            <a:ext cx="7894638" cy="569913"/>
            <a:chOff x="878" y="2883"/>
            <a:chExt cx="4973" cy="359"/>
          </a:xfrm>
        </p:grpSpPr>
        <p:graphicFrame>
          <p:nvGraphicFramePr>
            <p:cNvPr id="79" name="Object 59"/>
            <p:cNvGraphicFramePr>
              <a:graphicFrameLocks noChangeAspect="1"/>
            </p:cNvGraphicFramePr>
            <p:nvPr/>
          </p:nvGraphicFramePr>
          <p:xfrm>
            <a:off x="878" y="2883"/>
            <a:ext cx="4803" cy="359"/>
          </p:xfrm>
          <a:graphic>
            <a:graphicData uri="http://schemas.openxmlformats.org/presentationml/2006/ole">
              <mc:AlternateContent xmlns:mc="http://schemas.openxmlformats.org/markup-compatibility/2006">
                <mc:Choice xmlns:v="urn:schemas-microsoft-com:vml" Requires="v">
                  <p:oleObj name="Equation" r:id="rId24" imgW="7086600" imgH="304800" progId="Equation.DSMT4">
                    <p:embed/>
                  </p:oleObj>
                </mc:Choice>
                <mc:Fallback>
                  <p:oleObj name="Equation" r:id="rId24" imgW="7086600" imgH="304800" progId="Equation.DSMT4">
                    <p:embed/>
                    <p:pic>
                      <p:nvPicPr>
                        <p:cNvPr id="0" name="Object 5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78" y="2883"/>
                          <a:ext cx="4803" cy="359"/>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80" name="Rectangle 117"/>
            <p:cNvSpPr>
              <a:spLocks noChangeArrowheads="1"/>
            </p:cNvSpPr>
            <p:nvPr/>
          </p:nvSpPr>
          <p:spPr bwMode="auto">
            <a:xfrm>
              <a:off x="4105" y="2889"/>
              <a:ext cx="1746"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是   </a:t>
              </a:r>
              <a:r>
                <a:rPr lang="zh-CN" altLang="en-US" sz="900" dirty="0"/>
                <a:t> </a:t>
              </a:r>
              <a:r>
                <a:rPr lang="zh-CN" altLang="en-US" dirty="0"/>
                <a:t>的事件域</a:t>
              </a:r>
            </a:p>
          </p:txBody>
        </p:sp>
      </p:grpSp>
      <p:graphicFrame>
        <p:nvGraphicFramePr>
          <p:cNvPr id="81" name="Object 61"/>
          <p:cNvGraphicFramePr>
            <a:graphicFrameLocks noChangeAspect="1"/>
          </p:cNvGraphicFramePr>
          <p:nvPr/>
        </p:nvGraphicFramePr>
        <p:xfrm>
          <a:off x="3121025" y="5792788"/>
          <a:ext cx="2686050" cy="568325"/>
        </p:xfrm>
        <a:graphic>
          <a:graphicData uri="http://schemas.openxmlformats.org/presentationml/2006/ole">
            <mc:AlternateContent xmlns:mc="http://schemas.openxmlformats.org/markup-compatibility/2006">
              <mc:Choice xmlns:v="urn:schemas-microsoft-com:vml" Requires="v">
                <p:oleObj name="Equation" r:id="rId26" imgW="2311400" imgH="304800" progId="">
                  <p:embed/>
                </p:oleObj>
              </mc:Choice>
              <mc:Fallback>
                <p:oleObj name="Equation" r:id="rId26" imgW="2311400" imgH="304800" progId="">
                  <p:embed/>
                  <p:pic>
                    <p:nvPicPr>
                      <p:cNvPr id="0" name="Object 6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121025" y="5792788"/>
                        <a:ext cx="2686050" cy="5683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nvGrpSpPr>
          <p:cNvPr id="82" name="Group 125"/>
          <p:cNvGrpSpPr/>
          <p:nvPr/>
        </p:nvGrpSpPr>
        <p:grpSpPr bwMode="auto">
          <a:xfrm>
            <a:off x="661988" y="5237163"/>
            <a:ext cx="4278312" cy="555625"/>
            <a:chOff x="417" y="3141"/>
            <a:chExt cx="2695" cy="350"/>
          </a:xfrm>
        </p:grpSpPr>
        <p:sp>
          <p:nvSpPr>
            <p:cNvPr id="83" name="Rectangle 120"/>
            <p:cNvSpPr>
              <a:spLocks noChangeArrowheads="1"/>
            </p:cNvSpPr>
            <p:nvPr/>
          </p:nvSpPr>
          <p:spPr bwMode="auto">
            <a:xfrm>
              <a:off x="417" y="3161"/>
              <a:ext cx="2695" cy="330"/>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对于事件            概率为</a:t>
              </a:r>
            </a:p>
          </p:txBody>
        </p:sp>
        <p:graphicFrame>
          <p:nvGraphicFramePr>
            <p:cNvPr id="84" name="Object 64"/>
            <p:cNvGraphicFramePr>
              <a:graphicFrameLocks noChangeAspect="1"/>
            </p:cNvGraphicFramePr>
            <p:nvPr/>
          </p:nvGraphicFramePr>
          <p:xfrm>
            <a:off x="1325" y="3141"/>
            <a:ext cx="699" cy="325"/>
          </p:xfrm>
          <a:graphic>
            <a:graphicData uri="http://schemas.openxmlformats.org/presentationml/2006/ole">
              <mc:AlternateContent xmlns:mc="http://schemas.openxmlformats.org/markup-compatibility/2006">
                <mc:Choice xmlns:v="urn:schemas-microsoft-com:vml" Requires="v">
                  <p:oleObj name="Equation" r:id="rId28" imgW="787400" imgH="254000" progId="">
                    <p:embed/>
                  </p:oleObj>
                </mc:Choice>
                <mc:Fallback>
                  <p:oleObj name="Equation" r:id="rId28" imgW="787400" imgH="254000" progId="">
                    <p:embed/>
                    <p:pic>
                      <p:nvPicPr>
                        <p:cNvPr id="0" name="Object 6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325" y="3141"/>
                          <a:ext cx="699" cy="3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sp>
        <p:nvSpPr>
          <p:cNvPr id="52" name="WordArt 38"/>
          <p:cNvSpPr>
            <a:spLocks noChangeArrowheads="1" noChangeShapeType="1" noTextEdit="1"/>
          </p:cNvSpPr>
          <p:nvPr/>
        </p:nvSpPr>
        <p:spPr bwMode="auto">
          <a:xfrm>
            <a:off x="1293812" y="2065468"/>
            <a:ext cx="1535449" cy="279698"/>
          </a:xfrm>
          <a:prstGeom prst="rect">
            <a:avLst/>
          </a:prstGeom>
        </p:spPr>
        <p:txBody>
          <a:bodyPr wrap="none" fromWordArt="1">
            <a:prstTxWarp prst="textPlain">
              <a:avLst>
                <a:gd name="adj" fmla="val 50000"/>
              </a:avLst>
            </a:prstTxWarp>
          </a:bodyPr>
          <a:lstStyle/>
          <a:p>
            <a:pPr algn="ctr"/>
            <a:r>
              <a:rPr lang="zh-CN" altLang="en-US" sz="3600" kern="10" dirty="0">
                <a:ln w="12700">
                  <a:solidFill>
                    <a:srgbClr val="99CCFF"/>
                  </a:solidFill>
                  <a:round/>
                </a:ln>
                <a:solidFill>
                  <a:srgbClr val="3333CC"/>
                </a:solidFill>
                <a:latin typeface="隶书" panose="02010509060101010101" charset="-122"/>
              </a:rPr>
              <a:t>可列可加性</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childTnLst>
                          </p:cTn>
                        </p:par>
                        <p:par>
                          <p:cTn id="10" fill="hold">
                            <p:stCondLst>
                              <p:cond delay="500"/>
                            </p:stCondLst>
                            <p:childTnLst>
                              <p:par>
                                <p:cTn id="11" presetID="9" presetClass="entr" presetSubtype="0" fill="hold" grpId="0"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dissolve">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69"/>
                                        </p:tgtEl>
                                        <p:attrNameLst>
                                          <p:attrName>style.visibility</p:attrName>
                                        </p:attrNameLst>
                                      </p:cBhvr>
                                      <p:to>
                                        <p:strVal val="visible"/>
                                      </p:to>
                                    </p:set>
                                    <p:anim calcmode="lin" valueType="num">
                                      <p:cBhvr>
                                        <p:cTn id="18" dur="500" fill="hold"/>
                                        <p:tgtEl>
                                          <p:spTgt spid="69"/>
                                        </p:tgtEl>
                                        <p:attrNameLst>
                                          <p:attrName>ppt_w</p:attrName>
                                        </p:attrNameLst>
                                      </p:cBhvr>
                                      <p:tavLst>
                                        <p:tav tm="0">
                                          <p:val>
                                            <p:fltVal val="0"/>
                                          </p:val>
                                        </p:tav>
                                        <p:tav tm="100000">
                                          <p:val>
                                            <p:strVal val="#ppt_w"/>
                                          </p:val>
                                        </p:tav>
                                      </p:tavLst>
                                    </p:anim>
                                    <p:anim calcmode="lin" valueType="num">
                                      <p:cBhvr>
                                        <p:cTn id="19" dur="500" fill="hold"/>
                                        <p:tgtEl>
                                          <p:spTgt spid="69"/>
                                        </p:tgtEl>
                                        <p:attrNameLst>
                                          <p:attrName>ppt_h</p:attrName>
                                        </p:attrNameLst>
                                      </p:cBhvr>
                                      <p:tavLst>
                                        <p:tav tm="0">
                                          <p:val>
                                            <p:fltVal val="0"/>
                                          </p:val>
                                        </p:tav>
                                        <p:tav tm="100000">
                                          <p:val>
                                            <p:strVal val="#ppt_h"/>
                                          </p:val>
                                        </p:tav>
                                      </p:tavLst>
                                    </p:anim>
                                    <p:animEffect transition="in" filter="fade">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75"/>
                                        </p:tgtEl>
                                        <p:attrNameLst>
                                          <p:attrName>style.visibility</p:attrName>
                                        </p:attrNameLst>
                                      </p:cBhvr>
                                      <p:to>
                                        <p:strVal val="visible"/>
                                      </p:to>
                                    </p:set>
                                    <p:anim calcmode="lin" valueType="num">
                                      <p:cBhvr>
                                        <p:cTn id="25" dur="500" fill="hold"/>
                                        <p:tgtEl>
                                          <p:spTgt spid="75"/>
                                        </p:tgtEl>
                                        <p:attrNameLst>
                                          <p:attrName>ppt_w</p:attrName>
                                        </p:attrNameLst>
                                      </p:cBhvr>
                                      <p:tavLst>
                                        <p:tav tm="0">
                                          <p:val>
                                            <p:fltVal val="0"/>
                                          </p:val>
                                        </p:tav>
                                        <p:tav tm="100000">
                                          <p:val>
                                            <p:strVal val="#ppt_w"/>
                                          </p:val>
                                        </p:tav>
                                      </p:tavLst>
                                    </p:anim>
                                    <p:anim calcmode="lin" valueType="num">
                                      <p:cBhvr>
                                        <p:cTn id="26" dur="500" fill="hold"/>
                                        <p:tgtEl>
                                          <p:spTgt spid="75"/>
                                        </p:tgtEl>
                                        <p:attrNameLst>
                                          <p:attrName>ppt_h</p:attrName>
                                        </p:attrNameLst>
                                      </p:cBhvr>
                                      <p:tavLst>
                                        <p:tav tm="0">
                                          <p:val>
                                            <p:fltVal val="0"/>
                                          </p:val>
                                        </p:tav>
                                        <p:tav tm="100000">
                                          <p:val>
                                            <p:strVal val="#ppt_h"/>
                                          </p:val>
                                        </p:tav>
                                      </p:tavLst>
                                    </p:anim>
                                    <p:animEffect transition="in" filter="fade">
                                      <p:cBhvr>
                                        <p:cTn id="27" dur="500"/>
                                        <p:tgtEl>
                                          <p:spTgt spid="75"/>
                                        </p:tgtEl>
                                      </p:cBhvr>
                                    </p:animEffect>
                                  </p:childTnLst>
                                </p:cTn>
                              </p:par>
                            </p:childTnLst>
                          </p:cTn>
                        </p:par>
                        <p:par>
                          <p:cTn id="28" fill="hold">
                            <p:stCondLst>
                              <p:cond delay="500"/>
                            </p:stCondLst>
                            <p:childTnLst>
                              <p:par>
                                <p:cTn id="29" presetID="9" presetClass="entr" presetSubtype="0" fill="hold" nodeType="after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dissolve">
                                      <p:cBhvr>
                                        <p:cTn id="31" dur="500"/>
                                        <p:tgtEl>
                                          <p:spTgt spid="72"/>
                                        </p:tgtEl>
                                      </p:cBhvr>
                                    </p:animEffect>
                                  </p:childTnLst>
                                </p:cTn>
                              </p:par>
                            </p:childTnLst>
                          </p:cTn>
                        </p:par>
                        <p:par>
                          <p:cTn id="32" fill="hold">
                            <p:stCondLst>
                              <p:cond delay="1000"/>
                            </p:stCondLst>
                            <p:childTnLst>
                              <p:par>
                                <p:cTn id="33" presetID="9" presetClass="entr" presetSubtype="0" fill="hold" nodeType="after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dissolve">
                                      <p:cBhvr>
                                        <p:cTn id="35" dur="500"/>
                                        <p:tgtEl>
                                          <p:spTgt spid="76"/>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77"/>
                                        </p:tgtEl>
                                        <p:attrNameLst>
                                          <p:attrName>style.visibility</p:attrName>
                                        </p:attrNameLst>
                                      </p:cBhvr>
                                      <p:to>
                                        <p:strVal val="visible"/>
                                      </p:to>
                                    </p:set>
                                    <p:animEffect transition="in" filter="dissolve">
                                      <p:cBhvr>
                                        <p:cTn id="40" dur="500"/>
                                        <p:tgtEl>
                                          <p:spTgt spid="77"/>
                                        </p:tgtEl>
                                      </p:cBhvr>
                                    </p:animEffect>
                                  </p:childTnLst>
                                </p:cTn>
                              </p:par>
                            </p:childTnLst>
                          </p:cTn>
                        </p:par>
                        <p:par>
                          <p:cTn id="41" fill="hold">
                            <p:stCondLst>
                              <p:cond delay="500"/>
                            </p:stCondLst>
                            <p:childTnLst>
                              <p:par>
                                <p:cTn id="42" presetID="9" presetClass="entr" presetSubtype="0" fill="hold" nodeType="afterEffect">
                                  <p:stCondLst>
                                    <p:cond delay="0"/>
                                  </p:stCondLst>
                                  <p:childTnLst>
                                    <p:set>
                                      <p:cBhvr>
                                        <p:cTn id="43" dur="1" fill="hold">
                                          <p:stCondLst>
                                            <p:cond delay="0"/>
                                          </p:stCondLst>
                                        </p:cTn>
                                        <p:tgtEl>
                                          <p:spTgt spid="78"/>
                                        </p:tgtEl>
                                        <p:attrNameLst>
                                          <p:attrName>style.visibility</p:attrName>
                                        </p:attrNameLst>
                                      </p:cBhvr>
                                      <p:to>
                                        <p:strVal val="visible"/>
                                      </p:to>
                                    </p:set>
                                    <p:animEffect transition="in" filter="dissolve">
                                      <p:cBhvr>
                                        <p:cTn id="44" dur="500"/>
                                        <p:tgtEl>
                                          <p:spTgt spid="78"/>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82"/>
                                        </p:tgtEl>
                                        <p:attrNameLst>
                                          <p:attrName>style.visibility</p:attrName>
                                        </p:attrNameLst>
                                      </p:cBhvr>
                                      <p:to>
                                        <p:strVal val="visible"/>
                                      </p:to>
                                    </p:set>
                                    <p:animEffect transition="in" filter="dissolve">
                                      <p:cBhvr>
                                        <p:cTn id="49" dur="500"/>
                                        <p:tgtEl>
                                          <p:spTgt spid="82"/>
                                        </p:tgtEl>
                                      </p:cBhvr>
                                    </p:animEffect>
                                  </p:childTnLst>
                                </p:cTn>
                              </p:par>
                            </p:childTnLst>
                          </p:cTn>
                        </p:par>
                        <p:par>
                          <p:cTn id="50" fill="hold">
                            <p:stCondLst>
                              <p:cond delay="500"/>
                            </p:stCondLst>
                            <p:childTnLst>
                              <p:par>
                                <p:cTn id="51" presetID="9" presetClass="entr" presetSubtype="0" fill="hold" nodeType="after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dissolve">
                                      <p:cBhvr>
                                        <p:cTn id="53"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75" grpId="0" animBg="1"/>
      <p:bldP spid="7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4" name="Rectangle 6"/>
          <p:cNvSpPr>
            <a:spLocks noChangeArrowheads="1"/>
          </p:cNvSpPr>
          <p:nvPr/>
        </p:nvSpPr>
        <p:spPr bwMode="auto">
          <a:xfrm>
            <a:off x="-101600" y="2019300"/>
            <a:ext cx="2247900" cy="519113"/>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en-US" altLang="zh-CN"/>
              <a:t> </a:t>
            </a:r>
            <a:r>
              <a:rPr lang="zh-CN" altLang="en-US"/>
              <a:t>对称地有</a:t>
            </a:r>
          </a:p>
        </p:txBody>
      </p:sp>
      <p:grpSp>
        <p:nvGrpSpPr>
          <p:cNvPr id="406556" name="Group 28"/>
          <p:cNvGrpSpPr/>
          <p:nvPr/>
        </p:nvGrpSpPr>
        <p:grpSpPr bwMode="auto">
          <a:xfrm>
            <a:off x="2959100" y="569913"/>
            <a:ext cx="3462338" cy="412750"/>
            <a:chOff x="2093" y="435"/>
            <a:chExt cx="1803" cy="187"/>
          </a:xfrm>
        </p:grpSpPr>
        <p:sp>
          <p:nvSpPr>
            <p:cNvPr id="7604" name="Line 29"/>
            <p:cNvSpPr>
              <a:spLocks noChangeShapeType="1"/>
            </p:cNvSpPr>
            <p:nvPr/>
          </p:nvSpPr>
          <p:spPr bwMode="auto">
            <a:xfrm>
              <a:off x="2093" y="622"/>
              <a:ext cx="1803" cy="0"/>
            </a:xfrm>
            <a:prstGeom prst="line">
              <a:avLst/>
            </a:prstGeom>
            <a:noFill/>
            <a:ln w="57150" cmpd="thinThick">
              <a:solidFill>
                <a:schemeClr val="accent2"/>
              </a:solidFill>
              <a:round/>
            </a:ln>
          </p:spPr>
          <p:txBody>
            <a:bodyPr>
              <a:spAutoFit/>
            </a:bodyPr>
            <a:lstStyle/>
            <a:p>
              <a:endParaRPr lang="zh-CN" altLang="en-US"/>
            </a:p>
          </p:txBody>
        </p:sp>
        <p:sp>
          <p:nvSpPr>
            <p:cNvPr id="406558" name="WordArt 30"/>
            <p:cNvSpPr>
              <a:spLocks noChangeArrowheads="1" noChangeShapeType="1" noTextEdit="1"/>
            </p:cNvSpPr>
            <p:nvPr/>
          </p:nvSpPr>
          <p:spPr bwMode="auto">
            <a:xfrm>
              <a:off x="2112" y="435"/>
              <a:ext cx="1767" cy="183"/>
            </a:xfrm>
            <a:prstGeom prst="rect">
              <a:avLst/>
            </a:prstGeom>
          </p:spPr>
          <p:txBody>
            <a:bodyPr wrap="none" fromWordArt="1">
              <a:prstTxWarp prst="textPlain">
                <a:avLst>
                  <a:gd name="adj" fmla="val 50000"/>
                </a:avLst>
              </a:prstTxWarp>
            </a:bodyPr>
            <a:lstStyle/>
            <a:p>
              <a:pPr algn="ctr" eaLnBrk="0" hangingPunct="0">
                <a:spcBef>
                  <a:spcPct val="20000"/>
                </a:spcBef>
                <a:buClr>
                  <a:schemeClr val="tx2"/>
                </a:buClr>
                <a:buSzPct val="75000"/>
                <a:buFont typeface="Monotype Sorts" pitchFamily="2" charset="2"/>
                <a:buNone/>
                <a:defRPr/>
              </a:pPr>
              <a:r>
                <a:rPr lang="en-US" altLang="zh-CN" sz="3600" kern="10" dirty="0">
                  <a:ln w="9525">
                    <a:solidFill>
                      <a:schemeClr val="tx1"/>
                    </a:solidFill>
                    <a:round/>
                  </a:ln>
                  <a:gradFill rotWithShape="1">
                    <a:gsLst>
                      <a:gs pos="0">
                        <a:srgbClr val="FFFF00"/>
                      </a:gs>
                      <a:gs pos="50000">
                        <a:srgbClr val="FF9933"/>
                      </a:gs>
                      <a:gs pos="100000">
                        <a:srgbClr val="FFFF00"/>
                      </a:gs>
                    </a:gsLst>
                    <a:lin ang="2700000" scaled="1"/>
                  </a:gradFill>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a:t>
              </a:r>
              <a:r>
                <a:rPr lang="zh-CN" altLang="en-US" sz="3600" kern="10" dirty="0">
                  <a:ln w="9525">
                    <a:solidFill>
                      <a:schemeClr val="tx1"/>
                    </a:solidFill>
                    <a:round/>
                  </a:ln>
                  <a:gradFill rotWithShape="1">
                    <a:gsLst>
                      <a:gs pos="0">
                        <a:srgbClr val="FFFF00"/>
                      </a:gs>
                      <a:gs pos="50000">
                        <a:srgbClr val="FF9933"/>
                      </a:gs>
                      <a:gs pos="100000">
                        <a:srgbClr val="FFFF00"/>
                      </a:gs>
                    </a:gsLst>
                    <a:lin ang="2700000" scaled="1"/>
                  </a:gradFill>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二</a:t>
              </a:r>
              <a:r>
                <a:rPr lang="en-US" altLang="zh-CN" sz="3600" kern="10" dirty="0">
                  <a:ln w="9525">
                    <a:solidFill>
                      <a:schemeClr val="tx1"/>
                    </a:solidFill>
                    <a:round/>
                  </a:ln>
                  <a:gradFill rotWithShape="1">
                    <a:gsLst>
                      <a:gs pos="0">
                        <a:srgbClr val="FFFF00"/>
                      </a:gs>
                      <a:gs pos="50000">
                        <a:srgbClr val="FF9933"/>
                      </a:gs>
                      <a:gs pos="100000">
                        <a:srgbClr val="FFFF00"/>
                      </a:gs>
                    </a:gsLst>
                    <a:lin ang="2700000" scaled="1"/>
                  </a:gradFill>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a:t>
              </a:r>
              <a:r>
                <a:rPr lang="zh-CN" altLang="en-US" sz="3600" kern="10" dirty="0">
                  <a:ln w="9525">
                    <a:solidFill>
                      <a:schemeClr val="tx1"/>
                    </a:solidFill>
                    <a:round/>
                  </a:ln>
                  <a:gradFill rotWithShape="1">
                    <a:gsLst>
                      <a:gs pos="0">
                        <a:srgbClr val="FFFF00"/>
                      </a:gs>
                      <a:gs pos="50000">
                        <a:srgbClr val="FF9933"/>
                      </a:gs>
                      <a:gs pos="100000">
                        <a:srgbClr val="FFFF00"/>
                      </a:gs>
                    </a:gsLst>
                    <a:lin ang="2700000" scaled="1"/>
                  </a:gradFill>
                  <a:effectLst>
                    <a:outerShdw dist="53882" dir="2700000" algn="ctr" rotWithShape="0">
                      <a:schemeClr val="bg2">
                        <a:alpha val="50000"/>
                      </a:schemeClr>
                    </a:outerShdw>
                  </a:effectLst>
                  <a:latin typeface="黑体" panose="02010609060101010101" pitchFamily="2" charset="-122"/>
                  <a:ea typeface="黑体" panose="02010609060101010101" pitchFamily="2" charset="-122"/>
                </a:rPr>
                <a:t>乘法定律（公式）</a:t>
              </a:r>
            </a:p>
          </p:txBody>
        </p:sp>
      </p:grpSp>
      <p:grpSp>
        <p:nvGrpSpPr>
          <p:cNvPr id="406561" name="Group 33"/>
          <p:cNvGrpSpPr/>
          <p:nvPr/>
        </p:nvGrpSpPr>
        <p:grpSpPr bwMode="auto">
          <a:xfrm>
            <a:off x="638175" y="931863"/>
            <a:ext cx="8343900" cy="917575"/>
            <a:chOff x="386" y="659"/>
            <a:chExt cx="5256" cy="578"/>
          </a:xfrm>
        </p:grpSpPr>
        <p:sp>
          <p:nvSpPr>
            <p:cNvPr id="406531" name="Rectangle 3"/>
            <p:cNvSpPr>
              <a:spLocks noChangeArrowheads="1"/>
            </p:cNvSpPr>
            <p:nvPr/>
          </p:nvSpPr>
          <p:spPr bwMode="auto">
            <a:xfrm>
              <a:off x="386" y="749"/>
              <a:ext cx="1409"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由条件概率</a:t>
              </a:r>
            </a:p>
          </p:txBody>
        </p:sp>
        <p:sp>
          <p:nvSpPr>
            <p:cNvPr id="406540" name="Rectangle 12"/>
            <p:cNvSpPr>
              <a:spLocks noChangeArrowheads="1"/>
            </p:cNvSpPr>
            <p:nvPr/>
          </p:nvSpPr>
          <p:spPr bwMode="auto">
            <a:xfrm>
              <a:off x="4103" y="749"/>
              <a:ext cx="1143"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推得</a:t>
              </a:r>
              <a:endParaRPr lang="zh-CN" altLang="en-US" dirty="0">
                <a:solidFill>
                  <a:srgbClr val="FF9933"/>
                </a:solidFill>
              </a:endParaRPr>
            </a:p>
          </p:txBody>
        </p:sp>
        <p:sp>
          <p:nvSpPr>
            <p:cNvPr id="406551" name="Rectangle 23"/>
            <p:cNvSpPr>
              <a:spLocks noChangeArrowheads="1"/>
            </p:cNvSpPr>
            <p:nvPr/>
          </p:nvSpPr>
          <p:spPr bwMode="auto">
            <a:xfrm>
              <a:off x="4523" y="758"/>
              <a:ext cx="1119" cy="330"/>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solidFill>
                    <a:srgbClr val="FF0000"/>
                  </a:solidFill>
                  <a:ea typeface="华文新魏" panose="02010800040101010101" charset="-122"/>
                </a:rPr>
                <a:t>乘法公式</a:t>
              </a:r>
            </a:p>
          </p:txBody>
        </p:sp>
        <p:graphicFrame>
          <p:nvGraphicFramePr>
            <p:cNvPr id="7577" name="Object 409"/>
            <p:cNvGraphicFramePr>
              <a:graphicFrameLocks noChangeAspect="1"/>
            </p:cNvGraphicFramePr>
            <p:nvPr/>
          </p:nvGraphicFramePr>
          <p:xfrm>
            <a:off x="1526" y="659"/>
            <a:ext cx="2661" cy="578"/>
          </p:xfrm>
          <a:graphic>
            <a:graphicData uri="http://schemas.openxmlformats.org/presentationml/2006/ole">
              <mc:AlternateContent xmlns:mc="http://schemas.openxmlformats.org/markup-compatibility/2006">
                <mc:Choice xmlns:v="urn:schemas-microsoft-com:vml" Requires="v">
                  <p:oleObj name="Equation" r:id="rId4" imgW="4216400" imgH="711200" progId="">
                    <p:embed/>
                  </p:oleObj>
                </mc:Choice>
                <mc:Fallback>
                  <p:oleObj name="Equation" r:id="rId4" imgW="4216400" imgH="711200" progId="">
                    <p:embed/>
                    <p:pic>
                      <p:nvPicPr>
                        <p:cNvPr id="0" name="Picture 4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6" y="659"/>
                          <a:ext cx="2661" cy="5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7578" name="Object 410"/>
          <p:cNvGraphicFramePr>
            <a:graphicFrameLocks noChangeAspect="1"/>
          </p:cNvGraphicFramePr>
          <p:nvPr/>
        </p:nvGraphicFramePr>
        <p:xfrm>
          <a:off x="2590800" y="2349500"/>
          <a:ext cx="3444875" cy="522288"/>
        </p:xfrm>
        <a:graphic>
          <a:graphicData uri="http://schemas.openxmlformats.org/presentationml/2006/ole">
            <mc:AlternateContent xmlns:mc="http://schemas.openxmlformats.org/markup-compatibility/2006">
              <mc:Choice xmlns:v="urn:schemas-microsoft-com:vml" Requires="v">
                <p:oleObj name="Equation" r:id="rId6" imgW="3149600" imgH="254000" progId="">
                  <p:embed/>
                </p:oleObj>
              </mc:Choice>
              <mc:Fallback>
                <p:oleObj name="Equation" r:id="rId6" imgW="3149600" imgH="254000" progId="">
                  <p:embed/>
                  <p:pic>
                    <p:nvPicPr>
                      <p:cNvPr id="0" name="Picture 4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2349500"/>
                        <a:ext cx="3444875"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9" name="Object 411"/>
          <p:cNvGraphicFramePr>
            <a:graphicFrameLocks noChangeAspect="1"/>
          </p:cNvGraphicFramePr>
          <p:nvPr/>
        </p:nvGraphicFramePr>
        <p:xfrm>
          <a:off x="3403600" y="2752725"/>
          <a:ext cx="5553075" cy="514350"/>
        </p:xfrm>
        <a:graphic>
          <a:graphicData uri="http://schemas.openxmlformats.org/presentationml/2006/ole">
            <mc:AlternateContent xmlns:mc="http://schemas.openxmlformats.org/markup-compatibility/2006">
              <mc:Choice xmlns:v="urn:schemas-microsoft-com:vml" Requires="v">
                <p:oleObj name="Equation" r:id="rId8" imgW="5359400" imgH="254000" progId="">
                  <p:embed/>
                </p:oleObj>
              </mc:Choice>
              <mc:Fallback>
                <p:oleObj name="Equation" r:id="rId8" imgW="5359400" imgH="254000" progId="">
                  <p:embed/>
                  <p:pic>
                    <p:nvPicPr>
                      <p:cNvPr id="0" name="Picture 4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03600" y="2752725"/>
                        <a:ext cx="5553075"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80" name="Object 412"/>
          <p:cNvGraphicFramePr>
            <a:graphicFrameLocks noChangeAspect="1"/>
          </p:cNvGraphicFramePr>
          <p:nvPr/>
        </p:nvGraphicFramePr>
        <p:xfrm>
          <a:off x="2606675" y="1719263"/>
          <a:ext cx="3419475" cy="520700"/>
        </p:xfrm>
        <a:graphic>
          <a:graphicData uri="http://schemas.openxmlformats.org/presentationml/2006/ole">
            <mc:AlternateContent xmlns:mc="http://schemas.openxmlformats.org/markup-compatibility/2006">
              <mc:Choice xmlns:v="urn:schemas-microsoft-com:vml" Requires="v">
                <p:oleObj name="Equation" r:id="rId10" imgW="3149600" imgH="254000" progId="">
                  <p:embed/>
                </p:oleObj>
              </mc:Choice>
              <mc:Fallback>
                <p:oleObj name="Equation" r:id="rId10" imgW="3149600" imgH="254000" progId="">
                  <p:embed/>
                  <p:pic>
                    <p:nvPicPr>
                      <p:cNvPr id="0" name="Picture 4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06675" y="1719263"/>
                        <a:ext cx="3419475"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6569" name="Rectangle 41"/>
          <p:cNvSpPr>
            <a:spLocks noChangeArrowheads="1"/>
          </p:cNvSpPr>
          <p:nvPr/>
        </p:nvSpPr>
        <p:spPr bwMode="auto">
          <a:xfrm>
            <a:off x="1143000" y="3225800"/>
            <a:ext cx="8126413" cy="519113"/>
          </a:xfrm>
          <a:prstGeom prst="rect">
            <a:avLst/>
          </a:prstGeom>
          <a:noFill/>
          <a:ln>
            <a:noFill/>
          </a:ln>
          <a:effectLst/>
        </p:spPr>
        <p:txBody>
          <a:bodyPr>
            <a:spAutoFit/>
          </a:bodyPr>
          <a:lstStyle/>
          <a:p>
            <a:pPr algn="just">
              <a:defRPr/>
            </a:pPr>
            <a:r>
              <a:rPr lang="zh-CN" altLang="en-US" dirty="0">
                <a:latin typeface="楷体_GB2312" pitchFamily="49" charset="-122"/>
              </a:rPr>
              <a:t>第一个袋中有黑、</a:t>
            </a:r>
            <a:r>
              <a:rPr lang="zh-CN" altLang="en-US" dirty="0"/>
              <a:t>白球各</a:t>
            </a:r>
            <a:r>
              <a:rPr lang="en-US" altLang="zh-CN" b="0" dirty="0"/>
              <a:t>2</a:t>
            </a:r>
            <a:r>
              <a:rPr lang="zh-CN" altLang="en-US" dirty="0"/>
              <a:t>只</a:t>
            </a:r>
            <a:r>
              <a:rPr lang="en-US" altLang="zh-CN" dirty="0">
                <a:latin typeface="楷体_GB2312" pitchFamily="49" charset="-122"/>
              </a:rPr>
              <a:t>,</a:t>
            </a:r>
            <a:r>
              <a:rPr lang="zh-CN" altLang="en-US" dirty="0"/>
              <a:t>第二个袋中有黑、白</a:t>
            </a:r>
          </a:p>
        </p:txBody>
      </p:sp>
      <p:sp>
        <p:nvSpPr>
          <p:cNvPr id="406570" name="Rectangle 42"/>
          <p:cNvSpPr>
            <a:spLocks noChangeArrowheads="1"/>
          </p:cNvSpPr>
          <p:nvPr/>
        </p:nvSpPr>
        <p:spPr bwMode="auto">
          <a:xfrm>
            <a:off x="-50800" y="5478463"/>
            <a:ext cx="3138488" cy="519112"/>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a:t>由乘法公式求得</a:t>
            </a:r>
          </a:p>
        </p:txBody>
      </p:sp>
      <p:sp>
        <p:nvSpPr>
          <p:cNvPr id="406571" name="WordArt 43"/>
          <p:cNvSpPr>
            <a:spLocks noChangeArrowheads="1" noChangeShapeType="1" noTextEdit="1"/>
          </p:cNvSpPr>
          <p:nvPr/>
        </p:nvSpPr>
        <p:spPr bwMode="auto">
          <a:xfrm>
            <a:off x="733425" y="4595813"/>
            <a:ext cx="384175" cy="311150"/>
          </a:xfrm>
          <a:prstGeom prst="rect">
            <a:avLst/>
          </a:prstGeom>
        </p:spPr>
        <p:txBody>
          <a:bodyPr wrap="none" fromWordArt="1">
            <a:prstTxWarp prst="textPlain">
              <a:avLst>
                <a:gd name="adj" fmla="val 50000"/>
              </a:avLst>
            </a:prstTxWarp>
          </a:bodyPr>
          <a:lstStyle/>
          <a:p>
            <a:pPr algn="ctr" eaLnBrk="0" hangingPunct="0">
              <a:spcBef>
                <a:spcPct val="20000"/>
              </a:spcBef>
              <a:buClr>
                <a:schemeClr val="tx2"/>
              </a:buClr>
              <a:buSzPct val="75000"/>
              <a:buFont typeface="Monotype Sorts" pitchFamily="2" charset="2"/>
              <a:buNone/>
              <a:defRPr/>
            </a:pPr>
            <a:r>
              <a:rPr lang="zh-CN" altLang="en-US" sz="3600" kern="10" dirty="0">
                <a:ln w="12700">
                  <a:solidFill>
                    <a:schemeClr val="folHlink"/>
                  </a:solidFill>
                  <a:round/>
                </a:ln>
                <a:solidFill>
                  <a:srgbClr val="3333CC"/>
                </a:solidFill>
                <a:effectLst>
                  <a:outerShdw dist="35921" dir="2700000" sy="50000" kx="2115830" algn="bl" rotWithShape="0">
                    <a:srgbClr val="C0C0C0">
                      <a:alpha val="80000"/>
                    </a:srgbClr>
                  </a:outerShdw>
                </a:effectLst>
                <a:latin typeface="黑体" panose="02010609060101010101" pitchFamily="2" charset="-122"/>
                <a:ea typeface="黑体" panose="02010609060101010101" pitchFamily="2" charset="-122"/>
              </a:rPr>
              <a:t>解</a:t>
            </a:r>
          </a:p>
        </p:txBody>
      </p:sp>
      <p:sp>
        <p:nvSpPr>
          <p:cNvPr id="406572" name="WordArt 44"/>
          <p:cNvSpPr>
            <a:spLocks noChangeArrowheads="1" noChangeShapeType="1" noTextEdit="1"/>
          </p:cNvSpPr>
          <p:nvPr/>
        </p:nvSpPr>
        <p:spPr bwMode="auto">
          <a:xfrm>
            <a:off x="720725" y="3321050"/>
            <a:ext cx="384175" cy="282575"/>
          </a:xfrm>
          <a:prstGeom prst="rect">
            <a:avLst/>
          </a:prstGeom>
        </p:spPr>
        <p:txBody>
          <a:bodyPr wrap="none" fromWordArt="1">
            <a:prstTxWarp prst="textPlain">
              <a:avLst>
                <a:gd name="adj" fmla="val 50000"/>
              </a:avLst>
            </a:prstTxWarp>
          </a:bodyPr>
          <a:lstStyle/>
          <a:p>
            <a:pPr algn="ctr"/>
            <a:r>
              <a:rPr lang="zh-CN" altLang="en-US" sz="3600" kern="10">
                <a:ln w="12700">
                  <a:solidFill>
                    <a:srgbClr val="99CCFF"/>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隶书" panose="02010509060101010101" charset="-122"/>
              </a:rPr>
              <a:t>例</a:t>
            </a:r>
          </a:p>
        </p:txBody>
      </p:sp>
      <p:grpSp>
        <p:nvGrpSpPr>
          <p:cNvPr id="406586" name="Group 58"/>
          <p:cNvGrpSpPr/>
          <p:nvPr/>
        </p:nvGrpSpPr>
        <p:grpSpPr bwMode="auto">
          <a:xfrm>
            <a:off x="1174750" y="4511675"/>
            <a:ext cx="5419725" cy="542925"/>
            <a:chOff x="740" y="2858"/>
            <a:chExt cx="3414" cy="342"/>
          </a:xfrm>
        </p:grpSpPr>
        <p:sp>
          <p:nvSpPr>
            <p:cNvPr id="406575" name="Rectangle 47"/>
            <p:cNvSpPr>
              <a:spLocks noChangeArrowheads="1"/>
            </p:cNvSpPr>
            <p:nvPr/>
          </p:nvSpPr>
          <p:spPr bwMode="auto">
            <a:xfrm>
              <a:off x="740" y="2858"/>
              <a:ext cx="2808" cy="327"/>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zh-CN" altLang="en-US" dirty="0"/>
                <a:t>记         第   次取到白球</a:t>
              </a:r>
            </a:p>
          </p:txBody>
        </p:sp>
        <p:graphicFrame>
          <p:nvGraphicFramePr>
            <p:cNvPr id="7581" name="Object 413"/>
            <p:cNvGraphicFramePr>
              <a:graphicFrameLocks noChangeAspect="1"/>
            </p:cNvGraphicFramePr>
            <p:nvPr/>
          </p:nvGraphicFramePr>
          <p:xfrm>
            <a:off x="972" y="2872"/>
            <a:ext cx="3182" cy="328"/>
          </p:xfrm>
          <a:graphic>
            <a:graphicData uri="http://schemas.openxmlformats.org/presentationml/2006/ole">
              <mc:AlternateContent xmlns:mc="http://schemas.openxmlformats.org/markup-compatibility/2006">
                <mc:Choice xmlns:v="urn:schemas-microsoft-com:vml" Requires="v">
                  <p:oleObj name="Equation" r:id="rId12" imgW="4978400" imgH="279400" progId="">
                    <p:embed/>
                  </p:oleObj>
                </mc:Choice>
                <mc:Fallback>
                  <p:oleObj name="Equation" r:id="rId12" imgW="4978400" imgH="279400" progId="">
                    <p:embed/>
                    <p:pic>
                      <p:nvPicPr>
                        <p:cNvPr id="0" name="Picture 4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2" y="2872"/>
                          <a:ext cx="3182" cy="32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7582" name="Object 414"/>
            <p:cNvGraphicFramePr>
              <a:graphicFrameLocks noChangeAspect="1"/>
            </p:cNvGraphicFramePr>
            <p:nvPr/>
          </p:nvGraphicFramePr>
          <p:xfrm>
            <a:off x="1706" y="2880"/>
            <a:ext cx="248" cy="288"/>
          </p:xfrm>
          <a:graphic>
            <a:graphicData uri="http://schemas.openxmlformats.org/presentationml/2006/ole">
              <mc:AlternateContent xmlns:mc="http://schemas.openxmlformats.org/markup-compatibility/2006">
                <mc:Choice xmlns:v="urn:schemas-microsoft-com:vml" Requires="v">
                  <p:oleObj name="Equation" r:id="rId14" imgW="2844800" imgH="4876800" progId="">
                    <p:embed/>
                  </p:oleObj>
                </mc:Choice>
                <mc:Fallback>
                  <p:oleObj name="Equation" r:id="rId14" imgW="2844800" imgH="4876800" progId="">
                    <p:embed/>
                    <p:pic>
                      <p:nvPicPr>
                        <p:cNvPr id="0" name="Picture 4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06" y="2880"/>
                          <a:ext cx="248" cy="288"/>
                        </a:xfrm>
                        <a:prstGeom prst="rect">
                          <a:avLst/>
                        </a:prstGeom>
                        <a:noFill/>
                      </p:spPr>
                    </p:pic>
                  </p:oleObj>
                </mc:Fallback>
              </mc:AlternateContent>
            </a:graphicData>
          </a:graphic>
        </p:graphicFrame>
      </p:grpSp>
      <p:sp>
        <p:nvSpPr>
          <p:cNvPr id="406578" name="Rectangle 50"/>
          <p:cNvSpPr>
            <a:spLocks noChangeArrowheads="1"/>
          </p:cNvSpPr>
          <p:nvPr/>
        </p:nvSpPr>
        <p:spPr bwMode="auto">
          <a:xfrm>
            <a:off x="6505575" y="4502150"/>
            <a:ext cx="1284288" cy="519113"/>
          </a:xfrm>
          <a:prstGeom prst="rect">
            <a:avLst/>
          </a:prstGeom>
          <a:noFill/>
          <a:ln>
            <a:noFill/>
          </a:ln>
          <a:effectLst/>
        </p:spPr>
        <p:txBody>
          <a:bodyPr>
            <a:spAutoFit/>
          </a:bodyPr>
          <a:lstStyle/>
          <a:p>
            <a:pPr eaLnBrk="0" hangingPunct="0">
              <a:spcBef>
                <a:spcPct val="20000"/>
              </a:spcBef>
              <a:buClr>
                <a:schemeClr val="tx2"/>
              </a:buClr>
              <a:buSzPct val="75000"/>
              <a:buFont typeface="Monotype Sorts" pitchFamily="2" charset="2"/>
              <a:buNone/>
              <a:defRPr/>
            </a:pPr>
            <a:r>
              <a:rPr lang="en-US" altLang="zh-CN" dirty="0"/>
              <a:t>. </a:t>
            </a:r>
            <a:r>
              <a:rPr lang="zh-CN" altLang="en-US" dirty="0"/>
              <a:t>则</a:t>
            </a:r>
          </a:p>
        </p:txBody>
      </p:sp>
      <p:graphicFrame>
        <p:nvGraphicFramePr>
          <p:cNvPr id="7583" name="Object 415"/>
          <p:cNvGraphicFramePr>
            <a:graphicFrameLocks noChangeAspect="1"/>
          </p:cNvGraphicFramePr>
          <p:nvPr/>
        </p:nvGraphicFramePr>
        <p:xfrm>
          <a:off x="2311400" y="4940300"/>
          <a:ext cx="4124325" cy="760413"/>
        </p:xfrm>
        <a:graphic>
          <a:graphicData uri="http://schemas.openxmlformats.org/presentationml/2006/ole">
            <mc:AlternateContent xmlns:mc="http://schemas.openxmlformats.org/markup-compatibility/2006">
              <mc:Choice xmlns:v="urn:schemas-microsoft-com:vml" Requires="v">
                <p:oleObj name="Equation" r:id="rId16" imgW="3860800" imgH="558800" progId="">
                  <p:embed/>
                </p:oleObj>
              </mc:Choice>
              <mc:Fallback>
                <p:oleObj name="Equation" r:id="rId16" imgW="3860800" imgH="558800" progId="">
                  <p:embed/>
                  <p:pic>
                    <p:nvPicPr>
                      <p:cNvPr id="0" name="Picture 4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11400" y="4940300"/>
                        <a:ext cx="4124325" cy="76041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7584" name="Object 416"/>
          <p:cNvGraphicFramePr>
            <a:graphicFrameLocks noChangeAspect="1"/>
          </p:cNvGraphicFramePr>
          <p:nvPr/>
        </p:nvGraphicFramePr>
        <p:xfrm>
          <a:off x="1646238" y="5957888"/>
          <a:ext cx="3990975" cy="520700"/>
        </p:xfrm>
        <a:graphic>
          <a:graphicData uri="http://schemas.openxmlformats.org/presentationml/2006/ole">
            <mc:AlternateContent xmlns:mc="http://schemas.openxmlformats.org/markup-compatibility/2006">
              <mc:Choice xmlns:v="urn:schemas-microsoft-com:vml" Requires="v">
                <p:oleObj name="Equation" r:id="rId18" imgW="3733800" imgH="279400" progId="">
                  <p:embed/>
                </p:oleObj>
              </mc:Choice>
              <mc:Fallback>
                <p:oleObj name="Equation" r:id="rId18" imgW="3733800" imgH="279400" progId="">
                  <p:embed/>
                  <p:pic>
                    <p:nvPicPr>
                      <p:cNvPr id="0" name="Picture 4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46238" y="5957888"/>
                        <a:ext cx="3990975" cy="5207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7585" name="Object 417"/>
          <p:cNvGraphicFramePr>
            <a:graphicFrameLocks noChangeAspect="1"/>
          </p:cNvGraphicFramePr>
          <p:nvPr/>
        </p:nvGraphicFramePr>
        <p:xfrm>
          <a:off x="5551488" y="5853113"/>
          <a:ext cx="1655762" cy="758825"/>
        </p:xfrm>
        <a:graphic>
          <a:graphicData uri="http://schemas.openxmlformats.org/presentationml/2006/ole">
            <mc:AlternateContent xmlns:mc="http://schemas.openxmlformats.org/markup-compatibility/2006">
              <mc:Choice xmlns:v="urn:schemas-microsoft-com:vml" Requires="v">
                <p:oleObj name="Equation" r:id="rId20" imgW="1397000" imgH="558800" progId="">
                  <p:embed/>
                </p:oleObj>
              </mc:Choice>
              <mc:Fallback>
                <p:oleObj name="Equation" r:id="rId20" imgW="1397000" imgH="558800" progId="">
                  <p:embed/>
                  <p:pic>
                    <p:nvPicPr>
                      <p:cNvPr id="0" name="Picture 41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51488" y="5853113"/>
                        <a:ext cx="1655762" cy="7588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406583" name="Rectangle 55"/>
          <p:cNvSpPr>
            <a:spLocks noChangeArrowheads="1"/>
          </p:cNvSpPr>
          <p:nvPr/>
        </p:nvSpPr>
        <p:spPr bwMode="auto">
          <a:xfrm>
            <a:off x="-11113" y="3646488"/>
            <a:ext cx="9142413" cy="519112"/>
          </a:xfrm>
          <a:prstGeom prst="rect">
            <a:avLst/>
          </a:prstGeom>
          <a:noFill/>
          <a:ln>
            <a:noFill/>
          </a:ln>
          <a:effectLst/>
        </p:spPr>
        <p:txBody>
          <a:bodyPr>
            <a:spAutoFit/>
          </a:bodyPr>
          <a:lstStyle/>
          <a:p>
            <a:pPr algn="just">
              <a:defRPr/>
            </a:pPr>
            <a:r>
              <a:rPr lang="zh-CN" altLang="en-US" dirty="0"/>
              <a:t>球各 </a:t>
            </a:r>
            <a:r>
              <a:rPr lang="en-US" altLang="zh-CN" b="0" dirty="0"/>
              <a:t>3</a:t>
            </a:r>
            <a:r>
              <a:rPr lang="en-US" altLang="zh-CN" i="1" dirty="0"/>
              <a:t> </a:t>
            </a:r>
            <a:r>
              <a:rPr lang="zh-CN" altLang="en-US" dirty="0"/>
              <a:t>只</a:t>
            </a:r>
            <a:r>
              <a:rPr lang="en-US" altLang="zh-CN" dirty="0"/>
              <a:t>. </a:t>
            </a:r>
            <a:r>
              <a:rPr lang="zh-CN" altLang="en-US" dirty="0"/>
              <a:t>先从第一个袋中任取一球放入第二个袋中</a:t>
            </a:r>
            <a:r>
              <a:rPr lang="en-US" altLang="zh-CN" dirty="0">
                <a:latin typeface="楷体_GB2312" pitchFamily="49" charset="-122"/>
              </a:rPr>
              <a:t>,</a:t>
            </a:r>
            <a:r>
              <a:rPr lang="zh-CN" altLang="en-US" dirty="0"/>
              <a:t>再从</a:t>
            </a:r>
          </a:p>
        </p:txBody>
      </p:sp>
      <p:sp>
        <p:nvSpPr>
          <p:cNvPr id="406584" name="Rectangle 56"/>
          <p:cNvSpPr>
            <a:spLocks noChangeArrowheads="1"/>
          </p:cNvSpPr>
          <p:nvPr/>
        </p:nvSpPr>
        <p:spPr bwMode="auto">
          <a:xfrm>
            <a:off x="-23813" y="4067175"/>
            <a:ext cx="8736013" cy="519113"/>
          </a:xfrm>
          <a:prstGeom prst="rect">
            <a:avLst/>
          </a:prstGeom>
          <a:noFill/>
          <a:ln>
            <a:noFill/>
          </a:ln>
          <a:effectLst/>
        </p:spPr>
        <p:txBody>
          <a:bodyPr>
            <a:spAutoFit/>
          </a:bodyPr>
          <a:lstStyle/>
          <a:p>
            <a:pPr algn="just">
              <a:defRPr/>
            </a:pPr>
            <a:r>
              <a:rPr lang="zh-CN" altLang="en-US" dirty="0"/>
              <a:t>第二个袋中任取一球</a:t>
            </a:r>
            <a:r>
              <a:rPr lang="en-US" altLang="zh-CN" dirty="0"/>
              <a:t>. </a:t>
            </a:r>
            <a:r>
              <a:rPr lang="zh-CN" altLang="en-US" dirty="0"/>
              <a:t>求第一、二次均取到白球的概率</a:t>
            </a:r>
            <a:r>
              <a:rPr lang="en-US" altLang="zh-CN" dirty="0"/>
              <a:t>.</a:t>
            </a:r>
          </a:p>
        </p:txBody>
      </p:sp>
      <p:grpSp>
        <p:nvGrpSpPr>
          <p:cNvPr id="406590" name="Group 62"/>
          <p:cNvGrpSpPr/>
          <p:nvPr/>
        </p:nvGrpSpPr>
        <p:grpSpPr bwMode="auto">
          <a:xfrm>
            <a:off x="6190673" y="2115344"/>
            <a:ext cx="2594117" cy="404812"/>
            <a:chOff x="3698" y="1101"/>
            <a:chExt cx="2006" cy="438"/>
          </a:xfrm>
        </p:grpSpPr>
        <p:sp>
          <p:nvSpPr>
            <p:cNvPr id="406588" name="AutoShape 60"/>
            <p:cNvSpPr>
              <a:spLocks noChangeArrowheads="1"/>
            </p:cNvSpPr>
            <p:nvPr/>
          </p:nvSpPr>
          <p:spPr bwMode="auto">
            <a:xfrm>
              <a:off x="3698" y="1101"/>
              <a:ext cx="2006" cy="438"/>
            </a:xfrm>
            <a:prstGeom prst="wedgeRectCallout">
              <a:avLst>
                <a:gd name="adj1" fmla="val -57329"/>
                <a:gd name="adj2" fmla="val -18722"/>
              </a:avLst>
            </a:prstGeom>
            <a:gradFill rotWithShape="1">
              <a:gsLst>
                <a:gs pos="0">
                  <a:srgbClr val="5E9EFF"/>
                </a:gs>
                <a:gs pos="50000">
                  <a:srgbClr val="5E9EFF">
                    <a:gamma/>
                    <a:shade val="46275"/>
                    <a:invGamma/>
                  </a:srgbClr>
                </a:gs>
                <a:gs pos="100000">
                  <a:srgbClr val="5E9EFF"/>
                </a:gs>
              </a:gsLst>
              <a:lin ang="2700000" scaled="1"/>
            </a:gradFill>
            <a:ln w="9525" algn="ctr">
              <a:solidFill>
                <a:schemeClr val="folHlink"/>
              </a:solidFill>
              <a:miter lim="800000"/>
            </a:ln>
            <a:effectLst>
              <a:outerShdw dist="107763" dir="2700000" algn="ctr" rotWithShape="0">
                <a:schemeClr val="bg2">
                  <a:alpha val="50000"/>
                </a:schemeClr>
              </a:outerShdw>
            </a:effectLst>
          </p:spPr>
          <p:txBody>
            <a:bodyPr anchor="ctr"/>
            <a:lstStyle/>
            <a:p>
              <a:pPr algn="ctr">
                <a:lnSpc>
                  <a:spcPct val="120000"/>
                </a:lnSpc>
                <a:spcBef>
                  <a:spcPct val="50000"/>
                </a:spcBef>
                <a:defRPr/>
              </a:pPr>
              <a:endParaRPr lang="zh-CN" altLang="zh-CN">
                <a:solidFill>
                  <a:srgbClr val="FFFF00"/>
                </a:solidFill>
                <a:effectLst>
                  <a:outerShdw blurRad="38100" dist="38100" dir="2700000" algn="tl">
                    <a:srgbClr val="000000"/>
                  </a:outerShdw>
                </a:effectLst>
                <a:latin typeface="华文新魏" panose="02010800040101010101" charset="-122"/>
                <a:ea typeface="华文新魏" panose="02010800040101010101" charset="-122"/>
              </a:endParaRPr>
            </a:p>
          </p:txBody>
        </p:sp>
        <p:sp>
          <p:nvSpPr>
            <p:cNvPr id="7599" name="WordArt 61"/>
            <p:cNvSpPr>
              <a:spLocks noChangeArrowheads="1" noChangeShapeType="1" noTextEdit="1"/>
            </p:cNvSpPr>
            <p:nvPr/>
          </p:nvSpPr>
          <p:spPr bwMode="auto">
            <a:xfrm>
              <a:off x="3752" y="1146"/>
              <a:ext cx="1880" cy="341"/>
            </a:xfrm>
            <a:prstGeom prst="rect">
              <a:avLst/>
            </a:prstGeom>
          </p:spPr>
          <p:txBody>
            <a:bodyPr wrap="none" fromWordArt="1">
              <a:prstTxWarp prst="textPlain">
                <a:avLst>
                  <a:gd name="adj" fmla="val 50000"/>
                </a:avLst>
              </a:prstTxWarp>
            </a:bodyPr>
            <a:lstStyle/>
            <a:p>
              <a:pPr algn="ctr"/>
              <a:r>
                <a:rPr lang="zh-CN" altLang="en-US" sz="3600" kern="10" dirty="0">
                  <a:ln w="12700">
                    <a:solidFill>
                      <a:srgbClr val="FFFF00"/>
                    </a:solidFill>
                    <a:round/>
                  </a:ln>
                  <a:gradFill rotWithShape="1">
                    <a:gsLst>
                      <a:gs pos="0">
                        <a:srgbClr val="FF0000"/>
                      </a:gs>
                      <a:gs pos="50000">
                        <a:srgbClr val="FFFFFF"/>
                      </a:gs>
                      <a:gs pos="100000">
                        <a:srgbClr val="FF0000"/>
                      </a:gs>
                    </a:gsLst>
                    <a:lin ang="2700000" scaled="1"/>
                  </a:gradFill>
                  <a:effectLst>
                    <a:outerShdw dist="35921" dir="2700000" algn="ctr" rotWithShape="0">
                      <a:srgbClr val="990000"/>
                    </a:outerShdw>
                  </a:effectLst>
                  <a:latin typeface="黑体" panose="02010609060101010101" pitchFamily="2" charset="-122"/>
                  <a:ea typeface="黑体" panose="02010609060101010101" pitchFamily="2" charset="-122"/>
                </a:rPr>
                <a:t>乘法公式的意义？</a:t>
              </a:r>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06556"/>
                                        </p:tgtEl>
                                        <p:attrNameLst>
                                          <p:attrName>style.visibility</p:attrName>
                                        </p:attrNameLst>
                                      </p:cBhvr>
                                      <p:to>
                                        <p:strVal val="visible"/>
                                      </p:to>
                                    </p:set>
                                    <p:anim calcmode="lin" valueType="num">
                                      <p:cBhvr>
                                        <p:cTn id="7" dur="500" fill="hold"/>
                                        <p:tgtEl>
                                          <p:spTgt spid="406556"/>
                                        </p:tgtEl>
                                        <p:attrNameLst>
                                          <p:attrName>ppt_w</p:attrName>
                                        </p:attrNameLst>
                                      </p:cBhvr>
                                      <p:tavLst>
                                        <p:tav tm="0">
                                          <p:val>
                                            <p:fltVal val="0"/>
                                          </p:val>
                                        </p:tav>
                                        <p:tav tm="100000">
                                          <p:val>
                                            <p:strVal val="#ppt_w"/>
                                          </p:val>
                                        </p:tav>
                                      </p:tavLst>
                                    </p:anim>
                                    <p:anim calcmode="lin" valueType="num">
                                      <p:cBhvr>
                                        <p:cTn id="8" dur="500" fill="hold"/>
                                        <p:tgtEl>
                                          <p:spTgt spid="406556"/>
                                        </p:tgtEl>
                                        <p:attrNameLst>
                                          <p:attrName>ppt_h</p:attrName>
                                        </p:attrNameLst>
                                      </p:cBhvr>
                                      <p:tavLst>
                                        <p:tav tm="0">
                                          <p:val>
                                            <p:fltVal val="0"/>
                                          </p:val>
                                        </p:tav>
                                        <p:tav tm="100000">
                                          <p:val>
                                            <p:strVal val="#ppt_h"/>
                                          </p:val>
                                        </p:tav>
                                      </p:tavLst>
                                    </p:anim>
                                    <p:animEffect transition="in" filter="fade">
                                      <p:cBhvr>
                                        <p:cTn id="9" dur="500"/>
                                        <p:tgtEl>
                                          <p:spTgt spid="406556"/>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406561"/>
                                        </p:tgtEl>
                                        <p:attrNameLst>
                                          <p:attrName>style.visibility</p:attrName>
                                        </p:attrNameLst>
                                      </p:cBhvr>
                                      <p:to>
                                        <p:strVal val="visible"/>
                                      </p:to>
                                    </p:set>
                                    <p:animEffect transition="in" filter="dissolve">
                                      <p:cBhvr>
                                        <p:cTn id="14" dur="500"/>
                                        <p:tgtEl>
                                          <p:spTgt spid="406561"/>
                                        </p:tgtEl>
                                      </p:cBhvr>
                                    </p:animEffect>
                                  </p:childTnLst>
                                </p:cTn>
                              </p:par>
                            </p:childTnLst>
                          </p:cTn>
                        </p:par>
                        <p:par>
                          <p:cTn id="15" fill="hold">
                            <p:stCondLst>
                              <p:cond delay="500"/>
                            </p:stCondLst>
                            <p:childTnLst>
                              <p:par>
                                <p:cTn id="16" presetID="53" presetClass="entr" presetSubtype="16" fill="hold" nodeType="afterEffect">
                                  <p:stCondLst>
                                    <p:cond delay="0"/>
                                  </p:stCondLst>
                                  <p:childTnLst>
                                    <p:set>
                                      <p:cBhvr>
                                        <p:cTn id="17" dur="1" fill="hold">
                                          <p:stCondLst>
                                            <p:cond delay="0"/>
                                          </p:stCondLst>
                                        </p:cTn>
                                        <p:tgtEl>
                                          <p:spTgt spid="7580"/>
                                        </p:tgtEl>
                                        <p:attrNameLst>
                                          <p:attrName>style.visibility</p:attrName>
                                        </p:attrNameLst>
                                      </p:cBhvr>
                                      <p:to>
                                        <p:strVal val="visible"/>
                                      </p:to>
                                    </p:set>
                                    <p:anim calcmode="lin" valueType="num">
                                      <p:cBhvr>
                                        <p:cTn id="18" dur="500" fill="hold"/>
                                        <p:tgtEl>
                                          <p:spTgt spid="7580"/>
                                        </p:tgtEl>
                                        <p:attrNameLst>
                                          <p:attrName>ppt_w</p:attrName>
                                        </p:attrNameLst>
                                      </p:cBhvr>
                                      <p:tavLst>
                                        <p:tav tm="0">
                                          <p:val>
                                            <p:fltVal val="0"/>
                                          </p:val>
                                        </p:tav>
                                        <p:tav tm="100000">
                                          <p:val>
                                            <p:strVal val="#ppt_w"/>
                                          </p:val>
                                        </p:tav>
                                      </p:tavLst>
                                    </p:anim>
                                    <p:anim calcmode="lin" valueType="num">
                                      <p:cBhvr>
                                        <p:cTn id="19" dur="500" fill="hold"/>
                                        <p:tgtEl>
                                          <p:spTgt spid="7580"/>
                                        </p:tgtEl>
                                        <p:attrNameLst>
                                          <p:attrName>ppt_h</p:attrName>
                                        </p:attrNameLst>
                                      </p:cBhvr>
                                      <p:tavLst>
                                        <p:tav tm="0">
                                          <p:val>
                                            <p:fltVal val="0"/>
                                          </p:val>
                                        </p:tav>
                                        <p:tav tm="100000">
                                          <p:val>
                                            <p:strVal val="#ppt_h"/>
                                          </p:val>
                                        </p:tav>
                                      </p:tavLst>
                                    </p:anim>
                                    <p:animEffect transition="in" filter="fade">
                                      <p:cBhvr>
                                        <p:cTn id="20" dur="500"/>
                                        <p:tgtEl>
                                          <p:spTgt spid="758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06534"/>
                                        </p:tgtEl>
                                        <p:attrNameLst>
                                          <p:attrName>style.visibility</p:attrName>
                                        </p:attrNameLst>
                                      </p:cBhvr>
                                      <p:to>
                                        <p:strVal val="visible"/>
                                      </p:to>
                                    </p:set>
                                    <p:animEffect transition="in" filter="dissolve">
                                      <p:cBhvr>
                                        <p:cTn id="25" dur="500"/>
                                        <p:tgtEl>
                                          <p:spTgt spid="406534"/>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7578"/>
                                        </p:tgtEl>
                                        <p:attrNameLst>
                                          <p:attrName>style.visibility</p:attrName>
                                        </p:attrNameLst>
                                      </p:cBhvr>
                                      <p:to>
                                        <p:strVal val="visible"/>
                                      </p:to>
                                    </p:set>
                                    <p:animEffect transition="in" filter="dissolve">
                                      <p:cBhvr>
                                        <p:cTn id="29" dur="500"/>
                                        <p:tgtEl>
                                          <p:spTgt spid="757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7579"/>
                                        </p:tgtEl>
                                        <p:attrNameLst>
                                          <p:attrName>style.visibility</p:attrName>
                                        </p:attrNameLst>
                                      </p:cBhvr>
                                      <p:to>
                                        <p:strVal val="visible"/>
                                      </p:to>
                                    </p:set>
                                    <p:animEffect transition="in" filter="dissolve">
                                      <p:cBhvr>
                                        <p:cTn id="34" dur="500"/>
                                        <p:tgtEl>
                                          <p:spTgt spid="7579"/>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406572"/>
                                        </p:tgtEl>
                                        <p:attrNameLst>
                                          <p:attrName>style.visibility</p:attrName>
                                        </p:attrNameLst>
                                      </p:cBhvr>
                                      <p:to>
                                        <p:strVal val="visible"/>
                                      </p:to>
                                    </p:set>
                                    <p:anim calcmode="lin" valueType="num">
                                      <p:cBhvr>
                                        <p:cTn id="39" dur="500" fill="hold"/>
                                        <p:tgtEl>
                                          <p:spTgt spid="406572"/>
                                        </p:tgtEl>
                                        <p:attrNameLst>
                                          <p:attrName>ppt_w</p:attrName>
                                        </p:attrNameLst>
                                      </p:cBhvr>
                                      <p:tavLst>
                                        <p:tav tm="0">
                                          <p:val>
                                            <p:fltVal val="0"/>
                                          </p:val>
                                        </p:tav>
                                        <p:tav tm="100000">
                                          <p:val>
                                            <p:strVal val="#ppt_w"/>
                                          </p:val>
                                        </p:tav>
                                      </p:tavLst>
                                    </p:anim>
                                    <p:anim calcmode="lin" valueType="num">
                                      <p:cBhvr>
                                        <p:cTn id="40" dur="500" fill="hold"/>
                                        <p:tgtEl>
                                          <p:spTgt spid="406572"/>
                                        </p:tgtEl>
                                        <p:attrNameLst>
                                          <p:attrName>ppt_h</p:attrName>
                                        </p:attrNameLst>
                                      </p:cBhvr>
                                      <p:tavLst>
                                        <p:tav tm="0">
                                          <p:val>
                                            <p:fltVal val="0"/>
                                          </p:val>
                                        </p:tav>
                                        <p:tav tm="100000">
                                          <p:val>
                                            <p:strVal val="#ppt_h"/>
                                          </p:val>
                                        </p:tav>
                                      </p:tavLst>
                                    </p:anim>
                                    <p:animEffect transition="in" filter="fade">
                                      <p:cBhvr>
                                        <p:cTn id="41" dur="500"/>
                                        <p:tgtEl>
                                          <p:spTgt spid="406572"/>
                                        </p:tgtEl>
                                      </p:cBhvr>
                                    </p:animEffect>
                                  </p:childTnLst>
                                </p:cTn>
                              </p:par>
                            </p:childTnLst>
                          </p:cTn>
                        </p:par>
                        <p:par>
                          <p:cTn id="42" fill="hold">
                            <p:stCondLst>
                              <p:cond delay="500"/>
                            </p:stCondLst>
                            <p:childTnLst>
                              <p:par>
                                <p:cTn id="43" presetID="9" presetClass="entr" presetSubtype="0" fill="hold" grpId="0" nodeType="afterEffect">
                                  <p:stCondLst>
                                    <p:cond delay="0"/>
                                  </p:stCondLst>
                                  <p:childTnLst>
                                    <p:set>
                                      <p:cBhvr>
                                        <p:cTn id="44" dur="1" fill="hold">
                                          <p:stCondLst>
                                            <p:cond delay="0"/>
                                          </p:stCondLst>
                                        </p:cTn>
                                        <p:tgtEl>
                                          <p:spTgt spid="406569"/>
                                        </p:tgtEl>
                                        <p:attrNameLst>
                                          <p:attrName>style.visibility</p:attrName>
                                        </p:attrNameLst>
                                      </p:cBhvr>
                                      <p:to>
                                        <p:strVal val="visible"/>
                                      </p:to>
                                    </p:set>
                                    <p:animEffect transition="in" filter="dissolve">
                                      <p:cBhvr>
                                        <p:cTn id="45" dur="500"/>
                                        <p:tgtEl>
                                          <p:spTgt spid="406569"/>
                                        </p:tgtEl>
                                      </p:cBhvr>
                                    </p:animEffect>
                                  </p:childTnLst>
                                </p:cTn>
                              </p:par>
                            </p:childTnLst>
                          </p:cTn>
                        </p:par>
                        <p:par>
                          <p:cTn id="46" fill="hold">
                            <p:stCondLst>
                              <p:cond delay="1000"/>
                            </p:stCondLst>
                            <p:childTnLst>
                              <p:par>
                                <p:cTn id="47" presetID="9" presetClass="entr" presetSubtype="0" fill="hold" grpId="0" nodeType="afterEffect">
                                  <p:stCondLst>
                                    <p:cond delay="0"/>
                                  </p:stCondLst>
                                  <p:childTnLst>
                                    <p:set>
                                      <p:cBhvr>
                                        <p:cTn id="48" dur="1" fill="hold">
                                          <p:stCondLst>
                                            <p:cond delay="0"/>
                                          </p:stCondLst>
                                        </p:cTn>
                                        <p:tgtEl>
                                          <p:spTgt spid="406583"/>
                                        </p:tgtEl>
                                        <p:attrNameLst>
                                          <p:attrName>style.visibility</p:attrName>
                                        </p:attrNameLst>
                                      </p:cBhvr>
                                      <p:to>
                                        <p:strVal val="visible"/>
                                      </p:to>
                                    </p:set>
                                    <p:animEffect transition="in" filter="dissolve">
                                      <p:cBhvr>
                                        <p:cTn id="49" dur="500"/>
                                        <p:tgtEl>
                                          <p:spTgt spid="406583"/>
                                        </p:tgtEl>
                                      </p:cBhvr>
                                    </p:animEffect>
                                  </p:childTnLst>
                                </p:cTn>
                              </p:par>
                            </p:childTnLst>
                          </p:cTn>
                        </p:par>
                        <p:par>
                          <p:cTn id="50" fill="hold">
                            <p:stCondLst>
                              <p:cond delay="1500"/>
                            </p:stCondLst>
                            <p:childTnLst>
                              <p:par>
                                <p:cTn id="51" presetID="9" presetClass="entr" presetSubtype="0" fill="hold" grpId="0" nodeType="afterEffect">
                                  <p:stCondLst>
                                    <p:cond delay="0"/>
                                  </p:stCondLst>
                                  <p:childTnLst>
                                    <p:set>
                                      <p:cBhvr>
                                        <p:cTn id="52" dur="1" fill="hold">
                                          <p:stCondLst>
                                            <p:cond delay="0"/>
                                          </p:stCondLst>
                                        </p:cTn>
                                        <p:tgtEl>
                                          <p:spTgt spid="406584"/>
                                        </p:tgtEl>
                                        <p:attrNameLst>
                                          <p:attrName>style.visibility</p:attrName>
                                        </p:attrNameLst>
                                      </p:cBhvr>
                                      <p:to>
                                        <p:strVal val="visible"/>
                                      </p:to>
                                    </p:set>
                                    <p:animEffect transition="in" filter="dissolve">
                                      <p:cBhvr>
                                        <p:cTn id="53" dur="500"/>
                                        <p:tgtEl>
                                          <p:spTgt spid="406584"/>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nodeType="clickEffect">
                                  <p:stCondLst>
                                    <p:cond delay="0"/>
                                  </p:stCondLst>
                                  <p:childTnLst>
                                    <p:set>
                                      <p:cBhvr>
                                        <p:cTn id="57" dur="1" fill="hold">
                                          <p:stCondLst>
                                            <p:cond delay="0"/>
                                          </p:stCondLst>
                                        </p:cTn>
                                        <p:tgtEl>
                                          <p:spTgt spid="406571"/>
                                        </p:tgtEl>
                                        <p:attrNameLst>
                                          <p:attrName>style.visibility</p:attrName>
                                        </p:attrNameLst>
                                      </p:cBhvr>
                                      <p:to>
                                        <p:strVal val="visible"/>
                                      </p:to>
                                    </p:set>
                                    <p:anim calcmode="lin" valueType="num">
                                      <p:cBhvr additive="base">
                                        <p:cTn id="58" dur="500" fill="hold"/>
                                        <p:tgtEl>
                                          <p:spTgt spid="406571"/>
                                        </p:tgtEl>
                                        <p:attrNameLst>
                                          <p:attrName>ppt_x</p:attrName>
                                        </p:attrNameLst>
                                      </p:cBhvr>
                                      <p:tavLst>
                                        <p:tav tm="0">
                                          <p:val>
                                            <p:strVal val="0-#ppt_w/2"/>
                                          </p:val>
                                        </p:tav>
                                        <p:tav tm="100000">
                                          <p:val>
                                            <p:strVal val="#ppt_x"/>
                                          </p:val>
                                        </p:tav>
                                      </p:tavLst>
                                    </p:anim>
                                    <p:anim calcmode="lin" valueType="num">
                                      <p:cBhvr additive="base">
                                        <p:cTn id="59" dur="500" fill="hold"/>
                                        <p:tgtEl>
                                          <p:spTgt spid="406571"/>
                                        </p:tgtEl>
                                        <p:attrNameLst>
                                          <p:attrName>ppt_y</p:attrName>
                                        </p:attrNameLst>
                                      </p:cBhvr>
                                      <p:tavLst>
                                        <p:tav tm="0">
                                          <p:val>
                                            <p:strVal val="#ppt_y"/>
                                          </p:val>
                                        </p:tav>
                                        <p:tav tm="100000">
                                          <p:val>
                                            <p:strVal val="#ppt_y"/>
                                          </p:val>
                                        </p:tav>
                                      </p:tavLst>
                                    </p:anim>
                                  </p:childTnLst>
                                </p:cTn>
                              </p:par>
                            </p:childTnLst>
                          </p:cTn>
                        </p:par>
                        <p:par>
                          <p:cTn id="60" fill="hold">
                            <p:stCondLst>
                              <p:cond delay="500"/>
                            </p:stCondLst>
                            <p:childTnLst>
                              <p:par>
                                <p:cTn id="61" presetID="9" presetClass="entr" presetSubtype="0" fill="hold" nodeType="afterEffect">
                                  <p:stCondLst>
                                    <p:cond delay="0"/>
                                  </p:stCondLst>
                                  <p:childTnLst>
                                    <p:set>
                                      <p:cBhvr>
                                        <p:cTn id="62" dur="1" fill="hold">
                                          <p:stCondLst>
                                            <p:cond delay="0"/>
                                          </p:stCondLst>
                                        </p:cTn>
                                        <p:tgtEl>
                                          <p:spTgt spid="406586"/>
                                        </p:tgtEl>
                                        <p:attrNameLst>
                                          <p:attrName>style.visibility</p:attrName>
                                        </p:attrNameLst>
                                      </p:cBhvr>
                                      <p:to>
                                        <p:strVal val="visible"/>
                                      </p:to>
                                    </p:set>
                                    <p:animEffect transition="in" filter="dissolve">
                                      <p:cBhvr>
                                        <p:cTn id="63" dur="500"/>
                                        <p:tgtEl>
                                          <p:spTgt spid="406586"/>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406578"/>
                                        </p:tgtEl>
                                        <p:attrNameLst>
                                          <p:attrName>style.visibility</p:attrName>
                                        </p:attrNameLst>
                                      </p:cBhvr>
                                      <p:to>
                                        <p:strVal val="visible"/>
                                      </p:to>
                                    </p:set>
                                    <p:animEffect transition="in" filter="dissolve">
                                      <p:cBhvr>
                                        <p:cTn id="68" dur="500"/>
                                        <p:tgtEl>
                                          <p:spTgt spid="406578"/>
                                        </p:tgtEl>
                                      </p:cBhvr>
                                    </p:animEffect>
                                  </p:childTnLst>
                                </p:cTn>
                              </p:par>
                            </p:childTnLst>
                          </p:cTn>
                        </p:par>
                        <p:par>
                          <p:cTn id="69" fill="hold">
                            <p:stCondLst>
                              <p:cond delay="500"/>
                            </p:stCondLst>
                            <p:childTnLst>
                              <p:par>
                                <p:cTn id="70" presetID="53" presetClass="entr" presetSubtype="16" fill="hold" nodeType="afterEffect">
                                  <p:stCondLst>
                                    <p:cond delay="0"/>
                                  </p:stCondLst>
                                  <p:childTnLst>
                                    <p:set>
                                      <p:cBhvr>
                                        <p:cTn id="71" dur="1" fill="hold">
                                          <p:stCondLst>
                                            <p:cond delay="0"/>
                                          </p:stCondLst>
                                        </p:cTn>
                                        <p:tgtEl>
                                          <p:spTgt spid="7583"/>
                                        </p:tgtEl>
                                        <p:attrNameLst>
                                          <p:attrName>style.visibility</p:attrName>
                                        </p:attrNameLst>
                                      </p:cBhvr>
                                      <p:to>
                                        <p:strVal val="visible"/>
                                      </p:to>
                                    </p:set>
                                    <p:anim calcmode="lin" valueType="num">
                                      <p:cBhvr>
                                        <p:cTn id="72" dur="500" fill="hold"/>
                                        <p:tgtEl>
                                          <p:spTgt spid="7583"/>
                                        </p:tgtEl>
                                        <p:attrNameLst>
                                          <p:attrName>ppt_w</p:attrName>
                                        </p:attrNameLst>
                                      </p:cBhvr>
                                      <p:tavLst>
                                        <p:tav tm="0">
                                          <p:val>
                                            <p:fltVal val="0"/>
                                          </p:val>
                                        </p:tav>
                                        <p:tav tm="100000">
                                          <p:val>
                                            <p:strVal val="#ppt_w"/>
                                          </p:val>
                                        </p:tav>
                                      </p:tavLst>
                                    </p:anim>
                                    <p:anim calcmode="lin" valueType="num">
                                      <p:cBhvr>
                                        <p:cTn id="73" dur="500" fill="hold"/>
                                        <p:tgtEl>
                                          <p:spTgt spid="7583"/>
                                        </p:tgtEl>
                                        <p:attrNameLst>
                                          <p:attrName>ppt_h</p:attrName>
                                        </p:attrNameLst>
                                      </p:cBhvr>
                                      <p:tavLst>
                                        <p:tav tm="0">
                                          <p:val>
                                            <p:fltVal val="0"/>
                                          </p:val>
                                        </p:tav>
                                        <p:tav tm="100000">
                                          <p:val>
                                            <p:strVal val="#ppt_h"/>
                                          </p:val>
                                        </p:tav>
                                      </p:tavLst>
                                    </p:anim>
                                    <p:animEffect transition="in" filter="fade">
                                      <p:cBhvr>
                                        <p:cTn id="74" dur="500"/>
                                        <p:tgtEl>
                                          <p:spTgt spid="7583"/>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406570"/>
                                        </p:tgtEl>
                                        <p:attrNameLst>
                                          <p:attrName>style.visibility</p:attrName>
                                        </p:attrNameLst>
                                      </p:cBhvr>
                                      <p:to>
                                        <p:strVal val="visible"/>
                                      </p:to>
                                    </p:set>
                                    <p:animEffect transition="in" filter="dissolve">
                                      <p:cBhvr>
                                        <p:cTn id="79" dur="500"/>
                                        <p:tgtEl>
                                          <p:spTgt spid="406570"/>
                                        </p:tgtEl>
                                      </p:cBhvr>
                                    </p:animEffect>
                                  </p:childTnLst>
                                </p:cTn>
                              </p:par>
                            </p:childTnLst>
                          </p:cTn>
                        </p:par>
                        <p:par>
                          <p:cTn id="80" fill="hold">
                            <p:stCondLst>
                              <p:cond delay="500"/>
                            </p:stCondLst>
                            <p:childTnLst>
                              <p:par>
                                <p:cTn id="81" presetID="53" presetClass="entr" presetSubtype="16" fill="hold" nodeType="afterEffect">
                                  <p:stCondLst>
                                    <p:cond delay="0"/>
                                  </p:stCondLst>
                                  <p:childTnLst>
                                    <p:set>
                                      <p:cBhvr>
                                        <p:cTn id="82" dur="1" fill="hold">
                                          <p:stCondLst>
                                            <p:cond delay="0"/>
                                          </p:stCondLst>
                                        </p:cTn>
                                        <p:tgtEl>
                                          <p:spTgt spid="7584"/>
                                        </p:tgtEl>
                                        <p:attrNameLst>
                                          <p:attrName>style.visibility</p:attrName>
                                        </p:attrNameLst>
                                      </p:cBhvr>
                                      <p:to>
                                        <p:strVal val="visible"/>
                                      </p:to>
                                    </p:set>
                                    <p:anim calcmode="lin" valueType="num">
                                      <p:cBhvr>
                                        <p:cTn id="83" dur="500" fill="hold"/>
                                        <p:tgtEl>
                                          <p:spTgt spid="7584"/>
                                        </p:tgtEl>
                                        <p:attrNameLst>
                                          <p:attrName>ppt_w</p:attrName>
                                        </p:attrNameLst>
                                      </p:cBhvr>
                                      <p:tavLst>
                                        <p:tav tm="0">
                                          <p:val>
                                            <p:fltVal val="0"/>
                                          </p:val>
                                        </p:tav>
                                        <p:tav tm="100000">
                                          <p:val>
                                            <p:strVal val="#ppt_w"/>
                                          </p:val>
                                        </p:tav>
                                      </p:tavLst>
                                    </p:anim>
                                    <p:anim calcmode="lin" valueType="num">
                                      <p:cBhvr>
                                        <p:cTn id="84" dur="500" fill="hold"/>
                                        <p:tgtEl>
                                          <p:spTgt spid="7584"/>
                                        </p:tgtEl>
                                        <p:attrNameLst>
                                          <p:attrName>ppt_h</p:attrName>
                                        </p:attrNameLst>
                                      </p:cBhvr>
                                      <p:tavLst>
                                        <p:tav tm="0">
                                          <p:val>
                                            <p:fltVal val="0"/>
                                          </p:val>
                                        </p:tav>
                                        <p:tav tm="100000">
                                          <p:val>
                                            <p:strVal val="#ppt_h"/>
                                          </p:val>
                                        </p:tav>
                                      </p:tavLst>
                                    </p:anim>
                                    <p:animEffect transition="in" filter="fade">
                                      <p:cBhvr>
                                        <p:cTn id="85" dur="500"/>
                                        <p:tgtEl>
                                          <p:spTgt spid="7584"/>
                                        </p:tgtEl>
                                      </p:cBhvr>
                                    </p:animEffect>
                                  </p:childTnLst>
                                </p:cTn>
                              </p:par>
                            </p:childTnLst>
                          </p:cTn>
                        </p:par>
                      </p:childTnLst>
                    </p:cTn>
                  </p:par>
                  <p:par>
                    <p:cTn id="86" fill="hold">
                      <p:stCondLst>
                        <p:cond delay="indefinite"/>
                      </p:stCondLst>
                      <p:childTnLst>
                        <p:par>
                          <p:cTn id="87" fill="hold">
                            <p:stCondLst>
                              <p:cond delay="0"/>
                            </p:stCondLst>
                            <p:childTnLst>
                              <p:par>
                                <p:cTn id="88" presetID="53" presetClass="entr" presetSubtype="16" fill="hold" nodeType="clickEffect">
                                  <p:stCondLst>
                                    <p:cond delay="0"/>
                                  </p:stCondLst>
                                  <p:childTnLst>
                                    <p:set>
                                      <p:cBhvr>
                                        <p:cTn id="89" dur="1" fill="hold">
                                          <p:stCondLst>
                                            <p:cond delay="0"/>
                                          </p:stCondLst>
                                        </p:cTn>
                                        <p:tgtEl>
                                          <p:spTgt spid="7585"/>
                                        </p:tgtEl>
                                        <p:attrNameLst>
                                          <p:attrName>style.visibility</p:attrName>
                                        </p:attrNameLst>
                                      </p:cBhvr>
                                      <p:to>
                                        <p:strVal val="visible"/>
                                      </p:to>
                                    </p:set>
                                    <p:anim calcmode="lin" valueType="num">
                                      <p:cBhvr>
                                        <p:cTn id="90" dur="500" fill="hold"/>
                                        <p:tgtEl>
                                          <p:spTgt spid="7585"/>
                                        </p:tgtEl>
                                        <p:attrNameLst>
                                          <p:attrName>ppt_w</p:attrName>
                                        </p:attrNameLst>
                                      </p:cBhvr>
                                      <p:tavLst>
                                        <p:tav tm="0">
                                          <p:val>
                                            <p:fltVal val="0"/>
                                          </p:val>
                                        </p:tav>
                                        <p:tav tm="100000">
                                          <p:val>
                                            <p:strVal val="#ppt_w"/>
                                          </p:val>
                                        </p:tav>
                                      </p:tavLst>
                                    </p:anim>
                                    <p:anim calcmode="lin" valueType="num">
                                      <p:cBhvr>
                                        <p:cTn id="91" dur="500" fill="hold"/>
                                        <p:tgtEl>
                                          <p:spTgt spid="7585"/>
                                        </p:tgtEl>
                                        <p:attrNameLst>
                                          <p:attrName>ppt_h</p:attrName>
                                        </p:attrNameLst>
                                      </p:cBhvr>
                                      <p:tavLst>
                                        <p:tav tm="0">
                                          <p:val>
                                            <p:fltVal val="0"/>
                                          </p:val>
                                        </p:tav>
                                        <p:tav tm="100000">
                                          <p:val>
                                            <p:strVal val="#ppt_h"/>
                                          </p:val>
                                        </p:tav>
                                      </p:tavLst>
                                    </p:anim>
                                    <p:animEffect transition="in" filter="fade">
                                      <p:cBhvr>
                                        <p:cTn id="92" dur="500"/>
                                        <p:tgtEl>
                                          <p:spTgt spid="7585"/>
                                        </p:tgtEl>
                                      </p:cBhvr>
                                    </p:animEffect>
                                  </p:childTnLst>
                                </p:cTn>
                              </p:par>
                            </p:childTnLst>
                          </p:cTn>
                        </p:par>
                      </p:childTnLst>
                    </p:cTn>
                  </p:par>
                  <p:par>
                    <p:cTn id="93" fill="hold">
                      <p:stCondLst>
                        <p:cond delay="indefinite"/>
                      </p:stCondLst>
                      <p:childTnLst>
                        <p:par>
                          <p:cTn id="94" fill="hold">
                            <p:stCondLst>
                              <p:cond delay="0"/>
                            </p:stCondLst>
                            <p:childTnLst>
                              <p:par>
                                <p:cTn id="95" presetID="53" presetClass="entr" presetSubtype="16" fill="hold" nodeType="clickEffect">
                                  <p:stCondLst>
                                    <p:cond delay="0"/>
                                  </p:stCondLst>
                                  <p:childTnLst>
                                    <p:set>
                                      <p:cBhvr>
                                        <p:cTn id="96" dur="1" fill="hold">
                                          <p:stCondLst>
                                            <p:cond delay="0"/>
                                          </p:stCondLst>
                                        </p:cTn>
                                        <p:tgtEl>
                                          <p:spTgt spid="406590"/>
                                        </p:tgtEl>
                                        <p:attrNameLst>
                                          <p:attrName>style.visibility</p:attrName>
                                        </p:attrNameLst>
                                      </p:cBhvr>
                                      <p:to>
                                        <p:strVal val="visible"/>
                                      </p:to>
                                    </p:set>
                                    <p:anim calcmode="lin" valueType="num">
                                      <p:cBhvr>
                                        <p:cTn id="97" dur="500" fill="hold"/>
                                        <p:tgtEl>
                                          <p:spTgt spid="406590"/>
                                        </p:tgtEl>
                                        <p:attrNameLst>
                                          <p:attrName>ppt_w</p:attrName>
                                        </p:attrNameLst>
                                      </p:cBhvr>
                                      <p:tavLst>
                                        <p:tav tm="0">
                                          <p:val>
                                            <p:fltVal val="0"/>
                                          </p:val>
                                        </p:tav>
                                        <p:tav tm="100000">
                                          <p:val>
                                            <p:strVal val="#ppt_w"/>
                                          </p:val>
                                        </p:tav>
                                      </p:tavLst>
                                    </p:anim>
                                    <p:anim calcmode="lin" valueType="num">
                                      <p:cBhvr>
                                        <p:cTn id="98" dur="500" fill="hold"/>
                                        <p:tgtEl>
                                          <p:spTgt spid="406590"/>
                                        </p:tgtEl>
                                        <p:attrNameLst>
                                          <p:attrName>ppt_h</p:attrName>
                                        </p:attrNameLst>
                                      </p:cBhvr>
                                      <p:tavLst>
                                        <p:tav tm="0">
                                          <p:val>
                                            <p:fltVal val="0"/>
                                          </p:val>
                                        </p:tav>
                                        <p:tav tm="100000">
                                          <p:val>
                                            <p:strVal val="#ppt_h"/>
                                          </p:val>
                                        </p:tav>
                                      </p:tavLst>
                                    </p:anim>
                                    <p:animEffect transition="in" filter="fade">
                                      <p:cBhvr>
                                        <p:cTn id="99" dur="500"/>
                                        <p:tgtEl>
                                          <p:spTgt spid="406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4" grpId="0"/>
      <p:bldP spid="406569" grpId="0"/>
      <p:bldP spid="406570" grpId="0"/>
      <p:bldP spid="406572" grpId="0" animBg="1"/>
      <p:bldP spid="406578" grpId="0"/>
      <p:bldP spid="406583" grpId="0"/>
      <p:bldP spid="406584" grpId="0"/>
    </p:bldLst>
  </p:timing>
</p:sld>
</file>

<file path=ppt/tags/tag1.xml><?xml version="1.0" encoding="utf-8"?>
<p:tagLst xmlns:a="http://schemas.openxmlformats.org/drawingml/2006/main" xmlns:r="http://schemas.openxmlformats.org/officeDocument/2006/relationships" xmlns:p="http://schemas.openxmlformats.org/presentationml/2006/main">
  <p:tag name="ARS_PPT_DBNAME" val="b0217882-637c-4725-bf41-a42375a48da2.mdb"/>
  <p:tag name="ARS_RESPONSE_PERSONNUM" val="30"/>
</p:tagLst>
</file>

<file path=ppt/tags/tag10.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11.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12.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13.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14.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15.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16.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17.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18.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19.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2.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20.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21.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22.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23.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24.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25.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26.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27.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28.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29.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3.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 name="ARS_CHARTCOLOR_0" val="-12481296"/>
  <p:tag name="ARS_CHARTCOLOR_1" val="-2080758"/>
  <p:tag name="ARS_CHARTCOLOR_2" val="-215999"/>
  <p:tag name="ARS_CHARTCOLOR_3" val="-16423790"/>
  <p:tag name="ARS_CHARTCOLOR_4" val="-4210753"/>
  <p:tag name="ARS_CHARTCOLOR_5" val="-15058071"/>
  <p:tag name="ARS_CHARTCOLOR_6" val="-7294"/>
  <p:tag name="ARS_CHARTCOLOR_7" val="-15557411"/>
  <p:tag name="ARS_CHARTCOLOR_8" val="-3511477"/>
  <p:tag name="ARS_CHARTCOLOR_9" val="-16753445"/>
  <p:tag name="ARS_CHARTPARA_TYPE" val="ctColumn"/>
  <p:tag name="ARS_SLIDE_DUENO" val="30"/>
  <p:tag name="ARS_SLIDE_PARTICIPANTNUM" val="30"/>
  <p:tag name="ARS_SLIDE_SUBMITNUM" val="0"/>
  <p:tag name="ARS_SLIDE_CORRECTNUM" val="0"/>
  <p:tag name="ARS_SLIDE_VOTEMEAN" val="0"/>
</p:tagLst>
</file>

<file path=ppt/tags/tag4.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5.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6.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7.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8.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9.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C:\Microsoft Office\Templates\演示文稿设计\JP_简洁教案.pot</Template>
  <TotalTime>133</TotalTime>
  <Words>2926</Words>
  <Application>Microsoft Office PowerPoint</Application>
  <PresentationFormat>全屏显示(4:3)</PresentationFormat>
  <Paragraphs>338</Paragraphs>
  <Slides>31</Slides>
  <Notes>9</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31</vt:i4>
      </vt:variant>
    </vt:vector>
  </HeadingPairs>
  <TitlesOfParts>
    <vt:vector size="48" baseType="lpstr">
      <vt:lpstr>Monotype Sorts</vt:lpstr>
      <vt:lpstr>方正舒体</vt:lpstr>
      <vt:lpstr>黑体</vt:lpstr>
      <vt:lpstr>华文细黑</vt:lpstr>
      <vt:lpstr>华文新魏</vt:lpstr>
      <vt:lpstr>楷体</vt:lpstr>
      <vt:lpstr>楷体_GB2312</vt:lpstr>
      <vt:lpstr>隶书</vt:lpstr>
      <vt:lpstr>宋体</vt:lpstr>
      <vt:lpstr>Arial</vt:lpstr>
      <vt:lpstr>Calibri</vt:lpstr>
      <vt:lpstr>Times New Roman</vt:lpstr>
      <vt:lpstr>Wingdings</vt:lpstr>
      <vt:lpstr>默认设计模板</vt:lpstr>
      <vt:lpstr>Equation</vt:lpstr>
      <vt:lpstr>公式</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全概率公式应用：敏感问题调查</vt:lpstr>
      <vt:lpstr>全概率公式应用：敏感问题调查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MathTech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《概率论与数理统计》课件</dc:title>
  <dc:creator>CHAN</dc:creator>
  <cp:lastModifiedBy>Wen Jiaqiang</cp:lastModifiedBy>
  <cp:revision>1358</cp:revision>
  <dcterms:created xsi:type="dcterms:W3CDTF">1999-06-22T01:41:00Z</dcterms:created>
  <dcterms:modified xsi:type="dcterms:W3CDTF">2022-08-31T10:48:58Z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2052-11.1.0.9926</vt:lpwstr>
  </property>
</Properties>
</file>