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81" r:id="rId2"/>
    <p:sldId id="398" r:id="rId3"/>
    <p:sldId id="415" r:id="rId4"/>
    <p:sldId id="482" r:id="rId5"/>
    <p:sldId id="464" r:id="rId6"/>
    <p:sldId id="400" r:id="rId7"/>
    <p:sldId id="445" r:id="rId8"/>
    <p:sldId id="465" r:id="rId9"/>
    <p:sldId id="480" r:id="rId10"/>
    <p:sldId id="455" r:id="rId11"/>
    <p:sldId id="434" r:id="rId12"/>
    <p:sldId id="451" r:id="rId13"/>
    <p:sldId id="456" r:id="rId14"/>
    <p:sldId id="497" r:id="rId15"/>
    <p:sldId id="463" r:id="rId16"/>
    <p:sldId id="498" r:id="rId17"/>
    <p:sldId id="454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ch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99"/>
    <a:srgbClr val="66CCFF"/>
    <a:srgbClr val="FFFF00"/>
    <a:srgbClr val="FFCC00"/>
    <a:srgbClr val="6600CC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3" autoAdjust="0"/>
    <p:restoredTop sz="80326" autoAdjust="0"/>
  </p:normalViewPr>
  <p:slideViewPr>
    <p:cSldViewPr snapToGrid="0">
      <p:cViewPr varScale="1">
        <p:scale>
          <a:sx n="52" d="100"/>
          <a:sy n="52" d="100"/>
        </p:scale>
        <p:origin x="1764" y="5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25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4D8871-2E6A-4EAC-A36C-0451ACF29A4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Independence </a:t>
            </a:r>
            <a:r>
              <a:rPr lang="en-US" altLang="zh-CN" b="1" i="1" dirty="0"/>
              <a:t>vs</a:t>
            </a:r>
            <a:r>
              <a:rPr lang="en-US" altLang="zh-CN" dirty="0"/>
              <a:t> mutually</a:t>
            </a:r>
            <a:r>
              <a:rPr lang="en-US" altLang="zh-CN" baseline="0" dirty="0"/>
              <a:t> exclusive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D8871-2E6A-4EAC-A36C-0451ACF29A45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D8871-2E6A-4EAC-A36C-0451ACF29A45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个事件两两独立：</a:t>
            </a:r>
            <a:r>
              <a:rPr lang="en-US" altLang="zh-CN">
                <a:ea typeface="宋体" panose="02010600030101010101" pitchFamily="2" charset="-122"/>
              </a:rPr>
              <a:t>C(n,2)</a:t>
            </a:r>
            <a:r>
              <a:rPr lang="zh-CN" altLang="en-US">
                <a:ea typeface="宋体" panose="02010600030101010101" pitchFamily="2" charset="-122"/>
              </a:rPr>
              <a:t>个式子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个事件相互独立：</a:t>
            </a:r>
            <a:r>
              <a:rPr lang="en-US" altLang="zh-CN">
                <a:ea typeface="宋体" panose="02010600030101010101" pitchFamily="2" charset="-122"/>
              </a:rPr>
              <a:t>C(n,2)+C(n,3)+…+C(n,n)=(1+1)^n-n-1=2^n-n-1</a:t>
            </a:r>
            <a:r>
              <a:rPr lang="zh-CN" altLang="en-US">
                <a:ea typeface="宋体" panose="02010600030101010101" pitchFamily="2" charset="-122"/>
              </a:rPr>
              <a:t>个式子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0CB9844-A07F-4BD0-82B1-9274FB2282E2}" type="slidenum">
              <a:rPr lang="en-US" altLang="zh-CN" smtClean="0">
                <a:ea typeface="宋体" panose="02010600030101010101" pitchFamily="2" charset="-122"/>
              </a:rPr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Pairwise</a:t>
            </a:r>
            <a:r>
              <a:rPr lang="en-US" altLang="zh-CN" baseline="0" dirty="0">
                <a:ea typeface="宋体" panose="02010600030101010101" pitchFamily="2" charset="-122"/>
              </a:rPr>
              <a:t> independent </a:t>
            </a:r>
            <a:r>
              <a:rPr lang="en-US" altLang="zh-CN" b="1" i="1" baseline="0" dirty="0">
                <a:ea typeface="宋体" panose="02010600030101010101" pitchFamily="2" charset="-122"/>
              </a:rPr>
              <a:t>vs</a:t>
            </a:r>
            <a:r>
              <a:rPr lang="en-US" altLang="zh-CN" baseline="0" dirty="0">
                <a:ea typeface="宋体" panose="02010600030101010101" pitchFamily="2" charset="-122"/>
              </a:rPr>
              <a:t> Mutually independent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今天课上有同学质疑了事件独立性的定义，大致是说，在我提到的“两两独立”与“相互独立”的反例中，如果给样本空间增加一个点</a:t>
            </a:r>
            <a:r>
              <a:rPr lang="en-US" altLang="zh-CN" dirty="0">
                <a:ea typeface="宋体" panose="02010600030101010101" pitchFamily="2" charset="-122"/>
              </a:rPr>
              <a:t>w5</a:t>
            </a:r>
            <a:r>
              <a:rPr lang="zh-CN" altLang="en-US" dirty="0">
                <a:ea typeface="宋体" panose="02010600030101010101" pitchFamily="2" charset="-122"/>
              </a:rPr>
              <a:t>，那么此时计算出的</a:t>
            </a:r>
            <a:r>
              <a:rPr lang="en-US" altLang="zh-CN" dirty="0">
                <a:ea typeface="宋体" panose="02010600030101010101" pitchFamily="2" charset="-122"/>
              </a:rPr>
              <a:t>P(A|B)</a:t>
            </a:r>
            <a:r>
              <a:rPr lang="zh-CN" altLang="en-US" dirty="0">
                <a:ea typeface="宋体" panose="02010600030101010101" pitchFamily="2" charset="-122"/>
              </a:rPr>
              <a:t>仍然为</a:t>
            </a:r>
            <a:r>
              <a:rPr lang="en-US" altLang="zh-CN" dirty="0">
                <a:ea typeface="宋体" panose="02010600030101010101" pitchFamily="2" charset="-122"/>
              </a:rPr>
              <a:t>1/2</a:t>
            </a:r>
            <a:r>
              <a:rPr lang="zh-CN" altLang="en-US" dirty="0">
                <a:ea typeface="宋体" panose="02010600030101010101" pitchFamily="2" charset="-122"/>
              </a:rPr>
              <a:t>，但</a:t>
            </a:r>
            <a:r>
              <a:rPr lang="en-US" altLang="zh-CN" dirty="0">
                <a:ea typeface="宋体" panose="02010600030101010101" pitchFamily="2" charset="-122"/>
              </a:rPr>
              <a:t>P(A)=2/5</a:t>
            </a:r>
            <a:r>
              <a:rPr lang="zh-CN" altLang="en-US" dirty="0">
                <a:ea typeface="宋体" panose="02010600030101010101" pitchFamily="2" charset="-122"/>
              </a:rPr>
              <a:t>，二者并不相等，那么此时原先的独立就变成了不独立。关于这个问题的解释：因为样本空间变了，所以出现了类似我们以前讲的悖论，如果样本空间变了，那么此时的概率也会变，因此在原先的样本空间中独立的事件，此时变成了不独立，也是可以理解的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61BD133-0DA8-40A2-8091-D3E4700BD9B9}" type="slidenum">
              <a:rPr lang="en-US" altLang="zh-CN" smtClean="0">
                <a:ea typeface="宋体" panose="02010600030101010101" pitchFamily="2" charset="-122"/>
              </a:rPr>
              <a:t>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5B2DF49-FF44-4355-9845-E5F446F5D4EB}" type="slidenum">
              <a:rPr lang="en-US" altLang="zh-CN" smtClean="0">
                <a:ea typeface="宋体" panose="02010600030101010101" pitchFamily="2" charset="-122"/>
              </a:rPr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D30D37D-4C72-4EBC-B5DA-B48D37FF63C3}" type="slidenum">
              <a:rPr lang="en-US" altLang="zh-CN" smtClean="0">
                <a:ea typeface="宋体" panose="02010600030101010101" pitchFamily="2" charset="-122"/>
              </a:rPr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还要注意：并不是用</a:t>
            </a:r>
            <a:r>
              <a:rPr lang="en-US" altLang="zh-CN">
                <a:ea typeface="宋体" panose="02010600030101010101" pitchFamily="2" charset="-122"/>
              </a:rPr>
              <a:t>p*n</a:t>
            </a:r>
            <a:r>
              <a:rPr lang="zh-CN" altLang="en-US">
                <a:ea typeface="宋体" panose="02010600030101010101" pitchFamily="2" charset="-122"/>
              </a:rPr>
              <a:t>来计算齐射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枪能击中目标的概率</a:t>
            </a: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546F186-CE16-42CA-AC95-50BBFA4C5691}" type="slidenum">
              <a:rPr lang="en-US" altLang="zh-CN" smtClean="0">
                <a:ea typeface="宋体" panose="02010600030101010101" pitchFamily="2" charset="-122"/>
              </a:rPr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1ED83-CF51-45D4-B408-15E37057C456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33734-C7E0-4FC8-9A09-561EE9E2703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C9379-64C2-4855-B384-D3B1105505B1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8860E-E91B-4582-8EA4-CFCB2731110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18F8A-A9C2-42A4-BDF1-D422EEF29C6E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FD404-6E81-47F6-8ECB-DC9DCF8A4F3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2021/9/26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286D36-930D-44BF-8B84-7AAD915648F9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F20FD-1A76-438A-B9CE-2E62CB0D00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9DEF58-E25F-4FF5-875C-35D8D7C8B8C3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CD860-331F-495B-9EEA-6A9CCA33BA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9C876-7BE0-4516-B563-8DCD73FB0AE8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AC5E0-B05E-439F-B059-0E3A482E64D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3CB33-1717-4497-A340-ED6C5BF2DB4F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BB245-D3E9-4F99-BA78-BAA27FA0F65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AA975-F36D-4CDE-870F-59B928A4CC2B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66BF-52D8-4909-840C-6D9CBFB427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155C1-3CA5-4736-B006-70A49F17B1A2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3782F-9605-42CF-9CDD-25994F6E6C5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81D383-0F2E-4127-BF5B-8EBD3712FFD1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A32D2-0916-401F-BF26-2618C6DC398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662446-D3A3-43B8-AF93-8FEF35E14554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D7D2A-8F87-4970-8822-B4508047DC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B105EC4-917D-431B-9870-06C7AE5F8C8C}" type="datetimeFigureOut">
              <a:rPr lang="zh-CN" altLang="en-US"/>
              <a:t>2021/9/26</a:t>
            </a:fld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21785F1-5B1F-447B-B76D-5CAADD0E13B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177" name="Rectangle 81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2" name="Rectangle 132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fld id="{8278A746-68E2-466A-A622-ECA3D1011632}" type="slidenum">
              <a:rPr kumimoji="1" lang="en-US" altLang="zh-CN" sz="1000" b="1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Rectangle 74"/>
          <p:cNvSpPr>
            <a:spLocks noChangeArrowheads="1"/>
          </p:cNvSpPr>
          <p:nvPr userDrawn="1"/>
        </p:nvSpPr>
        <p:spPr bwMode="auto">
          <a:xfrm>
            <a:off x="3160713" y="-26988"/>
            <a:ext cx="33845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§6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独立性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5.emf"/><Relationship Id="rId18" Type="http://schemas.openxmlformats.org/officeDocument/2006/relationships/oleObject" Target="../embeddings/oleObject8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1" Type="http://schemas.openxmlformats.org/officeDocument/2006/relationships/tags" Target="../tags/tag11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8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8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3.emf"/><Relationship Id="rId18" Type="http://schemas.openxmlformats.org/officeDocument/2006/relationships/oleObject" Target="../embeddings/oleObject9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97.e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tags" Target="../tags/tag1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6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6.emf"/><Relationship Id="rId26" Type="http://schemas.openxmlformats.org/officeDocument/2006/relationships/image" Target="../media/image110.e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29" Type="http://schemas.openxmlformats.org/officeDocument/2006/relationships/oleObject" Target="../embeddings/oleObject106.bin"/><Relationship Id="rId1" Type="http://schemas.openxmlformats.org/officeDocument/2006/relationships/tags" Target="../tags/tag13.x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9.emf"/><Relationship Id="rId32" Type="http://schemas.openxmlformats.org/officeDocument/2006/relationships/image" Target="../media/image113.e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11.emf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oleObject" Target="../embeddings/oleObject121.bin"/><Relationship Id="rId1" Type="http://schemas.openxmlformats.org/officeDocument/2006/relationships/tags" Target="../tags/tag14.x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4.e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26.emf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7" Type="http://schemas.openxmlformats.org/officeDocument/2006/relationships/image" Target="../media/image131.wmf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.GI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9" Type="http://schemas.openxmlformats.org/officeDocument/2006/relationships/image" Target="../media/image32.emf"/><Relationship Id="rId21" Type="http://schemas.openxmlformats.org/officeDocument/2006/relationships/image" Target="../media/image23.emf"/><Relationship Id="rId34" Type="http://schemas.openxmlformats.org/officeDocument/2006/relationships/oleObject" Target="../embeddings/oleObject28.bin"/><Relationship Id="rId42" Type="http://schemas.openxmlformats.org/officeDocument/2006/relationships/oleObject" Target="../embeddings/oleObject32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9" Type="http://schemas.openxmlformats.org/officeDocument/2006/relationships/image" Target="../media/image27.emf"/><Relationship Id="rId1" Type="http://schemas.openxmlformats.org/officeDocument/2006/relationships/tags" Target="../tags/tag4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e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37" Type="http://schemas.openxmlformats.org/officeDocument/2006/relationships/image" Target="../media/image31.emf"/><Relationship Id="rId40" Type="http://schemas.openxmlformats.org/officeDocument/2006/relationships/oleObject" Target="../embeddings/oleObject31.bin"/><Relationship Id="rId45" Type="http://schemas.openxmlformats.org/officeDocument/2006/relationships/image" Target="../media/image35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29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4" Type="http://schemas.openxmlformats.org/officeDocument/2006/relationships/oleObject" Target="../embeddings/oleObject33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30.emf"/><Relationship Id="rId43" Type="http://schemas.openxmlformats.org/officeDocument/2006/relationships/image" Target="../media/image34.emf"/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GI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oleObject" Target="../embeddings/oleObject30.bin"/><Relationship Id="rId20" Type="http://schemas.openxmlformats.org/officeDocument/2006/relationships/oleObject" Target="../embeddings/oleObject21.bin"/><Relationship Id="rId41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5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3.emf"/><Relationship Id="rId25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tags" Target="../tags/tag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e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4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1.GI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1.emf"/><Relationship Id="rId4" Type="http://schemas.openxmlformats.org/officeDocument/2006/relationships/image" Target="../media/image48.GIF"/><Relationship Id="rId9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e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1.emf"/><Relationship Id="rId34" Type="http://schemas.openxmlformats.org/officeDocument/2006/relationships/oleObject" Target="../embeddings/oleObject64.bin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9.emf"/><Relationship Id="rId25" Type="http://schemas.openxmlformats.org/officeDocument/2006/relationships/image" Target="../media/image63.emf"/><Relationship Id="rId33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65.emf"/><Relationship Id="rId1" Type="http://schemas.openxmlformats.org/officeDocument/2006/relationships/tags" Target="../tags/tag9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6.e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3.bin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23" Type="http://schemas.openxmlformats.org/officeDocument/2006/relationships/image" Target="../media/image62.e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0.emf"/><Relationship Id="rId31" Type="http://schemas.openxmlformats.org/officeDocument/2006/relationships/image" Target="../media/image66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64.emf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68.emf"/><Relationship Id="rId8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4.emf"/><Relationship Id="rId18" Type="http://schemas.openxmlformats.org/officeDocument/2006/relationships/image" Target="../media/image1.GIF"/><Relationship Id="rId26" Type="http://schemas.openxmlformats.org/officeDocument/2006/relationships/oleObject" Target="../embeddings/oleObject7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77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6.emf"/><Relationship Id="rId25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1.bin"/><Relationship Id="rId1" Type="http://schemas.openxmlformats.org/officeDocument/2006/relationships/tags" Target="../tags/tag10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emf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70.GIF"/><Relationship Id="rId15" Type="http://schemas.openxmlformats.org/officeDocument/2006/relationships/image" Target="../media/image75.emf"/><Relationship Id="rId23" Type="http://schemas.openxmlformats.org/officeDocument/2006/relationships/image" Target="../media/image78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48.GIF"/><Relationship Id="rId4" Type="http://schemas.openxmlformats.org/officeDocument/2006/relationships/image" Target="../media/image69.GIF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8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2" name="Rectangle 122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WordArt 111"/>
          <p:cNvSpPr>
            <a:spLocks noChangeArrowheads="1" noChangeShapeType="1" noTextEdit="1"/>
          </p:cNvSpPr>
          <p:nvPr/>
        </p:nvSpPr>
        <p:spPr bwMode="auto">
          <a:xfrm>
            <a:off x="2595701" y="1709530"/>
            <a:ext cx="2323093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</a:t>
            </a:r>
          </a:p>
        </p:txBody>
      </p:sp>
      <p:sp>
        <p:nvSpPr>
          <p:cNvPr id="11" name="WordArt 113"/>
          <p:cNvSpPr>
            <a:spLocks noChangeArrowheads="1" noChangeShapeType="1" noTextEdit="1"/>
          </p:cNvSpPr>
          <p:nvPr/>
        </p:nvSpPr>
        <p:spPr bwMode="auto">
          <a:xfrm>
            <a:off x="2595701" y="2313678"/>
            <a:ext cx="3544066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样本空间</a:t>
            </a:r>
          </a:p>
        </p:txBody>
      </p:sp>
      <p:sp>
        <p:nvSpPr>
          <p:cNvPr id="12" name="WordArt 115"/>
          <p:cNvSpPr>
            <a:spLocks noChangeArrowheads="1" noChangeShapeType="1" noTextEdit="1"/>
          </p:cNvSpPr>
          <p:nvPr/>
        </p:nvSpPr>
        <p:spPr bwMode="auto">
          <a:xfrm>
            <a:off x="2595701" y="4086091"/>
            <a:ext cx="3561703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条件概率</a:t>
            </a:r>
          </a:p>
        </p:txBody>
      </p:sp>
      <p:sp>
        <p:nvSpPr>
          <p:cNvPr id="13" name="WordArt 116"/>
          <p:cNvSpPr>
            <a:spLocks noChangeArrowheads="1" noChangeShapeType="1" noTextEdit="1"/>
          </p:cNvSpPr>
          <p:nvPr/>
        </p:nvSpPr>
        <p:spPr bwMode="auto">
          <a:xfrm>
            <a:off x="2595701" y="4680445"/>
            <a:ext cx="3662922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独立性  </a:t>
            </a:r>
          </a:p>
        </p:txBody>
      </p:sp>
      <p:sp>
        <p:nvSpPr>
          <p:cNvPr id="14" name="WordArt 139"/>
          <p:cNvSpPr>
            <a:spLocks noChangeArrowheads="1" noChangeShapeType="1" noTextEdit="1"/>
          </p:cNvSpPr>
          <p:nvPr/>
        </p:nvSpPr>
        <p:spPr bwMode="auto">
          <a:xfrm>
            <a:off x="2595701" y="2866956"/>
            <a:ext cx="3648310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概率测度</a:t>
            </a:r>
          </a:p>
        </p:txBody>
      </p:sp>
      <p:sp>
        <p:nvSpPr>
          <p:cNvPr id="15" name="WordArt 115"/>
          <p:cNvSpPr>
            <a:spLocks noChangeArrowheads="1" noChangeShapeType="1" noTextEdit="1"/>
          </p:cNvSpPr>
          <p:nvPr/>
        </p:nvSpPr>
        <p:spPr bwMode="auto">
          <a:xfrm>
            <a:off x="2595700" y="3459922"/>
            <a:ext cx="6249536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概率计算</a:t>
            </a: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: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计数方法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644462" y="4711776"/>
            <a:ext cx="227017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(independence)</a:t>
            </a:r>
            <a:endParaRPr kumimoji="1" lang="zh-CN" altLang="en-US" sz="2400" b="1" dirty="0">
              <a:solidFill>
                <a:schemeClr val="tx2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WordArt 147"/>
          <p:cNvSpPr>
            <a:spLocks noChangeArrowheads="1" noChangeShapeType="1" noTextEdit="1"/>
          </p:cNvSpPr>
          <p:nvPr/>
        </p:nvSpPr>
        <p:spPr bwMode="auto">
          <a:xfrm>
            <a:off x="2784544" y="677103"/>
            <a:ext cx="3578088" cy="5193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all" spc="0" normalizeH="0" baseline="0" noProof="0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第一章    概率</a:t>
            </a:r>
          </a:p>
        </p:txBody>
      </p:sp>
    </p:spTree>
    <p:custDataLst>
      <p:tags r:id="rId1"/>
    </p:custDataLst>
  </p:cSld>
  <p:clrMapOvr>
    <a:masterClrMapping/>
  </p:clrMapOvr>
  <p:transition spd="med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ChangeArrowheads="1"/>
          </p:cNvSpPr>
          <p:nvPr/>
        </p:nvSpPr>
        <p:spPr bwMode="auto">
          <a:xfrm>
            <a:off x="225425" y="612775"/>
            <a:ext cx="88407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9933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设每个人血清中含有肝炎病毒的概率为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0.4%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求混合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个人的血清中含有肝炎病毒的概率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176213" y="2425700"/>
            <a:ext cx="27305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则所求概率为</a:t>
            </a:r>
          </a:p>
        </p:txBody>
      </p:sp>
      <p:sp>
        <p:nvSpPr>
          <p:cNvPr id="422916" name="WordArt 4"/>
          <p:cNvSpPr>
            <a:spLocks noChangeArrowheads="1" noChangeShapeType="1" noTextEdit="1"/>
          </p:cNvSpPr>
          <p:nvPr/>
        </p:nvSpPr>
        <p:spPr bwMode="auto">
          <a:xfrm>
            <a:off x="977900" y="1627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accent1">
                    <a:lumMod val="2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22917" name="WordArt 5"/>
          <p:cNvSpPr>
            <a:spLocks noChangeArrowheads="1" noChangeShapeType="1" noTextEdit="1"/>
          </p:cNvSpPr>
          <p:nvPr/>
        </p:nvSpPr>
        <p:spPr bwMode="auto">
          <a:xfrm>
            <a:off x="977900" y="7334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sp>
        <p:nvSpPr>
          <p:cNvPr id="422918" name="Rectangle 6"/>
          <p:cNvSpPr>
            <a:spLocks noChangeArrowheads="1"/>
          </p:cNvSpPr>
          <p:nvPr/>
        </p:nvSpPr>
        <p:spPr bwMode="auto">
          <a:xfrm>
            <a:off x="1511300" y="1512888"/>
            <a:ext cx="1092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记</a:t>
            </a:r>
          </a:p>
        </p:txBody>
      </p:sp>
      <p:grpSp>
        <p:nvGrpSpPr>
          <p:cNvPr id="422919" name="Group 7"/>
          <p:cNvGrpSpPr/>
          <p:nvPr/>
        </p:nvGrpSpPr>
        <p:grpSpPr bwMode="auto">
          <a:xfrm>
            <a:off x="1481138" y="1958975"/>
            <a:ext cx="6973887" cy="519113"/>
            <a:chOff x="741" y="1258"/>
            <a:chExt cx="4393" cy="327"/>
          </a:xfrm>
        </p:grpSpPr>
        <p:graphicFrame>
          <p:nvGraphicFramePr>
            <p:cNvPr id="5515" name="Object 395"/>
            <p:cNvGraphicFramePr>
              <a:graphicFrameLocks noChangeAspect="1"/>
            </p:cNvGraphicFramePr>
            <p:nvPr/>
          </p:nvGraphicFramePr>
          <p:xfrm>
            <a:off x="741" y="1285"/>
            <a:ext cx="439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69000" imgH="317500" progId="">
                    <p:embed/>
                  </p:oleObj>
                </mc:Choice>
                <mc:Fallback>
                  <p:oleObj name="Equation" r:id="rId4" imgW="5969000" imgH="317500" progId="">
                    <p:embed/>
                    <p:pic>
                      <p:nvPicPr>
                        <p:cNvPr id="0" name="Picture 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1285"/>
                          <a:ext cx="439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21" name="Rectangle 9"/>
            <p:cNvSpPr>
              <a:spLocks noChangeArrowheads="1"/>
            </p:cNvSpPr>
            <p:nvPr/>
          </p:nvSpPr>
          <p:spPr bwMode="auto">
            <a:xfrm>
              <a:off x="1265" y="1258"/>
              <a:ext cx="291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个人血清含肝炎病毒</a:t>
              </a:r>
            </a:p>
          </p:txBody>
        </p:sp>
        <p:graphicFrame>
          <p:nvGraphicFramePr>
            <p:cNvPr id="5516" name="Object 396"/>
            <p:cNvGraphicFramePr>
              <a:graphicFrameLocks noChangeAspect="1"/>
            </p:cNvGraphicFramePr>
            <p:nvPr/>
          </p:nvGraphicFramePr>
          <p:xfrm>
            <a:off x="1538" y="1315"/>
            <a:ext cx="14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900" imgH="228600" progId="">
                    <p:embed/>
                  </p:oleObj>
                </mc:Choice>
                <mc:Fallback>
                  <p:oleObj name="Equation" r:id="rId6" imgW="88900" imgH="228600" progId="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1315"/>
                          <a:ext cx="14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17" name="Object 397"/>
          <p:cNvGraphicFramePr>
            <a:graphicFrameLocks noChangeAspect="1"/>
          </p:cNvGraphicFramePr>
          <p:nvPr/>
        </p:nvGraphicFramePr>
        <p:xfrm>
          <a:off x="2041525" y="2901950"/>
          <a:ext cx="1263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600" imgH="596900" progId="">
                  <p:embed/>
                </p:oleObj>
              </mc:Choice>
              <mc:Fallback>
                <p:oleObj name="Equation" r:id="rId8" imgW="990600" imgH="596900" progId="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2901950"/>
                        <a:ext cx="12636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8" name="Object 398"/>
          <p:cNvGraphicFramePr>
            <a:graphicFrameLocks noChangeAspect="1"/>
          </p:cNvGraphicFramePr>
          <p:nvPr/>
        </p:nvGraphicFramePr>
        <p:xfrm>
          <a:off x="3232150" y="2809875"/>
          <a:ext cx="16859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900" imgH="762000" progId="">
                  <p:embed/>
                </p:oleObj>
              </mc:Choice>
              <mc:Fallback>
                <p:oleObj name="Equation" r:id="rId10" imgW="1358900" imgH="762000" progId="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809875"/>
                        <a:ext cx="16859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" name="Object 399"/>
          <p:cNvGraphicFramePr>
            <a:graphicFrameLocks noChangeAspect="1"/>
          </p:cNvGraphicFramePr>
          <p:nvPr/>
        </p:nvGraphicFramePr>
        <p:xfrm>
          <a:off x="3232150" y="3754438"/>
          <a:ext cx="19446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7500" imgH="596900" progId="">
                  <p:embed/>
                </p:oleObj>
              </mc:Choice>
              <mc:Fallback>
                <p:oleObj name="Equation" r:id="rId12" imgW="1587500" imgH="596900" progId="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754438"/>
                        <a:ext cx="19446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0" name="Object 400"/>
          <p:cNvGraphicFramePr>
            <a:graphicFrameLocks noChangeAspect="1"/>
          </p:cNvGraphicFramePr>
          <p:nvPr/>
        </p:nvGraphicFramePr>
        <p:xfrm>
          <a:off x="3252788" y="4524375"/>
          <a:ext cx="18462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8600" imgH="292100" progId="">
                  <p:embed/>
                </p:oleObj>
              </mc:Choice>
              <mc:Fallback>
                <p:oleObj name="Equation" r:id="rId14" imgW="1498600" imgH="292100" progId="">
                  <p:embed/>
                  <p:pic>
                    <p:nvPicPr>
                      <p:cNvPr id="0" name="Picture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4524375"/>
                        <a:ext cx="18462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1" name="Object 401"/>
          <p:cNvGraphicFramePr>
            <a:graphicFrameLocks noChangeAspect="1"/>
          </p:cNvGraphicFramePr>
          <p:nvPr/>
        </p:nvGraphicFramePr>
        <p:xfrm>
          <a:off x="3267075" y="5102225"/>
          <a:ext cx="939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900" imgH="228600" progId="">
                  <p:embed/>
                </p:oleObj>
              </mc:Choice>
              <mc:Fallback>
                <p:oleObj name="Equation" r:id="rId16" imgW="723900" imgH="228600" progId="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102225"/>
                        <a:ext cx="939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8" name="AutoShape 16"/>
          <p:cNvSpPr>
            <a:spLocks noChangeArrowheads="1"/>
          </p:cNvSpPr>
          <p:nvPr/>
        </p:nvSpPr>
        <p:spPr bwMode="auto">
          <a:xfrm>
            <a:off x="5568950" y="3668713"/>
            <a:ext cx="2709863" cy="1009650"/>
          </a:xfrm>
          <a:prstGeom prst="wedgeRectCallout">
            <a:avLst>
              <a:gd name="adj1" fmla="val -67514"/>
              <a:gd name="adj2" fmla="val -5505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根据实际问题</a:t>
            </a:r>
          </a:p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判断事件独立性</a:t>
            </a:r>
          </a:p>
        </p:txBody>
      </p:sp>
      <p:sp>
        <p:nvSpPr>
          <p:cNvPr id="422929" name="Text Box 17"/>
          <p:cNvSpPr txBox="1">
            <a:spLocks noChangeArrowheads="1"/>
          </p:cNvSpPr>
          <p:nvPr/>
        </p:nvSpPr>
        <p:spPr bwMode="auto">
          <a:xfrm>
            <a:off x="638175" y="5819775"/>
            <a:ext cx="71961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问题：设计试验次数（分组方法）</a:t>
            </a:r>
          </a:p>
        </p:txBody>
      </p:sp>
      <p:graphicFrame>
        <p:nvGraphicFramePr>
          <p:cNvPr id="5522" name="Object 402"/>
          <p:cNvGraphicFramePr>
            <a:graphicFrameLocks noChangeAspect="1"/>
          </p:cNvGraphicFramePr>
          <p:nvPr/>
        </p:nvGraphicFramePr>
        <p:xfrm>
          <a:off x="4916488" y="2478088"/>
          <a:ext cx="41576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17900" imgH="736600" progId="Equation.DSMT4">
                  <p:embed/>
                </p:oleObj>
              </mc:Choice>
              <mc:Fallback>
                <p:oleObj name="Equation" r:id="rId18" imgW="3517900" imgH="736600" progId="Equation.DSMT4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2478088"/>
                        <a:ext cx="4157662" cy="89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5" grpId="0"/>
      <p:bldP spid="422917" grpId="0" animBg="1"/>
      <p:bldP spid="422918" grpId="0"/>
      <p:bldP spid="422928" grpId="0" animBg="1"/>
      <p:bldP spid="4229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0" name="Line 398"/>
          <p:cNvSpPr>
            <a:spLocks noChangeShapeType="1"/>
          </p:cNvSpPr>
          <p:nvPr/>
        </p:nvSpPr>
        <p:spPr bwMode="auto">
          <a:xfrm>
            <a:off x="611188" y="4581525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1" name="Line 399"/>
          <p:cNvSpPr>
            <a:spLocks noChangeShapeType="1"/>
          </p:cNvSpPr>
          <p:nvPr/>
        </p:nvSpPr>
        <p:spPr bwMode="auto">
          <a:xfrm>
            <a:off x="8388350" y="4581525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2" name="Line 468"/>
          <p:cNvSpPr>
            <a:spLocks noChangeShapeType="1"/>
          </p:cNvSpPr>
          <p:nvPr/>
        </p:nvSpPr>
        <p:spPr bwMode="auto">
          <a:xfrm>
            <a:off x="611188" y="5099050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3" name="Line 470"/>
          <p:cNvSpPr>
            <a:spLocks noChangeShapeType="1"/>
          </p:cNvSpPr>
          <p:nvPr/>
        </p:nvSpPr>
        <p:spPr bwMode="auto">
          <a:xfrm>
            <a:off x="8388350" y="5099050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6547" name="WordArt 499"/>
          <p:cNvSpPr>
            <a:spLocks noChangeArrowheads="1" noChangeShapeType="1" noTextEdit="1"/>
          </p:cNvSpPr>
          <p:nvPr/>
        </p:nvSpPr>
        <p:spPr bwMode="auto">
          <a:xfrm>
            <a:off x="965200" y="16144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accent1">
                    <a:lumMod val="2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386552" name="Group 504"/>
          <p:cNvGrpSpPr/>
          <p:nvPr/>
        </p:nvGrpSpPr>
        <p:grpSpPr bwMode="auto">
          <a:xfrm>
            <a:off x="187325" y="620713"/>
            <a:ext cx="8777288" cy="946150"/>
            <a:chOff x="118" y="343"/>
            <a:chExt cx="5529" cy="596"/>
          </a:xfrm>
        </p:grpSpPr>
        <p:sp>
          <p:nvSpPr>
            <p:cNvPr id="386423" name="Rectangle 375"/>
            <p:cNvSpPr>
              <a:spLocks noChangeArrowheads="1"/>
            </p:cNvSpPr>
            <p:nvPr/>
          </p:nvSpPr>
          <p:spPr bwMode="auto">
            <a:xfrm>
              <a:off x="118" y="343"/>
              <a:ext cx="5529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 dirty="0">
                  <a:solidFill>
                    <a:srgbClr val="FFCC00"/>
                  </a:solidFill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设一支步枪击中目标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的概率为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  试求</a:t>
              </a:r>
            </a:p>
            <a:p>
              <a:pPr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支枪齐射能击中目标的概率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6640" name="Object 4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852078"/>
                </p:ext>
              </p:extLst>
            </p:nvPr>
          </p:nvGraphicFramePr>
          <p:xfrm>
            <a:off x="3521" y="383"/>
            <a:ext cx="94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1100" imgH="292100" progId="">
                    <p:embed/>
                  </p:oleObj>
                </mc:Choice>
                <mc:Fallback>
                  <p:oleObj name="Equation" r:id="rId4" imgW="1181100" imgH="292100" progId="">
                    <p:embed/>
                    <p:pic>
                      <p:nvPicPr>
                        <p:cNvPr id="0" name="Picture 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383"/>
                          <a:ext cx="94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41" name="Object 4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857330"/>
                </p:ext>
              </p:extLst>
            </p:nvPr>
          </p:nvGraphicFramePr>
          <p:xfrm>
            <a:off x="5104" y="423"/>
            <a:ext cx="18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400" imgH="165100" progId="">
                    <p:embed/>
                  </p:oleObj>
                </mc:Choice>
                <mc:Fallback>
                  <p:oleObj name="Equation" r:id="rId6" imgW="152400" imgH="165100" progId="">
                    <p:embed/>
                    <p:pic>
                      <p:nvPicPr>
                        <p:cNvPr id="0" name="Picture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423"/>
                          <a:ext cx="18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6553" name="WordArt 505"/>
          <p:cNvSpPr>
            <a:spLocks noChangeArrowheads="1" noChangeShapeType="1" noTextEdit="1"/>
          </p:cNvSpPr>
          <p:nvPr/>
        </p:nvSpPr>
        <p:spPr bwMode="auto">
          <a:xfrm>
            <a:off x="446214" y="708711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grpSp>
        <p:nvGrpSpPr>
          <p:cNvPr id="386556" name="Group 508"/>
          <p:cNvGrpSpPr/>
          <p:nvPr/>
        </p:nvGrpSpPr>
        <p:grpSpPr bwMode="auto">
          <a:xfrm>
            <a:off x="1436688" y="1536700"/>
            <a:ext cx="6597650" cy="519113"/>
            <a:chOff x="905" y="968"/>
            <a:chExt cx="4156" cy="327"/>
          </a:xfrm>
        </p:grpSpPr>
        <p:sp>
          <p:nvSpPr>
            <p:cNvPr id="386427" name="Rectangle 379"/>
            <p:cNvSpPr>
              <a:spLocks noChangeArrowheads="1"/>
            </p:cNvSpPr>
            <p:nvPr/>
          </p:nvSpPr>
          <p:spPr bwMode="auto">
            <a:xfrm>
              <a:off x="905" y="968"/>
              <a:ext cx="31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            第   支枪击中目标</a:t>
              </a:r>
            </a:p>
          </p:txBody>
        </p:sp>
        <p:graphicFrame>
          <p:nvGraphicFramePr>
            <p:cNvPr id="6642" name="Object 498"/>
            <p:cNvGraphicFramePr>
              <a:graphicFrameLocks noChangeAspect="1"/>
            </p:cNvGraphicFramePr>
            <p:nvPr/>
          </p:nvGraphicFramePr>
          <p:xfrm>
            <a:off x="1303" y="982"/>
            <a:ext cx="37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80000" imgH="317500" progId="">
                    <p:embed/>
                  </p:oleObj>
                </mc:Choice>
                <mc:Fallback>
                  <p:oleObj name="Equation" r:id="rId8" imgW="5080000" imgH="317500" progId="">
                    <p:embed/>
                    <p:pic>
                      <p:nvPicPr>
                        <p:cNvPr id="0" name="Picture 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982"/>
                          <a:ext cx="37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43" name="Object 499"/>
            <p:cNvGraphicFramePr>
              <a:graphicFrameLocks noChangeAspect="1"/>
            </p:cNvGraphicFramePr>
            <p:nvPr/>
          </p:nvGraphicFramePr>
          <p:xfrm>
            <a:off x="2098" y="1011"/>
            <a:ext cx="14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500" imgH="215900" progId="">
                    <p:embed/>
                  </p:oleObj>
                </mc:Choice>
                <mc:Fallback>
                  <p:oleObj name="Equation" r:id="rId10" imgW="63500" imgH="215900" progId="">
                    <p:embed/>
                    <p:pic>
                      <p:nvPicPr>
                        <p:cNvPr id="0" name="Picture 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1011"/>
                          <a:ext cx="14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6558" name="Group 510"/>
          <p:cNvGrpSpPr/>
          <p:nvPr/>
        </p:nvGrpSpPr>
        <p:grpSpPr bwMode="auto">
          <a:xfrm>
            <a:off x="176213" y="2000250"/>
            <a:ext cx="7086600" cy="519113"/>
            <a:chOff x="295" y="1524"/>
            <a:chExt cx="4464" cy="327"/>
          </a:xfrm>
        </p:grpSpPr>
        <p:sp>
          <p:nvSpPr>
            <p:cNvPr id="386439" name="Rectangle 391"/>
            <p:cNvSpPr>
              <a:spLocks noChangeArrowheads="1"/>
            </p:cNvSpPr>
            <p:nvPr/>
          </p:nvSpPr>
          <p:spPr bwMode="auto">
            <a:xfrm>
              <a:off x="295" y="1524"/>
              <a:ext cx="446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易知                    相互独立</a:t>
              </a:r>
            </a:p>
          </p:txBody>
        </p:sp>
        <p:graphicFrame>
          <p:nvGraphicFramePr>
            <p:cNvPr id="6644" name="Object 500"/>
            <p:cNvGraphicFramePr>
              <a:graphicFrameLocks noChangeAspect="1"/>
            </p:cNvGraphicFramePr>
            <p:nvPr/>
          </p:nvGraphicFramePr>
          <p:xfrm>
            <a:off x="790" y="1552"/>
            <a:ext cx="114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85900" imgH="292100" progId="">
                    <p:embed/>
                  </p:oleObj>
                </mc:Choice>
                <mc:Fallback>
                  <p:oleObj name="Equation" r:id="rId12" imgW="1485900" imgH="292100" progId="">
                    <p:embed/>
                    <p:pic>
                      <p:nvPicPr>
                        <p:cNvPr id="0" name="Picture 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552"/>
                          <a:ext cx="114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45" name="Object 501"/>
          <p:cNvGraphicFramePr>
            <a:graphicFrameLocks noChangeAspect="1"/>
          </p:cNvGraphicFramePr>
          <p:nvPr/>
        </p:nvGraphicFramePr>
        <p:xfrm>
          <a:off x="2576513" y="2366963"/>
          <a:ext cx="19129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62100" imgH="635000" progId="">
                  <p:embed/>
                </p:oleObj>
              </mc:Choice>
              <mc:Fallback>
                <p:oleObj name="Equation" r:id="rId14" imgW="1562100" imgH="635000" progId="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366963"/>
                        <a:ext cx="19129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" name="Object 502"/>
          <p:cNvGraphicFramePr>
            <a:graphicFrameLocks noChangeAspect="1"/>
          </p:cNvGraphicFramePr>
          <p:nvPr/>
        </p:nvGraphicFramePr>
        <p:xfrm>
          <a:off x="2963863" y="2978150"/>
          <a:ext cx="19462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635000" progId="">
                  <p:embed/>
                </p:oleObj>
              </mc:Choice>
              <mc:Fallback>
                <p:oleObj name="Equation" r:id="rId16" imgW="1587500" imgH="635000" progId="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2978150"/>
                        <a:ext cx="19462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7" name="Object 503"/>
          <p:cNvGraphicFramePr>
            <a:graphicFrameLocks noChangeAspect="1"/>
          </p:cNvGraphicFramePr>
          <p:nvPr/>
        </p:nvGraphicFramePr>
        <p:xfrm>
          <a:off x="2968625" y="3706813"/>
          <a:ext cx="1817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900" imgH="342900" progId="">
                  <p:embed/>
                </p:oleObj>
              </mc:Choice>
              <mc:Fallback>
                <p:oleObj name="Equation" r:id="rId18" imgW="1485900" imgH="342900" progId="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706813"/>
                        <a:ext cx="18176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8" name="Object 504"/>
          <p:cNvGraphicFramePr>
            <a:graphicFrameLocks noChangeAspect="1"/>
          </p:cNvGraphicFramePr>
          <p:nvPr/>
        </p:nvGraphicFramePr>
        <p:xfrm>
          <a:off x="4714875" y="3713163"/>
          <a:ext cx="16875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58900" imgH="292100" progId="">
                  <p:embed/>
                </p:oleObj>
              </mc:Choice>
              <mc:Fallback>
                <p:oleObj name="Equation" r:id="rId20" imgW="1358900" imgH="292100" progId="">
                  <p:embed/>
                  <p:pic>
                    <p:nvPicPr>
                      <p:cNvPr id="0" name="Picture 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713163"/>
                        <a:ext cx="16875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9" name="Object 505"/>
          <p:cNvGraphicFramePr>
            <a:graphicFrameLocks noChangeAspect="1"/>
          </p:cNvGraphicFramePr>
          <p:nvPr/>
        </p:nvGraphicFramePr>
        <p:xfrm>
          <a:off x="1552575" y="4181475"/>
          <a:ext cx="60467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635500" imgH="723900" progId="">
                  <p:embed/>
                </p:oleObj>
              </mc:Choice>
              <mc:Fallback>
                <p:oleObj name="Equation" r:id="rId22" imgW="4635500" imgH="723900" progId="">
                  <p:embed/>
                  <p:pic>
                    <p:nvPicPr>
                      <p:cNvPr id="0" name="Picture 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181475"/>
                        <a:ext cx="6046788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564" name="AutoShape 516"/>
          <p:cNvSpPr>
            <a:spLocks noChangeArrowheads="1"/>
          </p:cNvSpPr>
          <p:nvPr/>
        </p:nvSpPr>
        <p:spPr bwMode="auto">
          <a:xfrm>
            <a:off x="2822575" y="5449888"/>
            <a:ext cx="6035675" cy="920750"/>
          </a:xfrm>
          <a:prstGeom prst="wedgeRectCallout">
            <a:avLst>
              <a:gd name="adj1" fmla="val 13176"/>
              <a:gd name="adj2" fmla="val -89139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可见即使 </a:t>
            </a:r>
            <a:r>
              <a:rPr kumimoji="1"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</a:rPr>
              <a:t>p</a:t>
            </a:r>
            <a:r>
              <a:rPr kumimoji="1"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很小，但只要试验不断进行下去，小概率事件几乎必然要发生</a:t>
            </a:r>
          </a:p>
        </p:txBody>
      </p:sp>
      <p:sp>
        <p:nvSpPr>
          <p:cNvPr id="386565" name="Rectangle 517"/>
          <p:cNvSpPr>
            <a:spLocks noChangeArrowheads="1"/>
          </p:cNvSpPr>
          <p:nvPr/>
        </p:nvSpPr>
        <p:spPr bwMode="auto">
          <a:xfrm>
            <a:off x="4125913" y="1976438"/>
            <a:ext cx="3140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所求概率为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553" grpId="0" animBg="1"/>
      <p:bldP spid="386564" grpId="0" animBg="1"/>
      <p:bldP spid="3865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770" name="Group 2"/>
          <p:cNvGrpSpPr/>
          <p:nvPr/>
        </p:nvGrpSpPr>
        <p:grpSpPr bwMode="auto">
          <a:xfrm>
            <a:off x="6086475" y="1171575"/>
            <a:ext cx="2665413" cy="1152525"/>
            <a:chOff x="3742" y="1117"/>
            <a:chExt cx="1679" cy="726"/>
          </a:xfrm>
        </p:grpSpPr>
        <p:sp>
          <p:nvSpPr>
            <p:cNvPr id="8243" name="Rectangle 3"/>
            <p:cNvSpPr>
              <a:spLocks noChangeArrowheads="1"/>
            </p:cNvSpPr>
            <p:nvPr/>
          </p:nvSpPr>
          <p:spPr bwMode="auto">
            <a:xfrm>
              <a:off x="4105" y="1117"/>
              <a:ext cx="363" cy="1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44" name="Rectangle 4"/>
            <p:cNvSpPr>
              <a:spLocks noChangeArrowheads="1"/>
            </p:cNvSpPr>
            <p:nvPr/>
          </p:nvSpPr>
          <p:spPr bwMode="auto">
            <a:xfrm>
              <a:off x="4694" y="1117"/>
              <a:ext cx="363" cy="1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45" name="Rectangle 5"/>
            <p:cNvSpPr>
              <a:spLocks noChangeArrowheads="1"/>
            </p:cNvSpPr>
            <p:nvPr/>
          </p:nvSpPr>
          <p:spPr bwMode="auto">
            <a:xfrm>
              <a:off x="4105" y="1661"/>
              <a:ext cx="363" cy="1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46" name="Rectangle 6"/>
            <p:cNvSpPr>
              <a:spLocks noChangeArrowheads="1"/>
            </p:cNvSpPr>
            <p:nvPr/>
          </p:nvSpPr>
          <p:spPr bwMode="auto">
            <a:xfrm>
              <a:off x="4694" y="1661"/>
              <a:ext cx="363" cy="1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23" name="Line 7"/>
            <p:cNvSpPr>
              <a:spLocks noChangeShapeType="1"/>
            </p:cNvSpPr>
            <p:nvPr/>
          </p:nvSpPr>
          <p:spPr bwMode="auto">
            <a:xfrm flipH="1">
              <a:off x="3923" y="120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4" name="Line 8"/>
            <p:cNvSpPr>
              <a:spLocks noChangeShapeType="1"/>
            </p:cNvSpPr>
            <p:nvPr/>
          </p:nvSpPr>
          <p:spPr bwMode="auto">
            <a:xfrm flipH="1">
              <a:off x="3923" y="175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5" name="Line 9"/>
            <p:cNvSpPr>
              <a:spLocks noChangeShapeType="1"/>
            </p:cNvSpPr>
            <p:nvPr/>
          </p:nvSpPr>
          <p:spPr bwMode="auto">
            <a:xfrm flipH="1">
              <a:off x="4468" y="1207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6" name="Line 10"/>
            <p:cNvSpPr>
              <a:spLocks noChangeShapeType="1"/>
            </p:cNvSpPr>
            <p:nvPr/>
          </p:nvSpPr>
          <p:spPr bwMode="auto">
            <a:xfrm flipH="1">
              <a:off x="4468" y="1752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7" name="Line 11"/>
            <p:cNvSpPr>
              <a:spLocks noChangeShapeType="1"/>
            </p:cNvSpPr>
            <p:nvPr/>
          </p:nvSpPr>
          <p:spPr bwMode="auto">
            <a:xfrm flipH="1">
              <a:off x="5057" y="1207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8" name="Line 12"/>
            <p:cNvSpPr>
              <a:spLocks noChangeShapeType="1"/>
            </p:cNvSpPr>
            <p:nvPr/>
          </p:nvSpPr>
          <p:spPr bwMode="auto">
            <a:xfrm flipH="1">
              <a:off x="5057" y="175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9" name="Line 13"/>
            <p:cNvSpPr>
              <a:spLocks noChangeShapeType="1"/>
            </p:cNvSpPr>
            <p:nvPr/>
          </p:nvSpPr>
          <p:spPr bwMode="auto">
            <a:xfrm>
              <a:off x="3923" y="1207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0" name="Line 14"/>
            <p:cNvSpPr>
              <a:spLocks noChangeShapeType="1"/>
            </p:cNvSpPr>
            <p:nvPr/>
          </p:nvSpPr>
          <p:spPr bwMode="auto">
            <a:xfrm>
              <a:off x="5239" y="1207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" name="Line 15"/>
            <p:cNvSpPr>
              <a:spLocks noChangeShapeType="1"/>
            </p:cNvSpPr>
            <p:nvPr/>
          </p:nvSpPr>
          <p:spPr bwMode="auto">
            <a:xfrm flipH="1">
              <a:off x="3742" y="148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" name="Line 16"/>
            <p:cNvSpPr>
              <a:spLocks noChangeShapeType="1"/>
            </p:cNvSpPr>
            <p:nvPr/>
          </p:nvSpPr>
          <p:spPr bwMode="auto">
            <a:xfrm flipH="1">
              <a:off x="5239" y="148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66" name="Object 774"/>
            <p:cNvGraphicFramePr>
              <a:graphicFrameLocks noChangeAspect="1"/>
            </p:cNvGraphicFramePr>
            <p:nvPr/>
          </p:nvGraphicFramePr>
          <p:xfrm>
            <a:off x="4195" y="1117"/>
            <a:ext cx="18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52400" imgH="228600" progId="">
                    <p:embed/>
                  </p:oleObj>
                </mc:Choice>
                <mc:Fallback>
                  <p:oleObj name="公式" r:id="rId3" imgW="152400" imgH="228600" progId="">
                    <p:embed/>
                    <p:pic>
                      <p:nvPicPr>
                        <p:cNvPr id="0" name="Picture 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117"/>
                          <a:ext cx="18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67" name="Object 775"/>
            <p:cNvGraphicFramePr>
              <a:graphicFrameLocks noChangeAspect="1"/>
            </p:cNvGraphicFramePr>
            <p:nvPr/>
          </p:nvGraphicFramePr>
          <p:xfrm>
            <a:off x="4778" y="1117"/>
            <a:ext cx="23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28600" imgH="228600" progId="">
                    <p:embed/>
                  </p:oleObj>
                </mc:Choice>
                <mc:Fallback>
                  <p:oleObj name="公式" r:id="rId5" imgW="228600" imgH="228600" progId="">
                    <p:embed/>
                    <p:pic>
                      <p:nvPicPr>
                        <p:cNvPr id="0" name="Picture 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1117"/>
                          <a:ext cx="23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68" name="Object 776"/>
            <p:cNvGraphicFramePr>
              <a:graphicFrameLocks noChangeAspect="1"/>
            </p:cNvGraphicFramePr>
            <p:nvPr/>
          </p:nvGraphicFramePr>
          <p:xfrm>
            <a:off x="4099" y="1661"/>
            <a:ext cx="30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55600" imgH="228600" progId="Equation.3">
                    <p:embed/>
                  </p:oleObj>
                </mc:Choice>
                <mc:Fallback>
                  <p:oleObj name="公式" r:id="rId7" imgW="355600" imgH="228600" progId="Equation.3">
                    <p:embed/>
                    <p:pic>
                      <p:nvPicPr>
                        <p:cNvPr id="0" name="Picture 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1661"/>
                          <a:ext cx="306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69" name="Object 777"/>
            <p:cNvGraphicFramePr>
              <a:graphicFrameLocks noChangeAspect="1"/>
            </p:cNvGraphicFramePr>
            <p:nvPr/>
          </p:nvGraphicFramePr>
          <p:xfrm>
            <a:off x="4724" y="1661"/>
            <a:ext cx="30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55600" imgH="279400" progId="Equation.3">
                    <p:embed/>
                  </p:oleObj>
                </mc:Choice>
                <mc:Fallback>
                  <p:oleObj name="公式" r:id="rId9" imgW="355600" imgH="279400" progId="Equation.3">
                    <p:embed/>
                    <p:pic>
                      <p:nvPicPr>
                        <p:cNvPr id="0" name="Picture 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1661"/>
                          <a:ext cx="30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6789" name="Rectangle 21"/>
          <p:cNvSpPr>
            <a:spLocks noChangeArrowheads="1"/>
          </p:cNvSpPr>
          <p:nvPr/>
        </p:nvSpPr>
        <p:spPr bwMode="auto">
          <a:xfrm>
            <a:off x="214313" y="3370263"/>
            <a:ext cx="1138237" cy="519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416790" name="Rectangle 22"/>
          <p:cNvSpPr>
            <a:spLocks noChangeArrowheads="1"/>
          </p:cNvSpPr>
          <p:nvPr/>
        </p:nvSpPr>
        <p:spPr bwMode="auto">
          <a:xfrm>
            <a:off x="209550" y="4057650"/>
            <a:ext cx="4938713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于是整个系统的可靠性为</a:t>
            </a:r>
          </a:p>
        </p:txBody>
      </p:sp>
      <p:sp>
        <p:nvSpPr>
          <p:cNvPr id="416795" name="WordArt 27"/>
          <p:cNvSpPr>
            <a:spLocks noChangeArrowheads="1" noChangeShapeType="1" noTextEdit="1"/>
          </p:cNvSpPr>
          <p:nvPr/>
        </p:nvSpPr>
        <p:spPr bwMode="auto">
          <a:xfrm>
            <a:off x="977900" y="2770188"/>
            <a:ext cx="384175" cy="311150"/>
          </a:xfrm>
          <a:prstGeom prst="rect">
            <a:avLst/>
          </a:prstGeom>
          <a:ln w="28575"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accent1">
                    <a:lumMod val="2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16796" name="WordArt 28"/>
          <p:cNvSpPr>
            <a:spLocks noChangeArrowheads="1" noChangeShapeType="1" noTextEdit="1"/>
          </p:cNvSpPr>
          <p:nvPr/>
        </p:nvSpPr>
        <p:spPr bwMode="auto">
          <a:xfrm>
            <a:off x="977900" y="1050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grpSp>
        <p:nvGrpSpPr>
          <p:cNvPr id="416797" name="Group 29"/>
          <p:cNvGrpSpPr/>
          <p:nvPr/>
        </p:nvGrpSpPr>
        <p:grpSpPr bwMode="auto">
          <a:xfrm>
            <a:off x="230188" y="930275"/>
            <a:ext cx="5732462" cy="1800225"/>
            <a:chOff x="105" y="674"/>
            <a:chExt cx="3611" cy="1134"/>
          </a:xfrm>
        </p:grpSpPr>
        <p:sp>
          <p:nvSpPr>
            <p:cNvPr id="416798" name="Rectangle 30"/>
            <p:cNvSpPr>
              <a:spLocks noChangeArrowheads="1"/>
            </p:cNvSpPr>
            <p:nvPr/>
          </p:nvSpPr>
          <p:spPr bwMode="auto">
            <a:xfrm>
              <a:off x="105" y="674"/>
              <a:ext cx="3581" cy="113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 dirty="0">
                  <a:solidFill>
                    <a:srgbClr val="FF99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某系统由四个部件</a:t>
              </a:r>
            </a:p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构成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见图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设每个部件的可靠性均为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且四个部件是相互独立的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求整个系统的可靠性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8970" name="Object 778"/>
            <p:cNvGraphicFramePr>
              <a:graphicFrameLocks noChangeAspect="1"/>
            </p:cNvGraphicFramePr>
            <p:nvPr/>
          </p:nvGraphicFramePr>
          <p:xfrm>
            <a:off x="2737" y="731"/>
            <a:ext cx="97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44600" imgH="254000" progId="">
                    <p:embed/>
                  </p:oleObj>
                </mc:Choice>
                <mc:Fallback>
                  <p:oleObj name="Equation" r:id="rId11" imgW="1244600" imgH="254000" progId="">
                    <p:embed/>
                    <p:pic>
                      <p:nvPicPr>
                        <p:cNvPr id="0" name="Picture 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731"/>
                          <a:ext cx="97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71" name="Object 779"/>
            <p:cNvGraphicFramePr>
              <a:graphicFrameLocks noChangeAspect="1"/>
            </p:cNvGraphicFramePr>
            <p:nvPr/>
          </p:nvGraphicFramePr>
          <p:xfrm>
            <a:off x="378" y="1278"/>
            <a:ext cx="28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92100" imgH="228600" progId="">
                    <p:embed/>
                  </p:oleObj>
                </mc:Choice>
                <mc:Fallback>
                  <p:oleObj name="Equation" r:id="rId13" imgW="292100" imgH="228600" progId="">
                    <p:embed/>
                    <p:pic>
                      <p:nvPicPr>
                        <p:cNvPr id="0" name="Picture 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1278"/>
                          <a:ext cx="28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801" name="Group 33"/>
          <p:cNvGrpSpPr/>
          <p:nvPr/>
        </p:nvGrpSpPr>
        <p:grpSpPr bwMode="auto">
          <a:xfrm>
            <a:off x="1512888" y="2700338"/>
            <a:ext cx="5562600" cy="519112"/>
            <a:chOff x="953" y="1773"/>
            <a:chExt cx="3504" cy="327"/>
          </a:xfrm>
        </p:grpSpPr>
        <p:sp>
          <p:nvSpPr>
            <p:cNvPr id="416802" name="Rectangle 34"/>
            <p:cNvSpPr>
              <a:spLocks noChangeArrowheads="1"/>
            </p:cNvSpPr>
            <p:nvPr/>
          </p:nvSpPr>
          <p:spPr bwMode="auto">
            <a:xfrm>
              <a:off x="953" y="1773"/>
              <a:ext cx="350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           整个系统正常工作</a:t>
              </a:r>
            </a:p>
          </p:txBody>
        </p:sp>
        <p:graphicFrame>
          <p:nvGraphicFramePr>
            <p:cNvPr id="8972" name="Object 780"/>
            <p:cNvGraphicFramePr>
              <a:graphicFrameLocks noChangeAspect="1"/>
            </p:cNvGraphicFramePr>
            <p:nvPr/>
          </p:nvGraphicFramePr>
          <p:xfrm>
            <a:off x="1354" y="1802"/>
            <a:ext cx="24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276600" imgH="292100" progId="">
                    <p:embed/>
                  </p:oleObj>
                </mc:Choice>
                <mc:Fallback>
                  <p:oleObj name="Equation" r:id="rId15" imgW="3276600" imgH="292100" progId="">
                    <p:embed/>
                    <p:pic>
                      <p:nvPicPr>
                        <p:cNvPr id="0" name="Picture 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802"/>
                          <a:ext cx="244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73" name="Object 781"/>
          <p:cNvGraphicFramePr>
            <a:graphicFrameLocks noChangeAspect="1"/>
          </p:cNvGraphicFramePr>
          <p:nvPr/>
        </p:nvGraphicFramePr>
        <p:xfrm>
          <a:off x="3211513" y="3738563"/>
          <a:ext cx="2397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93900" imgH="292100" progId="">
                  <p:embed/>
                </p:oleObj>
              </mc:Choice>
              <mc:Fallback>
                <p:oleObj name="Equation" r:id="rId17" imgW="1993900" imgH="292100" progId="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3738563"/>
                        <a:ext cx="2397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4" name="Object 782"/>
          <p:cNvGraphicFramePr>
            <a:graphicFrameLocks noChangeAspect="1"/>
          </p:cNvGraphicFramePr>
          <p:nvPr/>
        </p:nvGraphicFramePr>
        <p:xfrm>
          <a:off x="1276350" y="4589463"/>
          <a:ext cx="33369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794000" imgH="317500" progId="">
                  <p:embed/>
                </p:oleObj>
              </mc:Choice>
              <mc:Fallback>
                <p:oleObj name="Equation" r:id="rId19" imgW="2794000" imgH="317500" progId="">
                  <p:embed/>
                  <p:pic>
                    <p:nvPicPr>
                      <p:cNvPr id="0" name="Picture 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589463"/>
                        <a:ext cx="33369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5" name="Object 783"/>
          <p:cNvGraphicFramePr>
            <a:graphicFrameLocks noChangeAspect="1"/>
          </p:cNvGraphicFramePr>
          <p:nvPr/>
        </p:nvGraphicFramePr>
        <p:xfrm>
          <a:off x="2046288" y="5035550"/>
          <a:ext cx="54752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660900" imgH="317500" progId="">
                  <p:embed/>
                </p:oleObj>
              </mc:Choice>
              <mc:Fallback>
                <p:oleObj name="Equation" r:id="rId21" imgW="4660900" imgH="317500" progId="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035550"/>
                        <a:ext cx="547528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6" name="Object 784"/>
          <p:cNvGraphicFramePr>
            <a:graphicFrameLocks noChangeAspect="1"/>
          </p:cNvGraphicFramePr>
          <p:nvPr/>
        </p:nvGraphicFramePr>
        <p:xfrm>
          <a:off x="2044817" y="5532438"/>
          <a:ext cx="66087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651500" imgH="317500" progId="">
                  <p:embed/>
                </p:oleObj>
              </mc:Choice>
              <mc:Fallback>
                <p:oleObj name="Equation" r:id="rId23" imgW="5651500" imgH="317500" progId="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817" y="5532438"/>
                        <a:ext cx="66087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7" name="Object 785"/>
          <p:cNvGraphicFramePr>
            <a:graphicFrameLocks noChangeAspect="1"/>
          </p:cNvGraphicFramePr>
          <p:nvPr/>
        </p:nvGraphicFramePr>
        <p:xfrm>
          <a:off x="2045510" y="5938838"/>
          <a:ext cx="2365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43100" imgH="342900" progId="">
                  <p:embed/>
                </p:oleObj>
              </mc:Choice>
              <mc:Fallback>
                <p:oleObj name="Equation" r:id="rId25" imgW="1943100" imgH="342900" progId="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510" y="5938838"/>
                        <a:ext cx="2365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8" name="Object 786"/>
          <p:cNvGraphicFramePr>
            <a:graphicFrameLocks noChangeAspect="1"/>
          </p:cNvGraphicFramePr>
          <p:nvPr/>
        </p:nvGraphicFramePr>
        <p:xfrm>
          <a:off x="4400550" y="5940425"/>
          <a:ext cx="18145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85900" imgH="342900" progId="">
                  <p:embed/>
                </p:oleObj>
              </mc:Choice>
              <mc:Fallback>
                <p:oleObj name="Equation" r:id="rId27" imgW="1485900" imgH="342900" progId="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940425"/>
                        <a:ext cx="18145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6810" name="Group 42"/>
          <p:cNvGrpSpPr/>
          <p:nvPr/>
        </p:nvGrpSpPr>
        <p:grpSpPr bwMode="auto">
          <a:xfrm>
            <a:off x="2024063" y="3121025"/>
            <a:ext cx="6122987" cy="519113"/>
            <a:chOff x="1275" y="2062"/>
            <a:chExt cx="3857" cy="327"/>
          </a:xfrm>
        </p:grpSpPr>
        <p:graphicFrame>
          <p:nvGraphicFramePr>
            <p:cNvPr id="8979" name="Object 787"/>
            <p:cNvGraphicFramePr>
              <a:graphicFrameLocks noChangeAspect="1"/>
            </p:cNvGraphicFramePr>
            <p:nvPr/>
          </p:nvGraphicFramePr>
          <p:xfrm>
            <a:off x="1275" y="2074"/>
            <a:ext cx="385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5232400" imgH="317500" progId="">
                    <p:embed/>
                  </p:oleObj>
                </mc:Choice>
                <mc:Fallback>
                  <p:oleObj name="Equation" r:id="rId29" imgW="5232400" imgH="317500" progId="">
                    <p:embed/>
                    <p:pic>
                      <p:nvPicPr>
                        <p:cNvPr id="0" name="Picture 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2074"/>
                          <a:ext cx="3857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12" name="Rectangle 44"/>
            <p:cNvSpPr>
              <a:spLocks noChangeArrowheads="1"/>
            </p:cNvSpPr>
            <p:nvPr/>
          </p:nvSpPr>
          <p:spPr bwMode="auto">
            <a:xfrm>
              <a:off x="1792" y="2062"/>
              <a:ext cx="255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个部件正常工作</a:t>
              </a:r>
            </a:p>
          </p:txBody>
        </p:sp>
        <p:graphicFrame>
          <p:nvGraphicFramePr>
            <p:cNvPr id="8980" name="Object 788"/>
            <p:cNvGraphicFramePr>
              <a:graphicFrameLocks noChangeAspect="1"/>
            </p:cNvGraphicFramePr>
            <p:nvPr/>
          </p:nvGraphicFramePr>
          <p:xfrm>
            <a:off x="2101" y="2114"/>
            <a:ext cx="14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88900" imgH="228600" progId="">
                    <p:embed/>
                  </p:oleObj>
                </mc:Choice>
                <mc:Fallback>
                  <p:oleObj name="Equation" r:id="rId31" imgW="88900" imgH="228600" progId="">
                    <p:embed/>
                    <p:pic>
                      <p:nvPicPr>
                        <p:cNvPr id="0" name="Picture 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2114"/>
                          <a:ext cx="14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814" name="Group 46"/>
          <p:cNvGrpSpPr/>
          <p:nvPr/>
        </p:nvGrpSpPr>
        <p:grpSpPr bwMode="auto">
          <a:xfrm>
            <a:off x="5418138" y="2713038"/>
            <a:ext cx="3571875" cy="957262"/>
            <a:chOff x="3413" y="1781"/>
            <a:chExt cx="2250" cy="603"/>
          </a:xfrm>
        </p:grpSpPr>
        <p:grpSp>
          <p:nvGrpSpPr>
            <p:cNvPr id="9012" name="Group 47"/>
            <p:cNvGrpSpPr/>
            <p:nvPr/>
          </p:nvGrpSpPr>
          <p:grpSpPr bwMode="auto">
            <a:xfrm>
              <a:off x="3413" y="1781"/>
              <a:ext cx="2180" cy="603"/>
              <a:chOff x="3269" y="2061"/>
              <a:chExt cx="2180" cy="603"/>
            </a:xfrm>
          </p:grpSpPr>
          <p:sp>
            <p:nvSpPr>
              <p:cNvPr id="416816" name="AutoShape 48"/>
              <p:cNvSpPr>
                <a:spLocks noChangeArrowheads="1"/>
              </p:cNvSpPr>
              <p:nvPr/>
            </p:nvSpPr>
            <p:spPr bwMode="auto">
              <a:xfrm>
                <a:off x="3269" y="2061"/>
                <a:ext cx="2180" cy="603"/>
              </a:xfrm>
              <a:prstGeom prst="wedgeRectCallout">
                <a:avLst>
                  <a:gd name="adj1" fmla="val 5644"/>
                  <a:gd name="adj2" fmla="val -82671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28575" algn="ctr">
                <a:solidFill>
                  <a:schemeClr val="tx2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eaLnBrk="0" hangingPunct="0">
                  <a:buClr>
                    <a:schemeClr val="tx2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     </a:t>
                </a:r>
                <a:r>
                  <a:rPr kumimoji="1" lang="en-US" altLang="zh-CN" sz="2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kumimoji="1" lang="zh-CN" altLang="en-US" sz="2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、</a:t>
                </a:r>
                <a:r>
                  <a:rPr kumimoji="1" lang="en-US" altLang="zh-CN" sz="2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II</a:t>
                </a:r>
                <a:r>
                  <a:rPr kumimoji="1" lang="en-US" altLang="zh-CN" sz="28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 </a:t>
                </a:r>
                <a:r>
                  <a:rPr kumimoji="1" lang="zh-CN" altLang="en-US" sz="28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华文新魏" panose="02010800040101010101" charset="-122"/>
                    <a:ea typeface="华文新魏" panose="02010800040101010101" charset="-122"/>
                  </a:rPr>
                  <a:t>串联</a:t>
                </a:r>
              </a:p>
              <a:p>
                <a:pPr eaLnBrk="0" hangingPunct="0">
                  <a:buClr>
                    <a:schemeClr val="tx2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 dirty="0">
                    <a:solidFill>
                      <a:srgbClr val="FFFF00"/>
                    </a:solidFill>
                    <a:latin typeface="华文新魏" panose="02010800040101010101" charset="-122"/>
                    <a:ea typeface="华文新魏" panose="02010800040101010101" charset="-122"/>
                  </a:rPr>
                  <a:t>   </a:t>
                </a:r>
                <a:r>
                  <a:rPr kumimoji="1" lang="en-US" altLang="zh-CN" sz="2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华文新魏" panose="02010800040101010101" charset="-122"/>
                  </a:rPr>
                  <a:t>III</a:t>
                </a:r>
                <a:r>
                  <a:rPr kumimoji="1" lang="zh-CN" altLang="en-US" sz="2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华文新魏" panose="02010800040101010101" charset="-122"/>
                  </a:rPr>
                  <a:t>、</a:t>
                </a:r>
                <a:r>
                  <a:rPr kumimoji="1" lang="en-US" altLang="zh-CN" sz="2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华文新魏" panose="02010800040101010101" charset="-122"/>
                  </a:rPr>
                  <a:t>IV</a:t>
                </a:r>
                <a:r>
                  <a:rPr kumimoji="1" lang="en-US" altLang="zh-CN" sz="2800" b="1" dirty="0">
                    <a:solidFill>
                      <a:srgbClr val="FFFF00"/>
                    </a:solidFill>
                    <a:latin typeface="华文新魏" panose="02010800040101010101" charset="-122"/>
                    <a:ea typeface="华文新魏" panose="02010800040101010101" charset="-122"/>
                  </a:rPr>
                  <a:t> </a:t>
                </a:r>
                <a:r>
                  <a:rPr kumimoji="1" lang="zh-CN" altLang="en-US" sz="28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华文新魏" panose="02010800040101010101" charset="-122"/>
                    <a:ea typeface="华文新魏" panose="02010800040101010101" charset="-122"/>
                  </a:rPr>
                  <a:t>串联</a:t>
                </a:r>
              </a:p>
            </p:txBody>
          </p:sp>
          <p:sp>
            <p:nvSpPr>
              <p:cNvPr id="9015" name="AutoShape 49"/>
              <p:cNvSpPr/>
              <p:nvPr/>
            </p:nvSpPr>
            <p:spPr bwMode="auto">
              <a:xfrm>
                <a:off x="4744" y="2184"/>
                <a:ext cx="56" cy="384"/>
              </a:xfrm>
              <a:prstGeom prst="rightBrace">
                <a:avLst>
                  <a:gd name="adj1" fmla="val 57143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None/>
                </a:pPr>
                <a:endPara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16818" name="Rectangle 50"/>
            <p:cNvSpPr>
              <a:spLocks noChangeArrowheads="1"/>
            </p:cNvSpPr>
            <p:nvPr/>
          </p:nvSpPr>
          <p:spPr bwMode="auto">
            <a:xfrm>
              <a:off x="4961" y="1922"/>
              <a:ext cx="70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并联</a:t>
              </a:r>
            </a:p>
          </p:txBody>
        </p:sp>
      </p:grpSp>
      <p:grpSp>
        <p:nvGrpSpPr>
          <p:cNvPr id="416819" name="Group 51"/>
          <p:cNvGrpSpPr/>
          <p:nvPr/>
        </p:nvGrpSpPr>
        <p:grpSpPr bwMode="auto">
          <a:xfrm>
            <a:off x="2682875" y="4022725"/>
            <a:ext cx="4910138" cy="1492250"/>
            <a:chOff x="1690" y="2606"/>
            <a:chExt cx="3093" cy="940"/>
          </a:xfrm>
        </p:grpSpPr>
        <p:sp>
          <p:nvSpPr>
            <p:cNvPr id="8224" name="Line 52"/>
            <p:cNvSpPr>
              <a:spLocks noChangeShapeType="1"/>
            </p:cNvSpPr>
            <p:nvPr/>
          </p:nvSpPr>
          <p:spPr bwMode="auto">
            <a:xfrm flipH="1">
              <a:off x="2152" y="2952"/>
              <a:ext cx="1808" cy="3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5" name="Line 53"/>
            <p:cNvSpPr>
              <a:spLocks noChangeShapeType="1"/>
            </p:cNvSpPr>
            <p:nvPr/>
          </p:nvSpPr>
          <p:spPr bwMode="auto">
            <a:xfrm flipH="1">
              <a:off x="3001" y="2961"/>
              <a:ext cx="968" cy="3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6" name="Line 54"/>
            <p:cNvSpPr>
              <a:spLocks noChangeShapeType="1"/>
            </p:cNvSpPr>
            <p:nvPr/>
          </p:nvSpPr>
          <p:spPr bwMode="auto">
            <a:xfrm>
              <a:off x="3970" y="2946"/>
              <a:ext cx="119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6823" name="AutoShape 55"/>
            <p:cNvSpPr>
              <a:spLocks noChangeArrowheads="1"/>
            </p:cNvSpPr>
            <p:nvPr/>
          </p:nvSpPr>
          <p:spPr bwMode="auto">
            <a:xfrm>
              <a:off x="3619" y="2606"/>
              <a:ext cx="1164" cy="355"/>
            </a:xfrm>
            <a:prstGeom prst="wedgeRectCallout">
              <a:avLst>
                <a:gd name="adj1" fmla="val -24829"/>
                <a:gd name="adj2" fmla="val 45491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相互独立</a:t>
              </a:r>
              <a:endPara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8228" name="Oval 56"/>
            <p:cNvSpPr>
              <a:spLocks noChangeArrowheads="1"/>
            </p:cNvSpPr>
            <p:nvPr/>
          </p:nvSpPr>
          <p:spPr bwMode="auto">
            <a:xfrm>
              <a:off x="2593" y="3258"/>
              <a:ext cx="496" cy="256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9" name="Oval 57"/>
            <p:cNvSpPr>
              <a:spLocks noChangeArrowheads="1"/>
            </p:cNvSpPr>
            <p:nvPr/>
          </p:nvSpPr>
          <p:spPr bwMode="auto">
            <a:xfrm>
              <a:off x="1690" y="3252"/>
              <a:ext cx="496" cy="280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30" name="Oval 58"/>
            <p:cNvSpPr>
              <a:spLocks noChangeArrowheads="1"/>
            </p:cNvSpPr>
            <p:nvPr/>
          </p:nvSpPr>
          <p:spPr bwMode="auto">
            <a:xfrm>
              <a:off x="3524" y="3226"/>
              <a:ext cx="1131" cy="320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16827" name="Oval 59"/>
          <p:cNvSpPr>
            <a:spLocks noChangeArrowheads="1"/>
          </p:cNvSpPr>
          <p:nvPr/>
        </p:nvSpPr>
        <p:spPr bwMode="auto">
          <a:xfrm>
            <a:off x="4622800" y="5943600"/>
            <a:ext cx="469900" cy="5461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828" name="Oval 60"/>
          <p:cNvSpPr>
            <a:spLocks noChangeArrowheads="1"/>
          </p:cNvSpPr>
          <p:nvPr/>
        </p:nvSpPr>
        <p:spPr bwMode="auto">
          <a:xfrm>
            <a:off x="6426200" y="1841500"/>
            <a:ext cx="2032000" cy="685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829" name="Freeform 61"/>
          <p:cNvSpPr/>
          <p:nvPr/>
        </p:nvSpPr>
        <p:spPr bwMode="auto">
          <a:xfrm>
            <a:off x="4889500" y="2413000"/>
            <a:ext cx="1727200" cy="3505200"/>
          </a:xfrm>
          <a:custGeom>
            <a:avLst/>
            <a:gdLst>
              <a:gd name="T0" fmla="*/ 2147483647 w 1088"/>
              <a:gd name="T1" fmla="*/ 0 h 2208"/>
              <a:gd name="T2" fmla="*/ 2147483647 w 1088"/>
              <a:gd name="T3" fmla="*/ 2147483647 h 2208"/>
              <a:gd name="T4" fmla="*/ 0 w 1088"/>
              <a:gd name="T5" fmla="*/ 2147483647 h 2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8" h="2208">
                <a:moveTo>
                  <a:pt x="1088" y="0"/>
                </a:moveTo>
                <a:cubicBezTo>
                  <a:pt x="838" y="228"/>
                  <a:pt x="589" y="456"/>
                  <a:pt x="408" y="824"/>
                </a:cubicBezTo>
                <a:cubicBezTo>
                  <a:pt x="227" y="1192"/>
                  <a:pt x="113" y="1700"/>
                  <a:pt x="0" y="220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830" name="Oval 62"/>
          <p:cNvSpPr>
            <a:spLocks noChangeArrowheads="1"/>
          </p:cNvSpPr>
          <p:nvPr/>
        </p:nvSpPr>
        <p:spPr bwMode="auto">
          <a:xfrm>
            <a:off x="4965700" y="5981700"/>
            <a:ext cx="1346200" cy="4445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831" name="Oval 63"/>
          <p:cNvSpPr>
            <a:spLocks noChangeArrowheads="1"/>
          </p:cNvSpPr>
          <p:nvPr/>
        </p:nvSpPr>
        <p:spPr bwMode="auto">
          <a:xfrm>
            <a:off x="6273800" y="1003300"/>
            <a:ext cx="2260600" cy="14097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832" name="Freeform 64"/>
          <p:cNvSpPr/>
          <p:nvPr/>
        </p:nvSpPr>
        <p:spPr bwMode="auto">
          <a:xfrm>
            <a:off x="6273800" y="1917700"/>
            <a:ext cx="2516188" cy="4178300"/>
          </a:xfrm>
          <a:custGeom>
            <a:avLst/>
            <a:gdLst>
              <a:gd name="T0" fmla="*/ 2147483647 w 1593"/>
              <a:gd name="T1" fmla="*/ 0 h 2608"/>
              <a:gd name="T2" fmla="*/ 2147483647 w 1593"/>
              <a:gd name="T3" fmla="*/ 2147483647 h 2608"/>
              <a:gd name="T4" fmla="*/ 2147483647 w 1593"/>
              <a:gd name="T5" fmla="*/ 2147483647 h 2608"/>
              <a:gd name="T6" fmla="*/ 2147483647 w 1593"/>
              <a:gd name="T7" fmla="*/ 2147483647 h 2608"/>
              <a:gd name="T8" fmla="*/ 0 w 1593"/>
              <a:gd name="T9" fmla="*/ 2147483647 h 2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3" h="2608">
                <a:moveTo>
                  <a:pt x="1424" y="0"/>
                </a:moveTo>
                <a:cubicBezTo>
                  <a:pt x="1452" y="69"/>
                  <a:pt x="1593" y="177"/>
                  <a:pt x="1592" y="416"/>
                </a:cubicBezTo>
                <a:cubicBezTo>
                  <a:pt x="1591" y="655"/>
                  <a:pt x="1519" y="1160"/>
                  <a:pt x="1416" y="1432"/>
                </a:cubicBezTo>
                <a:cubicBezTo>
                  <a:pt x="1313" y="1704"/>
                  <a:pt x="1212" y="1852"/>
                  <a:pt x="976" y="2048"/>
                </a:cubicBezTo>
                <a:cubicBezTo>
                  <a:pt x="740" y="2244"/>
                  <a:pt x="203" y="2491"/>
                  <a:pt x="0" y="260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833" name="WordArt 65"/>
          <p:cNvSpPr>
            <a:spLocks noChangeArrowheads="1" noChangeShapeType="1" noTextEdit="1"/>
          </p:cNvSpPr>
          <p:nvPr/>
        </p:nvSpPr>
        <p:spPr bwMode="auto">
          <a:xfrm>
            <a:off x="444500" y="582613"/>
            <a:ext cx="2601913" cy="3667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系统可靠性概念：</a:t>
            </a:r>
          </a:p>
        </p:txBody>
      </p:sp>
      <p:grpSp>
        <p:nvGrpSpPr>
          <p:cNvPr id="416834" name="Group 66"/>
          <p:cNvGrpSpPr/>
          <p:nvPr/>
        </p:nvGrpSpPr>
        <p:grpSpPr bwMode="auto">
          <a:xfrm>
            <a:off x="3221038" y="619125"/>
            <a:ext cx="4468812" cy="312738"/>
            <a:chOff x="1797" y="462"/>
            <a:chExt cx="2815" cy="133"/>
          </a:xfrm>
        </p:grpSpPr>
        <p:sp>
          <p:nvSpPr>
            <p:cNvPr id="8999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797" y="462"/>
              <a:ext cx="1143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系统可靠性</a:t>
              </a:r>
            </a:p>
          </p:txBody>
        </p:sp>
        <p:sp>
          <p:nvSpPr>
            <p:cNvPr id="9000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2991" y="509"/>
              <a:ext cx="119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=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00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3150" y="471"/>
              <a:ext cx="124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0000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P</a:t>
              </a:r>
              <a:endPara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900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3299" y="471"/>
              <a:ext cx="48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{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9003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3382" y="463"/>
              <a:ext cx="1143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系统正常工作</a:t>
              </a:r>
            </a:p>
          </p:txBody>
        </p:sp>
        <p:sp>
          <p:nvSpPr>
            <p:cNvPr id="9004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4564" y="472"/>
              <a:ext cx="48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}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1000"/>
                                        <p:tgtEl>
                                          <p:spTgt spid="41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16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1000"/>
                                        <p:tgtEl>
                                          <p:spTgt spid="41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2" dur="1000"/>
                                        <p:tgtEl>
                                          <p:spTgt spid="41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9" grpId="0"/>
      <p:bldP spid="416790" grpId="0" autoUpdateAnimBg="0"/>
      <p:bldP spid="416796" grpId="0" animBg="1"/>
      <p:bldP spid="416827" grpId="0" animBg="1"/>
      <p:bldP spid="416828" grpId="0" animBg="1"/>
      <p:bldP spid="416830" grpId="0" animBg="1"/>
      <p:bldP spid="416831" grpId="0" animBg="1"/>
      <p:bldP spid="4168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70550" y="4730750"/>
          <a:ext cx="2044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317500" progId="Equation.DSMT4">
                  <p:embed/>
                </p:oleObj>
              </mc:Choice>
              <mc:Fallback>
                <p:oleObj name="Equation" r:id="rId3" imgW="1333500" imgH="317500" progId="Equation.DSMT4">
                  <p:embed/>
                  <p:pic>
                    <p:nvPicPr>
                      <p:cNvPr id="0" name="Object 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4730750"/>
                        <a:ext cx="2044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48946" y="6188075"/>
          <a:ext cx="11144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363200" imgH="3657600" progId="Equation.DSMT4">
                  <p:embed/>
                </p:oleObj>
              </mc:Choice>
              <mc:Fallback>
                <p:oleObj name="Equation" r:id="rId5" imgW="10363200" imgH="3657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946" y="6188075"/>
                        <a:ext cx="11144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58589" y="565299"/>
            <a:ext cx="8994775" cy="19882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号高炮同时对飞机进行射击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三门炮击中飞机的概率分别为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飞机被一门炮击中而被击落的概率为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被两门炮击中而被击落的概率为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0.6,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若被三门炮击中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飞机必定被击落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求飞机被击落的概率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839788" y="3848100"/>
            <a:ext cx="10080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423940" name="WordArt 4"/>
          <p:cNvSpPr>
            <a:spLocks noChangeArrowheads="1" noChangeShapeType="1" noTextEdit="1"/>
          </p:cNvSpPr>
          <p:nvPr/>
        </p:nvSpPr>
        <p:spPr bwMode="auto">
          <a:xfrm>
            <a:off x="927100" y="267017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23941" name="WordArt 5"/>
          <p:cNvSpPr>
            <a:spLocks noChangeArrowheads="1" noChangeShapeType="1" noTextEdit="1"/>
          </p:cNvSpPr>
          <p:nvPr/>
        </p:nvSpPr>
        <p:spPr bwMode="auto">
          <a:xfrm>
            <a:off x="927100" y="669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grpSp>
        <p:nvGrpSpPr>
          <p:cNvPr id="423942" name="Group 6"/>
          <p:cNvGrpSpPr/>
          <p:nvPr/>
        </p:nvGrpSpPr>
        <p:grpSpPr bwMode="auto">
          <a:xfrm>
            <a:off x="1138238" y="2592388"/>
            <a:ext cx="4968875" cy="519112"/>
            <a:chOff x="743" y="1736"/>
            <a:chExt cx="3130" cy="327"/>
          </a:xfrm>
        </p:grpSpPr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743" y="1736"/>
              <a:ext cx="313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 dirty="0">
                  <a:solidFill>
                    <a:srgbClr val="FF99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记            飞机被击落</a:t>
              </a:r>
            </a:p>
          </p:txBody>
        </p:sp>
        <p:graphicFrame>
          <p:nvGraphicFramePr>
            <p:cNvPr id="10049" name="Object 833"/>
            <p:cNvGraphicFramePr>
              <a:graphicFrameLocks noChangeAspect="1"/>
            </p:cNvGraphicFramePr>
            <p:nvPr/>
          </p:nvGraphicFramePr>
          <p:xfrm>
            <a:off x="1376" y="1760"/>
            <a:ext cx="177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349500" imgH="292100" progId="">
                    <p:embed/>
                  </p:oleObj>
                </mc:Choice>
                <mc:Fallback>
                  <p:oleObj name="Equation" r:id="rId7" imgW="2349500" imgH="292100" progId="">
                    <p:embed/>
                    <p:pic>
                      <p:nvPicPr>
                        <p:cNvPr id="0" name="Picture 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760"/>
                          <a:ext cx="177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3945" name="Group 9"/>
          <p:cNvGrpSpPr/>
          <p:nvPr/>
        </p:nvGrpSpPr>
        <p:grpSpPr bwMode="auto">
          <a:xfrm>
            <a:off x="2057400" y="2982913"/>
            <a:ext cx="5545138" cy="519112"/>
            <a:chOff x="1184" y="2142"/>
            <a:chExt cx="3493" cy="327"/>
          </a:xfrm>
        </p:grpSpPr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1668" y="2142"/>
              <a:ext cx="212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飞机被 </a:t>
              </a:r>
              <a:r>
                <a:rPr kumimoji="1" lang="zh-CN" altLang="en-US" sz="2800" b="1" i="1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门炮击中</a:t>
              </a:r>
            </a:p>
          </p:txBody>
        </p:sp>
        <p:graphicFrame>
          <p:nvGraphicFramePr>
            <p:cNvPr id="10050" name="Object 834"/>
            <p:cNvGraphicFramePr>
              <a:graphicFrameLocks noChangeAspect="1"/>
            </p:cNvGraphicFramePr>
            <p:nvPr/>
          </p:nvGraphicFramePr>
          <p:xfrm>
            <a:off x="1184" y="2160"/>
            <a:ext cx="349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724400" imgH="317500" progId="">
                    <p:embed/>
                  </p:oleObj>
                </mc:Choice>
                <mc:Fallback>
                  <p:oleObj name="Equation" r:id="rId9" imgW="4724400" imgH="317500" progId="">
                    <p:embed/>
                    <p:pic>
                      <p:nvPicPr>
                        <p:cNvPr id="0" name="Picture 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160"/>
                          <a:ext cx="349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51" name="Object 835"/>
            <p:cNvGraphicFramePr>
              <a:graphicFrameLocks noChangeAspect="1"/>
            </p:cNvGraphicFramePr>
            <p:nvPr/>
          </p:nvGraphicFramePr>
          <p:xfrm>
            <a:off x="2435" y="2182"/>
            <a:ext cx="14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8900" imgH="228600" progId="">
                    <p:embed/>
                  </p:oleObj>
                </mc:Choice>
                <mc:Fallback>
                  <p:oleObj name="Equation" r:id="rId11" imgW="88900" imgH="228600" progId="">
                    <p:embed/>
                    <p:pic>
                      <p:nvPicPr>
                        <p:cNvPr id="0" name="Picture 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2182"/>
                          <a:ext cx="14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3949" name="Group 13"/>
          <p:cNvGrpSpPr/>
          <p:nvPr/>
        </p:nvGrpSpPr>
        <p:grpSpPr bwMode="auto">
          <a:xfrm>
            <a:off x="2000250" y="3411538"/>
            <a:ext cx="5610225" cy="530225"/>
            <a:chOff x="1324" y="2428"/>
            <a:chExt cx="3534" cy="334"/>
          </a:xfrm>
        </p:grpSpPr>
        <p:sp>
          <p:nvSpPr>
            <p:cNvPr id="423950" name="Rectangle 14"/>
            <p:cNvSpPr>
              <a:spLocks noChangeArrowheads="1"/>
            </p:cNvSpPr>
            <p:nvPr/>
          </p:nvSpPr>
          <p:spPr bwMode="auto">
            <a:xfrm>
              <a:off x="1872" y="2428"/>
              <a:ext cx="212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第 </a:t>
              </a:r>
              <a:r>
                <a:rPr kumimoji="1" lang="zh-CN" altLang="en-US" sz="2800" b="1" i="1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门炮击中飞机</a:t>
              </a:r>
            </a:p>
          </p:txBody>
        </p:sp>
        <p:graphicFrame>
          <p:nvGraphicFramePr>
            <p:cNvPr id="10052" name="Object 836"/>
            <p:cNvGraphicFramePr/>
            <p:nvPr/>
          </p:nvGraphicFramePr>
          <p:xfrm>
            <a:off x="1324" y="2428"/>
            <a:ext cx="353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7462400" imgH="6096000" progId="">
                    <p:embed/>
                  </p:oleObj>
                </mc:Choice>
                <mc:Fallback>
                  <p:oleObj name="Equation" r:id="rId13" imgW="67462400" imgH="6096000" progId="">
                    <p:embed/>
                    <p:pic>
                      <p:nvPicPr>
                        <p:cNvPr id="0" name="Picture 8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2428"/>
                          <a:ext cx="3534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53" name="Object 837"/>
            <p:cNvGraphicFramePr>
              <a:graphicFrameLocks noChangeAspect="1"/>
            </p:cNvGraphicFramePr>
            <p:nvPr/>
          </p:nvGraphicFramePr>
          <p:xfrm>
            <a:off x="2120" y="2470"/>
            <a:ext cx="18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57600" imgH="5689600" progId="">
                    <p:embed/>
                  </p:oleObj>
                </mc:Choice>
                <mc:Fallback>
                  <p:oleObj name="Equation" r:id="rId15" imgW="3657600" imgH="5689600" progId="">
                    <p:embed/>
                    <p:pic>
                      <p:nvPicPr>
                        <p:cNvPr id="0" name="Picture 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2470"/>
                          <a:ext cx="188" cy="2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54" name="Object 838"/>
          <p:cNvGraphicFramePr>
            <a:graphicFrameLocks noChangeAspect="1"/>
          </p:cNvGraphicFramePr>
          <p:nvPr/>
        </p:nvGraphicFramePr>
        <p:xfrm>
          <a:off x="1277938" y="3884613"/>
          <a:ext cx="4508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10000" imgH="317500" progId="">
                  <p:embed/>
                </p:oleObj>
              </mc:Choice>
              <mc:Fallback>
                <p:oleObj name="Equation" r:id="rId17" imgW="3810000" imgH="317500" progId="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884613"/>
                        <a:ext cx="45085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" name="Object 839"/>
          <p:cNvGraphicFramePr>
            <a:graphicFrameLocks noChangeAspect="1"/>
          </p:cNvGraphicFramePr>
          <p:nvPr/>
        </p:nvGraphicFramePr>
        <p:xfrm>
          <a:off x="1281113" y="4292600"/>
          <a:ext cx="4508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10000" imgH="317500" progId="">
                  <p:embed/>
                </p:oleObj>
              </mc:Choice>
              <mc:Fallback>
                <p:oleObj name="Equation" r:id="rId19" imgW="3810000" imgH="317500" progId="">
                  <p:embed/>
                  <p:pic>
                    <p:nvPicPr>
                      <p:cNvPr id="0" name="Picture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292600"/>
                        <a:ext cx="45085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" name="Object 840"/>
          <p:cNvGraphicFramePr>
            <a:graphicFrameLocks noChangeAspect="1"/>
          </p:cNvGraphicFramePr>
          <p:nvPr/>
        </p:nvGraphicFramePr>
        <p:xfrm>
          <a:off x="1279525" y="4729163"/>
          <a:ext cx="18145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85900" imgH="292100" progId="">
                  <p:embed/>
                </p:oleObj>
              </mc:Choice>
              <mc:Fallback>
                <p:oleObj name="Equation" r:id="rId21" imgW="1485900" imgH="292100" progId="">
                  <p:embed/>
                  <p:pic>
                    <p:nvPicPr>
                      <p:cNvPr id="0" name="Picture 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729163"/>
                        <a:ext cx="18145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115888" y="5056188"/>
            <a:ext cx="36941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由全概率公式有</a:t>
            </a:r>
          </a:p>
        </p:txBody>
      </p:sp>
      <p:graphicFrame>
        <p:nvGraphicFramePr>
          <p:cNvPr id="10057" name="Object 841"/>
          <p:cNvGraphicFramePr>
            <a:graphicFrameLocks noChangeAspect="1"/>
          </p:cNvGraphicFramePr>
          <p:nvPr/>
        </p:nvGraphicFramePr>
        <p:xfrm>
          <a:off x="5681663" y="3902075"/>
          <a:ext cx="2043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76400" imgH="317500" progId="">
                  <p:embed/>
                </p:oleObj>
              </mc:Choice>
              <mc:Fallback>
                <p:oleObj name="Equation" r:id="rId23" imgW="1676400" imgH="317500" progId="">
                  <p:embed/>
                  <p:pic>
                    <p:nvPicPr>
                      <p:cNvPr id="0" name="Picture 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3902075"/>
                        <a:ext cx="20431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8" name="Object 842"/>
          <p:cNvGraphicFramePr>
            <a:graphicFrameLocks noChangeAspect="1"/>
          </p:cNvGraphicFramePr>
          <p:nvPr/>
        </p:nvGraphicFramePr>
        <p:xfrm>
          <a:off x="5670550" y="4322763"/>
          <a:ext cx="20431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76400" imgH="317500" progId="">
                  <p:embed/>
                </p:oleObj>
              </mc:Choice>
              <mc:Fallback>
                <p:oleObj name="Equation" r:id="rId25" imgW="1676400" imgH="317500" progId="">
                  <p:embed/>
                  <p:pic>
                    <p:nvPicPr>
                      <p:cNvPr id="0" name="Picture 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4322763"/>
                        <a:ext cx="20431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0" name="Object 844"/>
          <p:cNvGraphicFramePr>
            <a:graphicFrameLocks noChangeAspect="1"/>
          </p:cNvGraphicFramePr>
          <p:nvPr/>
        </p:nvGraphicFramePr>
        <p:xfrm>
          <a:off x="1214438" y="5456238"/>
          <a:ext cx="35671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09900" imgH="660400" progId="">
                  <p:embed/>
                </p:oleObj>
              </mc:Choice>
              <mc:Fallback>
                <p:oleObj name="Equation" r:id="rId27" imgW="3009900" imgH="660400" progId="">
                  <p:embed/>
                  <p:pic>
                    <p:nvPicPr>
                      <p:cNvPr id="0" name="Picture 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456238"/>
                        <a:ext cx="35671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1" name="Object 845"/>
          <p:cNvGraphicFramePr>
            <a:graphicFrameLocks noChangeAspect="1"/>
          </p:cNvGraphicFramePr>
          <p:nvPr/>
        </p:nvGraphicFramePr>
        <p:xfrm>
          <a:off x="2016125" y="6194425"/>
          <a:ext cx="48656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27500" imgH="228600" progId="">
                  <p:embed/>
                </p:oleObj>
              </mc:Choice>
              <mc:Fallback>
                <p:oleObj name="Equation" r:id="rId29" imgW="4127500" imgH="228600" progId="">
                  <p:embed/>
                  <p:pic>
                    <p:nvPicPr>
                      <p:cNvPr id="0" name="Picture 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6194425"/>
                        <a:ext cx="48656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1908175" y="2927350"/>
            <a:ext cx="5981700" cy="573088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3965" name="Freeform 29"/>
          <p:cNvSpPr/>
          <p:nvPr/>
        </p:nvSpPr>
        <p:spPr bwMode="auto">
          <a:xfrm flipV="1">
            <a:off x="1298575" y="4286250"/>
            <a:ext cx="4446588" cy="46038"/>
          </a:xfrm>
          <a:custGeom>
            <a:avLst/>
            <a:gdLst>
              <a:gd name="T0" fmla="*/ 0 w 3184"/>
              <a:gd name="T1" fmla="*/ 0 h 17"/>
              <a:gd name="T2" fmla="*/ 2147483647 w 3184"/>
              <a:gd name="T3" fmla="*/ 2147483647 h 17"/>
              <a:gd name="T4" fmla="*/ 2147483647 w 3184"/>
              <a:gd name="T5" fmla="*/ 0 h 17"/>
              <a:gd name="T6" fmla="*/ 2147483647 w 3184"/>
              <a:gd name="T7" fmla="*/ 2147483647 h 17"/>
              <a:gd name="T8" fmla="*/ 2147483647 w 3184"/>
              <a:gd name="T9" fmla="*/ 2147483647 h 17"/>
              <a:gd name="T10" fmla="*/ 2147483647 w 3184"/>
              <a:gd name="T11" fmla="*/ 2147483647 h 17"/>
              <a:gd name="T12" fmla="*/ 2147483647 w 3184"/>
              <a:gd name="T13" fmla="*/ 214748364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4"/>
              <a:gd name="T22" fmla="*/ 0 h 17"/>
              <a:gd name="T23" fmla="*/ 3184 w 3184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4" h="17">
                <a:moveTo>
                  <a:pt x="0" y="0"/>
                </a:moveTo>
                <a:cubicBezTo>
                  <a:pt x="83" y="3"/>
                  <a:pt x="307" y="16"/>
                  <a:pt x="496" y="16"/>
                </a:cubicBezTo>
                <a:cubicBezTo>
                  <a:pt x="685" y="16"/>
                  <a:pt x="933" y="0"/>
                  <a:pt x="1136" y="0"/>
                </a:cubicBezTo>
                <a:cubicBezTo>
                  <a:pt x="1339" y="0"/>
                  <a:pt x="1509" y="15"/>
                  <a:pt x="1712" y="16"/>
                </a:cubicBezTo>
                <a:cubicBezTo>
                  <a:pt x="1915" y="17"/>
                  <a:pt x="2164" y="8"/>
                  <a:pt x="2352" y="8"/>
                </a:cubicBezTo>
                <a:cubicBezTo>
                  <a:pt x="2540" y="8"/>
                  <a:pt x="2701" y="16"/>
                  <a:pt x="2840" y="16"/>
                </a:cubicBezTo>
                <a:cubicBezTo>
                  <a:pt x="2979" y="16"/>
                  <a:pt x="3112" y="10"/>
                  <a:pt x="3184" y="8"/>
                </a:cubicBezTo>
              </a:path>
            </a:pathLst>
          </a:custGeom>
          <a:noFill/>
          <a:ln w="28575" cmpd="sng">
            <a:solidFill>
              <a:srgbClr val="FF3300"/>
            </a:solidFill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10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/>
      <p:bldP spid="423939" grpId="0"/>
      <p:bldP spid="423941" grpId="0" animBg="1"/>
      <p:bldP spid="423956" grpId="0"/>
      <p:bldP spid="423963" grpId="0" animBg="1"/>
      <p:bldP spid="423963" grpId="1" animBg="1"/>
      <p:bldP spid="423965" grpId="0" animBg="1"/>
      <p:bldP spid="42396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14</a:t>
            </a:fld>
            <a:endParaRPr lang="zh-CN" altLang="en-US" sz="1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文本占位符 126978"/>
          <p:cNvSpPr>
            <a:spLocks noGrp="1"/>
          </p:cNvSpPr>
          <p:nvPr>
            <p:ph type="body" sz="half" idx="1"/>
          </p:nvPr>
        </p:nvSpPr>
        <p:spPr>
          <a:xfrm>
            <a:off x="276225" y="525463"/>
            <a:ext cx="8597900" cy="5861050"/>
          </a:xfrm>
        </p:spPr>
        <p:txBody>
          <a:bodyPr anchor="t"/>
          <a:lstStyle/>
          <a:p>
            <a:pPr marL="0" indent="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tabLst>
                <a:tab pos="125095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例：甲、乙两人同时向一目标射击，甲击中 	率为</a:t>
            </a:r>
            <a:r>
              <a:rPr lang="en-US" altLang="zh-CN" dirty="0">
                <a:latin typeface="宋体" panose="02010600030101010101" pitchFamily="2" charset="-122"/>
              </a:rPr>
              <a:t>0.8</a:t>
            </a:r>
            <a:r>
              <a:rPr lang="zh-CN" altLang="en-US" dirty="0">
                <a:latin typeface="宋体" panose="02010600030101010101" pitchFamily="2" charset="-122"/>
              </a:rPr>
              <a:t>，乙击中率为</a:t>
            </a:r>
            <a:r>
              <a:rPr lang="en-US" altLang="zh-CN" dirty="0">
                <a:latin typeface="宋体" panose="02010600030101010101" pitchFamily="2" charset="-122"/>
              </a:rPr>
              <a:t>0.7</a:t>
            </a:r>
            <a:r>
              <a:rPr lang="zh-CN" altLang="en-US" dirty="0">
                <a:latin typeface="宋体" panose="02010600030101010101" pitchFamily="2" charset="-122"/>
              </a:rPr>
              <a:t>，求目标被	击中的概率。</a:t>
            </a:r>
          </a:p>
        </p:txBody>
      </p:sp>
      <p:graphicFrame>
        <p:nvGraphicFramePr>
          <p:cNvPr id="126980" name="内容占位符 126979"/>
          <p:cNvGraphicFramePr>
            <a:graphicFrameLocks noGrp="1"/>
          </p:cNvGraphicFramePr>
          <p:nvPr>
            <p:ph sz="quarter" idx="2"/>
          </p:nvPr>
        </p:nvGraphicFramePr>
        <p:xfrm>
          <a:off x="2406650" y="3959225"/>
          <a:ext cx="61817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79090" imgH="215900" progId="Equation.DSMT4">
                  <p:embed/>
                </p:oleObj>
              </mc:Choice>
              <mc:Fallback>
                <p:oleObj r:id="rId3" imgW="2879090" imgH="2159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650" y="3959225"/>
                        <a:ext cx="6181725" cy="4968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内容占位符 126982"/>
          <p:cNvGraphicFramePr>
            <a:graphicFrameLocks noGrp="1"/>
          </p:cNvGraphicFramePr>
          <p:nvPr>
            <p:ph sz="quarter" idx="3"/>
          </p:nvPr>
        </p:nvGraphicFramePr>
        <p:xfrm>
          <a:off x="1109663" y="5664200"/>
          <a:ext cx="51863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17395" imgH="203200" progId="Equation.DSMT4">
                  <p:embed/>
                </p:oleObj>
              </mc:Choice>
              <mc:Fallback>
                <p:oleObj r:id="rId5" imgW="2017395" imgH="203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9663" y="5664200"/>
                        <a:ext cx="5186362" cy="522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3" name="图片 126985" descr="J0293844"/>
          <p:cNvPicPr>
            <a:picLocks noChangeAspect="1"/>
          </p:cNvPicPr>
          <p:nvPr/>
        </p:nvPicPr>
        <p:blipFill>
          <a:blip r:embed="rId7">
            <a:clrChange>
              <a:clrFrom>
                <a:srgbClr val="007FFF"/>
              </a:clrFrom>
              <a:clrTo>
                <a:srgbClr val="996600"/>
              </a:clrTo>
            </a:clrChange>
          </a:blip>
          <a:stretch>
            <a:fillRect/>
          </a:stretch>
        </p:blipFill>
        <p:spPr>
          <a:xfrm>
            <a:off x="363538" y="1665288"/>
            <a:ext cx="709612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987" name="矩形 126986"/>
          <p:cNvSpPr>
            <a:spLocks noRot="1"/>
          </p:cNvSpPr>
          <p:nvPr/>
        </p:nvSpPr>
        <p:spPr>
          <a:xfrm>
            <a:off x="428625" y="2133600"/>
            <a:ext cx="8597900" cy="1681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defTabSz="914400"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1250950" algn="l"/>
              </a:tabLst>
            </a:pP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</a:p>
          <a:p>
            <a:pPr defTabSz="914400"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1250950" algn="l"/>
              </a:tabLst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设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A={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甲击中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},B={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乙击中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defTabSz="914400"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1250950" algn="l"/>
              </a:tabLst>
            </a:pP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C={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目标被击中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26988" name="矩形 126987"/>
          <p:cNvSpPr>
            <a:spLocks noRot="1"/>
          </p:cNvSpPr>
          <p:nvPr/>
        </p:nvSpPr>
        <p:spPr>
          <a:xfrm>
            <a:off x="428625" y="4448175"/>
            <a:ext cx="8597900" cy="11572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defTabSz="914400"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1250950" algn="l"/>
              </a:tabLst>
            </a:pP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∵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甲、乙同时射击，其结果互不影响，</a:t>
            </a:r>
          </a:p>
          <a:p>
            <a:pPr defTabSz="914400"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1250950" algn="l"/>
              </a:tabLst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∴ A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相互独立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7" grpId="0"/>
      <p:bldP spid="1269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95904"/>
            <a:ext cx="8229600" cy="1143000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小结</a:t>
            </a:r>
          </a:p>
        </p:txBody>
      </p:sp>
      <p:sp>
        <p:nvSpPr>
          <p:cNvPr id="32" name="WordArt 99"/>
          <p:cNvSpPr>
            <a:spLocks noChangeArrowheads="1" noChangeShapeType="1" noTextEdit="1"/>
          </p:cNvSpPr>
          <p:nvPr/>
        </p:nvSpPr>
        <p:spPr bwMode="auto">
          <a:xfrm>
            <a:off x="1979613" y="2043034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3" name="Group 102"/>
          <p:cNvGrpSpPr/>
          <p:nvPr/>
        </p:nvGrpSpPr>
        <p:grpSpPr bwMode="auto">
          <a:xfrm>
            <a:off x="2881313" y="1946197"/>
            <a:ext cx="5059362" cy="519112"/>
            <a:chOff x="1021" y="1802"/>
            <a:chExt cx="3187" cy="327"/>
          </a:xfrm>
        </p:grpSpPr>
        <p:sp>
          <p:nvSpPr>
            <p:cNvPr id="34" name="Rectangle 100"/>
            <p:cNvSpPr>
              <a:spLocks noChangeArrowheads="1"/>
            </p:cNvSpPr>
            <p:nvPr/>
          </p:nvSpPr>
          <p:spPr bwMode="auto">
            <a:xfrm>
              <a:off x="1021" y="1802"/>
              <a:ext cx="318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是两个事件，若</a:t>
              </a:r>
            </a:p>
          </p:txBody>
        </p:sp>
        <p:graphicFrame>
          <p:nvGraphicFramePr>
            <p:cNvPr id="16578" name="Object 194"/>
            <p:cNvGraphicFramePr>
              <a:graphicFrameLocks noChangeAspect="1"/>
            </p:cNvGraphicFramePr>
            <p:nvPr/>
          </p:nvGraphicFramePr>
          <p:xfrm>
            <a:off x="1314" y="1853"/>
            <a:ext cx="4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8000" imgH="254000" progId="">
                    <p:embed/>
                  </p:oleObj>
                </mc:Choice>
                <mc:Fallback>
                  <p:oleObj name="Equation" r:id="rId3" imgW="508000" imgH="254000" progId="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1853"/>
                          <a:ext cx="4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79" name="Object 195"/>
          <p:cNvGraphicFramePr>
            <a:graphicFrameLocks noChangeAspect="1"/>
          </p:cNvGraphicFramePr>
          <p:nvPr/>
        </p:nvGraphicFramePr>
        <p:xfrm>
          <a:off x="3236913" y="2487534"/>
          <a:ext cx="28178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500" imgH="292100" progId="">
                  <p:embed/>
                </p:oleObj>
              </mc:Choice>
              <mc:Fallback>
                <p:oleObj name="Equation" r:id="rId5" imgW="2349500" imgH="292100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2487534"/>
                        <a:ext cx="28178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110"/>
          <p:cNvGrpSpPr/>
          <p:nvPr/>
        </p:nvGrpSpPr>
        <p:grpSpPr bwMode="auto">
          <a:xfrm>
            <a:off x="1165225" y="2897109"/>
            <a:ext cx="6675438" cy="534988"/>
            <a:chOff x="-4" y="2401"/>
            <a:chExt cx="4205" cy="337"/>
          </a:xfrm>
        </p:grpSpPr>
        <p:sp>
          <p:nvSpPr>
            <p:cNvPr id="38" name="Rectangle 97"/>
            <p:cNvSpPr>
              <a:spLocks noChangeArrowheads="1"/>
            </p:cNvSpPr>
            <p:nvPr/>
          </p:nvSpPr>
          <p:spPr bwMode="auto">
            <a:xfrm>
              <a:off x="-4" y="2401"/>
              <a:ext cx="125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则称事件</a:t>
              </a:r>
            </a:p>
          </p:txBody>
        </p:sp>
        <p:graphicFrame>
          <p:nvGraphicFramePr>
            <p:cNvPr id="16580" name="Object 196"/>
            <p:cNvGraphicFramePr>
              <a:graphicFrameLocks noChangeAspect="1"/>
            </p:cNvGraphicFramePr>
            <p:nvPr/>
          </p:nvGraphicFramePr>
          <p:xfrm>
            <a:off x="946" y="2470"/>
            <a:ext cx="4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8000" imgH="254000" progId="">
                    <p:embed/>
                  </p:oleObj>
                </mc:Choice>
                <mc:Fallback>
                  <p:oleObj name="Equation" r:id="rId7" imgW="508000" imgH="254000" progId="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2470"/>
                          <a:ext cx="4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1301" y="2410"/>
              <a:ext cx="150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相互独立</a:t>
              </a:r>
            </a:p>
          </p:txBody>
        </p:sp>
        <p:sp>
          <p:nvSpPr>
            <p:cNvPr id="41" name="Rectangle 106"/>
            <p:cNvSpPr>
              <a:spLocks noChangeArrowheads="1"/>
            </p:cNvSpPr>
            <p:nvPr/>
          </p:nvSpPr>
          <p:spPr bwMode="auto">
            <a:xfrm>
              <a:off x="2204" y="2403"/>
              <a:ext cx="109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简称</a:t>
              </a:r>
            </a:p>
          </p:txBody>
        </p:sp>
        <p:graphicFrame>
          <p:nvGraphicFramePr>
            <p:cNvPr id="16581" name="Object 197"/>
            <p:cNvGraphicFramePr>
              <a:graphicFrameLocks noChangeAspect="1"/>
            </p:cNvGraphicFramePr>
            <p:nvPr/>
          </p:nvGraphicFramePr>
          <p:xfrm>
            <a:off x="2827" y="2471"/>
            <a:ext cx="4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08000" imgH="254000" progId="">
                    <p:embed/>
                  </p:oleObj>
                </mc:Choice>
                <mc:Fallback>
                  <p:oleObj name="Equation" r:id="rId9" imgW="508000" imgH="254000" progId="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2471"/>
                          <a:ext cx="4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108"/>
            <p:cNvSpPr>
              <a:spLocks noChangeArrowheads="1"/>
            </p:cNvSpPr>
            <p:nvPr/>
          </p:nvSpPr>
          <p:spPr bwMode="auto">
            <a:xfrm>
              <a:off x="3198" y="2411"/>
              <a:ext cx="100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独立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.</a:t>
              </a:r>
              <a:endParaRPr kumimoji="1" lang="zh-CN" altLang="en-US" sz="2800" b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</p:grpSp>
      <p:sp>
        <p:nvSpPr>
          <p:cNvPr id="44" name="WordArt 57"/>
          <p:cNvSpPr>
            <a:spLocks noChangeArrowheads="1" noChangeShapeType="1" noTextEdit="1"/>
          </p:cNvSpPr>
          <p:nvPr/>
        </p:nvSpPr>
        <p:spPr bwMode="auto">
          <a:xfrm>
            <a:off x="3740150" y="1179434"/>
            <a:ext cx="153987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独立性</a:t>
            </a:r>
          </a:p>
        </p:txBody>
      </p:sp>
      <p:sp>
        <p:nvSpPr>
          <p:cNvPr id="45" name="AutoShape 90"/>
          <p:cNvSpPr>
            <a:spLocks noChangeArrowheads="1"/>
          </p:cNvSpPr>
          <p:nvPr/>
        </p:nvSpPr>
        <p:spPr bwMode="auto">
          <a:xfrm>
            <a:off x="336550" y="3905172"/>
            <a:ext cx="8513763" cy="552450"/>
          </a:xfrm>
          <a:prstGeom prst="wedgeRectCallout">
            <a:avLst>
              <a:gd name="adj1" fmla="val -13958"/>
              <a:gd name="adj2" fmla="val -46838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条件概率与事件独立性通常是根据实际意义来确定的</a:t>
            </a:r>
          </a:p>
        </p:txBody>
      </p:sp>
      <p:sp>
        <p:nvSpPr>
          <p:cNvPr id="3" name="矩形 2"/>
          <p:cNvSpPr/>
          <p:nvPr/>
        </p:nvSpPr>
        <p:spPr>
          <a:xfrm>
            <a:off x="454025" y="4813222"/>
            <a:ext cx="4572000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</a:rPr>
              <a:t>独立性的应用：</a:t>
            </a:r>
            <a:endParaRPr kumimoji="1" lang="en-US" altLang="zh-CN" sz="2800" b="1" dirty="0">
              <a:solidFill>
                <a:srgbClr val="3333CC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chemeClr val="accent1">
                    <a:lumMod val="2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分组试验设计</a:t>
            </a:r>
            <a:endParaRPr kumimoji="1" lang="en-US" altLang="zh-CN" sz="2800" b="1" dirty="0">
              <a:solidFill>
                <a:schemeClr val="accent1">
                  <a:lumMod val="2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chemeClr val="accent1">
                    <a:lumMod val="2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系统可靠性</a:t>
            </a:r>
          </a:p>
        </p:txBody>
      </p:sp>
      <p:sp>
        <p:nvSpPr>
          <p:cNvPr id="48" name="矩形 47"/>
          <p:cNvSpPr/>
          <p:nvPr/>
        </p:nvSpPr>
        <p:spPr>
          <a:xfrm>
            <a:off x="4116388" y="5071984"/>
            <a:ext cx="4572000" cy="10398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不相容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独立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的关系</a:t>
            </a:r>
            <a:endParaRPr kumimoji="1"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两两独立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相互独立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的关系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3" grpId="0"/>
      <p:bldP spid="4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chemeClr val="tx1"/>
                </a:solidFill>
                <a:latin typeface="-윤명조240" pitchFamily="18" charset="-127"/>
                <a:ea typeface="-윤명조240" pitchFamily="18" charset="-127"/>
              </a:rPr>
              <a:t>16</a:t>
            </a:fld>
            <a:endParaRPr lang="ko-KR" altLang="en-US" sz="1400" dirty="0">
              <a:solidFill>
                <a:schemeClr val="tx1"/>
              </a:solidFill>
              <a:latin typeface="-윤명조240" pitchFamily="18" charset="-127"/>
              <a:ea typeface="-윤명조240" pitchFamily="18" charset="-127"/>
            </a:endParaRPr>
          </a:p>
        </p:txBody>
      </p:sp>
      <p:sp>
        <p:nvSpPr>
          <p:cNvPr id="71682" name="标题 1128452"/>
          <p:cNvSpPr>
            <a:spLocks noGrp="1"/>
          </p:cNvSpPr>
          <p:nvPr>
            <p:ph type="title"/>
          </p:nvPr>
        </p:nvSpPr>
        <p:spPr>
          <a:xfrm>
            <a:off x="0" y="600075"/>
            <a:ext cx="2038985" cy="857250"/>
          </a:xfrm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70C0"/>
                </a:solidFill>
              </a:rPr>
              <a:t>总结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71683" name="内容占位符 1128451"/>
          <p:cNvGraphicFramePr>
            <a:graphicFrameLocks noGrp="1"/>
          </p:cNvGraphicFramePr>
          <p:nvPr>
            <p:ph idx="1"/>
          </p:nvPr>
        </p:nvGraphicFramePr>
        <p:xfrm>
          <a:off x="1615440" y="713105"/>
          <a:ext cx="6334125" cy="600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38600" imgH="4013200" progId="Equation.DSMT4">
                  <p:embed/>
                </p:oleObj>
              </mc:Choice>
              <mc:Fallback>
                <p:oleObj r:id="rId2" imgW="4038600" imgH="40132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5440" y="713105"/>
                        <a:ext cx="6334125" cy="60083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7" name="WordArt 9"/>
          <p:cNvSpPr>
            <a:spLocks noChangeArrowheads="1" noChangeShapeType="1" noTextEdit="1"/>
          </p:cNvSpPr>
          <p:nvPr/>
        </p:nvSpPr>
        <p:spPr bwMode="auto">
          <a:xfrm>
            <a:off x="2922935" y="2598234"/>
            <a:ext cx="5752714" cy="54640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P24: 68,71,74,77,79</a:t>
            </a:r>
            <a:endParaRPr lang="zh-CN" altLang="en-US" sz="3600" b="1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1898" name="WordArt 10"/>
          <p:cNvSpPr>
            <a:spLocks noChangeArrowheads="1" noChangeShapeType="1" noTextEdit="1"/>
          </p:cNvSpPr>
          <p:nvPr/>
        </p:nvSpPr>
        <p:spPr bwMode="auto">
          <a:xfrm>
            <a:off x="2782888" y="1776413"/>
            <a:ext cx="1974850" cy="463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课后作业</a:t>
            </a:r>
          </a:p>
        </p:txBody>
      </p:sp>
      <p:grpSp>
        <p:nvGrpSpPr>
          <p:cNvPr id="67587" name="Group 11"/>
          <p:cNvGrpSpPr/>
          <p:nvPr/>
        </p:nvGrpSpPr>
        <p:grpSpPr bwMode="auto">
          <a:xfrm>
            <a:off x="1727200" y="1806575"/>
            <a:ext cx="774700" cy="900113"/>
            <a:chOff x="1519" y="1253"/>
            <a:chExt cx="488" cy="567"/>
          </a:xfrm>
        </p:grpSpPr>
        <p:sp>
          <p:nvSpPr>
            <p:cNvPr id="10249" name="Rectangle 12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67589" name="Picture 13" descr="0_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19" y="1275"/>
              <a:ext cx="48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590" name="Rectangle 14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2" name="图片 1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30" y="3523615"/>
            <a:ext cx="8749665" cy="2882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7" grpId="0"/>
      <p:bldP spid="4218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35" name="Rectangle 59"/>
          <p:cNvSpPr>
            <a:spLocks noChangeArrowheads="1"/>
          </p:cNvSpPr>
          <p:nvPr/>
        </p:nvSpPr>
        <p:spPr bwMode="auto">
          <a:xfrm>
            <a:off x="0" y="1268413"/>
            <a:ext cx="91424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9933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抛甲、乙两枚硬币，观察正反面出现的情况，则样本空间是</a:t>
            </a:r>
          </a:p>
        </p:txBody>
      </p:sp>
      <p:pic>
        <p:nvPicPr>
          <p:cNvPr id="331843" name="Picture 67" descr="COSMIC08H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663" y="661988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844" name="WordArt 68"/>
          <p:cNvSpPr>
            <a:spLocks noChangeArrowheads="1" noChangeShapeType="1" noTextEdit="1"/>
          </p:cNvSpPr>
          <p:nvPr/>
        </p:nvSpPr>
        <p:spPr bwMode="auto">
          <a:xfrm>
            <a:off x="1525588" y="908050"/>
            <a:ext cx="1701800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问题的背景</a:t>
            </a:r>
          </a:p>
        </p:txBody>
      </p:sp>
      <p:sp>
        <p:nvSpPr>
          <p:cNvPr id="331846" name="Rectangle 70"/>
          <p:cNvSpPr>
            <a:spLocks noChangeArrowheads="1"/>
          </p:cNvSpPr>
          <p:nvPr/>
        </p:nvSpPr>
        <p:spPr bwMode="auto">
          <a:xfrm>
            <a:off x="720873" y="2160365"/>
            <a:ext cx="20923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记事件 </a:t>
            </a:r>
          </a:p>
        </p:txBody>
      </p:sp>
      <p:grpSp>
        <p:nvGrpSpPr>
          <p:cNvPr id="331852" name="Group 76"/>
          <p:cNvGrpSpPr/>
          <p:nvPr/>
        </p:nvGrpSpPr>
        <p:grpSpPr bwMode="auto">
          <a:xfrm>
            <a:off x="2014686" y="2189567"/>
            <a:ext cx="6122987" cy="520700"/>
            <a:chOff x="891" y="2054"/>
            <a:chExt cx="3857" cy="328"/>
          </a:xfrm>
        </p:grpSpPr>
        <p:graphicFrame>
          <p:nvGraphicFramePr>
            <p:cNvPr id="2650" name="Object 602"/>
            <p:cNvGraphicFramePr>
              <a:graphicFrameLocks noChangeAspect="1"/>
            </p:cNvGraphicFramePr>
            <p:nvPr/>
          </p:nvGraphicFramePr>
          <p:xfrm>
            <a:off x="891" y="2100"/>
            <a:ext cx="355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00600" imgH="292100" progId="">
                    <p:embed/>
                  </p:oleObj>
                </mc:Choice>
                <mc:Fallback>
                  <p:oleObj name="Equation" r:id="rId4" imgW="4800600" imgH="292100" progId="">
                    <p:embed/>
                    <p:pic>
                      <p:nvPicPr>
                        <p:cNvPr id="0" name="Picture 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100"/>
                          <a:ext cx="355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48" name="Rectangle 72"/>
            <p:cNvSpPr>
              <a:spLocks noChangeArrowheads="1"/>
            </p:cNvSpPr>
            <p:nvPr/>
          </p:nvSpPr>
          <p:spPr bwMode="auto">
            <a:xfrm>
              <a:off x="1303" y="2055"/>
              <a:ext cx="164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甲出现正面</a:t>
              </a:r>
            </a:p>
          </p:txBody>
        </p:sp>
        <p:sp>
          <p:nvSpPr>
            <p:cNvPr id="331839" name="Rectangle 63"/>
            <p:cNvSpPr>
              <a:spLocks noChangeArrowheads="1"/>
            </p:cNvSpPr>
            <p:nvPr/>
          </p:nvSpPr>
          <p:spPr bwMode="auto">
            <a:xfrm>
              <a:off x="3110" y="2054"/>
              <a:ext cx="163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乙出现正面</a:t>
              </a:r>
            </a:p>
          </p:txBody>
        </p:sp>
      </p:grpSp>
      <p:sp>
        <p:nvSpPr>
          <p:cNvPr id="331853" name="WordArt 77"/>
          <p:cNvSpPr>
            <a:spLocks noChangeArrowheads="1" noChangeShapeType="1" noTextEdit="1"/>
          </p:cNvSpPr>
          <p:nvPr/>
        </p:nvSpPr>
        <p:spPr bwMode="auto">
          <a:xfrm>
            <a:off x="573088" y="2708470"/>
            <a:ext cx="1655762" cy="322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从直观上看</a:t>
            </a:r>
          </a:p>
        </p:txBody>
      </p:sp>
      <p:grpSp>
        <p:nvGrpSpPr>
          <p:cNvPr id="331855" name="Group 79"/>
          <p:cNvGrpSpPr/>
          <p:nvPr/>
        </p:nvGrpSpPr>
        <p:grpSpPr bwMode="auto">
          <a:xfrm>
            <a:off x="1195388" y="3030733"/>
            <a:ext cx="7989887" cy="519112"/>
            <a:chOff x="321" y="2551"/>
            <a:chExt cx="5033" cy="327"/>
          </a:xfrm>
        </p:grpSpPr>
        <p:sp>
          <p:nvSpPr>
            <p:cNvPr id="331838" name="Rectangle 62"/>
            <p:cNvSpPr>
              <a:spLocks noChangeArrowheads="1"/>
            </p:cNvSpPr>
            <p:nvPr/>
          </p:nvSpPr>
          <p:spPr bwMode="auto">
            <a:xfrm>
              <a:off x="711" y="2551"/>
              <a:ext cx="464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之间是没有任何关系的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它们具有“独立性”</a:t>
              </a:r>
            </a:p>
          </p:txBody>
        </p:sp>
        <p:graphicFrame>
          <p:nvGraphicFramePr>
            <p:cNvPr id="2651" name="Object 603"/>
            <p:cNvGraphicFramePr>
              <a:graphicFrameLocks noChangeAspect="1"/>
            </p:cNvGraphicFramePr>
            <p:nvPr/>
          </p:nvGraphicFramePr>
          <p:xfrm>
            <a:off x="321" y="2605"/>
            <a:ext cx="45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000" imgH="254000" progId="">
                    <p:embed/>
                  </p:oleObj>
                </mc:Choice>
                <mc:Fallback>
                  <p:oleObj name="Equation" r:id="rId6" imgW="508000" imgH="254000" progId="">
                    <p:embed/>
                    <p:pic>
                      <p:nvPicPr>
                        <p:cNvPr id="0" name="Picture 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2605"/>
                          <a:ext cx="45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1856" name="WordArt 80"/>
          <p:cNvSpPr>
            <a:spLocks noChangeArrowheads="1" noChangeShapeType="1" noTextEdit="1"/>
          </p:cNvSpPr>
          <p:nvPr/>
        </p:nvSpPr>
        <p:spPr bwMode="auto">
          <a:xfrm>
            <a:off x="573088" y="3573658"/>
            <a:ext cx="1655762" cy="347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从数学上看</a:t>
            </a:r>
          </a:p>
        </p:txBody>
      </p:sp>
      <p:grpSp>
        <p:nvGrpSpPr>
          <p:cNvPr id="331861" name="Group 85"/>
          <p:cNvGrpSpPr/>
          <p:nvPr/>
        </p:nvGrpSpPr>
        <p:grpSpPr bwMode="auto">
          <a:xfrm>
            <a:off x="1141413" y="3921320"/>
            <a:ext cx="2554287" cy="519113"/>
            <a:chOff x="719" y="2960"/>
            <a:chExt cx="1609" cy="327"/>
          </a:xfrm>
        </p:grpSpPr>
        <p:sp>
          <p:nvSpPr>
            <p:cNvPr id="331858" name="Rectangle 82"/>
            <p:cNvSpPr>
              <a:spLocks noChangeArrowheads="1"/>
            </p:cNvSpPr>
            <p:nvPr/>
          </p:nvSpPr>
          <p:spPr bwMode="auto">
            <a:xfrm>
              <a:off x="1117" y="2960"/>
              <a:ext cx="121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独立”</a:t>
              </a:r>
            </a:p>
          </p:txBody>
        </p:sp>
        <p:graphicFrame>
          <p:nvGraphicFramePr>
            <p:cNvPr id="2652" name="Object 604"/>
            <p:cNvGraphicFramePr>
              <a:graphicFrameLocks noChangeAspect="1"/>
            </p:cNvGraphicFramePr>
            <p:nvPr/>
          </p:nvGraphicFramePr>
          <p:xfrm>
            <a:off x="719" y="3014"/>
            <a:ext cx="44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8000" imgH="254000" progId="">
                    <p:embed/>
                  </p:oleObj>
                </mc:Choice>
                <mc:Fallback>
                  <p:oleObj name="Equation" r:id="rId8" imgW="508000" imgH="254000" progId="">
                    <p:embed/>
                    <p:pic>
                      <p:nvPicPr>
                        <p:cNvPr id="0" name="Picture 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3014"/>
                          <a:ext cx="44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1862" name="AutoShape 86"/>
          <p:cNvSpPr>
            <a:spLocks noChangeArrowheads="1"/>
          </p:cNvSpPr>
          <p:nvPr/>
        </p:nvSpPr>
        <p:spPr bwMode="auto">
          <a:xfrm>
            <a:off x="3127375" y="407689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000"/>
          </a:solidFill>
          <a:ln w="9525" algn="ctr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53" name="Object 605"/>
          <p:cNvGraphicFramePr>
            <a:graphicFrameLocks noChangeAspect="1"/>
          </p:cNvGraphicFramePr>
          <p:nvPr/>
        </p:nvGraphicFramePr>
        <p:xfrm>
          <a:off x="3586163" y="4003870"/>
          <a:ext cx="46974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75100" imgH="292100" progId="">
                  <p:embed/>
                </p:oleObj>
              </mc:Choice>
              <mc:Fallback>
                <p:oleObj name="Equation" r:id="rId10" imgW="3975100" imgH="292100" progId="">
                  <p:embed/>
                  <p:pic>
                    <p:nvPicPr>
                      <p:cNvPr id="0" name="Picture 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003870"/>
                        <a:ext cx="46974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4" name="Object 606"/>
          <p:cNvGraphicFramePr>
            <a:graphicFrameLocks noChangeAspect="1"/>
          </p:cNvGraphicFramePr>
          <p:nvPr/>
        </p:nvGraphicFramePr>
        <p:xfrm>
          <a:off x="3657600" y="4480120"/>
          <a:ext cx="3240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05100" imgH="292100" progId="">
                  <p:embed/>
                </p:oleObj>
              </mc:Choice>
              <mc:Fallback>
                <p:oleObj name="Equation" r:id="rId12" imgW="2705100" imgH="292100" progId="">
                  <p:embed/>
                  <p:pic>
                    <p:nvPicPr>
                      <p:cNvPr id="0" name="Picture 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80120"/>
                        <a:ext cx="32400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5" name="Object 607"/>
          <p:cNvGraphicFramePr>
            <a:graphicFrameLocks noChangeAspect="1"/>
          </p:cNvGraphicFramePr>
          <p:nvPr/>
        </p:nvGraphicFramePr>
        <p:xfrm>
          <a:off x="4643438" y="4975420"/>
          <a:ext cx="22367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500" imgH="292100" progId="">
                  <p:embed/>
                </p:oleObj>
              </mc:Choice>
              <mc:Fallback>
                <p:oleObj name="Equation" r:id="rId14" imgW="1841500" imgH="292100" progId="">
                  <p:embed/>
                  <p:pic>
                    <p:nvPicPr>
                      <p:cNvPr id="0" name="Picture 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975420"/>
                        <a:ext cx="22367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6" name="Object 608"/>
          <p:cNvGraphicFramePr>
            <a:graphicFrameLocks noChangeAspect="1"/>
          </p:cNvGraphicFramePr>
          <p:nvPr/>
        </p:nvGraphicFramePr>
        <p:xfrm>
          <a:off x="6931026" y="4987640"/>
          <a:ext cx="1816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900" imgH="292100" progId="">
                  <p:embed/>
                </p:oleObj>
              </mc:Choice>
              <mc:Fallback>
                <p:oleObj name="Equation" r:id="rId16" imgW="1485900" imgH="292100" progId="">
                  <p:embed/>
                  <p:pic>
                    <p:nvPicPr>
                      <p:cNvPr id="0" name="Picture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6" y="4987640"/>
                        <a:ext cx="18161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70" name="AutoShape 94"/>
          <p:cNvSpPr>
            <a:spLocks noChangeArrowheads="1"/>
          </p:cNvSpPr>
          <p:nvPr/>
        </p:nvSpPr>
        <p:spPr bwMode="auto">
          <a:xfrm>
            <a:off x="3128963" y="453568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000"/>
          </a:solidFill>
          <a:ln w="9525" algn="ctr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1" name="Object 613"/>
          <p:cNvGraphicFramePr>
            <a:graphicFrameLocks noChangeAspect="1"/>
          </p:cNvGraphicFramePr>
          <p:nvPr/>
        </p:nvGraphicFramePr>
        <p:xfrm>
          <a:off x="1425796" y="1756994"/>
          <a:ext cx="3335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78100" imgH="292100" progId="">
                  <p:embed/>
                </p:oleObj>
              </mc:Choice>
              <mc:Fallback>
                <p:oleObj name="Equation" r:id="rId18" imgW="2578100" imgH="292100" progId="">
                  <p:embed/>
                  <p:pic>
                    <p:nvPicPr>
                      <p:cNvPr id="0" name="Picture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796" y="1756994"/>
                        <a:ext cx="33353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WordArt 99"/>
          <p:cNvSpPr>
            <a:spLocks noChangeArrowheads="1" noChangeShapeType="1" noTextEdit="1"/>
          </p:cNvSpPr>
          <p:nvPr/>
        </p:nvSpPr>
        <p:spPr bwMode="auto">
          <a:xfrm>
            <a:off x="856920" y="540378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9" name="Group 102"/>
          <p:cNvGrpSpPr/>
          <p:nvPr/>
        </p:nvGrpSpPr>
        <p:grpSpPr bwMode="auto">
          <a:xfrm>
            <a:off x="1758620" y="5306945"/>
            <a:ext cx="5059362" cy="519113"/>
            <a:chOff x="1021" y="1802"/>
            <a:chExt cx="3187" cy="327"/>
          </a:xfrm>
        </p:grpSpPr>
        <p:sp>
          <p:nvSpPr>
            <p:cNvPr id="40" name="Rectangle 100"/>
            <p:cNvSpPr>
              <a:spLocks noChangeArrowheads="1"/>
            </p:cNvSpPr>
            <p:nvPr/>
          </p:nvSpPr>
          <p:spPr bwMode="auto">
            <a:xfrm>
              <a:off x="1021" y="1802"/>
              <a:ext cx="318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是两个事件，若</a:t>
              </a:r>
            </a:p>
          </p:txBody>
        </p:sp>
        <p:graphicFrame>
          <p:nvGraphicFramePr>
            <p:cNvPr id="41" name="Object 609"/>
            <p:cNvGraphicFramePr>
              <a:graphicFrameLocks noChangeAspect="1"/>
            </p:cNvGraphicFramePr>
            <p:nvPr/>
          </p:nvGraphicFramePr>
          <p:xfrm>
            <a:off x="1314" y="1853"/>
            <a:ext cx="4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8000" imgH="254000" progId="">
                    <p:embed/>
                  </p:oleObj>
                </mc:Choice>
                <mc:Fallback>
                  <p:oleObj name="Equation" r:id="rId20" imgW="508000" imgH="254000" progId="">
                    <p:embed/>
                    <p:pic>
                      <p:nvPicPr>
                        <p:cNvPr id="0" name="图片 29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1853"/>
                          <a:ext cx="4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610"/>
          <p:cNvGraphicFramePr>
            <a:graphicFrameLocks noChangeAspect="1"/>
          </p:cNvGraphicFramePr>
          <p:nvPr/>
        </p:nvGraphicFramePr>
        <p:xfrm>
          <a:off x="3214357" y="5856220"/>
          <a:ext cx="28178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49500" imgH="292100" progId="">
                  <p:embed/>
                </p:oleObj>
              </mc:Choice>
              <mc:Fallback>
                <p:oleObj name="Equation" r:id="rId22" imgW="2349500" imgH="292100" progId="">
                  <p:embed/>
                  <p:pic>
                    <p:nvPicPr>
                      <p:cNvPr id="0" name="图片 2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57" y="5856220"/>
                        <a:ext cx="28178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110"/>
          <p:cNvGrpSpPr/>
          <p:nvPr/>
        </p:nvGrpSpPr>
        <p:grpSpPr bwMode="auto">
          <a:xfrm>
            <a:off x="42532" y="6257858"/>
            <a:ext cx="6675438" cy="534987"/>
            <a:chOff x="-4" y="2401"/>
            <a:chExt cx="4205" cy="337"/>
          </a:xfrm>
        </p:grpSpPr>
        <p:sp>
          <p:nvSpPr>
            <p:cNvPr id="44" name="Rectangle 97"/>
            <p:cNvSpPr>
              <a:spLocks noChangeArrowheads="1"/>
            </p:cNvSpPr>
            <p:nvPr/>
          </p:nvSpPr>
          <p:spPr bwMode="auto">
            <a:xfrm>
              <a:off x="-4" y="2401"/>
              <a:ext cx="125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则称事件</a:t>
              </a:r>
            </a:p>
          </p:txBody>
        </p:sp>
        <p:graphicFrame>
          <p:nvGraphicFramePr>
            <p:cNvPr id="45" name="Object 611"/>
            <p:cNvGraphicFramePr>
              <a:graphicFrameLocks noChangeAspect="1"/>
            </p:cNvGraphicFramePr>
            <p:nvPr/>
          </p:nvGraphicFramePr>
          <p:xfrm>
            <a:off x="946" y="2470"/>
            <a:ext cx="4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08000" imgH="254000" progId="">
                    <p:embed/>
                  </p:oleObj>
                </mc:Choice>
                <mc:Fallback>
                  <p:oleObj name="Equation" r:id="rId24" imgW="508000" imgH="254000" progId="">
                    <p:embed/>
                    <p:pic>
                      <p:nvPicPr>
                        <p:cNvPr id="0" name="图片 29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2470"/>
                          <a:ext cx="4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105"/>
            <p:cNvSpPr>
              <a:spLocks noChangeArrowheads="1"/>
            </p:cNvSpPr>
            <p:nvPr/>
          </p:nvSpPr>
          <p:spPr bwMode="auto">
            <a:xfrm>
              <a:off x="1301" y="2410"/>
              <a:ext cx="150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相互独立</a:t>
              </a:r>
            </a:p>
          </p:txBody>
        </p:sp>
        <p:sp>
          <p:nvSpPr>
            <p:cNvPr id="47" name="Rectangle 106"/>
            <p:cNvSpPr>
              <a:spLocks noChangeArrowheads="1"/>
            </p:cNvSpPr>
            <p:nvPr/>
          </p:nvSpPr>
          <p:spPr bwMode="auto">
            <a:xfrm>
              <a:off x="2204" y="2403"/>
              <a:ext cx="109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简称</a:t>
              </a:r>
            </a:p>
          </p:txBody>
        </p:sp>
        <p:graphicFrame>
          <p:nvGraphicFramePr>
            <p:cNvPr id="48" name="Object 612"/>
            <p:cNvGraphicFramePr>
              <a:graphicFrameLocks noChangeAspect="1"/>
            </p:cNvGraphicFramePr>
            <p:nvPr/>
          </p:nvGraphicFramePr>
          <p:xfrm>
            <a:off x="2827" y="2471"/>
            <a:ext cx="4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08000" imgH="254000" progId="">
                    <p:embed/>
                  </p:oleObj>
                </mc:Choice>
                <mc:Fallback>
                  <p:oleObj name="Equation" r:id="rId26" imgW="508000" imgH="254000" progId="">
                    <p:embed/>
                    <p:pic>
                      <p:nvPicPr>
                        <p:cNvPr id="0" name="图片 29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2471"/>
                          <a:ext cx="4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Rectangle 108"/>
            <p:cNvSpPr>
              <a:spLocks noChangeArrowheads="1"/>
            </p:cNvSpPr>
            <p:nvPr/>
          </p:nvSpPr>
          <p:spPr bwMode="auto">
            <a:xfrm>
              <a:off x="3198" y="2411"/>
              <a:ext cx="100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独立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.</a:t>
              </a:r>
              <a:endParaRPr kumimoji="1" lang="zh-CN" altLang="en-US" sz="2800" b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5" grpId="0"/>
      <p:bldP spid="331844" grpId="0" animBg="1"/>
      <p:bldP spid="331846" grpId="0"/>
      <p:bldP spid="331853" grpId="0" animBg="1"/>
      <p:bldP spid="331856" grpId="0" animBg="1"/>
      <p:bldP spid="331862" grpId="0" animBg="1"/>
      <p:bldP spid="331870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6" name="Line 1096"/>
          <p:cNvSpPr>
            <a:spLocks noChangeShapeType="1"/>
          </p:cNvSpPr>
          <p:nvPr/>
        </p:nvSpPr>
        <p:spPr bwMode="auto">
          <a:xfrm>
            <a:off x="539750" y="3500438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8" name="Line 1398"/>
          <p:cNvSpPr>
            <a:spLocks noChangeShapeType="1"/>
          </p:cNvSpPr>
          <p:nvPr/>
        </p:nvSpPr>
        <p:spPr bwMode="auto">
          <a:xfrm>
            <a:off x="539750" y="4017963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9" name="Line 1402"/>
          <p:cNvSpPr>
            <a:spLocks noChangeShapeType="1"/>
          </p:cNvSpPr>
          <p:nvPr/>
        </p:nvSpPr>
        <p:spPr bwMode="auto">
          <a:xfrm>
            <a:off x="8604250" y="4017963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0" name="Line 1404"/>
          <p:cNvSpPr>
            <a:spLocks noChangeShapeType="1"/>
          </p:cNvSpPr>
          <p:nvPr/>
        </p:nvSpPr>
        <p:spPr bwMode="auto">
          <a:xfrm>
            <a:off x="539750" y="4535488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1" name="Line 1416"/>
          <p:cNvSpPr>
            <a:spLocks noChangeShapeType="1"/>
          </p:cNvSpPr>
          <p:nvPr/>
        </p:nvSpPr>
        <p:spPr bwMode="auto">
          <a:xfrm>
            <a:off x="8604250" y="4535488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2" name="Line 1418"/>
          <p:cNvSpPr>
            <a:spLocks noChangeShapeType="1"/>
          </p:cNvSpPr>
          <p:nvPr/>
        </p:nvSpPr>
        <p:spPr bwMode="auto">
          <a:xfrm>
            <a:off x="539750" y="5053013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3" name="Line 1430"/>
          <p:cNvSpPr>
            <a:spLocks noChangeShapeType="1"/>
          </p:cNvSpPr>
          <p:nvPr/>
        </p:nvSpPr>
        <p:spPr bwMode="auto">
          <a:xfrm>
            <a:off x="8604250" y="5053013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4" name="Line 1432"/>
          <p:cNvSpPr>
            <a:spLocks noChangeShapeType="1"/>
          </p:cNvSpPr>
          <p:nvPr/>
        </p:nvSpPr>
        <p:spPr bwMode="auto">
          <a:xfrm>
            <a:off x="539750" y="5570538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5" name="Line 1444"/>
          <p:cNvSpPr>
            <a:spLocks noChangeShapeType="1"/>
          </p:cNvSpPr>
          <p:nvPr/>
        </p:nvSpPr>
        <p:spPr bwMode="auto">
          <a:xfrm>
            <a:off x="8604250" y="5570538"/>
            <a:ext cx="0" cy="517525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9663" name="Group 1503"/>
          <p:cNvGrpSpPr/>
          <p:nvPr/>
        </p:nvGrpSpPr>
        <p:grpSpPr bwMode="auto">
          <a:xfrm>
            <a:off x="620713" y="473075"/>
            <a:ext cx="1284287" cy="862013"/>
            <a:chOff x="3990" y="2097"/>
            <a:chExt cx="809" cy="543"/>
          </a:xfrm>
        </p:grpSpPr>
        <p:pic>
          <p:nvPicPr>
            <p:cNvPr id="29787" name="Picture 1504" descr="8_2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104037">
              <a:off x="3990" y="2097"/>
              <a:ext cx="8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88" name="WordArt 1505"/>
            <p:cNvSpPr>
              <a:spLocks noChangeArrowheads="1" noChangeShapeType="1" noTextEdit="1"/>
            </p:cNvSpPr>
            <p:nvPr/>
          </p:nvSpPr>
          <p:spPr bwMode="auto">
            <a:xfrm>
              <a:off x="4258" y="2300"/>
              <a:ext cx="25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14999">
                        <a:srgbClr val="66008F"/>
                      </a:gs>
                      <a:gs pos="32500">
                        <a:srgbClr val="BA0066"/>
                      </a:gs>
                      <a:gs pos="45000">
                        <a:srgbClr val="FF0000"/>
                      </a:gs>
                      <a:gs pos="50000">
                        <a:srgbClr val="FF8200"/>
                      </a:gs>
                      <a:gs pos="55000">
                        <a:srgbClr val="FF0000"/>
                      </a:gs>
                      <a:gs pos="67500">
                        <a:srgbClr val="BA0066"/>
                      </a:gs>
                      <a:gs pos="85001">
                        <a:srgbClr val="66008F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349668" name="Group 1508"/>
          <p:cNvGrpSpPr/>
          <p:nvPr/>
        </p:nvGrpSpPr>
        <p:grpSpPr bwMode="auto">
          <a:xfrm>
            <a:off x="1916113" y="582613"/>
            <a:ext cx="6075362" cy="519112"/>
            <a:chOff x="1159" y="495"/>
            <a:chExt cx="3827" cy="327"/>
          </a:xfrm>
        </p:grpSpPr>
        <p:sp>
          <p:nvSpPr>
            <p:cNvPr id="349639" name="Rectangle 1479"/>
            <p:cNvSpPr>
              <a:spLocks noChangeArrowheads="1"/>
            </p:cNvSpPr>
            <p:nvPr/>
          </p:nvSpPr>
          <p:spPr bwMode="auto">
            <a:xfrm>
              <a:off x="1540" y="495"/>
              <a:ext cx="344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独立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与 </a:t>
              </a:r>
              <a:r>
                <a:rPr kumimoji="1" lang="zh-CN" altLang="en-US" sz="2800" b="1" i="1" dirty="0">
                  <a:solidFill>
                    <a:srgbClr val="FF33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      </a:t>
              </a:r>
              <a:r>
                <a:rPr kumimoji="1" lang="zh-CN" altLang="en-US" sz="2800" b="1" dirty="0">
                  <a:solidFill>
                    <a:srgbClr val="3333CC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不相容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有什么关系</a:t>
              </a:r>
            </a:p>
          </p:txBody>
        </p:sp>
        <p:graphicFrame>
          <p:nvGraphicFramePr>
            <p:cNvPr id="29725" name="Object 1053"/>
            <p:cNvGraphicFramePr>
              <a:graphicFrameLocks noChangeAspect="1"/>
            </p:cNvGraphicFramePr>
            <p:nvPr/>
          </p:nvGraphicFramePr>
          <p:xfrm>
            <a:off x="1159" y="558"/>
            <a:ext cx="44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8000" imgH="254000" progId="">
                    <p:embed/>
                  </p:oleObj>
                </mc:Choice>
                <mc:Fallback>
                  <p:oleObj name="Equation" r:id="rId4" imgW="508000" imgH="254000" progId="">
                    <p:embed/>
                    <p:pic>
                      <p:nvPicPr>
                        <p:cNvPr id="0" name="Picture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558"/>
                          <a:ext cx="44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6" name="Object 1054"/>
            <p:cNvGraphicFramePr>
              <a:graphicFrameLocks noChangeAspect="1"/>
            </p:cNvGraphicFramePr>
            <p:nvPr/>
          </p:nvGraphicFramePr>
          <p:xfrm>
            <a:off x="2264" y="551"/>
            <a:ext cx="44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000" imgH="254000" progId="">
                    <p:embed/>
                  </p:oleObj>
                </mc:Choice>
                <mc:Fallback>
                  <p:oleObj name="Equation" r:id="rId6" imgW="508000" imgH="254000" progId="">
                    <p:embed/>
                    <p:pic>
                      <p:nvPicPr>
                        <p:cNvPr id="0" name="Picture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551"/>
                          <a:ext cx="44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669" name="WordArt 1509"/>
          <p:cNvSpPr>
            <a:spLocks noChangeArrowheads="1" noChangeShapeType="1" noTextEdit="1"/>
          </p:cNvSpPr>
          <p:nvPr/>
        </p:nvSpPr>
        <p:spPr bwMode="auto">
          <a:xfrm>
            <a:off x="7253288" y="7096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49670" name="WordArt 1510"/>
          <p:cNvSpPr>
            <a:spLocks noChangeArrowheads="1" noChangeShapeType="1" noTextEdit="1"/>
          </p:cNvSpPr>
          <p:nvPr/>
        </p:nvSpPr>
        <p:spPr bwMode="auto">
          <a:xfrm>
            <a:off x="820738" y="1250950"/>
            <a:ext cx="8366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分析</a:t>
            </a:r>
          </a:p>
        </p:txBody>
      </p:sp>
      <p:grpSp>
        <p:nvGrpSpPr>
          <p:cNvPr id="349673" name="Group 1513"/>
          <p:cNvGrpSpPr/>
          <p:nvPr/>
        </p:nvGrpSpPr>
        <p:grpSpPr bwMode="auto">
          <a:xfrm>
            <a:off x="2041525" y="1106488"/>
            <a:ext cx="1949450" cy="519112"/>
            <a:chOff x="1190" y="785"/>
            <a:chExt cx="1228" cy="327"/>
          </a:xfrm>
        </p:grpSpPr>
        <p:sp>
          <p:nvSpPr>
            <p:cNvPr id="349640" name="Rectangle 1480"/>
            <p:cNvSpPr>
              <a:spLocks noChangeArrowheads="1"/>
            </p:cNvSpPr>
            <p:nvPr/>
          </p:nvSpPr>
          <p:spPr bwMode="auto">
            <a:xfrm>
              <a:off x="1596" y="785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独立</a:t>
              </a:r>
            </a:p>
          </p:txBody>
        </p:sp>
        <p:graphicFrame>
          <p:nvGraphicFramePr>
            <p:cNvPr id="29727" name="Object 1055"/>
            <p:cNvGraphicFramePr>
              <a:graphicFrameLocks noChangeAspect="1"/>
            </p:cNvGraphicFramePr>
            <p:nvPr/>
          </p:nvGraphicFramePr>
          <p:xfrm>
            <a:off x="1190" y="854"/>
            <a:ext cx="4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8000" imgH="254000" progId="">
                    <p:embed/>
                  </p:oleObj>
                </mc:Choice>
                <mc:Fallback>
                  <p:oleObj name="Equation" r:id="rId8" imgW="508000" imgH="254000" progId="">
                    <p:embed/>
                    <p:pic>
                      <p:nvPicPr>
                        <p:cNvPr id="0" name="Picture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854"/>
                          <a:ext cx="44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674" name="AutoShape 1514"/>
          <p:cNvSpPr>
            <a:spLocks noChangeArrowheads="1"/>
          </p:cNvSpPr>
          <p:nvPr/>
        </p:nvSpPr>
        <p:spPr bwMode="auto">
          <a:xfrm>
            <a:off x="3635375" y="12731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000"/>
          </a:solidFill>
          <a:ln w="9525" algn="ctr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728" name="Object 1056"/>
          <p:cNvGraphicFramePr>
            <a:graphicFrameLocks noChangeAspect="1"/>
          </p:cNvGraphicFramePr>
          <p:nvPr/>
        </p:nvGraphicFramePr>
        <p:xfrm>
          <a:off x="4064000" y="1203325"/>
          <a:ext cx="28209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9500" imgH="292100" progId="">
                  <p:embed/>
                </p:oleObj>
              </mc:Choice>
              <mc:Fallback>
                <p:oleObj name="Equation" r:id="rId10" imgW="2349500" imgH="292100" progId="">
                  <p:embed/>
                  <p:pic>
                    <p:nvPicPr>
                      <p:cNvPr id="0" name="Picture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203325"/>
                        <a:ext cx="28209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679" name="Group 1519"/>
          <p:cNvGrpSpPr/>
          <p:nvPr/>
        </p:nvGrpSpPr>
        <p:grpSpPr bwMode="auto">
          <a:xfrm>
            <a:off x="1738313" y="1577975"/>
            <a:ext cx="2279650" cy="519113"/>
            <a:chOff x="1287" y="1106"/>
            <a:chExt cx="1436" cy="327"/>
          </a:xfrm>
        </p:grpSpPr>
        <p:sp>
          <p:nvSpPr>
            <p:cNvPr id="29784" name="Rectangle 1517"/>
            <p:cNvSpPr>
              <a:spLocks noChangeArrowheads="1"/>
            </p:cNvSpPr>
            <p:nvPr/>
          </p:nvSpPr>
          <p:spPr bwMode="auto">
            <a:xfrm>
              <a:off x="1653" y="1106"/>
              <a:ext cx="107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不相容</a:t>
              </a:r>
            </a:p>
          </p:txBody>
        </p:sp>
        <p:graphicFrame>
          <p:nvGraphicFramePr>
            <p:cNvPr id="29729" name="Object 1057"/>
            <p:cNvGraphicFramePr>
              <a:graphicFrameLocks noChangeAspect="1"/>
            </p:cNvGraphicFramePr>
            <p:nvPr/>
          </p:nvGraphicFramePr>
          <p:xfrm>
            <a:off x="1287" y="1155"/>
            <a:ext cx="4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08000" imgH="254000" progId="">
                    <p:embed/>
                  </p:oleObj>
                </mc:Choice>
                <mc:Fallback>
                  <p:oleObj name="Equation" r:id="rId12" imgW="508000" imgH="254000" progId="">
                    <p:embed/>
                    <p:pic>
                      <p:nvPicPr>
                        <p:cNvPr id="0" name="Picture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155"/>
                          <a:ext cx="44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680" name="AutoShape 1520"/>
          <p:cNvSpPr>
            <a:spLocks noChangeArrowheads="1"/>
          </p:cNvSpPr>
          <p:nvPr/>
        </p:nvSpPr>
        <p:spPr bwMode="auto">
          <a:xfrm>
            <a:off x="3636963" y="173196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000"/>
          </a:solidFill>
          <a:ln w="9525" algn="ctr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730" name="Object 1058"/>
          <p:cNvGraphicFramePr>
            <a:graphicFrameLocks noChangeAspect="1"/>
          </p:cNvGraphicFramePr>
          <p:nvPr/>
        </p:nvGraphicFramePr>
        <p:xfrm>
          <a:off x="4151313" y="1719263"/>
          <a:ext cx="11985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27100" imgH="215900" progId="">
                  <p:embed/>
                </p:oleObj>
              </mc:Choice>
              <mc:Fallback>
                <p:oleObj name="Equation" r:id="rId14" imgW="927100" imgH="215900" progId="">
                  <p:embed/>
                  <p:pic>
                    <p:nvPicPr>
                      <p:cNvPr id="0" name="Picture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719263"/>
                        <a:ext cx="119856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686" name="Group 1526"/>
          <p:cNvGrpSpPr/>
          <p:nvPr/>
        </p:nvGrpSpPr>
        <p:grpSpPr bwMode="auto">
          <a:xfrm>
            <a:off x="836613" y="2098675"/>
            <a:ext cx="4892675" cy="519113"/>
            <a:chOff x="527" y="1450"/>
            <a:chExt cx="3082" cy="327"/>
          </a:xfrm>
        </p:grpSpPr>
        <p:sp>
          <p:nvSpPr>
            <p:cNvPr id="349644" name="Rectangle 1484"/>
            <p:cNvSpPr>
              <a:spLocks noChangeArrowheads="1"/>
            </p:cNvSpPr>
            <p:nvPr/>
          </p:nvSpPr>
          <p:spPr bwMode="auto">
            <a:xfrm>
              <a:off x="527" y="1450"/>
              <a:ext cx="308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故当              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             时</a:t>
              </a:r>
            </a:p>
          </p:txBody>
        </p:sp>
        <p:graphicFrame>
          <p:nvGraphicFramePr>
            <p:cNvPr id="29731" name="Object 1059"/>
            <p:cNvGraphicFramePr>
              <a:graphicFrameLocks noChangeAspect="1"/>
            </p:cNvGraphicFramePr>
            <p:nvPr/>
          </p:nvGraphicFramePr>
          <p:xfrm>
            <a:off x="1030" y="1495"/>
            <a:ext cx="83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54100" imgH="292100" progId="">
                    <p:embed/>
                  </p:oleObj>
                </mc:Choice>
                <mc:Fallback>
                  <p:oleObj name="Equation" r:id="rId16" imgW="1054100" imgH="292100" progId="">
                    <p:embed/>
                    <p:pic>
                      <p:nvPicPr>
                        <p:cNvPr id="0" name="Picture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495"/>
                          <a:ext cx="83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2" name="Object 1060"/>
            <p:cNvGraphicFramePr>
              <a:graphicFrameLocks noChangeAspect="1"/>
            </p:cNvGraphicFramePr>
            <p:nvPr/>
          </p:nvGraphicFramePr>
          <p:xfrm>
            <a:off x="2119" y="1488"/>
            <a:ext cx="83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54100" imgH="292100" progId="">
                    <p:embed/>
                  </p:oleObj>
                </mc:Choice>
                <mc:Fallback>
                  <p:oleObj name="Equation" r:id="rId18" imgW="1054100" imgH="292100" progId="">
                    <p:embed/>
                    <p:pic>
                      <p:nvPicPr>
                        <p:cNvPr id="0" name="Picture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1488"/>
                          <a:ext cx="83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685" name="Rectangle 1525"/>
          <p:cNvSpPr>
            <a:spLocks noChangeArrowheads="1"/>
          </p:cNvSpPr>
          <p:nvPr/>
        </p:nvSpPr>
        <p:spPr bwMode="auto">
          <a:xfrm>
            <a:off x="4445000" y="2747963"/>
            <a:ext cx="2949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</a:rPr>
              <a:t>不能同时成立</a:t>
            </a:r>
          </a:p>
        </p:txBody>
      </p:sp>
      <p:grpSp>
        <p:nvGrpSpPr>
          <p:cNvPr id="349688" name="Group 1528"/>
          <p:cNvGrpSpPr/>
          <p:nvPr/>
        </p:nvGrpSpPr>
        <p:grpSpPr bwMode="auto">
          <a:xfrm>
            <a:off x="2640013" y="2530475"/>
            <a:ext cx="1949450" cy="519113"/>
            <a:chOff x="1190" y="785"/>
            <a:chExt cx="1228" cy="327"/>
          </a:xfrm>
        </p:grpSpPr>
        <p:sp>
          <p:nvSpPr>
            <p:cNvPr id="349689" name="Rectangle 1529"/>
            <p:cNvSpPr>
              <a:spLocks noChangeArrowheads="1"/>
            </p:cNvSpPr>
            <p:nvPr/>
          </p:nvSpPr>
          <p:spPr bwMode="auto">
            <a:xfrm>
              <a:off x="1596" y="785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独立</a:t>
              </a:r>
            </a:p>
          </p:txBody>
        </p:sp>
        <p:graphicFrame>
          <p:nvGraphicFramePr>
            <p:cNvPr id="29733" name="Object 1061"/>
            <p:cNvGraphicFramePr>
              <a:graphicFrameLocks noChangeAspect="1"/>
            </p:cNvGraphicFramePr>
            <p:nvPr/>
          </p:nvGraphicFramePr>
          <p:xfrm>
            <a:off x="1190" y="854"/>
            <a:ext cx="4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8000" imgH="254000" progId="">
                    <p:embed/>
                  </p:oleObj>
                </mc:Choice>
                <mc:Fallback>
                  <p:oleObj name="Equation" r:id="rId20" imgW="508000" imgH="254000" progId="">
                    <p:embed/>
                    <p:pic>
                      <p:nvPicPr>
                        <p:cNvPr id="0" name="Picture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854"/>
                          <a:ext cx="44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9691" name="Group 1531"/>
          <p:cNvGrpSpPr/>
          <p:nvPr/>
        </p:nvGrpSpPr>
        <p:grpSpPr bwMode="auto">
          <a:xfrm>
            <a:off x="2328863" y="2976563"/>
            <a:ext cx="2287587" cy="519112"/>
            <a:chOff x="1282" y="1106"/>
            <a:chExt cx="1441" cy="327"/>
          </a:xfrm>
        </p:grpSpPr>
        <p:sp>
          <p:nvSpPr>
            <p:cNvPr id="29781" name="Rectangle 1532"/>
            <p:cNvSpPr>
              <a:spLocks noChangeArrowheads="1"/>
            </p:cNvSpPr>
            <p:nvPr/>
          </p:nvSpPr>
          <p:spPr bwMode="auto">
            <a:xfrm>
              <a:off x="1653" y="1106"/>
              <a:ext cx="107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不相容</a:t>
              </a:r>
            </a:p>
          </p:txBody>
        </p:sp>
        <p:graphicFrame>
          <p:nvGraphicFramePr>
            <p:cNvPr id="29734" name="Object 1062"/>
            <p:cNvGraphicFramePr>
              <a:graphicFrameLocks noChangeAspect="1"/>
            </p:cNvGraphicFramePr>
            <p:nvPr/>
          </p:nvGraphicFramePr>
          <p:xfrm>
            <a:off x="1282" y="1158"/>
            <a:ext cx="45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08000" imgH="254000" progId="">
                    <p:embed/>
                  </p:oleObj>
                </mc:Choice>
                <mc:Fallback>
                  <p:oleObj name="Equation" r:id="rId22" imgW="508000" imgH="254000" progId="">
                    <p:embed/>
                    <p:pic>
                      <p:nvPicPr>
                        <p:cNvPr id="0" name="Picture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1158"/>
                          <a:ext cx="45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694" name="AutoShape 1534"/>
          <p:cNvSpPr/>
          <p:nvPr/>
        </p:nvSpPr>
        <p:spPr bwMode="auto">
          <a:xfrm>
            <a:off x="4254500" y="2679700"/>
            <a:ext cx="114300" cy="723900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49695" name="Group 1535"/>
          <p:cNvGrpSpPr/>
          <p:nvPr/>
        </p:nvGrpSpPr>
        <p:grpSpPr bwMode="auto">
          <a:xfrm>
            <a:off x="622300" y="3459163"/>
            <a:ext cx="1284288" cy="862012"/>
            <a:chOff x="3990" y="2097"/>
            <a:chExt cx="809" cy="543"/>
          </a:xfrm>
        </p:grpSpPr>
        <p:pic>
          <p:nvPicPr>
            <p:cNvPr id="29779" name="Picture 1536" descr="8_2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104037">
              <a:off x="3990" y="2097"/>
              <a:ext cx="8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80" name="WordArt 1537"/>
            <p:cNvSpPr>
              <a:spLocks noChangeArrowheads="1" noChangeShapeType="1" noTextEdit="1"/>
            </p:cNvSpPr>
            <p:nvPr/>
          </p:nvSpPr>
          <p:spPr bwMode="auto">
            <a:xfrm>
              <a:off x="4258" y="2300"/>
              <a:ext cx="25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14999">
                        <a:srgbClr val="66008F"/>
                      </a:gs>
                      <a:gs pos="32500">
                        <a:srgbClr val="BA0066"/>
                      </a:gs>
                      <a:gs pos="45000">
                        <a:srgbClr val="FF0000"/>
                      </a:gs>
                      <a:gs pos="50000">
                        <a:srgbClr val="FF8200"/>
                      </a:gs>
                      <a:gs pos="55000">
                        <a:srgbClr val="FF0000"/>
                      </a:gs>
                      <a:gs pos="67500">
                        <a:srgbClr val="BA0066"/>
                      </a:gs>
                      <a:gs pos="85001">
                        <a:srgbClr val="66008F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349702" name="Group 1542"/>
          <p:cNvGrpSpPr/>
          <p:nvPr/>
        </p:nvGrpSpPr>
        <p:grpSpPr bwMode="auto">
          <a:xfrm>
            <a:off x="1836738" y="3606800"/>
            <a:ext cx="5470525" cy="946150"/>
            <a:chOff x="1621" y="2128"/>
            <a:chExt cx="3446" cy="596"/>
          </a:xfrm>
        </p:grpSpPr>
        <p:sp>
          <p:nvSpPr>
            <p:cNvPr id="349699" name="Rectangle 1539"/>
            <p:cNvSpPr>
              <a:spLocks noChangeArrowheads="1"/>
            </p:cNvSpPr>
            <p:nvPr/>
          </p:nvSpPr>
          <p:spPr bwMode="auto">
            <a:xfrm>
              <a:off x="1621" y="2128"/>
              <a:ext cx="3446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若       独立，问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 </a:t>
              </a:r>
              <a:r>
                <a:rPr kumimoji="1" lang="zh-CN" altLang="en-US" sz="2800" b="1" i="1" dirty="0">
                  <a:solidFill>
                    <a:srgbClr val="FF33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       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是否独立</a:t>
              </a:r>
            </a:p>
          </p:txBody>
        </p:sp>
        <p:graphicFrame>
          <p:nvGraphicFramePr>
            <p:cNvPr id="29735" name="Object 1063"/>
            <p:cNvGraphicFramePr>
              <a:graphicFrameLocks noChangeAspect="1"/>
            </p:cNvGraphicFramePr>
            <p:nvPr/>
          </p:nvGraphicFramePr>
          <p:xfrm>
            <a:off x="1872" y="2191"/>
            <a:ext cx="44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08000" imgH="254000" progId="">
                    <p:embed/>
                  </p:oleObj>
                </mc:Choice>
                <mc:Fallback>
                  <p:oleObj name="Equation" r:id="rId24" imgW="508000" imgH="254000" progId="">
                    <p:embed/>
                    <p:pic>
                      <p:nvPicPr>
                        <p:cNvPr id="0" name="Picture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191"/>
                          <a:ext cx="44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1064"/>
            <p:cNvGraphicFramePr>
              <a:graphicFrameLocks noChangeAspect="1"/>
            </p:cNvGraphicFramePr>
            <p:nvPr/>
          </p:nvGraphicFramePr>
          <p:xfrm>
            <a:off x="3201" y="2157"/>
            <a:ext cx="44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08000" imgH="317500" progId="">
                    <p:embed/>
                  </p:oleObj>
                </mc:Choice>
                <mc:Fallback>
                  <p:oleObj name="Equation" r:id="rId26" imgW="508000" imgH="317500" progId="">
                    <p:embed/>
                    <p:pic>
                      <p:nvPicPr>
                        <p:cNvPr id="0" name="Picture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2157"/>
                          <a:ext cx="44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703" name="WordArt 1543"/>
          <p:cNvSpPr>
            <a:spLocks noChangeArrowheads="1" noChangeShapeType="1" noTextEdit="1"/>
          </p:cNvSpPr>
          <p:nvPr/>
        </p:nvSpPr>
        <p:spPr bwMode="auto">
          <a:xfrm>
            <a:off x="6543675" y="37338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49704" name="WordArt 1544"/>
          <p:cNvSpPr>
            <a:spLocks noChangeArrowheads="1" noChangeShapeType="1" noTextEdit="1"/>
          </p:cNvSpPr>
          <p:nvPr/>
        </p:nvSpPr>
        <p:spPr bwMode="auto">
          <a:xfrm>
            <a:off x="822325" y="4262438"/>
            <a:ext cx="836613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分析</a:t>
            </a:r>
          </a:p>
        </p:txBody>
      </p:sp>
      <p:grpSp>
        <p:nvGrpSpPr>
          <p:cNvPr id="349706" name="Group 1546"/>
          <p:cNvGrpSpPr/>
          <p:nvPr/>
        </p:nvGrpSpPr>
        <p:grpSpPr bwMode="auto">
          <a:xfrm>
            <a:off x="1893888" y="4144963"/>
            <a:ext cx="4189412" cy="519112"/>
            <a:chOff x="1193" y="2531"/>
            <a:chExt cx="2639" cy="327"/>
          </a:xfrm>
        </p:grpSpPr>
        <p:sp>
          <p:nvSpPr>
            <p:cNvPr id="349650" name="Rectangle 1490"/>
            <p:cNvSpPr>
              <a:spLocks noChangeArrowheads="1"/>
            </p:cNvSpPr>
            <p:nvPr/>
          </p:nvSpPr>
          <p:spPr bwMode="auto">
            <a:xfrm>
              <a:off x="1193" y="2531"/>
              <a:ext cx="263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若                                则</a:t>
              </a:r>
            </a:p>
          </p:txBody>
        </p:sp>
        <p:graphicFrame>
          <p:nvGraphicFramePr>
            <p:cNvPr id="29737" name="Object 1065"/>
            <p:cNvGraphicFramePr>
              <a:graphicFrameLocks noChangeAspect="1"/>
            </p:cNvGraphicFramePr>
            <p:nvPr/>
          </p:nvGraphicFramePr>
          <p:xfrm>
            <a:off x="1427" y="2576"/>
            <a:ext cx="183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438400" imgH="292100" progId="">
                    <p:embed/>
                  </p:oleObj>
                </mc:Choice>
                <mc:Fallback>
                  <p:oleObj name="Equation" r:id="rId28" imgW="2438400" imgH="292100" progId="">
                    <p:embed/>
                    <p:pic>
                      <p:nvPicPr>
                        <p:cNvPr id="0" name="Picture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2576"/>
                          <a:ext cx="183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38" name="Object 1066"/>
          <p:cNvGraphicFramePr>
            <a:graphicFrameLocks noChangeAspect="1"/>
          </p:cNvGraphicFramePr>
          <p:nvPr/>
        </p:nvGraphicFramePr>
        <p:xfrm>
          <a:off x="1368425" y="4681538"/>
          <a:ext cx="3470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921000" imgH="342900" progId="">
                  <p:embed/>
                </p:oleObj>
              </mc:Choice>
              <mc:Fallback>
                <p:oleObj name="Equation" r:id="rId30" imgW="2921000" imgH="342900" progId="">
                  <p:embed/>
                  <p:pic>
                    <p:nvPicPr>
                      <p:cNvPr id="0" name="Picture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681538"/>
                        <a:ext cx="3470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9" name="Object 1067"/>
          <p:cNvGraphicFramePr>
            <a:graphicFrameLocks noChangeAspect="1"/>
          </p:cNvGraphicFramePr>
          <p:nvPr/>
        </p:nvGraphicFramePr>
        <p:xfrm>
          <a:off x="4778375" y="4695825"/>
          <a:ext cx="2820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349500" imgH="342900" progId="">
                  <p:embed/>
                </p:oleObj>
              </mc:Choice>
              <mc:Fallback>
                <p:oleObj name="Equation" r:id="rId32" imgW="2349500" imgH="342900" progId="">
                  <p:embed/>
                  <p:pic>
                    <p:nvPicPr>
                      <p:cNvPr id="0" name="Picture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695825"/>
                        <a:ext cx="2820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0" name="Object 1068"/>
          <p:cNvGraphicFramePr>
            <a:graphicFrameLocks noChangeAspect="1"/>
          </p:cNvGraphicFramePr>
          <p:nvPr/>
        </p:nvGraphicFramePr>
        <p:xfrm>
          <a:off x="900113" y="5167313"/>
          <a:ext cx="4410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721100" imgH="342900" progId="">
                  <p:embed/>
                </p:oleObj>
              </mc:Choice>
              <mc:Fallback>
                <p:oleObj name="Equation" r:id="rId34" imgW="3721100" imgH="342900" progId="">
                  <p:embed/>
                  <p:pic>
                    <p:nvPicPr>
                      <p:cNvPr id="0" name="Picture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67313"/>
                        <a:ext cx="4410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1" name="Object 1069"/>
          <p:cNvGraphicFramePr>
            <a:graphicFrameLocks noChangeAspect="1"/>
          </p:cNvGraphicFramePr>
          <p:nvPr/>
        </p:nvGraphicFramePr>
        <p:xfrm>
          <a:off x="2901950" y="5680075"/>
          <a:ext cx="1881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524000" imgH="292100" progId="">
                  <p:embed/>
                </p:oleObj>
              </mc:Choice>
              <mc:Fallback>
                <p:oleObj name="Equation" r:id="rId36" imgW="1524000" imgH="292100" progId="">
                  <p:embed/>
                  <p:pic>
                    <p:nvPicPr>
                      <p:cNvPr id="0" name="Picture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5680075"/>
                        <a:ext cx="18811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2" name="Object 1070"/>
          <p:cNvGraphicFramePr>
            <a:graphicFrameLocks noChangeAspect="1"/>
          </p:cNvGraphicFramePr>
          <p:nvPr/>
        </p:nvGraphicFramePr>
        <p:xfrm>
          <a:off x="4708525" y="5626100"/>
          <a:ext cx="1330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054100" imgH="342900" progId="">
                  <p:embed/>
                </p:oleObj>
              </mc:Choice>
              <mc:Fallback>
                <p:oleObj name="Equation" r:id="rId38" imgW="1054100" imgH="342900" progId="">
                  <p:embed/>
                  <p:pic>
                    <p:nvPicPr>
                      <p:cNvPr id="0" name="Picture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5626100"/>
                        <a:ext cx="13303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715" name="Group 1555"/>
          <p:cNvGrpSpPr/>
          <p:nvPr/>
        </p:nvGrpSpPr>
        <p:grpSpPr bwMode="auto">
          <a:xfrm>
            <a:off x="184150" y="6130925"/>
            <a:ext cx="6818313" cy="519113"/>
            <a:chOff x="340" y="3862"/>
            <a:chExt cx="4295" cy="327"/>
          </a:xfrm>
        </p:grpSpPr>
        <p:sp>
          <p:nvSpPr>
            <p:cNvPr id="349655" name="Rectangle 1495"/>
            <p:cNvSpPr>
              <a:spLocks noChangeArrowheads="1"/>
            </p:cNvSpPr>
            <p:nvPr/>
          </p:nvSpPr>
          <p:spPr bwMode="auto">
            <a:xfrm>
              <a:off x="340" y="3862"/>
              <a:ext cx="429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故        独立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从而        独立         独立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43" name="Object 1071"/>
            <p:cNvGraphicFramePr>
              <a:graphicFrameLocks noChangeAspect="1"/>
            </p:cNvGraphicFramePr>
            <p:nvPr/>
          </p:nvGraphicFramePr>
          <p:xfrm>
            <a:off x="621" y="3883"/>
            <a:ext cx="45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508000" imgH="317500" progId="">
                    <p:embed/>
                  </p:oleObj>
                </mc:Choice>
                <mc:Fallback>
                  <p:oleObj name="Equation" r:id="rId40" imgW="508000" imgH="317500" progId="">
                    <p:embed/>
                    <p:pic>
                      <p:nvPicPr>
                        <p:cNvPr id="0" name="Picture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3883"/>
                          <a:ext cx="45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4" name="Object 1072"/>
            <p:cNvGraphicFramePr>
              <a:graphicFrameLocks noChangeAspect="1"/>
            </p:cNvGraphicFramePr>
            <p:nvPr/>
          </p:nvGraphicFramePr>
          <p:xfrm>
            <a:off x="2102" y="3884"/>
            <a:ext cx="4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508000" imgH="317500" progId="">
                    <p:embed/>
                  </p:oleObj>
                </mc:Choice>
                <mc:Fallback>
                  <p:oleObj name="Equation" r:id="rId42" imgW="508000" imgH="317500" progId="">
                    <p:embed/>
                    <p:pic>
                      <p:nvPicPr>
                        <p:cNvPr id="0" name="Picture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884"/>
                          <a:ext cx="45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5" name="Object 1073"/>
            <p:cNvGraphicFramePr>
              <a:graphicFrameLocks noChangeAspect="1"/>
            </p:cNvGraphicFramePr>
            <p:nvPr/>
          </p:nvGraphicFramePr>
          <p:xfrm>
            <a:off x="2966" y="3893"/>
            <a:ext cx="53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635000" imgH="317500" progId="">
                    <p:embed/>
                  </p:oleObj>
                </mc:Choice>
                <mc:Fallback>
                  <p:oleObj name="Equation" r:id="rId44" imgW="635000" imgH="317500" progId="">
                    <p:embed/>
                    <p:pic>
                      <p:nvPicPr>
                        <p:cNvPr id="0" name="Picture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3893"/>
                          <a:ext cx="53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9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9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9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9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9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9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9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9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9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9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9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9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4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9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9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4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4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4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669" grpId="0" animBg="1"/>
      <p:bldP spid="349670" grpId="0" animBg="1"/>
      <p:bldP spid="349674" grpId="0" animBg="1"/>
      <p:bldP spid="349680" grpId="0" animBg="1"/>
      <p:bldP spid="349685" grpId="0"/>
      <p:bldP spid="349694" grpId="0" animBg="1"/>
      <p:bldP spid="349703" grpId="0" animBg="1"/>
      <p:bldP spid="3497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09600" y="817563"/>
            <a:ext cx="8210550" cy="1117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从一副不含大小王的扑克牌中任取一张，记 </a:t>
            </a:r>
            <a:b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{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抽到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},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{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抽到的牌是黑色的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},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9750" y="4294188"/>
            <a:ext cx="6048375" cy="365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             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),             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695450" y="2619375"/>
            <a:ext cx="35607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)=4/52=1/13, 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587011" y="5016858"/>
            <a:ext cx="3185487" cy="365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   事件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独立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514350" y="1914525"/>
            <a:ext cx="39084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问事件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是否独立？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566738" y="3414713"/>
            <a:ext cx="28717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P(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)=2/52=1/26.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5268913" y="2625725"/>
            <a:ext cx="26352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)=26/52=1/2,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82686" y="5818298"/>
            <a:ext cx="5954712" cy="350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再一次说明：独立与不相容没有关系</a:t>
            </a:r>
            <a:endParaRPr kumimoji="1"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WordArt 5"/>
          <p:cNvSpPr>
            <a:spLocks noChangeArrowheads="1" noChangeShapeType="1" noTextEdit="1"/>
          </p:cNvSpPr>
          <p:nvPr/>
        </p:nvSpPr>
        <p:spPr bwMode="auto">
          <a:xfrm>
            <a:off x="927100" y="9509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sp>
        <p:nvSpPr>
          <p:cNvPr id="13" name="WordArt 4"/>
          <p:cNvSpPr>
            <a:spLocks noChangeArrowheads="1" noChangeShapeType="1" noTextEdit="1"/>
          </p:cNvSpPr>
          <p:nvPr/>
        </p:nvSpPr>
        <p:spPr bwMode="auto">
          <a:xfrm>
            <a:off x="998538" y="272573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pic>
        <p:nvPicPr>
          <p:cNvPr id="44037" name="Picture 5" descr="https://timgsa.baidu.com/timg?image&amp;quality=80&amp;size=b9999_10000&amp;sec=1487605961946&amp;di=ac8df6204a61f5869c82abfe109c0828&amp;imgtype=0&amp;src=http%3A%2F%2Fpic41.nipic.com%2F20140506%2F9149110_190859318182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23092"/>
            <a:ext cx="1230792" cy="14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1" grpId="0"/>
      <p:bldP spid="65543" grpId="0"/>
      <p:bldP spid="65548" grpId="0"/>
      <p:bldP spid="65549" grpId="0" autoUpdateAnimBg="0"/>
      <p:bldP spid="65551" grpId="0"/>
      <p:bldP spid="65552" grpId="0"/>
      <p:bldP spid="11" grpId="0" autoUpdateAnimBg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88950" y="1811338"/>
            <a:ext cx="75374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I.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为不相容事件，且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)&gt;0,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)&gt;0,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下面四个结论中，正确的是：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798513" y="2832100"/>
            <a:ext cx="6777037" cy="1039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)&gt;0            2.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)=0            4.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4188" y="4095750"/>
            <a:ext cx="73977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II.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为独立事件，且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)&gt;0,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)&gt;0,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下面四个结论中，正确的是：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817563" y="5238750"/>
            <a:ext cx="6777037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)&gt;0            2.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)=0            4.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663575" y="985838"/>
            <a:ext cx="595471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小练习：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独立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不相容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的区别和联系</a:t>
            </a: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71" grpId="0" autoUpdateAnimBg="0"/>
      <p:bldP spid="62474" grpId="0" autoUpdateAnimBg="0"/>
      <p:bldP spid="62475" grpId="0" autoUpdateAnimBg="0"/>
      <p:bldP spid="624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19" name="WordArt 195"/>
          <p:cNvSpPr>
            <a:spLocks noChangeArrowheads="1" noChangeShapeType="1" noTextEdit="1"/>
          </p:cNvSpPr>
          <p:nvPr/>
        </p:nvSpPr>
        <p:spPr bwMode="auto">
          <a:xfrm>
            <a:off x="3322638" y="633413"/>
            <a:ext cx="2767012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三个事件的独立性</a:t>
            </a:r>
          </a:p>
        </p:txBody>
      </p:sp>
      <p:sp>
        <p:nvSpPr>
          <p:cNvPr id="334020" name="WordArt 196"/>
          <p:cNvSpPr>
            <a:spLocks noChangeArrowheads="1" noChangeShapeType="1" noTextEdit="1"/>
          </p:cNvSpPr>
          <p:nvPr/>
        </p:nvSpPr>
        <p:spPr bwMode="auto">
          <a:xfrm>
            <a:off x="952500" y="10747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34023" name="Group 199"/>
          <p:cNvGrpSpPr/>
          <p:nvPr/>
        </p:nvGrpSpPr>
        <p:grpSpPr bwMode="auto">
          <a:xfrm>
            <a:off x="1841500" y="987425"/>
            <a:ext cx="5302250" cy="519113"/>
            <a:chOff x="1160" y="726"/>
            <a:chExt cx="3340" cy="327"/>
          </a:xfrm>
        </p:grpSpPr>
        <p:sp>
          <p:nvSpPr>
            <p:cNvPr id="334021" name="Rectangle 197"/>
            <p:cNvSpPr>
              <a:spLocks noChangeArrowheads="1"/>
            </p:cNvSpPr>
            <p:nvPr/>
          </p:nvSpPr>
          <p:spPr bwMode="auto">
            <a:xfrm>
              <a:off x="1160" y="726"/>
              <a:ext cx="334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是三个事件，若</a:t>
              </a:r>
            </a:p>
          </p:txBody>
        </p:sp>
        <p:graphicFrame>
          <p:nvGraphicFramePr>
            <p:cNvPr id="4647" name="Object 551"/>
            <p:cNvGraphicFramePr>
              <a:graphicFrameLocks noChangeAspect="1"/>
            </p:cNvGraphicFramePr>
            <p:nvPr/>
          </p:nvGraphicFramePr>
          <p:xfrm>
            <a:off x="1423" y="776"/>
            <a:ext cx="6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25500" imgH="254000" progId="">
                    <p:embed/>
                  </p:oleObj>
                </mc:Choice>
                <mc:Fallback>
                  <p:oleObj name="Equation" r:id="rId4" imgW="825500" imgH="254000" progId="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776"/>
                          <a:ext cx="67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8" name="Object 552"/>
          <p:cNvGraphicFramePr>
            <a:graphicFrameLocks noChangeAspect="1"/>
          </p:cNvGraphicFramePr>
          <p:nvPr/>
        </p:nvGraphicFramePr>
        <p:xfrm>
          <a:off x="3060700" y="1533525"/>
          <a:ext cx="28209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500" imgH="292100" progId="">
                  <p:embed/>
                </p:oleObj>
              </mc:Choice>
              <mc:Fallback>
                <p:oleObj name="Equation" r:id="rId6" imgW="2349500" imgH="292100" progId="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533525"/>
                        <a:ext cx="28209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" name="Object 553"/>
          <p:cNvGraphicFramePr>
            <a:graphicFrameLocks noChangeAspect="1"/>
          </p:cNvGraphicFramePr>
          <p:nvPr/>
        </p:nvGraphicFramePr>
        <p:xfrm>
          <a:off x="3062288" y="1979613"/>
          <a:ext cx="2820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9500" imgH="292100" progId="">
                  <p:embed/>
                </p:oleObj>
              </mc:Choice>
              <mc:Fallback>
                <p:oleObj name="Equation" r:id="rId8" imgW="2349500" imgH="292100" progId="">
                  <p:embed/>
                  <p:pic>
                    <p:nvPicPr>
                      <p:cNvPr id="0" name="Picture 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1979613"/>
                        <a:ext cx="28209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0" name="Object 554"/>
          <p:cNvGraphicFramePr>
            <a:graphicFrameLocks noChangeAspect="1"/>
          </p:cNvGraphicFramePr>
          <p:nvPr/>
        </p:nvGraphicFramePr>
        <p:xfrm>
          <a:off x="3041650" y="2478088"/>
          <a:ext cx="28400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292100" progId="">
                  <p:embed/>
                </p:oleObj>
              </mc:Choice>
              <mc:Fallback>
                <p:oleObj name="Equation" r:id="rId10" imgW="2286000" imgH="292100" progId="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2478088"/>
                        <a:ext cx="28400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1" name="Object 555"/>
          <p:cNvGraphicFramePr>
            <a:graphicFrameLocks noChangeAspect="1"/>
          </p:cNvGraphicFramePr>
          <p:nvPr/>
        </p:nvGraphicFramePr>
        <p:xfrm>
          <a:off x="2817813" y="2971800"/>
          <a:ext cx="37623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5000" imgH="292100" progId="">
                  <p:embed/>
                </p:oleObj>
              </mc:Choice>
              <mc:Fallback>
                <p:oleObj name="Equation" r:id="rId12" imgW="3175000" imgH="292100" progId="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971800"/>
                        <a:ext cx="37623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031" name="Group 207"/>
          <p:cNvGrpSpPr/>
          <p:nvPr/>
        </p:nvGrpSpPr>
        <p:grpSpPr bwMode="auto">
          <a:xfrm>
            <a:off x="101600" y="3351213"/>
            <a:ext cx="6018213" cy="528637"/>
            <a:chOff x="0" y="2855"/>
            <a:chExt cx="3791" cy="333"/>
          </a:xfrm>
        </p:grpSpPr>
        <p:sp>
          <p:nvSpPr>
            <p:cNvPr id="334014" name="Rectangle 190"/>
            <p:cNvSpPr>
              <a:spLocks noChangeArrowheads="1"/>
            </p:cNvSpPr>
            <p:nvPr/>
          </p:nvSpPr>
          <p:spPr bwMode="auto">
            <a:xfrm>
              <a:off x="0" y="2861"/>
              <a:ext cx="150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则称事件</a:t>
              </a:r>
            </a:p>
          </p:txBody>
        </p:sp>
        <p:graphicFrame>
          <p:nvGraphicFramePr>
            <p:cNvPr id="4652" name="Object 556"/>
            <p:cNvGraphicFramePr>
              <a:graphicFrameLocks noChangeAspect="1"/>
            </p:cNvGraphicFramePr>
            <p:nvPr/>
          </p:nvGraphicFramePr>
          <p:xfrm>
            <a:off x="984" y="2906"/>
            <a:ext cx="61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14400" imgH="342900" progId="">
                    <p:embed/>
                  </p:oleObj>
                </mc:Choice>
                <mc:Fallback>
                  <p:oleObj name="Equation" r:id="rId14" imgW="914400" imgH="342900" progId="">
                    <p:embed/>
                    <p:pic>
                      <p:nvPicPr>
                        <p:cNvPr id="0" name="Picture 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906"/>
                          <a:ext cx="61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030" name="Rectangle 206"/>
            <p:cNvSpPr>
              <a:spLocks noChangeArrowheads="1"/>
            </p:cNvSpPr>
            <p:nvPr/>
          </p:nvSpPr>
          <p:spPr bwMode="auto">
            <a:xfrm>
              <a:off x="1532" y="2855"/>
              <a:ext cx="225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相互独立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(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独立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)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 .</a:t>
              </a:r>
              <a:endPara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</p:grpSp>
      <p:sp>
        <p:nvSpPr>
          <p:cNvPr id="334032" name="AutoShape 208"/>
          <p:cNvSpPr/>
          <p:nvPr/>
        </p:nvSpPr>
        <p:spPr bwMode="auto">
          <a:xfrm>
            <a:off x="5943600" y="1625600"/>
            <a:ext cx="101600" cy="12192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4033" name="AutoShape 209"/>
          <p:cNvSpPr>
            <a:spLocks noChangeArrowheads="1"/>
          </p:cNvSpPr>
          <p:nvPr/>
        </p:nvSpPr>
        <p:spPr bwMode="auto">
          <a:xfrm>
            <a:off x="6421438" y="1736725"/>
            <a:ext cx="1909762" cy="565150"/>
          </a:xfrm>
          <a:prstGeom prst="wedgeRectCallout">
            <a:avLst>
              <a:gd name="adj1" fmla="val -66375"/>
              <a:gd name="adj2" fmla="val 3399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两两独立</a:t>
            </a:r>
          </a:p>
        </p:txBody>
      </p:sp>
      <p:grpSp>
        <p:nvGrpSpPr>
          <p:cNvPr id="334036" name="Group 212"/>
          <p:cNvGrpSpPr/>
          <p:nvPr/>
        </p:nvGrpSpPr>
        <p:grpSpPr bwMode="auto">
          <a:xfrm>
            <a:off x="3232150" y="4005263"/>
            <a:ext cx="2846388" cy="303212"/>
            <a:chOff x="2151" y="2528"/>
            <a:chExt cx="1470" cy="172"/>
          </a:xfrm>
        </p:grpSpPr>
        <p:sp>
          <p:nvSpPr>
            <p:cNvPr id="4674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2326" y="2528"/>
              <a:ext cx="1295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1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个事件的独立性</a:t>
              </a:r>
            </a:p>
          </p:txBody>
        </p:sp>
        <p:sp>
          <p:nvSpPr>
            <p:cNvPr id="4675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2151" y="2569"/>
              <a:ext cx="127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1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334037" name="WordArt 213"/>
          <p:cNvSpPr>
            <a:spLocks noChangeArrowheads="1" noChangeShapeType="1" noTextEdit="1"/>
          </p:cNvSpPr>
          <p:nvPr/>
        </p:nvSpPr>
        <p:spPr bwMode="auto">
          <a:xfrm>
            <a:off x="954088" y="4476750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aphicFrame>
        <p:nvGraphicFramePr>
          <p:cNvPr id="4653" name="Object 557"/>
          <p:cNvGraphicFramePr>
            <a:graphicFrameLocks noChangeAspect="1"/>
          </p:cNvGraphicFramePr>
          <p:nvPr/>
        </p:nvGraphicFramePr>
        <p:xfrm>
          <a:off x="1720850" y="4857750"/>
          <a:ext cx="56816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6000" imgH="317500" progId="">
                  <p:embed/>
                </p:oleObj>
              </mc:Choice>
              <mc:Fallback>
                <p:oleObj name="Equation" r:id="rId16" imgW="4826000" imgH="317500" progId="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857750"/>
                        <a:ext cx="56816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045" name="Group 221"/>
          <p:cNvGrpSpPr/>
          <p:nvPr/>
        </p:nvGrpSpPr>
        <p:grpSpPr bwMode="auto">
          <a:xfrm>
            <a:off x="1843088" y="4365625"/>
            <a:ext cx="5989637" cy="530225"/>
            <a:chOff x="1161" y="2664"/>
            <a:chExt cx="3773" cy="334"/>
          </a:xfrm>
        </p:grpSpPr>
        <p:sp>
          <p:nvSpPr>
            <p:cNvPr id="334039" name="Rectangle 215"/>
            <p:cNvSpPr>
              <a:spLocks noChangeArrowheads="1"/>
            </p:cNvSpPr>
            <p:nvPr/>
          </p:nvSpPr>
          <p:spPr bwMode="auto">
            <a:xfrm>
              <a:off x="1161" y="2671"/>
              <a:ext cx="160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若    个事件</a:t>
              </a:r>
            </a:p>
          </p:txBody>
        </p:sp>
        <p:graphicFrame>
          <p:nvGraphicFramePr>
            <p:cNvPr id="4654" name="Object 558"/>
            <p:cNvGraphicFramePr>
              <a:graphicFrameLocks noChangeAspect="1"/>
            </p:cNvGraphicFramePr>
            <p:nvPr/>
          </p:nvGraphicFramePr>
          <p:xfrm>
            <a:off x="1462" y="2751"/>
            <a:ext cx="18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400" imgH="165100" progId="">
                    <p:embed/>
                  </p:oleObj>
                </mc:Choice>
                <mc:Fallback>
                  <p:oleObj name="Equation" r:id="rId18" imgW="152400" imgH="165100" progId="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751"/>
                          <a:ext cx="18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5" name="Object 559"/>
            <p:cNvGraphicFramePr>
              <a:graphicFrameLocks noChangeAspect="1"/>
            </p:cNvGraphicFramePr>
            <p:nvPr/>
          </p:nvGraphicFramePr>
          <p:xfrm>
            <a:off x="2311" y="2695"/>
            <a:ext cx="182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3000" imgH="317500" progId="">
                    <p:embed/>
                  </p:oleObj>
                </mc:Choice>
                <mc:Fallback>
                  <p:oleObj name="Equation" r:id="rId20" imgW="2413000" imgH="317500" progId="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2695"/>
                          <a:ext cx="182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044" name="Rectangle 220"/>
            <p:cNvSpPr>
              <a:spLocks noChangeArrowheads="1"/>
            </p:cNvSpPr>
            <p:nvPr/>
          </p:nvSpPr>
          <p:spPr bwMode="auto">
            <a:xfrm>
              <a:off x="3994" y="2664"/>
              <a:ext cx="94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满足</a:t>
              </a:r>
            </a:p>
          </p:txBody>
        </p:sp>
      </p:grpSp>
      <p:graphicFrame>
        <p:nvGraphicFramePr>
          <p:cNvPr id="4656" name="Object 560"/>
          <p:cNvGraphicFramePr>
            <a:graphicFrameLocks noChangeAspect="1"/>
          </p:cNvGraphicFramePr>
          <p:nvPr/>
        </p:nvGraphicFramePr>
        <p:xfrm>
          <a:off x="2894013" y="5368925"/>
          <a:ext cx="43513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83000" imgH="317500" progId="">
                  <p:embed/>
                </p:oleObj>
              </mc:Choice>
              <mc:Fallback>
                <p:oleObj name="Equation" r:id="rId22" imgW="3683000" imgH="317500" progId="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5368925"/>
                        <a:ext cx="43513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056" name="Group 232"/>
          <p:cNvGrpSpPr/>
          <p:nvPr/>
        </p:nvGrpSpPr>
        <p:grpSpPr bwMode="auto">
          <a:xfrm>
            <a:off x="114300" y="5737225"/>
            <a:ext cx="6775450" cy="528638"/>
            <a:chOff x="72" y="3472"/>
            <a:chExt cx="4268" cy="333"/>
          </a:xfrm>
        </p:grpSpPr>
        <p:sp>
          <p:nvSpPr>
            <p:cNvPr id="334048" name="Rectangle 224"/>
            <p:cNvSpPr>
              <a:spLocks noChangeArrowheads="1"/>
            </p:cNvSpPr>
            <p:nvPr/>
          </p:nvSpPr>
          <p:spPr bwMode="auto">
            <a:xfrm>
              <a:off x="72" y="3478"/>
              <a:ext cx="150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则称事件</a:t>
              </a:r>
            </a:p>
          </p:txBody>
        </p:sp>
        <p:sp>
          <p:nvSpPr>
            <p:cNvPr id="334050" name="Rectangle 226"/>
            <p:cNvSpPr>
              <a:spLocks noChangeArrowheads="1"/>
            </p:cNvSpPr>
            <p:nvPr/>
          </p:nvSpPr>
          <p:spPr bwMode="auto">
            <a:xfrm>
              <a:off x="2081" y="3472"/>
              <a:ext cx="225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相互独立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(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独立</a:t>
              </a: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)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 .</a:t>
              </a:r>
              <a:endPara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  <p:graphicFrame>
          <p:nvGraphicFramePr>
            <p:cNvPr id="4657" name="Object 561"/>
            <p:cNvGraphicFramePr>
              <a:graphicFrameLocks noChangeAspect="1"/>
            </p:cNvGraphicFramePr>
            <p:nvPr/>
          </p:nvGraphicFramePr>
          <p:xfrm>
            <a:off x="998" y="3504"/>
            <a:ext cx="116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498600" imgH="292100" progId="">
                    <p:embed/>
                  </p:oleObj>
                </mc:Choice>
                <mc:Fallback>
                  <p:oleObj name="Equation" r:id="rId24" imgW="1498600" imgH="292100" progId="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3504"/>
                          <a:ext cx="116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4058" name="Freeform 234"/>
          <p:cNvSpPr/>
          <p:nvPr/>
        </p:nvSpPr>
        <p:spPr bwMode="auto">
          <a:xfrm flipV="1">
            <a:off x="1760538" y="5305425"/>
            <a:ext cx="5519737" cy="46038"/>
          </a:xfrm>
          <a:custGeom>
            <a:avLst/>
            <a:gdLst>
              <a:gd name="T0" fmla="*/ 0 w 3184"/>
              <a:gd name="T1" fmla="*/ 0 h 17"/>
              <a:gd name="T2" fmla="*/ 2147483647 w 3184"/>
              <a:gd name="T3" fmla="*/ 2147483647 h 17"/>
              <a:gd name="T4" fmla="*/ 2147483647 w 3184"/>
              <a:gd name="T5" fmla="*/ 0 h 17"/>
              <a:gd name="T6" fmla="*/ 2147483647 w 3184"/>
              <a:gd name="T7" fmla="*/ 2147483647 h 17"/>
              <a:gd name="T8" fmla="*/ 2147483647 w 3184"/>
              <a:gd name="T9" fmla="*/ 2147483647 h 17"/>
              <a:gd name="T10" fmla="*/ 2147483647 w 3184"/>
              <a:gd name="T11" fmla="*/ 2147483647 h 17"/>
              <a:gd name="T12" fmla="*/ 2147483647 w 3184"/>
              <a:gd name="T13" fmla="*/ 214748364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4"/>
              <a:gd name="T22" fmla="*/ 0 h 17"/>
              <a:gd name="T23" fmla="*/ 3184 w 3184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4" h="17">
                <a:moveTo>
                  <a:pt x="0" y="0"/>
                </a:moveTo>
                <a:cubicBezTo>
                  <a:pt x="83" y="3"/>
                  <a:pt x="307" y="16"/>
                  <a:pt x="496" y="16"/>
                </a:cubicBezTo>
                <a:cubicBezTo>
                  <a:pt x="685" y="16"/>
                  <a:pt x="933" y="0"/>
                  <a:pt x="1136" y="0"/>
                </a:cubicBezTo>
                <a:cubicBezTo>
                  <a:pt x="1339" y="0"/>
                  <a:pt x="1509" y="15"/>
                  <a:pt x="1712" y="16"/>
                </a:cubicBezTo>
                <a:cubicBezTo>
                  <a:pt x="1915" y="17"/>
                  <a:pt x="2164" y="8"/>
                  <a:pt x="2352" y="8"/>
                </a:cubicBezTo>
                <a:cubicBezTo>
                  <a:pt x="2540" y="8"/>
                  <a:pt x="2701" y="16"/>
                  <a:pt x="2840" y="16"/>
                </a:cubicBezTo>
                <a:cubicBezTo>
                  <a:pt x="2979" y="16"/>
                  <a:pt x="3112" y="10"/>
                  <a:pt x="3184" y="8"/>
                </a:cubicBezTo>
              </a:path>
            </a:pathLst>
          </a:custGeom>
          <a:noFill/>
          <a:ln w="28575" cmpd="sng">
            <a:solidFill>
              <a:srgbClr val="FF3300"/>
            </a:solidFill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57" name="AutoShape 233"/>
          <p:cNvSpPr>
            <a:spLocks noChangeArrowheads="1"/>
          </p:cNvSpPr>
          <p:nvPr/>
        </p:nvSpPr>
        <p:spPr bwMode="auto">
          <a:xfrm>
            <a:off x="7348537" y="5151438"/>
            <a:ext cx="1795463" cy="1327150"/>
          </a:xfrm>
          <a:prstGeom prst="wedgeRectCallout">
            <a:avLst>
              <a:gd name="adj1" fmla="val -71486"/>
              <a:gd name="adj2" fmla="val 2032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两两独立</a:t>
            </a:r>
          </a:p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三三独立</a:t>
            </a:r>
          </a:p>
          <a:p>
            <a:pPr algn="ctr"/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……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4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4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4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4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1000"/>
                                        <p:tgtEl>
                                          <p:spTgt spid="33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019" grpId="0"/>
      <p:bldP spid="334020" grpId="0" animBg="1"/>
      <p:bldP spid="334032" grpId="0" animBg="1"/>
      <p:bldP spid="334033" grpId="0" animBg="1"/>
      <p:bldP spid="334037" grpId="0" animBg="1"/>
      <p:bldP spid="334058" grpId="0" animBg="1"/>
      <p:bldP spid="3340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63" name="Picture 59" descr="COSMIC08H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663" y="712788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64" name="WordArt 60"/>
          <p:cNvSpPr>
            <a:spLocks noChangeArrowheads="1" noChangeShapeType="1" noTextEdit="1"/>
          </p:cNvSpPr>
          <p:nvPr/>
        </p:nvSpPr>
        <p:spPr bwMode="auto">
          <a:xfrm>
            <a:off x="1309688" y="887413"/>
            <a:ext cx="2525712" cy="4016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accent1">
                    <a:lumMod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思考几个问题 </a:t>
            </a:r>
          </a:p>
        </p:txBody>
      </p:sp>
      <p:pic>
        <p:nvPicPr>
          <p:cNvPr id="405565" name="Picture 61" descr="f12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1516063"/>
            <a:ext cx="320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554" name="Object 386"/>
          <p:cNvGraphicFramePr>
            <a:graphicFrameLocks noChangeAspect="1"/>
          </p:cNvGraphicFramePr>
          <p:nvPr/>
        </p:nvGraphicFramePr>
        <p:xfrm>
          <a:off x="1549400" y="1471613"/>
          <a:ext cx="28209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500" imgH="292100" progId="">
                  <p:embed/>
                </p:oleObj>
              </mc:Choice>
              <mc:Fallback>
                <p:oleObj name="Equation" r:id="rId5" imgW="2349500" imgH="292100" progId="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471613"/>
                        <a:ext cx="28209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5" name="Object 387"/>
          <p:cNvGraphicFramePr>
            <a:graphicFrameLocks noChangeAspect="1"/>
          </p:cNvGraphicFramePr>
          <p:nvPr/>
        </p:nvGraphicFramePr>
        <p:xfrm>
          <a:off x="1550988" y="1943100"/>
          <a:ext cx="2820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49500" imgH="292100" progId="">
                  <p:embed/>
                </p:oleObj>
              </mc:Choice>
              <mc:Fallback>
                <p:oleObj name="Equation" r:id="rId7" imgW="2349500" imgH="292100" progId="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943100"/>
                        <a:ext cx="28209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6" name="Object 388"/>
          <p:cNvGraphicFramePr>
            <a:graphicFrameLocks noChangeAspect="1"/>
          </p:cNvGraphicFramePr>
          <p:nvPr/>
        </p:nvGraphicFramePr>
        <p:xfrm>
          <a:off x="1585913" y="2413000"/>
          <a:ext cx="27574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0" imgH="292100" progId="">
                  <p:embed/>
                </p:oleObj>
              </mc:Choice>
              <mc:Fallback>
                <p:oleObj name="Equation" r:id="rId9" imgW="2286000" imgH="292100" progId="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413000"/>
                        <a:ext cx="27574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71" name="AutoShape 67"/>
          <p:cNvSpPr/>
          <p:nvPr/>
        </p:nvSpPr>
        <p:spPr bwMode="auto">
          <a:xfrm>
            <a:off x="4432300" y="1562100"/>
            <a:ext cx="101600" cy="12192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5572" name="AutoShape 68"/>
          <p:cNvSpPr>
            <a:spLocks noChangeArrowheads="1"/>
          </p:cNvSpPr>
          <p:nvPr/>
        </p:nvSpPr>
        <p:spPr bwMode="auto">
          <a:xfrm>
            <a:off x="4714875" y="20447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C0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5574" name="Group 70"/>
          <p:cNvGrpSpPr/>
          <p:nvPr/>
        </p:nvGrpSpPr>
        <p:grpSpPr bwMode="auto">
          <a:xfrm>
            <a:off x="5157788" y="1871663"/>
            <a:ext cx="2989262" cy="519112"/>
            <a:chOff x="1345" y="1891"/>
            <a:chExt cx="1883" cy="327"/>
          </a:xfrm>
        </p:grpSpPr>
        <p:sp>
          <p:nvSpPr>
            <p:cNvPr id="405550" name="Rectangle 46"/>
            <p:cNvSpPr>
              <a:spLocks noChangeArrowheads="1"/>
            </p:cNvSpPr>
            <p:nvPr/>
          </p:nvSpPr>
          <p:spPr bwMode="auto">
            <a:xfrm>
              <a:off x="1980" y="1891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endPara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557" name="Object 389"/>
            <p:cNvGraphicFramePr>
              <a:graphicFrameLocks noChangeAspect="1"/>
            </p:cNvGraphicFramePr>
            <p:nvPr/>
          </p:nvGraphicFramePr>
          <p:xfrm>
            <a:off x="1345" y="1951"/>
            <a:ext cx="6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25500" imgH="254000" progId="">
                    <p:embed/>
                  </p:oleObj>
                </mc:Choice>
                <mc:Fallback>
                  <p:oleObj name="Equation" r:id="rId11" imgW="825500" imgH="254000" progId="">
                    <p:embed/>
                    <p:pic>
                      <p:nvPicPr>
                        <p:cNvPr id="0" name="Picture 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1951"/>
                          <a:ext cx="67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75" name="WordArt 71"/>
          <p:cNvSpPr>
            <a:spLocks noChangeArrowheads="1" noChangeShapeType="1" noTextEdit="1"/>
          </p:cNvSpPr>
          <p:nvPr/>
        </p:nvSpPr>
        <p:spPr bwMode="auto">
          <a:xfrm>
            <a:off x="7799388" y="20177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05552" name="AutoShape 48"/>
          <p:cNvSpPr>
            <a:spLocks noChangeArrowheads="1"/>
          </p:cNvSpPr>
          <p:nvPr/>
        </p:nvSpPr>
        <p:spPr bwMode="auto">
          <a:xfrm>
            <a:off x="6799262" y="2475261"/>
            <a:ext cx="1347788" cy="903288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否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5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5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64" grpId="0"/>
      <p:bldP spid="405571" grpId="0" animBg="1"/>
      <p:bldP spid="405572" grpId="0" animBg="1"/>
      <p:bldP spid="405575" grpId="0" animBg="1"/>
      <p:bldP spid="4055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6" name="Object 754"/>
          <p:cNvGraphicFramePr>
            <a:graphicFrameLocks noChangeAspect="1"/>
          </p:cNvGraphicFramePr>
          <p:nvPr/>
        </p:nvGraphicFramePr>
        <p:xfrm>
          <a:off x="990600" y="1208088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0" imgH="850900" progId="Equation.3">
                  <p:embed/>
                </p:oleObj>
              </mc:Choice>
              <mc:Fallback>
                <p:oleObj name="Equation" r:id="rId4" imgW="1778000" imgH="850900" progId="Equation.3">
                  <p:embed/>
                  <p:pic>
                    <p:nvPicPr>
                      <p:cNvPr id="0" name="Picture 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08088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7" name="Object 755"/>
          <p:cNvGraphicFramePr>
            <a:graphicFrameLocks noChangeAspect="1"/>
          </p:cNvGraphicFramePr>
          <p:nvPr/>
        </p:nvGraphicFramePr>
        <p:xfrm>
          <a:off x="1766888" y="1109663"/>
          <a:ext cx="3022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0" imgH="6908800" progId="">
                  <p:embed/>
                </p:oleObj>
              </mc:Choice>
              <mc:Fallback>
                <p:oleObj name="Equation" r:id="rId6" imgW="36576000" imgH="6908800" progId="">
                  <p:embed/>
                  <p:pic>
                    <p:nvPicPr>
                      <p:cNvPr id="0" name="Picture 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109663"/>
                        <a:ext cx="30226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8" name="Object 756"/>
          <p:cNvGraphicFramePr>
            <a:graphicFrameLocks noChangeAspect="1"/>
          </p:cNvGraphicFramePr>
          <p:nvPr/>
        </p:nvGraphicFramePr>
        <p:xfrm>
          <a:off x="4800600" y="1208088"/>
          <a:ext cx="382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470900" imgH="927100" progId="Equation.3">
                  <p:embed/>
                </p:oleObj>
              </mc:Choice>
              <mc:Fallback>
                <p:oleObj name="Equation" r:id="rId8" imgW="8470900" imgH="927100" progId="Equation.3">
                  <p:embed/>
                  <p:pic>
                    <p:nvPicPr>
                      <p:cNvPr id="0" name="Picture 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08088"/>
                        <a:ext cx="382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89" name="Object 757"/>
          <p:cNvGraphicFramePr>
            <a:graphicFrameLocks noChangeAspect="1"/>
          </p:cNvGraphicFramePr>
          <p:nvPr/>
        </p:nvGraphicFramePr>
        <p:xfrm>
          <a:off x="685800" y="2112963"/>
          <a:ext cx="240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08600" imgH="927100" progId="Equation.3">
                  <p:embed/>
                </p:oleObj>
              </mc:Choice>
              <mc:Fallback>
                <p:oleObj name="Equation" r:id="rId10" imgW="5308600" imgH="927100" progId="Equation.3">
                  <p:embed/>
                  <p:pic>
                    <p:nvPicPr>
                      <p:cNvPr id="0" name="Picture 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12963"/>
                        <a:ext cx="2400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0" name="Object 758"/>
          <p:cNvGraphicFramePr>
            <a:graphicFrameLocks noChangeAspect="1"/>
          </p:cNvGraphicFramePr>
          <p:nvPr/>
        </p:nvGraphicFramePr>
        <p:xfrm>
          <a:off x="3200400" y="1939955"/>
          <a:ext cx="3636335" cy="76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6000" imgH="1816100" progId="Equation.3">
                  <p:embed/>
                </p:oleObj>
              </mc:Choice>
              <mc:Fallback>
                <p:oleObj name="Equation" r:id="rId12" imgW="8636000" imgH="1816100" progId="Equation.3">
                  <p:embed/>
                  <p:pic>
                    <p:nvPicPr>
                      <p:cNvPr id="0" name="Picture 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39955"/>
                        <a:ext cx="3636335" cy="769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1" name="Object 759"/>
          <p:cNvGraphicFramePr>
            <a:graphicFrameLocks noChangeAspect="1"/>
          </p:cNvGraphicFramePr>
          <p:nvPr/>
        </p:nvGraphicFramePr>
        <p:xfrm>
          <a:off x="3687763" y="27559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60900" imgH="889000" progId="Equation.3">
                  <p:embed/>
                </p:oleObj>
              </mc:Choice>
              <mc:Fallback>
                <p:oleObj name="Equation" r:id="rId14" imgW="4660900" imgH="889000" progId="Equation.3">
                  <p:embed/>
                  <p:pic>
                    <p:nvPicPr>
                      <p:cNvPr id="0" name="Picture 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2755900"/>
                        <a:ext cx="210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2" name="Object 760"/>
          <p:cNvGraphicFramePr>
            <a:graphicFrameLocks noChangeAspect="1"/>
          </p:cNvGraphicFramePr>
          <p:nvPr/>
        </p:nvGraphicFramePr>
        <p:xfrm>
          <a:off x="1985963" y="3402013"/>
          <a:ext cx="165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44900" imgH="1816100" progId="Equation.3">
                  <p:embed/>
                </p:oleObj>
              </mc:Choice>
              <mc:Fallback>
                <p:oleObj name="Equation" r:id="rId16" imgW="3644900" imgH="1816100" progId="Equation.3">
                  <p:embed/>
                  <p:pic>
                    <p:nvPicPr>
                      <p:cNvPr id="0" name="Picture 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402013"/>
                        <a:ext cx="1651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3" name="Object 761"/>
          <p:cNvGraphicFramePr>
            <a:graphicFrameLocks noChangeAspect="1"/>
          </p:cNvGraphicFramePr>
          <p:nvPr/>
        </p:nvGraphicFramePr>
        <p:xfrm>
          <a:off x="7086600" y="2100263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9000" imgH="889000" progId="Equation.3">
                  <p:embed/>
                </p:oleObj>
              </mc:Choice>
              <mc:Fallback>
                <p:oleObj name="Equation" r:id="rId18" imgW="2159000" imgH="889000" progId="Equation.3">
                  <p:embed/>
                  <p:pic>
                    <p:nvPicPr>
                      <p:cNvPr id="0" name="Picture 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100263"/>
                        <a:ext cx="977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4" name="Object 762"/>
          <p:cNvGraphicFramePr>
            <a:graphicFrameLocks noChangeAspect="1"/>
          </p:cNvGraphicFramePr>
          <p:nvPr/>
        </p:nvGraphicFramePr>
        <p:xfrm>
          <a:off x="2009775" y="2527300"/>
          <a:ext cx="162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94100" imgH="1816100" progId="Equation.3">
                  <p:embed/>
                </p:oleObj>
              </mc:Choice>
              <mc:Fallback>
                <p:oleObj name="Equation" r:id="rId20" imgW="3594100" imgH="1816100" progId="Equation.3">
                  <p:embed/>
                  <p:pic>
                    <p:nvPicPr>
                      <p:cNvPr id="0" name="Picture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527300"/>
                        <a:ext cx="1625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5" name="Object 763"/>
          <p:cNvGraphicFramePr>
            <a:graphicFrameLocks noChangeAspect="1"/>
          </p:cNvGraphicFramePr>
          <p:nvPr/>
        </p:nvGraphicFramePr>
        <p:xfrm>
          <a:off x="3611563" y="3576638"/>
          <a:ext cx="218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826000" imgH="1079500" progId="">
                  <p:embed/>
                </p:oleObj>
              </mc:Choice>
              <mc:Fallback>
                <p:oleObj name="Equation" r:id="rId22" imgW="4826000" imgH="1079500" progId="">
                  <p:embed/>
                  <p:pic>
                    <p:nvPicPr>
                      <p:cNvPr id="0" name="Picture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3576638"/>
                        <a:ext cx="2184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6" name="Object 764"/>
          <p:cNvGraphicFramePr>
            <a:graphicFrameLocks noChangeAspect="1"/>
          </p:cNvGraphicFramePr>
          <p:nvPr/>
        </p:nvGraphicFramePr>
        <p:xfrm>
          <a:off x="1925638" y="4327525"/>
          <a:ext cx="17224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19500" imgH="1816100" progId="Equation.3">
                  <p:embed/>
                </p:oleObj>
              </mc:Choice>
              <mc:Fallback>
                <p:oleObj name="Equation" r:id="rId24" imgW="3619500" imgH="1816100" progId="Equation.3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4327525"/>
                        <a:ext cx="172243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7" name="Object 765"/>
          <p:cNvGraphicFramePr>
            <a:graphicFrameLocks noChangeAspect="1"/>
          </p:cNvGraphicFramePr>
          <p:nvPr/>
        </p:nvGraphicFramePr>
        <p:xfrm>
          <a:off x="3629025" y="4543425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635500" imgH="889000" progId="Equation.3">
                  <p:embed/>
                </p:oleObj>
              </mc:Choice>
              <mc:Fallback>
                <p:oleObj name="Equation" r:id="rId26" imgW="4635500" imgH="889000" progId="Equation.3">
                  <p:embed/>
                  <p:pic>
                    <p:nvPicPr>
                      <p:cNvPr id="0" name="Picture 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543425"/>
                        <a:ext cx="2095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8" name="Object 766"/>
          <p:cNvGraphicFramePr>
            <a:graphicFrameLocks noChangeAspect="1"/>
          </p:cNvGraphicFramePr>
          <p:nvPr/>
        </p:nvGraphicFramePr>
        <p:xfrm>
          <a:off x="762000" y="5302250"/>
          <a:ext cx="429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525000" imgH="850900" progId="Equation.3">
                  <p:embed/>
                </p:oleObj>
              </mc:Choice>
              <mc:Fallback>
                <p:oleObj name="Equation" r:id="rId28" imgW="9525000" imgH="850900" progId="Equation.3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02250"/>
                        <a:ext cx="429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99" name="Object 767"/>
          <p:cNvGraphicFramePr>
            <a:graphicFrameLocks noChangeAspect="1"/>
          </p:cNvGraphicFramePr>
          <p:nvPr/>
        </p:nvGraphicFramePr>
        <p:xfrm>
          <a:off x="684213" y="6094413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89100" imgH="850900" progId="Equation.3">
                  <p:embed/>
                </p:oleObj>
              </mc:Choice>
              <mc:Fallback>
                <p:oleObj name="Equation" r:id="rId30" imgW="1689100" imgH="850900" progId="Equation.3">
                  <p:embed/>
                  <p:pic>
                    <p:nvPicPr>
                      <p:cNvPr id="0" name="Picture 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94413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00" name="Object 768"/>
          <p:cNvGraphicFramePr>
            <a:graphicFrameLocks noChangeAspect="1"/>
          </p:cNvGraphicFramePr>
          <p:nvPr/>
        </p:nvGraphicFramePr>
        <p:xfrm>
          <a:off x="1762125" y="5878513"/>
          <a:ext cx="189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191000" imgH="1816100" progId="Equation.3">
                  <p:embed/>
                </p:oleObj>
              </mc:Choice>
              <mc:Fallback>
                <p:oleObj name="Equation" r:id="rId32" imgW="4191000" imgH="1816100" progId="Equation.3">
                  <p:embed/>
                  <p:pic>
                    <p:nvPicPr>
                      <p:cNvPr id="0" name="Picture 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878513"/>
                        <a:ext cx="1892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01" name="Object 769"/>
          <p:cNvGraphicFramePr>
            <a:graphicFrameLocks noChangeAspect="1"/>
          </p:cNvGraphicFramePr>
          <p:nvPr/>
        </p:nvGraphicFramePr>
        <p:xfrm>
          <a:off x="3743325" y="6107113"/>
          <a:ext cx="284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6311900" imgH="889000" progId="Equation.3">
                  <p:embed/>
                </p:oleObj>
              </mc:Choice>
              <mc:Fallback>
                <p:oleObj name="Equation" r:id="rId34" imgW="6311900" imgH="889000" progId="Equation.3">
                  <p:embed/>
                  <p:pic>
                    <p:nvPicPr>
                      <p:cNvPr id="0" name="Picture 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6107113"/>
                        <a:ext cx="284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8150" y="527050"/>
            <a:ext cx="5541963" cy="519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反例：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两两独立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与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相互独立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的关系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66" name="Picture 62" descr="f126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675" y="3111500"/>
            <a:ext cx="320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5567" name="Picture 63" descr="f127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263" y="4213225"/>
            <a:ext cx="320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5586" name="Group 82"/>
          <p:cNvGrpSpPr/>
          <p:nvPr/>
        </p:nvGrpSpPr>
        <p:grpSpPr bwMode="auto">
          <a:xfrm>
            <a:off x="954088" y="3019425"/>
            <a:ext cx="6565900" cy="519113"/>
            <a:chOff x="929" y="1902"/>
            <a:chExt cx="4136" cy="327"/>
          </a:xfrm>
        </p:grpSpPr>
        <p:sp>
          <p:nvSpPr>
            <p:cNvPr id="405556" name="Rectangle 52"/>
            <p:cNvSpPr>
              <a:spLocks noChangeArrowheads="1"/>
            </p:cNvSpPr>
            <p:nvPr/>
          </p:nvSpPr>
          <p:spPr bwMode="auto">
            <a:xfrm>
              <a:off x="929" y="1902"/>
              <a:ext cx="413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必然事件    与任何事件    是否独立</a:t>
              </a:r>
            </a:p>
          </p:txBody>
        </p:sp>
        <p:graphicFrame>
          <p:nvGraphicFramePr>
            <p:cNvPr id="27854" name="Object 206"/>
            <p:cNvGraphicFramePr>
              <a:graphicFrameLocks noChangeAspect="1"/>
            </p:cNvGraphicFramePr>
            <p:nvPr/>
          </p:nvGraphicFramePr>
          <p:xfrm>
            <a:off x="1895" y="1957"/>
            <a:ext cx="24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215900" progId="">
                    <p:embed/>
                  </p:oleObj>
                </mc:Choice>
                <mc:Fallback>
                  <p:oleObj name="Equation" r:id="rId6" imgW="228600" imgH="215900" progId="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1957"/>
                          <a:ext cx="24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5" name="Object 207"/>
            <p:cNvGraphicFramePr>
              <a:graphicFrameLocks noChangeAspect="1"/>
            </p:cNvGraphicFramePr>
            <p:nvPr/>
          </p:nvGraphicFramePr>
          <p:xfrm>
            <a:off x="3224" y="1958"/>
            <a:ext cx="24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15900" progId="">
                    <p:embed/>
                  </p:oleObj>
                </mc:Choice>
                <mc:Fallback>
                  <p:oleObj name="Equation" r:id="rId8" imgW="228600" imgH="215900" progId="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1958"/>
                          <a:ext cx="24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82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4394" y="1976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grpSp>
        <p:nvGrpSpPr>
          <p:cNvPr id="405587" name="Group 83"/>
          <p:cNvGrpSpPr/>
          <p:nvPr/>
        </p:nvGrpSpPr>
        <p:grpSpPr bwMode="auto">
          <a:xfrm>
            <a:off x="930275" y="3529013"/>
            <a:ext cx="6578600" cy="519112"/>
            <a:chOff x="922" y="2223"/>
            <a:chExt cx="4144" cy="327"/>
          </a:xfrm>
        </p:grpSpPr>
        <p:sp>
          <p:nvSpPr>
            <p:cNvPr id="405579" name="Rectangle 75"/>
            <p:cNvSpPr>
              <a:spLocks noChangeArrowheads="1"/>
            </p:cNvSpPr>
            <p:nvPr/>
          </p:nvSpPr>
          <p:spPr bwMode="auto">
            <a:xfrm>
              <a:off x="922" y="2223"/>
              <a:ext cx="414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不可能事件    与任何事件    是否独立</a:t>
              </a:r>
            </a:p>
          </p:txBody>
        </p:sp>
        <p:graphicFrame>
          <p:nvGraphicFramePr>
            <p:cNvPr id="27856" name="Object 208"/>
            <p:cNvGraphicFramePr>
              <a:graphicFrameLocks noChangeAspect="1"/>
            </p:cNvGraphicFramePr>
            <p:nvPr/>
          </p:nvGraphicFramePr>
          <p:xfrm>
            <a:off x="3457" y="2271"/>
            <a:ext cx="24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15900" progId="">
                    <p:embed/>
                  </p:oleObj>
                </mc:Choice>
                <mc:Fallback>
                  <p:oleObj name="Equation" r:id="rId10" imgW="228600" imgH="215900" progId="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2271"/>
                          <a:ext cx="24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7" name="Object 209"/>
            <p:cNvGraphicFramePr>
              <a:graphicFrameLocks noChangeAspect="1"/>
            </p:cNvGraphicFramePr>
            <p:nvPr/>
          </p:nvGraphicFramePr>
          <p:xfrm>
            <a:off x="2120" y="2269"/>
            <a:ext cx="24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900" imgH="190500" progId="">
                    <p:embed/>
                  </p:oleObj>
                </mc:Choice>
                <mc:Fallback>
                  <p:oleObj name="Equation" r:id="rId12" imgW="215900" imgH="190500" progId="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2269"/>
                          <a:ext cx="24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80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4619" y="2289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grpSp>
        <p:nvGrpSpPr>
          <p:cNvPr id="405597" name="Group 93"/>
          <p:cNvGrpSpPr/>
          <p:nvPr/>
        </p:nvGrpSpPr>
        <p:grpSpPr bwMode="auto">
          <a:xfrm>
            <a:off x="930275" y="4127500"/>
            <a:ext cx="8426450" cy="519113"/>
            <a:chOff x="586" y="2608"/>
            <a:chExt cx="5308" cy="327"/>
          </a:xfrm>
        </p:grpSpPr>
        <p:sp>
          <p:nvSpPr>
            <p:cNvPr id="405553" name="Rectangle 49"/>
            <p:cNvSpPr>
              <a:spLocks noChangeArrowheads="1"/>
            </p:cNvSpPr>
            <p:nvPr/>
          </p:nvSpPr>
          <p:spPr bwMode="auto">
            <a:xfrm>
              <a:off x="586" y="2608"/>
              <a:ext cx="530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事件  甲患感冒  与  乙患感冒  能否认为是独立的</a:t>
              </a:r>
            </a:p>
          </p:txBody>
        </p:sp>
        <p:graphicFrame>
          <p:nvGraphicFramePr>
            <p:cNvPr id="27858" name="Object 210"/>
            <p:cNvGraphicFramePr>
              <a:graphicFrameLocks noChangeAspect="1"/>
            </p:cNvGraphicFramePr>
            <p:nvPr/>
          </p:nvGraphicFramePr>
          <p:xfrm>
            <a:off x="1088" y="2625"/>
            <a:ext cx="11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98600" imgH="292100" progId="">
                    <p:embed/>
                  </p:oleObj>
                </mc:Choice>
                <mc:Fallback>
                  <p:oleObj name="Equation" r:id="rId14" imgW="1498600" imgH="292100" progId="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2625"/>
                          <a:ext cx="116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9" name="Object 211"/>
            <p:cNvGraphicFramePr>
              <a:graphicFrameLocks noChangeAspect="1"/>
            </p:cNvGraphicFramePr>
            <p:nvPr/>
          </p:nvGraphicFramePr>
          <p:xfrm>
            <a:off x="2449" y="2626"/>
            <a:ext cx="11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98600" imgH="292100" progId="">
                    <p:embed/>
                  </p:oleObj>
                </mc:Choice>
                <mc:Fallback>
                  <p:oleObj name="Equation" r:id="rId16" imgW="1498600" imgH="292100" progId="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2626"/>
                          <a:ext cx="116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78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5401" y="2687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05594" name="AutoShape 90"/>
          <p:cNvSpPr>
            <a:spLocks noChangeArrowheads="1"/>
          </p:cNvSpPr>
          <p:nvPr/>
        </p:nvSpPr>
        <p:spPr bwMode="auto">
          <a:xfrm>
            <a:off x="336550" y="5326063"/>
            <a:ext cx="8513763" cy="552450"/>
          </a:xfrm>
          <a:prstGeom prst="wedgeRectCallout">
            <a:avLst>
              <a:gd name="adj1" fmla="val -13958"/>
              <a:gd name="adj2" fmla="val -46838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条件概率与事件独立性通常是根据实际意义来确定的</a:t>
            </a:r>
          </a:p>
        </p:txBody>
      </p:sp>
      <p:sp>
        <p:nvSpPr>
          <p:cNvPr id="405596" name="WordArt 92"/>
          <p:cNvSpPr>
            <a:spLocks noChangeArrowheads="1" noChangeShapeType="1" noTextEdit="1"/>
          </p:cNvSpPr>
          <p:nvPr/>
        </p:nvSpPr>
        <p:spPr bwMode="auto">
          <a:xfrm>
            <a:off x="363538" y="4830763"/>
            <a:ext cx="858837" cy="336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注意：</a:t>
            </a:r>
          </a:p>
        </p:txBody>
      </p:sp>
      <p:pic>
        <p:nvPicPr>
          <p:cNvPr id="405563" name="Picture 59" descr="COSMIC08H"/>
          <p:cNvPicPr>
            <a:picLocks noChangeAspect="1" noChangeArrowheads="1" noCrop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01663" y="712788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64" name="WordArt 60"/>
          <p:cNvSpPr>
            <a:spLocks noChangeArrowheads="1" noChangeShapeType="1" noTextEdit="1"/>
          </p:cNvSpPr>
          <p:nvPr/>
        </p:nvSpPr>
        <p:spPr bwMode="auto">
          <a:xfrm>
            <a:off x="1309688" y="887413"/>
            <a:ext cx="2525712" cy="4016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思考几个问题 </a:t>
            </a:r>
          </a:p>
        </p:txBody>
      </p:sp>
      <p:pic>
        <p:nvPicPr>
          <p:cNvPr id="405565" name="Picture 61" descr="f125"/>
          <p:cNvPicPr>
            <a:picLocks noChangeAspect="1" noChangeArrowheads="1" noCrop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71500" y="1516063"/>
            <a:ext cx="320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888" name="Object 240"/>
          <p:cNvGraphicFramePr>
            <a:graphicFrameLocks noChangeAspect="1"/>
          </p:cNvGraphicFramePr>
          <p:nvPr/>
        </p:nvGraphicFramePr>
        <p:xfrm>
          <a:off x="1549400" y="1471613"/>
          <a:ext cx="28209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49500" imgH="292100" progId="">
                  <p:embed/>
                </p:oleObj>
              </mc:Choice>
              <mc:Fallback>
                <p:oleObj name="Equation" r:id="rId20" imgW="2349500" imgH="292100" progId="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471613"/>
                        <a:ext cx="28209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89" name="Object 241"/>
          <p:cNvGraphicFramePr>
            <a:graphicFrameLocks noChangeAspect="1"/>
          </p:cNvGraphicFramePr>
          <p:nvPr/>
        </p:nvGraphicFramePr>
        <p:xfrm>
          <a:off x="1550988" y="1943100"/>
          <a:ext cx="2820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49500" imgH="292100" progId="">
                  <p:embed/>
                </p:oleObj>
              </mc:Choice>
              <mc:Fallback>
                <p:oleObj name="Equation" r:id="rId22" imgW="2349500" imgH="292100" progId="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943100"/>
                        <a:ext cx="28209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90" name="Object 242"/>
          <p:cNvGraphicFramePr>
            <a:graphicFrameLocks noChangeAspect="1"/>
          </p:cNvGraphicFramePr>
          <p:nvPr/>
        </p:nvGraphicFramePr>
        <p:xfrm>
          <a:off x="1585913" y="2413000"/>
          <a:ext cx="27574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0" imgH="292100" progId="">
                  <p:embed/>
                </p:oleObj>
              </mc:Choice>
              <mc:Fallback>
                <p:oleObj name="Equation" r:id="rId24" imgW="2286000" imgH="29210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413000"/>
                        <a:ext cx="27574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71" name="AutoShape 67"/>
          <p:cNvSpPr/>
          <p:nvPr/>
        </p:nvSpPr>
        <p:spPr bwMode="auto">
          <a:xfrm>
            <a:off x="4432300" y="1562100"/>
            <a:ext cx="101600" cy="12192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5572" name="AutoShape 68"/>
          <p:cNvSpPr>
            <a:spLocks noChangeArrowheads="1"/>
          </p:cNvSpPr>
          <p:nvPr/>
        </p:nvSpPr>
        <p:spPr bwMode="auto">
          <a:xfrm>
            <a:off x="4714875" y="20447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C0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5574" name="Group 70"/>
          <p:cNvGrpSpPr/>
          <p:nvPr/>
        </p:nvGrpSpPr>
        <p:grpSpPr bwMode="auto">
          <a:xfrm>
            <a:off x="5157788" y="1871663"/>
            <a:ext cx="2989262" cy="519112"/>
            <a:chOff x="1345" y="1891"/>
            <a:chExt cx="1883" cy="327"/>
          </a:xfrm>
        </p:grpSpPr>
        <p:sp>
          <p:nvSpPr>
            <p:cNvPr id="405550" name="Rectangle 46"/>
            <p:cNvSpPr>
              <a:spLocks noChangeArrowheads="1"/>
            </p:cNvSpPr>
            <p:nvPr/>
          </p:nvSpPr>
          <p:spPr bwMode="auto">
            <a:xfrm>
              <a:off x="1980" y="1891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endPara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895" name="Object 247"/>
            <p:cNvGraphicFramePr>
              <a:graphicFrameLocks noChangeAspect="1"/>
            </p:cNvGraphicFramePr>
            <p:nvPr/>
          </p:nvGraphicFramePr>
          <p:xfrm>
            <a:off x="1345" y="1951"/>
            <a:ext cx="6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25500" imgH="254000" progId="">
                    <p:embed/>
                  </p:oleObj>
                </mc:Choice>
                <mc:Fallback>
                  <p:oleObj name="Equation" r:id="rId26" imgW="825500" imgH="254000" progId="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1951"/>
                          <a:ext cx="67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75" name="WordArt 71"/>
          <p:cNvSpPr>
            <a:spLocks noChangeArrowheads="1" noChangeShapeType="1" noTextEdit="1"/>
          </p:cNvSpPr>
          <p:nvPr/>
        </p:nvSpPr>
        <p:spPr bwMode="auto">
          <a:xfrm>
            <a:off x="7799388" y="20177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05552" name="AutoShape 48"/>
          <p:cNvSpPr>
            <a:spLocks noChangeArrowheads="1"/>
          </p:cNvSpPr>
          <p:nvPr/>
        </p:nvSpPr>
        <p:spPr bwMode="auto">
          <a:xfrm>
            <a:off x="7654925" y="1666875"/>
            <a:ext cx="1347788" cy="903288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否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94" grpId="0" animBg="1"/>
      <p:bldP spid="4055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2d7dd7a0-e425-4a50-a17a-84db3df1419d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1127</Words>
  <Application>Microsoft Office PowerPoint</Application>
  <PresentationFormat>全屏显示(4:3)</PresentationFormat>
  <Paragraphs>172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Monotype Sorts</vt:lpstr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-윤명조240</vt:lpstr>
      <vt:lpstr>Arial</vt:lpstr>
      <vt:lpstr>Tahoma</vt:lpstr>
      <vt:lpstr>Times New Roman</vt:lpstr>
      <vt:lpstr>Wingdings</vt:lpstr>
      <vt:lpstr>默认设计模板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总结：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1233</cp:revision>
  <dcterms:created xsi:type="dcterms:W3CDTF">1999-06-22T01:41:00Z</dcterms:created>
  <dcterms:modified xsi:type="dcterms:W3CDTF">2021-09-25T23:41:48Z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