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421" r:id="rId2"/>
    <p:sldId id="423" r:id="rId3"/>
    <p:sldId id="419" r:id="rId4"/>
    <p:sldId id="396" r:id="rId5"/>
    <p:sldId id="397" r:id="rId6"/>
    <p:sldId id="425" r:id="rId7"/>
    <p:sldId id="426" r:id="rId8"/>
    <p:sldId id="427" r:id="rId9"/>
    <p:sldId id="428" r:id="rId10"/>
    <p:sldId id="429" r:id="rId11"/>
    <p:sldId id="430" r:id="rId12"/>
    <p:sldId id="487" r:id="rId13"/>
    <p:sldId id="477" r:id="rId14"/>
    <p:sldId id="478" r:id="rId15"/>
    <p:sldId id="479" r:id="rId16"/>
    <p:sldId id="529" r:id="rId17"/>
    <p:sldId id="481" r:id="rId18"/>
    <p:sldId id="482" r:id="rId19"/>
    <p:sldId id="431" r:id="rId20"/>
    <p:sldId id="432" r:id="rId21"/>
    <p:sldId id="489" r:id="rId22"/>
    <p:sldId id="433" r:id="rId23"/>
    <p:sldId id="434" r:id="rId24"/>
    <p:sldId id="435" r:id="rId25"/>
    <p:sldId id="436" r:id="rId26"/>
    <p:sldId id="472" r:id="rId27"/>
    <p:sldId id="445" r:id="rId28"/>
    <p:sldId id="440" r:id="rId29"/>
    <p:sldId id="441" r:id="rId30"/>
    <p:sldId id="442" r:id="rId31"/>
    <p:sldId id="490" r:id="rId32"/>
    <p:sldId id="443" r:id="rId33"/>
    <p:sldId id="444" r:id="rId34"/>
    <p:sldId id="486" r:id="rId35"/>
    <p:sldId id="446" r:id="rId36"/>
    <p:sldId id="471" r:id="rId37"/>
    <p:sldId id="473" r:id="rId38"/>
    <p:sldId id="474" r:id="rId39"/>
    <p:sldId id="475" r:id="rId40"/>
    <p:sldId id="476" r:id="rId41"/>
    <p:sldId id="447" r:id="rId42"/>
    <p:sldId id="448" r:id="rId43"/>
    <p:sldId id="449" r:id="rId44"/>
    <p:sldId id="485" r:id="rId45"/>
    <p:sldId id="450" r:id="rId46"/>
    <p:sldId id="451" r:id="rId47"/>
    <p:sldId id="492" r:id="rId48"/>
    <p:sldId id="455" r:id="rId49"/>
    <p:sldId id="491" r:id="rId50"/>
    <p:sldId id="528" r:id="rId51"/>
    <p:sldId id="569" r:id="rId52"/>
    <p:sldId id="493" r:id="rId53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ch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47B0FF"/>
    <a:srgbClr val="FFFFCC"/>
    <a:srgbClr val="3333CC"/>
    <a:srgbClr val="FFCC00"/>
    <a:srgbClr val="66CCFF"/>
    <a:srgbClr val="6600CC"/>
    <a:srgbClr val="FF3300"/>
    <a:srgbClr val="FF99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4" autoAdjust="0"/>
    <p:restoredTop sz="89987" autoAdjust="0"/>
  </p:normalViewPr>
  <p:slideViewPr>
    <p:cSldViewPr snapToGrid="0" showGuides="1">
      <p:cViewPr varScale="1">
        <p:scale>
          <a:sx n="56" d="100"/>
          <a:sy n="56" d="100"/>
        </p:scale>
        <p:origin x="1712" y="64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6" d="100"/>
          <a:sy n="56" d="100"/>
        </p:scale>
        <p:origin x="-2880" y="-96"/>
      </p:cViewPr>
      <p:guideLst>
        <p:guide orient="horz" pos="2846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 smtClean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 smtClean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5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 smtClean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5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 smtClean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2C86B42-E1D2-4B4B-B894-429364B01FA8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 smtClean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 smtClean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7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57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 smtClean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7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 smtClean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4771573-BE4E-4D8A-8B82-9FE1632364BC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分布律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771573-BE4E-4D8A-8B82-9FE1632364BC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771573-BE4E-4D8A-8B82-9FE1632364BC}" type="slidenum">
              <a:rPr lang="en-US" altLang="zh-CN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注意指出：分布函数的概念并不局限于离散型随机变量。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771573-BE4E-4D8A-8B82-9FE1632364BC}" type="slidenum">
              <a:rPr lang="en-US" altLang="zh-CN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提问：概率为</a:t>
            </a:r>
            <a:r>
              <a:rPr lang="en-US" altLang="zh-CN" dirty="0"/>
              <a:t>1</a:t>
            </a:r>
            <a:r>
              <a:rPr lang="zh-CN" altLang="en-US" dirty="0"/>
              <a:t>的事件是不是必然事件？概率为</a:t>
            </a:r>
            <a:r>
              <a:rPr lang="en-US" altLang="zh-CN" dirty="0"/>
              <a:t>0</a:t>
            </a:r>
            <a:r>
              <a:rPr lang="zh-CN" altLang="en-US" dirty="0"/>
              <a:t>的事件是不是一定不会发生？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771573-BE4E-4D8A-8B82-9FE1632364BC}" type="slidenum">
              <a:rPr lang="en-US" altLang="zh-CN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8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实际为超几何分布随机变量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771573-BE4E-4D8A-8B82-9FE1632364BC}" type="slidenum">
              <a:rPr lang="en-US" altLang="zh-CN" smtClean="0"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620000" cy="9906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 lvl="0" fontAlgn="base" latinLnBrk="1"/>
            <a:fld id="{BB962C8B-B14F-4D97-AF65-F5344CB8AC3E}" type="datetime1">
              <a:rPr lang="zh-CN" altLang="en-US" strike="noStrike" noProof="1" dirty="0">
                <a:latin typeface="-쉬리M" pitchFamily="18" charset="-127"/>
                <a:ea typeface="-쉬리M" pitchFamily="18" charset="-127"/>
                <a:cs typeface="+mn-cs"/>
              </a:rPr>
              <a:t>2022/9/21</a:t>
            </a:fld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lvl="0" fontAlgn="base" latinLnBrk="1"/>
            <a:endParaRPr lang="ko-KR" altLang="en-US" strike="noStrike" noProof="1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lvl="0" fontAlgn="base" latinLnBrk="1"/>
            <a:fld id="{9A0DB2DC-4C9A-4742-B13C-FB6460FD3503}" type="slidenum">
              <a:rPr lang="ko-KR" altLang="en-US" strike="noStrike" noProof="1" dirty="0">
                <a:latin typeface="-쉬리M" pitchFamily="18" charset="-127"/>
                <a:ea typeface="-쉬리M" pitchFamily="18" charset="-127"/>
                <a:cs typeface="+mn-cs"/>
              </a:rPr>
              <a:t>‹#›</a:t>
            </a:fld>
            <a:endParaRPr lang="ko-KR" altLang="en-US" strike="noStrike" noProof="1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7" name="Rectangle 91"/>
          <p:cNvSpPr>
            <a:spLocks noChangeArrowheads="1"/>
          </p:cNvSpPr>
          <p:nvPr userDrawn="1"/>
        </p:nvSpPr>
        <p:spPr bwMode="auto">
          <a:xfrm>
            <a:off x="2994205" y="-26988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b="0" dirty="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§1 </a:t>
            </a:r>
            <a:r>
              <a:rPr lang="zh-CN" altLang="en-US" b="0" dirty="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离散随机变量</a:t>
            </a:r>
          </a:p>
        </p:txBody>
      </p:sp>
      <p:sp>
        <p:nvSpPr>
          <p:cNvPr id="4189" name="Rectangle 93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8" name="Rectangle 118"/>
          <p:cNvSpPr>
            <a:spLocks noChangeArrowheads="1"/>
          </p:cNvSpPr>
          <p:nvPr userDrawn="1"/>
        </p:nvSpPr>
        <p:spPr bwMode="auto">
          <a:xfrm>
            <a:off x="7327900" y="266700"/>
            <a:ext cx="7493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fld id="{DFFA2B01-B0FE-4912-9A82-330D3080069E}" type="slidenum">
              <a:rPr lang="en-US" altLang="zh-CN" sz="1000" smtClean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‹#›</a:t>
            </a:fld>
            <a:endParaRPr lang="en-US" altLang="zh-CN" sz="1000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u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84.wmf"/><Relationship Id="rId3" Type="http://schemas.openxmlformats.org/officeDocument/2006/relationships/image" Target="../media/image75.wmf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76.bin"/><Relationship Id="rId2" Type="http://schemas.openxmlformats.org/officeDocument/2006/relationships/oleObject" Target="../embeddings/oleObject70.bin"/><Relationship Id="rId16" Type="http://schemas.openxmlformats.org/officeDocument/2006/relationships/image" Target="../media/image8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GIF"/><Relationship Id="rId11" Type="http://schemas.openxmlformats.org/officeDocument/2006/relationships/oleObject" Target="../embeddings/oleObject73.bin"/><Relationship Id="rId5" Type="http://schemas.openxmlformats.org/officeDocument/2006/relationships/image" Target="../media/image77.GIF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80.wmf"/><Relationship Id="rId4" Type="http://schemas.openxmlformats.org/officeDocument/2006/relationships/image" Target="../media/image76.GI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82.w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2.bin"/><Relationship Id="rId18" Type="http://schemas.openxmlformats.org/officeDocument/2006/relationships/image" Target="../media/image92.wmf"/><Relationship Id="rId26" Type="http://schemas.openxmlformats.org/officeDocument/2006/relationships/image" Target="../media/image96.wmf"/><Relationship Id="rId39" Type="http://schemas.openxmlformats.org/officeDocument/2006/relationships/oleObject" Target="../embeddings/oleObject95.bin"/><Relationship Id="rId21" Type="http://schemas.openxmlformats.org/officeDocument/2006/relationships/oleObject" Target="../embeddings/oleObject86.bin"/><Relationship Id="rId34" Type="http://schemas.openxmlformats.org/officeDocument/2006/relationships/image" Target="../media/image100.wmf"/><Relationship Id="rId42" Type="http://schemas.openxmlformats.org/officeDocument/2006/relationships/image" Target="../media/image104.wmf"/><Relationship Id="rId7" Type="http://schemas.openxmlformats.org/officeDocument/2006/relationships/oleObject" Target="../embeddings/oleObject79.bin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1.wmf"/><Relationship Id="rId20" Type="http://schemas.openxmlformats.org/officeDocument/2006/relationships/image" Target="../media/image93.wmf"/><Relationship Id="rId29" Type="http://schemas.openxmlformats.org/officeDocument/2006/relationships/oleObject" Target="../embeddings/oleObject90.bin"/><Relationship Id="rId41" Type="http://schemas.openxmlformats.org/officeDocument/2006/relationships/oleObject" Target="../embeddings/oleObject96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1.bin"/><Relationship Id="rId24" Type="http://schemas.openxmlformats.org/officeDocument/2006/relationships/image" Target="../media/image95.wmf"/><Relationship Id="rId32" Type="http://schemas.openxmlformats.org/officeDocument/2006/relationships/image" Target="../media/image99.wmf"/><Relationship Id="rId37" Type="http://schemas.openxmlformats.org/officeDocument/2006/relationships/oleObject" Target="../embeddings/oleObject94.bin"/><Relationship Id="rId40" Type="http://schemas.openxmlformats.org/officeDocument/2006/relationships/image" Target="../media/image103.wmf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23" Type="http://schemas.openxmlformats.org/officeDocument/2006/relationships/oleObject" Target="../embeddings/oleObject87.bin"/><Relationship Id="rId28" Type="http://schemas.openxmlformats.org/officeDocument/2006/relationships/image" Target="../media/image97.wmf"/><Relationship Id="rId36" Type="http://schemas.openxmlformats.org/officeDocument/2006/relationships/image" Target="../media/image101.wmf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85.bin"/><Relationship Id="rId31" Type="http://schemas.openxmlformats.org/officeDocument/2006/relationships/oleObject" Target="../embeddings/oleObject91.bin"/><Relationship Id="rId44" Type="http://schemas.openxmlformats.org/officeDocument/2006/relationships/image" Target="../media/image105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90.wmf"/><Relationship Id="rId22" Type="http://schemas.openxmlformats.org/officeDocument/2006/relationships/image" Target="../media/image94.wmf"/><Relationship Id="rId27" Type="http://schemas.openxmlformats.org/officeDocument/2006/relationships/oleObject" Target="../embeddings/oleObject89.bin"/><Relationship Id="rId30" Type="http://schemas.openxmlformats.org/officeDocument/2006/relationships/image" Target="../media/image98.wmf"/><Relationship Id="rId35" Type="http://schemas.openxmlformats.org/officeDocument/2006/relationships/oleObject" Target="../embeddings/oleObject93.bin"/><Relationship Id="rId43" Type="http://schemas.openxmlformats.org/officeDocument/2006/relationships/oleObject" Target="../embeddings/oleObject97.bin"/><Relationship Id="rId8" Type="http://schemas.openxmlformats.org/officeDocument/2006/relationships/image" Target="../media/image87.wmf"/><Relationship Id="rId3" Type="http://schemas.openxmlformats.org/officeDocument/2006/relationships/oleObject" Target="../embeddings/oleObject77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84.bin"/><Relationship Id="rId25" Type="http://schemas.openxmlformats.org/officeDocument/2006/relationships/oleObject" Target="../embeddings/oleObject88.bin"/><Relationship Id="rId33" Type="http://schemas.openxmlformats.org/officeDocument/2006/relationships/oleObject" Target="../embeddings/oleObject92.bin"/><Relationship Id="rId38" Type="http://schemas.openxmlformats.org/officeDocument/2006/relationships/image" Target="../media/image10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oleObject" Target="../embeddings/oleObject9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emf"/><Relationship Id="rId5" Type="http://schemas.openxmlformats.org/officeDocument/2006/relationships/image" Target="../media/image107.wmf"/><Relationship Id="rId4" Type="http://schemas.openxmlformats.org/officeDocument/2006/relationships/oleObject" Target="../embeddings/oleObject9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114.wmf"/><Relationship Id="rId3" Type="http://schemas.openxmlformats.org/officeDocument/2006/relationships/image" Target="../media/image109.GIF"/><Relationship Id="rId7" Type="http://schemas.openxmlformats.org/officeDocument/2006/relationships/image" Target="../media/image111.wmf"/><Relationship Id="rId12" Type="http://schemas.openxmlformats.org/officeDocument/2006/relationships/oleObject" Target="../embeddings/oleObject10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13.wmf"/><Relationship Id="rId5" Type="http://schemas.openxmlformats.org/officeDocument/2006/relationships/image" Target="../media/image110.wmf"/><Relationship Id="rId10" Type="http://schemas.openxmlformats.org/officeDocument/2006/relationships/oleObject" Target="../embeddings/oleObject103.bin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12.w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wmf"/><Relationship Id="rId18" Type="http://schemas.openxmlformats.org/officeDocument/2006/relationships/oleObject" Target="../embeddings/oleObject113.bin"/><Relationship Id="rId26" Type="http://schemas.openxmlformats.org/officeDocument/2006/relationships/oleObject" Target="../embeddings/oleObject117.bin"/><Relationship Id="rId39" Type="http://schemas.openxmlformats.org/officeDocument/2006/relationships/oleObject" Target="../embeddings/oleObject123.bin"/><Relationship Id="rId21" Type="http://schemas.openxmlformats.org/officeDocument/2006/relationships/image" Target="../media/image124.wmf"/><Relationship Id="rId34" Type="http://schemas.openxmlformats.org/officeDocument/2006/relationships/image" Target="../media/image130.wmf"/><Relationship Id="rId42" Type="http://schemas.openxmlformats.org/officeDocument/2006/relationships/image" Target="../media/image134.wmf"/><Relationship Id="rId7" Type="http://schemas.openxmlformats.org/officeDocument/2006/relationships/image" Target="../media/image117.wmf"/><Relationship Id="rId2" Type="http://schemas.openxmlformats.org/officeDocument/2006/relationships/oleObject" Target="../embeddings/oleObject105.bin"/><Relationship Id="rId16" Type="http://schemas.openxmlformats.org/officeDocument/2006/relationships/oleObject" Target="../embeddings/oleObject112.bin"/><Relationship Id="rId29" Type="http://schemas.openxmlformats.org/officeDocument/2006/relationships/image" Target="../media/image12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119.wmf"/><Relationship Id="rId24" Type="http://schemas.openxmlformats.org/officeDocument/2006/relationships/oleObject" Target="../embeddings/oleObject116.bin"/><Relationship Id="rId32" Type="http://schemas.openxmlformats.org/officeDocument/2006/relationships/image" Target="../media/image30.GIF"/><Relationship Id="rId37" Type="http://schemas.openxmlformats.org/officeDocument/2006/relationships/oleObject" Target="../embeddings/oleObject122.bin"/><Relationship Id="rId40" Type="http://schemas.openxmlformats.org/officeDocument/2006/relationships/image" Target="../media/image133.wmf"/><Relationship Id="rId45" Type="http://schemas.openxmlformats.org/officeDocument/2006/relationships/oleObject" Target="../embeddings/oleObject126.bin"/><Relationship Id="rId5" Type="http://schemas.openxmlformats.org/officeDocument/2006/relationships/image" Target="../media/image116.wmf"/><Relationship Id="rId15" Type="http://schemas.openxmlformats.org/officeDocument/2006/relationships/image" Target="../media/image121.wmf"/><Relationship Id="rId23" Type="http://schemas.openxmlformats.org/officeDocument/2006/relationships/image" Target="../media/image125.wmf"/><Relationship Id="rId28" Type="http://schemas.openxmlformats.org/officeDocument/2006/relationships/oleObject" Target="../embeddings/oleObject118.bin"/><Relationship Id="rId36" Type="http://schemas.openxmlformats.org/officeDocument/2006/relationships/image" Target="../media/image131.wmf"/><Relationship Id="rId10" Type="http://schemas.openxmlformats.org/officeDocument/2006/relationships/oleObject" Target="../embeddings/oleObject109.bin"/><Relationship Id="rId19" Type="http://schemas.openxmlformats.org/officeDocument/2006/relationships/image" Target="../media/image123.wmf"/><Relationship Id="rId31" Type="http://schemas.openxmlformats.org/officeDocument/2006/relationships/image" Target="../media/image129.wmf"/><Relationship Id="rId44" Type="http://schemas.openxmlformats.org/officeDocument/2006/relationships/image" Target="../media/image135.wmf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118.wmf"/><Relationship Id="rId14" Type="http://schemas.openxmlformats.org/officeDocument/2006/relationships/oleObject" Target="../embeddings/oleObject111.bin"/><Relationship Id="rId22" Type="http://schemas.openxmlformats.org/officeDocument/2006/relationships/oleObject" Target="../embeddings/oleObject115.bin"/><Relationship Id="rId27" Type="http://schemas.openxmlformats.org/officeDocument/2006/relationships/image" Target="../media/image127.wmf"/><Relationship Id="rId30" Type="http://schemas.openxmlformats.org/officeDocument/2006/relationships/oleObject" Target="../embeddings/oleObject119.bin"/><Relationship Id="rId35" Type="http://schemas.openxmlformats.org/officeDocument/2006/relationships/oleObject" Target="../embeddings/oleObject121.bin"/><Relationship Id="rId43" Type="http://schemas.openxmlformats.org/officeDocument/2006/relationships/oleObject" Target="../embeddings/oleObject125.bin"/><Relationship Id="rId8" Type="http://schemas.openxmlformats.org/officeDocument/2006/relationships/oleObject" Target="../embeddings/oleObject108.bin"/><Relationship Id="rId3" Type="http://schemas.openxmlformats.org/officeDocument/2006/relationships/image" Target="../media/image115.wmf"/><Relationship Id="rId12" Type="http://schemas.openxmlformats.org/officeDocument/2006/relationships/oleObject" Target="../embeddings/oleObject110.bin"/><Relationship Id="rId17" Type="http://schemas.openxmlformats.org/officeDocument/2006/relationships/image" Target="../media/image122.wmf"/><Relationship Id="rId25" Type="http://schemas.openxmlformats.org/officeDocument/2006/relationships/image" Target="../media/image126.wmf"/><Relationship Id="rId33" Type="http://schemas.openxmlformats.org/officeDocument/2006/relationships/oleObject" Target="../embeddings/oleObject120.bin"/><Relationship Id="rId38" Type="http://schemas.openxmlformats.org/officeDocument/2006/relationships/image" Target="../media/image132.wmf"/><Relationship Id="rId46" Type="http://schemas.openxmlformats.org/officeDocument/2006/relationships/image" Target="../media/image136.wmf"/><Relationship Id="rId20" Type="http://schemas.openxmlformats.org/officeDocument/2006/relationships/oleObject" Target="../embeddings/oleObject114.bin"/><Relationship Id="rId41" Type="http://schemas.openxmlformats.org/officeDocument/2006/relationships/oleObject" Target="../embeddings/oleObject12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13" Type="http://schemas.openxmlformats.org/officeDocument/2006/relationships/image" Target="../media/image142.wmf"/><Relationship Id="rId18" Type="http://schemas.openxmlformats.org/officeDocument/2006/relationships/image" Target="../media/image72.GIF"/><Relationship Id="rId3" Type="http://schemas.openxmlformats.org/officeDocument/2006/relationships/image" Target="../media/image137.wmf"/><Relationship Id="rId7" Type="http://schemas.openxmlformats.org/officeDocument/2006/relationships/image" Target="../media/image139.wmf"/><Relationship Id="rId12" Type="http://schemas.openxmlformats.org/officeDocument/2006/relationships/oleObject" Target="../embeddings/oleObject132.bin"/><Relationship Id="rId17" Type="http://schemas.openxmlformats.org/officeDocument/2006/relationships/image" Target="../media/image144.wmf"/><Relationship Id="rId2" Type="http://schemas.openxmlformats.org/officeDocument/2006/relationships/oleObject" Target="../embeddings/oleObject127.bin"/><Relationship Id="rId16" Type="http://schemas.openxmlformats.org/officeDocument/2006/relationships/oleObject" Target="../embeddings/oleObject134.bin"/><Relationship Id="rId20" Type="http://schemas.openxmlformats.org/officeDocument/2006/relationships/image" Target="../media/image14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9.bin"/><Relationship Id="rId11" Type="http://schemas.openxmlformats.org/officeDocument/2006/relationships/image" Target="../media/image141.wmf"/><Relationship Id="rId5" Type="http://schemas.openxmlformats.org/officeDocument/2006/relationships/image" Target="../media/image138.wmf"/><Relationship Id="rId15" Type="http://schemas.openxmlformats.org/officeDocument/2006/relationships/image" Target="../media/image143.wmf"/><Relationship Id="rId10" Type="http://schemas.openxmlformats.org/officeDocument/2006/relationships/oleObject" Target="../embeddings/oleObject131.bin"/><Relationship Id="rId19" Type="http://schemas.openxmlformats.org/officeDocument/2006/relationships/oleObject" Target="../embeddings/oleObject135.bin"/><Relationship Id="rId4" Type="http://schemas.openxmlformats.org/officeDocument/2006/relationships/oleObject" Target="../embeddings/oleObject128.bin"/><Relationship Id="rId9" Type="http://schemas.openxmlformats.org/officeDocument/2006/relationships/image" Target="../media/image140.wmf"/><Relationship Id="rId14" Type="http://schemas.openxmlformats.org/officeDocument/2006/relationships/oleObject" Target="../embeddings/oleObject13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13" Type="http://schemas.openxmlformats.org/officeDocument/2006/relationships/image" Target="../media/image151.wmf"/><Relationship Id="rId18" Type="http://schemas.openxmlformats.org/officeDocument/2006/relationships/oleObject" Target="../embeddings/oleObject144.bin"/><Relationship Id="rId3" Type="http://schemas.openxmlformats.org/officeDocument/2006/relationships/image" Target="../media/image146.wmf"/><Relationship Id="rId7" Type="http://schemas.openxmlformats.org/officeDocument/2006/relationships/image" Target="../media/image148.wmf"/><Relationship Id="rId12" Type="http://schemas.openxmlformats.org/officeDocument/2006/relationships/oleObject" Target="../embeddings/oleObject141.bin"/><Relationship Id="rId17" Type="http://schemas.openxmlformats.org/officeDocument/2006/relationships/image" Target="../media/image153.wmf"/><Relationship Id="rId2" Type="http://schemas.openxmlformats.org/officeDocument/2006/relationships/oleObject" Target="../embeddings/oleObject136.bin"/><Relationship Id="rId16" Type="http://schemas.openxmlformats.org/officeDocument/2006/relationships/oleObject" Target="../embeddings/oleObject143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38.bin"/><Relationship Id="rId11" Type="http://schemas.openxmlformats.org/officeDocument/2006/relationships/image" Target="../media/image150.wmf"/><Relationship Id="rId5" Type="http://schemas.openxmlformats.org/officeDocument/2006/relationships/image" Target="../media/image147.wmf"/><Relationship Id="rId15" Type="http://schemas.openxmlformats.org/officeDocument/2006/relationships/image" Target="../media/image152.wmf"/><Relationship Id="rId10" Type="http://schemas.openxmlformats.org/officeDocument/2006/relationships/oleObject" Target="../embeddings/oleObject140.bin"/><Relationship Id="rId19" Type="http://schemas.openxmlformats.org/officeDocument/2006/relationships/image" Target="../media/image154.wmf"/><Relationship Id="rId4" Type="http://schemas.openxmlformats.org/officeDocument/2006/relationships/oleObject" Target="../embeddings/oleObject137.bin"/><Relationship Id="rId9" Type="http://schemas.openxmlformats.org/officeDocument/2006/relationships/image" Target="../media/image149.wmf"/><Relationship Id="rId14" Type="http://schemas.openxmlformats.org/officeDocument/2006/relationships/oleObject" Target="../embeddings/oleObject14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13" Type="http://schemas.openxmlformats.org/officeDocument/2006/relationships/image" Target="../media/image160.wmf"/><Relationship Id="rId18" Type="http://schemas.openxmlformats.org/officeDocument/2006/relationships/image" Target="../media/image162.wmf"/><Relationship Id="rId26" Type="http://schemas.openxmlformats.org/officeDocument/2006/relationships/image" Target="../media/image166.wmf"/><Relationship Id="rId3" Type="http://schemas.openxmlformats.org/officeDocument/2006/relationships/image" Target="../media/image155.wmf"/><Relationship Id="rId21" Type="http://schemas.openxmlformats.org/officeDocument/2006/relationships/oleObject" Target="../embeddings/oleObject154.bin"/><Relationship Id="rId7" Type="http://schemas.openxmlformats.org/officeDocument/2006/relationships/image" Target="../media/image157.wmf"/><Relationship Id="rId12" Type="http://schemas.openxmlformats.org/officeDocument/2006/relationships/oleObject" Target="../embeddings/oleObject150.bin"/><Relationship Id="rId17" Type="http://schemas.openxmlformats.org/officeDocument/2006/relationships/oleObject" Target="../embeddings/oleObject152.bin"/><Relationship Id="rId25" Type="http://schemas.openxmlformats.org/officeDocument/2006/relationships/oleObject" Target="../embeddings/oleObject156.bin"/><Relationship Id="rId2" Type="http://schemas.openxmlformats.org/officeDocument/2006/relationships/oleObject" Target="../embeddings/oleObject145.bin"/><Relationship Id="rId16" Type="http://schemas.openxmlformats.org/officeDocument/2006/relationships/image" Target="../media/image161.wmf"/><Relationship Id="rId20" Type="http://schemas.openxmlformats.org/officeDocument/2006/relationships/image" Target="../media/image163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159.wmf"/><Relationship Id="rId24" Type="http://schemas.openxmlformats.org/officeDocument/2006/relationships/image" Target="../media/image165.wmf"/><Relationship Id="rId5" Type="http://schemas.openxmlformats.org/officeDocument/2006/relationships/image" Target="../media/image156.wmf"/><Relationship Id="rId15" Type="http://schemas.openxmlformats.org/officeDocument/2006/relationships/oleObject" Target="../embeddings/oleObject151.bin"/><Relationship Id="rId23" Type="http://schemas.openxmlformats.org/officeDocument/2006/relationships/oleObject" Target="../embeddings/oleObject155.bin"/><Relationship Id="rId28" Type="http://schemas.openxmlformats.org/officeDocument/2006/relationships/image" Target="../media/image167.wmf"/><Relationship Id="rId10" Type="http://schemas.openxmlformats.org/officeDocument/2006/relationships/oleObject" Target="../embeddings/oleObject149.bin"/><Relationship Id="rId19" Type="http://schemas.openxmlformats.org/officeDocument/2006/relationships/oleObject" Target="../embeddings/oleObject153.bin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58.wmf"/><Relationship Id="rId14" Type="http://schemas.openxmlformats.org/officeDocument/2006/relationships/image" Target="../media/image30.GIF"/><Relationship Id="rId22" Type="http://schemas.openxmlformats.org/officeDocument/2006/relationships/image" Target="../media/image164.wmf"/><Relationship Id="rId27" Type="http://schemas.openxmlformats.org/officeDocument/2006/relationships/oleObject" Target="../embeddings/oleObject15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13" Type="http://schemas.openxmlformats.org/officeDocument/2006/relationships/image" Target="../media/image173.wmf"/><Relationship Id="rId18" Type="http://schemas.openxmlformats.org/officeDocument/2006/relationships/oleObject" Target="../embeddings/oleObject166.bin"/><Relationship Id="rId26" Type="http://schemas.openxmlformats.org/officeDocument/2006/relationships/oleObject" Target="../embeddings/oleObject170.bin"/><Relationship Id="rId3" Type="http://schemas.openxmlformats.org/officeDocument/2006/relationships/image" Target="../media/image168.wmf"/><Relationship Id="rId21" Type="http://schemas.openxmlformats.org/officeDocument/2006/relationships/image" Target="../media/image177.wmf"/><Relationship Id="rId7" Type="http://schemas.openxmlformats.org/officeDocument/2006/relationships/image" Target="../media/image170.wmf"/><Relationship Id="rId12" Type="http://schemas.openxmlformats.org/officeDocument/2006/relationships/oleObject" Target="../embeddings/oleObject163.bin"/><Relationship Id="rId17" Type="http://schemas.openxmlformats.org/officeDocument/2006/relationships/image" Target="../media/image175.wmf"/><Relationship Id="rId25" Type="http://schemas.openxmlformats.org/officeDocument/2006/relationships/image" Target="../media/image179.wmf"/><Relationship Id="rId2" Type="http://schemas.openxmlformats.org/officeDocument/2006/relationships/oleObject" Target="../embeddings/oleObject158.bin"/><Relationship Id="rId16" Type="http://schemas.openxmlformats.org/officeDocument/2006/relationships/oleObject" Target="../embeddings/oleObject165.bin"/><Relationship Id="rId20" Type="http://schemas.openxmlformats.org/officeDocument/2006/relationships/oleObject" Target="../embeddings/oleObject16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0.bin"/><Relationship Id="rId11" Type="http://schemas.openxmlformats.org/officeDocument/2006/relationships/image" Target="../media/image172.wmf"/><Relationship Id="rId24" Type="http://schemas.openxmlformats.org/officeDocument/2006/relationships/oleObject" Target="../embeddings/oleObject169.bin"/><Relationship Id="rId5" Type="http://schemas.openxmlformats.org/officeDocument/2006/relationships/image" Target="../media/image169.wmf"/><Relationship Id="rId15" Type="http://schemas.openxmlformats.org/officeDocument/2006/relationships/image" Target="../media/image174.wmf"/><Relationship Id="rId23" Type="http://schemas.openxmlformats.org/officeDocument/2006/relationships/image" Target="../media/image178.wmf"/><Relationship Id="rId10" Type="http://schemas.openxmlformats.org/officeDocument/2006/relationships/oleObject" Target="../embeddings/oleObject162.bin"/><Relationship Id="rId19" Type="http://schemas.openxmlformats.org/officeDocument/2006/relationships/image" Target="../media/image176.wmf"/><Relationship Id="rId4" Type="http://schemas.openxmlformats.org/officeDocument/2006/relationships/oleObject" Target="../embeddings/oleObject159.bin"/><Relationship Id="rId9" Type="http://schemas.openxmlformats.org/officeDocument/2006/relationships/image" Target="../media/image171.wmf"/><Relationship Id="rId14" Type="http://schemas.openxmlformats.org/officeDocument/2006/relationships/oleObject" Target="../embeddings/oleObject164.bin"/><Relationship Id="rId22" Type="http://schemas.openxmlformats.org/officeDocument/2006/relationships/oleObject" Target="../embeddings/oleObject168.bin"/><Relationship Id="rId27" Type="http://schemas.openxmlformats.org/officeDocument/2006/relationships/image" Target="../media/image18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13" Type="http://schemas.openxmlformats.org/officeDocument/2006/relationships/image" Target="../media/image187.GIF"/><Relationship Id="rId18" Type="http://schemas.openxmlformats.org/officeDocument/2006/relationships/oleObject" Target="../embeddings/oleObject177.bin"/><Relationship Id="rId26" Type="http://schemas.openxmlformats.org/officeDocument/2006/relationships/oleObject" Target="../embeddings/oleObject181.bin"/><Relationship Id="rId3" Type="http://schemas.openxmlformats.org/officeDocument/2006/relationships/oleObject" Target="../embeddings/oleObject171.bin"/><Relationship Id="rId21" Type="http://schemas.openxmlformats.org/officeDocument/2006/relationships/image" Target="../media/image191.wmf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86.GIF"/><Relationship Id="rId17" Type="http://schemas.openxmlformats.org/officeDocument/2006/relationships/image" Target="../media/image189.wmf"/><Relationship Id="rId25" Type="http://schemas.openxmlformats.org/officeDocument/2006/relationships/image" Target="../media/image193.wmf"/><Relationship Id="rId2" Type="http://schemas.openxmlformats.org/officeDocument/2006/relationships/notesSlide" Target="../notesSlides/notesSlide4.xml"/><Relationship Id="rId16" Type="http://schemas.openxmlformats.org/officeDocument/2006/relationships/oleObject" Target="../embeddings/oleObject176.bin"/><Relationship Id="rId20" Type="http://schemas.openxmlformats.org/officeDocument/2006/relationships/oleObject" Target="../embeddings/oleObject17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wmf"/><Relationship Id="rId11" Type="http://schemas.openxmlformats.org/officeDocument/2006/relationships/image" Target="../media/image185.GIF"/><Relationship Id="rId24" Type="http://schemas.openxmlformats.org/officeDocument/2006/relationships/oleObject" Target="../embeddings/oleObject180.bin"/><Relationship Id="rId5" Type="http://schemas.openxmlformats.org/officeDocument/2006/relationships/oleObject" Target="../embeddings/oleObject172.bin"/><Relationship Id="rId15" Type="http://schemas.openxmlformats.org/officeDocument/2006/relationships/image" Target="../media/image188.wmf"/><Relationship Id="rId23" Type="http://schemas.openxmlformats.org/officeDocument/2006/relationships/image" Target="../media/image192.wmf"/><Relationship Id="rId10" Type="http://schemas.openxmlformats.org/officeDocument/2006/relationships/image" Target="../media/image184.wmf"/><Relationship Id="rId19" Type="http://schemas.openxmlformats.org/officeDocument/2006/relationships/image" Target="../media/image190.wmf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174.bin"/><Relationship Id="rId14" Type="http://schemas.openxmlformats.org/officeDocument/2006/relationships/oleObject" Target="../embeddings/oleObject175.bin"/><Relationship Id="rId22" Type="http://schemas.openxmlformats.org/officeDocument/2006/relationships/oleObject" Target="../embeddings/oleObject179.bin"/><Relationship Id="rId27" Type="http://schemas.openxmlformats.org/officeDocument/2006/relationships/image" Target="../media/image19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2.wmf"/><Relationship Id="rId7" Type="http://schemas.openxmlformats.org/officeDocument/2006/relationships/oleObject" Target="../embeddings/oleObject4.bin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image" Target="../media/image3.wmf"/><Relationship Id="rId10" Type="http://schemas.openxmlformats.org/officeDocument/2006/relationships/image" Target="../media/image6.wmf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3" Type="http://schemas.openxmlformats.org/officeDocument/2006/relationships/image" Target="../media/image195.wmf"/><Relationship Id="rId7" Type="http://schemas.openxmlformats.org/officeDocument/2006/relationships/image" Target="../media/image197.wmf"/><Relationship Id="rId12" Type="http://schemas.openxmlformats.org/officeDocument/2006/relationships/image" Target="../media/image200.GIF"/><Relationship Id="rId2" Type="http://schemas.openxmlformats.org/officeDocument/2006/relationships/oleObject" Target="../embeddings/oleObject18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4.bin"/><Relationship Id="rId11" Type="http://schemas.openxmlformats.org/officeDocument/2006/relationships/image" Target="../media/image199.wmf"/><Relationship Id="rId5" Type="http://schemas.openxmlformats.org/officeDocument/2006/relationships/image" Target="../media/image196.wmf"/><Relationship Id="rId10" Type="http://schemas.openxmlformats.org/officeDocument/2006/relationships/oleObject" Target="../embeddings/oleObject186.bin"/><Relationship Id="rId4" Type="http://schemas.openxmlformats.org/officeDocument/2006/relationships/oleObject" Target="../embeddings/oleObject183.bin"/><Relationship Id="rId9" Type="http://schemas.openxmlformats.org/officeDocument/2006/relationships/image" Target="../media/image19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oleObject" Target="../embeddings/oleObject187.bin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1.bin"/><Relationship Id="rId13" Type="http://schemas.openxmlformats.org/officeDocument/2006/relationships/image" Target="../media/image207.wmf"/><Relationship Id="rId18" Type="http://schemas.openxmlformats.org/officeDocument/2006/relationships/image" Target="../media/image30.GIF"/><Relationship Id="rId3" Type="http://schemas.openxmlformats.org/officeDocument/2006/relationships/image" Target="../media/image202.wmf"/><Relationship Id="rId7" Type="http://schemas.openxmlformats.org/officeDocument/2006/relationships/image" Target="../media/image204.wmf"/><Relationship Id="rId12" Type="http://schemas.openxmlformats.org/officeDocument/2006/relationships/oleObject" Target="../embeddings/oleObject193.bin"/><Relationship Id="rId17" Type="http://schemas.openxmlformats.org/officeDocument/2006/relationships/image" Target="../media/image209.wmf"/><Relationship Id="rId2" Type="http://schemas.openxmlformats.org/officeDocument/2006/relationships/oleObject" Target="../embeddings/oleObject188.bin"/><Relationship Id="rId16" Type="http://schemas.openxmlformats.org/officeDocument/2006/relationships/oleObject" Target="../embeddings/oleObject19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0.bin"/><Relationship Id="rId11" Type="http://schemas.openxmlformats.org/officeDocument/2006/relationships/image" Target="../media/image206.wmf"/><Relationship Id="rId5" Type="http://schemas.openxmlformats.org/officeDocument/2006/relationships/image" Target="../media/image203.wmf"/><Relationship Id="rId15" Type="http://schemas.openxmlformats.org/officeDocument/2006/relationships/image" Target="../media/image208.wmf"/><Relationship Id="rId10" Type="http://schemas.openxmlformats.org/officeDocument/2006/relationships/oleObject" Target="../embeddings/oleObject192.bin"/><Relationship Id="rId4" Type="http://schemas.openxmlformats.org/officeDocument/2006/relationships/oleObject" Target="../embeddings/oleObject189.bin"/><Relationship Id="rId9" Type="http://schemas.openxmlformats.org/officeDocument/2006/relationships/image" Target="../media/image205.wmf"/><Relationship Id="rId14" Type="http://schemas.openxmlformats.org/officeDocument/2006/relationships/oleObject" Target="../embeddings/oleObject19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9.bin"/><Relationship Id="rId13" Type="http://schemas.openxmlformats.org/officeDocument/2006/relationships/image" Target="../media/image215.wmf"/><Relationship Id="rId18" Type="http://schemas.openxmlformats.org/officeDocument/2006/relationships/oleObject" Target="../embeddings/oleObject204.bin"/><Relationship Id="rId3" Type="http://schemas.openxmlformats.org/officeDocument/2006/relationships/image" Target="../media/image210.wmf"/><Relationship Id="rId21" Type="http://schemas.openxmlformats.org/officeDocument/2006/relationships/oleObject" Target="../embeddings/oleObject205.bin"/><Relationship Id="rId7" Type="http://schemas.openxmlformats.org/officeDocument/2006/relationships/image" Target="../media/image212.wmf"/><Relationship Id="rId12" Type="http://schemas.openxmlformats.org/officeDocument/2006/relationships/oleObject" Target="../embeddings/oleObject201.bin"/><Relationship Id="rId17" Type="http://schemas.openxmlformats.org/officeDocument/2006/relationships/image" Target="../media/image217.wmf"/><Relationship Id="rId2" Type="http://schemas.openxmlformats.org/officeDocument/2006/relationships/oleObject" Target="../embeddings/oleObject196.bin"/><Relationship Id="rId16" Type="http://schemas.openxmlformats.org/officeDocument/2006/relationships/oleObject" Target="../embeddings/oleObject203.bin"/><Relationship Id="rId20" Type="http://schemas.openxmlformats.org/officeDocument/2006/relationships/image" Target="../media/image42.GI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8.bin"/><Relationship Id="rId11" Type="http://schemas.openxmlformats.org/officeDocument/2006/relationships/image" Target="../media/image214.wmf"/><Relationship Id="rId5" Type="http://schemas.openxmlformats.org/officeDocument/2006/relationships/image" Target="../media/image211.wmf"/><Relationship Id="rId15" Type="http://schemas.openxmlformats.org/officeDocument/2006/relationships/image" Target="../media/image216.wmf"/><Relationship Id="rId10" Type="http://schemas.openxmlformats.org/officeDocument/2006/relationships/oleObject" Target="../embeddings/oleObject200.bin"/><Relationship Id="rId19" Type="http://schemas.openxmlformats.org/officeDocument/2006/relationships/image" Target="../media/image218.wmf"/><Relationship Id="rId4" Type="http://schemas.openxmlformats.org/officeDocument/2006/relationships/oleObject" Target="../embeddings/oleObject197.bin"/><Relationship Id="rId9" Type="http://schemas.openxmlformats.org/officeDocument/2006/relationships/image" Target="../media/image213.wmf"/><Relationship Id="rId14" Type="http://schemas.openxmlformats.org/officeDocument/2006/relationships/oleObject" Target="../embeddings/oleObject202.bin"/><Relationship Id="rId22" Type="http://schemas.openxmlformats.org/officeDocument/2006/relationships/image" Target="../media/image21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9.bin"/><Relationship Id="rId13" Type="http://schemas.openxmlformats.org/officeDocument/2006/relationships/image" Target="../media/image225.wmf"/><Relationship Id="rId18" Type="http://schemas.openxmlformats.org/officeDocument/2006/relationships/oleObject" Target="../embeddings/oleObject214.bin"/><Relationship Id="rId26" Type="http://schemas.openxmlformats.org/officeDocument/2006/relationships/oleObject" Target="../embeddings/oleObject218.bin"/><Relationship Id="rId3" Type="http://schemas.openxmlformats.org/officeDocument/2006/relationships/image" Target="../media/image220.wmf"/><Relationship Id="rId21" Type="http://schemas.openxmlformats.org/officeDocument/2006/relationships/image" Target="../media/image229.wmf"/><Relationship Id="rId7" Type="http://schemas.openxmlformats.org/officeDocument/2006/relationships/image" Target="../media/image222.wmf"/><Relationship Id="rId12" Type="http://schemas.openxmlformats.org/officeDocument/2006/relationships/oleObject" Target="../embeddings/oleObject211.bin"/><Relationship Id="rId17" Type="http://schemas.openxmlformats.org/officeDocument/2006/relationships/image" Target="../media/image227.wmf"/><Relationship Id="rId25" Type="http://schemas.openxmlformats.org/officeDocument/2006/relationships/image" Target="../media/image231.wmf"/><Relationship Id="rId2" Type="http://schemas.openxmlformats.org/officeDocument/2006/relationships/oleObject" Target="../embeddings/oleObject206.bin"/><Relationship Id="rId16" Type="http://schemas.openxmlformats.org/officeDocument/2006/relationships/oleObject" Target="../embeddings/oleObject213.bin"/><Relationship Id="rId20" Type="http://schemas.openxmlformats.org/officeDocument/2006/relationships/oleObject" Target="../embeddings/oleObject215.bin"/><Relationship Id="rId29" Type="http://schemas.openxmlformats.org/officeDocument/2006/relationships/image" Target="../media/image233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8.bin"/><Relationship Id="rId11" Type="http://schemas.openxmlformats.org/officeDocument/2006/relationships/image" Target="../media/image224.wmf"/><Relationship Id="rId24" Type="http://schemas.openxmlformats.org/officeDocument/2006/relationships/oleObject" Target="../embeddings/oleObject217.bin"/><Relationship Id="rId5" Type="http://schemas.openxmlformats.org/officeDocument/2006/relationships/image" Target="../media/image221.wmf"/><Relationship Id="rId15" Type="http://schemas.openxmlformats.org/officeDocument/2006/relationships/image" Target="../media/image226.wmf"/><Relationship Id="rId23" Type="http://schemas.openxmlformats.org/officeDocument/2006/relationships/image" Target="../media/image230.wmf"/><Relationship Id="rId28" Type="http://schemas.openxmlformats.org/officeDocument/2006/relationships/oleObject" Target="../embeddings/oleObject219.bin"/><Relationship Id="rId10" Type="http://schemas.openxmlformats.org/officeDocument/2006/relationships/oleObject" Target="../embeddings/oleObject210.bin"/><Relationship Id="rId19" Type="http://schemas.openxmlformats.org/officeDocument/2006/relationships/image" Target="../media/image228.wmf"/><Relationship Id="rId31" Type="http://schemas.openxmlformats.org/officeDocument/2006/relationships/image" Target="../media/image234.wmf"/><Relationship Id="rId4" Type="http://schemas.openxmlformats.org/officeDocument/2006/relationships/oleObject" Target="../embeddings/oleObject207.bin"/><Relationship Id="rId9" Type="http://schemas.openxmlformats.org/officeDocument/2006/relationships/image" Target="../media/image223.wmf"/><Relationship Id="rId14" Type="http://schemas.openxmlformats.org/officeDocument/2006/relationships/oleObject" Target="../embeddings/oleObject212.bin"/><Relationship Id="rId22" Type="http://schemas.openxmlformats.org/officeDocument/2006/relationships/oleObject" Target="../embeddings/oleObject216.bin"/><Relationship Id="rId27" Type="http://schemas.openxmlformats.org/officeDocument/2006/relationships/image" Target="../media/image232.wmf"/><Relationship Id="rId30" Type="http://schemas.openxmlformats.org/officeDocument/2006/relationships/oleObject" Target="../embeddings/oleObject220.bin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0.wmf"/><Relationship Id="rId18" Type="http://schemas.openxmlformats.org/officeDocument/2006/relationships/oleObject" Target="../embeddings/oleObject229.bin"/><Relationship Id="rId26" Type="http://schemas.openxmlformats.org/officeDocument/2006/relationships/oleObject" Target="../embeddings/oleObject233.bin"/><Relationship Id="rId3" Type="http://schemas.openxmlformats.org/officeDocument/2006/relationships/image" Target="../media/image235.wmf"/><Relationship Id="rId21" Type="http://schemas.openxmlformats.org/officeDocument/2006/relationships/image" Target="../media/image244.wmf"/><Relationship Id="rId7" Type="http://schemas.openxmlformats.org/officeDocument/2006/relationships/image" Target="../media/image237.wmf"/><Relationship Id="rId12" Type="http://schemas.openxmlformats.org/officeDocument/2006/relationships/oleObject" Target="../embeddings/oleObject226.bin"/><Relationship Id="rId17" Type="http://schemas.openxmlformats.org/officeDocument/2006/relationships/image" Target="../media/image242.wmf"/><Relationship Id="rId25" Type="http://schemas.openxmlformats.org/officeDocument/2006/relationships/image" Target="../media/image246.wmf"/><Relationship Id="rId33" Type="http://schemas.openxmlformats.org/officeDocument/2006/relationships/image" Target="../media/image250.wmf"/><Relationship Id="rId2" Type="http://schemas.openxmlformats.org/officeDocument/2006/relationships/oleObject" Target="../embeddings/oleObject221.bin"/><Relationship Id="rId16" Type="http://schemas.openxmlformats.org/officeDocument/2006/relationships/oleObject" Target="../embeddings/oleObject228.bin"/><Relationship Id="rId20" Type="http://schemas.openxmlformats.org/officeDocument/2006/relationships/oleObject" Target="../embeddings/oleObject230.bin"/><Relationship Id="rId29" Type="http://schemas.openxmlformats.org/officeDocument/2006/relationships/image" Target="../media/image24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3.bin"/><Relationship Id="rId11" Type="http://schemas.openxmlformats.org/officeDocument/2006/relationships/image" Target="../media/image239.wmf"/><Relationship Id="rId24" Type="http://schemas.openxmlformats.org/officeDocument/2006/relationships/oleObject" Target="../embeddings/oleObject232.bin"/><Relationship Id="rId32" Type="http://schemas.openxmlformats.org/officeDocument/2006/relationships/oleObject" Target="../embeddings/oleObject236.bin"/><Relationship Id="rId5" Type="http://schemas.openxmlformats.org/officeDocument/2006/relationships/image" Target="../media/image236.wmf"/><Relationship Id="rId15" Type="http://schemas.openxmlformats.org/officeDocument/2006/relationships/image" Target="../media/image241.wmf"/><Relationship Id="rId23" Type="http://schemas.openxmlformats.org/officeDocument/2006/relationships/image" Target="../media/image245.wmf"/><Relationship Id="rId28" Type="http://schemas.openxmlformats.org/officeDocument/2006/relationships/oleObject" Target="../embeddings/oleObject234.bin"/><Relationship Id="rId10" Type="http://schemas.openxmlformats.org/officeDocument/2006/relationships/oleObject" Target="../embeddings/oleObject225.bin"/><Relationship Id="rId19" Type="http://schemas.openxmlformats.org/officeDocument/2006/relationships/image" Target="../media/image243.wmf"/><Relationship Id="rId31" Type="http://schemas.openxmlformats.org/officeDocument/2006/relationships/image" Target="../media/image249.wmf"/><Relationship Id="rId4" Type="http://schemas.openxmlformats.org/officeDocument/2006/relationships/oleObject" Target="../embeddings/oleObject222.bin"/><Relationship Id="rId9" Type="http://schemas.openxmlformats.org/officeDocument/2006/relationships/image" Target="../media/image238.wmf"/><Relationship Id="rId14" Type="http://schemas.openxmlformats.org/officeDocument/2006/relationships/oleObject" Target="../embeddings/oleObject227.bin"/><Relationship Id="rId22" Type="http://schemas.openxmlformats.org/officeDocument/2006/relationships/oleObject" Target="../embeddings/oleObject231.bin"/><Relationship Id="rId27" Type="http://schemas.openxmlformats.org/officeDocument/2006/relationships/image" Target="../media/image247.wmf"/><Relationship Id="rId30" Type="http://schemas.openxmlformats.org/officeDocument/2006/relationships/oleObject" Target="../embeddings/oleObject235.bin"/><Relationship Id="rId8" Type="http://schemas.openxmlformats.org/officeDocument/2006/relationships/oleObject" Target="../embeddings/oleObject22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emf"/><Relationship Id="rId2" Type="http://schemas.openxmlformats.org/officeDocument/2006/relationships/image" Target="../media/image251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0.bin"/><Relationship Id="rId13" Type="http://schemas.openxmlformats.org/officeDocument/2006/relationships/image" Target="../media/image258.wmf"/><Relationship Id="rId18" Type="http://schemas.openxmlformats.org/officeDocument/2006/relationships/oleObject" Target="../embeddings/oleObject245.bin"/><Relationship Id="rId26" Type="http://schemas.openxmlformats.org/officeDocument/2006/relationships/oleObject" Target="../embeddings/oleObject249.bin"/><Relationship Id="rId3" Type="http://schemas.openxmlformats.org/officeDocument/2006/relationships/image" Target="../media/image253.wmf"/><Relationship Id="rId21" Type="http://schemas.openxmlformats.org/officeDocument/2006/relationships/image" Target="../media/image262.wmf"/><Relationship Id="rId7" Type="http://schemas.openxmlformats.org/officeDocument/2006/relationships/image" Target="../media/image255.wmf"/><Relationship Id="rId12" Type="http://schemas.openxmlformats.org/officeDocument/2006/relationships/oleObject" Target="../embeddings/oleObject242.bin"/><Relationship Id="rId17" Type="http://schemas.openxmlformats.org/officeDocument/2006/relationships/image" Target="../media/image260.wmf"/><Relationship Id="rId25" Type="http://schemas.openxmlformats.org/officeDocument/2006/relationships/image" Target="../media/image264.wmf"/><Relationship Id="rId2" Type="http://schemas.openxmlformats.org/officeDocument/2006/relationships/oleObject" Target="../embeddings/oleObject237.bin"/><Relationship Id="rId16" Type="http://schemas.openxmlformats.org/officeDocument/2006/relationships/oleObject" Target="../embeddings/oleObject244.bin"/><Relationship Id="rId20" Type="http://schemas.openxmlformats.org/officeDocument/2006/relationships/oleObject" Target="../embeddings/oleObject246.bin"/><Relationship Id="rId29" Type="http://schemas.openxmlformats.org/officeDocument/2006/relationships/image" Target="../media/image26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9.bin"/><Relationship Id="rId11" Type="http://schemas.openxmlformats.org/officeDocument/2006/relationships/image" Target="../media/image257.wmf"/><Relationship Id="rId24" Type="http://schemas.openxmlformats.org/officeDocument/2006/relationships/oleObject" Target="../embeddings/oleObject248.bin"/><Relationship Id="rId5" Type="http://schemas.openxmlformats.org/officeDocument/2006/relationships/image" Target="../media/image254.wmf"/><Relationship Id="rId15" Type="http://schemas.openxmlformats.org/officeDocument/2006/relationships/image" Target="../media/image259.wmf"/><Relationship Id="rId23" Type="http://schemas.openxmlformats.org/officeDocument/2006/relationships/image" Target="../media/image263.wmf"/><Relationship Id="rId28" Type="http://schemas.openxmlformats.org/officeDocument/2006/relationships/oleObject" Target="../embeddings/oleObject250.bin"/><Relationship Id="rId10" Type="http://schemas.openxmlformats.org/officeDocument/2006/relationships/oleObject" Target="../embeddings/oleObject241.bin"/><Relationship Id="rId19" Type="http://schemas.openxmlformats.org/officeDocument/2006/relationships/image" Target="../media/image261.wmf"/><Relationship Id="rId31" Type="http://schemas.openxmlformats.org/officeDocument/2006/relationships/image" Target="../media/image267.wmf"/><Relationship Id="rId4" Type="http://schemas.openxmlformats.org/officeDocument/2006/relationships/oleObject" Target="../embeddings/oleObject238.bin"/><Relationship Id="rId9" Type="http://schemas.openxmlformats.org/officeDocument/2006/relationships/image" Target="../media/image256.wmf"/><Relationship Id="rId14" Type="http://schemas.openxmlformats.org/officeDocument/2006/relationships/oleObject" Target="../embeddings/oleObject243.bin"/><Relationship Id="rId22" Type="http://schemas.openxmlformats.org/officeDocument/2006/relationships/oleObject" Target="../embeddings/oleObject247.bin"/><Relationship Id="rId27" Type="http://schemas.openxmlformats.org/officeDocument/2006/relationships/image" Target="../media/image265.wmf"/><Relationship Id="rId30" Type="http://schemas.openxmlformats.org/officeDocument/2006/relationships/oleObject" Target="../embeddings/oleObject25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wmf"/><Relationship Id="rId13" Type="http://schemas.openxmlformats.org/officeDocument/2006/relationships/oleObject" Target="../embeddings/oleObject257.bin"/><Relationship Id="rId18" Type="http://schemas.openxmlformats.org/officeDocument/2006/relationships/image" Target="../media/image276.wmf"/><Relationship Id="rId3" Type="http://schemas.openxmlformats.org/officeDocument/2006/relationships/oleObject" Target="../embeddings/oleObject252.bin"/><Relationship Id="rId7" Type="http://schemas.openxmlformats.org/officeDocument/2006/relationships/oleObject" Target="../embeddings/oleObject254.bin"/><Relationship Id="rId12" Type="http://schemas.openxmlformats.org/officeDocument/2006/relationships/image" Target="../media/image273.wmf"/><Relationship Id="rId17" Type="http://schemas.openxmlformats.org/officeDocument/2006/relationships/oleObject" Target="../embeddings/oleObject259.bin"/><Relationship Id="rId2" Type="http://schemas.openxmlformats.org/officeDocument/2006/relationships/image" Target="../media/image268.GIF"/><Relationship Id="rId16" Type="http://schemas.openxmlformats.org/officeDocument/2006/relationships/image" Target="../media/image27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0.wmf"/><Relationship Id="rId11" Type="http://schemas.openxmlformats.org/officeDocument/2006/relationships/oleObject" Target="../embeddings/oleObject256.bin"/><Relationship Id="rId5" Type="http://schemas.openxmlformats.org/officeDocument/2006/relationships/oleObject" Target="../embeddings/oleObject253.bin"/><Relationship Id="rId15" Type="http://schemas.openxmlformats.org/officeDocument/2006/relationships/oleObject" Target="../embeddings/oleObject258.bin"/><Relationship Id="rId10" Type="http://schemas.openxmlformats.org/officeDocument/2006/relationships/image" Target="../media/image272.wmf"/><Relationship Id="rId4" Type="http://schemas.openxmlformats.org/officeDocument/2006/relationships/image" Target="../media/image269.wmf"/><Relationship Id="rId9" Type="http://schemas.openxmlformats.org/officeDocument/2006/relationships/oleObject" Target="../embeddings/oleObject255.bin"/><Relationship Id="rId14" Type="http://schemas.openxmlformats.org/officeDocument/2006/relationships/image" Target="../media/image27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wmf"/><Relationship Id="rId2" Type="http://schemas.openxmlformats.org/officeDocument/2006/relationships/oleObject" Target="../embeddings/oleObject260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1.bin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8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5.bin"/><Relationship Id="rId13" Type="http://schemas.openxmlformats.org/officeDocument/2006/relationships/image" Target="../media/image284.wmf"/><Relationship Id="rId3" Type="http://schemas.openxmlformats.org/officeDocument/2006/relationships/image" Target="../media/image279.wmf"/><Relationship Id="rId7" Type="http://schemas.openxmlformats.org/officeDocument/2006/relationships/image" Target="../media/image281.wmf"/><Relationship Id="rId12" Type="http://schemas.openxmlformats.org/officeDocument/2006/relationships/oleObject" Target="../embeddings/oleObject267.bin"/><Relationship Id="rId2" Type="http://schemas.openxmlformats.org/officeDocument/2006/relationships/oleObject" Target="../embeddings/oleObject26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4.bin"/><Relationship Id="rId11" Type="http://schemas.openxmlformats.org/officeDocument/2006/relationships/image" Target="../media/image283.emf"/><Relationship Id="rId5" Type="http://schemas.openxmlformats.org/officeDocument/2006/relationships/image" Target="../media/image280.wmf"/><Relationship Id="rId10" Type="http://schemas.openxmlformats.org/officeDocument/2006/relationships/oleObject" Target="../embeddings/oleObject266.bin"/><Relationship Id="rId4" Type="http://schemas.openxmlformats.org/officeDocument/2006/relationships/oleObject" Target="../embeddings/oleObject263.bin"/><Relationship Id="rId9" Type="http://schemas.openxmlformats.org/officeDocument/2006/relationships/image" Target="../media/image28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1.bin"/><Relationship Id="rId13" Type="http://schemas.openxmlformats.org/officeDocument/2006/relationships/image" Target="../media/image290.wmf"/><Relationship Id="rId18" Type="http://schemas.openxmlformats.org/officeDocument/2006/relationships/oleObject" Target="../embeddings/oleObject276.bin"/><Relationship Id="rId3" Type="http://schemas.openxmlformats.org/officeDocument/2006/relationships/image" Target="../media/image285.wmf"/><Relationship Id="rId7" Type="http://schemas.openxmlformats.org/officeDocument/2006/relationships/image" Target="../media/image287.wmf"/><Relationship Id="rId12" Type="http://schemas.openxmlformats.org/officeDocument/2006/relationships/oleObject" Target="../embeddings/oleObject273.bin"/><Relationship Id="rId17" Type="http://schemas.openxmlformats.org/officeDocument/2006/relationships/image" Target="../media/image292.wmf"/><Relationship Id="rId2" Type="http://schemas.openxmlformats.org/officeDocument/2006/relationships/oleObject" Target="../embeddings/oleObject268.bin"/><Relationship Id="rId16" Type="http://schemas.openxmlformats.org/officeDocument/2006/relationships/oleObject" Target="../embeddings/oleObject27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0.bin"/><Relationship Id="rId11" Type="http://schemas.openxmlformats.org/officeDocument/2006/relationships/image" Target="../media/image289.wmf"/><Relationship Id="rId5" Type="http://schemas.openxmlformats.org/officeDocument/2006/relationships/image" Target="../media/image286.wmf"/><Relationship Id="rId15" Type="http://schemas.openxmlformats.org/officeDocument/2006/relationships/image" Target="../media/image291.wmf"/><Relationship Id="rId10" Type="http://schemas.openxmlformats.org/officeDocument/2006/relationships/oleObject" Target="../embeddings/oleObject272.bin"/><Relationship Id="rId19" Type="http://schemas.openxmlformats.org/officeDocument/2006/relationships/image" Target="../media/image293.wmf"/><Relationship Id="rId4" Type="http://schemas.openxmlformats.org/officeDocument/2006/relationships/oleObject" Target="../embeddings/oleObject269.bin"/><Relationship Id="rId9" Type="http://schemas.openxmlformats.org/officeDocument/2006/relationships/image" Target="../media/image288.wmf"/><Relationship Id="rId14" Type="http://schemas.openxmlformats.org/officeDocument/2006/relationships/oleObject" Target="../embeddings/oleObject274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0.bin"/><Relationship Id="rId13" Type="http://schemas.openxmlformats.org/officeDocument/2006/relationships/image" Target="../media/image299.wmf"/><Relationship Id="rId18" Type="http://schemas.openxmlformats.org/officeDocument/2006/relationships/oleObject" Target="../embeddings/oleObject285.bin"/><Relationship Id="rId3" Type="http://schemas.openxmlformats.org/officeDocument/2006/relationships/image" Target="../media/image294.wmf"/><Relationship Id="rId7" Type="http://schemas.openxmlformats.org/officeDocument/2006/relationships/image" Target="../media/image296.wmf"/><Relationship Id="rId12" Type="http://schemas.openxmlformats.org/officeDocument/2006/relationships/oleObject" Target="../embeddings/oleObject282.bin"/><Relationship Id="rId17" Type="http://schemas.openxmlformats.org/officeDocument/2006/relationships/image" Target="../media/image301.wmf"/><Relationship Id="rId2" Type="http://schemas.openxmlformats.org/officeDocument/2006/relationships/oleObject" Target="../embeddings/oleObject277.bin"/><Relationship Id="rId16" Type="http://schemas.openxmlformats.org/officeDocument/2006/relationships/oleObject" Target="../embeddings/oleObject28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9.bin"/><Relationship Id="rId11" Type="http://schemas.openxmlformats.org/officeDocument/2006/relationships/image" Target="../media/image298.wmf"/><Relationship Id="rId5" Type="http://schemas.openxmlformats.org/officeDocument/2006/relationships/image" Target="../media/image295.wmf"/><Relationship Id="rId15" Type="http://schemas.openxmlformats.org/officeDocument/2006/relationships/image" Target="../media/image300.wmf"/><Relationship Id="rId10" Type="http://schemas.openxmlformats.org/officeDocument/2006/relationships/oleObject" Target="../embeddings/oleObject281.bin"/><Relationship Id="rId19" Type="http://schemas.openxmlformats.org/officeDocument/2006/relationships/image" Target="../media/image302.wmf"/><Relationship Id="rId4" Type="http://schemas.openxmlformats.org/officeDocument/2006/relationships/oleObject" Target="../embeddings/oleObject278.bin"/><Relationship Id="rId9" Type="http://schemas.openxmlformats.org/officeDocument/2006/relationships/image" Target="../media/image297.wmf"/><Relationship Id="rId14" Type="http://schemas.openxmlformats.org/officeDocument/2006/relationships/oleObject" Target="../embeddings/oleObject28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9.bin"/><Relationship Id="rId3" Type="http://schemas.openxmlformats.org/officeDocument/2006/relationships/image" Target="../media/image303.wmf"/><Relationship Id="rId7" Type="http://schemas.openxmlformats.org/officeDocument/2006/relationships/image" Target="../media/image305.wmf"/><Relationship Id="rId2" Type="http://schemas.openxmlformats.org/officeDocument/2006/relationships/oleObject" Target="../embeddings/oleObject28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8.bin"/><Relationship Id="rId11" Type="http://schemas.openxmlformats.org/officeDocument/2006/relationships/image" Target="../media/image307.wmf"/><Relationship Id="rId5" Type="http://schemas.openxmlformats.org/officeDocument/2006/relationships/image" Target="../media/image304.wmf"/><Relationship Id="rId10" Type="http://schemas.openxmlformats.org/officeDocument/2006/relationships/oleObject" Target="../embeddings/oleObject290.bin"/><Relationship Id="rId4" Type="http://schemas.openxmlformats.org/officeDocument/2006/relationships/oleObject" Target="../embeddings/oleObject287.bin"/><Relationship Id="rId9" Type="http://schemas.openxmlformats.org/officeDocument/2006/relationships/image" Target="../media/image30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4.bin"/><Relationship Id="rId13" Type="http://schemas.openxmlformats.org/officeDocument/2006/relationships/image" Target="../media/image313.wmf"/><Relationship Id="rId3" Type="http://schemas.openxmlformats.org/officeDocument/2006/relationships/image" Target="../media/image308.wmf"/><Relationship Id="rId7" Type="http://schemas.openxmlformats.org/officeDocument/2006/relationships/image" Target="../media/image310.wmf"/><Relationship Id="rId12" Type="http://schemas.openxmlformats.org/officeDocument/2006/relationships/oleObject" Target="../embeddings/oleObject296.bin"/><Relationship Id="rId17" Type="http://schemas.openxmlformats.org/officeDocument/2006/relationships/image" Target="../media/image315.wmf"/><Relationship Id="rId2" Type="http://schemas.openxmlformats.org/officeDocument/2006/relationships/oleObject" Target="../embeddings/oleObject291.bin"/><Relationship Id="rId16" Type="http://schemas.openxmlformats.org/officeDocument/2006/relationships/oleObject" Target="../embeddings/oleObject29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3.bin"/><Relationship Id="rId11" Type="http://schemas.openxmlformats.org/officeDocument/2006/relationships/image" Target="../media/image312.wmf"/><Relationship Id="rId5" Type="http://schemas.openxmlformats.org/officeDocument/2006/relationships/image" Target="../media/image309.wmf"/><Relationship Id="rId15" Type="http://schemas.openxmlformats.org/officeDocument/2006/relationships/image" Target="../media/image314.wmf"/><Relationship Id="rId10" Type="http://schemas.openxmlformats.org/officeDocument/2006/relationships/oleObject" Target="../embeddings/oleObject295.bin"/><Relationship Id="rId4" Type="http://schemas.openxmlformats.org/officeDocument/2006/relationships/oleObject" Target="../embeddings/oleObject292.bin"/><Relationship Id="rId9" Type="http://schemas.openxmlformats.org/officeDocument/2006/relationships/image" Target="../media/image311.wmf"/><Relationship Id="rId14" Type="http://schemas.openxmlformats.org/officeDocument/2006/relationships/oleObject" Target="../embeddings/oleObject29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6.wmf"/><Relationship Id="rId2" Type="http://schemas.openxmlformats.org/officeDocument/2006/relationships/oleObject" Target="../embeddings/oleObject299.bin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7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8.wmf"/><Relationship Id="rId2" Type="http://schemas.openxmlformats.org/officeDocument/2006/relationships/oleObject" Target="../embeddings/oleObject300.bin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9.wmf"/><Relationship Id="rId2" Type="http://schemas.openxmlformats.org/officeDocument/2006/relationships/oleObject" Target="../embeddings/oleObject30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1.wmf"/><Relationship Id="rId2" Type="http://schemas.openxmlformats.org/officeDocument/2006/relationships/oleObject" Target="../embeddings/oleObject13.bin"/><Relationship Id="rId16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19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5.bin"/><Relationship Id="rId3" Type="http://schemas.openxmlformats.org/officeDocument/2006/relationships/image" Target="../media/image321.wmf"/><Relationship Id="rId7" Type="http://schemas.openxmlformats.org/officeDocument/2006/relationships/image" Target="../media/image323.wmf"/><Relationship Id="rId2" Type="http://schemas.openxmlformats.org/officeDocument/2006/relationships/oleObject" Target="../embeddings/oleObject30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4.bin"/><Relationship Id="rId11" Type="http://schemas.openxmlformats.org/officeDocument/2006/relationships/image" Target="../media/image325.wmf"/><Relationship Id="rId5" Type="http://schemas.openxmlformats.org/officeDocument/2006/relationships/image" Target="../media/image322.wmf"/><Relationship Id="rId10" Type="http://schemas.openxmlformats.org/officeDocument/2006/relationships/oleObject" Target="../embeddings/oleObject306.bin"/><Relationship Id="rId4" Type="http://schemas.openxmlformats.org/officeDocument/2006/relationships/oleObject" Target="../embeddings/oleObject303.bin"/><Relationship Id="rId9" Type="http://schemas.openxmlformats.org/officeDocument/2006/relationships/image" Target="../media/image324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0.bin"/><Relationship Id="rId13" Type="http://schemas.openxmlformats.org/officeDocument/2006/relationships/image" Target="../media/image331.wmf"/><Relationship Id="rId18" Type="http://schemas.openxmlformats.org/officeDocument/2006/relationships/oleObject" Target="../embeddings/oleObject314.bin"/><Relationship Id="rId26" Type="http://schemas.openxmlformats.org/officeDocument/2006/relationships/image" Target="../media/image336.wmf"/><Relationship Id="rId3" Type="http://schemas.openxmlformats.org/officeDocument/2006/relationships/image" Target="../media/image326.wmf"/><Relationship Id="rId21" Type="http://schemas.openxmlformats.org/officeDocument/2006/relationships/image" Target="../media/image334.wmf"/><Relationship Id="rId7" Type="http://schemas.openxmlformats.org/officeDocument/2006/relationships/image" Target="../media/image328.wmf"/><Relationship Id="rId12" Type="http://schemas.openxmlformats.org/officeDocument/2006/relationships/oleObject" Target="../embeddings/oleObject312.bin"/><Relationship Id="rId17" Type="http://schemas.openxmlformats.org/officeDocument/2006/relationships/image" Target="../media/image186.GIF"/><Relationship Id="rId25" Type="http://schemas.openxmlformats.org/officeDocument/2006/relationships/oleObject" Target="../embeddings/oleObject317.bin"/><Relationship Id="rId2" Type="http://schemas.openxmlformats.org/officeDocument/2006/relationships/oleObject" Target="../embeddings/oleObject307.bin"/><Relationship Id="rId16" Type="http://schemas.openxmlformats.org/officeDocument/2006/relationships/image" Target="../media/image185.GIF"/><Relationship Id="rId20" Type="http://schemas.openxmlformats.org/officeDocument/2006/relationships/oleObject" Target="../embeddings/oleObject315.bin"/><Relationship Id="rId29" Type="http://schemas.openxmlformats.org/officeDocument/2006/relationships/oleObject" Target="../embeddings/oleObject3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9.bin"/><Relationship Id="rId11" Type="http://schemas.openxmlformats.org/officeDocument/2006/relationships/image" Target="../media/image330.wmf"/><Relationship Id="rId24" Type="http://schemas.openxmlformats.org/officeDocument/2006/relationships/image" Target="../media/image4.GIF"/><Relationship Id="rId32" Type="http://schemas.openxmlformats.org/officeDocument/2006/relationships/hyperlink" Target="../&#12298;&#27010;&#29575;&#35770;&#19982;&#25968;&#29702;&#32479;&#35745;&#12299;&#35838;&#20214;/&#29790;&#22763;&#25968;&#23398;&#23478;&#20271;&#21162;&#21033;.ppt#-1,1,&#24187;&#28783;&#29255;%201" TargetMode="External"/><Relationship Id="rId5" Type="http://schemas.openxmlformats.org/officeDocument/2006/relationships/image" Target="../media/image327.wmf"/><Relationship Id="rId15" Type="http://schemas.openxmlformats.org/officeDocument/2006/relationships/image" Target="../media/image332.wmf"/><Relationship Id="rId23" Type="http://schemas.openxmlformats.org/officeDocument/2006/relationships/image" Target="../media/image335.wmf"/><Relationship Id="rId28" Type="http://schemas.openxmlformats.org/officeDocument/2006/relationships/image" Target="../media/image337.wmf"/><Relationship Id="rId10" Type="http://schemas.openxmlformats.org/officeDocument/2006/relationships/oleObject" Target="../embeddings/oleObject311.bin"/><Relationship Id="rId19" Type="http://schemas.openxmlformats.org/officeDocument/2006/relationships/image" Target="../media/image333.wmf"/><Relationship Id="rId31" Type="http://schemas.openxmlformats.org/officeDocument/2006/relationships/image" Target="../media/image339.png"/><Relationship Id="rId4" Type="http://schemas.openxmlformats.org/officeDocument/2006/relationships/oleObject" Target="../embeddings/oleObject308.bin"/><Relationship Id="rId9" Type="http://schemas.openxmlformats.org/officeDocument/2006/relationships/image" Target="../media/image329.wmf"/><Relationship Id="rId14" Type="http://schemas.openxmlformats.org/officeDocument/2006/relationships/oleObject" Target="../embeddings/oleObject313.bin"/><Relationship Id="rId22" Type="http://schemas.openxmlformats.org/officeDocument/2006/relationships/oleObject" Target="../embeddings/oleObject316.bin"/><Relationship Id="rId27" Type="http://schemas.openxmlformats.org/officeDocument/2006/relationships/oleObject" Target="../embeddings/oleObject318.bin"/><Relationship Id="rId30" Type="http://schemas.openxmlformats.org/officeDocument/2006/relationships/image" Target="../media/image338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2.wmf"/><Relationship Id="rId13" Type="http://schemas.openxmlformats.org/officeDocument/2006/relationships/oleObject" Target="../embeddings/oleObject325.bin"/><Relationship Id="rId3" Type="http://schemas.openxmlformats.org/officeDocument/2006/relationships/oleObject" Target="../embeddings/oleObject320.bin"/><Relationship Id="rId7" Type="http://schemas.openxmlformats.org/officeDocument/2006/relationships/oleObject" Target="../embeddings/oleObject322.bin"/><Relationship Id="rId12" Type="http://schemas.openxmlformats.org/officeDocument/2006/relationships/image" Target="../media/image344.wmf"/><Relationship Id="rId2" Type="http://schemas.openxmlformats.org/officeDocument/2006/relationships/image" Target="../media/image67.GIF"/><Relationship Id="rId16" Type="http://schemas.openxmlformats.org/officeDocument/2006/relationships/image" Target="../media/image34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1.wmf"/><Relationship Id="rId11" Type="http://schemas.openxmlformats.org/officeDocument/2006/relationships/oleObject" Target="../embeddings/oleObject324.bin"/><Relationship Id="rId5" Type="http://schemas.openxmlformats.org/officeDocument/2006/relationships/oleObject" Target="../embeddings/oleObject321.bin"/><Relationship Id="rId15" Type="http://schemas.openxmlformats.org/officeDocument/2006/relationships/oleObject" Target="../embeddings/oleObject326.bin"/><Relationship Id="rId10" Type="http://schemas.openxmlformats.org/officeDocument/2006/relationships/image" Target="../media/image343.wmf"/><Relationship Id="rId4" Type="http://schemas.openxmlformats.org/officeDocument/2006/relationships/image" Target="../media/image340.wmf"/><Relationship Id="rId9" Type="http://schemas.openxmlformats.org/officeDocument/2006/relationships/oleObject" Target="../embeddings/oleObject323.bin"/><Relationship Id="rId14" Type="http://schemas.openxmlformats.org/officeDocument/2006/relationships/image" Target="../media/image345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8.emf"/><Relationship Id="rId2" Type="http://schemas.openxmlformats.org/officeDocument/2006/relationships/image" Target="../media/image34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9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emf"/><Relationship Id="rId7" Type="http://schemas.openxmlformats.org/officeDocument/2006/relationships/image" Target="../media/image352.wmf"/><Relationship Id="rId2" Type="http://schemas.openxmlformats.org/officeDocument/2006/relationships/oleObject" Target="../embeddings/oleObject327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29.bin"/><Relationship Id="rId5" Type="http://schemas.openxmlformats.org/officeDocument/2006/relationships/image" Target="../media/image351.wmf"/><Relationship Id="rId4" Type="http://schemas.openxmlformats.org/officeDocument/2006/relationships/oleObject" Target="../embeddings/oleObject328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3.bin"/><Relationship Id="rId3" Type="http://schemas.openxmlformats.org/officeDocument/2006/relationships/image" Target="../media/image353.wmf"/><Relationship Id="rId7" Type="http://schemas.openxmlformats.org/officeDocument/2006/relationships/image" Target="../media/image355.wmf"/><Relationship Id="rId2" Type="http://schemas.openxmlformats.org/officeDocument/2006/relationships/oleObject" Target="../embeddings/oleObject33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2.bin"/><Relationship Id="rId11" Type="http://schemas.openxmlformats.org/officeDocument/2006/relationships/image" Target="../media/image357.wmf"/><Relationship Id="rId5" Type="http://schemas.openxmlformats.org/officeDocument/2006/relationships/image" Target="../media/image354.wmf"/><Relationship Id="rId10" Type="http://schemas.openxmlformats.org/officeDocument/2006/relationships/oleObject" Target="../embeddings/oleObject334.bin"/><Relationship Id="rId4" Type="http://schemas.openxmlformats.org/officeDocument/2006/relationships/oleObject" Target="../embeddings/oleObject331.bin"/><Relationship Id="rId9" Type="http://schemas.openxmlformats.org/officeDocument/2006/relationships/image" Target="../media/image356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8.wmf"/><Relationship Id="rId2" Type="http://schemas.openxmlformats.org/officeDocument/2006/relationships/oleObject" Target="../embeddings/oleObject335.bin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9.bin"/><Relationship Id="rId3" Type="http://schemas.openxmlformats.org/officeDocument/2006/relationships/image" Target="../media/image359.wmf"/><Relationship Id="rId7" Type="http://schemas.openxmlformats.org/officeDocument/2006/relationships/image" Target="../media/image361.wmf"/><Relationship Id="rId2" Type="http://schemas.openxmlformats.org/officeDocument/2006/relationships/oleObject" Target="../embeddings/oleObject33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8.bin"/><Relationship Id="rId11" Type="http://schemas.openxmlformats.org/officeDocument/2006/relationships/image" Target="../media/image363.wmf"/><Relationship Id="rId5" Type="http://schemas.openxmlformats.org/officeDocument/2006/relationships/image" Target="../media/image360.wmf"/><Relationship Id="rId10" Type="http://schemas.openxmlformats.org/officeDocument/2006/relationships/oleObject" Target="../embeddings/oleObject340.bin"/><Relationship Id="rId4" Type="http://schemas.openxmlformats.org/officeDocument/2006/relationships/oleObject" Target="../embeddings/oleObject337.bin"/><Relationship Id="rId9" Type="http://schemas.openxmlformats.org/officeDocument/2006/relationships/image" Target="../media/image36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7.wmf"/><Relationship Id="rId18" Type="http://schemas.openxmlformats.org/officeDocument/2006/relationships/image" Target="../media/image30.GIF"/><Relationship Id="rId26" Type="http://schemas.openxmlformats.org/officeDocument/2006/relationships/image" Target="../media/image34.wmf"/><Relationship Id="rId3" Type="http://schemas.openxmlformats.org/officeDocument/2006/relationships/image" Target="../media/image22.wmf"/><Relationship Id="rId21" Type="http://schemas.openxmlformats.org/officeDocument/2006/relationships/oleObject" Target="../embeddings/oleObject30.bin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29.wmf"/><Relationship Id="rId25" Type="http://schemas.openxmlformats.org/officeDocument/2006/relationships/oleObject" Target="../embeddings/oleObject32.bin"/><Relationship Id="rId2" Type="http://schemas.openxmlformats.org/officeDocument/2006/relationships/oleObject" Target="../embeddings/oleObject21.bin"/><Relationship Id="rId16" Type="http://schemas.openxmlformats.org/officeDocument/2006/relationships/oleObject" Target="../embeddings/oleObject28.bin"/><Relationship Id="rId20" Type="http://schemas.openxmlformats.org/officeDocument/2006/relationships/image" Target="../media/image3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6.wmf"/><Relationship Id="rId24" Type="http://schemas.openxmlformats.org/officeDocument/2006/relationships/image" Target="../media/image33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23" Type="http://schemas.openxmlformats.org/officeDocument/2006/relationships/oleObject" Target="../embeddings/oleObject31.bin"/><Relationship Id="rId10" Type="http://schemas.openxmlformats.org/officeDocument/2006/relationships/oleObject" Target="../embeddings/oleObject25.bin"/><Relationship Id="rId19" Type="http://schemas.openxmlformats.org/officeDocument/2006/relationships/oleObject" Target="../embeddings/oleObject29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7.bin"/><Relationship Id="rId22" Type="http://schemas.openxmlformats.org/officeDocument/2006/relationships/image" Target="../media/image32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7.wmf"/><Relationship Id="rId3" Type="http://schemas.openxmlformats.org/officeDocument/2006/relationships/oleObject" Target="../embeddings/oleObject341.bin"/><Relationship Id="rId7" Type="http://schemas.openxmlformats.org/officeDocument/2006/relationships/oleObject" Target="../embeddings/oleObject343.bin"/><Relationship Id="rId2" Type="http://schemas.openxmlformats.org/officeDocument/2006/relationships/image" Target="../media/image36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6.wmf"/><Relationship Id="rId5" Type="http://schemas.openxmlformats.org/officeDocument/2006/relationships/oleObject" Target="../embeddings/oleObject342.bin"/><Relationship Id="rId4" Type="http://schemas.openxmlformats.org/officeDocument/2006/relationships/image" Target="../media/image365.wmf"/><Relationship Id="rId9" Type="http://schemas.openxmlformats.org/officeDocument/2006/relationships/image" Target="../media/image368.GI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wmf"/><Relationship Id="rId13" Type="http://schemas.openxmlformats.org/officeDocument/2006/relationships/oleObject" Target="../embeddings/oleObject349.bin"/><Relationship Id="rId3" Type="http://schemas.openxmlformats.org/officeDocument/2006/relationships/oleObject" Target="../embeddings/oleObject344.bin"/><Relationship Id="rId7" Type="http://schemas.openxmlformats.org/officeDocument/2006/relationships/oleObject" Target="../embeddings/oleObject346.bin"/><Relationship Id="rId12" Type="http://schemas.openxmlformats.org/officeDocument/2006/relationships/image" Target="../media/image373.wmf"/><Relationship Id="rId2" Type="http://schemas.openxmlformats.org/officeDocument/2006/relationships/image" Target="../media/image36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0.wmf"/><Relationship Id="rId11" Type="http://schemas.openxmlformats.org/officeDocument/2006/relationships/oleObject" Target="../embeddings/oleObject348.bin"/><Relationship Id="rId5" Type="http://schemas.openxmlformats.org/officeDocument/2006/relationships/oleObject" Target="../embeddings/oleObject345.bin"/><Relationship Id="rId10" Type="http://schemas.openxmlformats.org/officeDocument/2006/relationships/image" Target="../media/image372.wmf"/><Relationship Id="rId4" Type="http://schemas.openxmlformats.org/officeDocument/2006/relationships/image" Target="../media/image369.wmf"/><Relationship Id="rId9" Type="http://schemas.openxmlformats.org/officeDocument/2006/relationships/oleObject" Target="../embeddings/oleObject347.bin"/><Relationship Id="rId14" Type="http://schemas.openxmlformats.org/officeDocument/2006/relationships/image" Target="../media/image374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6.png"/><Relationship Id="rId2" Type="http://schemas.openxmlformats.org/officeDocument/2006/relationships/image" Target="../media/image375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40.wmf"/><Relationship Id="rId18" Type="http://schemas.openxmlformats.org/officeDocument/2006/relationships/image" Target="../media/image43.wmf"/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38.bin"/><Relationship Id="rId17" Type="http://schemas.openxmlformats.org/officeDocument/2006/relationships/oleObject" Target="../embeddings/oleObject40.bin"/><Relationship Id="rId2" Type="http://schemas.openxmlformats.org/officeDocument/2006/relationships/oleObject" Target="../embeddings/oleObject33.bin"/><Relationship Id="rId16" Type="http://schemas.openxmlformats.org/officeDocument/2006/relationships/image" Target="../media/image42.GIF"/><Relationship Id="rId20" Type="http://schemas.openxmlformats.org/officeDocument/2006/relationships/image" Target="../media/image44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37.bin"/><Relationship Id="rId19" Type="http://schemas.openxmlformats.org/officeDocument/2006/relationships/oleObject" Target="../embeddings/oleObject41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3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52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49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58.wmf"/><Relationship Id="rId18" Type="http://schemas.openxmlformats.org/officeDocument/2006/relationships/oleObject" Target="../embeddings/oleObject58.bin"/><Relationship Id="rId26" Type="http://schemas.openxmlformats.org/officeDocument/2006/relationships/oleObject" Target="../embeddings/oleObject62.bin"/><Relationship Id="rId3" Type="http://schemas.openxmlformats.org/officeDocument/2006/relationships/image" Target="../media/image53.wmf"/><Relationship Id="rId21" Type="http://schemas.openxmlformats.org/officeDocument/2006/relationships/image" Target="../media/image62.wmf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60.wmf"/><Relationship Id="rId25" Type="http://schemas.openxmlformats.org/officeDocument/2006/relationships/image" Target="../media/image64.wmf"/><Relationship Id="rId2" Type="http://schemas.openxmlformats.org/officeDocument/2006/relationships/oleObject" Target="../embeddings/oleObject50.bin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29" Type="http://schemas.openxmlformats.org/officeDocument/2006/relationships/image" Target="../media/image66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7.wmf"/><Relationship Id="rId24" Type="http://schemas.openxmlformats.org/officeDocument/2006/relationships/oleObject" Target="../embeddings/oleObject61.bin"/><Relationship Id="rId5" Type="http://schemas.openxmlformats.org/officeDocument/2006/relationships/image" Target="../media/image54.wmf"/><Relationship Id="rId15" Type="http://schemas.openxmlformats.org/officeDocument/2006/relationships/image" Target="../media/image59.wmf"/><Relationship Id="rId23" Type="http://schemas.openxmlformats.org/officeDocument/2006/relationships/image" Target="../media/image63.wmf"/><Relationship Id="rId28" Type="http://schemas.openxmlformats.org/officeDocument/2006/relationships/oleObject" Target="../embeddings/oleObject63.bin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61.wmf"/><Relationship Id="rId31" Type="http://schemas.openxmlformats.org/officeDocument/2006/relationships/image" Target="../media/image67.GI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56.bin"/><Relationship Id="rId22" Type="http://schemas.openxmlformats.org/officeDocument/2006/relationships/oleObject" Target="../embeddings/oleObject60.bin"/><Relationship Id="rId27" Type="http://schemas.openxmlformats.org/officeDocument/2006/relationships/image" Target="../media/image65.wmf"/><Relationship Id="rId30" Type="http://schemas.openxmlformats.org/officeDocument/2006/relationships/image" Target="../media/image42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oleObject" Target="../embeddings/oleObject69.bin"/><Relationship Id="rId3" Type="http://schemas.openxmlformats.org/officeDocument/2006/relationships/image" Target="../media/image68.wmf"/><Relationship Id="rId7" Type="http://schemas.openxmlformats.org/officeDocument/2006/relationships/image" Target="../media/image70.wmf"/><Relationship Id="rId12" Type="http://schemas.openxmlformats.org/officeDocument/2006/relationships/image" Target="../media/image73.w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6.bin"/><Relationship Id="rId11" Type="http://schemas.openxmlformats.org/officeDocument/2006/relationships/oleObject" Target="../embeddings/oleObject68.bin"/><Relationship Id="rId5" Type="http://schemas.openxmlformats.org/officeDocument/2006/relationships/image" Target="../media/image69.wmf"/><Relationship Id="rId10" Type="http://schemas.openxmlformats.org/officeDocument/2006/relationships/image" Target="../media/image72.GI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71.wmf"/><Relationship Id="rId14" Type="http://schemas.openxmlformats.org/officeDocument/2006/relationships/image" Target="../media/image7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8555038" y="5949950"/>
          <a:ext cx="5699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2" imgW="3154680" imgH="4708525" progId="MS_ClipArt_Gallery.2">
                  <p:embed/>
                </p:oleObj>
              </mc:Choice>
              <mc:Fallback>
                <p:oleObj name="剪辑" r:id="rId2" imgW="3154680" imgH="4708525" progId="MS_ClipArt_Gallery.2">
                  <p:embed/>
                  <p:pic>
                    <p:nvPicPr>
                      <p:cNvPr id="0" name="图片 2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5038" y="5949950"/>
                        <a:ext cx="5699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-12700" y="5365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WordArt 18"/>
          <p:cNvSpPr>
            <a:spLocks noChangeArrowheads="1" noChangeShapeType="1" noTextEdit="1"/>
          </p:cNvSpPr>
          <p:nvPr/>
        </p:nvSpPr>
        <p:spPr bwMode="auto">
          <a:xfrm>
            <a:off x="1967948" y="1085818"/>
            <a:ext cx="5068955" cy="621684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3600" kern="10" cap="all" dirty="0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华文细黑" panose="02010600040101010101" charset="-122"/>
                <a:ea typeface="华文细黑" panose="02010600040101010101" charset="-122"/>
              </a:rPr>
              <a:t>第二章  随机变量</a:t>
            </a:r>
          </a:p>
        </p:txBody>
      </p:sp>
      <p:sp>
        <p:nvSpPr>
          <p:cNvPr id="12" name="WordArt 21"/>
          <p:cNvSpPr>
            <a:spLocks noChangeArrowheads="1" noChangeShapeType="1" noTextEdit="1"/>
          </p:cNvSpPr>
          <p:nvPr/>
        </p:nvSpPr>
        <p:spPr bwMode="auto">
          <a:xfrm>
            <a:off x="2431537" y="2392230"/>
            <a:ext cx="4040097" cy="585560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§1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离散随机变量</a:t>
            </a:r>
          </a:p>
        </p:txBody>
      </p:sp>
      <p:sp>
        <p:nvSpPr>
          <p:cNvPr id="13" name="WordArt 22"/>
          <p:cNvSpPr>
            <a:spLocks noChangeArrowheads="1" noChangeShapeType="1" noTextEdit="1"/>
          </p:cNvSpPr>
          <p:nvPr/>
        </p:nvSpPr>
        <p:spPr bwMode="auto">
          <a:xfrm>
            <a:off x="2431537" y="3241315"/>
            <a:ext cx="4038508" cy="54927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>
              <a:defRPr/>
            </a:pPr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§2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连续随机变量</a:t>
            </a:r>
          </a:p>
        </p:txBody>
      </p:sp>
      <p:sp>
        <p:nvSpPr>
          <p:cNvPr id="14" name="WordArt 23"/>
          <p:cNvSpPr>
            <a:spLocks noChangeArrowheads="1" noChangeShapeType="1" noTextEdit="1"/>
          </p:cNvSpPr>
          <p:nvPr/>
        </p:nvSpPr>
        <p:spPr bwMode="auto">
          <a:xfrm>
            <a:off x="2431537" y="4025081"/>
            <a:ext cx="4694492" cy="54447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>
              <a:defRPr/>
            </a:pPr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§3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随机变量的函数</a:t>
            </a: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6454060" y="2444157"/>
            <a:ext cx="2018501" cy="5355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000099"/>
                </a:solidFill>
                <a:latin typeface="华文新魏" panose="02010800040101010101" charset="-122"/>
                <a:ea typeface="华文新魏" panose="02010800040101010101" charset="-122"/>
              </a:rPr>
              <a:t>(discrete  </a:t>
            </a:r>
            <a:r>
              <a:rPr kumimoji="1" lang="en-US" altLang="zh-CN" sz="2400" b="1" dirty="0" err="1">
                <a:solidFill>
                  <a:srgbClr val="000099"/>
                </a:solidFill>
                <a:latin typeface="华文新魏" panose="02010800040101010101" charset="-122"/>
                <a:ea typeface="华文新魏" panose="02010800040101010101" charset="-122"/>
              </a:rPr>
              <a:t>r.v</a:t>
            </a:r>
            <a:r>
              <a:rPr kumimoji="1" lang="en-US" altLang="zh-CN" sz="2400" b="1" dirty="0">
                <a:solidFill>
                  <a:srgbClr val="000099"/>
                </a:solidFill>
                <a:latin typeface="华文新魏" panose="02010800040101010101" charset="-122"/>
                <a:ea typeface="华文新魏" panose="02010800040101010101" charset="-122"/>
              </a:rPr>
              <a:t>.)</a:t>
            </a:r>
            <a:endParaRPr kumimoji="1" lang="zh-CN" altLang="en-US" sz="2400" b="1" dirty="0">
              <a:solidFill>
                <a:srgbClr val="000099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841" name="Group 113"/>
          <p:cNvGrpSpPr/>
          <p:nvPr/>
        </p:nvGrpSpPr>
        <p:grpSpPr bwMode="auto">
          <a:xfrm>
            <a:off x="141288" y="4560197"/>
            <a:ext cx="4583112" cy="1373187"/>
            <a:chOff x="185" y="3075"/>
            <a:chExt cx="2887" cy="865"/>
          </a:xfrm>
        </p:grpSpPr>
        <p:sp>
          <p:nvSpPr>
            <p:cNvPr id="329786" name="Rectangle 58"/>
            <p:cNvSpPr>
              <a:spLocks noChangeArrowheads="1"/>
            </p:cNvSpPr>
            <p:nvPr/>
          </p:nvSpPr>
          <p:spPr bwMode="auto">
            <a:xfrm>
              <a:off x="185" y="3075"/>
              <a:ext cx="2887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00000"/>
                </a:lnSpc>
              </a:pP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                    </a:t>
              </a:r>
              <a:r>
                <a:rPr lang="zh-CN" altLang="en-US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离散型</a:t>
              </a:r>
              <a:r>
                <a:rPr lang="en-US" altLang="zh-CN" dirty="0" err="1">
                  <a:solidFill>
                    <a:srgbClr val="3333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r.v</a:t>
              </a:r>
              <a:r>
                <a:rPr lang="zh-CN" altLang="en-US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的概率分布规律相当于向位于  处的</a:t>
              </a:r>
              <a:r>
                <a:rPr lang="zh-CN" altLang="en-US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/>
                  <a:ea typeface="华文新魏" panose="02010800040101010101" charset="-122"/>
                </a:rPr>
                <a:t>“</a:t>
              </a:r>
              <a:r>
                <a:rPr lang="zh-CN" altLang="en-US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盒子</a:t>
              </a:r>
              <a:r>
                <a:rPr lang="zh-CN" altLang="en-US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/>
                  <a:ea typeface="华文新魏" panose="02010800040101010101" charset="-122"/>
                </a:rPr>
                <a:t>”</a:t>
              </a:r>
              <a:r>
                <a:rPr lang="zh-CN" altLang="en-US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中扔球</a:t>
              </a:r>
            </a:p>
          </p:txBody>
        </p:sp>
        <p:graphicFrame>
          <p:nvGraphicFramePr>
            <p:cNvPr id="329802" name="Object 74"/>
            <p:cNvGraphicFramePr>
              <a:graphicFrameLocks noChangeAspect="1"/>
            </p:cNvGraphicFramePr>
            <p:nvPr/>
          </p:nvGraphicFramePr>
          <p:xfrm>
            <a:off x="2552" y="3368"/>
            <a:ext cx="269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962400" imgH="4267200" progId="Equation.DSMT4">
                    <p:embed/>
                  </p:oleObj>
                </mc:Choice>
                <mc:Fallback>
                  <p:oleObj name="Equation" r:id="rId2" imgW="3962400" imgH="4267200" progId="Equation.DSMT4">
                    <p:embed/>
                    <p:pic>
                      <p:nvPicPr>
                        <p:cNvPr id="0" name="图片 148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2" y="3368"/>
                          <a:ext cx="269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9791" name="WordArt 63"/>
          <p:cNvSpPr>
            <a:spLocks noChangeArrowheads="1" noChangeShapeType="1" noTextEdit="1"/>
          </p:cNvSpPr>
          <p:nvPr/>
        </p:nvSpPr>
        <p:spPr bwMode="auto">
          <a:xfrm>
            <a:off x="2767153" y="662884"/>
            <a:ext cx="3922712" cy="392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频率函数的几种表示方法</a:t>
            </a:r>
          </a:p>
        </p:txBody>
      </p:sp>
      <p:pic>
        <p:nvPicPr>
          <p:cNvPr id="329792" name="Picture 64" descr="f096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39813" y="1205809"/>
            <a:ext cx="2571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793" name="Picture 65" descr="f097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44575" y="2129734"/>
            <a:ext cx="2571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794" name="Picture 66" descr="f098"/>
          <p:cNvPicPr>
            <a:picLocks noChangeAspect="1"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41400" y="3260034"/>
            <a:ext cx="2571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9795" name="WordArt 67"/>
          <p:cNvSpPr>
            <a:spLocks noChangeArrowheads="1" noChangeShapeType="1" noTextEdit="1"/>
          </p:cNvSpPr>
          <p:nvPr/>
        </p:nvSpPr>
        <p:spPr bwMode="auto">
          <a:xfrm>
            <a:off x="1493838" y="1190003"/>
            <a:ext cx="1344612" cy="285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accent1">
                    <a:lumMod val="5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解析式法</a:t>
            </a:r>
          </a:p>
        </p:txBody>
      </p:sp>
      <p:graphicFrame>
        <p:nvGraphicFramePr>
          <p:cNvPr id="329797" name="Object 69"/>
          <p:cNvGraphicFramePr>
            <a:graphicFrameLocks noChangeAspect="1"/>
          </p:cNvGraphicFramePr>
          <p:nvPr/>
        </p:nvGraphicFramePr>
        <p:xfrm>
          <a:off x="2552700" y="1588397"/>
          <a:ext cx="42576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9319200" imgH="4572000" progId="Equation.DSMT4">
                  <p:embed/>
                </p:oleObj>
              </mc:Choice>
              <mc:Fallback>
                <p:oleObj name="Equation" r:id="rId7" imgW="39319200" imgH="4572000" progId="Equation.DSMT4">
                  <p:embed/>
                  <p:pic>
                    <p:nvPicPr>
                      <p:cNvPr id="0" name="图片 148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1588397"/>
                        <a:ext cx="42576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98" name="WordArt 70"/>
          <p:cNvSpPr>
            <a:spLocks noChangeArrowheads="1" noChangeShapeType="1" noTextEdit="1"/>
          </p:cNvSpPr>
          <p:nvPr/>
        </p:nvSpPr>
        <p:spPr bwMode="auto">
          <a:xfrm>
            <a:off x="1495425" y="2105990"/>
            <a:ext cx="1433513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solidFill>
                  <a:schemeClr val="accent1">
                    <a:lumMod val="5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列表法  </a:t>
            </a:r>
          </a:p>
        </p:txBody>
      </p:sp>
      <p:graphicFrame>
        <p:nvGraphicFramePr>
          <p:cNvPr id="329799" name="Object 71"/>
          <p:cNvGraphicFramePr>
            <a:graphicFrameLocks noChangeAspect="1"/>
          </p:cNvGraphicFramePr>
          <p:nvPr/>
        </p:nvGraphicFramePr>
        <p:xfrm>
          <a:off x="2892425" y="2431359"/>
          <a:ext cx="35306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2613600" imgH="8229600" progId="Equation.DSMT4">
                  <p:embed/>
                </p:oleObj>
              </mc:Choice>
              <mc:Fallback>
                <p:oleObj name="Equation" r:id="rId9" imgW="32613600" imgH="8229600" progId="Equation.DSMT4">
                  <p:embed/>
                  <p:pic>
                    <p:nvPicPr>
                      <p:cNvPr id="0" name="图片 148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25" y="2431359"/>
                        <a:ext cx="35306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800" name="WordArt 72"/>
          <p:cNvSpPr>
            <a:spLocks noChangeArrowheads="1" noChangeShapeType="1" noTextEdit="1"/>
          </p:cNvSpPr>
          <p:nvPr/>
        </p:nvSpPr>
        <p:spPr bwMode="auto">
          <a:xfrm>
            <a:off x="1497013" y="3237878"/>
            <a:ext cx="1458912" cy="298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solidFill>
                  <a:schemeClr val="accent1">
                    <a:lumMod val="5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矩阵法  </a:t>
            </a:r>
          </a:p>
        </p:txBody>
      </p:sp>
      <p:graphicFrame>
        <p:nvGraphicFramePr>
          <p:cNvPr id="329801" name="Object 73"/>
          <p:cNvGraphicFramePr>
            <a:graphicFrameLocks noChangeAspect="1"/>
          </p:cNvGraphicFramePr>
          <p:nvPr/>
        </p:nvGraphicFramePr>
        <p:xfrm>
          <a:off x="1168400" y="3623572"/>
          <a:ext cx="31337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8956000" imgH="8839200" progId="Equation.DSMT4">
                  <p:embed/>
                </p:oleObj>
              </mc:Choice>
              <mc:Fallback>
                <p:oleObj name="Equation" r:id="rId11" imgW="28956000" imgH="8839200" progId="Equation.DSMT4">
                  <p:embed/>
                  <p:pic>
                    <p:nvPicPr>
                      <p:cNvPr id="0" name="图片 148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3623572"/>
                        <a:ext cx="313372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805" name="WordArt 77"/>
          <p:cNvSpPr>
            <a:spLocks noChangeArrowheads="1" noChangeShapeType="1" noTextEdit="1"/>
          </p:cNvSpPr>
          <p:nvPr/>
        </p:nvSpPr>
        <p:spPr bwMode="auto">
          <a:xfrm>
            <a:off x="949325" y="4641159"/>
            <a:ext cx="836612" cy="3365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想象</a:t>
            </a:r>
          </a:p>
        </p:txBody>
      </p:sp>
      <p:sp>
        <p:nvSpPr>
          <p:cNvPr id="329832" name="Oval 104"/>
          <p:cNvSpPr>
            <a:spLocks noChangeArrowheads="1"/>
          </p:cNvSpPr>
          <p:nvPr/>
        </p:nvSpPr>
        <p:spPr bwMode="auto">
          <a:xfrm>
            <a:off x="8712200" y="4114109"/>
            <a:ext cx="101600" cy="98425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round/>
                <a:tailEnd type="none" w="lg" len="lg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9835" name="Oval 107"/>
          <p:cNvSpPr>
            <a:spLocks noChangeArrowheads="1"/>
          </p:cNvSpPr>
          <p:nvPr/>
        </p:nvSpPr>
        <p:spPr bwMode="auto">
          <a:xfrm>
            <a:off x="8713788" y="4102997"/>
            <a:ext cx="101600" cy="98425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round/>
                <a:tailEnd type="none" w="lg" len="lg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9833" name="Group 105"/>
          <p:cNvGrpSpPr/>
          <p:nvPr/>
        </p:nvGrpSpPr>
        <p:grpSpPr bwMode="auto">
          <a:xfrm>
            <a:off x="4699000" y="5368237"/>
            <a:ext cx="3670300" cy="960438"/>
            <a:chOff x="3232" y="3232"/>
            <a:chExt cx="2312" cy="605"/>
          </a:xfrm>
        </p:grpSpPr>
        <p:sp>
          <p:nvSpPr>
            <p:cNvPr id="329809" name="Line 81"/>
            <p:cNvSpPr>
              <a:spLocks noChangeShapeType="1"/>
            </p:cNvSpPr>
            <p:nvPr/>
          </p:nvSpPr>
          <p:spPr bwMode="auto">
            <a:xfrm flipV="1">
              <a:off x="3232" y="3232"/>
              <a:ext cx="2312" cy="552"/>
            </a:xfrm>
            <a:prstGeom prst="line">
              <a:avLst/>
            </a:prstGeom>
            <a:noFill/>
            <a:ln w="19050">
              <a:solidFill>
                <a:schemeClr val="bg1">
                  <a:lumMod val="60000"/>
                  <a:lumOff val="40000"/>
                </a:schemeClr>
              </a:solidFill>
              <a:round/>
              <a:tailEnd type="stealth" w="lg" len="lg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29817" name="Group 89"/>
            <p:cNvGrpSpPr/>
            <p:nvPr/>
          </p:nvGrpSpPr>
          <p:grpSpPr bwMode="auto">
            <a:xfrm>
              <a:off x="3695" y="3582"/>
              <a:ext cx="126" cy="103"/>
              <a:chOff x="3204" y="3197"/>
              <a:chExt cx="167" cy="155"/>
            </a:xfrm>
          </p:grpSpPr>
          <p:sp>
            <p:nvSpPr>
              <p:cNvPr id="329813" name="Freeform 85"/>
              <p:cNvSpPr/>
              <p:nvPr/>
            </p:nvSpPr>
            <p:spPr bwMode="auto">
              <a:xfrm>
                <a:off x="3205" y="3198"/>
                <a:ext cx="166" cy="154"/>
              </a:xfrm>
              <a:custGeom>
                <a:avLst/>
                <a:gdLst>
                  <a:gd name="T0" fmla="*/ 0 w 166"/>
                  <a:gd name="T1" fmla="*/ 154 h 154"/>
                  <a:gd name="T2" fmla="*/ 106 w 166"/>
                  <a:gd name="T3" fmla="*/ 154 h 154"/>
                  <a:gd name="T4" fmla="*/ 166 w 166"/>
                  <a:gd name="T5" fmla="*/ 108 h 154"/>
                  <a:gd name="T6" fmla="*/ 166 w 166"/>
                  <a:gd name="T7" fmla="*/ 0 h 154"/>
                  <a:gd name="T8" fmla="*/ 106 w 166"/>
                  <a:gd name="T9" fmla="*/ 43 h 154"/>
                  <a:gd name="T10" fmla="*/ 0 w 166"/>
                  <a:gd name="T11" fmla="*/ 43 h 154"/>
                  <a:gd name="T12" fmla="*/ 0 w 166"/>
                  <a:gd name="T13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6" h="154">
                    <a:moveTo>
                      <a:pt x="0" y="154"/>
                    </a:moveTo>
                    <a:lnTo>
                      <a:pt x="106" y="154"/>
                    </a:lnTo>
                    <a:lnTo>
                      <a:pt x="166" y="108"/>
                    </a:lnTo>
                    <a:lnTo>
                      <a:pt x="166" y="0"/>
                    </a:lnTo>
                    <a:lnTo>
                      <a:pt x="106" y="43"/>
                    </a:lnTo>
                    <a:lnTo>
                      <a:pt x="0" y="43"/>
                    </a:lnTo>
                    <a:lnTo>
                      <a:pt x="0" y="154"/>
                    </a:lnTo>
                    <a:close/>
                  </a:path>
                </a:pathLst>
              </a:custGeom>
              <a:solidFill>
                <a:schemeClr val="folHlink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lg" len="lg"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9814" name="Freeform 86"/>
              <p:cNvSpPr/>
              <p:nvPr/>
            </p:nvSpPr>
            <p:spPr bwMode="auto">
              <a:xfrm>
                <a:off x="3204" y="3197"/>
                <a:ext cx="167" cy="44"/>
              </a:xfrm>
              <a:custGeom>
                <a:avLst/>
                <a:gdLst>
                  <a:gd name="T0" fmla="*/ 0 w 167"/>
                  <a:gd name="T1" fmla="*/ 44 h 44"/>
                  <a:gd name="T2" fmla="*/ 56 w 167"/>
                  <a:gd name="T3" fmla="*/ 0 h 44"/>
                  <a:gd name="T4" fmla="*/ 167 w 167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7" h="44">
                    <a:moveTo>
                      <a:pt x="0" y="44"/>
                    </a:moveTo>
                    <a:lnTo>
                      <a:pt x="56" y="0"/>
                    </a:lnTo>
                    <a:lnTo>
                      <a:pt x="167" y="0"/>
                    </a:ln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9816" name="Line 88"/>
              <p:cNvSpPr>
                <a:spLocks noChangeShapeType="1"/>
              </p:cNvSpPr>
              <p:nvPr/>
            </p:nvSpPr>
            <p:spPr bwMode="auto">
              <a:xfrm>
                <a:off x="3311" y="3242"/>
                <a:ext cx="0" cy="108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29818" name="Group 90"/>
            <p:cNvGrpSpPr/>
            <p:nvPr/>
          </p:nvGrpSpPr>
          <p:grpSpPr bwMode="auto">
            <a:xfrm>
              <a:off x="4240" y="3455"/>
              <a:ext cx="126" cy="103"/>
              <a:chOff x="3204" y="3197"/>
              <a:chExt cx="167" cy="155"/>
            </a:xfrm>
          </p:grpSpPr>
          <p:sp>
            <p:nvSpPr>
              <p:cNvPr id="329819" name="Freeform 91"/>
              <p:cNvSpPr/>
              <p:nvPr/>
            </p:nvSpPr>
            <p:spPr bwMode="auto">
              <a:xfrm>
                <a:off x="3205" y="3198"/>
                <a:ext cx="166" cy="154"/>
              </a:xfrm>
              <a:custGeom>
                <a:avLst/>
                <a:gdLst>
                  <a:gd name="T0" fmla="*/ 0 w 166"/>
                  <a:gd name="T1" fmla="*/ 154 h 154"/>
                  <a:gd name="T2" fmla="*/ 106 w 166"/>
                  <a:gd name="T3" fmla="*/ 154 h 154"/>
                  <a:gd name="T4" fmla="*/ 166 w 166"/>
                  <a:gd name="T5" fmla="*/ 108 h 154"/>
                  <a:gd name="T6" fmla="*/ 166 w 166"/>
                  <a:gd name="T7" fmla="*/ 0 h 154"/>
                  <a:gd name="T8" fmla="*/ 106 w 166"/>
                  <a:gd name="T9" fmla="*/ 43 h 154"/>
                  <a:gd name="T10" fmla="*/ 0 w 166"/>
                  <a:gd name="T11" fmla="*/ 43 h 154"/>
                  <a:gd name="T12" fmla="*/ 0 w 166"/>
                  <a:gd name="T13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6" h="154">
                    <a:moveTo>
                      <a:pt x="0" y="154"/>
                    </a:moveTo>
                    <a:lnTo>
                      <a:pt x="106" y="154"/>
                    </a:lnTo>
                    <a:lnTo>
                      <a:pt x="166" y="108"/>
                    </a:lnTo>
                    <a:lnTo>
                      <a:pt x="166" y="0"/>
                    </a:lnTo>
                    <a:lnTo>
                      <a:pt x="106" y="43"/>
                    </a:lnTo>
                    <a:lnTo>
                      <a:pt x="0" y="43"/>
                    </a:lnTo>
                    <a:lnTo>
                      <a:pt x="0" y="154"/>
                    </a:lnTo>
                    <a:close/>
                  </a:path>
                </a:pathLst>
              </a:custGeom>
              <a:solidFill>
                <a:schemeClr val="folHlink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lg" len="lg"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9820" name="Freeform 92"/>
              <p:cNvSpPr/>
              <p:nvPr/>
            </p:nvSpPr>
            <p:spPr bwMode="auto">
              <a:xfrm>
                <a:off x="3204" y="3197"/>
                <a:ext cx="167" cy="44"/>
              </a:xfrm>
              <a:custGeom>
                <a:avLst/>
                <a:gdLst>
                  <a:gd name="T0" fmla="*/ 0 w 167"/>
                  <a:gd name="T1" fmla="*/ 44 h 44"/>
                  <a:gd name="T2" fmla="*/ 56 w 167"/>
                  <a:gd name="T3" fmla="*/ 0 h 44"/>
                  <a:gd name="T4" fmla="*/ 167 w 167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7" h="44">
                    <a:moveTo>
                      <a:pt x="0" y="44"/>
                    </a:moveTo>
                    <a:lnTo>
                      <a:pt x="56" y="0"/>
                    </a:lnTo>
                    <a:lnTo>
                      <a:pt x="167" y="0"/>
                    </a:ln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9821" name="Line 93"/>
              <p:cNvSpPr>
                <a:spLocks noChangeShapeType="1"/>
              </p:cNvSpPr>
              <p:nvPr/>
            </p:nvSpPr>
            <p:spPr bwMode="auto">
              <a:xfrm>
                <a:off x="3311" y="3242"/>
                <a:ext cx="0" cy="108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29822" name="Group 94"/>
            <p:cNvGrpSpPr/>
            <p:nvPr/>
          </p:nvGrpSpPr>
          <p:grpSpPr bwMode="auto">
            <a:xfrm>
              <a:off x="4880" y="3303"/>
              <a:ext cx="126" cy="103"/>
              <a:chOff x="3204" y="3197"/>
              <a:chExt cx="167" cy="155"/>
            </a:xfrm>
          </p:grpSpPr>
          <p:sp>
            <p:nvSpPr>
              <p:cNvPr id="329823" name="Freeform 95"/>
              <p:cNvSpPr/>
              <p:nvPr/>
            </p:nvSpPr>
            <p:spPr bwMode="auto">
              <a:xfrm>
                <a:off x="3205" y="3198"/>
                <a:ext cx="166" cy="154"/>
              </a:xfrm>
              <a:custGeom>
                <a:avLst/>
                <a:gdLst>
                  <a:gd name="T0" fmla="*/ 0 w 166"/>
                  <a:gd name="T1" fmla="*/ 154 h 154"/>
                  <a:gd name="T2" fmla="*/ 106 w 166"/>
                  <a:gd name="T3" fmla="*/ 154 h 154"/>
                  <a:gd name="T4" fmla="*/ 166 w 166"/>
                  <a:gd name="T5" fmla="*/ 108 h 154"/>
                  <a:gd name="T6" fmla="*/ 166 w 166"/>
                  <a:gd name="T7" fmla="*/ 0 h 154"/>
                  <a:gd name="T8" fmla="*/ 106 w 166"/>
                  <a:gd name="T9" fmla="*/ 43 h 154"/>
                  <a:gd name="T10" fmla="*/ 0 w 166"/>
                  <a:gd name="T11" fmla="*/ 43 h 154"/>
                  <a:gd name="T12" fmla="*/ 0 w 166"/>
                  <a:gd name="T13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6" h="154">
                    <a:moveTo>
                      <a:pt x="0" y="154"/>
                    </a:moveTo>
                    <a:lnTo>
                      <a:pt x="106" y="154"/>
                    </a:lnTo>
                    <a:lnTo>
                      <a:pt x="166" y="108"/>
                    </a:lnTo>
                    <a:lnTo>
                      <a:pt x="166" y="0"/>
                    </a:lnTo>
                    <a:lnTo>
                      <a:pt x="106" y="43"/>
                    </a:lnTo>
                    <a:lnTo>
                      <a:pt x="0" y="43"/>
                    </a:lnTo>
                    <a:lnTo>
                      <a:pt x="0" y="154"/>
                    </a:lnTo>
                    <a:close/>
                  </a:path>
                </a:pathLst>
              </a:custGeom>
              <a:solidFill>
                <a:schemeClr val="folHlink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lg" len="lg"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9824" name="Freeform 96"/>
              <p:cNvSpPr/>
              <p:nvPr/>
            </p:nvSpPr>
            <p:spPr bwMode="auto">
              <a:xfrm>
                <a:off x="3204" y="3197"/>
                <a:ext cx="167" cy="44"/>
              </a:xfrm>
              <a:custGeom>
                <a:avLst/>
                <a:gdLst>
                  <a:gd name="T0" fmla="*/ 0 w 167"/>
                  <a:gd name="T1" fmla="*/ 44 h 44"/>
                  <a:gd name="T2" fmla="*/ 56 w 167"/>
                  <a:gd name="T3" fmla="*/ 0 h 44"/>
                  <a:gd name="T4" fmla="*/ 167 w 167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7" h="44">
                    <a:moveTo>
                      <a:pt x="0" y="44"/>
                    </a:moveTo>
                    <a:lnTo>
                      <a:pt x="56" y="0"/>
                    </a:lnTo>
                    <a:lnTo>
                      <a:pt x="167" y="0"/>
                    </a:ln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9825" name="Line 97"/>
              <p:cNvSpPr>
                <a:spLocks noChangeShapeType="1"/>
              </p:cNvSpPr>
              <p:nvPr/>
            </p:nvSpPr>
            <p:spPr bwMode="auto">
              <a:xfrm>
                <a:off x="3311" y="3242"/>
                <a:ext cx="0" cy="108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29826" name="Group 98"/>
            <p:cNvGrpSpPr/>
            <p:nvPr/>
          </p:nvGrpSpPr>
          <p:grpSpPr bwMode="auto">
            <a:xfrm>
              <a:off x="3312" y="3671"/>
              <a:ext cx="126" cy="103"/>
              <a:chOff x="3204" y="3197"/>
              <a:chExt cx="167" cy="155"/>
            </a:xfrm>
          </p:grpSpPr>
          <p:sp>
            <p:nvSpPr>
              <p:cNvPr id="329827" name="Freeform 99"/>
              <p:cNvSpPr/>
              <p:nvPr/>
            </p:nvSpPr>
            <p:spPr bwMode="auto">
              <a:xfrm>
                <a:off x="3205" y="3198"/>
                <a:ext cx="166" cy="154"/>
              </a:xfrm>
              <a:custGeom>
                <a:avLst/>
                <a:gdLst>
                  <a:gd name="T0" fmla="*/ 0 w 166"/>
                  <a:gd name="T1" fmla="*/ 154 h 154"/>
                  <a:gd name="T2" fmla="*/ 106 w 166"/>
                  <a:gd name="T3" fmla="*/ 154 h 154"/>
                  <a:gd name="T4" fmla="*/ 166 w 166"/>
                  <a:gd name="T5" fmla="*/ 108 h 154"/>
                  <a:gd name="T6" fmla="*/ 166 w 166"/>
                  <a:gd name="T7" fmla="*/ 0 h 154"/>
                  <a:gd name="T8" fmla="*/ 106 w 166"/>
                  <a:gd name="T9" fmla="*/ 43 h 154"/>
                  <a:gd name="T10" fmla="*/ 0 w 166"/>
                  <a:gd name="T11" fmla="*/ 43 h 154"/>
                  <a:gd name="T12" fmla="*/ 0 w 166"/>
                  <a:gd name="T13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6" h="154">
                    <a:moveTo>
                      <a:pt x="0" y="154"/>
                    </a:moveTo>
                    <a:lnTo>
                      <a:pt x="106" y="154"/>
                    </a:lnTo>
                    <a:lnTo>
                      <a:pt x="166" y="108"/>
                    </a:lnTo>
                    <a:lnTo>
                      <a:pt x="166" y="0"/>
                    </a:lnTo>
                    <a:lnTo>
                      <a:pt x="106" y="43"/>
                    </a:lnTo>
                    <a:lnTo>
                      <a:pt x="0" y="43"/>
                    </a:lnTo>
                    <a:lnTo>
                      <a:pt x="0" y="154"/>
                    </a:lnTo>
                    <a:close/>
                  </a:path>
                </a:pathLst>
              </a:custGeom>
              <a:solidFill>
                <a:schemeClr val="folHlink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lg" len="lg"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9828" name="Freeform 100"/>
              <p:cNvSpPr/>
              <p:nvPr/>
            </p:nvSpPr>
            <p:spPr bwMode="auto">
              <a:xfrm>
                <a:off x="3204" y="3197"/>
                <a:ext cx="167" cy="44"/>
              </a:xfrm>
              <a:custGeom>
                <a:avLst/>
                <a:gdLst>
                  <a:gd name="T0" fmla="*/ 0 w 167"/>
                  <a:gd name="T1" fmla="*/ 44 h 44"/>
                  <a:gd name="T2" fmla="*/ 56 w 167"/>
                  <a:gd name="T3" fmla="*/ 0 h 44"/>
                  <a:gd name="T4" fmla="*/ 167 w 167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7" h="44">
                    <a:moveTo>
                      <a:pt x="0" y="44"/>
                    </a:moveTo>
                    <a:lnTo>
                      <a:pt x="56" y="0"/>
                    </a:lnTo>
                    <a:lnTo>
                      <a:pt x="167" y="0"/>
                    </a:ln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9829" name="Line 101"/>
              <p:cNvSpPr>
                <a:spLocks noChangeShapeType="1"/>
              </p:cNvSpPr>
              <p:nvPr/>
            </p:nvSpPr>
            <p:spPr bwMode="auto">
              <a:xfrm>
                <a:off x="3311" y="3242"/>
                <a:ext cx="0" cy="108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29831" name="Object 103"/>
            <p:cNvGraphicFramePr>
              <a:graphicFrameLocks noChangeAspect="1"/>
            </p:cNvGraphicFramePr>
            <p:nvPr/>
          </p:nvGraphicFramePr>
          <p:xfrm>
            <a:off x="4196" y="3531"/>
            <a:ext cx="34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962400" imgH="4267200" progId="Equation.DSMT4">
                    <p:embed/>
                  </p:oleObj>
                </mc:Choice>
                <mc:Fallback>
                  <p:oleObj name="Equation" r:id="rId13" imgW="3962400" imgH="4267200" progId="Equation.DSMT4">
                    <p:embed/>
                    <p:pic>
                      <p:nvPicPr>
                        <p:cNvPr id="0" name="图片 148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6" y="3531"/>
                          <a:ext cx="340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9844" name="Group 116"/>
          <p:cNvGrpSpPr/>
          <p:nvPr/>
        </p:nvGrpSpPr>
        <p:grpSpPr bwMode="auto">
          <a:xfrm>
            <a:off x="4935538" y="3917260"/>
            <a:ext cx="3279775" cy="1060450"/>
            <a:chOff x="3445" y="1430"/>
            <a:chExt cx="1915" cy="668"/>
          </a:xfrm>
        </p:grpSpPr>
        <p:sp>
          <p:nvSpPr>
            <p:cNvPr id="329837" name="AutoShape 109"/>
            <p:cNvSpPr>
              <a:spLocks noChangeArrowheads="1"/>
            </p:cNvSpPr>
            <p:nvPr/>
          </p:nvSpPr>
          <p:spPr bwMode="auto">
            <a:xfrm>
              <a:off x="3445" y="1430"/>
              <a:ext cx="1915" cy="668"/>
            </a:xfrm>
            <a:prstGeom prst="wedgeRectCallout">
              <a:avLst>
                <a:gd name="adj1" fmla="val 1125"/>
                <a:gd name="adj2" fmla="val 115718"/>
              </a:avLst>
            </a:prstGeom>
            <a:solidFill>
              <a:srgbClr val="003399"/>
            </a:solidFill>
            <a:ln w="9525" algn="ctr">
              <a:solidFill>
                <a:schemeClr val="tx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l">
                <a:lnSpc>
                  <a:spcPct val="100000"/>
                </a:lnSpc>
              </a:pP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扔进第 </a:t>
              </a:r>
              <a:r>
                <a:rPr lang="zh-CN" altLang="en-US" i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  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个 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华文新魏" panose="02010800040101010101" charset="-122"/>
                </a:rPr>
                <a:t>“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盒子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华文新魏" panose="02010800040101010101" charset="-122"/>
                </a:rPr>
                <a:t>”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的可能性是</a:t>
              </a:r>
            </a:p>
          </p:txBody>
        </p:sp>
        <p:graphicFrame>
          <p:nvGraphicFramePr>
            <p:cNvPr id="329839" name="Object 111"/>
            <p:cNvGraphicFramePr>
              <a:graphicFrameLocks noChangeAspect="1"/>
            </p:cNvGraphicFramePr>
            <p:nvPr/>
          </p:nvGraphicFramePr>
          <p:xfrm>
            <a:off x="4590" y="1778"/>
            <a:ext cx="291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4267200" imgH="4267200" progId="Equation.DSMT4">
                    <p:embed/>
                  </p:oleObj>
                </mc:Choice>
                <mc:Fallback>
                  <p:oleObj name="Equation" r:id="rId15" imgW="4267200" imgH="4267200" progId="Equation.DSMT4">
                    <p:embed/>
                    <p:pic>
                      <p:nvPicPr>
                        <p:cNvPr id="0" name="图片 148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0" y="1778"/>
                          <a:ext cx="291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843" name="Object 115"/>
            <p:cNvGraphicFramePr>
              <a:graphicFrameLocks noChangeAspect="1"/>
            </p:cNvGraphicFramePr>
            <p:nvPr/>
          </p:nvGraphicFramePr>
          <p:xfrm>
            <a:off x="4137" y="1522"/>
            <a:ext cx="208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3048000" imgH="3657600" progId="Equation.DSMT4">
                    <p:embed/>
                  </p:oleObj>
                </mc:Choice>
                <mc:Fallback>
                  <p:oleObj name="Equation" r:id="rId17" imgW="3048000" imgH="3657600" progId="Equation.DSMT4">
                    <p:embed/>
                    <p:pic>
                      <p:nvPicPr>
                        <p:cNvPr id="0" name="图片 148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7" y="1522"/>
                          <a:ext cx="208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9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9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9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9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9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9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9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9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1000"/>
                                        <p:tgtEl>
                                          <p:spTgt spid="32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9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9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9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9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1000"/>
                                        <p:tgtEl>
                                          <p:spTgt spid="32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9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9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9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9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0" dur="1000"/>
                                        <p:tgtEl>
                                          <p:spTgt spid="329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9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9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9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29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5" dur="1000"/>
                                        <p:tgtEl>
                                          <p:spTgt spid="32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7 -0.00555 C -0.08421 0.0132 -0.17049 0.03195 -0.22987 0.07686 C -0.28924 0.12199 -0.32136 0.19329 -0.35278 0.26482 " pathEditMode="relative" rAng="0" ptsTypes="aaA">
                                      <p:cBhvr>
                                        <p:cTn id="82" dur="2000" fill="hold"/>
                                        <p:tgtEl>
                                          <p:spTgt spid="3298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78" y="1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0" presetClass="path" presetSubtype="0" ac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0.00926 C -0.06215 0.00764 -0.12535 0.02477 -0.16858 0.06574 C -0.21198 0.10672 -0.23542 0.17176 -0.25833 0.23704 " pathEditMode="relative" rAng="0" ptsTypes="aaA">
                                      <p:cBhvr>
                                        <p:cTn id="88" dur="2000" fill="hold"/>
                                        <p:tgtEl>
                                          <p:spTgt spid="3298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86" y="1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29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29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2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91" grpId="0"/>
      <p:bldP spid="329795" grpId="0"/>
      <p:bldP spid="329798" grpId="0"/>
      <p:bldP spid="329800" grpId="0"/>
      <p:bldP spid="329805" grpId="0"/>
      <p:bldP spid="329832" grpId="0" animBg="1"/>
      <p:bldP spid="329832" grpId="1" animBg="1"/>
      <p:bldP spid="329835" grpId="0" animBg="1"/>
      <p:bldP spid="32983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76" name="Rectangle 124"/>
          <p:cNvSpPr>
            <a:spLocks noChangeArrowheads="1"/>
          </p:cNvSpPr>
          <p:nvPr/>
        </p:nvSpPr>
        <p:spPr bwMode="auto">
          <a:xfrm>
            <a:off x="5419725" y="1855788"/>
            <a:ext cx="1233488" cy="54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记</a:t>
            </a:r>
          </a:p>
        </p:txBody>
      </p:sp>
      <p:sp>
        <p:nvSpPr>
          <p:cNvPr id="330882" name="WordArt 130"/>
          <p:cNvSpPr>
            <a:spLocks noChangeArrowheads="1" noChangeShapeType="1" noTextEdit="1"/>
          </p:cNvSpPr>
          <p:nvPr/>
        </p:nvSpPr>
        <p:spPr bwMode="auto">
          <a:xfrm>
            <a:off x="835025" y="20335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grpSp>
        <p:nvGrpSpPr>
          <p:cNvPr id="330887" name="Group 135"/>
          <p:cNvGrpSpPr/>
          <p:nvPr/>
        </p:nvGrpSpPr>
        <p:grpSpPr bwMode="auto">
          <a:xfrm>
            <a:off x="38100" y="554038"/>
            <a:ext cx="9017000" cy="1501775"/>
            <a:chOff x="24" y="349"/>
            <a:chExt cx="5680" cy="946"/>
          </a:xfrm>
        </p:grpSpPr>
        <p:sp>
          <p:nvSpPr>
            <p:cNvPr id="330851" name="Text Box 99"/>
            <p:cNvSpPr txBox="1">
              <a:spLocks noChangeArrowheads="1"/>
            </p:cNvSpPr>
            <p:nvPr/>
          </p:nvSpPr>
          <p:spPr bwMode="auto">
            <a:xfrm>
              <a:off x="24" y="349"/>
              <a:ext cx="5680" cy="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       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一球队要经过四轮比赛才能出线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设球队每轮被淘汰的概率为           记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zh-CN" altLang="en-US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  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表示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球队结束比赛时的比赛次数，求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zh-CN" altLang="en-US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  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的频率函数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</p:txBody>
        </p:sp>
        <p:graphicFrame>
          <p:nvGraphicFramePr>
            <p:cNvPr id="330883" name="Object 1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4626827"/>
                </p:ext>
              </p:extLst>
            </p:nvPr>
          </p:nvGraphicFramePr>
          <p:xfrm>
            <a:off x="953" y="701"/>
            <a:ext cx="749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0972800" imgH="3962400" progId="Equation.DSMT4">
                    <p:embed/>
                  </p:oleObj>
                </mc:Choice>
                <mc:Fallback>
                  <p:oleObj name="Equation" r:id="rId3" imgW="10972800" imgH="3962400" progId="Equation.DSMT4">
                    <p:embed/>
                    <p:pic>
                      <p:nvPicPr>
                        <p:cNvPr id="0" name="图片 673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3" y="701"/>
                          <a:ext cx="749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0885" name="Object 1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5324110"/>
                </p:ext>
              </p:extLst>
            </p:nvPr>
          </p:nvGraphicFramePr>
          <p:xfrm>
            <a:off x="2079" y="700"/>
            <a:ext cx="271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962400" imgH="3352800" progId="Equation.DSMT4">
                    <p:embed/>
                  </p:oleObj>
                </mc:Choice>
                <mc:Fallback>
                  <p:oleObj name="Equation" r:id="rId5" imgW="3962400" imgH="3352800" progId="Equation.DSMT4">
                    <p:embed/>
                    <p:pic>
                      <p:nvPicPr>
                        <p:cNvPr id="0" name="图片 673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9" y="700"/>
                          <a:ext cx="271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0886" name="Object 1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5523196"/>
                </p:ext>
              </p:extLst>
            </p:nvPr>
          </p:nvGraphicFramePr>
          <p:xfrm>
            <a:off x="294" y="1005"/>
            <a:ext cx="271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962400" imgH="3352800" progId="Equation.DSMT4">
                    <p:embed/>
                  </p:oleObj>
                </mc:Choice>
                <mc:Fallback>
                  <p:oleObj name="Equation" r:id="rId7" imgW="3962400" imgH="3352800" progId="Equation.DSMT4">
                    <p:embed/>
                    <p:pic>
                      <p:nvPicPr>
                        <p:cNvPr id="0" name="图片 673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" y="1005"/>
                          <a:ext cx="271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0888" name="WordArt 136"/>
          <p:cNvSpPr>
            <a:spLocks noChangeArrowheads="1" noChangeShapeType="1" noTextEdit="1"/>
          </p:cNvSpPr>
          <p:nvPr/>
        </p:nvSpPr>
        <p:spPr bwMode="auto">
          <a:xfrm>
            <a:off x="297656" y="700087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330892" name="Group 140"/>
          <p:cNvGrpSpPr/>
          <p:nvPr/>
        </p:nvGrpSpPr>
        <p:grpSpPr bwMode="auto">
          <a:xfrm>
            <a:off x="1447800" y="1928813"/>
            <a:ext cx="4094163" cy="519112"/>
            <a:chOff x="1088" y="1159"/>
            <a:chExt cx="2579" cy="327"/>
          </a:xfrm>
        </p:grpSpPr>
        <p:graphicFrame>
          <p:nvGraphicFramePr>
            <p:cNvPr id="330889" name="Object 137"/>
            <p:cNvGraphicFramePr>
              <a:graphicFrameLocks noChangeAspect="1"/>
            </p:cNvGraphicFramePr>
            <p:nvPr/>
          </p:nvGraphicFramePr>
          <p:xfrm>
            <a:off x="1088" y="1237"/>
            <a:ext cx="541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7924800" imgH="3657600" progId="Equation.DSMT4">
                    <p:embed/>
                  </p:oleObj>
                </mc:Choice>
                <mc:Fallback>
                  <p:oleObj name="Equation" r:id="rId9" imgW="7924800" imgH="3657600" progId="Equation.DSMT4">
                    <p:embed/>
                    <p:pic>
                      <p:nvPicPr>
                        <p:cNvPr id="0" name="图片 673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8" y="1237"/>
                          <a:ext cx="541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0890" name="Rectangle 138"/>
            <p:cNvSpPr>
              <a:spLocks noChangeArrowheads="1"/>
            </p:cNvSpPr>
            <p:nvPr/>
          </p:nvSpPr>
          <p:spPr bwMode="auto">
            <a:xfrm>
              <a:off x="1543" y="1159"/>
              <a:ext cx="17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可能的取值为</a:t>
              </a:r>
            </a:p>
          </p:txBody>
        </p:sp>
        <p:graphicFrame>
          <p:nvGraphicFramePr>
            <p:cNvPr id="330891" name="Object 139"/>
            <p:cNvGraphicFramePr>
              <a:graphicFrameLocks noChangeAspect="1"/>
            </p:cNvGraphicFramePr>
            <p:nvPr/>
          </p:nvGraphicFramePr>
          <p:xfrm>
            <a:off x="2940" y="1228"/>
            <a:ext cx="727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0668000" imgH="3962400" progId="Equation.DSMT4">
                    <p:embed/>
                  </p:oleObj>
                </mc:Choice>
                <mc:Fallback>
                  <p:oleObj name="Equation" r:id="rId11" imgW="10668000" imgH="3962400" progId="Equation.DSMT4">
                    <p:embed/>
                    <p:pic>
                      <p:nvPicPr>
                        <p:cNvPr id="0" name="图片 673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0" y="1228"/>
                          <a:ext cx="727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0896" name="Object 144"/>
          <p:cNvGraphicFramePr>
            <a:graphicFrameLocks noChangeAspect="1"/>
          </p:cNvGraphicFramePr>
          <p:nvPr/>
        </p:nvGraphicFramePr>
        <p:xfrm>
          <a:off x="3409950" y="3198813"/>
          <a:ext cx="5969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486400" imgH="3657600" progId="Equation.DSMT4">
                  <p:embed/>
                </p:oleObj>
              </mc:Choice>
              <mc:Fallback>
                <p:oleObj name="Equation" r:id="rId13" imgW="5486400" imgH="3657600" progId="Equation.DSMT4">
                  <p:embed/>
                  <p:pic>
                    <p:nvPicPr>
                      <p:cNvPr id="0" name="图片 673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3198813"/>
                        <a:ext cx="5969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0898" name="Group 146"/>
          <p:cNvGrpSpPr/>
          <p:nvPr/>
        </p:nvGrpSpPr>
        <p:grpSpPr bwMode="auto">
          <a:xfrm>
            <a:off x="1820863" y="2387600"/>
            <a:ext cx="5349876" cy="519113"/>
            <a:chOff x="851" y="1640"/>
            <a:chExt cx="3370" cy="327"/>
          </a:xfrm>
        </p:grpSpPr>
        <p:graphicFrame>
          <p:nvGraphicFramePr>
            <p:cNvPr id="330894" name="Object 142"/>
            <p:cNvGraphicFramePr>
              <a:graphicFrameLocks noChangeAspect="1"/>
            </p:cNvGraphicFramePr>
            <p:nvPr/>
          </p:nvGraphicFramePr>
          <p:xfrm>
            <a:off x="851" y="1683"/>
            <a:ext cx="337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49377600" imgH="4267200" progId="Equation.DSMT4">
                    <p:embed/>
                  </p:oleObj>
                </mc:Choice>
                <mc:Fallback>
                  <p:oleObj name="Equation" r:id="rId15" imgW="49377600" imgH="4267200" progId="Equation.DSMT4">
                    <p:embed/>
                    <p:pic>
                      <p:nvPicPr>
                        <p:cNvPr id="0" name="图片 673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1" y="1683"/>
                          <a:ext cx="337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0895" name="Rectangle 143"/>
            <p:cNvSpPr>
              <a:spLocks noChangeArrowheads="1"/>
            </p:cNvSpPr>
            <p:nvPr/>
          </p:nvSpPr>
          <p:spPr bwMode="auto">
            <a:xfrm>
              <a:off x="1408" y="1640"/>
              <a:ext cx="21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通过第   轮比赛</a:t>
              </a:r>
            </a:p>
          </p:txBody>
        </p:sp>
        <p:graphicFrame>
          <p:nvGraphicFramePr>
            <p:cNvPr id="330897" name="Object 145"/>
            <p:cNvGraphicFramePr>
              <a:graphicFrameLocks noChangeAspect="1"/>
            </p:cNvGraphicFramePr>
            <p:nvPr/>
          </p:nvGraphicFramePr>
          <p:xfrm>
            <a:off x="2155" y="1705"/>
            <a:ext cx="187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743200" imgH="3657600" progId="Equation.DSMT4">
                    <p:embed/>
                  </p:oleObj>
                </mc:Choice>
                <mc:Fallback>
                  <p:oleObj name="Equation" r:id="rId17" imgW="2743200" imgH="3657600" progId="Equation.DSMT4">
                    <p:embed/>
                    <p:pic>
                      <p:nvPicPr>
                        <p:cNvPr id="0" name="图片 673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5" y="1705"/>
                          <a:ext cx="187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0900" name="Object 148"/>
          <p:cNvGraphicFramePr>
            <a:graphicFrameLocks noChangeAspect="1"/>
          </p:cNvGraphicFramePr>
          <p:nvPr/>
        </p:nvGraphicFramePr>
        <p:xfrm>
          <a:off x="946150" y="3074988"/>
          <a:ext cx="25431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3469600" imgH="4876800" progId="Equation.DSMT4">
                  <p:embed/>
                </p:oleObj>
              </mc:Choice>
              <mc:Fallback>
                <p:oleObj name="Equation" r:id="rId19" imgW="23469600" imgH="4876800" progId="Equation.DSMT4">
                  <p:embed/>
                  <p:pic>
                    <p:nvPicPr>
                      <p:cNvPr id="0" name="图片 673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3074988"/>
                        <a:ext cx="25431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901" name="Rectangle 149"/>
          <p:cNvSpPr>
            <a:spLocks noChangeArrowheads="1"/>
          </p:cNvSpPr>
          <p:nvPr/>
        </p:nvSpPr>
        <p:spPr bwMode="auto">
          <a:xfrm>
            <a:off x="38100" y="2719388"/>
            <a:ext cx="1158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则</a:t>
            </a:r>
          </a:p>
        </p:txBody>
      </p:sp>
      <p:graphicFrame>
        <p:nvGraphicFramePr>
          <p:cNvPr id="330902" name="Object 150"/>
          <p:cNvGraphicFramePr>
            <a:graphicFrameLocks noChangeAspect="1"/>
          </p:cNvGraphicFramePr>
          <p:nvPr/>
        </p:nvGraphicFramePr>
        <p:xfrm>
          <a:off x="6261102" y="3600450"/>
          <a:ext cx="15176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4020800" imgH="4267200" progId="Equation.DSMT4">
                  <p:embed/>
                </p:oleObj>
              </mc:Choice>
              <mc:Fallback>
                <p:oleObj name="Equation" r:id="rId21" imgW="14020800" imgH="4267200" progId="Equation.DSMT4">
                  <p:embed/>
                  <p:pic>
                    <p:nvPicPr>
                      <p:cNvPr id="0" name="图片 673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102" y="3600450"/>
                        <a:ext cx="15176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903" name="Object 151"/>
          <p:cNvGraphicFramePr>
            <a:graphicFrameLocks noChangeAspect="1"/>
          </p:cNvGraphicFramePr>
          <p:nvPr/>
        </p:nvGraphicFramePr>
        <p:xfrm>
          <a:off x="901700" y="3546475"/>
          <a:ext cx="29051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6822400" imgH="4876800" progId="Equation.DSMT4">
                  <p:embed/>
                </p:oleObj>
              </mc:Choice>
              <mc:Fallback>
                <p:oleObj name="Equation" r:id="rId23" imgW="26822400" imgH="4876800" progId="Equation.DSMT4">
                  <p:embed/>
                  <p:pic>
                    <p:nvPicPr>
                      <p:cNvPr id="0" name="图片 67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3546475"/>
                        <a:ext cx="29051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904" name="Object 152"/>
          <p:cNvGraphicFramePr>
            <a:graphicFrameLocks noChangeAspect="1"/>
          </p:cNvGraphicFramePr>
          <p:nvPr/>
        </p:nvGraphicFramePr>
        <p:xfrm>
          <a:off x="3735390" y="3535363"/>
          <a:ext cx="26082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4079200" imgH="4876800" progId="Equation.DSMT4">
                  <p:embed/>
                </p:oleObj>
              </mc:Choice>
              <mc:Fallback>
                <p:oleObj name="Equation" r:id="rId25" imgW="24079200" imgH="4876800" progId="Equation.DSMT4">
                  <p:embed/>
                  <p:pic>
                    <p:nvPicPr>
                      <p:cNvPr id="0" name="图片 673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390" y="3535363"/>
                        <a:ext cx="2608262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907" name="Object 155"/>
          <p:cNvGraphicFramePr>
            <a:graphicFrameLocks noChangeAspect="1"/>
          </p:cNvGraphicFramePr>
          <p:nvPr/>
        </p:nvGraphicFramePr>
        <p:xfrm>
          <a:off x="887413" y="3992563"/>
          <a:ext cx="32686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0175200" imgH="4876800" progId="Equation.DSMT4">
                  <p:embed/>
                </p:oleObj>
              </mc:Choice>
              <mc:Fallback>
                <p:oleObj name="Equation" r:id="rId27" imgW="30175200" imgH="4876800" progId="Equation.DSMT4">
                  <p:embed/>
                  <p:pic>
                    <p:nvPicPr>
                      <p:cNvPr id="0" name="图片 674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3992563"/>
                        <a:ext cx="3268662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908" name="Object 156"/>
          <p:cNvGraphicFramePr>
            <a:graphicFrameLocks noChangeAspect="1"/>
          </p:cNvGraphicFramePr>
          <p:nvPr/>
        </p:nvGraphicFramePr>
        <p:xfrm>
          <a:off x="2279650" y="4425950"/>
          <a:ext cx="42592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39319200" imgH="4876800" progId="Equation.DSMT4">
                  <p:embed/>
                </p:oleObj>
              </mc:Choice>
              <mc:Fallback>
                <p:oleObj name="Equation" r:id="rId29" imgW="39319200" imgH="4876800" progId="Equation.DSMT4">
                  <p:embed/>
                  <p:pic>
                    <p:nvPicPr>
                      <p:cNvPr id="0" name="图片 674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4425950"/>
                        <a:ext cx="425926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909" name="Object 157"/>
          <p:cNvGraphicFramePr>
            <a:graphicFrameLocks noChangeAspect="1"/>
          </p:cNvGraphicFramePr>
          <p:nvPr/>
        </p:nvGraphicFramePr>
        <p:xfrm>
          <a:off x="6327781" y="4425950"/>
          <a:ext cx="161766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4935200" imgH="4876800" progId="Equation.DSMT4">
                  <p:embed/>
                </p:oleObj>
              </mc:Choice>
              <mc:Fallback>
                <p:oleObj name="Equation" r:id="rId31" imgW="14935200" imgH="4876800" progId="Equation.DSMT4">
                  <p:embed/>
                  <p:pic>
                    <p:nvPicPr>
                      <p:cNvPr id="0" name="图片 674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7781" y="4425950"/>
                        <a:ext cx="161766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914" name="Object 162"/>
          <p:cNvGraphicFramePr>
            <a:graphicFrameLocks noChangeAspect="1"/>
          </p:cNvGraphicFramePr>
          <p:nvPr/>
        </p:nvGraphicFramePr>
        <p:xfrm>
          <a:off x="909638" y="4927600"/>
          <a:ext cx="1420812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3106400" imgH="3962400" progId="Equation.DSMT4">
                  <p:embed/>
                </p:oleObj>
              </mc:Choice>
              <mc:Fallback>
                <p:oleObj name="Equation" r:id="rId33" imgW="13106400" imgH="3962400" progId="Equation.DSMT4">
                  <p:embed/>
                  <p:pic>
                    <p:nvPicPr>
                      <p:cNvPr id="0" name="图片 674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4927600"/>
                        <a:ext cx="1420812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916" name="Object 164"/>
          <p:cNvGraphicFramePr>
            <a:graphicFrameLocks noChangeAspect="1"/>
          </p:cNvGraphicFramePr>
          <p:nvPr/>
        </p:nvGraphicFramePr>
        <p:xfrm>
          <a:off x="2290763" y="4872038"/>
          <a:ext cx="435768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40233600" imgH="4876800" progId="Equation.DSMT4">
                  <p:embed/>
                </p:oleObj>
              </mc:Choice>
              <mc:Fallback>
                <p:oleObj name="Equation" r:id="rId35" imgW="40233600" imgH="4876800" progId="Equation.DSMT4">
                  <p:embed/>
                  <p:pic>
                    <p:nvPicPr>
                      <p:cNvPr id="0" name="图片 674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3" y="4872038"/>
                        <a:ext cx="435768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0926" name="Group 174"/>
          <p:cNvGrpSpPr/>
          <p:nvPr/>
        </p:nvGrpSpPr>
        <p:grpSpPr bwMode="auto">
          <a:xfrm>
            <a:off x="23813" y="5269704"/>
            <a:ext cx="5991225" cy="563563"/>
            <a:chOff x="16" y="3294"/>
            <a:chExt cx="3774" cy="355"/>
          </a:xfrm>
        </p:grpSpPr>
        <p:sp>
          <p:nvSpPr>
            <p:cNvPr id="330922" name="Rectangle 170"/>
            <p:cNvSpPr>
              <a:spLocks noChangeArrowheads="1"/>
            </p:cNvSpPr>
            <p:nvPr/>
          </p:nvSpPr>
          <p:spPr bwMode="auto">
            <a:xfrm>
              <a:off x="16" y="3294"/>
              <a:ext cx="3774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代入 </a:t>
              </a:r>
              <a:r>
                <a:rPr lang="zh-CN" altLang="en-US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          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求得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zh-CN" altLang="en-US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  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的频率函数为</a:t>
              </a:r>
            </a:p>
          </p:txBody>
        </p:sp>
        <p:graphicFrame>
          <p:nvGraphicFramePr>
            <p:cNvPr id="330924" name="Object 172"/>
            <p:cNvGraphicFramePr>
              <a:graphicFrameLocks noChangeAspect="1"/>
            </p:cNvGraphicFramePr>
            <p:nvPr/>
          </p:nvGraphicFramePr>
          <p:xfrm>
            <a:off x="519" y="3374"/>
            <a:ext cx="749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10972800" imgH="4267200" progId="Equation.DSMT4">
                    <p:embed/>
                  </p:oleObj>
                </mc:Choice>
                <mc:Fallback>
                  <p:oleObj name="Equation" r:id="rId37" imgW="10972800" imgH="4267200" progId="Equation.DSMT4">
                    <p:embed/>
                    <p:pic>
                      <p:nvPicPr>
                        <p:cNvPr id="0" name="图片 674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" y="3374"/>
                          <a:ext cx="749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0925" name="Object 1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2031169"/>
                </p:ext>
              </p:extLst>
            </p:nvPr>
          </p:nvGraphicFramePr>
          <p:xfrm>
            <a:off x="1657" y="3382"/>
            <a:ext cx="27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9" imgW="3962400" imgH="3352800" progId="Equation.DSMT4">
                    <p:embed/>
                  </p:oleObj>
                </mc:Choice>
                <mc:Fallback>
                  <p:oleObj name="Equation" r:id="rId39" imgW="3962400" imgH="3352800" progId="Equation.DSMT4">
                    <p:embed/>
                    <p:pic>
                      <p:nvPicPr>
                        <p:cNvPr id="0" name="图片 674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7" y="3382"/>
                          <a:ext cx="27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0927" name="Object 175"/>
          <p:cNvGraphicFramePr>
            <a:graphicFrameLocks noChangeAspect="1"/>
          </p:cNvGraphicFramePr>
          <p:nvPr/>
        </p:nvGraphicFramePr>
        <p:xfrm>
          <a:off x="2565401" y="5828504"/>
          <a:ext cx="39290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36271200" imgH="8229600" progId="Equation.DSMT4">
                  <p:embed/>
                </p:oleObj>
              </mc:Choice>
              <mc:Fallback>
                <p:oleObj name="Equation" r:id="rId41" imgW="36271200" imgH="8229600" progId="Equation.DSMT4">
                  <p:embed/>
                  <p:pic>
                    <p:nvPicPr>
                      <p:cNvPr id="0" name="图片 674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1" y="5828504"/>
                        <a:ext cx="3929062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928" name="Object 176"/>
          <p:cNvGraphicFramePr>
            <a:graphicFrameLocks noChangeAspect="1"/>
          </p:cNvGraphicFramePr>
          <p:nvPr/>
        </p:nvGraphicFramePr>
        <p:xfrm>
          <a:off x="6653213" y="4865238"/>
          <a:ext cx="138588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3" imgW="12801600" imgH="4876800" progId="Equation.DSMT4">
                  <p:embed/>
                </p:oleObj>
              </mc:Choice>
              <mc:Fallback>
                <p:oleObj name="Equation" r:id="rId43" imgW="12801600" imgH="4876800" progId="Equation.DSMT4">
                  <p:embed/>
                  <p:pic>
                    <p:nvPicPr>
                      <p:cNvPr id="0" name="图片 674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3213" y="4865238"/>
                        <a:ext cx="1385887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0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0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0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0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0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0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3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1000"/>
                                        <p:tgtEl>
                                          <p:spTgt spid="33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3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0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0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0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0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0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0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0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0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30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0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0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0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30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30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30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0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30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30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3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3309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30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0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30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33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30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30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30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876" grpId="0"/>
      <p:bldP spid="330882" grpId="0"/>
      <p:bldP spid="330888" grpId="0" animBg="1"/>
      <p:bldP spid="3309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1063047" y="621814"/>
            <a:ext cx="7778750" cy="111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r>
              <a:rPr kumimoji="0" lang="en-US" altLang="zh-CN" b="0" dirty="0">
                <a:solidFill>
                  <a:srgbClr val="000099"/>
                </a:solidFill>
                <a:latin typeface="华文新魏" panose="02010800040101010101" charset="-122"/>
                <a:ea typeface="华文新魏" panose="02010800040101010101" charset="-122"/>
                <a:cs typeface="Times New Roman" panose="02020603050405020304" pitchFamily="18" charset="0"/>
              </a:rPr>
              <a:t>(</a:t>
            </a:r>
            <a:r>
              <a:rPr kumimoji="0" lang="zh-CN" altLang="en-US" b="0" dirty="0">
                <a:solidFill>
                  <a:srgbClr val="000099"/>
                </a:solidFill>
                <a:latin typeface="华文新魏" panose="02010800040101010101" charset="-122"/>
                <a:ea typeface="华文新魏" panose="02010800040101010101" charset="-122"/>
                <a:cs typeface="Times New Roman" panose="02020603050405020304" pitchFamily="18" charset="0"/>
              </a:rPr>
              <a:t>掷两颗骰子</a:t>
            </a:r>
            <a:r>
              <a:rPr kumimoji="0" lang="en-US" altLang="zh-CN" b="0" dirty="0">
                <a:solidFill>
                  <a:srgbClr val="000099"/>
                </a:solidFill>
                <a:latin typeface="华文新魏" panose="02010800040101010101" charset="-122"/>
                <a:ea typeface="华文新魏" panose="02010800040101010101" charset="-122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掷两颗均匀的骰子，观测其点数，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令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j-lt"/>
                <a:ea typeface="楷体_GB2312" pitchFamily="49" charset="-122"/>
              </a:rPr>
              <a:t>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为两骰子点数之和，求</a:t>
            </a:r>
          </a:p>
        </p:txBody>
      </p:sp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657225" y="1637796"/>
            <a:ext cx="7778750" cy="120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ts val="0"/>
              </a:spcBef>
              <a:buFontTx/>
              <a:buAutoNum type="alphaLcParenR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j-lt"/>
                <a:ea typeface="楷体_GB2312" pitchFamily="49" charset="-122"/>
              </a:rPr>
              <a:t>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j-lt"/>
                <a:ea typeface="楷体_GB2312" pitchFamily="49" charset="-122"/>
              </a:rPr>
              <a:t>的频率函数，并作图；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j-lt"/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ts val="0"/>
              </a:spcBef>
              <a:buFontTx/>
              <a:buAutoNum type="alphaLcParenR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j-lt"/>
                <a:ea typeface="楷体_GB2312" pitchFamily="49" charset="-122"/>
              </a:rPr>
              <a:t>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j-lt"/>
                <a:ea typeface="楷体_GB2312" pitchFamily="49" charset="-122"/>
              </a:rPr>
              <a:t>为奇数的概率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  <a:ea typeface="楷体_GB2312" pitchFamily="49" charset="-122"/>
              </a:rPr>
              <a:t>.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+mj-lt"/>
              <a:ea typeface="楷体_GB2312" pitchFamily="49" charset="-122"/>
            </a:endParaRPr>
          </a:p>
        </p:txBody>
      </p:sp>
      <p:graphicFrame>
        <p:nvGraphicFramePr>
          <p:cNvPr id="4" name="Object 71"/>
          <p:cNvGraphicFramePr>
            <a:graphicFrameLocks noChangeAspect="1"/>
          </p:cNvGraphicFramePr>
          <p:nvPr/>
        </p:nvGraphicFramePr>
        <p:xfrm>
          <a:off x="1664695" y="2914025"/>
          <a:ext cx="6574954" cy="1199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67300" imgH="736600" progId="Equation.DSMT4">
                  <p:embed/>
                </p:oleObj>
              </mc:Choice>
              <mc:Fallback>
                <p:oleObj name="Equation" r:id="rId2" imgW="5067300" imgH="736600" progId="Equation.DSMT4">
                  <p:embed/>
                  <p:pic>
                    <p:nvPicPr>
                      <p:cNvPr id="0" name="图片 778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695" y="2914025"/>
                        <a:ext cx="6574954" cy="1199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 bwMode="auto">
          <a:xfrm>
            <a:off x="883317" y="4170329"/>
            <a:ext cx="1720210" cy="803607"/>
            <a:chOff x="933556" y="5147739"/>
            <a:chExt cx="1720210" cy="803607"/>
          </a:xfrm>
        </p:grpSpPr>
        <p:sp>
          <p:nvSpPr>
            <p:cNvPr id="6" name="Text Box 19"/>
            <p:cNvSpPr txBox="1">
              <a:spLocks noChangeArrowheads="1"/>
            </p:cNvSpPr>
            <p:nvPr/>
          </p:nvSpPr>
          <p:spPr bwMode="auto">
            <a:xfrm>
              <a:off x="933556" y="5248763"/>
              <a:ext cx="1189038" cy="564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b)</a:t>
              </a:r>
            </a:p>
          </p:txBody>
        </p:sp>
        <p:graphicFrame>
          <p:nvGraphicFramePr>
            <p:cNvPr id="7" name="Object 20"/>
            <p:cNvGraphicFramePr>
              <a:graphicFrameLocks noChangeAspect="1"/>
            </p:cNvGraphicFramePr>
            <p:nvPr/>
          </p:nvGraphicFramePr>
          <p:xfrm>
            <a:off x="1792758" y="5147739"/>
            <a:ext cx="861008" cy="803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81000" imgH="355600" progId="Equation.DSMT4">
                    <p:embed/>
                  </p:oleObj>
                </mc:Choice>
                <mc:Fallback>
                  <p:oleObj name="Equation" r:id="rId4" imgW="381000" imgH="355600" progId="Equation.DSMT4">
                    <p:embed/>
                    <p:pic>
                      <p:nvPicPr>
                        <p:cNvPr id="0" name="图片 778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2758" y="5147739"/>
                          <a:ext cx="861008" cy="8036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1063085" y="2791350"/>
            <a:ext cx="701675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a)</a:t>
            </a:r>
          </a:p>
        </p:txBody>
      </p:sp>
      <p:sp>
        <p:nvSpPr>
          <p:cNvPr id="9" name="WordArt 136"/>
          <p:cNvSpPr>
            <a:spLocks noChangeArrowheads="1" noChangeShapeType="1" noTextEdit="1"/>
          </p:cNvSpPr>
          <p:nvPr/>
        </p:nvSpPr>
        <p:spPr bwMode="auto">
          <a:xfrm>
            <a:off x="650986" y="80850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10" name="WordArt 130"/>
          <p:cNvSpPr>
            <a:spLocks noChangeArrowheads="1" noChangeShapeType="1" noTextEdit="1"/>
          </p:cNvSpPr>
          <p:nvPr/>
        </p:nvSpPr>
        <p:spPr bwMode="auto">
          <a:xfrm>
            <a:off x="654154" y="295803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921" y="4019340"/>
            <a:ext cx="7163434" cy="2858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328" name="Group 72"/>
          <p:cNvGrpSpPr/>
          <p:nvPr/>
        </p:nvGrpSpPr>
        <p:grpSpPr bwMode="auto">
          <a:xfrm>
            <a:off x="120650" y="696913"/>
            <a:ext cx="1473200" cy="647700"/>
            <a:chOff x="382" y="497"/>
            <a:chExt cx="928" cy="440"/>
          </a:xfrm>
        </p:grpSpPr>
        <p:pic>
          <p:nvPicPr>
            <p:cNvPr id="352329" name="Picture 73" descr="8_4"/>
            <p:cNvPicPr>
              <a:picLocks noChangeAspect="1" noChangeArrowheads="1" noCrop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2" y="497"/>
              <a:ext cx="558" cy="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2330" name="WordArt 74"/>
            <p:cNvSpPr>
              <a:spLocks noChangeArrowheads="1" noChangeShapeType="1" noTextEdit="1"/>
            </p:cNvSpPr>
            <p:nvPr/>
          </p:nvSpPr>
          <p:spPr bwMode="auto">
            <a:xfrm>
              <a:off x="783" y="536"/>
              <a:ext cx="52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5875">
                    <a:solidFill>
                      <a:srgbClr val="3399FF"/>
                    </a:solidFill>
                    <a:round/>
                  </a:ln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方正舒体" panose="02010601030101010101" charset="-122"/>
                  <a:ea typeface="方正舒体" panose="02010601030101010101" charset="-122"/>
                </a:rPr>
                <a:t>问题</a:t>
              </a:r>
            </a:p>
          </p:txBody>
        </p:sp>
        <p:sp>
          <p:nvSpPr>
            <p:cNvPr id="352331" name="WordArt 75"/>
            <p:cNvSpPr>
              <a:spLocks noChangeArrowheads="1" noChangeShapeType="1" noTextEdit="1"/>
            </p:cNvSpPr>
            <p:nvPr/>
          </p:nvSpPr>
          <p:spPr bwMode="auto">
            <a:xfrm>
              <a:off x="388" y="759"/>
              <a:ext cx="915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9050">
                    <a:solidFill>
                      <a:srgbClr val="99CCFF"/>
                    </a:solidFill>
                    <a:rou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question</a:t>
              </a:r>
              <a:endParaRPr lang="zh-CN" altLang="en-US" sz="3600" kern="10">
                <a:ln w="19050">
                  <a:solidFill>
                    <a:srgbClr val="99CCFF"/>
                  </a:solidFill>
                  <a:rou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52352" name="Group 96"/>
          <p:cNvGrpSpPr/>
          <p:nvPr/>
        </p:nvGrpSpPr>
        <p:grpSpPr bwMode="auto">
          <a:xfrm>
            <a:off x="827088" y="2353407"/>
            <a:ext cx="3613150" cy="609599"/>
            <a:chOff x="673" y="1281"/>
            <a:chExt cx="2276" cy="384"/>
          </a:xfrm>
        </p:grpSpPr>
        <p:sp>
          <p:nvSpPr>
            <p:cNvPr id="352298" name="Rectangle 42"/>
            <p:cNvSpPr>
              <a:spLocks noChangeArrowheads="1"/>
            </p:cNvSpPr>
            <p:nvPr/>
          </p:nvSpPr>
          <p:spPr bwMode="auto">
            <a:xfrm>
              <a:off x="673" y="1281"/>
              <a:ext cx="795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对于</a:t>
              </a:r>
            </a:p>
          </p:txBody>
        </p:sp>
        <p:graphicFrame>
          <p:nvGraphicFramePr>
            <p:cNvPr id="352336" name="Object 80"/>
            <p:cNvGraphicFramePr>
              <a:graphicFrameLocks noChangeAspect="1"/>
            </p:cNvGraphicFramePr>
            <p:nvPr/>
          </p:nvGraphicFramePr>
          <p:xfrm>
            <a:off x="1139" y="1349"/>
            <a:ext cx="181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6517600" imgH="4267200" progId="Equation.DSMT4">
                    <p:embed/>
                  </p:oleObj>
                </mc:Choice>
                <mc:Fallback>
                  <p:oleObj name="Equation" r:id="rId4" imgW="26517600" imgH="4267200" progId="Equation.DSMT4">
                    <p:embed/>
                    <p:pic>
                      <p:nvPicPr>
                        <p:cNvPr id="0" name="图片 576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9" y="1349"/>
                          <a:ext cx="181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2339" name="WordArt 83"/>
          <p:cNvSpPr>
            <a:spLocks noChangeArrowheads="1" noChangeShapeType="1" noTextEdit="1"/>
          </p:cNvSpPr>
          <p:nvPr/>
        </p:nvSpPr>
        <p:spPr bwMode="auto">
          <a:xfrm>
            <a:off x="998538" y="4307620"/>
            <a:ext cx="760412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tx1">
                    <a:lumMod val="50000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</a:p>
        </p:txBody>
      </p:sp>
      <p:sp>
        <p:nvSpPr>
          <p:cNvPr id="352340" name="Rectangle 84"/>
          <p:cNvSpPr>
            <a:spLocks noChangeArrowheads="1"/>
          </p:cNvSpPr>
          <p:nvPr/>
        </p:nvSpPr>
        <p:spPr bwMode="auto">
          <a:xfrm>
            <a:off x="1965325" y="4175671"/>
            <a:ext cx="199231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称函数</a:t>
            </a:r>
          </a:p>
        </p:txBody>
      </p:sp>
      <p:graphicFrame>
        <p:nvGraphicFramePr>
          <p:cNvPr id="352342" name="Object 86"/>
          <p:cNvGraphicFramePr>
            <a:graphicFrameLocks noChangeAspect="1"/>
          </p:cNvGraphicFramePr>
          <p:nvPr/>
        </p:nvGraphicFramePr>
        <p:xfrm>
          <a:off x="2792413" y="4699000"/>
          <a:ext cx="45910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2367200" imgH="4267200" progId="Equation.DSMT4">
                  <p:embed/>
                </p:oleObj>
              </mc:Choice>
              <mc:Fallback>
                <p:oleObj name="Equation" r:id="rId6" imgW="42367200" imgH="4267200" progId="Equation.DSMT4">
                  <p:embed/>
                  <p:pic>
                    <p:nvPicPr>
                      <p:cNvPr id="0" name="图片 576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3" y="4699000"/>
                        <a:ext cx="45910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2346" name="Group 90"/>
          <p:cNvGrpSpPr/>
          <p:nvPr/>
        </p:nvGrpSpPr>
        <p:grpSpPr bwMode="auto">
          <a:xfrm>
            <a:off x="0" y="4931520"/>
            <a:ext cx="7335839" cy="609601"/>
            <a:chOff x="100" y="3035"/>
            <a:chExt cx="4621" cy="384"/>
          </a:xfrm>
        </p:grpSpPr>
        <p:sp>
          <p:nvSpPr>
            <p:cNvPr id="352308" name="Rectangle 52"/>
            <p:cNvSpPr>
              <a:spLocks noChangeArrowheads="1"/>
            </p:cNvSpPr>
            <p:nvPr/>
          </p:nvSpPr>
          <p:spPr bwMode="auto">
            <a:xfrm>
              <a:off x="100" y="3043"/>
              <a:ext cx="1234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为   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    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的</a:t>
              </a:r>
            </a:p>
          </p:txBody>
        </p:sp>
        <p:sp>
          <p:nvSpPr>
            <p:cNvPr id="352341" name="Rectangle 85"/>
            <p:cNvSpPr>
              <a:spLocks noChangeArrowheads="1"/>
            </p:cNvSpPr>
            <p:nvPr/>
          </p:nvSpPr>
          <p:spPr bwMode="auto">
            <a:xfrm>
              <a:off x="1052" y="3035"/>
              <a:ext cx="3669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累积分布函数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j-lt"/>
                  <a:ea typeface="华文新魏" panose="02010800040101010101" charset="-122"/>
                </a:rPr>
                <a:t>(CDF) 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,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简称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j-lt"/>
                  <a:ea typeface="华文新魏" panose="02010800040101010101" charset="-122"/>
                </a:rPr>
                <a:t>分布函数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j-lt"/>
                  <a:ea typeface="华文新魏" panose="02010800040101010101" charset="-122"/>
                </a:rPr>
                <a:t>.</a:t>
              </a:r>
              <a:endPara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华文新魏" panose="02010800040101010101" charset="-122"/>
              </a:endParaRPr>
            </a:p>
          </p:txBody>
        </p:sp>
        <p:graphicFrame>
          <p:nvGraphicFramePr>
            <p:cNvPr id="352345" name="Object 89"/>
            <p:cNvGraphicFramePr>
              <a:graphicFrameLocks noChangeAspect="1"/>
            </p:cNvGraphicFramePr>
            <p:nvPr/>
          </p:nvGraphicFramePr>
          <p:xfrm>
            <a:off x="406" y="3134"/>
            <a:ext cx="54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924800" imgH="3657600" progId="Equation.DSMT4">
                    <p:embed/>
                  </p:oleObj>
                </mc:Choice>
                <mc:Fallback>
                  <p:oleObj name="Equation" r:id="rId8" imgW="7924800" imgH="3657600" progId="Equation.DSMT4">
                    <p:embed/>
                    <p:pic>
                      <p:nvPicPr>
                        <p:cNvPr id="0" name="图片 576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" y="3134"/>
                          <a:ext cx="540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2347" name="AutoShape 91"/>
          <p:cNvSpPr>
            <a:spLocks noChangeArrowheads="1"/>
          </p:cNvSpPr>
          <p:nvPr/>
        </p:nvSpPr>
        <p:spPr bwMode="auto">
          <a:xfrm>
            <a:off x="889000" y="5688745"/>
            <a:ext cx="965200" cy="609600"/>
          </a:xfrm>
          <a:prstGeom prst="star16">
            <a:avLst>
              <a:gd name="adj" fmla="val 37500"/>
            </a:avLst>
          </a:prstGeom>
          <a:gradFill rotWithShape="1">
            <a:gsLst>
              <a:gs pos="0">
                <a:srgbClr val="FFFF00"/>
              </a:gs>
              <a:gs pos="100000">
                <a:srgbClr val="FF0000">
                  <a:alpha val="67999"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accent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20000"/>
              </a:lnSpc>
            </a:pPr>
            <a:endParaRPr lang="zh-CN" altLang="zh-CN">
              <a:solidFill>
                <a:srgbClr val="FF9933"/>
              </a:solidFill>
              <a:effectLst/>
            </a:endParaRPr>
          </a:p>
        </p:txBody>
      </p:sp>
      <p:sp>
        <p:nvSpPr>
          <p:cNvPr id="352348" name="WordArt 92"/>
          <p:cNvSpPr>
            <a:spLocks noChangeArrowheads="1" noChangeShapeType="1" noTextEdit="1"/>
          </p:cNvSpPr>
          <p:nvPr/>
        </p:nvSpPr>
        <p:spPr bwMode="auto">
          <a:xfrm>
            <a:off x="1177925" y="5825270"/>
            <a:ext cx="354013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注</a:t>
            </a:r>
          </a:p>
        </p:txBody>
      </p:sp>
      <p:grpSp>
        <p:nvGrpSpPr>
          <p:cNvPr id="352351" name="Group 95"/>
          <p:cNvGrpSpPr/>
          <p:nvPr/>
        </p:nvGrpSpPr>
        <p:grpSpPr bwMode="auto">
          <a:xfrm>
            <a:off x="1952625" y="5490308"/>
            <a:ext cx="6835775" cy="1127125"/>
            <a:chOff x="1302" y="3065"/>
            <a:chExt cx="4306" cy="710"/>
          </a:xfrm>
        </p:grpSpPr>
        <p:sp>
          <p:nvSpPr>
            <p:cNvPr id="352314" name="Rectangle 58"/>
            <p:cNvSpPr>
              <a:spLocks noChangeArrowheads="1"/>
            </p:cNvSpPr>
            <p:nvPr/>
          </p:nvSpPr>
          <p:spPr bwMode="auto">
            <a:xfrm>
              <a:off x="1302" y="3065"/>
              <a:ext cx="4306" cy="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dirty="0">
                  <a:solidFill>
                    <a:srgbClr val="3333CC"/>
                  </a:solidFill>
                </a:rPr>
                <a:t>    </a:t>
              </a:r>
              <a:r>
                <a:rPr lang="en-US" altLang="zh-CN" dirty="0" err="1">
                  <a:solidFill>
                    <a:srgbClr val="3333CC"/>
                  </a:solidFill>
                  <a:latin typeface="华文新魏" panose="02010800040101010101" charset="-122"/>
                  <a:ea typeface="华文新魏" panose="02010800040101010101" charset="-122"/>
                </a:rPr>
                <a:t>r.v</a:t>
              </a:r>
              <a:r>
                <a:rPr lang="zh-CN" altLang="en-US" dirty="0">
                  <a:solidFill>
                    <a:srgbClr val="3333CC"/>
                  </a:solidFill>
                  <a:latin typeface="华文新魏" panose="02010800040101010101" charset="-122"/>
                  <a:ea typeface="华文新魏" panose="02010800040101010101" charset="-122"/>
                </a:rPr>
                <a:t>的分布函数是关于自变量 </a:t>
              </a:r>
              <a:r>
                <a:rPr lang="zh-CN" altLang="en-US" b="0" i="1" dirty="0">
                  <a:solidFill>
                    <a:srgbClr val="3333CC"/>
                  </a:solidFill>
                  <a:latin typeface="华文新魏" panose="02010800040101010101" charset="-122"/>
                  <a:ea typeface="华文新魏" panose="02010800040101010101" charset="-122"/>
                </a:rPr>
                <a:t>   </a:t>
              </a:r>
              <a:r>
                <a:rPr lang="zh-CN" altLang="en-US" dirty="0">
                  <a:solidFill>
                    <a:srgbClr val="3333CC"/>
                  </a:solidFill>
                  <a:latin typeface="华文新魏" panose="02010800040101010101" charset="-122"/>
                  <a:ea typeface="华文新魏" panose="02010800040101010101" charset="-122"/>
                </a:rPr>
                <a:t>的普通的函数，它不再是随机的！</a:t>
              </a:r>
            </a:p>
          </p:txBody>
        </p:sp>
        <p:graphicFrame>
          <p:nvGraphicFramePr>
            <p:cNvPr id="352349" name="Object 9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698109"/>
                </p:ext>
              </p:extLst>
            </p:nvPr>
          </p:nvGraphicFramePr>
          <p:xfrm>
            <a:off x="4367" y="3180"/>
            <a:ext cx="209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048000" imgH="3048000" progId="Equation.DSMT4">
                    <p:embed/>
                  </p:oleObj>
                </mc:Choice>
                <mc:Fallback>
                  <p:oleObj name="Equation" r:id="rId10" imgW="3048000" imgH="3048000" progId="Equation.DSMT4">
                    <p:embed/>
                    <p:pic>
                      <p:nvPicPr>
                        <p:cNvPr id="0" name="图片 576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7" y="3180"/>
                          <a:ext cx="209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2377" name="Group 121"/>
          <p:cNvGrpSpPr/>
          <p:nvPr/>
        </p:nvGrpSpPr>
        <p:grpSpPr bwMode="auto">
          <a:xfrm>
            <a:off x="2127165" y="765471"/>
            <a:ext cx="6221268" cy="385467"/>
            <a:chOff x="1370" y="792"/>
            <a:chExt cx="2709" cy="197"/>
          </a:xfrm>
        </p:grpSpPr>
        <p:sp>
          <p:nvSpPr>
            <p:cNvPr id="352354" name="WordArt 98"/>
            <p:cNvSpPr>
              <a:spLocks noChangeArrowheads="1" noChangeShapeType="1" noTextEdit="1"/>
            </p:cNvSpPr>
            <p:nvPr/>
          </p:nvSpPr>
          <p:spPr bwMode="auto">
            <a:xfrm>
              <a:off x="1370" y="792"/>
              <a:ext cx="2709" cy="19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000099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随机变量         是样本点  的函数</a:t>
              </a:r>
              <a:r>
                <a:rPr lang="en-US" altLang="zh-CN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000099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endParaRPr lang="zh-CN" altLang="en-US" sz="3600" kern="10" dirty="0">
                <a:ln w="12700">
                  <a:solidFill>
                    <a:srgbClr val="FFCC00"/>
                  </a:solidFill>
                  <a:round/>
                </a:ln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52360" name="WordArt 104"/>
            <p:cNvSpPr>
              <a:spLocks noChangeArrowheads="1" noChangeShapeType="1" noTextEdit="1"/>
            </p:cNvSpPr>
            <p:nvPr/>
          </p:nvSpPr>
          <p:spPr bwMode="auto">
            <a:xfrm>
              <a:off x="2680" y="845"/>
              <a:ext cx="48" cy="1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000099"/>
                  </a:solidFill>
                  <a:latin typeface="Times New Roman" panose="02020603050405020304"/>
                  <a:cs typeface="Times New Roman" panose="02020603050405020304"/>
                </a:rPr>
                <a:t>)</a:t>
              </a:r>
              <a:endParaRPr lang="zh-CN" altLang="en-US" sz="3600" kern="10" dirty="0">
                <a:ln w="12700">
                  <a:solidFill>
                    <a:srgbClr val="FFCC00"/>
                  </a:solidFill>
                  <a:round/>
                </a:ln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352362" name="WordArt 106"/>
            <p:cNvSpPr>
              <a:spLocks noChangeArrowheads="1" noChangeShapeType="1" noTextEdit="1"/>
            </p:cNvSpPr>
            <p:nvPr/>
          </p:nvSpPr>
          <p:spPr bwMode="auto">
            <a:xfrm>
              <a:off x="2255" y="891"/>
              <a:ext cx="107" cy="4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000099"/>
                  </a:solidFill>
                  <a:latin typeface="Script"/>
                </a:rPr>
                <a:t>=</a:t>
              </a:r>
              <a:endParaRPr lang="zh-CN" altLang="en-US" sz="3600" kern="10">
                <a:ln w="12700">
                  <a:solidFill>
                    <a:srgbClr val="FFCC00"/>
                  </a:solidFill>
                  <a:round/>
                </a:ln>
                <a:solidFill>
                  <a:srgbClr val="000099"/>
                </a:solidFill>
                <a:latin typeface="Script"/>
              </a:endParaRPr>
            </a:p>
          </p:txBody>
        </p:sp>
        <p:sp>
          <p:nvSpPr>
            <p:cNvPr id="352363" name="WordArt 107"/>
            <p:cNvSpPr>
              <a:spLocks noChangeArrowheads="1" noChangeShapeType="1" noTextEdit="1"/>
            </p:cNvSpPr>
            <p:nvPr/>
          </p:nvSpPr>
          <p:spPr bwMode="auto">
            <a:xfrm>
              <a:off x="2573" y="871"/>
              <a:ext cx="102" cy="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i="1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000099"/>
                  </a:solidFill>
                  <a:latin typeface="Symbol" panose="05050102010706020507"/>
                </a:rPr>
                <a:t>w</a:t>
              </a:r>
              <a:endParaRPr lang="zh-CN" altLang="en-US" i="1" kern="10" dirty="0">
                <a:ln w="12700">
                  <a:solidFill>
                    <a:srgbClr val="FFCC00"/>
                  </a:solidFill>
                  <a:round/>
                </a:ln>
                <a:solidFill>
                  <a:srgbClr val="000099"/>
                </a:solidFill>
                <a:latin typeface="Symbol" panose="05050102010706020507"/>
              </a:endParaRPr>
            </a:p>
          </p:txBody>
        </p:sp>
        <p:sp>
          <p:nvSpPr>
            <p:cNvPr id="352365" name="WordArt 109"/>
            <p:cNvSpPr>
              <a:spLocks noChangeArrowheads="1" noChangeShapeType="1" noTextEdit="1"/>
            </p:cNvSpPr>
            <p:nvPr/>
          </p:nvSpPr>
          <p:spPr bwMode="auto">
            <a:xfrm>
              <a:off x="2105" y="846"/>
              <a:ext cx="142" cy="1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i="1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000099"/>
                  </a:solidFill>
                  <a:latin typeface="Times New Roman" panose="02020603050405020304"/>
                  <a:cs typeface="Times New Roman" panose="02020603050405020304"/>
                </a:rPr>
                <a:t>X</a:t>
              </a:r>
              <a:endParaRPr lang="zh-CN" altLang="en-US" sz="3600" i="1" kern="10" dirty="0">
                <a:ln w="12700">
                  <a:solidFill>
                    <a:srgbClr val="FFCC00"/>
                  </a:solidFill>
                  <a:round/>
                </a:ln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352366" name="WordArt 110"/>
            <p:cNvSpPr>
              <a:spLocks noChangeArrowheads="1" noChangeShapeType="1" noTextEdit="1"/>
            </p:cNvSpPr>
            <p:nvPr/>
          </p:nvSpPr>
          <p:spPr bwMode="auto">
            <a:xfrm>
              <a:off x="2378" y="846"/>
              <a:ext cx="142" cy="1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i="1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000099"/>
                  </a:solidFill>
                  <a:latin typeface="Times New Roman" panose="02020603050405020304"/>
                  <a:cs typeface="Times New Roman" panose="02020603050405020304"/>
                </a:rPr>
                <a:t>X</a:t>
              </a:r>
              <a:endParaRPr lang="zh-CN" altLang="en-US" sz="3600" i="1" kern="10" dirty="0">
                <a:ln w="12700">
                  <a:solidFill>
                    <a:srgbClr val="FFCC00"/>
                  </a:solidFill>
                  <a:round/>
                </a:ln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352367" name="WordArt 111"/>
            <p:cNvSpPr>
              <a:spLocks noChangeArrowheads="1" noChangeShapeType="1" noTextEdit="1"/>
            </p:cNvSpPr>
            <p:nvPr/>
          </p:nvSpPr>
          <p:spPr bwMode="auto">
            <a:xfrm>
              <a:off x="2521" y="845"/>
              <a:ext cx="48" cy="1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000099"/>
                  </a:solidFill>
                  <a:latin typeface="Times New Roman" panose="02020603050405020304"/>
                  <a:cs typeface="Times New Roman" panose="02020603050405020304"/>
                </a:rPr>
                <a:t>(</a:t>
              </a:r>
              <a:endParaRPr lang="zh-CN" altLang="en-US" sz="3600" kern="10" dirty="0">
                <a:ln w="12700">
                  <a:solidFill>
                    <a:srgbClr val="FFCC00"/>
                  </a:solidFill>
                  <a:round/>
                </a:ln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352372" name="WordArt 116"/>
            <p:cNvSpPr>
              <a:spLocks noChangeArrowheads="1" noChangeShapeType="1" noTextEdit="1"/>
            </p:cNvSpPr>
            <p:nvPr/>
          </p:nvSpPr>
          <p:spPr bwMode="auto">
            <a:xfrm>
              <a:off x="3446" y="857"/>
              <a:ext cx="118" cy="8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i="1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000099"/>
                  </a:solidFill>
                  <a:latin typeface="Symbol" panose="05050102010706020507"/>
                </a:rPr>
                <a:t>w</a:t>
              </a:r>
              <a:endParaRPr lang="zh-CN" altLang="en-US" i="1" kern="10" dirty="0">
                <a:ln w="12700">
                  <a:solidFill>
                    <a:srgbClr val="FFCC00"/>
                  </a:solidFill>
                  <a:round/>
                </a:ln>
                <a:solidFill>
                  <a:srgbClr val="000099"/>
                </a:solidFill>
                <a:latin typeface="Symbol" panose="05050102010706020507"/>
              </a:endParaRPr>
            </a:p>
          </p:txBody>
        </p:sp>
      </p:grpSp>
      <p:sp>
        <p:nvSpPr>
          <p:cNvPr id="352376" name="WordArt 120"/>
          <p:cNvSpPr>
            <a:spLocks noChangeArrowheads="1" noChangeShapeType="1" noTextEdit="1"/>
          </p:cNvSpPr>
          <p:nvPr/>
        </p:nvSpPr>
        <p:spPr bwMode="auto">
          <a:xfrm>
            <a:off x="2330216" y="1304272"/>
            <a:ext cx="6343138" cy="39219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CC00"/>
                  </a:solidFill>
                  <a:round/>
                </a:ln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是“随机函数”</a:t>
            </a:r>
            <a:r>
              <a:rPr lang="en-US" altLang="zh-CN" sz="3600" kern="10" dirty="0">
                <a:ln w="12700">
                  <a:solidFill>
                    <a:srgbClr val="FFCC00"/>
                  </a:solidFill>
                  <a:round/>
                </a:ln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sz="3600" kern="10" dirty="0">
                <a:ln w="12700">
                  <a:solidFill>
                    <a:srgbClr val="FFCC00"/>
                  </a:solidFill>
                  <a:round/>
                </a:ln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不能应用微积分工具</a:t>
            </a:r>
            <a:r>
              <a:rPr lang="en-US" altLang="zh-CN" sz="3600" kern="10" dirty="0">
                <a:ln w="12700">
                  <a:solidFill>
                    <a:srgbClr val="FFCC00"/>
                  </a:solidFill>
                  <a:round/>
                </a:ln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 </a:t>
            </a:r>
            <a:endParaRPr lang="zh-CN" altLang="en-US" sz="3600" kern="10" dirty="0">
              <a:ln w="12700">
                <a:solidFill>
                  <a:srgbClr val="FFCC00"/>
                </a:solidFill>
                <a:round/>
              </a:ln>
              <a:solidFill>
                <a:srgbClr val="0000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352378" name="Objec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169083"/>
              </p:ext>
            </p:extLst>
          </p:nvPr>
        </p:nvGraphicFramePr>
        <p:xfrm>
          <a:off x="2375427" y="2932649"/>
          <a:ext cx="5108049" cy="516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87240" imgH="177480" progId="Equation.DSMT4">
                  <p:embed/>
                </p:oleObj>
              </mc:Choice>
              <mc:Fallback>
                <p:oleObj name="Equation" r:id="rId12" imgW="1587240" imgH="177480" progId="Equation.DSMT4">
                  <p:embed/>
                  <p:pic>
                    <p:nvPicPr>
                      <p:cNvPr id="0" name="图片 576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427" y="2932649"/>
                        <a:ext cx="5108049" cy="5169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383" name="Oval 127"/>
          <p:cNvSpPr>
            <a:spLocks noChangeArrowheads="1"/>
          </p:cNvSpPr>
          <p:nvPr/>
        </p:nvSpPr>
        <p:spPr bwMode="auto">
          <a:xfrm>
            <a:off x="2431079" y="2923320"/>
            <a:ext cx="1400587" cy="508000"/>
          </a:xfrm>
          <a:prstGeom prst="ellipse">
            <a:avLst/>
          </a:prstGeom>
          <a:noFill/>
          <a:ln w="38100" algn="ctr">
            <a:solidFill>
              <a:srgbClr val="FF505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352382" name="Group 126"/>
          <p:cNvGrpSpPr/>
          <p:nvPr/>
        </p:nvGrpSpPr>
        <p:grpSpPr bwMode="auto">
          <a:xfrm>
            <a:off x="2337829" y="3561495"/>
            <a:ext cx="1360487" cy="490538"/>
            <a:chOff x="1843" y="1522"/>
            <a:chExt cx="569" cy="221"/>
          </a:xfrm>
        </p:grpSpPr>
        <p:sp>
          <p:nvSpPr>
            <p:cNvPr id="352380" name="AutoShape 124"/>
            <p:cNvSpPr>
              <a:spLocks noChangeArrowheads="1"/>
            </p:cNvSpPr>
            <p:nvPr/>
          </p:nvSpPr>
          <p:spPr bwMode="auto">
            <a:xfrm>
              <a:off x="1843" y="1522"/>
              <a:ext cx="569" cy="221"/>
            </a:xfrm>
            <a:prstGeom prst="wedgeRectCallout">
              <a:avLst>
                <a:gd name="adj1" fmla="val 20648"/>
                <a:gd name="adj2" fmla="val -105657"/>
              </a:avLst>
            </a:prstGeom>
            <a:solidFill>
              <a:schemeClr val="bg1">
                <a:lumMod val="75000"/>
              </a:schemeClr>
            </a:soli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sp>
          <p:nvSpPr>
            <p:cNvPr id="352381" name="WordArt 125"/>
            <p:cNvSpPr>
              <a:spLocks noChangeArrowheads="1" noChangeShapeType="1" noTextEdit="1"/>
            </p:cNvSpPr>
            <p:nvPr/>
          </p:nvSpPr>
          <p:spPr bwMode="auto">
            <a:xfrm>
              <a:off x="1882" y="1564"/>
              <a:ext cx="480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b="0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是事件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839990" y="1764521"/>
            <a:ext cx="7407890" cy="604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kern="10" dirty="0">
                <a:ln w="12700">
                  <a:solidFill>
                    <a:srgbClr val="FFCC00"/>
                  </a:solidFill>
                  <a:round/>
                </a:ln>
                <a:solidFill>
                  <a:schemeClr val="tx1">
                    <a:lumMod val="50000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怎样将“随机函数”化为“普通函数”</a:t>
            </a:r>
            <a:r>
              <a:rPr lang="en-US" altLang="zh-CN" sz="3200" kern="10" dirty="0">
                <a:ln w="12700">
                  <a:solidFill>
                    <a:srgbClr val="FFCC00"/>
                  </a:solidFill>
                  <a:round/>
                </a:ln>
                <a:solidFill>
                  <a:schemeClr val="tx1">
                    <a:lumMod val="50000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?</a:t>
            </a:r>
            <a:endParaRPr lang="zh-CN" altLang="en-US" sz="32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2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2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2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2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2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2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2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2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2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5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2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2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5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2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2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52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2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23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5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339" grpId="0"/>
      <p:bldP spid="352340" grpId="0"/>
      <p:bldP spid="352347" grpId="0" animBg="1"/>
      <p:bldP spid="352348" grpId="0" animBg="1"/>
      <p:bldP spid="352376" grpId="0"/>
      <p:bldP spid="352383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902" name="Group 70"/>
          <p:cNvGrpSpPr/>
          <p:nvPr/>
        </p:nvGrpSpPr>
        <p:grpSpPr bwMode="auto">
          <a:xfrm>
            <a:off x="5109882" y="4747932"/>
            <a:ext cx="3509683" cy="2077477"/>
            <a:chOff x="3396" y="3045"/>
            <a:chExt cx="1856" cy="1072"/>
          </a:xfrm>
        </p:grpSpPr>
        <p:graphicFrame>
          <p:nvGraphicFramePr>
            <p:cNvPr id="376886" name="Object 54"/>
            <p:cNvGraphicFramePr>
              <a:graphicFrameLocks noChangeAspect="1"/>
            </p:cNvGraphicFramePr>
            <p:nvPr/>
          </p:nvGraphicFramePr>
          <p:xfrm>
            <a:off x="3396" y="3918"/>
            <a:ext cx="186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743200" imgH="3048000" progId="Equation.DSMT4">
                    <p:embed/>
                  </p:oleObj>
                </mc:Choice>
                <mc:Fallback>
                  <p:oleObj name="Equation" r:id="rId2" imgW="2743200" imgH="3048000" progId="Equation.DSMT4">
                    <p:embed/>
                    <p:pic>
                      <p:nvPicPr>
                        <p:cNvPr id="0" name="图片 720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6" y="3918"/>
                          <a:ext cx="186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6897" name="Line 65"/>
            <p:cNvSpPr>
              <a:spLocks noChangeShapeType="1"/>
            </p:cNvSpPr>
            <p:nvPr/>
          </p:nvSpPr>
          <p:spPr bwMode="auto">
            <a:xfrm>
              <a:off x="3456" y="3960"/>
              <a:ext cx="1712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6898" name="Line 66"/>
            <p:cNvSpPr>
              <a:spLocks noChangeShapeType="1"/>
            </p:cNvSpPr>
            <p:nvPr/>
          </p:nvSpPr>
          <p:spPr bwMode="auto">
            <a:xfrm flipV="1">
              <a:off x="3564" y="3134"/>
              <a:ext cx="0" cy="91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6899" name="Object 67"/>
            <p:cNvGraphicFramePr>
              <a:graphicFrameLocks noChangeAspect="1"/>
            </p:cNvGraphicFramePr>
            <p:nvPr/>
          </p:nvGraphicFramePr>
          <p:xfrm>
            <a:off x="5085" y="3960"/>
            <a:ext cx="167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438400" imgH="2438400" progId="Equation.DSMT4">
                    <p:embed/>
                  </p:oleObj>
                </mc:Choice>
                <mc:Fallback>
                  <p:oleObj name="Equation" r:id="rId4" imgW="2438400" imgH="2438400" progId="Equation.DSMT4">
                    <p:embed/>
                    <p:pic>
                      <p:nvPicPr>
                        <p:cNvPr id="0" name="图片 720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5" y="3960"/>
                          <a:ext cx="167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6900" name="Object 68"/>
            <p:cNvGraphicFramePr>
              <a:graphicFrameLocks noChangeAspect="1"/>
            </p:cNvGraphicFramePr>
            <p:nvPr/>
          </p:nvGraphicFramePr>
          <p:xfrm>
            <a:off x="3564" y="3045"/>
            <a:ext cx="166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438400" imgH="2743200" progId="Equation.DSMT4">
                    <p:embed/>
                  </p:oleObj>
                </mc:Choice>
                <mc:Fallback>
                  <p:oleObj name="Equation" r:id="rId6" imgW="2438400" imgH="2743200" progId="Equation.DSMT4">
                    <p:embed/>
                    <p:pic>
                      <p:nvPicPr>
                        <p:cNvPr id="0" name="图片 720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4" y="3045"/>
                          <a:ext cx="166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6860" name="WordArt 28"/>
          <p:cNvSpPr>
            <a:spLocks noChangeArrowheads="1" noChangeShapeType="1" noTextEdit="1"/>
          </p:cNvSpPr>
          <p:nvPr/>
        </p:nvSpPr>
        <p:spPr bwMode="auto">
          <a:xfrm>
            <a:off x="923925" y="22113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376861" name="WordArt 29"/>
          <p:cNvSpPr>
            <a:spLocks noChangeArrowheads="1" noChangeShapeType="1" noTextEdit="1"/>
          </p:cNvSpPr>
          <p:nvPr/>
        </p:nvSpPr>
        <p:spPr bwMode="auto">
          <a:xfrm>
            <a:off x="923925" y="6953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aphicFrame>
        <p:nvGraphicFramePr>
          <p:cNvPr id="376863" name="Object 31"/>
          <p:cNvGraphicFramePr>
            <a:graphicFrameLocks noChangeAspect="1"/>
          </p:cNvGraphicFramePr>
          <p:nvPr/>
        </p:nvGraphicFramePr>
        <p:xfrm>
          <a:off x="3363913" y="1003300"/>
          <a:ext cx="243998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555200" imgH="8229600" progId="Equation.DSMT4">
                  <p:embed/>
                </p:oleObj>
              </mc:Choice>
              <mc:Fallback>
                <p:oleObj name="Equation" r:id="rId8" imgW="22555200" imgH="8229600" progId="Equation.DSMT4">
                  <p:embed/>
                  <p:pic>
                    <p:nvPicPr>
                      <p:cNvPr id="0" name="图片 72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1003300"/>
                        <a:ext cx="2439987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6865" name="Group 33"/>
          <p:cNvGrpSpPr/>
          <p:nvPr/>
        </p:nvGrpSpPr>
        <p:grpSpPr bwMode="auto">
          <a:xfrm>
            <a:off x="1466850" y="557213"/>
            <a:ext cx="3219450" cy="565149"/>
            <a:chOff x="924" y="359"/>
            <a:chExt cx="2028" cy="356"/>
          </a:xfrm>
        </p:grpSpPr>
        <p:sp>
          <p:nvSpPr>
            <p:cNvPr id="376843" name="Text Box 11"/>
            <p:cNvSpPr txBox="1">
              <a:spLocks noChangeArrowheads="1"/>
            </p:cNvSpPr>
            <p:nvPr/>
          </p:nvSpPr>
          <p:spPr bwMode="auto">
            <a:xfrm>
              <a:off x="924" y="359"/>
              <a:ext cx="202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设   的频率函数为</a:t>
              </a:r>
            </a:p>
          </p:txBody>
        </p:sp>
        <p:graphicFrame>
          <p:nvGraphicFramePr>
            <p:cNvPr id="376864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559983"/>
                </p:ext>
              </p:extLst>
            </p:nvPr>
          </p:nvGraphicFramePr>
          <p:xfrm>
            <a:off x="1191" y="436"/>
            <a:ext cx="27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962400" imgH="3352800" progId="Equation.DSMT4">
                    <p:embed/>
                  </p:oleObj>
                </mc:Choice>
                <mc:Fallback>
                  <p:oleObj name="Equation" r:id="rId10" imgW="3962400" imgH="3352800" progId="Equation.DSMT4">
                    <p:embed/>
                    <p:pic>
                      <p:nvPicPr>
                        <p:cNvPr id="0" name="图片 72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1" y="436"/>
                          <a:ext cx="27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6867" name="Group 35"/>
          <p:cNvGrpSpPr/>
          <p:nvPr/>
        </p:nvGrpSpPr>
        <p:grpSpPr bwMode="auto">
          <a:xfrm>
            <a:off x="11113" y="1692275"/>
            <a:ext cx="4129087" cy="560388"/>
            <a:chOff x="271" y="962"/>
            <a:chExt cx="2601" cy="353"/>
          </a:xfrm>
        </p:grpSpPr>
        <p:sp>
          <p:nvSpPr>
            <p:cNvPr id="376862" name="Text Box 30"/>
            <p:cNvSpPr txBox="1">
              <a:spLocks noChangeArrowheads="1"/>
            </p:cNvSpPr>
            <p:nvPr/>
          </p:nvSpPr>
          <p:spPr bwMode="auto">
            <a:xfrm>
              <a:off x="271" y="962"/>
              <a:ext cx="2601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求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   </a:t>
              </a:r>
              <a:r>
                <a:rPr lang="zh-CN" altLang="en-US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    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的分布函数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aphicFrame>
          <p:nvGraphicFramePr>
            <p:cNvPr id="376866" name="Object 34"/>
            <p:cNvGraphicFramePr>
              <a:graphicFrameLocks noChangeAspect="1"/>
            </p:cNvGraphicFramePr>
            <p:nvPr/>
          </p:nvGraphicFramePr>
          <p:xfrm>
            <a:off x="563" y="1032"/>
            <a:ext cx="540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924800" imgH="3657600" progId="Equation.DSMT4">
                    <p:embed/>
                  </p:oleObj>
                </mc:Choice>
                <mc:Fallback>
                  <p:oleObj name="Equation" r:id="rId12" imgW="7924800" imgH="3657600" progId="Equation.DSMT4">
                    <p:embed/>
                    <p:pic>
                      <p:nvPicPr>
                        <p:cNvPr id="0" name="图片 72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" y="1032"/>
                          <a:ext cx="540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6868" name="Object 36"/>
          <p:cNvGraphicFramePr>
            <a:graphicFrameLocks noChangeAspect="1"/>
          </p:cNvGraphicFramePr>
          <p:nvPr/>
        </p:nvGraphicFramePr>
        <p:xfrm>
          <a:off x="825500" y="2633663"/>
          <a:ext cx="35925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223200" imgH="4267200" progId="Equation.DSMT4">
                  <p:embed/>
                </p:oleObj>
              </mc:Choice>
              <mc:Fallback>
                <p:oleObj name="Equation" r:id="rId14" imgW="33223200" imgH="4267200" progId="Equation.DSMT4">
                  <p:embed/>
                  <p:pic>
                    <p:nvPicPr>
                      <p:cNvPr id="0" name="图片 72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2633663"/>
                        <a:ext cx="359251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70" name="Object 38"/>
          <p:cNvGraphicFramePr>
            <a:graphicFrameLocks noChangeAspect="1"/>
          </p:cNvGraphicFramePr>
          <p:nvPr/>
        </p:nvGraphicFramePr>
        <p:xfrm>
          <a:off x="4332754" y="2633663"/>
          <a:ext cx="164941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240000" imgH="4267200" progId="Equation.DSMT4">
                  <p:embed/>
                </p:oleObj>
              </mc:Choice>
              <mc:Fallback>
                <p:oleObj name="Equation" r:id="rId16" imgW="15240000" imgH="4267200" progId="Equation.DSMT4">
                  <p:embed/>
                  <p:pic>
                    <p:nvPicPr>
                      <p:cNvPr id="0" name="图片 72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754" y="2633663"/>
                        <a:ext cx="164941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71" name="Object 39"/>
          <p:cNvGraphicFramePr>
            <a:graphicFrameLocks noChangeAspect="1"/>
          </p:cNvGraphicFramePr>
          <p:nvPr/>
        </p:nvGraphicFramePr>
        <p:xfrm>
          <a:off x="850900" y="3116263"/>
          <a:ext cx="41211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8100000" imgH="4267200" progId="Equation.DSMT4">
                  <p:embed/>
                </p:oleObj>
              </mc:Choice>
              <mc:Fallback>
                <p:oleObj name="Equation" r:id="rId18" imgW="38100000" imgH="4267200" progId="Equation.DSMT4">
                  <p:embed/>
                  <p:pic>
                    <p:nvPicPr>
                      <p:cNvPr id="0" name="图片 72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3116263"/>
                        <a:ext cx="41211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72" name="Object 40"/>
          <p:cNvGraphicFramePr>
            <a:graphicFrameLocks noChangeAspect="1"/>
          </p:cNvGraphicFramePr>
          <p:nvPr/>
        </p:nvGraphicFramePr>
        <p:xfrm>
          <a:off x="4924425" y="3130550"/>
          <a:ext cx="24098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2250400" imgH="3962400" progId="Equation.DSMT4">
                  <p:embed/>
                </p:oleObj>
              </mc:Choice>
              <mc:Fallback>
                <p:oleObj name="Equation" r:id="rId20" imgW="22250400" imgH="3962400" progId="Equation.DSMT4">
                  <p:embed/>
                  <p:pic>
                    <p:nvPicPr>
                      <p:cNvPr id="0" name="图片 72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425" y="3130550"/>
                        <a:ext cx="240982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73" name="Object 41"/>
          <p:cNvGraphicFramePr>
            <a:graphicFrameLocks noChangeAspect="1"/>
          </p:cNvGraphicFramePr>
          <p:nvPr/>
        </p:nvGraphicFramePr>
        <p:xfrm>
          <a:off x="847725" y="3581400"/>
          <a:ext cx="41529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8404800" imgH="4267200" progId="Equation.DSMT4">
                  <p:embed/>
                </p:oleObj>
              </mc:Choice>
              <mc:Fallback>
                <p:oleObj name="Equation" r:id="rId22" imgW="38404800" imgH="4267200" progId="Equation.DSMT4">
                  <p:embed/>
                  <p:pic>
                    <p:nvPicPr>
                      <p:cNvPr id="0" name="图片 72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581400"/>
                        <a:ext cx="41529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74" name="Object 42"/>
          <p:cNvGraphicFramePr>
            <a:graphicFrameLocks noChangeAspect="1"/>
          </p:cNvGraphicFramePr>
          <p:nvPr/>
        </p:nvGraphicFramePr>
        <p:xfrm>
          <a:off x="3302000" y="4064000"/>
          <a:ext cx="32353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9870400" imgH="3962400" progId="Equation.DSMT4">
                  <p:embed/>
                </p:oleObj>
              </mc:Choice>
              <mc:Fallback>
                <p:oleObj name="Equation" r:id="rId24" imgW="29870400" imgH="3962400" progId="Equation.DSMT4">
                  <p:embed/>
                  <p:pic>
                    <p:nvPicPr>
                      <p:cNvPr id="0" name="图片 72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4064000"/>
                        <a:ext cx="323532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75" name="Object 43"/>
          <p:cNvGraphicFramePr>
            <a:graphicFrameLocks noChangeAspect="1"/>
          </p:cNvGraphicFramePr>
          <p:nvPr/>
        </p:nvGraphicFramePr>
        <p:xfrm>
          <a:off x="6462713" y="4059238"/>
          <a:ext cx="79216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7315200" imgH="3657600" progId="Equation.DSMT4">
                  <p:embed/>
                </p:oleObj>
              </mc:Choice>
              <mc:Fallback>
                <p:oleObj name="Equation" r:id="rId26" imgW="7315200" imgH="3657600" progId="Equation.DSMT4">
                  <p:embed/>
                  <p:pic>
                    <p:nvPicPr>
                      <p:cNvPr id="0" name="图片 72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2713" y="4059238"/>
                        <a:ext cx="792162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76" name="Object 44"/>
          <p:cNvGraphicFramePr>
            <a:graphicFrameLocks noChangeAspect="1"/>
          </p:cNvGraphicFramePr>
          <p:nvPr/>
        </p:nvGraphicFramePr>
        <p:xfrm>
          <a:off x="841375" y="4486275"/>
          <a:ext cx="362743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3528000" imgH="4267200" progId="Equation.DSMT4">
                  <p:embed/>
                </p:oleObj>
              </mc:Choice>
              <mc:Fallback>
                <p:oleObj name="Equation" r:id="rId28" imgW="33528000" imgH="4267200" progId="Equation.DSMT4">
                  <p:embed/>
                  <p:pic>
                    <p:nvPicPr>
                      <p:cNvPr id="0" name="图片 72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4486275"/>
                        <a:ext cx="3627438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879" name="Text Box 47"/>
          <p:cNvSpPr txBox="1">
            <a:spLocks noChangeArrowheads="1"/>
          </p:cNvSpPr>
          <p:nvPr/>
        </p:nvSpPr>
        <p:spPr bwMode="auto">
          <a:xfrm>
            <a:off x="1466850" y="2097088"/>
            <a:ext cx="4129088" cy="54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由分布函数的定义有</a:t>
            </a:r>
          </a:p>
        </p:txBody>
      </p:sp>
      <p:graphicFrame>
        <p:nvGraphicFramePr>
          <p:cNvPr id="376881" name="Object 49"/>
          <p:cNvGraphicFramePr>
            <a:graphicFrameLocks noChangeAspect="1"/>
          </p:cNvGraphicFramePr>
          <p:nvPr/>
        </p:nvGraphicFramePr>
        <p:xfrm>
          <a:off x="731838" y="4919663"/>
          <a:ext cx="3798887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35052000" imgH="16154400" progId="Equation.DSMT4">
                  <p:embed/>
                </p:oleObj>
              </mc:Choice>
              <mc:Fallback>
                <p:oleObj name="Equation" r:id="rId30" imgW="35052000" imgH="16154400" progId="Equation.DSMT4">
                  <p:embed/>
                  <p:pic>
                    <p:nvPicPr>
                      <p:cNvPr id="0" name="图片 72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4919663"/>
                        <a:ext cx="3798887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6913" name="Group 81"/>
          <p:cNvGrpSpPr/>
          <p:nvPr/>
        </p:nvGrpSpPr>
        <p:grpSpPr bwMode="auto">
          <a:xfrm>
            <a:off x="5754642" y="5165299"/>
            <a:ext cx="763587" cy="400050"/>
            <a:chOff x="581" y="1694"/>
            <a:chExt cx="481" cy="252"/>
          </a:xfrm>
        </p:grpSpPr>
        <p:pic>
          <p:nvPicPr>
            <p:cNvPr id="376914" name="Picture 82" descr="4"/>
            <p:cNvPicPr>
              <a:picLocks noChangeAspect="1" noChangeArrowheads="1" noCrop="1"/>
            </p:cNvPicPr>
            <p:nvPr/>
          </p:nvPicPr>
          <p:blipFill>
            <a:blip r:embed="rId32"/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6915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问</a:t>
              </a:r>
            </a:p>
          </p:txBody>
        </p:sp>
      </p:grpSp>
      <p:sp>
        <p:nvSpPr>
          <p:cNvPr id="376917" name="Text Box 85"/>
          <p:cNvSpPr txBox="1">
            <a:spLocks noChangeArrowheads="1"/>
          </p:cNvSpPr>
          <p:nvPr/>
        </p:nvSpPr>
        <p:spPr bwMode="auto">
          <a:xfrm>
            <a:off x="6551567" y="5047824"/>
            <a:ext cx="1403350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特点</a:t>
            </a:r>
          </a:p>
        </p:txBody>
      </p:sp>
      <p:sp>
        <p:nvSpPr>
          <p:cNvPr id="376919" name="WordArt 87"/>
          <p:cNvSpPr>
            <a:spLocks noChangeArrowheads="1" noChangeShapeType="1" noTextEdit="1"/>
          </p:cNvSpPr>
          <p:nvPr/>
        </p:nvSpPr>
        <p:spPr bwMode="auto">
          <a:xfrm>
            <a:off x="7391354" y="5177999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grpSp>
        <p:nvGrpSpPr>
          <p:cNvPr id="376911" name="Group 79"/>
          <p:cNvGrpSpPr/>
          <p:nvPr/>
        </p:nvGrpSpPr>
        <p:grpSpPr bwMode="auto">
          <a:xfrm>
            <a:off x="5001883" y="5438047"/>
            <a:ext cx="3609908" cy="1412762"/>
            <a:chOff x="3332" y="3410"/>
            <a:chExt cx="1909" cy="729"/>
          </a:xfrm>
        </p:grpSpPr>
        <p:sp>
          <p:nvSpPr>
            <p:cNvPr id="376889" name="Line 57"/>
            <p:cNvSpPr>
              <a:spLocks noChangeShapeType="1"/>
            </p:cNvSpPr>
            <p:nvPr/>
          </p:nvSpPr>
          <p:spPr bwMode="auto">
            <a:xfrm>
              <a:off x="4992" y="3494"/>
              <a:ext cx="0" cy="466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6890" name="Line 58"/>
            <p:cNvSpPr>
              <a:spLocks noChangeShapeType="1"/>
            </p:cNvSpPr>
            <p:nvPr/>
          </p:nvSpPr>
          <p:spPr bwMode="auto">
            <a:xfrm>
              <a:off x="4048" y="3832"/>
              <a:ext cx="0" cy="128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6891" name="Line 59"/>
            <p:cNvSpPr>
              <a:spLocks noChangeShapeType="1"/>
            </p:cNvSpPr>
            <p:nvPr/>
          </p:nvSpPr>
          <p:spPr bwMode="auto">
            <a:xfrm flipV="1">
              <a:off x="3456" y="3962"/>
              <a:ext cx="592" cy="0"/>
            </a:xfrm>
            <a:prstGeom prst="line">
              <a:avLst/>
            </a:prstGeom>
            <a:noFill/>
            <a:ln w="19050">
              <a:solidFill>
                <a:schemeClr val="bg1">
                  <a:lumMod val="60000"/>
                  <a:lumOff val="40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6892" name="Line 60"/>
            <p:cNvSpPr>
              <a:spLocks noChangeShapeType="1"/>
            </p:cNvSpPr>
            <p:nvPr/>
          </p:nvSpPr>
          <p:spPr bwMode="auto">
            <a:xfrm>
              <a:off x="4048" y="3832"/>
              <a:ext cx="481" cy="0"/>
            </a:xfrm>
            <a:prstGeom prst="line">
              <a:avLst/>
            </a:prstGeom>
            <a:noFill/>
            <a:ln w="19050">
              <a:solidFill>
                <a:schemeClr val="bg1">
                  <a:lumMod val="60000"/>
                  <a:lumOff val="40000"/>
                </a:schemeClr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6894" name="Line 62"/>
            <p:cNvSpPr>
              <a:spLocks noChangeShapeType="1"/>
            </p:cNvSpPr>
            <p:nvPr/>
          </p:nvSpPr>
          <p:spPr bwMode="auto">
            <a:xfrm>
              <a:off x="4529" y="3729"/>
              <a:ext cx="0" cy="231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6895" name="Line 63"/>
            <p:cNvSpPr>
              <a:spLocks noChangeShapeType="1"/>
            </p:cNvSpPr>
            <p:nvPr/>
          </p:nvSpPr>
          <p:spPr bwMode="auto">
            <a:xfrm>
              <a:off x="4529" y="3729"/>
              <a:ext cx="463" cy="0"/>
            </a:xfrm>
            <a:prstGeom prst="line">
              <a:avLst/>
            </a:prstGeom>
            <a:noFill/>
            <a:ln w="19050">
              <a:solidFill>
                <a:schemeClr val="bg1">
                  <a:lumMod val="60000"/>
                  <a:lumOff val="40000"/>
                </a:schemeClr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6896" name="Line 64"/>
            <p:cNvSpPr>
              <a:spLocks noChangeShapeType="1"/>
            </p:cNvSpPr>
            <p:nvPr/>
          </p:nvSpPr>
          <p:spPr bwMode="auto">
            <a:xfrm>
              <a:off x="4992" y="3494"/>
              <a:ext cx="249" cy="0"/>
            </a:xfrm>
            <a:prstGeom prst="line">
              <a:avLst/>
            </a:prstGeom>
            <a:noFill/>
            <a:ln w="19050">
              <a:solidFill>
                <a:schemeClr val="bg1">
                  <a:lumMod val="60000"/>
                  <a:lumOff val="40000"/>
                </a:schemeClr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6903" name="Object 71"/>
            <p:cNvGraphicFramePr>
              <a:graphicFrameLocks noChangeAspect="1"/>
            </p:cNvGraphicFramePr>
            <p:nvPr/>
          </p:nvGraphicFramePr>
          <p:xfrm>
            <a:off x="4002" y="3946"/>
            <a:ext cx="146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2133600" imgH="2743200" progId="Equation.DSMT4">
                    <p:embed/>
                  </p:oleObj>
                </mc:Choice>
                <mc:Fallback>
                  <p:oleObj name="Equation" r:id="rId33" imgW="2133600" imgH="2743200" progId="Equation.DSMT4">
                    <p:embed/>
                    <p:pic>
                      <p:nvPicPr>
                        <p:cNvPr id="0" name="图片 72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2" y="3946"/>
                          <a:ext cx="146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6904" name="Object 72"/>
            <p:cNvGraphicFramePr>
              <a:graphicFrameLocks noChangeAspect="1"/>
            </p:cNvGraphicFramePr>
            <p:nvPr/>
          </p:nvGraphicFramePr>
          <p:xfrm>
            <a:off x="4470" y="3946"/>
            <a:ext cx="146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2133600" imgH="2743200" progId="Equation.DSMT4">
                    <p:embed/>
                  </p:oleObj>
                </mc:Choice>
                <mc:Fallback>
                  <p:oleObj name="Equation" r:id="rId35" imgW="2133600" imgH="2743200" progId="Equation.DSMT4">
                    <p:embed/>
                    <p:pic>
                      <p:nvPicPr>
                        <p:cNvPr id="0" name="图片 72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0" y="3946"/>
                          <a:ext cx="146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6905" name="Object 73"/>
            <p:cNvGraphicFramePr>
              <a:graphicFrameLocks noChangeAspect="1"/>
            </p:cNvGraphicFramePr>
            <p:nvPr/>
          </p:nvGraphicFramePr>
          <p:xfrm>
            <a:off x="4935" y="3942"/>
            <a:ext cx="146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2133600" imgH="3048000" progId="Equation.DSMT4">
                    <p:embed/>
                  </p:oleObj>
                </mc:Choice>
                <mc:Fallback>
                  <p:oleObj name="Equation" r:id="rId37" imgW="2133600" imgH="3048000" progId="Equation.DSMT4">
                    <p:embed/>
                    <p:pic>
                      <p:nvPicPr>
                        <p:cNvPr id="0" name="图片 720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5" y="3942"/>
                          <a:ext cx="146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6906" name="Object 74"/>
            <p:cNvGraphicFramePr>
              <a:graphicFrameLocks noChangeAspect="1"/>
            </p:cNvGraphicFramePr>
            <p:nvPr/>
          </p:nvGraphicFramePr>
          <p:xfrm>
            <a:off x="3337" y="3737"/>
            <a:ext cx="230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9" imgW="3352800" imgH="3048000" progId="Equation.DSMT4">
                    <p:embed/>
                  </p:oleObj>
                </mc:Choice>
                <mc:Fallback>
                  <p:oleObj name="Equation" r:id="rId39" imgW="3352800" imgH="3048000" progId="Equation.DSMT4">
                    <p:embed/>
                    <p:pic>
                      <p:nvPicPr>
                        <p:cNvPr id="0" name="图片 72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7" y="3737"/>
                          <a:ext cx="230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6907" name="Object 75"/>
            <p:cNvGraphicFramePr>
              <a:graphicFrameLocks noChangeAspect="1"/>
            </p:cNvGraphicFramePr>
            <p:nvPr/>
          </p:nvGraphicFramePr>
          <p:xfrm>
            <a:off x="3332" y="3637"/>
            <a:ext cx="251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1" imgW="3657600" imgH="3048000" progId="Equation.DSMT4">
                    <p:embed/>
                  </p:oleObj>
                </mc:Choice>
                <mc:Fallback>
                  <p:oleObj name="Equation" r:id="rId41" imgW="3657600" imgH="3048000" progId="Equation.DSMT4">
                    <p:embed/>
                    <p:pic>
                      <p:nvPicPr>
                        <p:cNvPr id="0" name="图片 720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2" y="3637"/>
                          <a:ext cx="251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6908" name="Object 76"/>
            <p:cNvGraphicFramePr>
              <a:graphicFrameLocks noChangeAspect="1"/>
            </p:cNvGraphicFramePr>
            <p:nvPr/>
          </p:nvGraphicFramePr>
          <p:xfrm>
            <a:off x="3440" y="3410"/>
            <a:ext cx="146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3" imgW="2133600" imgH="2743200" progId="Equation.DSMT4">
                    <p:embed/>
                  </p:oleObj>
                </mc:Choice>
                <mc:Fallback>
                  <p:oleObj name="Equation" r:id="rId43" imgW="2133600" imgH="2743200" progId="Equation.DSMT4">
                    <p:embed/>
                    <p:pic>
                      <p:nvPicPr>
                        <p:cNvPr id="0" name="图片 72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0" y="3410"/>
                          <a:ext cx="146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6920" name="Object 88"/>
          <p:cNvGraphicFramePr>
            <a:graphicFrameLocks noChangeAspect="1"/>
          </p:cNvGraphicFramePr>
          <p:nvPr/>
        </p:nvGraphicFramePr>
        <p:xfrm>
          <a:off x="4398681" y="4517060"/>
          <a:ext cx="1584513" cy="432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5" imgW="14935200" imgH="4267200" progId="Equation.DSMT4">
                  <p:embed/>
                </p:oleObj>
              </mc:Choice>
              <mc:Fallback>
                <p:oleObj name="Equation" r:id="rId45" imgW="14935200" imgH="4267200" progId="Equation.DSMT4">
                  <p:embed/>
                  <p:pic>
                    <p:nvPicPr>
                      <p:cNvPr id="0" name="图片 72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681" y="4517060"/>
                        <a:ext cx="1584513" cy="432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924" name="WordArt 92"/>
          <p:cNvSpPr>
            <a:spLocks noChangeArrowheads="1" noChangeShapeType="1" noTextEdit="1"/>
          </p:cNvSpPr>
          <p:nvPr/>
        </p:nvSpPr>
        <p:spPr bwMode="auto">
          <a:xfrm>
            <a:off x="6045154" y="4708411"/>
            <a:ext cx="3030575" cy="3113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单调、右连续的阶梯函数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6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6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7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6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6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6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6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6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7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6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6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6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6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6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6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6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6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6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6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6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76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76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6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6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76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7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76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76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7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6" dur="1000"/>
                                        <p:tgtEl>
                                          <p:spTgt spid="37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0" dur="1000"/>
                                        <p:tgtEl>
                                          <p:spTgt spid="37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76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76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7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7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49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76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76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7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60" grpId="0"/>
      <p:bldP spid="376861" grpId="0" animBg="1"/>
      <p:bldP spid="376879" grpId="0"/>
      <p:bldP spid="376917" grpId="0"/>
      <p:bldP spid="3769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817" name="WordArt 113"/>
          <p:cNvSpPr>
            <a:spLocks noChangeArrowheads="1" noChangeShapeType="1" noTextEdit="1"/>
          </p:cNvSpPr>
          <p:nvPr/>
        </p:nvSpPr>
        <p:spPr bwMode="auto">
          <a:xfrm>
            <a:off x="868363" y="1962150"/>
            <a:ext cx="325437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sp>
        <p:nvSpPr>
          <p:cNvPr id="328818" name="WordArt 114"/>
          <p:cNvSpPr>
            <a:spLocks noChangeArrowheads="1" noChangeShapeType="1" noTextEdit="1"/>
          </p:cNvSpPr>
          <p:nvPr/>
        </p:nvSpPr>
        <p:spPr bwMode="auto">
          <a:xfrm>
            <a:off x="868363" y="2486025"/>
            <a:ext cx="325437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sp>
        <p:nvSpPr>
          <p:cNvPr id="328819" name="WordArt 115"/>
          <p:cNvSpPr>
            <a:spLocks noChangeArrowheads="1" noChangeShapeType="1" noTextEdit="1"/>
          </p:cNvSpPr>
          <p:nvPr/>
        </p:nvSpPr>
        <p:spPr bwMode="auto">
          <a:xfrm>
            <a:off x="868363" y="3595688"/>
            <a:ext cx="325437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③</a:t>
            </a:r>
          </a:p>
        </p:txBody>
      </p:sp>
      <p:grpSp>
        <p:nvGrpSpPr>
          <p:cNvPr id="328847" name="Group 143"/>
          <p:cNvGrpSpPr/>
          <p:nvPr/>
        </p:nvGrpSpPr>
        <p:grpSpPr bwMode="auto">
          <a:xfrm>
            <a:off x="1355725" y="1817687"/>
            <a:ext cx="3935413" cy="609599"/>
            <a:chOff x="854" y="1145"/>
            <a:chExt cx="2479" cy="384"/>
          </a:xfrm>
        </p:grpSpPr>
        <p:graphicFrame>
          <p:nvGraphicFramePr>
            <p:cNvPr id="328820" name="Object 116"/>
            <p:cNvGraphicFramePr>
              <a:graphicFrameLocks noChangeAspect="1"/>
            </p:cNvGraphicFramePr>
            <p:nvPr/>
          </p:nvGraphicFramePr>
          <p:xfrm>
            <a:off x="854" y="1196"/>
            <a:ext cx="519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620000" imgH="4267200" progId="Equation.DSMT4">
                    <p:embed/>
                  </p:oleObj>
                </mc:Choice>
                <mc:Fallback>
                  <p:oleObj name="Equation" r:id="rId2" imgW="7620000" imgH="4267200" progId="Equation.DSMT4">
                    <p:embed/>
                    <p:pic>
                      <p:nvPicPr>
                        <p:cNvPr id="0" name="图片 739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4" y="1196"/>
                          <a:ext cx="519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822" name="Rectangle 118"/>
            <p:cNvSpPr>
              <a:spLocks noChangeArrowheads="1"/>
            </p:cNvSpPr>
            <p:nvPr/>
          </p:nvSpPr>
          <p:spPr bwMode="auto">
            <a:xfrm>
              <a:off x="1272" y="1145"/>
              <a:ext cx="2061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是单调不减函数</a:t>
              </a:r>
            </a:p>
          </p:txBody>
        </p:sp>
      </p:grpSp>
      <p:grpSp>
        <p:nvGrpSpPr>
          <p:cNvPr id="328846" name="Group 142"/>
          <p:cNvGrpSpPr/>
          <p:nvPr/>
        </p:nvGrpSpPr>
        <p:grpSpPr bwMode="auto">
          <a:xfrm>
            <a:off x="1312863" y="2349500"/>
            <a:ext cx="2767013" cy="609600"/>
            <a:chOff x="819" y="1480"/>
            <a:chExt cx="1743" cy="384"/>
          </a:xfrm>
        </p:grpSpPr>
        <p:graphicFrame>
          <p:nvGraphicFramePr>
            <p:cNvPr id="328826" name="Object 122"/>
            <p:cNvGraphicFramePr>
              <a:graphicFrameLocks noChangeAspect="1"/>
            </p:cNvGraphicFramePr>
            <p:nvPr/>
          </p:nvGraphicFramePr>
          <p:xfrm>
            <a:off x="819" y="1540"/>
            <a:ext cx="114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764000" imgH="4267200" progId="Equation.DSMT4">
                    <p:embed/>
                  </p:oleObj>
                </mc:Choice>
                <mc:Fallback>
                  <p:oleObj name="Equation" r:id="rId4" imgW="16764000" imgH="4267200" progId="Equation.DSMT4">
                    <p:embed/>
                    <p:pic>
                      <p:nvPicPr>
                        <p:cNvPr id="0" name="图片 739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9" y="1540"/>
                          <a:ext cx="1142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827" name="Rectangle 123"/>
            <p:cNvSpPr>
              <a:spLocks noChangeArrowheads="1"/>
            </p:cNvSpPr>
            <p:nvPr/>
          </p:nvSpPr>
          <p:spPr bwMode="auto">
            <a:xfrm>
              <a:off x="1869" y="1480"/>
              <a:ext cx="693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solidFill>
                    <a:schemeClr val="bg1">
                      <a:lumMod val="50000"/>
                    </a:schemeClr>
                  </a:solidFill>
                </a:rPr>
                <a:t>且</a:t>
              </a:r>
            </a:p>
          </p:txBody>
        </p:sp>
      </p:grpSp>
      <p:graphicFrame>
        <p:nvGraphicFramePr>
          <p:cNvPr id="328828" name="Object 124"/>
          <p:cNvGraphicFramePr>
            <a:graphicFrameLocks noChangeAspect="1"/>
          </p:cNvGraphicFramePr>
          <p:nvPr/>
        </p:nvGraphicFramePr>
        <p:xfrm>
          <a:off x="1450975" y="2936875"/>
          <a:ext cx="326231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175200" imgH="5791200" progId="Equation.DSMT4">
                  <p:embed/>
                </p:oleObj>
              </mc:Choice>
              <mc:Fallback>
                <p:oleObj name="Equation" r:id="rId6" imgW="30175200" imgH="5791200" progId="Equation.DSMT4">
                  <p:embed/>
                  <p:pic>
                    <p:nvPicPr>
                      <p:cNvPr id="0" name="图片 739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2936875"/>
                        <a:ext cx="3262313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830" name="Object 126"/>
          <p:cNvGraphicFramePr>
            <a:graphicFrameLocks noChangeAspect="1"/>
          </p:cNvGraphicFramePr>
          <p:nvPr/>
        </p:nvGraphicFramePr>
        <p:xfrm>
          <a:off x="4621213" y="2932113"/>
          <a:ext cx="3427412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699200" imgH="5791200" progId="Equation.DSMT4">
                  <p:embed/>
                </p:oleObj>
              </mc:Choice>
              <mc:Fallback>
                <p:oleObj name="Equation" r:id="rId8" imgW="31699200" imgH="5791200" progId="Equation.DSMT4">
                  <p:embed/>
                  <p:pic>
                    <p:nvPicPr>
                      <p:cNvPr id="0" name="图片 739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213" y="2932113"/>
                        <a:ext cx="3427412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8836" name="Group 132"/>
          <p:cNvGrpSpPr/>
          <p:nvPr/>
        </p:nvGrpSpPr>
        <p:grpSpPr bwMode="auto">
          <a:xfrm>
            <a:off x="1354138" y="3468686"/>
            <a:ext cx="3509962" cy="609599"/>
            <a:chOff x="1264" y="2118"/>
            <a:chExt cx="2211" cy="384"/>
          </a:xfrm>
        </p:grpSpPr>
        <p:sp>
          <p:nvSpPr>
            <p:cNvPr id="328832" name="Rectangle 128"/>
            <p:cNvSpPr>
              <a:spLocks noChangeArrowheads="1"/>
            </p:cNvSpPr>
            <p:nvPr/>
          </p:nvSpPr>
          <p:spPr bwMode="auto">
            <a:xfrm>
              <a:off x="1694" y="2118"/>
              <a:ext cx="1781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右连续函数即</a:t>
              </a:r>
            </a:p>
          </p:txBody>
        </p:sp>
        <p:graphicFrame>
          <p:nvGraphicFramePr>
            <p:cNvPr id="328835" name="Object 131"/>
            <p:cNvGraphicFramePr>
              <a:graphicFrameLocks noChangeAspect="1"/>
            </p:cNvGraphicFramePr>
            <p:nvPr/>
          </p:nvGraphicFramePr>
          <p:xfrm>
            <a:off x="1264" y="2165"/>
            <a:ext cx="52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620000" imgH="4267200" progId="Equation.DSMT4">
                    <p:embed/>
                  </p:oleObj>
                </mc:Choice>
                <mc:Fallback>
                  <p:oleObj name="Equation" r:id="rId10" imgW="7620000" imgH="4267200" progId="Equation.DSMT4">
                    <p:embed/>
                    <p:pic>
                      <p:nvPicPr>
                        <p:cNvPr id="0" name="图片 739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4" y="2165"/>
                          <a:ext cx="52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8837" name="Object 133"/>
          <p:cNvGraphicFramePr>
            <a:graphicFrameLocks noChangeAspect="1"/>
          </p:cNvGraphicFramePr>
          <p:nvPr/>
        </p:nvGraphicFramePr>
        <p:xfrm>
          <a:off x="2622550" y="3952875"/>
          <a:ext cx="38544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661600" imgH="5791200" progId="Equation.DSMT4">
                  <p:embed/>
                </p:oleObj>
              </mc:Choice>
              <mc:Fallback>
                <p:oleObj name="Equation" r:id="rId12" imgW="35661600" imgH="5791200" progId="Equation.DSMT4">
                  <p:embed/>
                  <p:pic>
                    <p:nvPicPr>
                      <p:cNvPr id="0" name="图片 739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3952875"/>
                        <a:ext cx="385445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840" name="Object 136"/>
          <p:cNvGraphicFramePr>
            <a:graphicFrameLocks noChangeAspect="1"/>
          </p:cNvGraphicFramePr>
          <p:nvPr/>
        </p:nvGraphicFramePr>
        <p:xfrm>
          <a:off x="2786063" y="1027113"/>
          <a:ext cx="45910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2367200" imgH="4267200" progId="Equation.DSMT4">
                  <p:embed/>
                </p:oleObj>
              </mc:Choice>
              <mc:Fallback>
                <p:oleObj name="Equation" r:id="rId14" imgW="42367200" imgH="4267200" progId="Equation.DSMT4">
                  <p:embed/>
                  <p:pic>
                    <p:nvPicPr>
                      <p:cNvPr id="0" name="图片 739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1027113"/>
                        <a:ext cx="45910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841" name="WordArt 137"/>
          <p:cNvSpPr>
            <a:spLocks noChangeArrowheads="1" noChangeShapeType="1" noTextEdit="1"/>
          </p:cNvSpPr>
          <p:nvPr/>
        </p:nvSpPr>
        <p:spPr bwMode="auto">
          <a:xfrm>
            <a:off x="409575" y="1430338"/>
            <a:ext cx="3684588" cy="3794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分布函数的基本性质：</a:t>
            </a:r>
          </a:p>
        </p:txBody>
      </p:sp>
      <p:grpSp>
        <p:nvGrpSpPr>
          <p:cNvPr id="328845" name="Group 141"/>
          <p:cNvGrpSpPr/>
          <p:nvPr/>
        </p:nvGrpSpPr>
        <p:grpSpPr bwMode="auto">
          <a:xfrm>
            <a:off x="877888" y="530225"/>
            <a:ext cx="3109912" cy="579438"/>
            <a:chOff x="633" y="334"/>
            <a:chExt cx="1959" cy="365"/>
          </a:xfrm>
        </p:grpSpPr>
        <p:sp>
          <p:nvSpPr>
            <p:cNvPr id="328843" name="Text Box 139"/>
            <p:cNvSpPr txBox="1">
              <a:spLocks noChangeArrowheads="1"/>
            </p:cNvSpPr>
            <p:nvPr/>
          </p:nvSpPr>
          <p:spPr bwMode="auto">
            <a:xfrm>
              <a:off x="1061" y="334"/>
              <a:ext cx="153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3333CC"/>
                  </a:solidFill>
                  <a:latin typeface="华文新魏" panose="02010800040101010101" charset="-122"/>
                  <a:ea typeface="华文新魏" panose="02010800040101010101" charset="-122"/>
                </a:rPr>
                <a:t>的分布函数</a:t>
              </a:r>
            </a:p>
          </p:txBody>
        </p:sp>
        <p:graphicFrame>
          <p:nvGraphicFramePr>
            <p:cNvPr id="328844" name="Object 140"/>
            <p:cNvGraphicFramePr>
              <a:graphicFrameLocks noChangeAspect="1"/>
            </p:cNvGraphicFramePr>
            <p:nvPr/>
          </p:nvGraphicFramePr>
          <p:xfrm>
            <a:off x="633" y="423"/>
            <a:ext cx="53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7924800" imgH="3657600" progId="Equation.DSMT4">
                    <p:embed/>
                  </p:oleObj>
                </mc:Choice>
                <mc:Fallback>
                  <p:oleObj name="Equation" r:id="rId16" imgW="7924800" imgH="3657600" progId="Equation.DSMT4">
                    <p:embed/>
                    <p:pic>
                      <p:nvPicPr>
                        <p:cNvPr id="0" name="图片 739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" y="423"/>
                          <a:ext cx="53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8918" name="AutoShape 214"/>
          <p:cNvSpPr>
            <a:spLocks noChangeArrowheads="1"/>
          </p:cNvSpPr>
          <p:nvPr/>
        </p:nvSpPr>
        <p:spPr bwMode="auto">
          <a:xfrm>
            <a:off x="576850" y="4568825"/>
            <a:ext cx="965200" cy="609600"/>
          </a:xfrm>
          <a:prstGeom prst="star16">
            <a:avLst>
              <a:gd name="adj" fmla="val 37500"/>
            </a:avLst>
          </a:prstGeom>
          <a:gradFill rotWithShape="1">
            <a:gsLst>
              <a:gs pos="0">
                <a:srgbClr val="FFFF00"/>
              </a:gs>
              <a:gs pos="100000">
                <a:srgbClr val="FF0000">
                  <a:alpha val="67999"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accent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20000"/>
              </a:lnSpc>
            </a:pPr>
            <a:endParaRPr lang="zh-CN" altLang="zh-CN">
              <a:solidFill>
                <a:srgbClr val="FF9933"/>
              </a:solidFill>
              <a:effectLst/>
            </a:endParaRPr>
          </a:p>
        </p:txBody>
      </p:sp>
      <p:sp>
        <p:nvSpPr>
          <p:cNvPr id="328919" name="WordArt 215"/>
          <p:cNvSpPr>
            <a:spLocks noChangeArrowheads="1" noChangeShapeType="1" noTextEdit="1"/>
          </p:cNvSpPr>
          <p:nvPr/>
        </p:nvSpPr>
        <p:spPr bwMode="auto">
          <a:xfrm>
            <a:off x="865775" y="4692650"/>
            <a:ext cx="354013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注</a:t>
            </a:r>
          </a:p>
        </p:txBody>
      </p:sp>
      <p:pic>
        <p:nvPicPr>
          <p:cNvPr id="328920" name="Picture 216" descr="qiu"/>
          <p:cNvPicPr>
            <a:picLocks noChangeAspect="1" noChangeArrowheads="1" noCrop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990600" y="5356225"/>
            <a:ext cx="146050" cy="14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921" name="Picture 217" descr="qiu"/>
          <p:cNvPicPr>
            <a:picLocks noChangeAspect="1" noChangeArrowheads="1" noCrop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992188" y="5840413"/>
            <a:ext cx="146050" cy="14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8922" name="Group 218"/>
          <p:cNvGrpSpPr/>
          <p:nvPr/>
        </p:nvGrpSpPr>
        <p:grpSpPr bwMode="auto">
          <a:xfrm>
            <a:off x="1251971" y="5037864"/>
            <a:ext cx="5588000" cy="609601"/>
            <a:chOff x="544" y="3284"/>
            <a:chExt cx="3520" cy="384"/>
          </a:xfrm>
        </p:grpSpPr>
        <p:sp>
          <p:nvSpPr>
            <p:cNvPr id="328923" name="Rectangle 219"/>
            <p:cNvSpPr>
              <a:spLocks noChangeArrowheads="1"/>
            </p:cNvSpPr>
            <p:nvPr/>
          </p:nvSpPr>
          <p:spPr bwMode="auto">
            <a:xfrm>
              <a:off x="544" y="3284"/>
              <a:ext cx="352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dirty="0" err="1">
                  <a:solidFill>
                    <a:srgbClr val="3333CC"/>
                  </a:solidFill>
                  <a:latin typeface="华文新魏" panose="02010800040101010101" charset="-122"/>
                  <a:ea typeface="华文新魏" panose="02010800040101010101" charset="-122"/>
                </a:rPr>
                <a:t>r.v</a:t>
              </a:r>
              <a:r>
                <a:rPr lang="zh-CN" altLang="en-US" dirty="0">
                  <a:solidFill>
                    <a:srgbClr val="3333CC"/>
                  </a:solidFill>
                  <a:latin typeface="华文新魏" panose="02010800040101010101" charset="-122"/>
                  <a:ea typeface="华文新魏" panose="02010800040101010101" charset="-122"/>
                </a:rPr>
                <a:t>的分布函数必满足性质</a:t>
              </a:r>
            </a:p>
          </p:txBody>
        </p:sp>
        <p:sp>
          <p:nvSpPr>
            <p:cNvPr id="328924" name="WordArt 220"/>
            <p:cNvSpPr>
              <a:spLocks noChangeArrowheads="1" noChangeShapeType="1" noTextEdit="1"/>
            </p:cNvSpPr>
            <p:nvPr/>
          </p:nvSpPr>
          <p:spPr bwMode="auto">
            <a:xfrm>
              <a:off x="3134" y="3400"/>
              <a:ext cx="205" cy="16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12700">
                  <a:solidFill>
                    <a:srgbClr val="99CCFF"/>
                  </a:solidFill>
                  <a:rou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solidFill>
                    <a:srgbClr val="3333CC"/>
                  </a:solidFill>
                  <a:latin typeface="隶书" panose="02010509060101010101" charset="-122"/>
                  <a:ea typeface="隶书" panose="02010509060101010101" charset="-122"/>
                </a:rPr>
                <a:t>①</a:t>
              </a:r>
            </a:p>
          </p:txBody>
        </p:sp>
        <p:sp>
          <p:nvSpPr>
            <p:cNvPr id="328925" name="WordArt 221"/>
            <p:cNvSpPr>
              <a:spLocks noChangeArrowheads="1" noChangeShapeType="1" noTextEdit="1"/>
            </p:cNvSpPr>
            <p:nvPr/>
          </p:nvSpPr>
          <p:spPr bwMode="auto">
            <a:xfrm>
              <a:off x="3376" y="3398"/>
              <a:ext cx="205" cy="174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12700">
                  <a:solidFill>
                    <a:srgbClr val="99CCFF"/>
                  </a:solidFill>
                  <a:rou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solidFill>
                    <a:srgbClr val="3333CC"/>
                  </a:solidFill>
                  <a:latin typeface="隶书" panose="02010509060101010101" charset="-122"/>
                  <a:ea typeface="隶书" panose="02010509060101010101" charset="-122"/>
                </a:rPr>
                <a:t>②</a:t>
              </a:r>
            </a:p>
          </p:txBody>
        </p:sp>
        <p:sp>
          <p:nvSpPr>
            <p:cNvPr id="328926" name="WordArt 222"/>
            <p:cNvSpPr>
              <a:spLocks noChangeArrowheads="1" noChangeShapeType="1" noTextEdit="1"/>
            </p:cNvSpPr>
            <p:nvPr/>
          </p:nvSpPr>
          <p:spPr bwMode="auto">
            <a:xfrm>
              <a:off x="3617" y="3391"/>
              <a:ext cx="205" cy="174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12700">
                  <a:solidFill>
                    <a:srgbClr val="99CCFF"/>
                  </a:solidFill>
                  <a:rou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solidFill>
                    <a:srgbClr val="3333CC"/>
                  </a:solidFill>
                  <a:latin typeface="隶书" panose="02010509060101010101" charset="-122"/>
                  <a:ea typeface="隶书" panose="02010509060101010101" charset="-122"/>
                </a:rPr>
                <a:t>③</a:t>
              </a:r>
            </a:p>
          </p:txBody>
        </p:sp>
      </p:grpSp>
      <p:grpSp>
        <p:nvGrpSpPr>
          <p:cNvPr id="328927" name="Group 223"/>
          <p:cNvGrpSpPr/>
          <p:nvPr/>
        </p:nvGrpSpPr>
        <p:grpSpPr bwMode="auto">
          <a:xfrm>
            <a:off x="1716675" y="4598988"/>
            <a:ext cx="6835775" cy="576262"/>
            <a:chOff x="1094" y="2809"/>
            <a:chExt cx="4306" cy="363"/>
          </a:xfrm>
        </p:grpSpPr>
        <p:sp>
          <p:nvSpPr>
            <p:cNvPr id="328928" name="Rectangle 224"/>
            <p:cNvSpPr>
              <a:spLocks noChangeArrowheads="1"/>
            </p:cNvSpPr>
            <p:nvPr/>
          </p:nvSpPr>
          <p:spPr bwMode="auto">
            <a:xfrm>
              <a:off x="1094" y="2809"/>
              <a:ext cx="430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3333CC"/>
                  </a:solidFill>
                  <a:latin typeface="华文新魏" panose="02010800040101010101" charset="-122"/>
                  <a:ea typeface="华文新魏" panose="02010800040101010101" charset="-122"/>
                </a:rPr>
                <a:t>性质</a:t>
              </a:r>
              <a:r>
                <a:rPr lang="zh-CN" altLang="en-US" i="1" dirty="0">
                  <a:solidFill>
                    <a:srgbClr val="3333CC"/>
                  </a:solidFill>
                  <a:latin typeface="Times New Roman" panose="02020603050405020304" pitchFamily="18" charset="0"/>
                  <a:ea typeface="隶书" panose="02010509060101010101" charset="-122"/>
                </a:rPr>
                <a:t>              </a:t>
              </a:r>
              <a:r>
                <a:rPr lang="zh-CN" altLang="en-US" dirty="0">
                  <a:solidFill>
                    <a:srgbClr val="3333CC"/>
                  </a:solidFill>
                  <a:latin typeface="Times New Roman" panose="02020603050405020304" pitchFamily="18" charset="0"/>
                  <a:ea typeface="华文新魏" panose="02010800040101010101" charset="-122"/>
                </a:rPr>
                <a:t>是分布函数的本质特征</a:t>
              </a:r>
            </a:p>
          </p:txBody>
        </p:sp>
        <p:sp>
          <p:nvSpPr>
            <p:cNvPr id="328929" name="WordArt 225"/>
            <p:cNvSpPr>
              <a:spLocks noChangeArrowheads="1" noChangeShapeType="1" noTextEdit="1"/>
            </p:cNvSpPr>
            <p:nvPr/>
          </p:nvSpPr>
          <p:spPr bwMode="auto">
            <a:xfrm>
              <a:off x="1630" y="2926"/>
              <a:ext cx="205" cy="16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12700">
                  <a:solidFill>
                    <a:srgbClr val="99CCFF"/>
                  </a:solidFill>
                  <a:rou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solidFill>
                    <a:srgbClr val="3333CC"/>
                  </a:solidFill>
                  <a:latin typeface="隶书" panose="02010509060101010101" charset="-122"/>
                  <a:ea typeface="隶书" panose="02010509060101010101" charset="-122"/>
                </a:rPr>
                <a:t>①</a:t>
              </a:r>
            </a:p>
          </p:txBody>
        </p:sp>
        <p:sp>
          <p:nvSpPr>
            <p:cNvPr id="328930" name="WordArt 226"/>
            <p:cNvSpPr>
              <a:spLocks noChangeArrowheads="1" noChangeShapeType="1" noTextEdit="1"/>
            </p:cNvSpPr>
            <p:nvPr/>
          </p:nvSpPr>
          <p:spPr bwMode="auto">
            <a:xfrm>
              <a:off x="1904" y="2924"/>
              <a:ext cx="205" cy="174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12700">
                  <a:solidFill>
                    <a:srgbClr val="99CCFF"/>
                  </a:solidFill>
                  <a:rou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solidFill>
                    <a:srgbClr val="3333CC"/>
                  </a:solidFill>
                  <a:latin typeface="隶书" panose="02010509060101010101" charset="-122"/>
                  <a:ea typeface="隶书" panose="02010509060101010101" charset="-122"/>
                </a:rPr>
                <a:t>②</a:t>
              </a:r>
            </a:p>
          </p:txBody>
        </p:sp>
        <p:sp>
          <p:nvSpPr>
            <p:cNvPr id="328931" name="WordArt 227"/>
            <p:cNvSpPr>
              <a:spLocks noChangeArrowheads="1" noChangeShapeType="1" noTextEdit="1"/>
            </p:cNvSpPr>
            <p:nvPr/>
          </p:nvSpPr>
          <p:spPr bwMode="auto">
            <a:xfrm>
              <a:off x="2169" y="2917"/>
              <a:ext cx="205" cy="174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12700">
                  <a:solidFill>
                    <a:srgbClr val="99CCFF"/>
                  </a:solidFill>
                  <a:rou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 dirty="0">
                  <a:solidFill>
                    <a:srgbClr val="3333CC"/>
                  </a:solidFill>
                  <a:latin typeface="隶书" panose="02010509060101010101" charset="-122"/>
                  <a:ea typeface="隶书" panose="02010509060101010101" charset="-122"/>
                </a:rPr>
                <a:t>③</a:t>
              </a:r>
            </a:p>
          </p:txBody>
        </p:sp>
      </p:grpSp>
      <p:grpSp>
        <p:nvGrpSpPr>
          <p:cNvPr id="328932" name="Group 228"/>
          <p:cNvGrpSpPr/>
          <p:nvPr/>
        </p:nvGrpSpPr>
        <p:grpSpPr bwMode="auto">
          <a:xfrm>
            <a:off x="1188038" y="5557838"/>
            <a:ext cx="7569200" cy="579437"/>
            <a:chOff x="545" y="3613"/>
            <a:chExt cx="4768" cy="365"/>
          </a:xfrm>
        </p:grpSpPr>
        <p:sp>
          <p:nvSpPr>
            <p:cNvPr id="328933" name="Rectangle 229"/>
            <p:cNvSpPr>
              <a:spLocks noChangeArrowheads="1"/>
            </p:cNvSpPr>
            <p:nvPr/>
          </p:nvSpPr>
          <p:spPr bwMode="auto">
            <a:xfrm>
              <a:off x="545" y="3613"/>
              <a:ext cx="47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dirty="0">
                  <a:solidFill>
                    <a:srgbClr val="3333CC"/>
                  </a:solidFill>
                  <a:latin typeface="华文新魏" panose="02010800040101010101" charset="-122"/>
                  <a:ea typeface="华文新魏" panose="02010800040101010101" charset="-122"/>
                </a:rPr>
                <a:t>满足性质              的        必是某</a:t>
              </a:r>
              <a:r>
                <a:rPr lang="en-US" altLang="zh-CN" dirty="0" err="1">
                  <a:solidFill>
                    <a:srgbClr val="3333CC"/>
                  </a:solidFill>
                  <a:latin typeface="华文新魏" panose="02010800040101010101" charset="-122"/>
                  <a:ea typeface="华文新魏" panose="02010800040101010101" charset="-122"/>
                </a:rPr>
                <a:t>r.v</a:t>
              </a:r>
              <a:r>
                <a:rPr lang="zh-CN" altLang="en-US" dirty="0">
                  <a:solidFill>
                    <a:srgbClr val="3333CC"/>
                  </a:solidFill>
                  <a:latin typeface="华文新魏" panose="02010800040101010101" charset="-122"/>
                  <a:ea typeface="华文新魏" panose="02010800040101010101" charset="-122"/>
                </a:rPr>
                <a:t>的分布函数</a:t>
              </a:r>
            </a:p>
          </p:txBody>
        </p:sp>
        <p:sp>
          <p:nvSpPr>
            <p:cNvPr id="328934" name="WordArt 230"/>
            <p:cNvSpPr>
              <a:spLocks noChangeArrowheads="1" noChangeShapeType="1" noTextEdit="1"/>
            </p:cNvSpPr>
            <p:nvPr/>
          </p:nvSpPr>
          <p:spPr bwMode="auto">
            <a:xfrm>
              <a:off x="1503" y="3737"/>
              <a:ext cx="205" cy="16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12700">
                  <a:solidFill>
                    <a:srgbClr val="99CCFF"/>
                  </a:solidFill>
                  <a:rou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solidFill>
                    <a:srgbClr val="3333CC"/>
                  </a:solidFill>
                  <a:latin typeface="隶书" panose="02010509060101010101" charset="-122"/>
                  <a:ea typeface="隶书" panose="02010509060101010101" charset="-122"/>
                </a:rPr>
                <a:t>①</a:t>
              </a:r>
            </a:p>
          </p:txBody>
        </p:sp>
        <p:sp>
          <p:nvSpPr>
            <p:cNvPr id="328935" name="WordArt 231"/>
            <p:cNvSpPr>
              <a:spLocks noChangeArrowheads="1" noChangeShapeType="1" noTextEdit="1"/>
            </p:cNvSpPr>
            <p:nvPr/>
          </p:nvSpPr>
          <p:spPr bwMode="auto">
            <a:xfrm>
              <a:off x="1769" y="3735"/>
              <a:ext cx="205" cy="174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12700">
                  <a:solidFill>
                    <a:srgbClr val="99CCFF"/>
                  </a:solidFill>
                  <a:rou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solidFill>
                    <a:srgbClr val="3333CC"/>
                  </a:solidFill>
                  <a:latin typeface="隶书" panose="02010509060101010101" charset="-122"/>
                  <a:ea typeface="隶书" panose="02010509060101010101" charset="-122"/>
                </a:rPr>
                <a:t>②</a:t>
              </a:r>
            </a:p>
          </p:txBody>
        </p:sp>
        <p:sp>
          <p:nvSpPr>
            <p:cNvPr id="328936" name="WordArt 232"/>
            <p:cNvSpPr>
              <a:spLocks noChangeArrowheads="1" noChangeShapeType="1" noTextEdit="1"/>
            </p:cNvSpPr>
            <p:nvPr/>
          </p:nvSpPr>
          <p:spPr bwMode="auto">
            <a:xfrm>
              <a:off x="2034" y="3728"/>
              <a:ext cx="205" cy="174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12700">
                  <a:solidFill>
                    <a:srgbClr val="99CCFF"/>
                  </a:solidFill>
                  <a:rou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solidFill>
                    <a:srgbClr val="3333CC"/>
                  </a:solidFill>
                  <a:latin typeface="隶书" panose="02010509060101010101" charset="-122"/>
                  <a:ea typeface="隶书" panose="02010509060101010101" charset="-122"/>
                </a:rPr>
                <a:t>③</a:t>
              </a:r>
            </a:p>
          </p:txBody>
        </p:sp>
        <p:graphicFrame>
          <p:nvGraphicFramePr>
            <p:cNvPr id="328937" name="Object 233"/>
            <p:cNvGraphicFramePr>
              <a:graphicFrameLocks noChangeAspect="1"/>
            </p:cNvGraphicFramePr>
            <p:nvPr/>
          </p:nvGraphicFramePr>
          <p:xfrm>
            <a:off x="2478" y="3696"/>
            <a:ext cx="521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7620000" imgH="4267200" progId="Equation.DSMT4">
                    <p:embed/>
                  </p:oleObj>
                </mc:Choice>
                <mc:Fallback>
                  <p:oleObj name="Equation" r:id="rId19" imgW="7620000" imgH="4267200" progId="Equation.DSMT4">
                    <p:embed/>
                    <p:pic>
                      <p:nvPicPr>
                        <p:cNvPr id="0" name="图片 739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8" y="3696"/>
                          <a:ext cx="521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8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8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8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8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8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8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2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8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8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2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8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8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8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8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8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8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2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8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8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8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8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8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8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89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2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2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2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2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2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817" grpId="0" animBg="1"/>
      <p:bldP spid="328818" grpId="0" animBg="1"/>
      <p:bldP spid="328819" grpId="0" animBg="1"/>
      <p:bldP spid="328841" grpId="0"/>
      <p:bldP spid="328918" grpId="0" animBg="1"/>
      <p:bldP spid="3289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latinLnBrk="1">
              <a:spcBef>
                <a:spcPct val="0"/>
              </a:spcBef>
            </a:pPr>
            <a:fld id="{9A0DB2DC-4C9A-4742-B13C-FB6460FD3503}" type="slidenum">
              <a:rPr lang="ko-KR" altLang="en-US" sz="1400" dirty="0">
                <a:solidFill>
                  <a:srgbClr val="5E5D2F"/>
                </a:solidFill>
                <a:latin typeface="-쉬리M" pitchFamily="18" charset="-127"/>
                <a:ea typeface="-쉬리M" pitchFamily="18" charset="-127"/>
              </a:rPr>
              <a:t>16</a:t>
            </a:fld>
            <a:endParaRPr lang="ko-KR" altLang="en-US" sz="1400" dirty="0">
              <a:solidFill>
                <a:srgbClr val="5E5D2F"/>
              </a:solidFill>
              <a:latin typeface="-쉬리M" pitchFamily="18" charset="-127"/>
              <a:ea typeface="-쉬리M" pitchFamily="18" charset="-127"/>
            </a:endParaRPr>
          </a:p>
        </p:txBody>
      </p:sp>
      <p:sp>
        <p:nvSpPr>
          <p:cNvPr id="25602" name="文本占位符 373762"/>
          <p:cNvSpPr>
            <a:spLocks noGrp="1"/>
          </p:cNvSpPr>
          <p:nvPr>
            <p:ph type="body" sz="half" idx="1"/>
          </p:nvPr>
        </p:nvSpPr>
        <p:spPr>
          <a:xfrm>
            <a:off x="720090" y="525780"/>
            <a:ext cx="7957185" cy="6055995"/>
          </a:xfrm>
        </p:spPr>
        <p:txBody>
          <a:bodyPr anchor="t"/>
          <a:lstStyle/>
          <a:p>
            <a:pPr>
              <a:buClrTx/>
              <a:buSzTx/>
              <a:buFontTx/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分布函数</a:t>
            </a:r>
          </a:p>
        </p:txBody>
      </p:sp>
      <p:graphicFrame>
        <p:nvGraphicFramePr>
          <p:cNvPr id="25603" name="内容占位符 373763"/>
          <p:cNvGraphicFramePr>
            <a:graphicFrameLocks noGrp="1"/>
          </p:cNvGraphicFramePr>
          <p:nvPr>
            <p:ph sz="quarter" idx="2"/>
          </p:nvPr>
        </p:nvGraphicFramePr>
        <p:xfrm>
          <a:off x="884238" y="1030288"/>
          <a:ext cx="65754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018790" imgH="215900" progId="Equation.DSMT4">
                  <p:embed/>
                </p:oleObj>
              </mc:Choice>
              <mc:Fallback>
                <p:oleObj r:id="rId2" imgW="3018790" imgH="2159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84238" y="1030288"/>
                        <a:ext cx="6575425" cy="4714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内容占位符 373766"/>
          <p:cNvGraphicFramePr>
            <a:graphicFrameLocks noGrp="1"/>
          </p:cNvGraphicFramePr>
          <p:nvPr>
            <p:ph sz="quarter" idx="3"/>
          </p:nvPr>
        </p:nvGraphicFramePr>
        <p:xfrm>
          <a:off x="922338" y="1514475"/>
          <a:ext cx="78994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962400" imgH="457200" progId="Equation.DSMT4">
                  <p:embed/>
                </p:oleObj>
              </mc:Choice>
              <mc:Fallback>
                <p:oleObj r:id="rId4" imgW="3962400" imgH="4572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2338" y="1514475"/>
                        <a:ext cx="7899400" cy="9112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815" name="对象 373814"/>
          <p:cNvGraphicFramePr/>
          <p:nvPr/>
        </p:nvGraphicFramePr>
        <p:xfrm>
          <a:off x="2490788" y="5962650"/>
          <a:ext cx="45053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349500" imgH="228600" progId="Equation.DSMT4">
                  <p:embed/>
                </p:oleObj>
              </mc:Choice>
              <mc:Fallback>
                <p:oleObj r:id="rId6" imgW="2349500" imgH="2286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90788" y="5962650"/>
                        <a:ext cx="4505325" cy="439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对象 373815"/>
          <p:cNvGraphicFramePr/>
          <p:nvPr/>
        </p:nvGraphicFramePr>
        <p:xfrm>
          <a:off x="754063" y="2835275"/>
          <a:ext cx="241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141730" imgH="215900" progId="Equation.DSMT4">
                  <p:embed/>
                </p:oleObj>
              </mc:Choice>
              <mc:Fallback>
                <p:oleObj r:id="rId8" imgW="1141730" imgH="2159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4063" y="2835275"/>
                        <a:ext cx="24130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817" name="Litebulb"/>
          <p:cNvSpPr>
            <a:spLocks noEditPoints="1"/>
          </p:cNvSpPr>
          <p:nvPr/>
        </p:nvSpPr>
        <p:spPr>
          <a:xfrm>
            <a:off x="720725" y="1587500"/>
            <a:ext cx="184150" cy="260350"/>
          </a:xfrm>
          <a:custGeom>
            <a:avLst/>
            <a:gdLst/>
            <a:ahLst/>
            <a:cxnLst>
              <a:cxn ang="0">
                <a:pos x="10800" y="0"/>
              </a:cxn>
              <a:cxn ang="0">
                <a:pos x="21600" y="7782"/>
              </a:cxn>
              <a:cxn ang="0">
                <a:pos x="0" y="7782"/>
              </a:cxn>
              <a:cxn ang="0">
                <a:pos x="10800" y="21600"/>
              </a:cxn>
            </a:cxnLst>
            <a:rect l="0" t="0" r="0" b="0"/>
            <a:pathLst>
              <a:path w="21600" h="2160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73846" name="对象 373845"/>
          <p:cNvGraphicFramePr/>
          <p:nvPr/>
        </p:nvGraphicFramePr>
        <p:xfrm>
          <a:off x="2147888" y="4914900"/>
          <a:ext cx="17907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964565" imgH="203200" progId="Equation.DSMT4">
                  <p:embed/>
                </p:oleObj>
              </mc:Choice>
              <mc:Fallback>
                <p:oleObj r:id="rId10" imgW="964565" imgH="2032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47888" y="4914900"/>
                        <a:ext cx="1790700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9" name="组合 373853"/>
          <p:cNvGrpSpPr/>
          <p:nvPr/>
        </p:nvGrpSpPr>
        <p:grpSpPr>
          <a:xfrm>
            <a:off x="2103438" y="2693988"/>
            <a:ext cx="4618037" cy="1651000"/>
            <a:chOff x="1325" y="1677"/>
            <a:chExt cx="2909" cy="1040"/>
          </a:xfrm>
        </p:grpSpPr>
        <p:sp>
          <p:nvSpPr>
            <p:cNvPr id="25610" name="任意多边形 373793"/>
            <p:cNvSpPr/>
            <p:nvPr/>
          </p:nvSpPr>
          <p:spPr>
            <a:xfrm>
              <a:off x="2106" y="1830"/>
              <a:ext cx="449" cy="615"/>
            </a:xfrm>
            <a:custGeom>
              <a:avLst/>
              <a:gdLst/>
              <a:ahLst/>
              <a:cxnLst/>
              <a:rect l="0" t="0" r="0" b="0"/>
              <a:pathLst>
                <a:path w="449" h="615">
                  <a:moveTo>
                    <a:pt x="449" y="0"/>
                  </a:moveTo>
                  <a:cubicBezTo>
                    <a:pt x="364" y="42"/>
                    <a:pt x="280" y="84"/>
                    <a:pt x="205" y="186"/>
                  </a:cubicBezTo>
                  <a:cubicBezTo>
                    <a:pt x="130" y="288"/>
                    <a:pt x="23" y="519"/>
                    <a:pt x="0" y="615"/>
                  </a:cubicBezTo>
                </a:path>
              </a:pathLst>
            </a:custGeom>
            <a:noFill/>
            <a:ln w="25400" cap="flat" cmpd="sng">
              <a:solidFill>
                <a:srgbClr val="993300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11" name="对象 373791"/>
            <p:cNvGraphicFramePr/>
            <p:nvPr/>
          </p:nvGraphicFramePr>
          <p:xfrm>
            <a:off x="2796" y="2474"/>
            <a:ext cx="221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27000" imgH="139700" progId="Equation.DSMT4">
                    <p:embed/>
                  </p:oleObj>
                </mc:Choice>
                <mc:Fallback>
                  <p:oleObj r:id="rId12" imgW="127000" imgH="139700" progId="Equation.DSMT4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796" y="2474"/>
                          <a:ext cx="221" cy="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612" name="组合 373789"/>
            <p:cNvGrpSpPr/>
            <p:nvPr/>
          </p:nvGrpSpPr>
          <p:grpSpPr>
            <a:xfrm>
              <a:off x="1325" y="2191"/>
              <a:ext cx="2909" cy="293"/>
              <a:chOff x="1543" y="2728"/>
              <a:chExt cx="2909" cy="293"/>
            </a:xfrm>
          </p:grpSpPr>
          <p:sp>
            <p:nvSpPr>
              <p:cNvPr id="25613" name="直接连接符 373773"/>
              <p:cNvSpPr/>
              <p:nvPr/>
            </p:nvSpPr>
            <p:spPr>
              <a:xfrm>
                <a:off x="1543" y="3004"/>
                <a:ext cx="2909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grpSp>
            <p:nvGrpSpPr>
              <p:cNvPr id="25614" name="组合 373788"/>
              <p:cNvGrpSpPr/>
              <p:nvPr/>
            </p:nvGrpSpPr>
            <p:grpSpPr>
              <a:xfrm>
                <a:off x="1659" y="2728"/>
                <a:ext cx="1474" cy="293"/>
                <a:chOff x="1659" y="2738"/>
                <a:chExt cx="1474" cy="293"/>
              </a:xfrm>
            </p:grpSpPr>
            <p:sp>
              <p:nvSpPr>
                <p:cNvPr id="25615" name="直接连接符 373775"/>
                <p:cNvSpPr/>
                <p:nvPr/>
              </p:nvSpPr>
              <p:spPr>
                <a:xfrm>
                  <a:off x="1688" y="2760"/>
                  <a:ext cx="1445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5616" name="直接连接符 373778"/>
                <p:cNvSpPr/>
                <p:nvPr/>
              </p:nvSpPr>
              <p:spPr>
                <a:xfrm>
                  <a:off x="3126" y="2767"/>
                  <a:ext cx="0" cy="23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5617" name="直接连接符 373779"/>
                <p:cNvSpPr/>
                <p:nvPr/>
              </p:nvSpPr>
              <p:spPr>
                <a:xfrm rot="314417" flipH="1">
                  <a:off x="1659" y="2743"/>
                  <a:ext cx="136" cy="273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5618" name="直接连接符 373780"/>
                <p:cNvSpPr/>
                <p:nvPr/>
              </p:nvSpPr>
              <p:spPr>
                <a:xfrm rot="314417" flipH="1">
                  <a:off x="1834" y="2742"/>
                  <a:ext cx="136" cy="273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5619" name="直接连接符 373781"/>
                <p:cNvSpPr/>
                <p:nvPr/>
              </p:nvSpPr>
              <p:spPr>
                <a:xfrm rot="314417" flipH="1">
                  <a:off x="2399" y="2740"/>
                  <a:ext cx="136" cy="273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5620" name="直接连接符 373782"/>
                <p:cNvSpPr/>
                <p:nvPr/>
              </p:nvSpPr>
              <p:spPr>
                <a:xfrm rot="314417" flipH="1">
                  <a:off x="2594" y="2749"/>
                  <a:ext cx="136" cy="273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5621" name="直接连接符 373783"/>
                <p:cNvSpPr/>
                <p:nvPr/>
              </p:nvSpPr>
              <p:spPr>
                <a:xfrm rot="314417" flipH="1">
                  <a:off x="2788" y="2748"/>
                  <a:ext cx="136" cy="273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5622" name="直接连接符 373784"/>
                <p:cNvSpPr/>
                <p:nvPr/>
              </p:nvSpPr>
              <p:spPr>
                <a:xfrm rot="314417" flipH="1">
                  <a:off x="2962" y="2758"/>
                  <a:ext cx="136" cy="273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5623" name="直接连接符 373785"/>
                <p:cNvSpPr/>
                <p:nvPr/>
              </p:nvSpPr>
              <p:spPr>
                <a:xfrm rot="314417" flipH="1">
                  <a:off x="2213" y="2740"/>
                  <a:ext cx="136" cy="273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5624" name="直接连接符 373786"/>
                <p:cNvSpPr/>
                <p:nvPr/>
              </p:nvSpPr>
              <p:spPr>
                <a:xfrm rot="314417" flipH="1">
                  <a:off x="2026" y="2738"/>
                  <a:ext cx="136" cy="273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aphicFrame>
          <p:nvGraphicFramePr>
            <p:cNvPr id="25625" name="对象 373846"/>
            <p:cNvGraphicFramePr/>
            <p:nvPr/>
          </p:nvGraphicFramePr>
          <p:xfrm>
            <a:off x="2524" y="1677"/>
            <a:ext cx="279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77800" imgH="165100" progId="Equation.DSMT4">
                    <p:embed/>
                  </p:oleObj>
                </mc:Choice>
                <mc:Fallback>
                  <p:oleObj r:id="rId14" imgW="177800" imgH="165100" progId="Equation.DSMT4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524" y="1677"/>
                          <a:ext cx="279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26" name="对象 373850"/>
          <p:cNvGraphicFramePr/>
          <p:nvPr/>
        </p:nvGraphicFramePr>
        <p:xfrm>
          <a:off x="809625" y="4314825"/>
          <a:ext cx="17700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836930" imgH="215900" progId="Equation.DSMT4">
                  <p:embed/>
                </p:oleObj>
              </mc:Choice>
              <mc:Fallback>
                <p:oleObj r:id="rId16" imgW="836930" imgH="2159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09625" y="4314825"/>
                        <a:ext cx="177006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853" name="对象 373852"/>
          <p:cNvGraphicFramePr/>
          <p:nvPr/>
        </p:nvGraphicFramePr>
        <p:xfrm>
          <a:off x="2097088" y="5408613"/>
          <a:ext cx="527685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2840990" imgH="215900" progId="Equation.DSMT4">
                  <p:embed/>
                </p:oleObj>
              </mc:Choice>
              <mc:Fallback>
                <p:oleObj r:id="rId18" imgW="2840990" imgH="2159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097088" y="5408613"/>
                        <a:ext cx="5276850" cy="401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37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7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7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37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817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937" name="Object 9"/>
          <p:cNvGraphicFramePr>
            <a:graphicFrameLocks noChangeAspect="1"/>
          </p:cNvGraphicFramePr>
          <p:nvPr/>
        </p:nvGraphicFramePr>
        <p:xfrm>
          <a:off x="1939925" y="2346325"/>
          <a:ext cx="55387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1206400" imgH="3962400" progId="Equation.DSMT4">
                  <p:embed/>
                </p:oleObj>
              </mc:Choice>
              <mc:Fallback>
                <p:oleObj name="Equation" r:id="rId2" imgW="51206400" imgH="3962400" progId="Equation.DSMT4">
                  <p:embed/>
                  <p:pic>
                    <p:nvPicPr>
                      <p:cNvPr id="0" name="图片 62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925" y="2346325"/>
                        <a:ext cx="553878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45" name="Object 17"/>
          <p:cNvGraphicFramePr>
            <a:graphicFrameLocks noChangeAspect="1"/>
          </p:cNvGraphicFramePr>
          <p:nvPr/>
        </p:nvGraphicFramePr>
        <p:xfrm>
          <a:off x="3284538" y="1014413"/>
          <a:ext cx="3035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041600" imgH="4267200" progId="Equation.DSMT4">
                  <p:embed/>
                </p:oleObj>
              </mc:Choice>
              <mc:Fallback>
                <p:oleObj name="Equation" r:id="rId4" imgW="28041600" imgH="4267200" progId="Equation.DSMT4">
                  <p:embed/>
                  <p:pic>
                    <p:nvPicPr>
                      <p:cNvPr id="0" name="图片 62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1014413"/>
                        <a:ext cx="30353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48" name="Text Box 20"/>
          <p:cNvSpPr txBox="1">
            <a:spLocks noChangeArrowheads="1"/>
          </p:cNvSpPr>
          <p:nvPr/>
        </p:nvSpPr>
        <p:spPr bwMode="auto">
          <a:xfrm>
            <a:off x="1900238" y="542925"/>
            <a:ext cx="5033962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rgbClr val="3333CC"/>
                </a:solidFill>
                <a:latin typeface="华文新魏" panose="02010800040101010101" charset="-122"/>
                <a:ea typeface="华文新魏" panose="02010800040101010101" charset="-122"/>
              </a:rPr>
              <a:t>怎样利用分布函数计算概率</a:t>
            </a:r>
          </a:p>
        </p:txBody>
      </p:sp>
      <p:graphicFrame>
        <p:nvGraphicFramePr>
          <p:cNvPr id="380994" name="Object 66"/>
          <p:cNvGraphicFramePr>
            <a:graphicFrameLocks noChangeAspect="1"/>
          </p:cNvGraphicFramePr>
          <p:nvPr/>
        </p:nvGraphicFramePr>
        <p:xfrm>
          <a:off x="1993900" y="1484313"/>
          <a:ext cx="48466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805600" imgH="3962400" progId="Equation.DSMT4">
                  <p:embed/>
                </p:oleObj>
              </mc:Choice>
              <mc:Fallback>
                <p:oleObj name="Equation" r:id="rId6" imgW="44805600" imgH="3962400" progId="Equation.DSMT4">
                  <p:embed/>
                  <p:pic>
                    <p:nvPicPr>
                      <p:cNvPr id="0" name="图片 62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1484313"/>
                        <a:ext cx="48466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95" name="Object 67"/>
          <p:cNvGraphicFramePr>
            <a:graphicFrameLocks noChangeAspect="1"/>
          </p:cNvGraphicFramePr>
          <p:nvPr/>
        </p:nvGraphicFramePr>
        <p:xfrm>
          <a:off x="4221163" y="2738438"/>
          <a:ext cx="20447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897600" imgH="4267200" progId="Equation.DSMT4">
                  <p:embed/>
                </p:oleObj>
              </mc:Choice>
              <mc:Fallback>
                <p:oleObj name="Equation" r:id="rId8" imgW="18897600" imgH="4267200" progId="Equation.DSMT4">
                  <p:embed/>
                  <p:pic>
                    <p:nvPicPr>
                      <p:cNvPr id="0" name="图片 62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1163" y="2738438"/>
                        <a:ext cx="20447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96" name="Object 68"/>
          <p:cNvGraphicFramePr>
            <a:graphicFrameLocks noChangeAspect="1"/>
          </p:cNvGraphicFramePr>
          <p:nvPr/>
        </p:nvGraphicFramePr>
        <p:xfrm>
          <a:off x="1951038" y="4044950"/>
          <a:ext cx="52419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463200" imgH="5791200" progId="Equation.DSMT4">
                  <p:embed/>
                </p:oleObj>
              </mc:Choice>
              <mc:Fallback>
                <p:oleObj name="Equation" r:id="rId10" imgW="48463200" imgH="5791200" progId="Equation.DSMT4">
                  <p:embed/>
                  <p:pic>
                    <p:nvPicPr>
                      <p:cNvPr id="0" name="图片 62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038" y="4044950"/>
                        <a:ext cx="524192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97" name="Object 69"/>
          <p:cNvGraphicFramePr>
            <a:graphicFrameLocks noChangeAspect="1"/>
          </p:cNvGraphicFramePr>
          <p:nvPr/>
        </p:nvGraphicFramePr>
        <p:xfrm>
          <a:off x="2063750" y="3592513"/>
          <a:ext cx="504348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6634400" imgH="3962400" progId="Equation.DSMT4">
                  <p:embed/>
                </p:oleObj>
              </mc:Choice>
              <mc:Fallback>
                <p:oleObj name="Equation" r:id="rId12" imgW="46634400" imgH="3962400" progId="Equation.DSMT4">
                  <p:embed/>
                  <p:pic>
                    <p:nvPicPr>
                      <p:cNvPr id="0" name="图片 62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592513"/>
                        <a:ext cx="5043488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1004" name="Group 76"/>
          <p:cNvGrpSpPr/>
          <p:nvPr/>
        </p:nvGrpSpPr>
        <p:grpSpPr bwMode="auto">
          <a:xfrm>
            <a:off x="935038" y="657225"/>
            <a:ext cx="763587" cy="400050"/>
            <a:chOff x="581" y="1694"/>
            <a:chExt cx="481" cy="252"/>
          </a:xfrm>
        </p:grpSpPr>
        <p:pic>
          <p:nvPicPr>
            <p:cNvPr id="381005" name="Picture 77" descr="4"/>
            <p:cNvPicPr>
              <a:picLocks noChangeAspect="1" noChangeArrowheads="1" noCrop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1006" name="WordArt 78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问</a:t>
              </a:r>
            </a:p>
          </p:txBody>
        </p:sp>
      </p:grpSp>
      <p:sp>
        <p:nvSpPr>
          <p:cNvPr id="381007" name="WordArt 79"/>
          <p:cNvSpPr>
            <a:spLocks noChangeArrowheads="1" noChangeShapeType="1" noTextEdit="1"/>
          </p:cNvSpPr>
          <p:nvPr/>
        </p:nvSpPr>
        <p:spPr bwMode="auto">
          <a:xfrm>
            <a:off x="6376988" y="1090613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sp>
        <p:nvSpPr>
          <p:cNvPr id="381008" name="WordArt 80"/>
          <p:cNvSpPr>
            <a:spLocks noChangeArrowheads="1" noChangeShapeType="1" noTextEdit="1"/>
          </p:cNvSpPr>
          <p:nvPr/>
        </p:nvSpPr>
        <p:spPr bwMode="auto">
          <a:xfrm>
            <a:off x="973138" y="1504950"/>
            <a:ext cx="836612" cy="2905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分析：</a:t>
            </a:r>
          </a:p>
        </p:txBody>
      </p:sp>
      <p:graphicFrame>
        <p:nvGraphicFramePr>
          <p:cNvPr id="381009" name="Object 81"/>
          <p:cNvGraphicFramePr>
            <a:graphicFrameLocks noChangeAspect="1"/>
          </p:cNvGraphicFramePr>
          <p:nvPr/>
        </p:nvGraphicFramePr>
        <p:xfrm>
          <a:off x="2484438" y="1916113"/>
          <a:ext cx="257333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3774400" imgH="3962400" progId="Equation.DSMT4">
                  <p:embed/>
                </p:oleObj>
              </mc:Choice>
              <mc:Fallback>
                <p:oleObj name="Equation" r:id="rId15" imgW="23774400" imgH="3962400" progId="Equation.DSMT4">
                  <p:embed/>
                  <p:pic>
                    <p:nvPicPr>
                      <p:cNvPr id="0" name="图片 62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916113"/>
                        <a:ext cx="2573337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1010" name="Group 82"/>
          <p:cNvGrpSpPr/>
          <p:nvPr/>
        </p:nvGrpSpPr>
        <p:grpSpPr bwMode="auto">
          <a:xfrm>
            <a:off x="936625" y="3173413"/>
            <a:ext cx="763588" cy="400050"/>
            <a:chOff x="581" y="1694"/>
            <a:chExt cx="481" cy="252"/>
          </a:xfrm>
        </p:grpSpPr>
        <p:pic>
          <p:nvPicPr>
            <p:cNvPr id="381011" name="Picture 83" descr="4"/>
            <p:cNvPicPr>
              <a:picLocks noChangeAspect="1" noChangeArrowheads="1" noCrop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1012" name="WordArt 84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问</a:t>
              </a:r>
            </a:p>
          </p:txBody>
        </p:sp>
      </p:grpSp>
      <p:grpSp>
        <p:nvGrpSpPr>
          <p:cNvPr id="381016" name="Group 88"/>
          <p:cNvGrpSpPr/>
          <p:nvPr/>
        </p:nvGrpSpPr>
        <p:grpSpPr bwMode="auto">
          <a:xfrm>
            <a:off x="1889125" y="3059116"/>
            <a:ext cx="5721350" cy="598488"/>
            <a:chOff x="1326" y="1863"/>
            <a:chExt cx="3604" cy="377"/>
          </a:xfrm>
        </p:grpSpPr>
        <p:sp>
          <p:nvSpPr>
            <p:cNvPr id="381013" name="Text Box 85"/>
            <p:cNvSpPr txBox="1">
              <a:spLocks noChangeArrowheads="1"/>
            </p:cNvSpPr>
            <p:nvPr/>
          </p:nvSpPr>
          <p:spPr bwMode="auto">
            <a:xfrm>
              <a:off x="1326" y="1863"/>
              <a:ext cx="181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3333CC"/>
                  </a:solidFill>
                  <a:latin typeface="华文新魏" panose="02010800040101010101" charset="-122"/>
                  <a:ea typeface="华文新魏" panose="02010800040101010101" charset="-122"/>
                </a:rPr>
                <a:t>怎样计算概率</a:t>
              </a:r>
            </a:p>
          </p:txBody>
        </p:sp>
        <p:graphicFrame>
          <p:nvGraphicFramePr>
            <p:cNvPr id="381014" name="Object 86"/>
            <p:cNvGraphicFramePr>
              <a:graphicFrameLocks noChangeAspect="1"/>
            </p:cNvGraphicFramePr>
            <p:nvPr/>
          </p:nvGraphicFramePr>
          <p:xfrm>
            <a:off x="2714" y="1964"/>
            <a:ext cx="201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9565600" imgH="4267200" progId="Equation.DSMT4">
                    <p:embed/>
                  </p:oleObj>
                </mc:Choice>
                <mc:Fallback>
                  <p:oleObj name="Equation" r:id="rId17" imgW="29565600" imgH="4267200" progId="Equation.DSMT4">
                    <p:embed/>
                    <p:pic>
                      <p:nvPicPr>
                        <p:cNvPr id="0" name="图片 622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4" y="1964"/>
                          <a:ext cx="2017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1015" name="Text Box 87"/>
            <p:cNvSpPr txBox="1">
              <a:spLocks noChangeArrowheads="1"/>
            </p:cNvSpPr>
            <p:nvPr/>
          </p:nvSpPr>
          <p:spPr bwMode="auto">
            <a:xfrm>
              <a:off x="3815" y="1872"/>
              <a:ext cx="111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solidFill>
                    <a:srgbClr val="3333CC"/>
                  </a:solidFill>
                  <a:latin typeface="华文新魏" panose="02010800040101010101" charset="-122"/>
                  <a:ea typeface="华文新魏" panose="02010800040101010101" charset="-122"/>
                </a:rPr>
                <a:t>为常数</a:t>
              </a:r>
            </a:p>
          </p:txBody>
        </p:sp>
      </p:grpSp>
      <p:sp>
        <p:nvSpPr>
          <p:cNvPr id="381017" name="WordArt 89"/>
          <p:cNvSpPr>
            <a:spLocks noChangeArrowheads="1" noChangeShapeType="1" noTextEdit="1"/>
          </p:cNvSpPr>
          <p:nvPr/>
        </p:nvSpPr>
        <p:spPr bwMode="auto">
          <a:xfrm>
            <a:off x="7305675" y="3213100"/>
            <a:ext cx="209550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sp>
        <p:nvSpPr>
          <p:cNvPr id="381018" name="WordArt 90"/>
          <p:cNvSpPr>
            <a:spLocks noChangeArrowheads="1" noChangeShapeType="1" noTextEdit="1"/>
          </p:cNvSpPr>
          <p:nvPr/>
        </p:nvSpPr>
        <p:spPr bwMode="auto">
          <a:xfrm>
            <a:off x="974725" y="3614738"/>
            <a:ext cx="836613" cy="2905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分析：</a:t>
            </a:r>
          </a:p>
        </p:txBody>
      </p:sp>
      <p:graphicFrame>
        <p:nvGraphicFramePr>
          <p:cNvPr id="381019" name="Object 91"/>
          <p:cNvGraphicFramePr>
            <a:graphicFrameLocks noChangeAspect="1"/>
          </p:cNvGraphicFramePr>
          <p:nvPr/>
        </p:nvGraphicFramePr>
        <p:xfrm>
          <a:off x="3719513" y="4641850"/>
          <a:ext cx="3462337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2004000" imgH="5791200" progId="Equation.DSMT4">
                  <p:embed/>
                </p:oleObj>
              </mc:Choice>
              <mc:Fallback>
                <p:oleObj name="Equation" r:id="rId19" imgW="32004000" imgH="5791200" progId="Equation.DSMT4">
                  <p:embed/>
                  <p:pic>
                    <p:nvPicPr>
                      <p:cNvPr id="0" name="图片 62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4641850"/>
                        <a:ext cx="3462337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1027" name="Group 99"/>
          <p:cNvGrpSpPr/>
          <p:nvPr/>
        </p:nvGrpSpPr>
        <p:grpSpPr bwMode="auto">
          <a:xfrm>
            <a:off x="0" y="4479719"/>
            <a:ext cx="3254375" cy="2097088"/>
            <a:chOff x="-14" y="2769"/>
            <a:chExt cx="2050" cy="1321"/>
          </a:xfrm>
        </p:grpSpPr>
        <p:sp>
          <p:nvSpPr>
            <p:cNvPr id="381021" name="AutoShape 93"/>
            <p:cNvSpPr>
              <a:spLocks noChangeArrowheads="1"/>
            </p:cNvSpPr>
            <p:nvPr/>
          </p:nvSpPr>
          <p:spPr bwMode="auto">
            <a:xfrm>
              <a:off x="-14" y="2769"/>
              <a:ext cx="2050" cy="1321"/>
            </a:xfrm>
            <a:prstGeom prst="wedgeRectCallout">
              <a:avLst>
                <a:gd name="adj1" fmla="val 66097"/>
                <a:gd name="adj2" fmla="val -7366"/>
              </a:avLst>
            </a:prstGeom>
            <a:solidFill>
              <a:schemeClr val="bg1">
                <a:lumMod val="75000"/>
              </a:schemeClr>
            </a:solidFill>
            <a:ln w="9525" algn="ctr">
              <a:solidFill>
                <a:srgbClr val="47B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  <a:p>
              <a:pPr algn="l"/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若        在           处连续，则</a:t>
              </a:r>
              <a:endPara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  <a:p>
              <a:pPr algn="l"/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sp>
          <p:nvSpPr>
            <p:cNvPr id="381022" name="WordArt 94"/>
            <p:cNvSpPr>
              <a:spLocks noChangeArrowheads="1" noChangeShapeType="1" noTextEdit="1"/>
            </p:cNvSpPr>
            <p:nvPr/>
          </p:nvSpPr>
          <p:spPr bwMode="auto">
            <a:xfrm>
              <a:off x="301" y="2978"/>
              <a:ext cx="1523" cy="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CC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一个有趣的现象</a:t>
              </a:r>
            </a:p>
          </p:txBody>
        </p:sp>
        <p:graphicFrame>
          <p:nvGraphicFramePr>
            <p:cNvPr id="381023" name="Object 95"/>
            <p:cNvGraphicFramePr>
              <a:graphicFrameLocks noChangeAspect="1"/>
            </p:cNvGraphicFramePr>
            <p:nvPr/>
          </p:nvGraphicFramePr>
          <p:xfrm>
            <a:off x="245" y="3182"/>
            <a:ext cx="519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7620000" imgH="4267200" progId="Equation.DSMT4">
                    <p:embed/>
                  </p:oleObj>
                </mc:Choice>
                <mc:Fallback>
                  <p:oleObj name="Equation" r:id="rId21" imgW="7620000" imgH="4267200" progId="Equation.DSMT4">
                    <p:embed/>
                    <p:pic>
                      <p:nvPicPr>
                        <p:cNvPr id="0" name="图片 622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" y="3182"/>
                          <a:ext cx="519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1024" name="Object 96"/>
            <p:cNvGraphicFramePr>
              <a:graphicFrameLocks noChangeAspect="1"/>
            </p:cNvGraphicFramePr>
            <p:nvPr/>
          </p:nvGraphicFramePr>
          <p:xfrm>
            <a:off x="953" y="3236"/>
            <a:ext cx="513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7620000" imgH="3048000" progId="Equation.DSMT4">
                    <p:embed/>
                  </p:oleObj>
                </mc:Choice>
                <mc:Fallback>
                  <p:oleObj name="Equation" r:id="rId23" imgW="7620000" imgH="3048000" progId="Equation.DSMT4">
                    <p:embed/>
                    <p:pic>
                      <p:nvPicPr>
                        <p:cNvPr id="0" name="图片 622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3" y="3236"/>
                          <a:ext cx="513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1025" name="Object 97"/>
            <p:cNvGraphicFramePr>
              <a:graphicFrameLocks noChangeAspect="1"/>
            </p:cNvGraphicFramePr>
            <p:nvPr/>
          </p:nvGraphicFramePr>
          <p:xfrm>
            <a:off x="929" y="3510"/>
            <a:ext cx="1099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7678400" imgH="4267200" progId="Equation.DSMT4">
                    <p:embed/>
                  </p:oleObj>
                </mc:Choice>
                <mc:Fallback>
                  <p:oleObj name="Equation" r:id="rId25" imgW="17678400" imgH="4267200" progId="Equation.DSMT4">
                    <p:embed/>
                    <p:pic>
                      <p:nvPicPr>
                        <p:cNvPr id="0" name="图片 622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9" y="3510"/>
                          <a:ext cx="1099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1001" name="Object 73"/>
          <p:cNvGraphicFramePr>
            <a:graphicFrameLocks noChangeAspect="1"/>
          </p:cNvGraphicFramePr>
          <p:nvPr/>
        </p:nvGraphicFramePr>
        <p:xfrm>
          <a:off x="3703638" y="5229225"/>
          <a:ext cx="24733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2860000" imgH="4267200" progId="Equation.DSMT4">
                  <p:embed/>
                </p:oleObj>
              </mc:Choice>
              <mc:Fallback>
                <p:oleObj name="Equation" r:id="rId27" imgW="22860000" imgH="4267200" progId="Equation.DSMT4">
                  <p:embed/>
                  <p:pic>
                    <p:nvPicPr>
                      <p:cNvPr id="0" name="图片 62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3638" y="5229225"/>
                        <a:ext cx="24733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57636" y="588042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若不连续呢？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1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1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49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0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0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0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49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1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1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1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1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0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0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1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1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0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0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0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0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1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81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8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81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81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81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81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0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0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80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80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8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81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81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8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81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81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8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8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48" grpId="0"/>
      <p:bldP spid="381007" grpId="0" animBg="1"/>
      <p:bldP spid="381008" grpId="0" animBg="1"/>
      <p:bldP spid="381017" grpId="0" animBg="1"/>
      <p:bldP spid="381018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902" name="Group 70"/>
          <p:cNvGrpSpPr/>
          <p:nvPr/>
        </p:nvGrpSpPr>
        <p:grpSpPr bwMode="auto">
          <a:xfrm>
            <a:off x="4061010" y="2366963"/>
            <a:ext cx="4753378" cy="3094811"/>
            <a:chOff x="3396" y="3045"/>
            <a:chExt cx="1856" cy="1072"/>
          </a:xfrm>
        </p:grpSpPr>
        <p:graphicFrame>
          <p:nvGraphicFramePr>
            <p:cNvPr id="376886" name="Object 54"/>
            <p:cNvGraphicFramePr>
              <a:graphicFrameLocks noChangeAspect="1"/>
            </p:cNvGraphicFramePr>
            <p:nvPr/>
          </p:nvGraphicFramePr>
          <p:xfrm>
            <a:off x="3396" y="3918"/>
            <a:ext cx="186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743200" imgH="3048000" progId="Equation.DSMT4">
                    <p:embed/>
                  </p:oleObj>
                </mc:Choice>
                <mc:Fallback>
                  <p:oleObj name="Equation" r:id="rId2" imgW="2743200" imgH="3048000" progId="Equation.DSMT4">
                    <p:embed/>
                    <p:pic>
                      <p:nvPicPr>
                        <p:cNvPr id="0" name="图片 632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6" y="3918"/>
                          <a:ext cx="186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6897" name="Line 65"/>
            <p:cNvSpPr>
              <a:spLocks noChangeShapeType="1"/>
            </p:cNvSpPr>
            <p:nvPr/>
          </p:nvSpPr>
          <p:spPr bwMode="auto">
            <a:xfrm>
              <a:off x="3456" y="3960"/>
              <a:ext cx="1712" cy="0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6898" name="Line 66"/>
            <p:cNvSpPr>
              <a:spLocks noChangeShapeType="1"/>
            </p:cNvSpPr>
            <p:nvPr/>
          </p:nvSpPr>
          <p:spPr bwMode="auto">
            <a:xfrm flipV="1">
              <a:off x="3564" y="3134"/>
              <a:ext cx="0" cy="914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6899" name="Object 67"/>
            <p:cNvGraphicFramePr>
              <a:graphicFrameLocks noChangeAspect="1"/>
            </p:cNvGraphicFramePr>
            <p:nvPr/>
          </p:nvGraphicFramePr>
          <p:xfrm>
            <a:off x="5085" y="3960"/>
            <a:ext cx="167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438400" imgH="2438400" progId="Equation.DSMT4">
                    <p:embed/>
                  </p:oleObj>
                </mc:Choice>
                <mc:Fallback>
                  <p:oleObj name="Equation" r:id="rId4" imgW="2438400" imgH="2438400" progId="Equation.DSMT4">
                    <p:embed/>
                    <p:pic>
                      <p:nvPicPr>
                        <p:cNvPr id="0" name="图片 632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5" y="3960"/>
                          <a:ext cx="167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6900" name="Object 68"/>
            <p:cNvGraphicFramePr>
              <a:graphicFrameLocks noChangeAspect="1"/>
            </p:cNvGraphicFramePr>
            <p:nvPr/>
          </p:nvGraphicFramePr>
          <p:xfrm>
            <a:off x="3564" y="3045"/>
            <a:ext cx="166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438400" imgH="2743200" progId="Equation.DSMT4">
                    <p:embed/>
                  </p:oleObj>
                </mc:Choice>
                <mc:Fallback>
                  <p:oleObj name="Equation" r:id="rId6" imgW="2438400" imgH="2743200" progId="Equation.DSMT4">
                    <p:embed/>
                    <p:pic>
                      <p:nvPicPr>
                        <p:cNvPr id="0" name="图片 632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4" y="3045"/>
                          <a:ext cx="166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6860" name="WordArt 28"/>
          <p:cNvSpPr>
            <a:spLocks noChangeArrowheads="1" noChangeShapeType="1" noTextEdit="1"/>
          </p:cNvSpPr>
          <p:nvPr/>
        </p:nvSpPr>
        <p:spPr bwMode="auto">
          <a:xfrm>
            <a:off x="923925" y="2508845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376861" name="WordArt 29"/>
          <p:cNvSpPr>
            <a:spLocks noChangeArrowheads="1" noChangeShapeType="1" noTextEdit="1"/>
          </p:cNvSpPr>
          <p:nvPr/>
        </p:nvSpPr>
        <p:spPr bwMode="auto">
          <a:xfrm>
            <a:off x="923925" y="6953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aphicFrame>
        <p:nvGraphicFramePr>
          <p:cNvPr id="376863" name="Object 31"/>
          <p:cNvGraphicFramePr>
            <a:graphicFrameLocks noChangeAspect="1"/>
          </p:cNvGraphicFramePr>
          <p:nvPr/>
        </p:nvGraphicFramePr>
        <p:xfrm>
          <a:off x="3363913" y="1003300"/>
          <a:ext cx="243998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555200" imgH="8229600" progId="Equation.DSMT4">
                  <p:embed/>
                </p:oleObj>
              </mc:Choice>
              <mc:Fallback>
                <p:oleObj name="Equation" r:id="rId8" imgW="22555200" imgH="8229600" progId="Equation.DSMT4">
                  <p:embed/>
                  <p:pic>
                    <p:nvPicPr>
                      <p:cNvPr id="0" name="图片 63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1003300"/>
                        <a:ext cx="2439987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6865" name="Group 33"/>
          <p:cNvGrpSpPr/>
          <p:nvPr/>
        </p:nvGrpSpPr>
        <p:grpSpPr bwMode="auto">
          <a:xfrm>
            <a:off x="1466850" y="557213"/>
            <a:ext cx="3219450" cy="565149"/>
            <a:chOff x="924" y="359"/>
            <a:chExt cx="2028" cy="356"/>
          </a:xfrm>
        </p:grpSpPr>
        <p:sp>
          <p:nvSpPr>
            <p:cNvPr id="376843" name="Text Box 11"/>
            <p:cNvSpPr txBox="1">
              <a:spLocks noChangeArrowheads="1"/>
            </p:cNvSpPr>
            <p:nvPr/>
          </p:nvSpPr>
          <p:spPr bwMode="auto">
            <a:xfrm>
              <a:off x="924" y="359"/>
              <a:ext cx="202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设   的频率函数为</a:t>
              </a:r>
            </a:p>
          </p:txBody>
        </p:sp>
        <p:graphicFrame>
          <p:nvGraphicFramePr>
            <p:cNvPr id="376864" name="Object 32"/>
            <p:cNvGraphicFramePr>
              <a:graphicFrameLocks noChangeAspect="1"/>
            </p:cNvGraphicFramePr>
            <p:nvPr/>
          </p:nvGraphicFramePr>
          <p:xfrm>
            <a:off x="1205" y="422"/>
            <a:ext cx="27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962400" imgH="3352800" progId="Equation.DSMT4">
                    <p:embed/>
                  </p:oleObj>
                </mc:Choice>
                <mc:Fallback>
                  <p:oleObj name="Equation" r:id="rId10" imgW="3962400" imgH="3352800" progId="Equation.DSMT4">
                    <p:embed/>
                    <p:pic>
                      <p:nvPicPr>
                        <p:cNvPr id="0" name="图片 632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5" y="422"/>
                          <a:ext cx="27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6867" name="Group 35"/>
          <p:cNvGrpSpPr/>
          <p:nvPr/>
        </p:nvGrpSpPr>
        <p:grpSpPr bwMode="auto">
          <a:xfrm>
            <a:off x="11113" y="1692275"/>
            <a:ext cx="4129087" cy="560388"/>
            <a:chOff x="271" y="962"/>
            <a:chExt cx="2601" cy="353"/>
          </a:xfrm>
        </p:grpSpPr>
        <p:sp>
          <p:nvSpPr>
            <p:cNvPr id="376862" name="Text Box 30"/>
            <p:cNvSpPr txBox="1">
              <a:spLocks noChangeArrowheads="1"/>
            </p:cNvSpPr>
            <p:nvPr/>
          </p:nvSpPr>
          <p:spPr bwMode="auto">
            <a:xfrm>
              <a:off x="271" y="962"/>
              <a:ext cx="2601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求   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   </a:t>
              </a:r>
              <a:r>
                <a:rPr lang="zh-CN" altLang="en-US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 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的分布函数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aphicFrame>
          <p:nvGraphicFramePr>
            <p:cNvPr id="376866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981936"/>
                </p:ext>
              </p:extLst>
            </p:nvPr>
          </p:nvGraphicFramePr>
          <p:xfrm>
            <a:off x="563" y="1029"/>
            <a:ext cx="540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924800" imgH="3657600" progId="Equation.DSMT4">
                    <p:embed/>
                  </p:oleObj>
                </mc:Choice>
                <mc:Fallback>
                  <p:oleObj name="Equation" r:id="rId12" imgW="7924800" imgH="3657600" progId="Equation.DSMT4">
                    <p:embed/>
                    <p:pic>
                      <p:nvPicPr>
                        <p:cNvPr id="0" name="图片 632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" y="1029"/>
                          <a:ext cx="540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6881" name="Object 49"/>
          <p:cNvGraphicFramePr>
            <a:graphicFrameLocks noChangeAspect="1"/>
          </p:cNvGraphicFramePr>
          <p:nvPr/>
        </p:nvGraphicFramePr>
        <p:xfrm>
          <a:off x="158750" y="3187700"/>
          <a:ext cx="3567113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0480000" imgH="16154400" progId="Equation.DSMT4">
                  <p:embed/>
                </p:oleObj>
              </mc:Choice>
              <mc:Fallback>
                <p:oleObj name="Equation" r:id="rId14" imgW="30480000" imgH="16154400" progId="Equation.DSMT4">
                  <p:embed/>
                  <p:pic>
                    <p:nvPicPr>
                      <p:cNvPr id="0" name="图片 63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3187700"/>
                        <a:ext cx="3567113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6911" name="Group 79"/>
          <p:cNvGrpSpPr/>
          <p:nvPr/>
        </p:nvGrpSpPr>
        <p:grpSpPr bwMode="auto">
          <a:xfrm>
            <a:off x="4004572" y="3382587"/>
            <a:ext cx="4802042" cy="2104587"/>
            <a:chOff x="3366" y="3410"/>
            <a:chExt cx="1875" cy="729"/>
          </a:xfrm>
        </p:grpSpPr>
        <p:sp>
          <p:nvSpPr>
            <p:cNvPr id="376889" name="Line 57"/>
            <p:cNvSpPr>
              <a:spLocks noChangeShapeType="1"/>
            </p:cNvSpPr>
            <p:nvPr/>
          </p:nvSpPr>
          <p:spPr bwMode="auto">
            <a:xfrm>
              <a:off x="4992" y="3494"/>
              <a:ext cx="0" cy="466"/>
            </a:xfrm>
            <a:prstGeom prst="line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6890" name="Line 58"/>
            <p:cNvSpPr>
              <a:spLocks noChangeShapeType="1"/>
            </p:cNvSpPr>
            <p:nvPr/>
          </p:nvSpPr>
          <p:spPr bwMode="auto">
            <a:xfrm>
              <a:off x="4048" y="3832"/>
              <a:ext cx="0" cy="128"/>
            </a:xfrm>
            <a:prstGeom prst="line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6891" name="Line 59"/>
            <p:cNvSpPr>
              <a:spLocks noChangeShapeType="1"/>
            </p:cNvSpPr>
            <p:nvPr/>
          </p:nvSpPr>
          <p:spPr bwMode="auto">
            <a:xfrm flipV="1">
              <a:off x="3456" y="3967"/>
              <a:ext cx="59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6892" name="Line 60"/>
            <p:cNvSpPr>
              <a:spLocks noChangeShapeType="1"/>
            </p:cNvSpPr>
            <p:nvPr/>
          </p:nvSpPr>
          <p:spPr bwMode="auto">
            <a:xfrm>
              <a:off x="4048" y="3832"/>
              <a:ext cx="481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6894" name="Line 62"/>
            <p:cNvSpPr>
              <a:spLocks noChangeShapeType="1"/>
            </p:cNvSpPr>
            <p:nvPr/>
          </p:nvSpPr>
          <p:spPr bwMode="auto">
            <a:xfrm>
              <a:off x="4529" y="3729"/>
              <a:ext cx="0" cy="231"/>
            </a:xfrm>
            <a:prstGeom prst="line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6895" name="Line 63"/>
            <p:cNvSpPr>
              <a:spLocks noChangeShapeType="1"/>
            </p:cNvSpPr>
            <p:nvPr/>
          </p:nvSpPr>
          <p:spPr bwMode="auto">
            <a:xfrm>
              <a:off x="4529" y="3729"/>
              <a:ext cx="46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6896" name="Line 64"/>
            <p:cNvSpPr>
              <a:spLocks noChangeShapeType="1"/>
            </p:cNvSpPr>
            <p:nvPr/>
          </p:nvSpPr>
          <p:spPr bwMode="auto">
            <a:xfrm>
              <a:off x="4992" y="3494"/>
              <a:ext cx="24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6903" name="Object 71"/>
            <p:cNvGraphicFramePr>
              <a:graphicFrameLocks noChangeAspect="1"/>
            </p:cNvGraphicFramePr>
            <p:nvPr/>
          </p:nvGraphicFramePr>
          <p:xfrm>
            <a:off x="4002" y="3946"/>
            <a:ext cx="146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133600" imgH="2743200" progId="Equation.DSMT4">
                    <p:embed/>
                  </p:oleObj>
                </mc:Choice>
                <mc:Fallback>
                  <p:oleObj name="Equation" r:id="rId16" imgW="2133600" imgH="2743200" progId="Equation.DSMT4">
                    <p:embed/>
                    <p:pic>
                      <p:nvPicPr>
                        <p:cNvPr id="0" name="图片 632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2" y="3946"/>
                          <a:ext cx="146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6904" name="Object 72"/>
            <p:cNvGraphicFramePr>
              <a:graphicFrameLocks noChangeAspect="1"/>
            </p:cNvGraphicFramePr>
            <p:nvPr/>
          </p:nvGraphicFramePr>
          <p:xfrm>
            <a:off x="4470" y="3946"/>
            <a:ext cx="146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133600" imgH="2743200" progId="Equation.DSMT4">
                    <p:embed/>
                  </p:oleObj>
                </mc:Choice>
                <mc:Fallback>
                  <p:oleObj name="Equation" r:id="rId18" imgW="2133600" imgH="2743200" progId="Equation.DSMT4">
                    <p:embed/>
                    <p:pic>
                      <p:nvPicPr>
                        <p:cNvPr id="0" name="图片 632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0" y="3946"/>
                          <a:ext cx="146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6905" name="Object 73"/>
            <p:cNvGraphicFramePr>
              <a:graphicFrameLocks noChangeAspect="1"/>
            </p:cNvGraphicFramePr>
            <p:nvPr/>
          </p:nvGraphicFramePr>
          <p:xfrm>
            <a:off x="4935" y="3942"/>
            <a:ext cx="146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133600" imgH="3048000" progId="Equation.DSMT4">
                    <p:embed/>
                  </p:oleObj>
                </mc:Choice>
                <mc:Fallback>
                  <p:oleObj name="Equation" r:id="rId20" imgW="2133600" imgH="3048000" progId="Equation.DSMT4">
                    <p:embed/>
                    <p:pic>
                      <p:nvPicPr>
                        <p:cNvPr id="0" name="图片 632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5" y="3942"/>
                          <a:ext cx="146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6906" name="Object 74"/>
            <p:cNvGraphicFramePr>
              <a:graphicFrameLocks noChangeAspect="1"/>
            </p:cNvGraphicFramePr>
            <p:nvPr/>
          </p:nvGraphicFramePr>
          <p:xfrm>
            <a:off x="3371" y="3755"/>
            <a:ext cx="210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352800" imgH="3048000" progId="Equation.DSMT4">
                    <p:embed/>
                  </p:oleObj>
                </mc:Choice>
                <mc:Fallback>
                  <p:oleObj name="Equation" r:id="rId22" imgW="3352800" imgH="3048000" progId="Equation.DSMT4">
                    <p:embed/>
                    <p:pic>
                      <p:nvPicPr>
                        <p:cNvPr id="0" name="图片 632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1" y="3755"/>
                          <a:ext cx="210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6907" name="Object 75"/>
            <p:cNvGraphicFramePr>
              <a:graphicFrameLocks noChangeAspect="1"/>
            </p:cNvGraphicFramePr>
            <p:nvPr/>
          </p:nvGraphicFramePr>
          <p:xfrm>
            <a:off x="3366" y="3664"/>
            <a:ext cx="217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3657600" imgH="3048000" progId="Equation.DSMT4">
                    <p:embed/>
                  </p:oleObj>
                </mc:Choice>
                <mc:Fallback>
                  <p:oleObj name="Equation" r:id="rId24" imgW="3657600" imgH="3048000" progId="Equation.DSMT4">
                    <p:embed/>
                    <p:pic>
                      <p:nvPicPr>
                        <p:cNvPr id="0" name="图片 632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6" y="3664"/>
                          <a:ext cx="217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6908" name="Object 76"/>
            <p:cNvGraphicFramePr>
              <a:graphicFrameLocks noChangeAspect="1"/>
            </p:cNvGraphicFramePr>
            <p:nvPr/>
          </p:nvGraphicFramePr>
          <p:xfrm>
            <a:off x="3440" y="3410"/>
            <a:ext cx="117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133600" imgH="2743200" progId="Equation.DSMT4">
                    <p:embed/>
                  </p:oleObj>
                </mc:Choice>
                <mc:Fallback>
                  <p:oleObj name="Equation" r:id="rId26" imgW="2133600" imgH="2743200" progId="Equation.DSMT4">
                    <p:embed/>
                    <p:pic>
                      <p:nvPicPr>
                        <p:cNvPr id="0" name="图片 632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0" y="3410"/>
                          <a:ext cx="117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8" name="直接连接符 7"/>
          <p:cNvCxnSpPr/>
          <p:nvPr/>
        </p:nvCxnSpPr>
        <p:spPr bwMode="auto">
          <a:xfrm flipH="1">
            <a:off x="4491273" y="3584750"/>
            <a:ext cx="108000" cy="0"/>
          </a:xfrm>
          <a:prstGeom prst="line">
            <a:avLst/>
          </a:prstGeom>
          <a:noFill/>
          <a:ln w="12700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连接符 38"/>
          <p:cNvCxnSpPr/>
          <p:nvPr/>
        </p:nvCxnSpPr>
        <p:spPr bwMode="auto">
          <a:xfrm flipH="1">
            <a:off x="4499094" y="4613195"/>
            <a:ext cx="108000" cy="0"/>
          </a:xfrm>
          <a:prstGeom prst="line">
            <a:avLst/>
          </a:prstGeom>
          <a:noFill/>
          <a:ln w="12700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/>
          <p:cNvCxnSpPr/>
          <p:nvPr/>
        </p:nvCxnSpPr>
        <p:spPr bwMode="auto">
          <a:xfrm flipH="1">
            <a:off x="4501335" y="4306874"/>
            <a:ext cx="108000" cy="0"/>
          </a:xfrm>
          <a:prstGeom prst="line">
            <a:avLst/>
          </a:prstGeom>
          <a:noFill/>
          <a:ln w="12700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WordArt 100"/>
          <p:cNvSpPr>
            <a:spLocks noChangeArrowheads="1" noChangeShapeType="1" noTextEdit="1"/>
          </p:cNvSpPr>
          <p:nvPr/>
        </p:nvSpPr>
        <p:spPr bwMode="auto">
          <a:xfrm>
            <a:off x="1665523" y="5777011"/>
            <a:ext cx="5910488" cy="787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由于分布函数是一个普通的函数，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所以可以应用微积分工具来研究随机现象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91" name="Rectangle 15"/>
          <p:cNvSpPr>
            <a:spLocks noChangeArrowheads="1"/>
          </p:cNvSpPr>
          <p:nvPr/>
        </p:nvSpPr>
        <p:spPr bwMode="auto">
          <a:xfrm>
            <a:off x="169865" y="3341688"/>
            <a:ext cx="8802686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rgbClr val="3333CC"/>
                </a:solidFill>
              </a:rPr>
              <a:t>   </a:t>
            </a:r>
            <a:r>
              <a:rPr lang="zh-CN" altLang="en-US" dirty="0">
                <a:solidFill>
                  <a:srgbClr val="3333CC"/>
                </a:solidFill>
                <a:latin typeface="华文新魏" panose="02010800040101010101" charset="-122"/>
                <a:ea typeface="华文新魏" panose="02010800040101010101" charset="-122"/>
              </a:rPr>
              <a:t>严格说单点分布并不具有</a:t>
            </a:r>
            <a:r>
              <a:rPr lang="zh-CN" altLang="en-US" dirty="0">
                <a:solidFill>
                  <a:srgbClr val="3333CC"/>
                </a:solidFill>
                <a:latin typeface="Times New Roman" panose="02020603050405020304"/>
                <a:ea typeface="华文新魏" panose="02010800040101010101" charset="-122"/>
              </a:rPr>
              <a:t>“</a:t>
            </a:r>
            <a:r>
              <a:rPr lang="zh-CN" altLang="en-US" dirty="0">
                <a:solidFill>
                  <a:srgbClr val="3333CC"/>
                </a:solidFill>
                <a:latin typeface="华文新魏" panose="02010800040101010101" charset="-122"/>
                <a:ea typeface="华文新魏" panose="02010800040101010101" charset="-122"/>
              </a:rPr>
              <a:t>随机性</a:t>
            </a:r>
            <a:r>
              <a:rPr lang="zh-CN" altLang="en-US" dirty="0">
                <a:solidFill>
                  <a:srgbClr val="3333CC"/>
                </a:solidFill>
                <a:latin typeface="Times New Roman" panose="02020603050405020304"/>
                <a:ea typeface="华文新魏" panose="02010800040101010101" charset="-122"/>
              </a:rPr>
              <a:t>”</a:t>
            </a:r>
            <a:r>
              <a:rPr lang="en-US" altLang="zh-CN" dirty="0">
                <a:solidFill>
                  <a:srgbClr val="3333CC"/>
                </a:solidFill>
                <a:latin typeface="华文新魏" panose="02010800040101010101" charset="-122"/>
                <a:ea typeface="华文新魏" panose="02010800040101010101" charset="-122"/>
              </a:rPr>
              <a:t>,</a:t>
            </a:r>
            <a:r>
              <a:rPr lang="zh-CN" altLang="en-US" dirty="0">
                <a:solidFill>
                  <a:srgbClr val="3333CC"/>
                </a:solidFill>
                <a:latin typeface="华文新魏" panose="02010800040101010101" charset="-122"/>
                <a:ea typeface="华文新魏" panose="02010800040101010101" charset="-122"/>
              </a:rPr>
              <a:t>视为随机变量完全是理论上的需要</a:t>
            </a:r>
            <a:endParaRPr lang="zh-CN" altLang="en-US" dirty="0">
              <a:solidFill>
                <a:srgbClr val="3333CC"/>
              </a:solidFill>
            </a:endParaRPr>
          </a:p>
        </p:txBody>
      </p:sp>
      <p:sp>
        <p:nvSpPr>
          <p:cNvPr id="357399" name="WordArt 23"/>
          <p:cNvSpPr>
            <a:spLocks noChangeArrowheads="1" noChangeShapeType="1" noTextEdit="1"/>
          </p:cNvSpPr>
          <p:nvPr/>
        </p:nvSpPr>
        <p:spPr bwMode="auto">
          <a:xfrm>
            <a:off x="2636838" y="628650"/>
            <a:ext cx="4443412" cy="3667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几种重要的离散型随机变量</a:t>
            </a:r>
          </a:p>
        </p:txBody>
      </p:sp>
      <p:sp>
        <p:nvSpPr>
          <p:cNvPr id="357400" name="WordArt 24"/>
          <p:cNvSpPr>
            <a:spLocks noChangeArrowheads="1" noChangeShapeType="1" noTextEdit="1"/>
          </p:cNvSpPr>
          <p:nvPr/>
        </p:nvSpPr>
        <p:spPr bwMode="auto">
          <a:xfrm>
            <a:off x="338138" y="1027113"/>
            <a:ext cx="2335212" cy="349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）单点分布</a:t>
            </a:r>
          </a:p>
        </p:txBody>
      </p:sp>
      <p:graphicFrame>
        <p:nvGraphicFramePr>
          <p:cNvPr id="357402" name="Object 26"/>
          <p:cNvGraphicFramePr>
            <a:graphicFrameLocks noChangeAspect="1"/>
          </p:cNvGraphicFramePr>
          <p:nvPr/>
        </p:nvGraphicFramePr>
        <p:xfrm>
          <a:off x="3727450" y="2003425"/>
          <a:ext cx="18811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373600" imgH="3962400" progId="Equation.DSMT4">
                  <p:embed/>
                </p:oleObj>
              </mc:Choice>
              <mc:Fallback>
                <p:oleObj name="Equation" r:id="rId3" imgW="17373600" imgH="3962400" progId="Equation.DSMT4">
                  <p:embed/>
                  <p:pic>
                    <p:nvPicPr>
                      <p:cNvPr id="0" name="图片 17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2003425"/>
                        <a:ext cx="188118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7404" name="Group 28"/>
          <p:cNvGrpSpPr/>
          <p:nvPr/>
        </p:nvGrpSpPr>
        <p:grpSpPr bwMode="auto">
          <a:xfrm>
            <a:off x="835025" y="1414463"/>
            <a:ext cx="4448175" cy="519112"/>
            <a:chOff x="334" y="1059"/>
            <a:chExt cx="2802" cy="327"/>
          </a:xfrm>
        </p:grpSpPr>
        <p:sp>
          <p:nvSpPr>
            <p:cNvPr id="357388" name="Rectangle 12"/>
            <p:cNvSpPr>
              <a:spLocks noChangeArrowheads="1"/>
            </p:cNvSpPr>
            <p:nvPr/>
          </p:nvSpPr>
          <p:spPr bwMode="auto">
            <a:xfrm>
              <a:off x="334" y="1059"/>
              <a:ext cx="28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如果         的频率函数为</a:t>
              </a:r>
            </a:p>
          </p:txBody>
        </p:sp>
        <p:graphicFrame>
          <p:nvGraphicFramePr>
            <p:cNvPr id="357403" name="Object 27"/>
            <p:cNvGraphicFramePr>
              <a:graphicFrameLocks noChangeAspect="1"/>
            </p:cNvGraphicFramePr>
            <p:nvPr/>
          </p:nvGraphicFramePr>
          <p:xfrm>
            <a:off x="888" y="1120"/>
            <a:ext cx="53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7924800" imgH="3657600" progId="Equation.DSMT4">
                    <p:embed/>
                  </p:oleObj>
                </mc:Choice>
                <mc:Fallback>
                  <p:oleObj name="Equation" r:id="rId5" imgW="7924800" imgH="3657600" progId="Equation.DSMT4">
                    <p:embed/>
                    <p:pic>
                      <p:nvPicPr>
                        <p:cNvPr id="0" name="图片 172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8" y="1120"/>
                          <a:ext cx="53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7408" name="Group 32"/>
          <p:cNvGrpSpPr/>
          <p:nvPr/>
        </p:nvGrpSpPr>
        <p:grpSpPr bwMode="auto">
          <a:xfrm>
            <a:off x="112713" y="2395538"/>
            <a:ext cx="7115175" cy="530225"/>
            <a:chOff x="31" y="1541"/>
            <a:chExt cx="4482" cy="334"/>
          </a:xfrm>
        </p:grpSpPr>
        <p:sp>
          <p:nvSpPr>
            <p:cNvPr id="357401" name="Rectangle 25"/>
            <p:cNvSpPr>
              <a:spLocks noChangeArrowheads="1"/>
            </p:cNvSpPr>
            <p:nvPr/>
          </p:nvSpPr>
          <p:spPr bwMode="auto">
            <a:xfrm>
              <a:off x="31" y="1548"/>
              <a:ext cx="44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则称         服从             ，其中</a:t>
              </a:r>
              <a:r>
                <a:rPr lang="zh-CN" altLang="en-US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  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为常数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aphicFrame>
          <p:nvGraphicFramePr>
            <p:cNvPr id="357405" name="Object 29"/>
            <p:cNvGraphicFramePr>
              <a:graphicFrameLocks noChangeAspect="1"/>
            </p:cNvGraphicFramePr>
            <p:nvPr/>
          </p:nvGraphicFramePr>
          <p:xfrm>
            <a:off x="583" y="1601"/>
            <a:ext cx="541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7924800" imgH="3657600" progId="Equation.DSMT4">
                    <p:embed/>
                  </p:oleObj>
                </mc:Choice>
                <mc:Fallback>
                  <p:oleObj name="Equation" r:id="rId7" imgW="7924800" imgH="3657600" progId="Equation.DSMT4">
                    <p:embed/>
                    <p:pic>
                      <p:nvPicPr>
                        <p:cNvPr id="0" name="图片 172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3" y="1601"/>
                          <a:ext cx="541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7406" name="Rectangle 30"/>
            <p:cNvSpPr>
              <a:spLocks noChangeArrowheads="1"/>
            </p:cNvSpPr>
            <p:nvPr/>
          </p:nvSpPr>
          <p:spPr bwMode="auto">
            <a:xfrm>
              <a:off x="1553" y="1541"/>
              <a:ext cx="14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华文新魏" panose="02010800040101010101" charset="-122"/>
                  <a:ea typeface="华文新魏" panose="02010800040101010101" charset="-122"/>
                </a:rPr>
                <a:t>单点分布</a:t>
              </a:r>
            </a:p>
          </p:txBody>
        </p:sp>
        <p:graphicFrame>
          <p:nvGraphicFramePr>
            <p:cNvPr id="357407" name="Object 31"/>
            <p:cNvGraphicFramePr>
              <a:graphicFrameLocks noChangeAspect="1"/>
            </p:cNvGraphicFramePr>
            <p:nvPr/>
          </p:nvGraphicFramePr>
          <p:xfrm>
            <a:off x="3136" y="1628"/>
            <a:ext cx="188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743200" imgH="3048000" progId="Equation.DSMT4">
                    <p:embed/>
                  </p:oleObj>
                </mc:Choice>
                <mc:Fallback>
                  <p:oleObj name="Equation" r:id="rId9" imgW="2743200" imgH="3048000" progId="Equation.DSMT4">
                    <p:embed/>
                    <p:pic>
                      <p:nvPicPr>
                        <p:cNvPr id="0" name="图片 172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6" y="1628"/>
                          <a:ext cx="188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7409" name="WordArt 33"/>
          <p:cNvSpPr>
            <a:spLocks noChangeArrowheads="1" noChangeShapeType="1" noTextEdit="1"/>
          </p:cNvSpPr>
          <p:nvPr/>
        </p:nvSpPr>
        <p:spPr bwMode="auto">
          <a:xfrm>
            <a:off x="898525" y="3032125"/>
            <a:ext cx="346075" cy="231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注</a:t>
            </a:r>
          </a:p>
        </p:txBody>
      </p:sp>
      <p:pic>
        <p:nvPicPr>
          <p:cNvPr id="357410" name="Picture 34" descr="f125"/>
          <p:cNvPicPr>
            <a:picLocks noChangeAspect="1" noChangeArrowheads="1" noCrop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34314" y="3449829"/>
            <a:ext cx="284163" cy="2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411" name="Picture 35" descr="f126"/>
          <p:cNvPicPr>
            <a:picLocks noChangeAspect="1" noChangeArrowheads="1" noCrop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57184" y="4419600"/>
            <a:ext cx="284163" cy="2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412" name="Picture 36" descr="f127"/>
          <p:cNvPicPr>
            <a:picLocks noChangeAspect="1" noChangeArrowheads="1" noCrop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57184" y="4962525"/>
            <a:ext cx="284163" cy="2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7413" name="Rectangle 37"/>
          <p:cNvSpPr>
            <a:spLocks noChangeArrowheads="1"/>
          </p:cNvSpPr>
          <p:nvPr/>
        </p:nvSpPr>
        <p:spPr bwMode="auto">
          <a:xfrm>
            <a:off x="685784" y="4283075"/>
            <a:ext cx="474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dirty="0">
                <a:solidFill>
                  <a:srgbClr val="3333CC"/>
                </a:solidFill>
                <a:latin typeface="华文新魏" panose="02010800040101010101" charset="-122"/>
                <a:ea typeface="华文新魏" panose="02010800040101010101" charset="-122"/>
              </a:rPr>
              <a:t>单点分布也称为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退化分布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357416" name="Group 40"/>
          <p:cNvGrpSpPr/>
          <p:nvPr/>
        </p:nvGrpSpPr>
        <p:grpSpPr bwMode="auto">
          <a:xfrm>
            <a:off x="709597" y="4754571"/>
            <a:ext cx="8318500" cy="579438"/>
            <a:chOff x="895" y="2963"/>
            <a:chExt cx="5240" cy="365"/>
          </a:xfrm>
        </p:grpSpPr>
        <p:sp>
          <p:nvSpPr>
            <p:cNvPr id="357392" name="Rectangle 16"/>
            <p:cNvSpPr>
              <a:spLocks noChangeArrowheads="1"/>
            </p:cNvSpPr>
            <p:nvPr/>
          </p:nvSpPr>
          <p:spPr bwMode="auto">
            <a:xfrm>
              <a:off x="895" y="2963"/>
              <a:ext cx="52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3333CC"/>
                  </a:solidFill>
                  <a:latin typeface="华文新魏" panose="02010800040101010101" charset="-122"/>
                  <a:ea typeface="华文新魏" panose="02010800040101010101" charset="-122"/>
                </a:rPr>
                <a:t>某事件发生的概率为   则称该事件</a:t>
              </a:r>
              <a:r>
                <a:rPr lang="zh-CN" altLang="en-US" dirty="0">
                  <a:solidFill>
                    <a:srgbClr val="3333CC"/>
                  </a:solidFill>
                  <a:latin typeface="Times New Roman" panose="02020603050405020304"/>
                  <a:ea typeface="华文新魏" panose="02010800040101010101" charset="-122"/>
                </a:rPr>
                <a:t>“</a:t>
              </a:r>
              <a:r>
                <a:rPr lang="zh-CN" altLang="en-US" dirty="0">
                  <a:solidFill>
                    <a:srgbClr val="3333CC"/>
                  </a:solidFill>
                  <a:latin typeface="华文新魏" panose="02010800040101010101" charset="-122"/>
                  <a:ea typeface="华文新魏" panose="02010800040101010101" charset="-122"/>
                </a:rPr>
                <a:t>几乎处处</a:t>
              </a:r>
              <a:r>
                <a:rPr lang="zh-CN" altLang="en-US" dirty="0">
                  <a:solidFill>
                    <a:srgbClr val="3333CC"/>
                  </a:solidFill>
                  <a:latin typeface="Times New Roman" panose="02020603050405020304"/>
                  <a:ea typeface="华文新魏" panose="02010800040101010101" charset="-122"/>
                </a:rPr>
                <a:t>”</a:t>
              </a:r>
              <a:r>
                <a:rPr lang="zh-CN" altLang="en-US" dirty="0">
                  <a:solidFill>
                    <a:srgbClr val="3333CC"/>
                  </a:solidFill>
                  <a:latin typeface="华文新魏" panose="02010800040101010101" charset="-122"/>
                  <a:ea typeface="华文新魏" panose="02010800040101010101" charset="-122"/>
                </a:rPr>
                <a:t>发生</a:t>
              </a:r>
            </a:p>
          </p:txBody>
        </p:sp>
        <p:graphicFrame>
          <p:nvGraphicFramePr>
            <p:cNvPr id="357415" name="Object 39"/>
            <p:cNvGraphicFramePr>
              <a:graphicFrameLocks noChangeAspect="1"/>
            </p:cNvGraphicFramePr>
            <p:nvPr/>
          </p:nvGraphicFramePr>
          <p:xfrm>
            <a:off x="2947" y="3054"/>
            <a:ext cx="230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352800" imgH="3962400" progId="Equation.DSMT4">
                    <p:embed/>
                  </p:oleObj>
                </mc:Choice>
                <mc:Fallback>
                  <p:oleObj name="Equation" r:id="rId14" imgW="3352800" imgH="3962400" progId="Equation.DSMT4">
                    <p:embed/>
                    <p:pic>
                      <p:nvPicPr>
                        <p:cNvPr id="0" name="图片 172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7" y="3054"/>
                          <a:ext cx="230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7417" name="WordArt 41"/>
          <p:cNvSpPr>
            <a:spLocks noChangeArrowheads="1" noChangeShapeType="1" noTextEdit="1"/>
          </p:cNvSpPr>
          <p:nvPr/>
        </p:nvSpPr>
        <p:spPr bwMode="auto">
          <a:xfrm>
            <a:off x="896938" y="5573713"/>
            <a:ext cx="760412" cy="234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例如</a:t>
            </a:r>
          </a:p>
        </p:txBody>
      </p:sp>
      <p:grpSp>
        <p:nvGrpSpPr>
          <p:cNvPr id="357422" name="Group 46"/>
          <p:cNvGrpSpPr/>
          <p:nvPr/>
        </p:nvGrpSpPr>
        <p:grpSpPr bwMode="auto">
          <a:xfrm>
            <a:off x="1874838" y="5392742"/>
            <a:ext cx="5922964" cy="566738"/>
            <a:chOff x="1205" y="3309"/>
            <a:chExt cx="3731" cy="357"/>
          </a:xfrm>
        </p:grpSpPr>
        <p:sp>
          <p:nvSpPr>
            <p:cNvPr id="357421" name="Rectangle 45"/>
            <p:cNvSpPr>
              <a:spLocks noChangeArrowheads="1"/>
            </p:cNvSpPr>
            <p:nvPr/>
          </p:nvSpPr>
          <p:spPr bwMode="auto">
            <a:xfrm>
              <a:off x="2349" y="3310"/>
              <a:ext cx="179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记为          或</a:t>
              </a:r>
            </a:p>
          </p:txBody>
        </p:sp>
        <p:graphicFrame>
          <p:nvGraphicFramePr>
            <p:cNvPr id="357418" name="Object 42"/>
            <p:cNvGraphicFramePr>
              <a:graphicFrameLocks noChangeAspect="1"/>
            </p:cNvGraphicFramePr>
            <p:nvPr/>
          </p:nvGraphicFramePr>
          <p:xfrm>
            <a:off x="1205" y="3399"/>
            <a:ext cx="118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7373600" imgH="3962400" progId="Equation.DSMT4">
                    <p:embed/>
                  </p:oleObj>
                </mc:Choice>
                <mc:Fallback>
                  <p:oleObj name="Equation" r:id="rId16" imgW="17373600" imgH="3962400" progId="Equation.DSMT4">
                    <p:embed/>
                    <p:pic>
                      <p:nvPicPr>
                        <p:cNvPr id="0" name="图片 172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5" y="3399"/>
                          <a:ext cx="118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7419" name="Object 43"/>
            <p:cNvGraphicFramePr>
              <a:graphicFrameLocks noChangeAspect="1"/>
            </p:cNvGraphicFramePr>
            <p:nvPr/>
          </p:nvGraphicFramePr>
          <p:xfrm>
            <a:off x="2890" y="3309"/>
            <a:ext cx="603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8839200" imgH="4876800" progId="Equation.DSMT4">
                    <p:embed/>
                  </p:oleObj>
                </mc:Choice>
                <mc:Fallback>
                  <p:oleObj name="Equation" r:id="rId18" imgW="8839200" imgH="4876800" progId="Equation.DSMT4">
                    <p:embed/>
                    <p:pic>
                      <p:nvPicPr>
                        <p:cNvPr id="0" name="图片 172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0" y="3309"/>
                          <a:ext cx="603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7420" name="Object 44"/>
            <p:cNvGraphicFramePr>
              <a:graphicFrameLocks noChangeAspect="1"/>
            </p:cNvGraphicFramePr>
            <p:nvPr/>
          </p:nvGraphicFramePr>
          <p:xfrm>
            <a:off x="3814" y="3390"/>
            <a:ext cx="112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6459200" imgH="4267200" progId="Equation.DSMT4">
                    <p:embed/>
                  </p:oleObj>
                </mc:Choice>
                <mc:Fallback>
                  <p:oleObj name="Equation" r:id="rId20" imgW="16459200" imgH="4267200" progId="Equation.DSMT4">
                    <p:embed/>
                    <p:pic>
                      <p:nvPicPr>
                        <p:cNvPr id="0" name="图片 172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4" y="3390"/>
                          <a:ext cx="1122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7428" name="Group 52"/>
          <p:cNvGrpSpPr/>
          <p:nvPr/>
        </p:nvGrpSpPr>
        <p:grpSpPr bwMode="auto">
          <a:xfrm>
            <a:off x="1857376" y="5965819"/>
            <a:ext cx="5959475" cy="577849"/>
            <a:chOff x="1170" y="3718"/>
            <a:chExt cx="3754" cy="364"/>
          </a:xfrm>
        </p:grpSpPr>
        <p:sp>
          <p:nvSpPr>
            <p:cNvPr id="357424" name="Rectangle 48"/>
            <p:cNvSpPr>
              <a:spLocks noChangeArrowheads="1"/>
            </p:cNvSpPr>
            <p:nvPr/>
          </p:nvSpPr>
          <p:spPr bwMode="auto">
            <a:xfrm>
              <a:off x="2326" y="3726"/>
              <a:ext cx="179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记为          或</a:t>
              </a:r>
            </a:p>
          </p:txBody>
        </p:sp>
        <p:graphicFrame>
          <p:nvGraphicFramePr>
            <p:cNvPr id="357425" name="Object 49"/>
            <p:cNvGraphicFramePr>
              <a:graphicFrameLocks noChangeAspect="1"/>
            </p:cNvGraphicFramePr>
            <p:nvPr/>
          </p:nvGraphicFramePr>
          <p:xfrm>
            <a:off x="1170" y="3808"/>
            <a:ext cx="122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7983200" imgH="3962400" progId="Equation.DSMT4">
                    <p:embed/>
                  </p:oleObj>
                </mc:Choice>
                <mc:Fallback>
                  <p:oleObj name="Equation" r:id="rId22" imgW="17983200" imgH="3962400" progId="Equation.DSMT4">
                    <p:embed/>
                    <p:pic>
                      <p:nvPicPr>
                        <p:cNvPr id="0" name="图片 172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0" y="3808"/>
                          <a:ext cx="122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7426" name="Object 50"/>
            <p:cNvGraphicFramePr>
              <a:graphicFrameLocks noChangeAspect="1"/>
            </p:cNvGraphicFramePr>
            <p:nvPr/>
          </p:nvGraphicFramePr>
          <p:xfrm>
            <a:off x="2847" y="3718"/>
            <a:ext cx="644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9448800" imgH="4876800" progId="Equation.DSMT4">
                    <p:embed/>
                  </p:oleObj>
                </mc:Choice>
                <mc:Fallback>
                  <p:oleObj name="Equation" r:id="rId24" imgW="9448800" imgH="4876800" progId="Equation.DSMT4">
                    <p:embed/>
                    <p:pic>
                      <p:nvPicPr>
                        <p:cNvPr id="0" name="图片 172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7" y="3718"/>
                          <a:ext cx="644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7427" name="Object 51"/>
            <p:cNvGraphicFramePr>
              <a:graphicFrameLocks noChangeAspect="1"/>
            </p:cNvGraphicFramePr>
            <p:nvPr/>
          </p:nvGraphicFramePr>
          <p:xfrm>
            <a:off x="3780" y="3790"/>
            <a:ext cx="114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6764000" imgH="4267200" progId="Equation.DSMT4">
                    <p:embed/>
                  </p:oleObj>
                </mc:Choice>
                <mc:Fallback>
                  <p:oleObj name="Equation" r:id="rId26" imgW="16764000" imgH="4267200" progId="Equation.DSMT4">
                    <p:embed/>
                    <p:pic>
                      <p:nvPicPr>
                        <p:cNvPr id="0" name="图片 172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0" y="3790"/>
                          <a:ext cx="1144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7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7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7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7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7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7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7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7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5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7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7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5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5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5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57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57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5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5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91" grpId="0"/>
      <p:bldP spid="357399" grpId="0"/>
      <p:bldP spid="357400" grpId="0"/>
      <p:bldP spid="357409" grpId="0" animBg="1"/>
      <p:bldP spid="357413" grpId="0"/>
      <p:bldP spid="3574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ChangeArrowheads="1"/>
          </p:cNvSpPr>
          <p:nvPr/>
        </p:nvSpPr>
        <p:spPr bwMode="auto">
          <a:xfrm>
            <a:off x="2792413" y="3624263"/>
            <a:ext cx="5740400" cy="58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zh-CN" altLang="en-US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      非等可能事件</a:t>
            </a:r>
            <a:r>
              <a:rPr lang="zh-CN" altLang="en-US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的概率怎么计算？</a:t>
            </a:r>
          </a:p>
        </p:txBody>
      </p:sp>
      <p:sp>
        <p:nvSpPr>
          <p:cNvPr id="368643" name="Rectangle 3"/>
          <p:cNvSpPr>
            <a:spLocks noChangeArrowheads="1"/>
          </p:cNvSpPr>
          <p:nvPr/>
        </p:nvSpPr>
        <p:spPr bwMode="auto">
          <a:xfrm rot="10800000" flipV="1">
            <a:off x="2843213" y="4725627"/>
            <a:ext cx="5854700" cy="58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zh-CN" altLang="en-US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      在概率论中怎么应用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微积分理论</a:t>
            </a:r>
            <a:r>
              <a:rPr lang="zh-CN" altLang="en-US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？</a:t>
            </a:r>
          </a:p>
        </p:txBody>
      </p:sp>
      <p:sp>
        <p:nvSpPr>
          <p:cNvPr id="368644" name="Rectangle 4"/>
          <p:cNvSpPr>
            <a:spLocks noChangeArrowheads="1"/>
          </p:cNvSpPr>
          <p:nvPr/>
        </p:nvSpPr>
        <p:spPr bwMode="auto">
          <a:xfrm rot="10800000" flipV="1">
            <a:off x="2914650" y="5816253"/>
            <a:ext cx="1906732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     ··········</a:t>
            </a:r>
          </a:p>
        </p:txBody>
      </p:sp>
      <p:grpSp>
        <p:nvGrpSpPr>
          <p:cNvPr id="368645" name="Group 5"/>
          <p:cNvGrpSpPr/>
          <p:nvPr/>
        </p:nvGrpSpPr>
        <p:grpSpPr bwMode="auto">
          <a:xfrm>
            <a:off x="866775" y="1527175"/>
            <a:ext cx="6551613" cy="433388"/>
            <a:chOff x="794" y="514"/>
            <a:chExt cx="4127" cy="273"/>
          </a:xfrm>
        </p:grpSpPr>
        <p:sp>
          <p:nvSpPr>
            <p:cNvPr id="368646" name="Text Box 6"/>
            <p:cNvSpPr txBox="1">
              <a:spLocks noChangeArrowheads="1"/>
            </p:cNvSpPr>
            <p:nvPr/>
          </p:nvSpPr>
          <p:spPr bwMode="auto">
            <a:xfrm>
              <a:off x="794" y="514"/>
              <a:ext cx="412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设                 为随机试验 </a:t>
              </a:r>
              <a:r>
                <a:rPr lang="zh-CN" altLang="en-US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   </a:t>
              </a:r>
              <a:r>
                <a: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的概率空间</a:t>
              </a:r>
            </a:p>
          </p:txBody>
        </p:sp>
        <p:graphicFrame>
          <p:nvGraphicFramePr>
            <p:cNvPr id="3100" name="Object 7"/>
            <p:cNvGraphicFramePr>
              <a:graphicFrameLocks noChangeAspect="1"/>
            </p:cNvGraphicFramePr>
            <p:nvPr/>
          </p:nvGraphicFramePr>
          <p:xfrm>
            <a:off x="981" y="530"/>
            <a:ext cx="101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106400" imgH="3962400" progId="Equation.DSMT4">
                    <p:embed/>
                  </p:oleObj>
                </mc:Choice>
                <mc:Fallback>
                  <p:oleObj name="Equation" r:id="rId2" imgW="13106400" imgH="39624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1" y="530"/>
                          <a:ext cx="1015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01" name="Object 8"/>
            <p:cNvGraphicFramePr>
              <a:graphicFrameLocks noChangeAspect="1"/>
            </p:cNvGraphicFramePr>
            <p:nvPr/>
          </p:nvGraphicFramePr>
          <p:xfrm>
            <a:off x="3081" y="531"/>
            <a:ext cx="28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657600" imgH="3352800" progId="Equation.DSMT4">
                    <p:embed/>
                  </p:oleObj>
                </mc:Choice>
                <mc:Fallback>
                  <p:oleObj name="Equation" r:id="rId4" imgW="3657600" imgH="33528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1" y="531"/>
                          <a:ext cx="284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8649" name="Group 9"/>
          <p:cNvGrpSpPr/>
          <p:nvPr/>
        </p:nvGrpSpPr>
        <p:grpSpPr bwMode="auto">
          <a:xfrm>
            <a:off x="900113" y="2435225"/>
            <a:ext cx="1689100" cy="635000"/>
            <a:chOff x="2861" y="3240"/>
            <a:chExt cx="1064" cy="400"/>
          </a:xfrm>
        </p:grpSpPr>
        <p:sp>
          <p:nvSpPr>
            <p:cNvPr id="3096" name="Rectangle 10"/>
            <p:cNvSpPr>
              <a:spLocks noChangeArrowheads="1"/>
            </p:cNvSpPr>
            <p:nvPr/>
          </p:nvSpPr>
          <p:spPr bwMode="auto">
            <a:xfrm>
              <a:off x="2909" y="3280"/>
              <a:ext cx="360" cy="3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pic>
          <p:nvPicPr>
            <p:cNvPr id="3097" name="Picture 11" descr="COSMIC08H"/>
            <p:cNvPicPr>
              <a:picLocks noChangeAspect="1" noChangeArrowheads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1" y="3240"/>
              <a:ext cx="3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8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3331" y="3419"/>
              <a:ext cx="594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问题一</a:t>
              </a:r>
            </a:p>
          </p:txBody>
        </p:sp>
      </p:grpSp>
      <p:grpSp>
        <p:nvGrpSpPr>
          <p:cNvPr id="368653" name="Group 13"/>
          <p:cNvGrpSpPr/>
          <p:nvPr/>
        </p:nvGrpSpPr>
        <p:grpSpPr bwMode="auto">
          <a:xfrm>
            <a:off x="2938463" y="2270125"/>
            <a:ext cx="5903912" cy="854075"/>
            <a:chOff x="1883" y="1078"/>
            <a:chExt cx="3719" cy="538"/>
          </a:xfrm>
        </p:grpSpPr>
        <p:sp>
          <p:nvSpPr>
            <p:cNvPr id="368654" name="Text Box 14"/>
            <p:cNvSpPr txBox="1">
              <a:spLocks noChangeArrowheads="1"/>
            </p:cNvSpPr>
            <p:nvPr/>
          </p:nvSpPr>
          <p:spPr bwMode="auto">
            <a:xfrm>
              <a:off x="1883" y="1078"/>
              <a:ext cx="3719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altLang="zh-CN" dirty="0">
                  <a:solidFill>
                    <a:schemeClr val="bg1"/>
                  </a:solidFill>
                  <a:latin typeface="华文新魏" panose="02010800040101010101" charset="-122"/>
                  <a:ea typeface="华文新魏" panose="02010800040101010101" charset="-122"/>
                </a:rPr>
                <a:t>      </a:t>
              </a:r>
              <a:r>
                <a:rPr lang="zh-CN" altLang="en-US" dirty="0">
                  <a:solidFill>
                    <a:schemeClr val="bg1"/>
                  </a:solidFill>
                  <a:latin typeface="华文新魏" panose="02010800040101010101" charset="-122"/>
                  <a:ea typeface="华文新魏" panose="02010800040101010101" charset="-122"/>
                </a:rPr>
                <a:t>样本空间 </a:t>
              </a:r>
              <a:r>
                <a:rPr lang="zh-CN" altLang="en-US" i="1" dirty="0">
                  <a:solidFill>
                    <a:schemeClr val="bg1"/>
                  </a:solidFill>
                  <a:latin typeface="华文新魏" panose="02010800040101010101" charset="-122"/>
                  <a:ea typeface="华文新魏" panose="02010800040101010101" charset="-122"/>
                </a:rPr>
                <a:t>   </a:t>
              </a:r>
              <a:r>
                <a:rPr lang="zh-CN" altLang="en-US" dirty="0">
                  <a:solidFill>
                    <a:schemeClr val="bg1"/>
                  </a:solidFill>
                  <a:latin typeface="华文新魏" panose="02010800040101010101" charset="-122"/>
                  <a:ea typeface="华文新魏" panose="02010800040101010101" charset="-122"/>
                </a:rPr>
                <a:t>中的元素与试验有关</a:t>
              </a:r>
              <a:r>
                <a:rPr lang="en-US" altLang="zh-CN" dirty="0">
                  <a:solidFill>
                    <a:schemeClr val="bg1"/>
                  </a:solidFill>
                  <a:latin typeface="华文新魏" panose="02010800040101010101" charset="-122"/>
                  <a:ea typeface="华文新魏" panose="02010800040101010101" charset="-122"/>
                </a:rPr>
                <a:t>,</a:t>
              </a:r>
              <a:r>
                <a:rPr lang="zh-CN" altLang="en-US" dirty="0">
                  <a:solidFill>
                    <a:schemeClr val="bg1"/>
                  </a:solidFill>
                  <a:latin typeface="华文新魏" panose="02010800040101010101" charset="-122"/>
                  <a:ea typeface="华文新魏" panose="02010800040101010101" charset="-122"/>
                </a:rPr>
                <a:t>从数学角度看</a:t>
              </a:r>
              <a:r>
                <a:rPr lang="en-US" altLang="zh-CN" dirty="0">
                  <a:solidFill>
                    <a:schemeClr val="bg1"/>
                  </a:solidFill>
                  <a:latin typeface="华文新魏" panose="02010800040101010101" charset="-122"/>
                  <a:ea typeface="华文新魏" panose="02010800040101010101" charset="-122"/>
                </a:rPr>
                <a:t>, </a:t>
              </a:r>
              <a:r>
                <a:rPr lang="zh-CN" altLang="en-US" dirty="0">
                  <a:solidFill>
                    <a:schemeClr val="bg1"/>
                  </a:solidFill>
                  <a:latin typeface="华文新魏" panose="02010800040101010101" charset="-122"/>
                  <a:ea typeface="华文新魏" panose="02010800040101010101" charset="-122"/>
                </a:rPr>
                <a:t>希望  </a:t>
              </a:r>
              <a:r>
                <a:rPr lang="zh-CN" altLang="en-US" i="1" dirty="0">
                  <a:solidFill>
                    <a:schemeClr val="bg1"/>
                  </a:solidFill>
                  <a:latin typeface="华文新魏" panose="02010800040101010101" charset="-122"/>
                  <a:ea typeface="华文新魏" panose="02010800040101010101" charset="-122"/>
                </a:rPr>
                <a:t>  </a:t>
              </a:r>
              <a:r>
                <a:rPr lang="zh-CN" altLang="en-US" dirty="0">
                  <a:solidFill>
                    <a:schemeClr val="bg1"/>
                  </a:solidFill>
                  <a:latin typeface="华文新魏" panose="02010800040101010101" charset="-122"/>
                  <a:ea typeface="华文新魏" panose="02010800040101010101" charset="-122"/>
                </a:rPr>
                <a:t>是</a:t>
              </a:r>
              <a:r>
                <a:rPr lang="zh-CN" altLang="en-US" dirty="0">
                  <a:solidFill>
                    <a:srgbClr val="FF0000"/>
                  </a:solidFill>
                  <a:latin typeface="华文新魏" panose="02010800040101010101" charset="-122"/>
                  <a:ea typeface="华文新魏" panose="02010800040101010101" charset="-122"/>
                </a:rPr>
                <a:t>抽象的集合</a:t>
              </a:r>
            </a:p>
          </p:txBody>
        </p:sp>
        <p:graphicFrame>
          <p:nvGraphicFramePr>
            <p:cNvPr id="3094" name="Object 15"/>
            <p:cNvGraphicFramePr>
              <a:graphicFrameLocks noChangeAspect="1"/>
            </p:cNvGraphicFramePr>
            <p:nvPr/>
          </p:nvGraphicFramePr>
          <p:xfrm>
            <a:off x="3768" y="1366"/>
            <a:ext cx="277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352800" imgH="3352800" progId="Equation.DSMT4">
                    <p:embed/>
                  </p:oleObj>
                </mc:Choice>
                <mc:Fallback>
                  <p:oleObj name="Equation" r:id="rId7" imgW="3352800" imgH="33528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8" y="1366"/>
                          <a:ext cx="277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5" name="Object 16"/>
            <p:cNvGraphicFramePr>
              <a:graphicFrameLocks noChangeAspect="1"/>
            </p:cNvGraphicFramePr>
            <p:nvPr/>
          </p:nvGraphicFramePr>
          <p:xfrm>
            <a:off x="3127" y="1087"/>
            <a:ext cx="27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352800" imgH="3352800" progId="Equation.DSMT4">
                    <p:embed/>
                  </p:oleObj>
                </mc:Choice>
                <mc:Fallback>
                  <p:oleObj name="Equation" r:id="rId9" imgW="3352800" imgH="33528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7" y="1087"/>
                          <a:ext cx="278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8657" name="Group 17"/>
          <p:cNvGrpSpPr/>
          <p:nvPr/>
        </p:nvGrpSpPr>
        <p:grpSpPr bwMode="auto">
          <a:xfrm>
            <a:off x="889000" y="3529013"/>
            <a:ext cx="1689100" cy="635000"/>
            <a:chOff x="2861" y="3240"/>
            <a:chExt cx="1064" cy="400"/>
          </a:xfrm>
        </p:grpSpPr>
        <p:sp>
          <p:nvSpPr>
            <p:cNvPr id="3090" name="Rectangle 18"/>
            <p:cNvSpPr>
              <a:spLocks noChangeArrowheads="1"/>
            </p:cNvSpPr>
            <p:nvPr/>
          </p:nvSpPr>
          <p:spPr bwMode="auto">
            <a:xfrm>
              <a:off x="2909" y="3280"/>
              <a:ext cx="360" cy="3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pic>
          <p:nvPicPr>
            <p:cNvPr id="3091" name="Picture 19" descr="COSMIC08H"/>
            <p:cNvPicPr>
              <a:picLocks noChangeAspect="1" noChangeArrowheads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1" y="3240"/>
              <a:ext cx="3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2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3331" y="3419"/>
              <a:ext cx="594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问题二</a:t>
              </a:r>
            </a:p>
          </p:txBody>
        </p:sp>
      </p:grpSp>
      <p:grpSp>
        <p:nvGrpSpPr>
          <p:cNvPr id="368661" name="Group 21"/>
          <p:cNvGrpSpPr/>
          <p:nvPr/>
        </p:nvGrpSpPr>
        <p:grpSpPr bwMode="auto">
          <a:xfrm>
            <a:off x="890588" y="4622800"/>
            <a:ext cx="1689100" cy="635000"/>
            <a:chOff x="2861" y="3240"/>
            <a:chExt cx="1064" cy="400"/>
          </a:xfrm>
        </p:grpSpPr>
        <p:sp>
          <p:nvSpPr>
            <p:cNvPr id="3087" name="Rectangle 22"/>
            <p:cNvSpPr>
              <a:spLocks noChangeArrowheads="1"/>
            </p:cNvSpPr>
            <p:nvPr/>
          </p:nvSpPr>
          <p:spPr bwMode="auto">
            <a:xfrm>
              <a:off x="2909" y="3280"/>
              <a:ext cx="360" cy="3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pic>
          <p:nvPicPr>
            <p:cNvPr id="3088" name="Picture 23" descr="COSMIC08H"/>
            <p:cNvPicPr>
              <a:picLocks noChangeAspect="1" noChangeArrowheads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1" y="3240"/>
              <a:ext cx="3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9" name="WordArt 24"/>
            <p:cNvSpPr>
              <a:spLocks noChangeArrowheads="1" noChangeShapeType="1" noTextEdit="1"/>
            </p:cNvSpPr>
            <p:nvPr/>
          </p:nvSpPr>
          <p:spPr bwMode="auto">
            <a:xfrm>
              <a:off x="3331" y="3419"/>
              <a:ext cx="594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问题三</a:t>
              </a:r>
            </a:p>
          </p:txBody>
        </p:sp>
      </p:grpSp>
      <p:grpSp>
        <p:nvGrpSpPr>
          <p:cNvPr id="368665" name="Group 25"/>
          <p:cNvGrpSpPr/>
          <p:nvPr/>
        </p:nvGrpSpPr>
        <p:grpSpPr bwMode="auto">
          <a:xfrm>
            <a:off x="892175" y="5678488"/>
            <a:ext cx="1689100" cy="635000"/>
            <a:chOff x="2861" y="3240"/>
            <a:chExt cx="1064" cy="400"/>
          </a:xfrm>
        </p:grpSpPr>
        <p:sp>
          <p:nvSpPr>
            <p:cNvPr id="3084" name="Rectangle 26"/>
            <p:cNvSpPr>
              <a:spLocks noChangeArrowheads="1"/>
            </p:cNvSpPr>
            <p:nvPr/>
          </p:nvSpPr>
          <p:spPr bwMode="auto">
            <a:xfrm>
              <a:off x="2909" y="3280"/>
              <a:ext cx="360" cy="3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pic>
          <p:nvPicPr>
            <p:cNvPr id="3085" name="Picture 27" descr="COSMIC08H"/>
            <p:cNvPicPr>
              <a:picLocks noChangeAspect="1" noChangeArrowheads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1" y="3240"/>
              <a:ext cx="3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6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331" y="3419"/>
              <a:ext cx="594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问题四</a:t>
              </a:r>
            </a:p>
          </p:txBody>
        </p:sp>
      </p:grpSp>
      <p:sp>
        <p:nvSpPr>
          <p:cNvPr id="368669" name="WordArt 29"/>
          <p:cNvSpPr>
            <a:spLocks noChangeArrowheads="1" noChangeShapeType="1" noTextEdit="1"/>
          </p:cNvSpPr>
          <p:nvPr/>
        </p:nvSpPr>
        <p:spPr bwMode="auto">
          <a:xfrm>
            <a:off x="2195513" y="719138"/>
            <a:ext cx="4729162" cy="4460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在古典概型中的几个问题</a:t>
            </a:r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36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8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8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2" grpId="0"/>
      <p:bldP spid="368643" grpId="0"/>
      <p:bldP spid="368644" grpId="0"/>
      <p:bldP spid="36866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6" name="Rectangle 16"/>
          <p:cNvSpPr>
            <a:spLocks noChangeArrowheads="1"/>
          </p:cNvSpPr>
          <p:nvPr/>
        </p:nvSpPr>
        <p:spPr bwMode="auto">
          <a:xfrm>
            <a:off x="1570038" y="3841751"/>
            <a:ext cx="6824662" cy="54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一门课程的考试是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</a:rPr>
              <a:t>“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及格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</a:rPr>
              <a:t>”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还是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</a:rPr>
              <a:t>“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不及格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</a:rPr>
              <a:t>”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417" name="Rectangle 17"/>
          <p:cNvSpPr>
            <a:spLocks noChangeArrowheads="1"/>
          </p:cNvSpPr>
          <p:nvPr/>
        </p:nvSpPr>
        <p:spPr bwMode="auto">
          <a:xfrm>
            <a:off x="1570038" y="4424364"/>
            <a:ext cx="6070600" cy="54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刚出生的新生儿是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</a:rPr>
              <a:t>“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男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</a:rPr>
              <a:t>”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还是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</a:rPr>
              <a:t>“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女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</a:rPr>
              <a:t>”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418" name="Rectangle 18"/>
          <p:cNvSpPr>
            <a:spLocks noChangeArrowheads="1"/>
          </p:cNvSpPr>
          <p:nvPr/>
        </p:nvSpPr>
        <p:spPr bwMode="auto">
          <a:xfrm>
            <a:off x="1558925" y="5086351"/>
            <a:ext cx="6735763" cy="54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产品检验的结果是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</a:rPr>
              <a:t>“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合格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</a:rPr>
              <a:t>”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还是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</a:rPr>
              <a:t>“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不合格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</a:rPr>
              <a:t>”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419" name="Rectangle 19"/>
          <p:cNvSpPr>
            <a:spLocks noChangeArrowheads="1"/>
          </p:cNvSpPr>
          <p:nvPr/>
        </p:nvSpPr>
        <p:spPr bwMode="auto">
          <a:xfrm>
            <a:off x="1552575" y="5761039"/>
            <a:ext cx="7769225" cy="54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射击结果是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</a:rPr>
              <a:t>“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击中目标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</a:rPr>
              <a:t>”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还是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</a:rPr>
              <a:t>“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没有击中目标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</a:rPr>
              <a:t>”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420" name="WordArt 20"/>
          <p:cNvSpPr>
            <a:spLocks noChangeArrowheads="1" noChangeShapeType="1" noTextEdit="1"/>
          </p:cNvSpPr>
          <p:nvPr/>
        </p:nvSpPr>
        <p:spPr bwMode="auto">
          <a:xfrm>
            <a:off x="363538" y="646113"/>
            <a:ext cx="6587768" cy="3746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（一）（</a:t>
            </a:r>
            <a:r>
              <a:rPr lang="en-US" altLang="zh-CN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0-1</a:t>
            </a:r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）两点分布（伯努利随机变量）</a:t>
            </a:r>
          </a:p>
        </p:txBody>
      </p:sp>
      <p:graphicFrame>
        <p:nvGraphicFramePr>
          <p:cNvPr id="358422" name="Object 22"/>
          <p:cNvGraphicFramePr>
            <a:graphicFrameLocks noChangeAspect="1"/>
          </p:cNvGraphicFramePr>
          <p:nvPr/>
        </p:nvGraphicFramePr>
        <p:xfrm>
          <a:off x="2344738" y="1670050"/>
          <a:ext cx="4521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757600" imgH="4267200" progId="Equation.DSMT4">
                  <p:embed/>
                </p:oleObj>
              </mc:Choice>
              <mc:Fallback>
                <p:oleObj name="Equation" r:id="rId2" imgW="41757600" imgH="4267200" progId="Equation.DSMT4">
                  <p:embed/>
                  <p:pic>
                    <p:nvPicPr>
                      <p:cNvPr id="0" name="图片 177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1670050"/>
                        <a:ext cx="45212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24" name="Group 24"/>
          <p:cNvGrpSpPr/>
          <p:nvPr/>
        </p:nvGrpSpPr>
        <p:grpSpPr bwMode="auto">
          <a:xfrm>
            <a:off x="798513" y="1109663"/>
            <a:ext cx="4448175" cy="519112"/>
            <a:chOff x="334" y="1059"/>
            <a:chExt cx="2802" cy="327"/>
          </a:xfrm>
        </p:grpSpPr>
        <p:sp>
          <p:nvSpPr>
            <p:cNvPr id="358425" name="Rectangle 25"/>
            <p:cNvSpPr>
              <a:spLocks noChangeArrowheads="1"/>
            </p:cNvSpPr>
            <p:nvPr/>
          </p:nvSpPr>
          <p:spPr bwMode="auto">
            <a:xfrm>
              <a:off x="334" y="1059"/>
              <a:ext cx="28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如果         的频率函数为</a:t>
              </a:r>
            </a:p>
          </p:txBody>
        </p:sp>
        <p:graphicFrame>
          <p:nvGraphicFramePr>
            <p:cNvPr id="358426" name="Object 26"/>
            <p:cNvGraphicFramePr>
              <a:graphicFrameLocks noChangeAspect="1"/>
            </p:cNvGraphicFramePr>
            <p:nvPr/>
          </p:nvGraphicFramePr>
          <p:xfrm>
            <a:off x="888" y="1120"/>
            <a:ext cx="53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924800" imgH="3657600" progId="Equation.DSMT4">
                    <p:embed/>
                  </p:oleObj>
                </mc:Choice>
                <mc:Fallback>
                  <p:oleObj name="Equation" r:id="rId4" imgW="7924800" imgH="3657600" progId="Equation.DSMT4">
                    <p:embed/>
                    <p:pic>
                      <p:nvPicPr>
                        <p:cNvPr id="0" name="图片 177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8" y="1120"/>
                          <a:ext cx="53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8435" name="Group 35"/>
          <p:cNvGrpSpPr/>
          <p:nvPr/>
        </p:nvGrpSpPr>
        <p:grpSpPr bwMode="auto">
          <a:xfrm>
            <a:off x="76200" y="2065338"/>
            <a:ext cx="8502650" cy="569912"/>
            <a:chOff x="48" y="1205"/>
            <a:chExt cx="5356" cy="359"/>
          </a:xfrm>
        </p:grpSpPr>
        <p:sp>
          <p:nvSpPr>
            <p:cNvPr id="358428" name="Rectangle 28"/>
            <p:cNvSpPr>
              <a:spLocks noChangeArrowheads="1"/>
            </p:cNvSpPr>
            <p:nvPr/>
          </p:nvSpPr>
          <p:spPr bwMode="auto">
            <a:xfrm>
              <a:off x="48" y="1228"/>
              <a:ext cx="19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则称        服从 </a:t>
              </a:r>
            </a:p>
          </p:txBody>
        </p:sp>
        <p:graphicFrame>
          <p:nvGraphicFramePr>
            <p:cNvPr id="358429" name="Object 29"/>
            <p:cNvGraphicFramePr>
              <a:graphicFrameLocks noChangeAspect="1"/>
            </p:cNvGraphicFramePr>
            <p:nvPr/>
          </p:nvGraphicFramePr>
          <p:xfrm>
            <a:off x="600" y="1281"/>
            <a:ext cx="541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924800" imgH="3657600" progId="Equation.DSMT4">
                    <p:embed/>
                  </p:oleObj>
                </mc:Choice>
                <mc:Fallback>
                  <p:oleObj name="Equation" r:id="rId6" imgW="7924800" imgH="3657600" progId="Equation.DSMT4">
                    <p:embed/>
                    <p:pic>
                      <p:nvPicPr>
                        <p:cNvPr id="0" name="图片 177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" y="1281"/>
                          <a:ext cx="541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30" name="Rectangle 30"/>
            <p:cNvSpPr>
              <a:spLocks noChangeArrowheads="1"/>
            </p:cNvSpPr>
            <p:nvPr/>
          </p:nvSpPr>
          <p:spPr bwMode="auto">
            <a:xfrm>
              <a:off x="1993" y="1229"/>
              <a:ext cx="14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华文新魏" panose="02010800040101010101" charset="-122"/>
                  <a:ea typeface="华文新魏" panose="02010800040101010101" charset="-122"/>
                </a:rPr>
                <a:t>两点分布</a:t>
              </a:r>
            </a:p>
          </p:txBody>
        </p:sp>
        <p:graphicFrame>
          <p:nvGraphicFramePr>
            <p:cNvPr id="358431" name="Object 31"/>
            <p:cNvGraphicFramePr>
              <a:graphicFrameLocks noChangeAspect="1"/>
            </p:cNvGraphicFramePr>
            <p:nvPr/>
          </p:nvGraphicFramePr>
          <p:xfrm>
            <a:off x="3518" y="1277"/>
            <a:ext cx="835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192000" imgH="4267200" progId="Equation.DSMT4">
                    <p:embed/>
                  </p:oleObj>
                </mc:Choice>
                <mc:Fallback>
                  <p:oleObj name="Equation" r:id="rId8" imgW="12192000" imgH="4267200" progId="Equation.DSMT4">
                    <p:embed/>
                    <p:pic>
                      <p:nvPicPr>
                        <p:cNvPr id="0" name="图片 177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8" y="1277"/>
                          <a:ext cx="835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32" name="Rectangle 32"/>
            <p:cNvSpPr>
              <a:spLocks noChangeArrowheads="1"/>
            </p:cNvSpPr>
            <p:nvPr/>
          </p:nvSpPr>
          <p:spPr bwMode="auto">
            <a:xfrm>
              <a:off x="2929" y="1205"/>
              <a:ext cx="9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</a:rPr>
                <a:t>,</a:t>
              </a:r>
              <a:r>
                <a:rPr lang="zh-CN" altLang="en-US">
                  <a:solidFill>
                    <a:schemeClr val="bg1">
                      <a:lumMod val="50000"/>
                    </a:schemeClr>
                  </a:solidFill>
                </a:rPr>
                <a:t>其中</a:t>
              </a:r>
            </a:p>
          </p:txBody>
        </p:sp>
        <p:graphicFrame>
          <p:nvGraphicFramePr>
            <p:cNvPr id="358433" name="Object 33"/>
            <p:cNvGraphicFramePr>
              <a:graphicFrameLocks noChangeAspect="1"/>
            </p:cNvGraphicFramePr>
            <p:nvPr/>
          </p:nvGraphicFramePr>
          <p:xfrm>
            <a:off x="1542" y="1288"/>
            <a:ext cx="563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229600" imgH="4267200" progId="Equation.DSMT4">
                    <p:embed/>
                  </p:oleObj>
                </mc:Choice>
                <mc:Fallback>
                  <p:oleObj name="Equation" r:id="rId10" imgW="8229600" imgH="4267200" progId="Equation.DSMT4">
                    <p:embed/>
                    <p:pic>
                      <p:nvPicPr>
                        <p:cNvPr id="0" name="图片 177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2" y="1288"/>
                          <a:ext cx="563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34" name="Rectangle 34"/>
            <p:cNvSpPr>
              <a:spLocks noChangeArrowheads="1"/>
            </p:cNvSpPr>
            <p:nvPr/>
          </p:nvSpPr>
          <p:spPr bwMode="auto">
            <a:xfrm>
              <a:off x="4266" y="1216"/>
              <a:ext cx="11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为常数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58438" name="Picture 38" descr="k122"/>
          <p:cNvPicPr>
            <a:picLocks noChangeAspect="1" noChangeArrowheads="1" noCrop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609850" y="2730500"/>
            <a:ext cx="6985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39" name="WordArt 39"/>
          <p:cNvSpPr>
            <a:spLocks noChangeArrowheads="1" noChangeShapeType="1" noTextEdit="1"/>
          </p:cNvSpPr>
          <p:nvPr/>
        </p:nvSpPr>
        <p:spPr bwMode="auto">
          <a:xfrm>
            <a:off x="3386138" y="2797175"/>
            <a:ext cx="3154362" cy="3333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(0 -1)</a:t>
            </a:r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分布的实际背景</a:t>
            </a:r>
          </a:p>
        </p:txBody>
      </p:sp>
      <p:sp>
        <p:nvSpPr>
          <p:cNvPr id="358440" name="WordArt 40"/>
          <p:cNvSpPr>
            <a:spLocks noChangeArrowheads="1" noChangeShapeType="1" noTextEdit="1"/>
          </p:cNvSpPr>
          <p:nvPr/>
        </p:nvSpPr>
        <p:spPr bwMode="auto">
          <a:xfrm>
            <a:off x="76200" y="3357558"/>
            <a:ext cx="8896350" cy="35560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若一个试验只产生两个结果，则可以用服从</a:t>
            </a:r>
            <a:r>
              <a:rPr lang="en-US" altLang="zh-CN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(0-1)</a:t>
            </a:r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分布的</a:t>
            </a:r>
            <a:r>
              <a:rPr lang="en-US" altLang="zh-CN" sz="3600" kern="10" dirty="0" err="1">
                <a:ln w="12700">
                  <a:solidFill>
                    <a:srgbClr val="3399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r.v</a:t>
            </a:r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来描述</a:t>
            </a:r>
          </a:p>
        </p:txBody>
      </p:sp>
      <p:sp>
        <p:nvSpPr>
          <p:cNvPr id="358441" name="WordArt 41"/>
          <p:cNvSpPr>
            <a:spLocks noChangeArrowheads="1" noChangeShapeType="1" noTextEdit="1"/>
          </p:cNvSpPr>
          <p:nvPr/>
        </p:nvSpPr>
        <p:spPr bwMode="auto">
          <a:xfrm>
            <a:off x="898525" y="39973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358442" name="WordArt 42"/>
          <p:cNvSpPr>
            <a:spLocks noChangeArrowheads="1" noChangeShapeType="1" noTextEdit="1"/>
          </p:cNvSpPr>
          <p:nvPr/>
        </p:nvSpPr>
        <p:spPr bwMode="auto">
          <a:xfrm>
            <a:off x="900113" y="45958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358443" name="WordArt 43"/>
          <p:cNvSpPr>
            <a:spLocks noChangeArrowheads="1" noChangeShapeType="1" noTextEdit="1"/>
          </p:cNvSpPr>
          <p:nvPr/>
        </p:nvSpPr>
        <p:spPr bwMode="auto">
          <a:xfrm>
            <a:off x="900113" y="52435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358444" name="WordArt 44"/>
          <p:cNvSpPr>
            <a:spLocks noChangeArrowheads="1" noChangeShapeType="1" noTextEdit="1"/>
          </p:cNvSpPr>
          <p:nvPr/>
        </p:nvSpPr>
        <p:spPr bwMode="auto">
          <a:xfrm>
            <a:off x="900113" y="59166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8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8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5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8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8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5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8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8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5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8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8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5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8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8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5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6" grpId="0"/>
      <p:bldP spid="358417" grpId="0"/>
      <p:bldP spid="358418" grpId="0"/>
      <p:bldP spid="358419" grpId="0"/>
      <p:bldP spid="358420" grpId="0"/>
      <p:bldP spid="358439" grpId="0"/>
      <p:bldP spid="358440" grpId="0"/>
      <p:bldP spid="358441" grpId="0" animBg="1"/>
      <p:bldP spid="358442" grpId="0" animBg="1"/>
      <p:bldP spid="358443" grpId="0" animBg="1"/>
      <p:bldP spid="3584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0" y="1393825"/>
            <a:ext cx="87852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285750" y="657225"/>
            <a:ext cx="8426450" cy="123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3200" dirty="0">
                <a:solidFill>
                  <a:srgbClr val="0000CC"/>
                </a:solidFill>
                <a:latin typeface="华文新魏" panose="02010800040101010101" charset="-122"/>
                <a:ea typeface="华文新魏" panose="02010800040101010101" charset="-122"/>
              </a:rPr>
              <a:t>例</a:t>
            </a:r>
            <a:r>
              <a:rPr lang="zh-CN" altLang="en-US" sz="3200" dirty="0">
                <a:latin typeface="Times New Roman" panose="02020603050405020304" pitchFamily="18" charset="0"/>
              </a:rPr>
              <a:t> </a:t>
            </a:r>
            <a:r>
              <a:rPr kumimoji="0" lang="en-US" altLang="zh-CN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收入分布</a:t>
            </a:r>
            <a:r>
              <a:rPr kumimoji="0" lang="en-US" altLang="zh-CN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j-lt"/>
                <a:ea typeface="楷体_GB2312" pitchFamily="49" charset="-122"/>
              </a:rPr>
              <a:t>我国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  <a:ea typeface="楷体_GB2312" pitchFamily="49" charset="-122"/>
              </a:rPr>
              <a:t>2012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j-lt"/>
                <a:ea typeface="楷体_GB2312" pitchFamily="49" charset="-122"/>
              </a:rPr>
              <a:t>年家庭人均收入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  <a:ea typeface="楷体_GB2312" pitchFamily="49" charset="-122"/>
              </a:rPr>
              <a:t>R(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j-lt"/>
                <a:ea typeface="楷体_GB2312" pitchFamily="49" charset="-122"/>
              </a:rPr>
              <a:t>千元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j-lt"/>
                <a:ea typeface="楷体_GB2312" pitchFamily="49" charset="-122"/>
              </a:rPr>
              <a:t>分布如下：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62707" y="2009303"/>
          <a:ext cx="8259746" cy="114617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56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49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4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8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8841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altLang="zh-CN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 (</a:t>
                      </a:r>
                      <a:r>
                        <a:rPr lang="zh-CN" alt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千元</a:t>
                      </a:r>
                      <a:r>
                        <a:rPr lang="en-US" altLang="zh-CN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zh-CN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6" marR="91436" marT="45791" marB="45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altLang="zh-CN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91" marB="45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altLang="zh-CN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zh-CN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91" marB="45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altLang="zh-CN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4.5</a:t>
                      </a:r>
                      <a:endParaRPr lang="zh-CN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91" marB="45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altLang="zh-CN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zh-CN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91" marB="45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altLang="zh-CN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15.9</a:t>
                      </a:r>
                      <a:endParaRPr lang="zh-CN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91" marB="45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altLang="zh-CN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25.8</a:t>
                      </a:r>
                      <a:endParaRPr lang="zh-CN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91" marB="45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n-US" altLang="zh-CN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34.3</a:t>
                      </a:r>
                      <a:endParaRPr lang="zh-CN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91" marB="45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334"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zh-CN" alt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收入低于</a:t>
                      </a:r>
                      <a:r>
                        <a:rPr lang="en-US" altLang="zh-CN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</a:t>
                      </a:r>
                      <a:r>
                        <a:rPr lang="zh-CN" alt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的家庭比例</a:t>
                      </a:r>
                      <a:endParaRPr lang="zh-CN" alt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6" marR="91436" marT="45791" marB="45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00"/>
                        </a:lnSpc>
                        <a:spcBef>
                          <a:spcPts val="5400"/>
                        </a:spcBef>
                      </a:pPr>
                      <a:r>
                        <a:rPr lang="en-US" altLang="zh-CN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0.05</a:t>
                      </a:r>
                      <a:endParaRPr lang="zh-CN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91" marB="45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00"/>
                        </a:lnSpc>
                        <a:spcBef>
                          <a:spcPts val="5400"/>
                        </a:spcBef>
                      </a:pPr>
                      <a:r>
                        <a:rPr lang="en-US" altLang="zh-CN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0.1</a:t>
                      </a:r>
                      <a:endParaRPr lang="zh-CN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91" marB="45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00"/>
                        </a:lnSpc>
                        <a:spcBef>
                          <a:spcPts val="5400"/>
                        </a:spcBef>
                      </a:pPr>
                      <a:r>
                        <a:rPr lang="en-US" altLang="zh-CN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0.25</a:t>
                      </a:r>
                      <a:endParaRPr lang="zh-CN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91" marB="45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00"/>
                        </a:lnSpc>
                        <a:spcBef>
                          <a:spcPts val="5400"/>
                        </a:spcBef>
                      </a:pPr>
                      <a:r>
                        <a:rPr lang="en-US" altLang="zh-CN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0.5</a:t>
                      </a:r>
                      <a:endParaRPr lang="zh-CN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91" marB="45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00"/>
                        </a:lnSpc>
                        <a:spcBef>
                          <a:spcPts val="5400"/>
                        </a:spcBef>
                      </a:pPr>
                      <a:r>
                        <a:rPr lang="en-US" altLang="zh-CN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0.75</a:t>
                      </a:r>
                      <a:endParaRPr lang="zh-CN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91" marB="45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00"/>
                        </a:lnSpc>
                        <a:spcBef>
                          <a:spcPts val="5400"/>
                        </a:spcBef>
                      </a:pPr>
                      <a:r>
                        <a:rPr lang="en-US" altLang="zh-CN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</a:t>
                      </a:r>
                      <a:endParaRPr lang="zh-CN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91" marB="45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00"/>
                        </a:lnSpc>
                        <a:spcBef>
                          <a:spcPts val="5400"/>
                        </a:spcBef>
                      </a:pPr>
                      <a:r>
                        <a:rPr lang="en-US" altLang="zh-CN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0.95</a:t>
                      </a:r>
                      <a:endParaRPr lang="zh-CN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91" marB="457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69900" y="3389313"/>
            <a:ext cx="7197725" cy="5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若规定家庭人均收入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千元为贫困线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又令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141663" y="4184650"/>
          <a:ext cx="2078037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165" imgH="393700" progId="Equation.DSMT4">
                  <p:embed/>
                </p:oleObj>
              </mc:Choice>
              <mc:Fallback>
                <p:oleObj name="Equation" r:id="rId2" imgW="812165" imgH="393700" progId="Equation.DSMT4">
                  <p:embed/>
                  <p:pic>
                    <p:nvPicPr>
                      <p:cNvPr id="0" name="图片 798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663" y="4184650"/>
                        <a:ext cx="2078037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69900" y="5313363"/>
            <a:ext cx="8062913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则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服从参数为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0.1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的两点分布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,  </a:t>
            </a: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也可以看成是某家庭是否是贫困家庭的</a:t>
            </a:r>
            <a:r>
              <a:rPr lang="zh-CN" altLang="en-US" b="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Times New Roman" panose="02020603050405020304" pitchFamily="18" charset="0"/>
              </a:rPr>
              <a:t>示性函数</a:t>
            </a:r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 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51" name="WordArt 27"/>
          <p:cNvSpPr>
            <a:spLocks noChangeArrowheads="1" noChangeShapeType="1" noTextEdit="1"/>
          </p:cNvSpPr>
          <p:nvPr/>
        </p:nvSpPr>
        <p:spPr bwMode="auto">
          <a:xfrm>
            <a:off x="350838" y="608013"/>
            <a:ext cx="4379912" cy="3746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（二）伯努利试验与二项分布</a:t>
            </a:r>
          </a:p>
        </p:txBody>
      </p:sp>
      <p:sp>
        <p:nvSpPr>
          <p:cNvPr id="359452" name="WordArt 28"/>
          <p:cNvSpPr>
            <a:spLocks noChangeArrowheads="1" noChangeShapeType="1" noTextEdit="1"/>
          </p:cNvSpPr>
          <p:nvPr/>
        </p:nvSpPr>
        <p:spPr bwMode="auto">
          <a:xfrm>
            <a:off x="831850" y="1138238"/>
            <a:ext cx="1749425" cy="298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伯努利试验：</a:t>
            </a:r>
          </a:p>
        </p:txBody>
      </p:sp>
      <p:grpSp>
        <p:nvGrpSpPr>
          <p:cNvPr id="359454" name="Group 30"/>
          <p:cNvGrpSpPr/>
          <p:nvPr/>
        </p:nvGrpSpPr>
        <p:grpSpPr bwMode="auto">
          <a:xfrm>
            <a:off x="2701925" y="989013"/>
            <a:ext cx="5362575" cy="519112"/>
            <a:chOff x="1382" y="727"/>
            <a:chExt cx="3378" cy="327"/>
          </a:xfrm>
        </p:grpSpPr>
        <p:sp>
          <p:nvSpPr>
            <p:cNvPr id="359436" name="Rectangle 12"/>
            <p:cNvSpPr>
              <a:spLocks noChangeArrowheads="1"/>
            </p:cNvSpPr>
            <p:nvPr/>
          </p:nvSpPr>
          <p:spPr bwMode="auto">
            <a:xfrm>
              <a:off x="1382" y="727"/>
              <a:ext cx="3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只产生两个结果       的试验</a:t>
              </a:r>
            </a:p>
          </p:txBody>
        </p:sp>
        <p:graphicFrame>
          <p:nvGraphicFramePr>
            <p:cNvPr id="359453" name="Object 29"/>
            <p:cNvGraphicFramePr>
              <a:graphicFrameLocks noChangeAspect="1"/>
            </p:cNvGraphicFramePr>
            <p:nvPr/>
          </p:nvGraphicFramePr>
          <p:xfrm>
            <a:off x="3007" y="754"/>
            <a:ext cx="47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010400" imgH="4572000" progId="Equation.DSMT4">
                    <p:embed/>
                  </p:oleObj>
                </mc:Choice>
                <mc:Fallback>
                  <p:oleObj name="Equation" r:id="rId2" imgW="7010400" imgH="4572000" progId="Equation.DSMT4">
                    <p:embed/>
                    <p:pic>
                      <p:nvPicPr>
                        <p:cNvPr id="0" name="图片 19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7" y="754"/>
                          <a:ext cx="47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9459" name="Rectangle 35"/>
          <p:cNvSpPr>
            <a:spLocks noChangeArrowheads="1"/>
          </p:cNvSpPr>
          <p:nvPr/>
        </p:nvSpPr>
        <p:spPr bwMode="auto">
          <a:xfrm>
            <a:off x="1852613" y="1473200"/>
            <a:ext cx="6124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dirty="0">
                <a:solidFill>
                  <a:srgbClr val="3333CC"/>
                </a:solidFill>
                <a:latin typeface="华文新魏" panose="02010800040101010101" charset="-122"/>
                <a:ea typeface="华文新魏" panose="02010800040101010101" charset="-122"/>
              </a:rPr>
              <a:t>伯努利试验产生什么样的随机变量</a:t>
            </a:r>
          </a:p>
        </p:txBody>
      </p:sp>
      <p:sp>
        <p:nvSpPr>
          <p:cNvPr id="359461" name="WordArt 37"/>
          <p:cNvSpPr>
            <a:spLocks noChangeArrowheads="1" noChangeShapeType="1" noTextEdit="1"/>
          </p:cNvSpPr>
          <p:nvPr/>
        </p:nvSpPr>
        <p:spPr bwMode="auto">
          <a:xfrm>
            <a:off x="7367588" y="1598613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grpSp>
        <p:nvGrpSpPr>
          <p:cNvPr id="359464" name="Group 40"/>
          <p:cNvGrpSpPr/>
          <p:nvPr/>
        </p:nvGrpSpPr>
        <p:grpSpPr bwMode="auto">
          <a:xfrm>
            <a:off x="314325" y="2130425"/>
            <a:ext cx="2268538" cy="298450"/>
            <a:chOff x="454" y="1446"/>
            <a:chExt cx="1229" cy="164"/>
          </a:xfrm>
        </p:grpSpPr>
        <p:sp>
          <p:nvSpPr>
            <p:cNvPr id="359462" name="WordArt 38"/>
            <p:cNvSpPr>
              <a:spLocks noChangeArrowheads="1" noChangeShapeType="1" noTextEdit="1"/>
            </p:cNvSpPr>
            <p:nvPr/>
          </p:nvSpPr>
          <p:spPr bwMode="auto">
            <a:xfrm>
              <a:off x="605" y="1446"/>
              <a:ext cx="1078" cy="1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重伯努利试验：</a:t>
              </a:r>
            </a:p>
          </p:txBody>
        </p:sp>
        <p:sp>
          <p:nvSpPr>
            <p:cNvPr id="359463" name="WordArt 39"/>
            <p:cNvSpPr>
              <a:spLocks noChangeArrowheads="1" noChangeShapeType="1" noTextEdit="1"/>
            </p:cNvSpPr>
            <p:nvPr/>
          </p:nvSpPr>
          <p:spPr bwMode="auto">
            <a:xfrm>
              <a:off x="454" y="1495"/>
              <a:ext cx="110" cy="1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i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n</a:t>
              </a:r>
              <a:endPara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359466" name="Group 42"/>
          <p:cNvGrpSpPr/>
          <p:nvPr/>
        </p:nvGrpSpPr>
        <p:grpSpPr bwMode="auto">
          <a:xfrm>
            <a:off x="2687638" y="1962150"/>
            <a:ext cx="7115175" cy="560388"/>
            <a:chOff x="293" y="2076"/>
            <a:chExt cx="4482" cy="353"/>
          </a:xfrm>
        </p:grpSpPr>
        <p:sp>
          <p:nvSpPr>
            <p:cNvPr id="359440" name="Rectangle 16"/>
            <p:cNvSpPr>
              <a:spLocks noChangeArrowheads="1"/>
            </p:cNvSpPr>
            <p:nvPr/>
          </p:nvSpPr>
          <p:spPr bwMode="auto">
            <a:xfrm>
              <a:off x="293" y="2076"/>
              <a:ext cx="4482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将伯努利试验独立重复进行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zh-CN" altLang="en-US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  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次的试验</a:t>
              </a:r>
            </a:p>
          </p:txBody>
        </p:sp>
        <p:graphicFrame>
          <p:nvGraphicFramePr>
            <p:cNvPr id="359465" name="Object 41"/>
            <p:cNvGraphicFramePr>
              <a:graphicFrameLocks noChangeAspect="1"/>
            </p:cNvGraphicFramePr>
            <p:nvPr/>
          </p:nvGraphicFramePr>
          <p:xfrm>
            <a:off x="3097" y="2205"/>
            <a:ext cx="187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743200" imgH="3048000" progId="Equation.DSMT4">
                    <p:embed/>
                  </p:oleObj>
                </mc:Choice>
                <mc:Fallback>
                  <p:oleObj name="Equation" r:id="rId4" imgW="2743200" imgH="3048000" progId="Equation.DSMT4">
                    <p:embed/>
                    <p:pic>
                      <p:nvPicPr>
                        <p:cNvPr id="0" name="图片 192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7" y="2205"/>
                          <a:ext cx="187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9467" name="WordArt 43"/>
          <p:cNvSpPr>
            <a:spLocks noChangeArrowheads="1" noChangeShapeType="1" noTextEdit="1"/>
          </p:cNvSpPr>
          <p:nvPr/>
        </p:nvSpPr>
        <p:spPr bwMode="auto">
          <a:xfrm>
            <a:off x="860425" y="26892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359469" name="Rectangle 45"/>
          <p:cNvSpPr>
            <a:spLocks noChangeArrowheads="1"/>
          </p:cNvSpPr>
          <p:nvPr/>
        </p:nvSpPr>
        <p:spPr bwMode="auto">
          <a:xfrm>
            <a:off x="1390650" y="2554288"/>
            <a:ext cx="6075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某战士用步枪对目标进行射击，记</a:t>
            </a:r>
          </a:p>
        </p:txBody>
      </p:sp>
      <p:grpSp>
        <p:nvGrpSpPr>
          <p:cNvPr id="359475" name="Group 51"/>
          <p:cNvGrpSpPr/>
          <p:nvPr/>
        </p:nvGrpSpPr>
        <p:grpSpPr bwMode="auto">
          <a:xfrm>
            <a:off x="1962150" y="3000375"/>
            <a:ext cx="5786438" cy="520700"/>
            <a:chOff x="628" y="2706"/>
            <a:chExt cx="3645" cy="328"/>
          </a:xfrm>
        </p:grpSpPr>
        <p:graphicFrame>
          <p:nvGraphicFramePr>
            <p:cNvPr id="359472" name="Object 48"/>
            <p:cNvGraphicFramePr>
              <a:graphicFrameLocks noChangeAspect="1"/>
            </p:cNvGraphicFramePr>
            <p:nvPr/>
          </p:nvGraphicFramePr>
          <p:xfrm>
            <a:off x="628" y="2733"/>
            <a:ext cx="3365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9377600" imgH="4572000" progId="Equation.DSMT4">
                    <p:embed/>
                  </p:oleObj>
                </mc:Choice>
                <mc:Fallback>
                  <p:oleObj name="Equation" r:id="rId6" imgW="49377600" imgH="4572000" progId="Equation.DSMT4">
                    <p:embed/>
                    <p:pic>
                      <p:nvPicPr>
                        <p:cNvPr id="0" name="图片 192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" y="2733"/>
                          <a:ext cx="3365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473" name="Rectangle 49"/>
            <p:cNvSpPr>
              <a:spLocks noChangeArrowheads="1"/>
            </p:cNvSpPr>
            <p:nvPr/>
          </p:nvSpPr>
          <p:spPr bwMode="auto">
            <a:xfrm>
              <a:off x="1053" y="2706"/>
              <a:ext cx="14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击中目标</a:t>
              </a:r>
            </a:p>
          </p:txBody>
        </p:sp>
        <p:sp>
          <p:nvSpPr>
            <p:cNvPr id="359474" name="Rectangle 50"/>
            <p:cNvSpPr>
              <a:spLocks noChangeArrowheads="1"/>
            </p:cNvSpPr>
            <p:nvPr/>
          </p:nvSpPr>
          <p:spPr bwMode="auto">
            <a:xfrm>
              <a:off x="2630" y="2707"/>
              <a:ext cx="16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>
                  <a:solidFill>
                    <a:schemeClr val="bg1">
                      <a:lumMod val="50000"/>
                    </a:schemeClr>
                  </a:solidFill>
                </a:rPr>
                <a:t>没击中目标</a:t>
              </a:r>
            </a:p>
          </p:txBody>
        </p:sp>
      </p:grpSp>
      <p:sp>
        <p:nvSpPr>
          <p:cNvPr id="359476" name="Rectangle 52"/>
          <p:cNvSpPr>
            <a:spLocks noChangeArrowheads="1"/>
          </p:cNvSpPr>
          <p:nvPr/>
        </p:nvSpPr>
        <p:spPr bwMode="auto">
          <a:xfrm>
            <a:off x="50800" y="3382963"/>
            <a:ext cx="5745163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每射击一次就是一个伯努利试验</a:t>
            </a:r>
          </a:p>
        </p:txBody>
      </p:sp>
      <p:grpSp>
        <p:nvGrpSpPr>
          <p:cNvPr id="359479" name="Group 55"/>
          <p:cNvGrpSpPr/>
          <p:nvPr/>
        </p:nvGrpSpPr>
        <p:grpSpPr bwMode="auto">
          <a:xfrm>
            <a:off x="5087938" y="3408363"/>
            <a:ext cx="4360862" cy="560387"/>
            <a:chOff x="3205" y="2187"/>
            <a:chExt cx="2747" cy="353"/>
          </a:xfrm>
        </p:grpSpPr>
        <p:sp>
          <p:nvSpPr>
            <p:cNvPr id="359477" name="Rectangle 53"/>
            <p:cNvSpPr>
              <a:spLocks noChangeArrowheads="1"/>
            </p:cNvSpPr>
            <p:nvPr/>
          </p:nvSpPr>
          <p:spPr bwMode="auto">
            <a:xfrm>
              <a:off x="3205" y="2187"/>
              <a:ext cx="2747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,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如果对目标进行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zh-CN" altLang="en-US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  </a:t>
              </a:r>
              <a:r>
                <a:rPr lang="zh-CN" altLang="en-US" sz="1400" i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次射</a:t>
              </a:r>
            </a:p>
          </p:txBody>
        </p:sp>
        <p:graphicFrame>
          <p:nvGraphicFramePr>
            <p:cNvPr id="359478" name="Object 54"/>
            <p:cNvGraphicFramePr>
              <a:graphicFrameLocks noChangeAspect="1"/>
            </p:cNvGraphicFramePr>
            <p:nvPr/>
          </p:nvGraphicFramePr>
          <p:xfrm>
            <a:off x="4970" y="2309"/>
            <a:ext cx="186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743200" imgH="3048000" progId="Equation.DSMT4">
                    <p:embed/>
                  </p:oleObj>
                </mc:Choice>
                <mc:Fallback>
                  <p:oleObj name="Equation" r:id="rId8" imgW="2743200" imgH="3048000" progId="Equation.DSMT4">
                    <p:embed/>
                    <p:pic>
                      <p:nvPicPr>
                        <p:cNvPr id="0" name="图片 192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0" y="2309"/>
                          <a:ext cx="186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9481" name="Group 57"/>
          <p:cNvGrpSpPr/>
          <p:nvPr/>
        </p:nvGrpSpPr>
        <p:grpSpPr bwMode="auto">
          <a:xfrm>
            <a:off x="63500" y="3863975"/>
            <a:ext cx="6165850" cy="560388"/>
            <a:chOff x="40" y="2466"/>
            <a:chExt cx="3884" cy="353"/>
          </a:xfrm>
        </p:grpSpPr>
        <p:sp>
          <p:nvSpPr>
            <p:cNvPr id="359471" name="Rectangle 47"/>
            <p:cNvSpPr>
              <a:spLocks noChangeArrowheads="1"/>
            </p:cNvSpPr>
            <p:nvPr/>
          </p:nvSpPr>
          <p:spPr bwMode="auto">
            <a:xfrm>
              <a:off x="40" y="2466"/>
              <a:ext cx="3884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击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,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则是一个 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zh-CN" altLang="en-US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  </a:t>
              </a:r>
              <a:r>
                <a:rPr lang="zh-CN" altLang="en-US" sz="1400" i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重伯努利试验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</p:txBody>
        </p:sp>
        <p:graphicFrame>
          <p:nvGraphicFramePr>
            <p:cNvPr id="359480" name="Object 56"/>
            <p:cNvGraphicFramePr>
              <a:graphicFrameLocks noChangeAspect="1"/>
            </p:cNvGraphicFramePr>
            <p:nvPr/>
          </p:nvGraphicFramePr>
          <p:xfrm>
            <a:off x="1353" y="2589"/>
            <a:ext cx="187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743200" imgH="3048000" progId="Equation.DSMT4">
                    <p:embed/>
                  </p:oleObj>
                </mc:Choice>
                <mc:Fallback>
                  <p:oleObj name="Equation" r:id="rId10" imgW="2743200" imgH="3048000" progId="Equation.DSMT4">
                    <p:embed/>
                    <p:pic>
                      <p:nvPicPr>
                        <p:cNvPr id="0" name="图片 19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3" y="2589"/>
                          <a:ext cx="187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9482" name="WordArt 58"/>
          <p:cNvSpPr>
            <a:spLocks noChangeArrowheads="1" noChangeShapeType="1" noTextEdit="1"/>
          </p:cNvSpPr>
          <p:nvPr/>
        </p:nvSpPr>
        <p:spPr bwMode="auto">
          <a:xfrm>
            <a:off x="862013" y="45577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359484" name="Rectangle 60"/>
          <p:cNvSpPr>
            <a:spLocks noChangeArrowheads="1"/>
          </p:cNvSpPr>
          <p:nvPr/>
        </p:nvSpPr>
        <p:spPr bwMode="auto">
          <a:xfrm>
            <a:off x="1411288" y="4427538"/>
            <a:ext cx="812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从一批产品中随机抽取一个产品进行检验，记</a:t>
            </a:r>
          </a:p>
        </p:txBody>
      </p:sp>
      <p:grpSp>
        <p:nvGrpSpPr>
          <p:cNvPr id="359491" name="Group 67"/>
          <p:cNvGrpSpPr/>
          <p:nvPr/>
        </p:nvGrpSpPr>
        <p:grpSpPr bwMode="auto">
          <a:xfrm>
            <a:off x="2671763" y="4906976"/>
            <a:ext cx="5116512" cy="541339"/>
            <a:chOff x="1163" y="3107"/>
            <a:chExt cx="3223" cy="341"/>
          </a:xfrm>
        </p:grpSpPr>
        <p:graphicFrame>
          <p:nvGraphicFramePr>
            <p:cNvPr id="359488" name="Object 64"/>
            <p:cNvGraphicFramePr>
              <a:graphicFrameLocks noChangeAspect="1"/>
            </p:cNvGraphicFramePr>
            <p:nvPr/>
          </p:nvGraphicFramePr>
          <p:xfrm>
            <a:off x="1163" y="3153"/>
            <a:ext cx="247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6271200" imgH="4572000" progId="Equation.DSMT4">
                    <p:embed/>
                  </p:oleObj>
                </mc:Choice>
                <mc:Fallback>
                  <p:oleObj name="Equation" r:id="rId12" imgW="36271200" imgH="4572000" progId="Equation.DSMT4">
                    <p:embed/>
                    <p:pic>
                      <p:nvPicPr>
                        <p:cNvPr id="0" name="图片 19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3" y="3153"/>
                          <a:ext cx="2471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489" name="Rectangle 65"/>
            <p:cNvSpPr>
              <a:spLocks noChangeArrowheads="1"/>
            </p:cNvSpPr>
            <p:nvPr/>
          </p:nvSpPr>
          <p:spPr bwMode="auto">
            <a:xfrm>
              <a:off x="1622" y="3107"/>
              <a:ext cx="7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>
                  <a:solidFill>
                    <a:schemeClr val="bg1">
                      <a:lumMod val="50000"/>
                    </a:schemeClr>
                  </a:solidFill>
                </a:rPr>
                <a:t>合格</a:t>
              </a:r>
            </a:p>
          </p:txBody>
        </p:sp>
        <p:sp>
          <p:nvSpPr>
            <p:cNvPr id="359490" name="Rectangle 66"/>
            <p:cNvSpPr>
              <a:spLocks noChangeArrowheads="1"/>
            </p:cNvSpPr>
            <p:nvPr/>
          </p:nvSpPr>
          <p:spPr bwMode="auto">
            <a:xfrm>
              <a:off x="2743" y="3108"/>
              <a:ext cx="16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>
                  <a:solidFill>
                    <a:schemeClr val="bg1">
                      <a:lumMod val="50000"/>
                    </a:schemeClr>
                  </a:solidFill>
                </a:rPr>
                <a:t>不合格</a:t>
              </a:r>
            </a:p>
          </p:txBody>
        </p:sp>
      </p:grpSp>
      <p:sp>
        <p:nvSpPr>
          <p:cNvPr id="359492" name="Rectangle 68"/>
          <p:cNvSpPr>
            <a:spLocks noChangeArrowheads="1"/>
          </p:cNvSpPr>
          <p:nvPr/>
        </p:nvSpPr>
        <p:spPr bwMode="auto">
          <a:xfrm>
            <a:off x="38100" y="5276850"/>
            <a:ext cx="6570663" cy="54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每检验一个产品就是一个伯努利试验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grpSp>
        <p:nvGrpSpPr>
          <p:cNvPr id="359544" name="Group 120"/>
          <p:cNvGrpSpPr/>
          <p:nvPr/>
        </p:nvGrpSpPr>
        <p:grpSpPr bwMode="auto">
          <a:xfrm>
            <a:off x="812800" y="5818188"/>
            <a:ext cx="5362575" cy="946150"/>
            <a:chOff x="808" y="3681"/>
            <a:chExt cx="3378" cy="596"/>
          </a:xfrm>
        </p:grpSpPr>
        <p:sp>
          <p:nvSpPr>
            <p:cNvPr id="359496" name="Rectangle 72"/>
            <p:cNvSpPr>
              <a:spLocks noChangeArrowheads="1"/>
            </p:cNvSpPr>
            <p:nvPr/>
          </p:nvSpPr>
          <p:spPr bwMode="auto">
            <a:xfrm>
              <a:off x="808" y="3681"/>
              <a:ext cx="337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dirty="0">
                  <a:solidFill>
                    <a:srgbClr val="3333CC"/>
                  </a:solidFill>
                </a:rPr>
                <a:t>      </a:t>
              </a:r>
              <a:r>
                <a:rPr lang="zh-CN" altLang="en-US" dirty="0">
                  <a:solidFill>
                    <a:srgbClr val="3333CC"/>
                  </a:solidFill>
                  <a:latin typeface="华文新魏" panose="02010800040101010101" charset="-122"/>
                  <a:ea typeface="华文新魏" panose="02010800040101010101" charset="-122"/>
                </a:rPr>
                <a:t>独立地抽   件产品进行检验</a:t>
              </a:r>
              <a:r>
                <a:rPr lang="en-US" altLang="zh-CN" dirty="0">
                  <a:solidFill>
                    <a:srgbClr val="3333CC"/>
                  </a:solidFill>
                  <a:latin typeface="华文新魏" panose="02010800040101010101" charset="-122"/>
                  <a:ea typeface="华文新魏" panose="02010800040101010101" charset="-122"/>
                </a:rPr>
                <a:t>,</a:t>
              </a:r>
              <a:r>
                <a:rPr lang="zh-CN" altLang="en-US" dirty="0">
                  <a:solidFill>
                    <a:srgbClr val="3333CC"/>
                  </a:solidFill>
                  <a:latin typeface="华文新魏" panose="02010800040101010101" charset="-122"/>
                  <a:ea typeface="华文新魏" panose="02010800040101010101" charset="-122"/>
                </a:rPr>
                <a:t>是否是     重伯努利试验</a:t>
              </a:r>
            </a:p>
          </p:txBody>
        </p:sp>
        <p:graphicFrame>
          <p:nvGraphicFramePr>
            <p:cNvPr id="359497" name="Object 73"/>
            <p:cNvGraphicFramePr>
              <a:graphicFrameLocks noChangeAspect="1"/>
            </p:cNvGraphicFramePr>
            <p:nvPr/>
          </p:nvGraphicFramePr>
          <p:xfrm>
            <a:off x="2441" y="3765"/>
            <a:ext cx="187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743200" imgH="3048000" progId="Equation.DSMT4">
                    <p:embed/>
                  </p:oleObj>
                </mc:Choice>
                <mc:Fallback>
                  <p:oleObj name="Equation" r:id="rId14" imgW="2743200" imgH="3048000" progId="Equation.DSMT4">
                    <p:embed/>
                    <p:pic>
                      <p:nvPicPr>
                        <p:cNvPr id="0" name="图片 192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1" y="3765"/>
                          <a:ext cx="187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498" name="Object 74"/>
            <p:cNvGraphicFramePr>
              <a:graphicFrameLocks noChangeAspect="1"/>
            </p:cNvGraphicFramePr>
            <p:nvPr/>
          </p:nvGraphicFramePr>
          <p:xfrm>
            <a:off x="1890" y="4042"/>
            <a:ext cx="187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743200" imgH="3048000" progId="Equation.DSMT4">
                    <p:embed/>
                  </p:oleObj>
                </mc:Choice>
                <mc:Fallback>
                  <p:oleObj name="Equation" r:id="rId16" imgW="2743200" imgH="3048000" progId="Equation.DSMT4">
                    <p:embed/>
                    <p:pic>
                      <p:nvPicPr>
                        <p:cNvPr id="0" name="图片 192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0" y="4042"/>
                          <a:ext cx="187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9500" name="WordArt 76"/>
          <p:cNvSpPr>
            <a:spLocks noChangeArrowheads="1" noChangeShapeType="1" noTextEdit="1"/>
          </p:cNvSpPr>
          <p:nvPr/>
        </p:nvSpPr>
        <p:spPr bwMode="auto">
          <a:xfrm>
            <a:off x="5121275" y="6388100"/>
            <a:ext cx="209550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sp>
        <p:nvSpPr>
          <p:cNvPr id="359511" name="Oval 87"/>
          <p:cNvSpPr>
            <a:spLocks noChangeArrowheads="1"/>
          </p:cNvSpPr>
          <p:nvPr/>
        </p:nvSpPr>
        <p:spPr bwMode="auto">
          <a:xfrm>
            <a:off x="5616576" y="2032000"/>
            <a:ext cx="812800" cy="5080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tailEnd type="none" w="lg" len="lg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59526" name="Group 102"/>
          <p:cNvGrpSpPr/>
          <p:nvPr/>
        </p:nvGrpSpPr>
        <p:grpSpPr bwMode="auto">
          <a:xfrm>
            <a:off x="5629275" y="6240600"/>
            <a:ext cx="407988" cy="331787"/>
            <a:chOff x="4234" y="2097"/>
            <a:chExt cx="177" cy="161"/>
          </a:xfrm>
          <a:effectLst/>
        </p:grpSpPr>
        <p:grpSp>
          <p:nvGrpSpPr>
            <p:cNvPr id="359527" name="Group 103"/>
            <p:cNvGrpSpPr/>
            <p:nvPr/>
          </p:nvGrpSpPr>
          <p:grpSpPr bwMode="auto">
            <a:xfrm>
              <a:off x="4276" y="2106"/>
              <a:ext cx="135" cy="152"/>
              <a:chOff x="4234" y="2097"/>
              <a:chExt cx="135" cy="152"/>
            </a:xfrm>
          </p:grpSpPr>
          <p:sp>
            <p:nvSpPr>
              <p:cNvPr id="359528" name="Line 104"/>
              <p:cNvSpPr>
                <a:spLocks noChangeShapeType="1"/>
              </p:cNvSpPr>
              <p:nvPr/>
            </p:nvSpPr>
            <p:spPr bwMode="auto">
              <a:xfrm>
                <a:off x="4236" y="2097"/>
                <a:ext cx="133" cy="152"/>
              </a:xfrm>
              <a:prstGeom prst="line">
                <a:avLst/>
              </a:prstGeom>
              <a:noFill/>
              <a:ln w="38100">
                <a:solidFill>
                  <a:srgbClr val="2D2D2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529" name="Line 105"/>
              <p:cNvSpPr>
                <a:spLocks noChangeShapeType="1"/>
              </p:cNvSpPr>
              <p:nvPr/>
            </p:nvSpPr>
            <p:spPr bwMode="auto">
              <a:xfrm flipV="1">
                <a:off x="4234" y="2097"/>
                <a:ext cx="135" cy="152"/>
              </a:xfrm>
              <a:prstGeom prst="line">
                <a:avLst/>
              </a:prstGeom>
              <a:noFill/>
              <a:ln w="38100">
                <a:solidFill>
                  <a:srgbClr val="2D2D2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9530" name="Group 106"/>
            <p:cNvGrpSpPr/>
            <p:nvPr/>
          </p:nvGrpSpPr>
          <p:grpSpPr bwMode="auto">
            <a:xfrm>
              <a:off x="4234" y="2097"/>
              <a:ext cx="135" cy="152"/>
              <a:chOff x="4234" y="2097"/>
              <a:chExt cx="135" cy="152"/>
            </a:xfrm>
          </p:grpSpPr>
          <p:sp>
            <p:nvSpPr>
              <p:cNvPr id="359531" name="Line 107"/>
              <p:cNvSpPr>
                <a:spLocks noChangeShapeType="1"/>
              </p:cNvSpPr>
              <p:nvPr/>
            </p:nvSpPr>
            <p:spPr bwMode="auto">
              <a:xfrm>
                <a:off x="4236" y="2097"/>
                <a:ext cx="133" cy="15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532" name="Line 108"/>
              <p:cNvSpPr>
                <a:spLocks noChangeShapeType="1"/>
              </p:cNvSpPr>
              <p:nvPr/>
            </p:nvSpPr>
            <p:spPr bwMode="auto">
              <a:xfrm flipV="1">
                <a:off x="4234" y="2097"/>
                <a:ext cx="135" cy="15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59541" name="Group 117"/>
          <p:cNvGrpSpPr/>
          <p:nvPr/>
        </p:nvGrpSpPr>
        <p:grpSpPr bwMode="auto">
          <a:xfrm>
            <a:off x="922338" y="5953125"/>
            <a:ext cx="763587" cy="400050"/>
            <a:chOff x="581" y="1694"/>
            <a:chExt cx="481" cy="252"/>
          </a:xfrm>
        </p:grpSpPr>
        <p:pic>
          <p:nvPicPr>
            <p:cNvPr id="359542" name="Picture 118" descr="4"/>
            <p:cNvPicPr>
              <a:picLocks noChangeAspect="1" noChangeArrowheads="1" noCrop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9543" name="WordArt 119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问</a:t>
              </a:r>
            </a:p>
          </p:txBody>
        </p:sp>
      </p:grpSp>
      <p:grpSp>
        <p:nvGrpSpPr>
          <p:cNvPr id="359545" name="Group 121"/>
          <p:cNvGrpSpPr/>
          <p:nvPr/>
        </p:nvGrpSpPr>
        <p:grpSpPr bwMode="auto">
          <a:xfrm>
            <a:off x="923925" y="1598613"/>
            <a:ext cx="763588" cy="400050"/>
            <a:chOff x="581" y="1694"/>
            <a:chExt cx="481" cy="252"/>
          </a:xfrm>
        </p:grpSpPr>
        <p:pic>
          <p:nvPicPr>
            <p:cNvPr id="359546" name="Picture 122" descr="4"/>
            <p:cNvPicPr>
              <a:picLocks noChangeAspect="1" noChangeArrowheads="1" noCrop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9547" name="WordArt 123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问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9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9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9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9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9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9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9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9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5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9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9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5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5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5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5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5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9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59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5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5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5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59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59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5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5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59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59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5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59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59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595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5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359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51" grpId="0"/>
      <p:bldP spid="359452" grpId="0" animBg="1"/>
      <p:bldP spid="359459" grpId="0"/>
      <p:bldP spid="359461" grpId="0" animBg="1"/>
      <p:bldP spid="359467" grpId="0" animBg="1"/>
      <p:bldP spid="359469" grpId="0"/>
      <p:bldP spid="359476" grpId="0"/>
      <p:bldP spid="359482" grpId="0" animBg="1"/>
      <p:bldP spid="359484" grpId="0"/>
      <p:bldP spid="359492" grpId="0"/>
      <p:bldP spid="359500" grpId="0" animBg="1"/>
      <p:bldP spid="3595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60" name="Rectangle 12"/>
          <p:cNvSpPr>
            <a:spLocks noChangeArrowheads="1"/>
          </p:cNvSpPr>
          <p:nvPr/>
        </p:nvSpPr>
        <p:spPr bwMode="auto">
          <a:xfrm>
            <a:off x="2065338" y="674688"/>
            <a:ext cx="4029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在伯努利试验中，令</a:t>
            </a:r>
          </a:p>
        </p:txBody>
      </p:sp>
      <p:sp>
        <p:nvSpPr>
          <p:cNvPr id="360461" name="AutoShape 13"/>
          <p:cNvSpPr>
            <a:spLocks noChangeArrowheads="1"/>
          </p:cNvSpPr>
          <p:nvPr/>
        </p:nvSpPr>
        <p:spPr bwMode="auto">
          <a:xfrm>
            <a:off x="938213" y="649288"/>
            <a:ext cx="965200" cy="609600"/>
          </a:xfrm>
          <a:prstGeom prst="star16">
            <a:avLst>
              <a:gd name="adj" fmla="val 37500"/>
            </a:avLst>
          </a:prstGeom>
          <a:gradFill rotWithShape="1">
            <a:gsLst>
              <a:gs pos="0">
                <a:srgbClr val="FFFF00"/>
              </a:gs>
              <a:gs pos="100000">
                <a:srgbClr val="FF0000">
                  <a:alpha val="67999"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accent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zh-CN">
              <a:solidFill>
                <a:srgbClr val="FF9933"/>
              </a:solidFill>
            </a:endParaRPr>
          </a:p>
        </p:txBody>
      </p:sp>
      <p:sp>
        <p:nvSpPr>
          <p:cNvPr id="360464" name="Rectangle 16"/>
          <p:cNvSpPr>
            <a:spLocks noChangeArrowheads="1"/>
          </p:cNvSpPr>
          <p:nvPr/>
        </p:nvSpPr>
        <p:spPr bwMode="auto">
          <a:xfrm>
            <a:off x="855663" y="2058988"/>
            <a:ext cx="6707187" cy="571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Times New Roman" panose="02020603050405020304"/>
              </a:rPr>
              <a:t>“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独立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/>
              </a:rPr>
              <a:t>”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是指各次试验的结果互不影响</a:t>
            </a:r>
          </a:p>
        </p:txBody>
      </p:sp>
      <p:sp>
        <p:nvSpPr>
          <p:cNvPr id="360468" name="Rectangle 20"/>
          <p:cNvSpPr>
            <a:spLocks noChangeArrowheads="1"/>
          </p:cNvSpPr>
          <p:nvPr/>
        </p:nvSpPr>
        <p:spPr bwMode="auto">
          <a:xfrm>
            <a:off x="828675" y="4187825"/>
            <a:ext cx="106203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令</a:t>
            </a:r>
          </a:p>
        </p:txBody>
      </p:sp>
      <p:sp>
        <p:nvSpPr>
          <p:cNvPr id="360477" name="WordArt 29"/>
          <p:cNvSpPr>
            <a:spLocks noChangeArrowheads="1" noChangeShapeType="1" noTextEdit="1"/>
          </p:cNvSpPr>
          <p:nvPr/>
        </p:nvSpPr>
        <p:spPr bwMode="auto">
          <a:xfrm>
            <a:off x="1227138" y="785813"/>
            <a:ext cx="354012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注</a:t>
            </a:r>
          </a:p>
        </p:txBody>
      </p:sp>
      <p:graphicFrame>
        <p:nvGraphicFramePr>
          <p:cNvPr id="360479" name="Object 31"/>
          <p:cNvGraphicFramePr>
            <a:graphicFrameLocks noChangeAspect="1"/>
          </p:cNvGraphicFramePr>
          <p:nvPr/>
        </p:nvGraphicFramePr>
        <p:xfrm>
          <a:off x="2865438" y="1168400"/>
          <a:ext cx="34305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699200" imgH="4876800" progId="Equation.DSMT4">
                  <p:embed/>
                </p:oleObj>
              </mc:Choice>
              <mc:Fallback>
                <p:oleObj name="Equation" r:id="rId2" imgW="31699200" imgH="4876800" progId="Equation.DSMT4">
                  <p:embed/>
                  <p:pic>
                    <p:nvPicPr>
                      <p:cNvPr id="0" name="图片 20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1168400"/>
                        <a:ext cx="34305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0481" name="Group 33"/>
          <p:cNvGrpSpPr/>
          <p:nvPr/>
        </p:nvGrpSpPr>
        <p:grpSpPr bwMode="auto">
          <a:xfrm>
            <a:off x="858838" y="1641476"/>
            <a:ext cx="8321675" cy="536576"/>
            <a:chOff x="301" y="1026"/>
            <a:chExt cx="5242" cy="338"/>
          </a:xfrm>
        </p:grpSpPr>
        <p:sp>
          <p:nvSpPr>
            <p:cNvPr id="360478" name="Rectangle 30"/>
            <p:cNvSpPr>
              <a:spLocks noChangeArrowheads="1"/>
            </p:cNvSpPr>
            <p:nvPr/>
          </p:nvSpPr>
          <p:spPr bwMode="auto">
            <a:xfrm>
              <a:off x="301" y="1026"/>
              <a:ext cx="5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/>
                </a:rPr>
                <a:t>“</a:t>
              </a:r>
              <a:r>
                <a:rPr lang="zh-CN" altLang="en-US" dirty="0">
                  <a:solidFill>
                    <a:srgbClr val="FF0000"/>
                  </a:solidFill>
                  <a:latin typeface="华文新魏" panose="02010800040101010101" charset="-122"/>
                  <a:ea typeface="华文新魏" panose="02010800040101010101" charset="-122"/>
                </a:rPr>
                <a:t>重复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/>
                </a:rPr>
                <a:t>”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是指在每次试验中概率        保持不变</a:t>
              </a:r>
            </a:p>
          </p:txBody>
        </p:sp>
        <p:graphicFrame>
          <p:nvGraphicFramePr>
            <p:cNvPr id="360480" name="Object 32"/>
            <p:cNvGraphicFramePr>
              <a:graphicFrameLocks noChangeAspect="1"/>
            </p:cNvGraphicFramePr>
            <p:nvPr/>
          </p:nvGraphicFramePr>
          <p:xfrm>
            <a:off x="3406" y="1086"/>
            <a:ext cx="893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106400" imgH="4267200" progId="Equation.DSMT4">
                    <p:embed/>
                  </p:oleObj>
                </mc:Choice>
                <mc:Fallback>
                  <p:oleObj name="Equation" r:id="rId4" imgW="13106400" imgH="4267200" progId="Equation.DSMT4">
                    <p:embed/>
                    <p:pic>
                      <p:nvPicPr>
                        <p:cNvPr id="0" name="图片 202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6" y="1086"/>
                          <a:ext cx="893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0482" name="Rectangle 34"/>
          <p:cNvSpPr>
            <a:spLocks noChangeArrowheads="1"/>
          </p:cNvSpPr>
          <p:nvPr/>
        </p:nvSpPr>
        <p:spPr bwMode="auto">
          <a:xfrm>
            <a:off x="825500" y="2459038"/>
            <a:ext cx="104933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记</a:t>
            </a:r>
          </a:p>
        </p:txBody>
      </p:sp>
      <p:grpSp>
        <p:nvGrpSpPr>
          <p:cNvPr id="360486" name="Group 38"/>
          <p:cNvGrpSpPr/>
          <p:nvPr/>
        </p:nvGrpSpPr>
        <p:grpSpPr bwMode="auto">
          <a:xfrm>
            <a:off x="1920876" y="2809875"/>
            <a:ext cx="5378451" cy="604838"/>
            <a:chOff x="1130" y="1578"/>
            <a:chExt cx="3388" cy="381"/>
          </a:xfrm>
        </p:grpSpPr>
        <p:graphicFrame>
          <p:nvGraphicFramePr>
            <p:cNvPr id="360483" name="Object 35"/>
            <p:cNvGraphicFramePr>
              <a:graphicFrameLocks noChangeAspect="1"/>
            </p:cNvGraphicFramePr>
            <p:nvPr/>
          </p:nvGraphicFramePr>
          <p:xfrm>
            <a:off x="1130" y="1641"/>
            <a:ext cx="3388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9682400" imgH="4267200" progId="Equation.DSMT4">
                    <p:embed/>
                  </p:oleObj>
                </mc:Choice>
                <mc:Fallback>
                  <p:oleObj name="Equation" r:id="rId6" imgW="49682400" imgH="4267200" progId="Equation.DSMT4">
                    <p:embed/>
                    <p:pic>
                      <p:nvPicPr>
                        <p:cNvPr id="0" name="图片 202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0" y="1641"/>
                          <a:ext cx="3388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0484" name="Rectangle 36"/>
            <p:cNvSpPr>
              <a:spLocks noChangeArrowheads="1"/>
            </p:cNvSpPr>
            <p:nvPr/>
          </p:nvSpPr>
          <p:spPr bwMode="auto">
            <a:xfrm>
              <a:off x="1644" y="1578"/>
              <a:ext cx="1977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solidFill>
                    <a:schemeClr val="bg1">
                      <a:lumMod val="50000"/>
                    </a:schemeClr>
                  </a:solidFill>
                </a:rPr>
                <a:t>第  次试验结果</a:t>
              </a:r>
            </a:p>
          </p:txBody>
        </p:sp>
        <p:graphicFrame>
          <p:nvGraphicFramePr>
            <p:cNvPr id="360485" name="Object 37"/>
            <p:cNvGraphicFramePr>
              <a:graphicFrameLocks noChangeAspect="1"/>
            </p:cNvGraphicFramePr>
            <p:nvPr/>
          </p:nvGraphicFramePr>
          <p:xfrm>
            <a:off x="1966" y="1672"/>
            <a:ext cx="14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133600" imgH="3657600" progId="Equation.DSMT4">
                    <p:embed/>
                  </p:oleObj>
                </mc:Choice>
                <mc:Fallback>
                  <p:oleObj name="Equation" r:id="rId8" imgW="2133600" imgH="3657600" progId="Equation.DSMT4">
                    <p:embed/>
                    <p:pic>
                      <p:nvPicPr>
                        <p:cNvPr id="0" name="图片 203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6" y="1672"/>
                          <a:ext cx="146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0508" name="Group 60"/>
          <p:cNvGrpSpPr/>
          <p:nvPr/>
        </p:nvGrpSpPr>
        <p:grpSpPr bwMode="auto">
          <a:xfrm>
            <a:off x="166687" y="3286121"/>
            <a:ext cx="4522788" cy="604837"/>
            <a:chOff x="105" y="2124"/>
            <a:chExt cx="2849" cy="381"/>
          </a:xfrm>
        </p:grpSpPr>
        <p:sp>
          <p:nvSpPr>
            <p:cNvPr id="360466" name="Rectangle 18"/>
            <p:cNvSpPr>
              <a:spLocks noChangeArrowheads="1"/>
            </p:cNvSpPr>
            <p:nvPr/>
          </p:nvSpPr>
          <p:spPr bwMode="auto">
            <a:xfrm>
              <a:off x="2293" y="2124"/>
              <a:ext cx="661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有</a:t>
              </a:r>
            </a:p>
          </p:txBody>
        </p:sp>
        <p:graphicFrame>
          <p:nvGraphicFramePr>
            <p:cNvPr id="360490" name="Object 42"/>
            <p:cNvGraphicFramePr>
              <a:graphicFrameLocks noChangeAspect="1"/>
            </p:cNvGraphicFramePr>
            <p:nvPr/>
          </p:nvGraphicFramePr>
          <p:xfrm>
            <a:off x="105" y="2197"/>
            <a:ext cx="2203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2308800" imgH="4267200" progId="Equation.DSMT4">
                    <p:embed/>
                  </p:oleObj>
                </mc:Choice>
                <mc:Fallback>
                  <p:oleObj name="Equation" r:id="rId10" imgW="32308800" imgH="4267200" progId="Equation.DSMT4">
                    <p:embed/>
                    <p:pic>
                      <p:nvPicPr>
                        <p:cNvPr id="0" name="图片 203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" y="2197"/>
                          <a:ext cx="2203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0491" name="Object 43"/>
          <p:cNvGraphicFramePr>
            <a:graphicFrameLocks noChangeAspect="1"/>
          </p:cNvGraphicFramePr>
          <p:nvPr/>
        </p:nvGraphicFramePr>
        <p:xfrm>
          <a:off x="1654175" y="3871913"/>
          <a:ext cx="570706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2730400" imgH="4572000" progId="Equation.DSMT4">
                  <p:embed/>
                </p:oleObj>
              </mc:Choice>
              <mc:Fallback>
                <p:oleObj name="Equation" r:id="rId12" imgW="52730400" imgH="4572000" progId="Equation.DSMT4">
                  <p:embed/>
                  <p:pic>
                    <p:nvPicPr>
                      <p:cNvPr id="0" name="图片 20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3871913"/>
                        <a:ext cx="570706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0496" name="Group 48"/>
          <p:cNvGrpSpPr/>
          <p:nvPr/>
        </p:nvGrpSpPr>
        <p:grpSpPr bwMode="auto">
          <a:xfrm>
            <a:off x="1450976" y="4632325"/>
            <a:ext cx="7189788" cy="560388"/>
            <a:chOff x="938" y="2982"/>
            <a:chExt cx="4529" cy="353"/>
          </a:xfrm>
        </p:grpSpPr>
        <p:graphicFrame>
          <p:nvGraphicFramePr>
            <p:cNvPr id="360493" name="Object 45"/>
            <p:cNvGraphicFramePr>
              <a:graphicFrameLocks noChangeAspect="1"/>
            </p:cNvGraphicFramePr>
            <p:nvPr/>
          </p:nvGraphicFramePr>
          <p:xfrm>
            <a:off x="938" y="3063"/>
            <a:ext cx="582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8534400" imgH="3657600" progId="Equation.DSMT4">
                    <p:embed/>
                  </p:oleObj>
                </mc:Choice>
                <mc:Fallback>
                  <p:oleObj name="Equation" r:id="rId14" imgW="8534400" imgH="3657600" progId="Equation.DSMT4">
                    <p:embed/>
                    <p:pic>
                      <p:nvPicPr>
                        <p:cNvPr id="0" name="图片 203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" y="3063"/>
                          <a:ext cx="582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0494" name="Rectangle 46"/>
            <p:cNvSpPr>
              <a:spLocks noChangeArrowheads="1"/>
            </p:cNvSpPr>
            <p:nvPr/>
          </p:nvSpPr>
          <p:spPr bwMode="auto">
            <a:xfrm>
              <a:off x="1460" y="2982"/>
              <a:ext cx="4007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solidFill>
                    <a:schemeClr val="bg1">
                      <a:lumMod val="50000"/>
                    </a:schemeClr>
                  </a:solidFill>
                </a:rPr>
                <a:t>重伯努利试验中事件</a:t>
              </a: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zh-CN" altLang="en-US" i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   </a:t>
              </a:r>
              <a:r>
                <a:rPr lang="zh-CN" altLang="en-US">
                  <a:solidFill>
                    <a:schemeClr val="bg1">
                      <a:lumMod val="50000"/>
                    </a:schemeClr>
                  </a:solidFill>
                </a:rPr>
                <a:t>发生的次数</a:t>
              </a:r>
            </a:p>
          </p:txBody>
        </p:sp>
        <p:graphicFrame>
          <p:nvGraphicFramePr>
            <p:cNvPr id="360495" name="Object 47"/>
            <p:cNvGraphicFramePr>
              <a:graphicFrameLocks noChangeAspect="1"/>
            </p:cNvGraphicFramePr>
            <p:nvPr/>
          </p:nvGraphicFramePr>
          <p:xfrm>
            <a:off x="3541" y="3064"/>
            <a:ext cx="22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352800" imgH="3352800" progId="Equation.DSMT4">
                    <p:embed/>
                  </p:oleObj>
                </mc:Choice>
                <mc:Fallback>
                  <p:oleObj name="Equation" r:id="rId16" imgW="3352800" imgH="3352800" progId="Equation.DSMT4">
                    <p:embed/>
                    <p:pic>
                      <p:nvPicPr>
                        <p:cNvPr id="0" name="图片 203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1" y="3064"/>
                          <a:ext cx="228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0498" name="Group 50"/>
          <p:cNvGrpSpPr/>
          <p:nvPr/>
        </p:nvGrpSpPr>
        <p:grpSpPr bwMode="auto">
          <a:xfrm>
            <a:off x="88900" y="5113338"/>
            <a:ext cx="4878388" cy="560387"/>
            <a:chOff x="323" y="3309"/>
            <a:chExt cx="3073" cy="353"/>
          </a:xfrm>
        </p:grpSpPr>
        <p:sp>
          <p:nvSpPr>
            <p:cNvPr id="360492" name="Rectangle 44"/>
            <p:cNvSpPr>
              <a:spLocks noChangeArrowheads="1"/>
            </p:cNvSpPr>
            <p:nvPr/>
          </p:nvSpPr>
          <p:spPr bwMode="auto">
            <a:xfrm>
              <a:off x="323" y="3309"/>
              <a:ext cx="307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则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zh-CN" altLang="en-US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   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是一个离散型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zh-CN" dirty="0" err="1">
                  <a:solidFill>
                    <a:schemeClr val="bg1">
                      <a:lumMod val="50000"/>
                    </a:schemeClr>
                  </a:solidFill>
                </a:rPr>
                <a:t>r.v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</p:txBody>
        </p:sp>
        <p:graphicFrame>
          <p:nvGraphicFramePr>
            <p:cNvPr id="360497" name="Object 49"/>
            <p:cNvGraphicFramePr>
              <a:graphicFrameLocks noChangeAspect="1"/>
            </p:cNvGraphicFramePr>
            <p:nvPr/>
          </p:nvGraphicFramePr>
          <p:xfrm>
            <a:off x="614" y="3396"/>
            <a:ext cx="27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962400" imgH="3352800" progId="Equation.DSMT4">
                    <p:embed/>
                  </p:oleObj>
                </mc:Choice>
                <mc:Fallback>
                  <p:oleObj name="Equation" r:id="rId18" imgW="3962400" imgH="3352800" progId="Equation.DSMT4">
                    <p:embed/>
                    <p:pic>
                      <p:nvPicPr>
                        <p:cNvPr id="0" name="图片 203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4" y="3396"/>
                          <a:ext cx="27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0499" name="Group 51"/>
          <p:cNvGrpSpPr/>
          <p:nvPr/>
        </p:nvGrpSpPr>
        <p:grpSpPr bwMode="auto">
          <a:xfrm>
            <a:off x="646113" y="5595938"/>
            <a:ext cx="1622425" cy="1069975"/>
            <a:chOff x="3031" y="327"/>
            <a:chExt cx="1022" cy="674"/>
          </a:xfrm>
        </p:grpSpPr>
        <p:pic>
          <p:nvPicPr>
            <p:cNvPr id="360500" name="Picture 52" descr="8_2"/>
            <p:cNvPicPr>
              <a:picLocks noChangeAspect="1" noChangeArrowheads="1" noCrop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3031" y="327"/>
              <a:ext cx="1022" cy="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0501" name="WordArt 53"/>
            <p:cNvSpPr>
              <a:spLocks noChangeArrowheads="1" noChangeShapeType="1" noTextEdit="1"/>
            </p:cNvSpPr>
            <p:nvPr/>
          </p:nvSpPr>
          <p:spPr bwMode="auto">
            <a:xfrm>
              <a:off x="3138" y="694"/>
              <a:ext cx="915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9050">
                    <a:solidFill>
                      <a:srgbClr val="99CCFF"/>
                    </a:solidFill>
                    <a:rou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question</a:t>
              </a:r>
              <a:endParaRPr lang="zh-CN" altLang="en-US" sz="3600" kern="10">
                <a:ln w="19050">
                  <a:solidFill>
                    <a:srgbClr val="99CCFF"/>
                  </a:solidFill>
                  <a:rou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60502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3526" y="490"/>
              <a:ext cx="52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5875">
                    <a:solidFill>
                      <a:srgbClr val="3399FF"/>
                    </a:solidFill>
                    <a:round/>
                  </a:ln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方正舒体" panose="02010601030101010101" charset="-122"/>
                  <a:ea typeface="方正舒体" panose="02010601030101010101" charset="-122"/>
                </a:rPr>
                <a:t>问题</a:t>
              </a:r>
            </a:p>
          </p:txBody>
        </p:sp>
      </p:grpSp>
      <p:grpSp>
        <p:nvGrpSpPr>
          <p:cNvPr id="360506" name="Group 58"/>
          <p:cNvGrpSpPr/>
          <p:nvPr/>
        </p:nvGrpSpPr>
        <p:grpSpPr bwMode="auto">
          <a:xfrm>
            <a:off x="2495550" y="5773737"/>
            <a:ext cx="3400425" cy="579438"/>
            <a:chOff x="1892" y="3605"/>
            <a:chExt cx="2142" cy="365"/>
          </a:xfrm>
        </p:grpSpPr>
        <p:sp>
          <p:nvSpPr>
            <p:cNvPr id="360504" name="Rectangle 56"/>
            <p:cNvSpPr>
              <a:spLocks noChangeArrowheads="1"/>
            </p:cNvSpPr>
            <p:nvPr/>
          </p:nvSpPr>
          <p:spPr bwMode="auto">
            <a:xfrm>
              <a:off x="2057" y="3605"/>
              <a:ext cx="197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3333CC"/>
                  </a:solidFill>
                  <a:latin typeface="华文新魏" panose="02010800040101010101" charset="-122"/>
                  <a:ea typeface="华文新魏" panose="02010800040101010101" charset="-122"/>
                </a:rPr>
                <a:t>的频率函数是什么</a:t>
              </a:r>
            </a:p>
          </p:txBody>
        </p:sp>
        <p:graphicFrame>
          <p:nvGraphicFramePr>
            <p:cNvPr id="360505" name="Object 57"/>
            <p:cNvGraphicFramePr>
              <a:graphicFrameLocks noChangeAspect="1"/>
            </p:cNvGraphicFramePr>
            <p:nvPr/>
          </p:nvGraphicFramePr>
          <p:xfrm>
            <a:off x="1892" y="3700"/>
            <a:ext cx="27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3962400" imgH="3352800" progId="Equation.DSMT4">
                    <p:embed/>
                  </p:oleObj>
                </mc:Choice>
                <mc:Fallback>
                  <p:oleObj name="Equation" r:id="rId21" imgW="3962400" imgH="3352800" progId="Equation.DSMT4">
                    <p:embed/>
                    <p:pic>
                      <p:nvPicPr>
                        <p:cNvPr id="0" name="图片 203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2" y="3700"/>
                          <a:ext cx="27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0507" name="WordArt 59"/>
          <p:cNvSpPr>
            <a:spLocks noChangeArrowheads="1" noChangeShapeType="1" noTextEdit="1"/>
          </p:cNvSpPr>
          <p:nvPr/>
        </p:nvSpPr>
        <p:spPr bwMode="auto">
          <a:xfrm>
            <a:off x="5723080" y="5980113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0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0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0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0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04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99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0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0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6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6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6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0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0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6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6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6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60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0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6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60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60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6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60" grpId="0"/>
      <p:bldP spid="360461" grpId="0" animBg="1"/>
      <p:bldP spid="360464" grpId="0"/>
      <p:bldP spid="360468" grpId="0"/>
      <p:bldP spid="360477" grpId="0" animBg="1"/>
      <p:bldP spid="360482" grpId="0"/>
      <p:bldP spid="36050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99" name="WordArt 27"/>
          <p:cNvSpPr>
            <a:spLocks noChangeArrowheads="1" noChangeShapeType="1" noTextEdit="1"/>
          </p:cNvSpPr>
          <p:nvPr/>
        </p:nvSpPr>
        <p:spPr bwMode="auto">
          <a:xfrm>
            <a:off x="1035050" y="1311275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sp>
        <p:nvSpPr>
          <p:cNvPr id="361500" name="WordArt 28"/>
          <p:cNvSpPr>
            <a:spLocks noChangeArrowheads="1" noChangeShapeType="1" noTextEdit="1"/>
          </p:cNvSpPr>
          <p:nvPr/>
        </p:nvSpPr>
        <p:spPr bwMode="auto">
          <a:xfrm>
            <a:off x="1041400" y="201295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grpSp>
        <p:nvGrpSpPr>
          <p:cNvPr id="361504" name="Group 32"/>
          <p:cNvGrpSpPr/>
          <p:nvPr/>
        </p:nvGrpSpPr>
        <p:grpSpPr bwMode="auto">
          <a:xfrm>
            <a:off x="1560513" y="1149351"/>
            <a:ext cx="3341688" cy="519113"/>
            <a:chOff x="1175" y="452"/>
            <a:chExt cx="2105" cy="327"/>
          </a:xfrm>
        </p:grpSpPr>
        <p:sp>
          <p:nvSpPr>
            <p:cNvPr id="361484" name="Rectangle 12"/>
            <p:cNvSpPr>
              <a:spLocks noChangeArrowheads="1"/>
            </p:cNvSpPr>
            <p:nvPr/>
          </p:nvSpPr>
          <p:spPr bwMode="auto">
            <a:xfrm>
              <a:off x="1348" y="452"/>
              <a:ext cx="1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的取值为</a:t>
              </a:r>
              <a:endParaRPr lang="zh-CN" alt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61502" name="Object 30"/>
            <p:cNvGraphicFramePr>
              <a:graphicFrameLocks noChangeAspect="1"/>
            </p:cNvGraphicFramePr>
            <p:nvPr/>
          </p:nvGraphicFramePr>
          <p:xfrm>
            <a:off x="1175" y="522"/>
            <a:ext cx="27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962400" imgH="3352800" progId="Equation.DSMT4">
                    <p:embed/>
                  </p:oleObj>
                </mc:Choice>
                <mc:Fallback>
                  <p:oleObj name="Equation" r:id="rId2" imgW="3962400" imgH="3352800" progId="Equation.DSMT4">
                    <p:embed/>
                    <p:pic>
                      <p:nvPicPr>
                        <p:cNvPr id="0" name="图片 709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5" y="522"/>
                          <a:ext cx="27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1503" name="Object 31"/>
            <p:cNvGraphicFramePr>
              <a:graphicFrameLocks noChangeAspect="1"/>
            </p:cNvGraphicFramePr>
            <p:nvPr/>
          </p:nvGraphicFramePr>
          <p:xfrm>
            <a:off x="2284" y="519"/>
            <a:ext cx="99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4630400" imgH="3962400" progId="Equation.DSMT4">
                    <p:embed/>
                  </p:oleObj>
                </mc:Choice>
                <mc:Fallback>
                  <p:oleObj name="Equation" r:id="rId4" imgW="14630400" imgH="3962400" progId="Equation.DSMT4">
                    <p:embed/>
                    <p:pic>
                      <p:nvPicPr>
                        <p:cNvPr id="0" name="图片 709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4" y="519"/>
                          <a:ext cx="99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1508" name="Object 36"/>
          <p:cNvGraphicFramePr>
            <a:graphicFrameLocks noChangeAspect="1"/>
          </p:cNvGraphicFramePr>
          <p:nvPr/>
        </p:nvGraphicFramePr>
        <p:xfrm>
          <a:off x="1576388" y="1981200"/>
          <a:ext cx="11842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972800" imgH="3962400" progId="Equation.DSMT4">
                  <p:embed/>
                </p:oleObj>
              </mc:Choice>
              <mc:Fallback>
                <p:oleObj name="Equation" r:id="rId6" imgW="10972800" imgH="3962400" progId="Equation.DSMT4">
                  <p:embed/>
                  <p:pic>
                    <p:nvPicPr>
                      <p:cNvPr id="0" name="图片 709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1981200"/>
                        <a:ext cx="118427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509" name="AutoShape 37"/>
          <p:cNvSpPr>
            <a:spLocks noChangeArrowheads="1"/>
          </p:cNvSpPr>
          <p:nvPr/>
        </p:nvSpPr>
        <p:spPr bwMode="auto">
          <a:xfrm>
            <a:off x="2873375" y="2060575"/>
            <a:ext cx="369888" cy="228600"/>
          </a:xfrm>
          <a:prstGeom prst="leftRightArrow">
            <a:avLst>
              <a:gd name="adj1" fmla="val 50000"/>
              <a:gd name="adj2" fmla="val 32361"/>
            </a:avLst>
          </a:prstGeom>
          <a:solidFill>
            <a:schemeClr val="tx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1523" name="AutoShape 51"/>
          <p:cNvSpPr>
            <a:spLocks noChangeArrowheads="1"/>
          </p:cNvSpPr>
          <p:nvPr/>
        </p:nvSpPr>
        <p:spPr bwMode="auto">
          <a:xfrm>
            <a:off x="2874963" y="2849563"/>
            <a:ext cx="369887" cy="228600"/>
          </a:xfrm>
          <a:prstGeom prst="leftRightArrow">
            <a:avLst>
              <a:gd name="adj1" fmla="val 50000"/>
              <a:gd name="adj2" fmla="val 32361"/>
            </a:avLst>
          </a:prstGeom>
          <a:solidFill>
            <a:schemeClr val="tx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1524" name="Object 52"/>
          <p:cNvGraphicFramePr>
            <a:graphicFrameLocks noChangeAspect="1"/>
          </p:cNvGraphicFramePr>
          <p:nvPr/>
        </p:nvGraphicFramePr>
        <p:xfrm>
          <a:off x="3338513" y="2705100"/>
          <a:ext cx="3887787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966400" imgH="6705600" progId="Equation.DSMT4">
                  <p:embed/>
                </p:oleObj>
              </mc:Choice>
              <mc:Fallback>
                <p:oleObj name="Equation" r:id="rId8" imgW="35966400" imgH="6705600" progId="Equation.DSMT4">
                  <p:embed/>
                  <p:pic>
                    <p:nvPicPr>
                      <p:cNvPr id="0" name="图片 709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13" y="2705100"/>
                        <a:ext cx="3887787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25" name="Object 53"/>
          <p:cNvGraphicFramePr>
            <a:graphicFrameLocks noChangeAspect="1"/>
          </p:cNvGraphicFramePr>
          <p:nvPr/>
        </p:nvGraphicFramePr>
        <p:xfrm>
          <a:off x="1084263" y="3532188"/>
          <a:ext cx="65913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0960000" imgH="6705600" progId="Equation.DSMT4">
                  <p:embed/>
                </p:oleObj>
              </mc:Choice>
              <mc:Fallback>
                <p:oleObj name="Equation" r:id="rId10" imgW="60960000" imgH="6705600" progId="Equation.DSMT4">
                  <p:embed/>
                  <p:pic>
                    <p:nvPicPr>
                      <p:cNvPr id="0" name="图片 709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3532188"/>
                        <a:ext cx="659130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27" name="Object 55"/>
          <p:cNvGraphicFramePr>
            <a:graphicFrameLocks noChangeAspect="1"/>
          </p:cNvGraphicFramePr>
          <p:nvPr/>
        </p:nvGraphicFramePr>
        <p:xfrm>
          <a:off x="2867025" y="4241800"/>
          <a:ext cx="461486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2672000" imgH="7010400" progId="Equation.DSMT4">
                  <p:embed/>
                </p:oleObj>
              </mc:Choice>
              <mc:Fallback>
                <p:oleObj name="Equation" r:id="rId12" imgW="42672000" imgH="7010400" progId="Equation.DSMT4">
                  <p:embed/>
                  <p:pic>
                    <p:nvPicPr>
                      <p:cNvPr id="0" name="图片 709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4241800"/>
                        <a:ext cx="4614863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29" name="Object 57"/>
          <p:cNvGraphicFramePr>
            <a:graphicFrameLocks noChangeAspect="1"/>
          </p:cNvGraphicFramePr>
          <p:nvPr/>
        </p:nvGraphicFramePr>
        <p:xfrm>
          <a:off x="2835275" y="4810125"/>
          <a:ext cx="4646613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2976800" imgH="10058400" progId="Equation.DSMT4">
                  <p:embed/>
                </p:oleObj>
              </mc:Choice>
              <mc:Fallback>
                <p:oleObj name="Equation" r:id="rId14" imgW="42976800" imgH="10058400" progId="Equation.DSMT4">
                  <p:embed/>
                  <p:pic>
                    <p:nvPicPr>
                      <p:cNvPr id="0" name="图片 709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4810125"/>
                        <a:ext cx="4646613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33" name="Object 61"/>
          <p:cNvGraphicFramePr>
            <a:graphicFrameLocks noChangeAspect="1"/>
          </p:cNvGraphicFramePr>
          <p:nvPr/>
        </p:nvGraphicFramePr>
        <p:xfrm>
          <a:off x="2836863" y="5927725"/>
          <a:ext cx="51752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7853600" imgH="4876800" progId="Equation.DSMT4">
                  <p:embed/>
                </p:oleObj>
              </mc:Choice>
              <mc:Fallback>
                <p:oleObj name="Equation" r:id="rId16" imgW="47853600" imgH="4876800" progId="Equation.DSMT4">
                  <p:embed/>
                  <p:pic>
                    <p:nvPicPr>
                      <p:cNvPr id="0" name="图片 709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5927725"/>
                        <a:ext cx="51752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1536" name="Group 64"/>
          <p:cNvGrpSpPr/>
          <p:nvPr/>
        </p:nvGrpSpPr>
        <p:grpSpPr bwMode="auto">
          <a:xfrm>
            <a:off x="6145213" y="1558928"/>
            <a:ext cx="2768600" cy="1127125"/>
            <a:chOff x="2927" y="830"/>
            <a:chExt cx="1744" cy="710"/>
          </a:xfrm>
        </p:grpSpPr>
        <p:sp>
          <p:nvSpPr>
            <p:cNvPr id="361535" name="Rectangle 63"/>
            <p:cNvSpPr>
              <a:spLocks noChangeArrowheads="1"/>
            </p:cNvSpPr>
            <p:nvPr/>
          </p:nvSpPr>
          <p:spPr bwMode="auto">
            <a:xfrm>
              <a:off x="3108" y="830"/>
              <a:ext cx="1563" cy="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发生  次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l">
                <a:spcBef>
                  <a:spcPts val="0"/>
                </a:spcBef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发生    次</a:t>
              </a:r>
            </a:p>
          </p:txBody>
        </p:sp>
        <p:graphicFrame>
          <p:nvGraphicFramePr>
            <p:cNvPr id="361514" name="Object 42"/>
            <p:cNvGraphicFramePr>
              <a:graphicFrameLocks noChangeAspect="1"/>
            </p:cNvGraphicFramePr>
            <p:nvPr/>
          </p:nvGraphicFramePr>
          <p:xfrm>
            <a:off x="2934" y="908"/>
            <a:ext cx="228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352800" imgH="3352800" progId="Equation.DSMT4">
                    <p:embed/>
                  </p:oleObj>
                </mc:Choice>
                <mc:Fallback>
                  <p:oleObj name="Equation" r:id="rId18" imgW="3352800" imgH="3352800" progId="Equation.DSMT4">
                    <p:embed/>
                    <p:pic>
                      <p:nvPicPr>
                        <p:cNvPr id="0" name="图片 709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4" y="908"/>
                          <a:ext cx="228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1515" name="Object 43"/>
            <p:cNvGraphicFramePr>
              <a:graphicFrameLocks noChangeAspect="1"/>
            </p:cNvGraphicFramePr>
            <p:nvPr/>
          </p:nvGraphicFramePr>
          <p:xfrm>
            <a:off x="3627" y="906"/>
            <a:ext cx="187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743200" imgH="3657600" progId="Equation.DSMT4">
                    <p:embed/>
                  </p:oleObj>
                </mc:Choice>
                <mc:Fallback>
                  <p:oleObj name="Equation" r:id="rId20" imgW="2743200" imgH="3657600" progId="Equation.DSMT4">
                    <p:embed/>
                    <p:pic>
                      <p:nvPicPr>
                        <p:cNvPr id="0" name="图片 709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7" y="906"/>
                          <a:ext cx="187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1516" name="Object 44"/>
            <p:cNvGraphicFramePr>
              <a:graphicFrameLocks noChangeAspect="1"/>
            </p:cNvGraphicFramePr>
            <p:nvPr/>
          </p:nvGraphicFramePr>
          <p:xfrm>
            <a:off x="2927" y="1202"/>
            <a:ext cx="228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352800" imgH="3962400" progId="Equation.DSMT4">
                    <p:embed/>
                  </p:oleObj>
                </mc:Choice>
                <mc:Fallback>
                  <p:oleObj name="Equation" r:id="rId22" imgW="3352800" imgH="3962400" progId="Equation.DSMT4">
                    <p:embed/>
                    <p:pic>
                      <p:nvPicPr>
                        <p:cNvPr id="0" name="图片 709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7" y="1202"/>
                          <a:ext cx="228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1517" name="Object 45"/>
            <p:cNvGraphicFramePr>
              <a:graphicFrameLocks noChangeAspect="1"/>
            </p:cNvGraphicFramePr>
            <p:nvPr/>
          </p:nvGraphicFramePr>
          <p:xfrm>
            <a:off x="3610" y="1228"/>
            <a:ext cx="499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7315200" imgH="3657600" progId="Equation.DSMT4">
                    <p:embed/>
                  </p:oleObj>
                </mc:Choice>
                <mc:Fallback>
                  <p:oleObj name="Equation" r:id="rId24" imgW="7315200" imgH="3657600" progId="Equation.DSMT4">
                    <p:embed/>
                    <p:pic>
                      <p:nvPicPr>
                        <p:cNvPr id="0" name="图片 709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0" y="1228"/>
                          <a:ext cx="499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1544" name="Group 72"/>
          <p:cNvGrpSpPr/>
          <p:nvPr/>
        </p:nvGrpSpPr>
        <p:grpSpPr bwMode="auto">
          <a:xfrm>
            <a:off x="3354388" y="1871663"/>
            <a:ext cx="3021012" cy="519112"/>
            <a:chOff x="1553" y="1059"/>
            <a:chExt cx="1903" cy="327"/>
          </a:xfrm>
        </p:grpSpPr>
        <p:graphicFrame>
          <p:nvGraphicFramePr>
            <p:cNvPr id="361513" name="Object 41"/>
            <p:cNvGraphicFramePr>
              <a:graphicFrameLocks noChangeAspect="1"/>
            </p:cNvGraphicFramePr>
            <p:nvPr/>
          </p:nvGraphicFramePr>
          <p:xfrm>
            <a:off x="1553" y="1157"/>
            <a:ext cx="187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743200" imgH="3048000" progId="Equation.DSMT4">
                    <p:embed/>
                  </p:oleObj>
                </mc:Choice>
                <mc:Fallback>
                  <p:oleObj name="Equation" r:id="rId26" imgW="2743200" imgH="3048000" progId="Equation.DSMT4">
                    <p:embed/>
                    <p:pic>
                      <p:nvPicPr>
                        <p:cNvPr id="0" name="图片 709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3" y="1157"/>
                          <a:ext cx="187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537" name="Rectangle 65"/>
            <p:cNvSpPr>
              <a:spLocks noChangeArrowheads="1"/>
            </p:cNvSpPr>
            <p:nvPr/>
          </p:nvSpPr>
          <p:spPr bwMode="auto">
            <a:xfrm>
              <a:off x="1684" y="1059"/>
              <a:ext cx="17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次独立试验中</a:t>
              </a:r>
            </a:p>
          </p:txBody>
        </p:sp>
      </p:grpSp>
      <p:sp>
        <p:nvSpPr>
          <p:cNvPr id="361545" name="AutoShape 73"/>
          <p:cNvSpPr/>
          <p:nvPr/>
        </p:nvSpPr>
        <p:spPr bwMode="auto">
          <a:xfrm>
            <a:off x="5943600" y="1778000"/>
            <a:ext cx="127000" cy="711200"/>
          </a:xfrm>
          <a:prstGeom prst="leftBrace">
            <a:avLst>
              <a:gd name="adj1" fmla="val 46667"/>
              <a:gd name="adj2" fmla="val 50000"/>
            </a:avLst>
          </a:prstGeom>
          <a:noFill/>
          <a:ln w="28575">
            <a:solidFill>
              <a:schemeClr val="bg1">
                <a:lumMod val="60000"/>
                <a:lumOff val="40000"/>
              </a:schemeClr>
            </a:solidFill>
            <a:round/>
            <a:tailEnd type="none" w="lg" len="lg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61546" name="Group 74"/>
          <p:cNvGrpSpPr/>
          <p:nvPr/>
        </p:nvGrpSpPr>
        <p:grpSpPr bwMode="auto">
          <a:xfrm>
            <a:off x="1020763" y="581025"/>
            <a:ext cx="7175500" cy="560388"/>
            <a:chOff x="947" y="2982"/>
            <a:chExt cx="4520" cy="353"/>
          </a:xfrm>
        </p:grpSpPr>
        <p:graphicFrame>
          <p:nvGraphicFramePr>
            <p:cNvPr id="361547" name="Object 75"/>
            <p:cNvGraphicFramePr>
              <a:graphicFrameLocks noChangeAspect="1"/>
            </p:cNvGraphicFramePr>
            <p:nvPr/>
          </p:nvGraphicFramePr>
          <p:xfrm>
            <a:off x="947" y="3072"/>
            <a:ext cx="582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8534400" imgH="3657600" progId="Equation.DSMT4">
                    <p:embed/>
                  </p:oleObj>
                </mc:Choice>
                <mc:Fallback>
                  <p:oleObj name="Equation" r:id="rId28" imgW="8534400" imgH="3657600" progId="Equation.DSMT4">
                    <p:embed/>
                    <p:pic>
                      <p:nvPicPr>
                        <p:cNvPr id="0" name="图片 709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7" y="3072"/>
                          <a:ext cx="582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548" name="Rectangle 76"/>
            <p:cNvSpPr>
              <a:spLocks noChangeArrowheads="1"/>
            </p:cNvSpPr>
            <p:nvPr/>
          </p:nvSpPr>
          <p:spPr bwMode="auto">
            <a:xfrm>
              <a:off x="1460" y="2982"/>
              <a:ext cx="4007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重伯努利试验中事件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zh-CN" altLang="en-US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  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发生的次数</a:t>
              </a:r>
            </a:p>
          </p:txBody>
        </p:sp>
        <p:graphicFrame>
          <p:nvGraphicFramePr>
            <p:cNvPr id="361549" name="Object 77"/>
            <p:cNvGraphicFramePr>
              <a:graphicFrameLocks noChangeAspect="1"/>
            </p:cNvGraphicFramePr>
            <p:nvPr/>
          </p:nvGraphicFramePr>
          <p:xfrm>
            <a:off x="3541" y="3073"/>
            <a:ext cx="22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3352800" imgH="3352800" progId="Equation.DSMT4">
                    <p:embed/>
                  </p:oleObj>
                </mc:Choice>
                <mc:Fallback>
                  <p:oleObj name="Equation" r:id="rId30" imgW="3352800" imgH="3352800" progId="Equation.DSMT4">
                    <p:embed/>
                    <p:pic>
                      <p:nvPicPr>
                        <p:cNvPr id="0" name="图片 709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1" y="3073"/>
                          <a:ext cx="228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1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1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1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1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1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1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6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1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1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6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1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61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1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1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1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1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1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1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1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1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61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61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1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99" grpId="0" animBg="1"/>
      <p:bldP spid="361500" grpId="0" animBg="1"/>
      <p:bldP spid="361509" grpId="0" animBg="1"/>
      <p:bldP spid="361523" grpId="0" animBg="1"/>
      <p:bldP spid="36154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2518" name="Object 22"/>
          <p:cNvGraphicFramePr>
            <a:graphicFrameLocks noChangeAspect="1"/>
          </p:cNvGraphicFramePr>
          <p:nvPr/>
        </p:nvGraphicFramePr>
        <p:xfrm>
          <a:off x="2698750" y="1587500"/>
          <a:ext cx="56340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120800" imgH="4876800" progId="Equation.DSMT4">
                  <p:embed/>
                </p:oleObj>
              </mc:Choice>
              <mc:Fallback>
                <p:oleObj name="Equation" r:id="rId2" imgW="52120800" imgH="4876800" progId="Equation.DSMT4">
                  <p:embed/>
                  <p:pic>
                    <p:nvPicPr>
                      <p:cNvPr id="0" name="图片 699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1587500"/>
                        <a:ext cx="563403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2521" name="Group 25"/>
          <p:cNvGrpSpPr/>
          <p:nvPr/>
        </p:nvGrpSpPr>
        <p:grpSpPr bwMode="auto">
          <a:xfrm>
            <a:off x="936625" y="1063623"/>
            <a:ext cx="5819775" cy="565149"/>
            <a:chOff x="510" y="526"/>
            <a:chExt cx="3666" cy="356"/>
          </a:xfrm>
        </p:grpSpPr>
        <p:sp>
          <p:nvSpPr>
            <p:cNvPr id="362507" name="Rectangle 11"/>
            <p:cNvSpPr>
              <a:spLocks noChangeArrowheads="1"/>
            </p:cNvSpPr>
            <p:nvPr/>
          </p:nvSpPr>
          <p:spPr bwMode="auto">
            <a:xfrm>
              <a:off x="510" y="526"/>
              <a:ext cx="3666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记              从而  </a:t>
              </a:r>
              <a:r>
                <a:rPr lang="zh-CN" altLang="en-US" i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的频率函数为</a:t>
              </a:r>
            </a:p>
          </p:txBody>
        </p:sp>
        <p:graphicFrame>
          <p:nvGraphicFramePr>
            <p:cNvPr id="362519" name="Object 23"/>
            <p:cNvGraphicFramePr>
              <a:graphicFrameLocks noChangeAspect="1"/>
            </p:cNvGraphicFramePr>
            <p:nvPr/>
          </p:nvGraphicFramePr>
          <p:xfrm>
            <a:off x="799" y="581"/>
            <a:ext cx="87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801600" imgH="4267200" progId="Equation.DSMT4">
                    <p:embed/>
                  </p:oleObj>
                </mc:Choice>
                <mc:Fallback>
                  <p:oleObj name="Equation" r:id="rId4" imgW="12801600" imgH="4267200" progId="Equation.DSMT4">
                    <p:embed/>
                    <p:pic>
                      <p:nvPicPr>
                        <p:cNvPr id="0" name="图片 699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9" y="581"/>
                          <a:ext cx="872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2520" name="Object 24"/>
            <p:cNvGraphicFramePr>
              <a:graphicFrameLocks noChangeAspect="1"/>
            </p:cNvGraphicFramePr>
            <p:nvPr/>
          </p:nvGraphicFramePr>
          <p:xfrm>
            <a:off x="2149" y="619"/>
            <a:ext cx="269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962400" imgH="3352800" progId="Equation.DSMT4">
                    <p:embed/>
                  </p:oleObj>
                </mc:Choice>
                <mc:Fallback>
                  <p:oleObj name="Equation" r:id="rId6" imgW="3962400" imgH="3352800" progId="Equation.DSMT4">
                    <p:embed/>
                    <p:pic>
                      <p:nvPicPr>
                        <p:cNvPr id="0" name="图片 699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9" y="619"/>
                          <a:ext cx="269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2522" name="WordArt 26"/>
          <p:cNvSpPr>
            <a:spLocks noChangeArrowheads="1" noChangeShapeType="1" noTextEdit="1"/>
          </p:cNvSpPr>
          <p:nvPr/>
        </p:nvSpPr>
        <p:spPr bwMode="auto">
          <a:xfrm>
            <a:off x="1011238" y="2076450"/>
            <a:ext cx="836612" cy="2905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latin typeface="方正舒体" panose="02010601030101010101" charset="-122"/>
                <a:ea typeface="方正舒体" panose="02010601030101010101" charset="-122"/>
              </a:rPr>
              <a:t>易知</a:t>
            </a:r>
          </a:p>
        </p:txBody>
      </p:sp>
      <p:sp>
        <p:nvSpPr>
          <p:cNvPr id="362523" name="WordArt 27"/>
          <p:cNvSpPr>
            <a:spLocks noChangeArrowheads="1" noChangeShapeType="1" noTextEdit="1"/>
          </p:cNvSpPr>
          <p:nvPr/>
        </p:nvSpPr>
        <p:spPr bwMode="auto">
          <a:xfrm>
            <a:off x="1009650" y="2606675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sp>
        <p:nvSpPr>
          <p:cNvPr id="362524" name="WordArt 28"/>
          <p:cNvSpPr>
            <a:spLocks noChangeArrowheads="1" noChangeShapeType="1" noTextEdit="1"/>
          </p:cNvSpPr>
          <p:nvPr/>
        </p:nvSpPr>
        <p:spPr bwMode="auto">
          <a:xfrm>
            <a:off x="1000125" y="320675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graphicFrame>
        <p:nvGraphicFramePr>
          <p:cNvPr id="362525" name="Object 29"/>
          <p:cNvGraphicFramePr>
            <a:graphicFrameLocks noChangeAspect="1"/>
          </p:cNvGraphicFramePr>
          <p:nvPr/>
        </p:nvGraphicFramePr>
        <p:xfrm>
          <a:off x="1468438" y="2535238"/>
          <a:ext cx="45148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757600" imgH="4267200" progId="Equation.DSMT4">
                  <p:embed/>
                </p:oleObj>
              </mc:Choice>
              <mc:Fallback>
                <p:oleObj name="Equation" r:id="rId8" imgW="41757600" imgH="4267200" progId="Equation.DSMT4">
                  <p:embed/>
                  <p:pic>
                    <p:nvPicPr>
                      <p:cNvPr id="0" name="图片 699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2535238"/>
                        <a:ext cx="45148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26" name="Object 30"/>
          <p:cNvGraphicFramePr>
            <a:graphicFrameLocks noChangeAspect="1"/>
          </p:cNvGraphicFramePr>
          <p:nvPr/>
        </p:nvGraphicFramePr>
        <p:xfrm>
          <a:off x="1506538" y="2905125"/>
          <a:ext cx="3856037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661600" imgH="8229600" progId="Equation.DSMT4">
                  <p:embed/>
                </p:oleObj>
              </mc:Choice>
              <mc:Fallback>
                <p:oleObj name="Equation" r:id="rId10" imgW="35661600" imgH="8229600" progId="Equation.DSMT4">
                  <p:embed/>
                  <p:pic>
                    <p:nvPicPr>
                      <p:cNvPr id="0" name="图片 699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2905125"/>
                        <a:ext cx="3856037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27" name="Object 31"/>
          <p:cNvGraphicFramePr>
            <a:graphicFrameLocks noChangeAspect="1"/>
          </p:cNvGraphicFramePr>
          <p:nvPr/>
        </p:nvGraphicFramePr>
        <p:xfrm>
          <a:off x="5207000" y="3065463"/>
          <a:ext cx="19446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983200" imgH="4876800" progId="Equation.DSMT4">
                  <p:embed/>
                </p:oleObj>
              </mc:Choice>
              <mc:Fallback>
                <p:oleObj name="Equation" r:id="rId12" imgW="17983200" imgH="4876800" progId="Equation.DSMT4">
                  <p:embed/>
                  <p:pic>
                    <p:nvPicPr>
                      <p:cNvPr id="0" name="图片 699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3065463"/>
                        <a:ext cx="19446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32" name="WordArt 36"/>
          <p:cNvSpPr>
            <a:spLocks noChangeArrowheads="1" noChangeShapeType="1" noTextEdit="1"/>
          </p:cNvSpPr>
          <p:nvPr/>
        </p:nvSpPr>
        <p:spPr bwMode="auto">
          <a:xfrm>
            <a:off x="1011238" y="3871913"/>
            <a:ext cx="760412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9050">
                  <a:solidFill>
                    <a:srgbClr val="99CCFF"/>
                  </a:solidFill>
                  <a:round/>
                </a:ln>
                <a:solidFill>
                  <a:srgbClr val="000099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</a:p>
        </p:txBody>
      </p:sp>
      <p:grpSp>
        <p:nvGrpSpPr>
          <p:cNvPr id="362535" name="Group 39"/>
          <p:cNvGrpSpPr/>
          <p:nvPr/>
        </p:nvGrpSpPr>
        <p:grpSpPr bwMode="auto">
          <a:xfrm>
            <a:off x="1943100" y="3762375"/>
            <a:ext cx="3735388" cy="519113"/>
            <a:chOff x="1216" y="2154"/>
            <a:chExt cx="2353" cy="327"/>
          </a:xfrm>
        </p:grpSpPr>
        <p:sp>
          <p:nvSpPr>
            <p:cNvPr id="362514" name="Rectangle 18"/>
            <p:cNvSpPr>
              <a:spLocks noChangeArrowheads="1"/>
            </p:cNvSpPr>
            <p:nvPr/>
          </p:nvSpPr>
          <p:spPr bwMode="auto">
            <a:xfrm>
              <a:off x="1216" y="2154"/>
              <a:ext cx="2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若         的频率函数为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62534" name="Object 38"/>
            <p:cNvGraphicFramePr>
              <a:graphicFrameLocks noChangeAspect="1"/>
            </p:cNvGraphicFramePr>
            <p:nvPr/>
          </p:nvGraphicFramePr>
          <p:xfrm>
            <a:off x="1550" y="2225"/>
            <a:ext cx="53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7924800" imgH="3657600" progId="Equation.DSMT4">
                    <p:embed/>
                  </p:oleObj>
                </mc:Choice>
                <mc:Fallback>
                  <p:oleObj name="Equation" r:id="rId14" imgW="7924800" imgH="3657600" progId="Equation.DSMT4">
                    <p:embed/>
                    <p:pic>
                      <p:nvPicPr>
                        <p:cNvPr id="0" name="图片 699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0" y="2225"/>
                          <a:ext cx="53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2536" name="Object 40"/>
          <p:cNvGraphicFramePr>
            <a:graphicFrameLocks noChangeAspect="1"/>
          </p:cNvGraphicFramePr>
          <p:nvPr/>
        </p:nvGraphicFramePr>
        <p:xfrm>
          <a:off x="2352675" y="4319588"/>
          <a:ext cx="56356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2120800" imgH="4876800" progId="Equation.DSMT4">
                  <p:embed/>
                </p:oleObj>
              </mc:Choice>
              <mc:Fallback>
                <p:oleObj name="Equation" r:id="rId16" imgW="52120800" imgH="4876800" progId="Equation.DSMT4">
                  <p:embed/>
                  <p:pic>
                    <p:nvPicPr>
                      <p:cNvPr id="0" name="图片 699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4319588"/>
                        <a:ext cx="56356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2542" name="Group 46"/>
          <p:cNvGrpSpPr/>
          <p:nvPr/>
        </p:nvGrpSpPr>
        <p:grpSpPr bwMode="auto">
          <a:xfrm>
            <a:off x="139700" y="4819650"/>
            <a:ext cx="8404225" cy="542925"/>
            <a:chOff x="104" y="2780"/>
            <a:chExt cx="5216" cy="342"/>
          </a:xfrm>
        </p:grpSpPr>
        <p:sp>
          <p:nvSpPr>
            <p:cNvPr id="362533" name="Rectangle 37"/>
            <p:cNvSpPr>
              <a:spLocks noChangeArrowheads="1"/>
            </p:cNvSpPr>
            <p:nvPr/>
          </p:nvSpPr>
          <p:spPr bwMode="auto">
            <a:xfrm>
              <a:off x="104" y="2795"/>
              <a:ext cx="32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则称    </a:t>
              </a:r>
              <a:r>
                <a:rPr lang="zh-CN" altLang="en-US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服从参数为          的</a:t>
              </a:r>
            </a:p>
          </p:txBody>
        </p:sp>
        <p:sp>
          <p:nvSpPr>
            <p:cNvPr id="362537" name="Rectangle 41"/>
            <p:cNvSpPr>
              <a:spLocks noChangeArrowheads="1"/>
            </p:cNvSpPr>
            <p:nvPr/>
          </p:nvSpPr>
          <p:spPr bwMode="auto">
            <a:xfrm>
              <a:off x="2752" y="2788"/>
              <a:ext cx="14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charset="-122"/>
                </a:rPr>
                <a:t>二项分布</a:t>
              </a:r>
            </a:p>
          </p:txBody>
        </p:sp>
        <p:graphicFrame>
          <p:nvGraphicFramePr>
            <p:cNvPr id="362538" name="Object 42"/>
            <p:cNvGraphicFramePr>
              <a:graphicFrameLocks noChangeAspect="1"/>
            </p:cNvGraphicFramePr>
            <p:nvPr/>
          </p:nvGraphicFramePr>
          <p:xfrm>
            <a:off x="638" y="2851"/>
            <a:ext cx="269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962400" imgH="3352800" progId="Equation.DSMT4">
                    <p:embed/>
                  </p:oleObj>
                </mc:Choice>
                <mc:Fallback>
                  <p:oleObj name="Equation" r:id="rId18" imgW="3962400" imgH="3352800" progId="Equation.DSMT4">
                    <p:embed/>
                    <p:pic>
                      <p:nvPicPr>
                        <p:cNvPr id="0" name="图片 699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" y="2851"/>
                          <a:ext cx="269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2539" name="Object 43"/>
            <p:cNvGraphicFramePr>
              <a:graphicFrameLocks noChangeAspect="1"/>
            </p:cNvGraphicFramePr>
            <p:nvPr/>
          </p:nvGraphicFramePr>
          <p:xfrm>
            <a:off x="2022" y="2822"/>
            <a:ext cx="56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8229600" imgH="4267200" progId="Equation.DSMT4">
                    <p:embed/>
                  </p:oleObj>
                </mc:Choice>
                <mc:Fallback>
                  <p:oleObj name="Equation" r:id="rId20" imgW="8229600" imgH="4267200" progId="Equation.DSMT4">
                    <p:embed/>
                    <p:pic>
                      <p:nvPicPr>
                        <p:cNvPr id="0" name="图片 699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2" y="2822"/>
                          <a:ext cx="56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2540" name="Rectangle 44"/>
            <p:cNvSpPr>
              <a:spLocks noChangeArrowheads="1"/>
            </p:cNvSpPr>
            <p:nvPr/>
          </p:nvSpPr>
          <p:spPr bwMode="auto">
            <a:xfrm>
              <a:off x="3649" y="2780"/>
              <a:ext cx="16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,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记为         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62541" name="Object 45"/>
            <p:cNvGraphicFramePr>
              <a:graphicFrameLocks noChangeAspect="1"/>
            </p:cNvGraphicFramePr>
            <p:nvPr/>
          </p:nvGraphicFramePr>
          <p:xfrm>
            <a:off x="4228" y="2839"/>
            <a:ext cx="1079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5849600" imgH="4267200" progId="Equation.DSMT4">
                    <p:embed/>
                  </p:oleObj>
                </mc:Choice>
                <mc:Fallback>
                  <p:oleObj name="Equation" r:id="rId22" imgW="15849600" imgH="4267200" progId="Equation.DSMT4">
                    <p:embed/>
                    <p:pic>
                      <p:nvPicPr>
                        <p:cNvPr id="0" name="图片 699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8" y="2839"/>
                          <a:ext cx="1079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2545" name="Group 49"/>
          <p:cNvGrpSpPr/>
          <p:nvPr/>
        </p:nvGrpSpPr>
        <p:grpSpPr bwMode="auto">
          <a:xfrm>
            <a:off x="863600" y="5327663"/>
            <a:ext cx="7556500" cy="565151"/>
            <a:chOff x="608" y="3188"/>
            <a:chExt cx="4760" cy="356"/>
          </a:xfrm>
        </p:grpSpPr>
        <p:sp>
          <p:nvSpPr>
            <p:cNvPr id="362515" name="Rectangle 19"/>
            <p:cNvSpPr>
              <a:spLocks noChangeArrowheads="1"/>
            </p:cNvSpPr>
            <p:nvPr/>
          </p:nvSpPr>
          <p:spPr bwMode="auto">
            <a:xfrm>
              <a:off x="608" y="3188"/>
              <a:ext cx="4760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特别当       时           就是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(0-1)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两点分布，即</a:t>
              </a:r>
            </a:p>
          </p:txBody>
        </p:sp>
        <p:graphicFrame>
          <p:nvGraphicFramePr>
            <p:cNvPr id="362543" name="Object 47"/>
            <p:cNvGraphicFramePr>
              <a:graphicFrameLocks noChangeAspect="1"/>
            </p:cNvGraphicFramePr>
            <p:nvPr/>
          </p:nvGraphicFramePr>
          <p:xfrm>
            <a:off x="1324" y="3273"/>
            <a:ext cx="498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7315200" imgH="3657600" progId="Equation.DSMT4">
                    <p:embed/>
                  </p:oleObj>
                </mc:Choice>
                <mc:Fallback>
                  <p:oleObj name="Equation" r:id="rId24" imgW="7315200" imgH="3657600" progId="Equation.DSMT4">
                    <p:embed/>
                    <p:pic>
                      <p:nvPicPr>
                        <p:cNvPr id="0" name="图片 699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4" y="3273"/>
                          <a:ext cx="498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2544" name="Object 48"/>
            <p:cNvGraphicFramePr>
              <a:graphicFrameLocks noChangeAspect="1"/>
            </p:cNvGraphicFramePr>
            <p:nvPr/>
          </p:nvGraphicFramePr>
          <p:xfrm>
            <a:off x="1978" y="3249"/>
            <a:ext cx="72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0668000" imgH="4267200" progId="Equation.DSMT4">
                    <p:embed/>
                  </p:oleObj>
                </mc:Choice>
                <mc:Fallback>
                  <p:oleObj name="Equation" r:id="rId26" imgW="10668000" imgH="4267200" progId="Equation.DSMT4">
                    <p:embed/>
                    <p:pic>
                      <p:nvPicPr>
                        <p:cNvPr id="0" name="图片 699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8" y="3249"/>
                          <a:ext cx="72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2546" name="Object 50"/>
          <p:cNvGraphicFramePr>
            <a:graphicFrameLocks noChangeAspect="1"/>
          </p:cNvGraphicFramePr>
          <p:nvPr/>
        </p:nvGraphicFramePr>
        <p:xfrm>
          <a:off x="2557463" y="5970588"/>
          <a:ext cx="42179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9014400" imgH="4876800" progId="Equation.DSMT4">
                  <p:embed/>
                </p:oleObj>
              </mc:Choice>
              <mc:Fallback>
                <p:oleObj name="Equation" r:id="rId28" imgW="39014400" imgH="4876800" progId="Equation.DSMT4">
                  <p:embed/>
                  <p:pic>
                    <p:nvPicPr>
                      <p:cNvPr id="0" name="图片 699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5970588"/>
                        <a:ext cx="42179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28" name="Oval 32"/>
          <p:cNvSpPr>
            <a:spLocks noChangeArrowheads="1"/>
          </p:cNvSpPr>
          <p:nvPr/>
        </p:nvSpPr>
        <p:spPr bwMode="auto">
          <a:xfrm>
            <a:off x="5397500" y="3009900"/>
            <a:ext cx="1270000" cy="609600"/>
          </a:xfrm>
          <a:prstGeom prst="ellipse">
            <a:avLst/>
          </a:prstGeom>
          <a:noFill/>
          <a:ln w="38100" algn="ctr">
            <a:solidFill>
              <a:schemeClr val="accent2"/>
            </a:solidFill>
            <a:round/>
            <a:tailEnd type="none" w="lg" len="lg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" name="Group 74"/>
          <p:cNvGrpSpPr/>
          <p:nvPr/>
        </p:nvGrpSpPr>
        <p:grpSpPr bwMode="auto">
          <a:xfrm>
            <a:off x="1020763" y="581025"/>
            <a:ext cx="7175500" cy="560388"/>
            <a:chOff x="947" y="2982"/>
            <a:chExt cx="4520" cy="353"/>
          </a:xfrm>
        </p:grpSpPr>
        <p:graphicFrame>
          <p:nvGraphicFramePr>
            <p:cNvPr id="39" name="Object 75"/>
            <p:cNvGraphicFramePr>
              <a:graphicFrameLocks noChangeAspect="1"/>
            </p:cNvGraphicFramePr>
            <p:nvPr/>
          </p:nvGraphicFramePr>
          <p:xfrm>
            <a:off x="947" y="3072"/>
            <a:ext cx="582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8534400" imgH="3657600" progId="Equation.DSMT4">
                    <p:embed/>
                  </p:oleObj>
                </mc:Choice>
                <mc:Fallback>
                  <p:oleObj name="Equation" r:id="rId30" imgW="8534400" imgH="3657600" progId="Equation.DSMT4">
                    <p:embed/>
                    <p:pic>
                      <p:nvPicPr>
                        <p:cNvPr id="0" name="图片 699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7" y="3072"/>
                          <a:ext cx="582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Rectangle 76"/>
            <p:cNvSpPr>
              <a:spLocks noChangeArrowheads="1"/>
            </p:cNvSpPr>
            <p:nvPr/>
          </p:nvSpPr>
          <p:spPr bwMode="auto">
            <a:xfrm>
              <a:off x="1460" y="2982"/>
              <a:ext cx="4007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重伯努利试验中事件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zh-CN" altLang="en-US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  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发生的次数</a:t>
              </a:r>
            </a:p>
          </p:txBody>
        </p:sp>
        <p:graphicFrame>
          <p:nvGraphicFramePr>
            <p:cNvPr id="41" name="Object 77"/>
            <p:cNvGraphicFramePr>
              <a:graphicFrameLocks noChangeAspect="1"/>
            </p:cNvGraphicFramePr>
            <p:nvPr/>
          </p:nvGraphicFramePr>
          <p:xfrm>
            <a:off x="3541" y="3073"/>
            <a:ext cx="22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3352800" imgH="3352800" progId="Equation.DSMT4">
                    <p:embed/>
                  </p:oleObj>
                </mc:Choice>
                <mc:Fallback>
                  <p:oleObj name="Equation" r:id="rId32" imgW="3352800" imgH="3352800" progId="Equation.DSMT4">
                    <p:embed/>
                    <p:pic>
                      <p:nvPicPr>
                        <p:cNvPr id="0" name="图片 699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1" y="3073"/>
                          <a:ext cx="228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2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2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2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2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2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2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2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2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2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2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2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2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2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62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6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2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2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6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62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62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6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62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62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22" grpId="0" animBg="1"/>
      <p:bldP spid="362523" grpId="0" animBg="1"/>
      <p:bldP spid="362524" grpId="0" animBg="1"/>
      <p:bldP spid="362532" grpId="0"/>
      <p:bldP spid="362528" grpId="0" animBg="1"/>
      <p:bldP spid="36252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58" y="3934448"/>
            <a:ext cx="5702990" cy="279318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58" y="858903"/>
            <a:ext cx="5702990" cy="279318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601343" y="2930513"/>
            <a:ext cx="2171182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n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=10, 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p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=0.1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601343" y="5026341"/>
            <a:ext cx="2171182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n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=10, 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p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=0.5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601343" y="1646096"/>
            <a:ext cx="2171182" cy="107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二项分布的频率函数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55638"/>
            <a:ext cx="8229600" cy="50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3200" dirty="0">
                <a:solidFill>
                  <a:srgbClr val="3333CC"/>
                </a:solidFill>
                <a:ea typeface="黑体" panose="02010609060101010101" pitchFamily="2" charset="-122"/>
              </a:rPr>
              <a:t>最可能出现次数</a:t>
            </a:r>
          </a:p>
        </p:txBody>
      </p:sp>
      <p:grpSp>
        <p:nvGrpSpPr>
          <p:cNvPr id="410681" name="Group 57"/>
          <p:cNvGrpSpPr/>
          <p:nvPr/>
        </p:nvGrpSpPr>
        <p:grpSpPr bwMode="auto">
          <a:xfrm>
            <a:off x="673100" y="1289050"/>
            <a:ext cx="3384551" cy="520700"/>
            <a:chOff x="424" y="812"/>
            <a:chExt cx="2132" cy="328"/>
          </a:xfrm>
        </p:grpSpPr>
        <p:sp>
          <p:nvSpPr>
            <p:cNvPr id="410630" name="Rectangle 6"/>
            <p:cNvSpPr>
              <a:spLocks noChangeArrowheads="1"/>
            </p:cNvSpPr>
            <p:nvPr/>
          </p:nvSpPr>
          <p:spPr bwMode="auto">
            <a:xfrm>
              <a:off x="424" y="812"/>
              <a:ext cx="14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anose="02010800040101010101" charset="-122"/>
                </a:rPr>
                <a:t>二项分布</a:t>
              </a:r>
            </a:p>
          </p:txBody>
        </p:sp>
        <p:graphicFrame>
          <p:nvGraphicFramePr>
            <p:cNvPr id="410634" name="Object 10"/>
            <p:cNvGraphicFramePr>
              <a:graphicFrameLocks noChangeAspect="1"/>
            </p:cNvGraphicFramePr>
            <p:nvPr/>
          </p:nvGraphicFramePr>
          <p:xfrm>
            <a:off x="1476" y="864"/>
            <a:ext cx="108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849600" imgH="4267200" progId="Equation.DSMT4">
                    <p:embed/>
                  </p:oleObj>
                </mc:Choice>
                <mc:Fallback>
                  <p:oleObj name="Equation" r:id="rId2" imgW="15849600" imgH="4267200" progId="Equation.DSMT4">
                    <p:embed/>
                    <p:pic>
                      <p:nvPicPr>
                        <p:cNvPr id="0" name="图片 748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6" y="864"/>
                          <a:ext cx="108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0635" name="Object 11"/>
          <p:cNvGraphicFramePr>
            <a:graphicFrameLocks noChangeAspect="1"/>
          </p:cNvGraphicFramePr>
          <p:nvPr/>
        </p:nvGraphicFramePr>
        <p:xfrm>
          <a:off x="1335088" y="1866900"/>
          <a:ext cx="118586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972800" imgH="3962400" progId="Equation.DSMT4">
                  <p:embed/>
                </p:oleObj>
              </mc:Choice>
              <mc:Fallback>
                <p:oleObj name="Equation" r:id="rId4" imgW="10972800" imgH="3962400" progId="Equation.DSMT4">
                  <p:embed/>
                  <p:pic>
                    <p:nvPicPr>
                      <p:cNvPr id="0" name="图片 749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88" y="1866900"/>
                        <a:ext cx="1185862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36" name="AutoShape 12"/>
          <p:cNvSpPr>
            <a:spLocks noChangeArrowheads="1"/>
          </p:cNvSpPr>
          <p:nvPr/>
        </p:nvSpPr>
        <p:spPr bwMode="auto">
          <a:xfrm>
            <a:off x="2720975" y="1997075"/>
            <a:ext cx="369888" cy="228600"/>
          </a:xfrm>
          <a:prstGeom prst="leftRightArrow">
            <a:avLst>
              <a:gd name="adj1" fmla="val 50000"/>
              <a:gd name="adj2" fmla="val 32361"/>
            </a:avLst>
          </a:prstGeom>
          <a:solidFill>
            <a:schemeClr val="tx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10637" name="Group 13"/>
          <p:cNvGrpSpPr/>
          <p:nvPr/>
        </p:nvGrpSpPr>
        <p:grpSpPr bwMode="auto">
          <a:xfrm>
            <a:off x="5992813" y="1616078"/>
            <a:ext cx="2768600" cy="938213"/>
            <a:chOff x="2927" y="906"/>
            <a:chExt cx="1744" cy="591"/>
          </a:xfrm>
          <a:effectLst/>
        </p:grpSpPr>
        <p:sp>
          <p:nvSpPr>
            <p:cNvPr id="410638" name="Rectangle 14"/>
            <p:cNvSpPr>
              <a:spLocks noChangeArrowheads="1"/>
            </p:cNvSpPr>
            <p:nvPr/>
          </p:nvSpPr>
          <p:spPr bwMode="auto">
            <a:xfrm>
              <a:off x="3108" y="938"/>
              <a:ext cx="1563" cy="5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ts val="22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发生   次</a:t>
              </a:r>
            </a:p>
            <a:p>
              <a:pPr algn="l">
                <a:lnSpc>
                  <a:spcPts val="22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发生       次</a:t>
              </a:r>
            </a:p>
          </p:txBody>
        </p:sp>
        <p:graphicFrame>
          <p:nvGraphicFramePr>
            <p:cNvPr id="410639" name="Object 15"/>
            <p:cNvGraphicFramePr>
              <a:graphicFrameLocks noChangeAspect="1"/>
            </p:cNvGraphicFramePr>
            <p:nvPr/>
          </p:nvGraphicFramePr>
          <p:xfrm>
            <a:off x="2934" y="908"/>
            <a:ext cx="228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352800" imgH="3352800" progId="Equation.DSMT4">
                    <p:embed/>
                  </p:oleObj>
                </mc:Choice>
                <mc:Fallback>
                  <p:oleObj name="Equation" r:id="rId6" imgW="3352800" imgH="3352800" progId="Equation.DSMT4">
                    <p:embed/>
                    <p:pic>
                      <p:nvPicPr>
                        <p:cNvPr id="0" name="图片 749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4" y="908"/>
                          <a:ext cx="228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40" name="Object 16"/>
            <p:cNvGraphicFramePr>
              <a:graphicFrameLocks noChangeAspect="1"/>
            </p:cNvGraphicFramePr>
            <p:nvPr/>
          </p:nvGraphicFramePr>
          <p:xfrm>
            <a:off x="3627" y="906"/>
            <a:ext cx="187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743200" imgH="3657600" progId="Equation.DSMT4">
                    <p:embed/>
                  </p:oleObj>
                </mc:Choice>
                <mc:Fallback>
                  <p:oleObj name="Equation" r:id="rId8" imgW="2743200" imgH="3657600" progId="Equation.DSMT4">
                    <p:embed/>
                    <p:pic>
                      <p:nvPicPr>
                        <p:cNvPr id="0" name="图片 749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7" y="906"/>
                          <a:ext cx="187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41" name="Object 17"/>
            <p:cNvGraphicFramePr>
              <a:graphicFrameLocks noChangeAspect="1"/>
            </p:cNvGraphicFramePr>
            <p:nvPr/>
          </p:nvGraphicFramePr>
          <p:xfrm>
            <a:off x="2927" y="1202"/>
            <a:ext cx="228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352800" imgH="3962400" progId="Equation.DSMT4">
                    <p:embed/>
                  </p:oleObj>
                </mc:Choice>
                <mc:Fallback>
                  <p:oleObj name="Equation" r:id="rId10" imgW="3352800" imgH="3962400" progId="Equation.DSMT4">
                    <p:embed/>
                    <p:pic>
                      <p:nvPicPr>
                        <p:cNvPr id="0" name="图片 749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7" y="1202"/>
                          <a:ext cx="228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42" name="Object 18"/>
            <p:cNvGraphicFramePr>
              <a:graphicFrameLocks noChangeAspect="1"/>
            </p:cNvGraphicFramePr>
            <p:nvPr/>
          </p:nvGraphicFramePr>
          <p:xfrm>
            <a:off x="3610" y="1228"/>
            <a:ext cx="499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315200" imgH="3657600" progId="Equation.DSMT4">
                    <p:embed/>
                  </p:oleObj>
                </mc:Choice>
                <mc:Fallback>
                  <p:oleObj name="Equation" r:id="rId12" imgW="7315200" imgH="3657600" progId="Equation.DSMT4">
                    <p:embed/>
                    <p:pic>
                      <p:nvPicPr>
                        <p:cNvPr id="0" name="图片 749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0" y="1228"/>
                          <a:ext cx="499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0643" name="Group 19"/>
          <p:cNvGrpSpPr/>
          <p:nvPr/>
        </p:nvGrpSpPr>
        <p:grpSpPr bwMode="auto">
          <a:xfrm>
            <a:off x="3201988" y="1808163"/>
            <a:ext cx="3021012" cy="519112"/>
            <a:chOff x="1553" y="1059"/>
            <a:chExt cx="1903" cy="327"/>
          </a:xfrm>
          <a:effectLst/>
        </p:grpSpPr>
        <p:graphicFrame>
          <p:nvGraphicFramePr>
            <p:cNvPr id="410644" name="Object 20"/>
            <p:cNvGraphicFramePr>
              <a:graphicFrameLocks noChangeAspect="1"/>
            </p:cNvGraphicFramePr>
            <p:nvPr/>
          </p:nvGraphicFramePr>
          <p:xfrm>
            <a:off x="1553" y="1157"/>
            <a:ext cx="187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743200" imgH="3048000" progId="Equation.DSMT4">
                    <p:embed/>
                  </p:oleObj>
                </mc:Choice>
                <mc:Fallback>
                  <p:oleObj name="Equation" r:id="rId14" imgW="2743200" imgH="3048000" progId="Equation.DSMT4">
                    <p:embed/>
                    <p:pic>
                      <p:nvPicPr>
                        <p:cNvPr id="0" name="图片 749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3" y="1157"/>
                          <a:ext cx="187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645" name="Rectangle 21"/>
            <p:cNvSpPr>
              <a:spLocks noChangeArrowheads="1"/>
            </p:cNvSpPr>
            <p:nvPr/>
          </p:nvSpPr>
          <p:spPr bwMode="auto">
            <a:xfrm>
              <a:off x="1684" y="1059"/>
              <a:ext cx="17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次独立试验中</a:t>
              </a:r>
            </a:p>
          </p:txBody>
        </p:sp>
      </p:grpSp>
      <p:sp>
        <p:nvSpPr>
          <p:cNvPr id="410646" name="AutoShape 22"/>
          <p:cNvSpPr/>
          <p:nvPr/>
        </p:nvSpPr>
        <p:spPr bwMode="auto">
          <a:xfrm>
            <a:off x="5791200" y="1714500"/>
            <a:ext cx="127000" cy="711200"/>
          </a:xfrm>
          <a:prstGeom prst="leftBrace">
            <a:avLst>
              <a:gd name="adj1" fmla="val 46667"/>
              <a:gd name="adj2" fmla="val 50000"/>
            </a:avLst>
          </a:prstGeom>
          <a:noFill/>
          <a:ln w="28575">
            <a:solidFill>
              <a:schemeClr val="bg1">
                <a:lumMod val="50000"/>
              </a:schemeClr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0647" name="Object 23"/>
          <p:cNvGraphicFramePr>
            <a:graphicFrameLocks noChangeAspect="1"/>
          </p:cNvGraphicFramePr>
          <p:nvPr/>
        </p:nvGraphicFramePr>
        <p:xfrm>
          <a:off x="152400" y="2911475"/>
          <a:ext cx="37084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8346400" imgH="4876800" progId="Equation.DSMT4">
                  <p:embed/>
                </p:oleObj>
              </mc:Choice>
              <mc:Fallback>
                <p:oleObj name="Equation" r:id="rId16" imgW="28346400" imgH="4876800" progId="Equation.DSMT4">
                  <p:embed/>
                  <p:pic>
                    <p:nvPicPr>
                      <p:cNvPr id="0" name="图片 749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911475"/>
                        <a:ext cx="37084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48" name="Text Box 24"/>
          <p:cNvSpPr txBox="1">
            <a:spLocks noChangeArrowheads="1"/>
          </p:cNvSpPr>
          <p:nvPr/>
        </p:nvSpPr>
        <p:spPr bwMode="auto">
          <a:xfrm>
            <a:off x="3962400" y="2921000"/>
            <a:ext cx="4889500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当 </a:t>
            </a:r>
            <a:r>
              <a:rPr lang="en-US" altLang="zh-CN" sz="2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p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固定时，随 </a:t>
            </a:r>
            <a:r>
              <a:rPr lang="en-US" altLang="zh-CN" sz="2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k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的变化情况</a:t>
            </a:r>
          </a:p>
        </p:txBody>
      </p:sp>
      <p:graphicFrame>
        <p:nvGraphicFramePr>
          <p:cNvPr id="410649" name="Object 25"/>
          <p:cNvGraphicFramePr>
            <a:graphicFrameLocks noChangeAspect="1"/>
          </p:cNvGraphicFramePr>
          <p:nvPr/>
        </p:nvGraphicFramePr>
        <p:xfrm>
          <a:off x="1462088" y="3569666"/>
          <a:ext cx="61023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7302400" imgH="8839200" progId="Equation.DSMT4">
                  <p:embed/>
                </p:oleObj>
              </mc:Choice>
              <mc:Fallback>
                <p:oleObj name="Equation" r:id="rId18" imgW="57302400" imgH="8839200" progId="Equation.DSMT4">
                  <p:embed/>
                  <p:pic>
                    <p:nvPicPr>
                      <p:cNvPr id="0" name="图片 749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3569666"/>
                        <a:ext cx="610235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657" name="Group 33"/>
          <p:cNvGrpSpPr/>
          <p:nvPr/>
        </p:nvGrpSpPr>
        <p:grpSpPr bwMode="auto">
          <a:xfrm>
            <a:off x="288925" y="4543425"/>
            <a:ext cx="6792913" cy="644525"/>
            <a:chOff x="158" y="2806"/>
            <a:chExt cx="4279" cy="406"/>
          </a:xfrm>
          <a:effectLst/>
        </p:grpSpPr>
        <p:graphicFrame>
          <p:nvGraphicFramePr>
            <p:cNvPr id="410652" name="Object 28"/>
            <p:cNvGraphicFramePr>
              <a:graphicFrameLocks noChangeAspect="1"/>
            </p:cNvGraphicFramePr>
            <p:nvPr/>
          </p:nvGraphicFramePr>
          <p:xfrm>
            <a:off x="403" y="2906"/>
            <a:ext cx="1064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5849600" imgH="4267200" progId="Equation.DSMT4">
                    <p:embed/>
                  </p:oleObj>
                </mc:Choice>
                <mc:Fallback>
                  <p:oleObj name="Equation" r:id="rId20" imgW="15849600" imgH="4267200" progId="Equation.DSMT4">
                    <p:embed/>
                    <p:pic>
                      <p:nvPicPr>
                        <p:cNvPr id="0" name="图片 749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" y="2906"/>
                          <a:ext cx="1064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53" name="Object 29"/>
            <p:cNvGraphicFramePr>
              <a:graphicFrameLocks noChangeAspect="1"/>
            </p:cNvGraphicFramePr>
            <p:nvPr/>
          </p:nvGraphicFramePr>
          <p:xfrm>
            <a:off x="1837" y="2906"/>
            <a:ext cx="963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2801600" imgH="4267200" progId="Equation.DSMT4">
                    <p:embed/>
                  </p:oleObj>
                </mc:Choice>
                <mc:Fallback>
                  <p:oleObj name="Equation" r:id="rId22" imgW="12801600" imgH="4267200" progId="Equation.DSMT4">
                    <p:embed/>
                    <p:pic>
                      <p:nvPicPr>
                        <p:cNvPr id="0" name="图片 749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906"/>
                          <a:ext cx="963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654" name="Text Box 30"/>
            <p:cNvSpPr txBox="1">
              <a:spLocks noChangeArrowheads="1"/>
            </p:cNvSpPr>
            <p:nvPr/>
          </p:nvSpPr>
          <p:spPr bwMode="auto">
            <a:xfrm>
              <a:off x="158" y="2806"/>
              <a:ext cx="341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1">
                      <a:lumMod val="50000"/>
                    </a:schemeClr>
                  </a:solidFill>
                </a:rPr>
                <a:t>当</a:t>
              </a:r>
            </a:p>
          </p:txBody>
        </p:sp>
        <p:sp>
          <p:nvSpPr>
            <p:cNvPr id="410655" name="Text Box 31"/>
            <p:cNvSpPr txBox="1">
              <a:spLocks noChangeArrowheads="1"/>
            </p:cNvSpPr>
            <p:nvPr/>
          </p:nvSpPr>
          <p:spPr bwMode="auto">
            <a:xfrm>
              <a:off x="1370" y="2814"/>
              <a:ext cx="566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时，</a:t>
              </a:r>
            </a:p>
          </p:txBody>
        </p:sp>
        <p:sp>
          <p:nvSpPr>
            <p:cNvPr id="410656" name="Text Box 32"/>
            <p:cNvSpPr txBox="1">
              <a:spLocks noChangeArrowheads="1"/>
            </p:cNvSpPr>
            <p:nvPr/>
          </p:nvSpPr>
          <p:spPr bwMode="auto">
            <a:xfrm>
              <a:off x="2788" y="2855"/>
              <a:ext cx="1649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随</a:t>
              </a:r>
              <a:r>
                <a:rPr lang="en-US" altLang="zh-CN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k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增加而增加</a:t>
              </a:r>
            </a:p>
          </p:txBody>
        </p:sp>
      </p:grpSp>
      <p:grpSp>
        <p:nvGrpSpPr>
          <p:cNvPr id="410670" name="Group 46"/>
          <p:cNvGrpSpPr/>
          <p:nvPr/>
        </p:nvGrpSpPr>
        <p:grpSpPr bwMode="auto">
          <a:xfrm>
            <a:off x="288925" y="5076829"/>
            <a:ext cx="6299200" cy="617538"/>
            <a:chOff x="246" y="3198"/>
            <a:chExt cx="3968" cy="389"/>
          </a:xfrm>
          <a:effectLst/>
        </p:grpSpPr>
        <p:graphicFrame>
          <p:nvGraphicFramePr>
            <p:cNvPr id="410659" name="Object 35"/>
            <p:cNvGraphicFramePr>
              <a:graphicFrameLocks noChangeAspect="1"/>
            </p:cNvGraphicFramePr>
            <p:nvPr/>
          </p:nvGraphicFramePr>
          <p:xfrm>
            <a:off x="532" y="3299"/>
            <a:ext cx="98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4630400" imgH="4267200" progId="Equation.DSMT4">
                    <p:embed/>
                  </p:oleObj>
                </mc:Choice>
                <mc:Fallback>
                  <p:oleObj name="Equation" r:id="rId24" imgW="14630400" imgH="4267200" progId="Equation.DSMT4">
                    <p:embed/>
                    <p:pic>
                      <p:nvPicPr>
                        <p:cNvPr id="0" name="图片 749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" y="3299"/>
                          <a:ext cx="98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60" name="Object 36"/>
            <p:cNvGraphicFramePr>
              <a:graphicFrameLocks noChangeAspect="1"/>
            </p:cNvGraphicFramePr>
            <p:nvPr/>
          </p:nvGraphicFramePr>
          <p:xfrm>
            <a:off x="1885" y="3282"/>
            <a:ext cx="2329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31394400" imgH="4267200" progId="Equation.DSMT4">
                    <p:embed/>
                  </p:oleObj>
                </mc:Choice>
                <mc:Fallback>
                  <p:oleObj name="Equation" r:id="rId26" imgW="31394400" imgH="4267200" progId="Equation.DSMT4">
                    <p:embed/>
                    <p:pic>
                      <p:nvPicPr>
                        <p:cNvPr id="0" name="图片 749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5" y="3282"/>
                          <a:ext cx="2329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661" name="Text Box 37"/>
            <p:cNvSpPr txBox="1">
              <a:spLocks noChangeArrowheads="1"/>
            </p:cNvSpPr>
            <p:nvPr/>
          </p:nvSpPr>
          <p:spPr bwMode="auto">
            <a:xfrm>
              <a:off x="246" y="3198"/>
              <a:ext cx="341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1">
                      <a:lumMod val="50000"/>
                    </a:schemeClr>
                  </a:solidFill>
                </a:rPr>
                <a:t>当</a:t>
              </a:r>
            </a:p>
          </p:txBody>
        </p:sp>
        <p:sp>
          <p:nvSpPr>
            <p:cNvPr id="410662" name="Text Box 38"/>
            <p:cNvSpPr txBox="1">
              <a:spLocks noChangeArrowheads="1"/>
            </p:cNvSpPr>
            <p:nvPr/>
          </p:nvSpPr>
          <p:spPr bwMode="auto">
            <a:xfrm>
              <a:off x="1458" y="3206"/>
              <a:ext cx="566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时，</a:t>
              </a:r>
            </a:p>
          </p:txBody>
        </p:sp>
      </p:grpSp>
      <p:sp>
        <p:nvSpPr>
          <p:cNvPr id="410663" name="Text Box 39"/>
          <p:cNvSpPr txBox="1">
            <a:spLocks noChangeArrowheads="1"/>
          </p:cNvSpPr>
          <p:nvPr/>
        </p:nvSpPr>
        <p:spPr bwMode="auto">
          <a:xfrm>
            <a:off x="4565650" y="5127625"/>
            <a:ext cx="18415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10678" name="Group 54"/>
          <p:cNvGrpSpPr/>
          <p:nvPr/>
        </p:nvGrpSpPr>
        <p:grpSpPr bwMode="auto">
          <a:xfrm>
            <a:off x="327025" y="5737230"/>
            <a:ext cx="7962901" cy="630238"/>
            <a:chOff x="206" y="3614"/>
            <a:chExt cx="5016" cy="397"/>
          </a:xfrm>
          <a:effectLst/>
        </p:grpSpPr>
        <p:graphicFrame>
          <p:nvGraphicFramePr>
            <p:cNvPr id="410672" name="Object 48"/>
            <p:cNvGraphicFramePr>
              <a:graphicFrameLocks noChangeAspect="1"/>
            </p:cNvGraphicFramePr>
            <p:nvPr/>
          </p:nvGraphicFramePr>
          <p:xfrm>
            <a:off x="462" y="3714"/>
            <a:ext cx="1043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5544800" imgH="4267200" progId="Equation.DSMT4">
                    <p:embed/>
                  </p:oleObj>
                </mc:Choice>
                <mc:Fallback>
                  <p:oleObj name="Equation" r:id="rId28" imgW="15544800" imgH="4267200" progId="Equation.DSMT4">
                    <p:embed/>
                    <p:pic>
                      <p:nvPicPr>
                        <p:cNvPr id="0" name="图片 749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" y="3714"/>
                          <a:ext cx="1043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73" name="Object 49"/>
            <p:cNvGraphicFramePr>
              <a:graphicFrameLocks noChangeAspect="1"/>
            </p:cNvGraphicFramePr>
            <p:nvPr/>
          </p:nvGraphicFramePr>
          <p:xfrm>
            <a:off x="2690" y="3696"/>
            <a:ext cx="253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32918400" imgH="4267200" progId="Equation.DSMT4">
                    <p:embed/>
                  </p:oleObj>
                </mc:Choice>
                <mc:Fallback>
                  <p:oleObj name="Equation" r:id="rId30" imgW="32918400" imgH="4267200" progId="Equation.DSMT4">
                    <p:embed/>
                    <p:pic>
                      <p:nvPicPr>
                        <p:cNvPr id="0" name="图片 749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0" y="3696"/>
                          <a:ext cx="253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674" name="Text Box 50"/>
            <p:cNvSpPr txBox="1">
              <a:spLocks noChangeArrowheads="1"/>
            </p:cNvSpPr>
            <p:nvPr/>
          </p:nvSpPr>
          <p:spPr bwMode="auto">
            <a:xfrm>
              <a:off x="206" y="3614"/>
              <a:ext cx="341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1">
                      <a:lumMod val="50000"/>
                    </a:schemeClr>
                  </a:solidFill>
                </a:rPr>
                <a:t>当</a:t>
              </a:r>
            </a:p>
          </p:txBody>
        </p:sp>
        <p:sp>
          <p:nvSpPr>
            <p:cNvPr id="410675" name="Text Box 51"/>
            <p:cNvSpPr txBox="1">
              <a:spLocks noChangeArrowheads="1"/>
            </p:cNvSpPr>
            <p:nvPr/>
          </p:nvSpPr>
          <p:spPr bwMode="auto">
            <a:xfrm>
              <a:off x="1377" y="3630"/>
              <a:ext cx="1466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为正整数时，</a:t>
              </a:r>
            </a:p>
          </p:txBody>
        </p:sp>
      </p:grpSp>
      <p:grpSp>
        <p:nvGrpSpPr>
          <p:cNvPr id="410684" name="Group 60"/>
          <p:cNvGrpSpPr/>
          <p:nvPr/>
        </p:nvGrpSpPr>
        <p:grpSpPr bwMode="auto">
          <a:xfrm>
            <a:off x="457200" y="5854700"/>
            <a:ext cx="2705100" cy="830263"/>
            <a:chOff x="288" y="3688"/>
            <a:chExt cx="1704" cy="523"/>
          </a:xfrm>
          <a:effectLst/>
        </p:grpSpPr>
        <p:sp>
          <p:nvSpPr>
            <p:cNvPr id="410676" name="Oval 52"/>
            <p:cNvSpPr>
              <a:spLocks noChangeArrowheads="1"/>
            </p:cNvSpPr>
            <p:nvPr/>
          </p:nvSpPr>
          <p:spPr bwMode="auto">
            <a:xfrm>
              <a:off x="440" y="3688"/>
              <a:ext cx="285" cy="264"/>
            </a:xfrm>
            <a:prstGeom prst="ellipse">
              <a:avLst/>
            </a:prstGeom>
            <a:noFill/>
            <a:ln w="28575" algn="ctr">
              <a:solidFill>
                <a:schemeClr val="accent2"/>
              </a:solidFill>
              <a:round/>
              <a:tailEnd type="none" w="lg" len="lg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3333CC"/>
                </a:solidFill>
              </a:endParaRPr>
            </a:p>
          </p:txBody>
        </p:sp>
        <p:sp>
          <p:nvSpPr>
            <p:cNvPr id="410679" name="Text Box 55"/>
            <p:cNvSpPr txBox="1">
              <a:spLocks noChangeArrowheads="1"/>
            </p:cNvSpPr>
            <p:nvPr/>
          </p:nvSpPr>
          <p:spPr bwMode="auto">
            <a:xfrm>
              <a:off x="288" y="3870"/>
              <a:ext cx="170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3333C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最可能出现次数</a:t>
              </a:r>
            </a:p>
          </p:txBody>
        </p:sp>
      </p:grpSp>
      <p:grpSp>
        <p:nvGrpSpPr>
          <p:cNvPr id="410685" name="Group 61"/>
          <p:cNvGrpSpPr/>
          <p:nvPr/>
        </p:nvGrpSpPr>
        <p:grpSpPr bwMode="auto">
          <a:xfrm>
            <a:off x="4119565" y="5829300"/>
            <a:ext cx="3094040" cy="863600"/>
            <a:chOff x="2595" y="3672"/>
            <a:chExt cx="1949" cy="544"/>
          </a:xfrm>
          <a:effectLst/>
        </p:grpSpPr>
        <p:sp>
          <p:nvSpPr>
            <p:cNvPr id="410677" name="Oval 53"/>
            <p:cNvSpPr>
              <a:spLocks noChangeArrowheads="1"/>
            </p:cNvSpPr>
            <p:nvPr/>
          </p:nvSpPr>
          <p:spPr bwMode="auto">
            <a:xfrm>
              <a:off x="2595" y="3672"/>
              <a:ext cx="1112" cy="352"/>
            </a:xfrm>
            <a:prstGeom prst="ellipse">
              <a:avLst/>
            </a:prstGeom>
            <a:noFill/>
            <a:ln w="28575" algn="ctr">
              <a:solidFill>
                <a:schemeClr val="accent2"/>
              </a:solidFill>
              <a:round/>
              <a:tailEnd type="none" w="lg" len="lg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3333CC"/>
                </a:solidFill>
              </a:endParaRPr>
            </a:p>
          </p:txBody>
        </p:sp>
        <p:sp>
          <p:nvSpPr>
            <p:cNvPr id="410680" name="Text Box 56"/>
            <p:cNvSpPr txBox="1">
              <a:spLocks noChangeArrowheads="1"/>
            </p:cNvSpPr>
            <p:nvPr/>
          </p:nvSpPr>
          <p:spPr bwMode="auto">
            <a:xfrm>
              <a:off x="3112" y="3875"/>
              <a:ext cx="1432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3333C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中心项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0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0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0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0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0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0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1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0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0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1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1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1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1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1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1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1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41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 animBg="1"/>
      <p:bldP spid="410636" grpId="0" animBg="1"/>
      <p:bldP spid="410646" grpId="0" animBg="1"/>
      <p:bldP spid="4106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32" name="Rectangle 12"/>
          <p:cNvSpPr>
            <a:spLocks noChangeArrowheads="1"/>
          </p:cNvSpPr>
          <p:nvPr/>
        </p:nvSpPr>
        <p:spPr bwMode="auto">
          <a:xfrm>
            <a:off x="96838" y="3019425"/>
            <a:ext cx="8893175" cy="105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因为元件的数量很大，所以取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只元件可看作是有放回抽样</a:t>
            </a:r>
          </a:p>
        </p:txBody>
      </p:sp>
      <p:sp>
        <p:nvSpPr>
          <p:cNvPr id="363535" name="Text Box 15"/>
          <p:cNvSpPr txBox="1">
            <a:spLocks noChangeArrowheads="1"/>
          </p:cNvSpPr>
          <p:nvPr/>
        </p:nvSpPr>
        <p:spPr bwMode="auto">
          <a:xfrm>
            <a:off x="88900" y="1658938"/>
            <a:ext cx="8990013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一大批电子元件有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10%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已损坏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若从这批元件中随机选取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只来组成一个线路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问这线路能正常工作的概率是多少？</a:t>
            </a:r>
          </a:p>
        </p:txBody>
      </p:sp>
      <p:grpSp>
        <p:nvGrpSpPr>
          <p:cNvPr id="363546" name="Group 26"/>
          <p:cNvGrpSpPr/>
          <p:nvPr/>
        </p:nvGrpSpPr>
        <p:grpSpPr bwMode="auto">
          <a:xfrm>
            <a:off x="927100" y="635000"/>
            <a:ext cx="6759011" cy="877417"/>
            <a:chOff x="584" y="400"/>
            <a:chExt cx="3680" cy="481"/>
          </a:xfrm>
        </p:grpSpPr>
        <p:sp>
          <p:nvSpPr>
            <p:cNvPr id="363542" name="WordArt 22"/>
            <p:cNvSpPr>
              <a:spLocks noChangeArrowheads="1" noChangeShapeType="1" noTextEdit="1"/>
            </p:cNvSpPr>
            <p:nvPr/>
          </p:nvSpPr>
          <p:spPr bwMode="auto">
            <a:xfrm>
              <a:off x="1325" y="450"/>
              <a:ext cx="875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实际背景：</a:t>
              </a:r>
            </a:p>
          </p:txBody>
        </p:sp>
        <p:pic>
          <p:nvPicPr>
            <p:cNvPr id="363543" name="Picture 23" descr="k11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84" y="400"/>
              <a:ext cx="688" cy="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3544" name="WordArt 24"/>
            <p:cNvSpPr>
              <a:spLocks noChangeArrowheads="1" noChangeShapeType="1" noTextEdit="1"/>
            </p:cNvSpPr>
            <p:nvPr/>
          </p:nvSpPr>
          <p:spPr bwMode="auto">
            <a:xfrm>
              <a:off x="1317" y="677"/>
              <a:ext cx="2947" cy="20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3399FF"/>
                    </a:solidFill>
                    <a:round/>
                  </a:ln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二项分布产生于 </a:t>
              </a:r>
              <a:r>
                <a:rPr lang="en-US" altLang="zh-CN" sz="3600" i="1" kern="10" dirty="0">
                  <a:ln w="12700">
                    <a:solidFill>
                      <a:srgbClr val="3399FF"/>
                    </a:solidFill>
                    <a:round/>
                  </a:ln>
                  <a:solidFill>
                    <a:schemeClr val="bg1">
                      <a:lumMod val="50000"/>
                    </a:schemeClr>
                  </a:solidFill>
                  <a:latin typeface="+mn-lt"/>
                  <a:ea typeface="黑体" panose="02010609060101010101" pitchFamily="2" charset="-122"/>
                </a:rPr>
                <a:t>n </a:t>
              </a:r>
              <a:r>
                <a:rPr lang="zh-CN" altLang="en-US" sz="3600" kern="10" dirty="0">
                  <a:ln w="12700">
                    <a:solidFill>
                      <a:srgbClr val="3399FF"/>
                    </a:solidFill>
                    <a:round/>
                  </a:ln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重伯努利试验</a:t>
              </a:r>
            </a:p>
          </p:txBody>
        </p:sp>
      </p:grpSp>
      <p:sp>
        <p:nvSpPr>
          <p:cNvPr id="363547" name="WordArt 27"/>
          <p:cNvSpPr>
            <a:spLocks noChangeArrowheads="1" noChangeShapeType="1" noTextEdit="1"/>
          </p:cNvSpPr>
          <p:nvPr/>
        </p:nvSpPr>
        <p:spPr bwMode="auto">
          <a:xfrm>
            <a:off x="962025" y="3200400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363548" name="WordArt 28"/>
          <p:cNvSpPr>
            <a:spLocks noChangeArrowheads="1" noChangeShapeType="1" noTextEdit="1"/>
          </p:cNvSpPr>
          <p:nvPr/>
        </p:nvSpPr>
        <p:spPr bwMode="auto">
          <a:xfrm>
            <a:off x="505279" y="1795940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363550" name="Group 30"/>
          <p:cNvGrpSpPr/>
          <p:nvPr/>
        </p:nvGrpSpPr>
        <p:grpSpPr bwMode="auto">
          <a:xfrm>
            <a:off x="2276475" y="3544888"/>
            <a:ext cx="6259513" cy="560387"/>
            <a:chOff x="1434" y="2081"/>
            <a:chExt cx="3943" cy="353"/>
          </a:xfrm>
        </p:grpSpPr>
        <p:sp>
          <p:nvSpPr>
            <p:cNvPr id="363540" name="Rectangle 20"/>
            <p:cNvSpPr>
              <a:spLocks noChangeArrowheads="1"/>
            </p:cNvSpPr>
            <p:nvPr/>
          </p:nvSpPr>
          <p:spPr bwMode="auto">
            <a:xfrm>
              <a:off x="1434" y="2081"/>
              <a:ext cx="394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,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记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zh-CN" altLang="en-US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   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表示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20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只元件中好品的数量，则</a:t>
              </a:r>
            </a:p>
          </p:txBody>
        </p:sp>
        <p:graphicFrame>
          <p:nvGraphicFramePr>
            <p:cNvPr id="363549" name="Object 29"/>
            <p:cNvGraphicFramePr>
              <a:graphicFrameLocks noChangeAspect="1"/>
            </p:cNvGraphicFramePr>
            <p:nvPr/>
          </p:nvGraphicFramePr>
          <p:xfrm>
            <a:off x="1853" y="2168"/>
            <a:ext cx="269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962400" imgH="3352800" progId="Equation.DSMT4">
                    <p:embed/>
                  </p:oleObj>
                </mc:Choice>
                <mc:Fallback>
                  <p:oleObj name="Equation" r:id="rId3" imgW="3962400" imgH="3352800" progId="Equation.DSMT4">
                    <p:embed/>
                    <p:pic>
                      <p:nvPicPr>
                        <p:cNvPr id="0" name="图片 262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3" y="2168"/>
                          <a:ext cx="269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3551" name="Object 31"/>
          <p:cNvGraphicFramePr>
            <a:graphicFrameLocks noChangeAspect="1"/>
          </p:cNvGraphicFramePr>
          <p:nvPr/>
        </p:nvGraphicFramePr>
        <p:xfrm>
          <a:off x="3582988" y="4156075"/>
          <a:ext cx="6921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400800" imgH="3352800" progId="Equation.DSMT4">
                  <p:embed/>
                </p:oleObj>
              </mc:Choice>
              <mc:Fallback>
                <p:oleObj name="Equation" r:id="rId5" imgW="6400800" imgH="3352800" progId="Equation.DSMT4">
                  <p:embed/>
                  <p:pic>
                    <p:nvPicPr>
                      <p:cNvPr id="0" name="图片 26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988" y="4156075"/>
                        <a:ext cx="69215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52" name="Object 32"/>
          <p:cNvGraphicFramePr>
            <a:graphicFrameLocks noChangeAspect="1"/>
          </p:cNvGraphicFramePr>
          <p:nvPr/>
        </p:nvGraphicFramePr>
        <p:xfrm>
          <a:off x="4225925" y="4137025"/>
          <a:ext cx="14160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106400" imgH="4267200" progId="Equation.DSMT4">
                  <p:embed/>
                </p:oleObj>
              </mc:Choice>
              <mc:Fallback>
                <p:oleObj name="Equation" r:id="rId7" imgW="13106400" imgH="4267200" progId="Equation.DSMT4">
                  <p:embed/>
                  <p:pic>
                    <p:nvPicPr>
                      <p:cNvPr id="0" name="图片 26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925" y="4137025"/>
                        <a:ext cx="14160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3557" name="Group 37"/>
          <p:cNvGrpSpPr/>
          <p:nvPr/>
        </p:nvGrpSpPr>
        <p:grpSpPr bwMode="auto">
          <a:xfrm>
            <a:off x="1798638" y="4511675"/>
            <a:ext cx="2473324" cy="519113"/>
            <a:chOff x="995" y="2674"/>
            <a:chExt cx="1558" cy="327"/>
          </a:xfrm>
        </p:grpSpPr>
        <p:graphicFrame>
          <p:nvGraphicFramePr>
            <p:cNvPr id="363553" name="Object 33"/>
            <p:cNvGraphicFramePr>
              <a:graphicFrameLocks noChangeAspect="1"/>
            </p:cNvGraphicFramePr>
            <p:nvPr/>
          </p:nvGraphicFramePr>
          <p:xfrm>
            <a:off x="995" y="2729"/>
            <a:ext cx="155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2860000" imgH="3962400" progId="Equation.DSMT4">
                    <p:embed/>
                  </p:oleObj>
                </mc:Choice>
                <mc:Fallback>
                  <p:oleObj name="Equation" r:id="rId9" imgW="22860000" imgH="3962400" progId="Equation.DSMT4">
                    <p:embed/>
                    <p:pic>
                      <p:nvPicPr>
                        <p:cNvPr id="0" name="图片 262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5" y="2729"/>
                          <a:ext cx="155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3555" name="Rectangle 35"/>
            <p:cNvSpPr>
              <a:spLocks noChangeArrowheads="1"/>
            </p:cNvSpPr>
            <p:nvPr/>
          </p:nvSpPr>
          <p:spPr bwMode="auto">
            <a:xfrm>
              <a:off x="1251" y="2674"/>
              <a:ext cx="11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线路正常</a:t>
              </a:r>
            </a:p>
          </p:txBody>
        </p:sp>
      </p:grpSp>
      <p:graphicFrame>
        <p:nvGraphicFramePr>
          <p:cNvPr id="363556" name="Object 36"/>
          <p:cNvGraphicFramePr>
            <a:graphicFrameLocks noChangeAspect="1"/>
          </p:cNvGraphicFramePr>
          <p:nvPr/>
        </p:nvGraphicFramePr>
        <p:xfrm>
          <a:off x="4206875" y="4608513"/>
          <a:ext cx="1579563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4630400" imgH="3962400" progId="Equation.DSMT4">
                  <p:embed/>
                </p:oleObj>
              </mc:Choice>
              <mc:Fallback>
                <p:oleObj name="Equation" r:id="rId11" imgW="14630400" imgH="3962400" progId="Equation.DSMT4">
                  <p:embed/>
                  <p:pic>
                    <p:nvPicPr>
                      <p:cNvPr id="0" name="图片 26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75" y="4608513"/>
                        <a:ext cx="1579563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58" name="Object 38"/>
          <p:cNvGraphicFramePr>
            <a:graphicFrameLocks noChangeAspect="1"/>
          </p:cNvGraphicFramePr>
          <p:nvPr/>
        </p:nvGraphicFramePr>
        <p:xfrm>
          <a:off x="3941763" y="5037138"/>
          <a:ext cx="29638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7432000" imgH="4572000" progId="Equation.DSMT4">
                  <p:embed/>
                </p:oleObj>
              </mc:Choice>
              <mc:Fallback>
                <p:oleObj name="Equation" r:id="rId13" imgW="27432000" imgH="4572000" progId="Equation.DSMT4">
                  <p:embed/>
                  <p:pic>
                    <p:nvPicPr>
                      <p:cNvPr id="0" name="图片 26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3" y="5037138"/>
                        <a:ext cx="29638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59" name="Object 39"/>
          <p:cNvGraphicFramePr>
            <a:graphicFrameLocks noChangeAspect="1"/>
          </p:cNvGraphicFramePr>
          <p:nvPr/>
        </p:nvGraphicFramePr>
        <p:xfrm>
          <a:off x="3941763" y="5535613"/>
          <a:ext cx="10223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9448800" imgH="4267200" progId="Equation.DSMT4">
                  <p:embed/>
                </p:oleObj>
              </mc:Choice>
              <mc:Fallback>
                <p:oleObj name="Equation" r:id="rId15" imgW="9448800" imgH="4267200" progId="Equation.DSMT4">
                  <p:embed/>
                  <p:pic>
                    <p:nvPicPr>
                      <p:cNvPr id="0" name="图片 26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3" y="5535613"/>
                        <a:ext cx="10223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60" name="Object 40"/>
          <p:cNvGraphicFramePr>
            <a:graphicFrameLocks noChangeAspect="1"/>
          </p:cNvGraphicFramePr>
          <p:nvPr/>
        </p:nvGraphicFramePr>
        <p:xfrm>
          <a:off x="3963988" y="6064250"/>
          <a:ext cx="12858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1887200" imgH="3657600" progId="Equation.DSMT4">
                  <p:embed/>
                </p:oleObj>
              </mc:Choice>
              <mc:Fallback>
                <p:oleObj name="Equation" r:id="rId17" imgW="11887200" imgH="3657600" progId="Equation.DSMT4">
                  <p:embed/>
                  <p:pic>
                    <p:nvPicPr>
                      <p:cNvPr id="0" name="图片 26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988" y="6064250"/>
                        <a:ext cx="128587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36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3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3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3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3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63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3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3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3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3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3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3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63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3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3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3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63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3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63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63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32" grpId="0" autoUpdateAnimBg="0"/>
      <p:bldP spid="363535" grpId="0" autoUpdateAnimBg="0"/>
      <p:bldP spid="363547" grpId="0"/>
      <p:bldP spid="3635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WordArt 28"/>
          <p:cNvSpPr>
            <a:spLocks noChangeArrowheads="1" noChangeShapeType="1" noTextEdit="1"/>
          </p:cNvSpPr>
          <p:nvPr/>
        </p:nvSpPr>
        <p:spPr bwMode="auto">
          <a:xfrm>
            <a:off x="731837" y="808037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aphicFrame>
        <p:nvGraphicFramePr>
          <p:cNvPr id="28" name="Object 2"/>
          <p:cNvGraphicFramePr>
            <a:graphicFrameLocks noChangeAspect="1"/>
          </p:cNvGraphicFramePr>
          <p:nvPr/>
        </p:nvGraphicFramePr>
        <p:xfrm>
          <a:off x="1493838" y="5799138"/>
          <a:ext cx="563086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1511200" imgH="4876800" progId="Equation.DSMT4">
                  <p:embed/>
                </p:oleObj>
              </mc:Choice>
              <mc:Fallback>
                <p:oleObj name="Equation" r:id="rId2" imgW="51511200" imgH="4876800" progId="Equation.DSMT4">
                  <p:embed/>
                  <p:pic>
                    <p:nvPicPr>
                      <p:cNvPr id="0" name="图片 267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5799138"/>
                        <a:ext cx="563086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3399" y="681039"/>
            <a:ext cx="8226425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    已知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100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个产品中有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个次品，现从中有放回地取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次，每次任取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个，求在所取的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个中恰有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个次品的概率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731837" y="2260600"/>
            <a:ext cx="7332654" cy="119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    因为这是有放回地取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次，因此这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次试验的条件完全相同且独立，它是伯努利试验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1062038" y="3503613"/>
            <a:ext cx="6861174" cy="54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依题意，每次试验取到次品的概率为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0.05.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451644" y="4184650"/>
            <a:ext cx="5203669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设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X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为所取的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个中的次品数，</a:t>
            </a: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423787" y="4922837"/>
            <a:ext cx="3429144" cy="54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于是，所求概率为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</a:rPr>
              <a:t>：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364163" y="4137027"/>
            <a:ext cx="3367086" cy="569298"/>
            <a:chOff x="5364163" y="4137027"/>
            <a:chExt cx="3367086" cy="569298"/>
          </a:xfrm>
        </p:grpSpPr>
        <p:sp>
          <p:nvSpPr>
            <p:cNvPr id="34" name="Rectangle 9"/>
            <p:cNvSpPr>
              <a:spLocks noChangeArrowheads="1"/>
            </p:cNvSpPr>
            <p:nvPr/>
          </p:nvSpPr>
          <p:spPr bwMode="auto">
            <a:xfrm>
              <a:off x="5364163" y="4165600"/>
              <a:ext cx="838200" cy="540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则</a:t>
              </a:r>
              <a:endParaRPr lang="zh-CN" altLang="en-US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Rectangle 10"/>
            <p:cNvSpPr>
              <a:spLocks noChangeArrowheads="1"/>
            </p:cNvSpPr>
            <p:nvPr/>
          </p:nvSpPr>
          <p:spPr bwMode="auto">
            <a:xfrm>
              <a:off x="5911849" y="4137027"/>
              <a:ext cx="2819400" cy="559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 X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 ~ </a:t>
              </a:r>
              <a:r>
                <a:rPr lang="en-US" altLang="zh-CN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b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(3,0.05)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，</a:t>
              </a:r>
            </a:p>
          </p:txBody>
        </p:sp>
      </p:grpSp>
      <p:sp>
        <p:nvSpPr>
          <p:cNvPr id="36" name="WordArt 27"/>
          <p:cNvSpPr>
            <a:spLocks noChangeArrowheads="1" noChangeShapeType="1" noTextEdit="1"/>
          </p:cNvSpPr>
          <p:nvPr/>
        </p:nvSpPr>
        <p:spPr bwMode="auto">
          <a:xfrm>
            <a:off x="862012" y="247173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53" name="Object 29"/>
          <p:cNvGraphicFramePr>
            <a:graphicFrameLocks noChangeAspect="1"/>
          </p:cNvGraphicFramePr>
          <p:nvPr/>
        </p:nvGraphicFramePr>
        <p:xfrm>
          <a:off x="3625850" y="2749550"/>
          <a:ext cx="17637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35200" imgH="3962400" progId="Equation.DSMT4">
                  <p:embed/>
                </p:oleObj>
              </mc:Choice>
              <mc:Fallback>
                <p:oleObj name="Equation" r:id="rId2" imgW="14935200" imgH="39624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2749550"/>
                        <a:ext cx="176371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81" name="Text Box 57"/>
          <p:cNvSpPr txBox="1">
            <a:spLocks noChangeArrowheads="1"/>
          </p:cNvSpPr>
          <p:nvPr/>
        </p:nvSpPr>
        <p:spPr bwMode="auto">
          <a:xfrm>
            <a:off x="1573213" y="2244725"/>
            <a:ext cx="6826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抛一枚硬币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考察正、反面出现的情况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则</a:t>
            </a:r>
          </a:p>
        </p:txBody>
      </p:sp>
      <p:sp>
        <p:nvSpPr>
          <p:cNvPr id="359482" name="Rectangle 58"/>
          <p:cNvSpPr>
            <a:spLocks noChangeArrowheads="1"/>
          </p:cNvSpPr>
          <p:nvPr/>
        </p:nvSpPr>
        <p:spPr bwMode="auto">
          <a:xfrm>
            <a:off x="1003300" y="3094038"/>
            <a:ext cx="74771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令</a:t>
            </a:r>
          </a:p>
        </p:txBody>
      </p:sp>
      <p:sp>
        <p:nvSpPr>
          <p:cNvPr id="359483" name="Rectangle 59"/>
          <p:cNvSpPr>
            <a:spLocks noChangeArrowheads="1"/>
          </p:cNvSpPr>
          <p:nvPr/>
        </p:nvSpPr>
        <p:spPr bwMode="auto">
          <a:xfrm>
            <a:off x="292100" y="4492625"/>
            <a:ext cx="6316153" cy="54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则在上述映射下，新的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</a:rPr>
              <a:t>“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样本空间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</a:rPr>
              <a:t>”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为</a:t>
            </a:r>
          </a:p>
        </p:txBody>
      </p:sp>
      <p:sp>
        <p:nvSpPr>
          <p:cNvPr id="359485" name="WordArt 61"/>
          <p:cNvSpPr>
            <a:spLocks noChangeArrowheads="1" noChangeShapeType="1" noTextEdit="1"/>
          </p:cNvSpPr>
          <p:nvPr/>
        </p:nvSpPr>
        <p:spPr bwMode="auto">
          <a:xfrm>
            <a:off x="1049338" y="23844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aphicFrame>
        <p:nvGraphicFramePr>
          <p:cNvPr id="359488" name="Object 64"/>
          <p:cNvGraphicFramePr>
            <a:graphicFrameLocks noChangeAspect="1"/>
          </p:cNvGraphicFramePr>
          <p:nvPr/>
        </p:nvGraphicFramePr>
        <p:xfrm>
          <a:off x="3068638" y="3414713"/>
          <a:ext cx="281940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079200" imgH="8839200" progId="Equation.DSMT4">
                  <p:embed/>
                </p:oleObj>
              </mc:Choice>
              <mc:Fallback>
                <p:oleObj name="Equation" r:id="rId4" imgW="24079200" imgH="883920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38" y="3414713"/>
                        <a:ext cx="2819400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89" name="Object 65"/>
          <p:cNvGraphicFramePr>
            <a:graphicFrameLocks noChangeAspect="1"/>
          </p:cNvGraphicFramePr>
          <p:nvPr/>
        </p:nvGraphicFramePr>
        <p:xfrm>
          <a:off x="3746500" y="4989513"/>
          <a:ext cx="184785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849600" imgH="4876800" progId="Equation.DSMT4">
                  <p:embed/>
                </p:oleObj>
              </mc:Choice>
              <mc:Fallback>
                <p:oleObj name="Equation" r:id="rId6" imgW="15849600" imgH="487680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4989513"/>
                        <a:ext cx="184785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9493" name="Group 69"/>
          <p:cNvGrpSpPr/>
          <p:nvPr/>
        </p:nvGrpSpPr>
        <p:grpSpPr bwMode="auto">
          <a:xfrm>
            <a:off x="5583523" y="2777693"/>
            <a:ext cx="3448050" cy="428169"/>
            <a:chOff x="3371" y="2114"/>
            <a:chExt cx="1121" cy="181"/>
          </a:xfrm>
          <a:effectLst/>
        </p:grpSpPr>
        <p:sp>
          <p:nvSpPr>
            <p:cNvPr id="359491" name="AutoShape 67"/>
            <p:cNvSpPr>
              <a:spLocks noChangeArrowheads="1"/>
            </p:cNvSpPr>
            <p:nvPr/>
          </p:nvSpPr>
          <p:spPr bwMode="auto">
            <a:xfrm>
              <a:off x="3371" y="2114"/>
              <a:ext cx="1121" cy="181"/>
            </a:xfrm>
            <a:prstGeom prst="wedgeRectCallout">
              <a:avLst>
                <a:gd name="adj1" fmla="val -67218"/>
                <a:gd name="adj2" fmla="val -20718"/>
              </a:avLst>
            </a:prstGeom>
            <a:noFill/>
            <a:ln w="9525" algn="ctr">
              <a:solidFill>
                <a:schemeClr val="folHlink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5E9EFF"/>
                      </a:gs>
                      <a:gs pos="50000">
                        <a:srgbClr val="5E9EFF">
                          <a:gamma/>
                          <a:shade val="46275"/>
                          <a:invGamma/>
                        </a:srgbClr>
                      </a:gs>
                      <a:gs pos="100000">
                        <a:srgbClr val="5E9EFF"/>
                      </a:gs>
                    </a:gsLst>
                    <a:lin ang="2700000" scaled="1"/>
                  </a:gradFill>
                </a14:hiddenFill>
              </a:ext>
            </a:extLst>
          </p:spPr>
          <p:txBody>
            <a:bodyPr anchor="ctr"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defRPr/>
              </a:pPr>
              <a:endParaRPr lang="zh-CN" altLang="zh-CN">
                <a:ln w="50800"/>
                <a:solidFill>
                  <a:schemeClr val="bg1">
                    <a:shade val="50000"/>
                  </a:schemeClr>
                </a:solidFill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sp>
          <p:nvSpPr>
            <p:cNvPr id="4118" name="WordArt 68"/>
            <p:cNvSpPr>
              <a:spLocks noChangeArrowheads="1" noChangeShapeType="1" noTextEdit="1"/>
            </p:cNvSpPr>
            <p:nvPr/>
          </p:nvSpPr>
          <p:spPr bwMode="auto">
            <a:xfrm>
              <a:off x="3407" y="2132"/>
              <a:ext cx="1085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r>
                <a:rPr lang="zh-CN" altLang="en-US" sz="3600" kern="10" dirty="0">
                  <a:ln w="50800"/>
                  <a:solidFill>
                    <a:schemeClr val="bg1">
                      <a:shade val="50000"/>
                    </a:schemeClr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有具体含意的样本空间</a:t>
              </a:r>
            </a:p>
          </p:txBody>
        </p:sp>
      </p:grpSp>
      <p:grpSp>
        <p:nvGrpSpPr>
          <p:cNvPr id="359494" name="Group 70"/>
          <p:cNvGrpSpPr/>
          <p:nvPr/>
        </p:nvGrpSpPr>
        <p:grpSpPr bwMode="auto">
          <a:xfrm>
            <a:off x="5734050" y="5080001"/>
            <a:ext cx="2895736" cy="417162"/>
            <a:chOff x="3371" y="2114"/>
            <a:chExt cx="1121" cy="181"/>
          </a:xfrm>
        </p:grpSpPr>
        <p:sp>
          <p:nvSpPr>
            <p:cNvPr id="359495" name="AutoShape 71"/>
            <p:cNvSpPr>
              <a:spLocks noChangeArrowheads="1"/>
            </p:cNvSpPr>
            <p:nvPr/>
          </p:nvSpPr>
          <p:spPr bwMode="auto">
            <a:xfrm>
              <a:off x="3371" y="2114"/>
              <a:ext cx="1121" cy="181"/>
            </a:xfrm>
            <a:prstGeom prst="wedgeRectCallout">
              <a:avLst>
                <a:gd name="adj1" fmla="val -67218"/>
                <a:gd name="adj2" fmla="val -20718"/>
              </a:avLst>
            </a:prstGeom>
            <a:noFill/>
            <a:ln w="9525" algn="ctr">
              <a:solidFill>
                <a:schemeClr val="folHlink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5E9EFF"/>
                      </a:gs>
                      <a:gs pos="50000">
                        <a:srgbClr val="5E9EFF">
                          <a:gamma/>
                          <a:shade val="46275"/>
                          <a:invGamma/>
                        </a:srgbClr>
                      </a:gs>
                      <a:gs pos="100000">
                        <a:srgbClr val="5E9EFF"/>
                      </a:gs>
                    </a:gsLst>
                    <a:lin ang="2700000" scaled="1"/>
                  </a:gradFill>
                </a14:hiddenFill>
              </a:ext>
            </a:extLst>
          </p:spPr>
          <p:txBody>
            <a:bodyPr anchor="ctr"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defRPr/>
              </a:pPr>
              <a:endParaRPr lang="zh-CN" altLang="zh-CN">
                <a:ln w="50800"/>
                <a:solidFill>
                  <a:schemeClr val="bg1">
                    <a:shade val="50000"/>
                  </a:schemeClr>
                </a:solidFill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sp>
          <p:nvSpPr>
            <p:cNvPr id="4116" name="WordArt 72"/>
            <p:cNvSpPr>
              <a:spLocks noChangeArrowheads="1" noChangeShapeType="1" noTextEdit="1"/>
            </p:cNvSpPr>
            <p:nvPr/>
          </p:nvSpPr>
          <p:spPr bwMode="auto">
            <a:xfrm>
              <a:off x="3407" y="2132"/>
              <a:ext cx="1029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r>
                <a:rPr lang="zh-CN" altLang="en-US" sz="3600" kern="10" dirty="0">
                  <a:ln w="50800"/>
                  <a:solidFill>
                    <a:schemeClr val="bg1">
                      <a:shade val="50000"/>
                    </a:schemeClr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直线上的抽象点集</a:t>
              </a:r>
            </a:p>
          </p:txBody>
        </p:sp>
      </p:grpSp>
      <p:sp>
        <p:nvSpPr>
          <p:cNvPr id="359497" name="WordArt 73"/>
          <p:cNvSpPr>
            <a:spLocks noChangeArrowheads="1" noChangeShapeType="1" noTextEdit="1"/>
          </p:cNvSpPr>
          <p:nvPr/>
        </p:nvSpPr>
        <p:spPr bwMode="auto">
          <a:xfrm>
            <a:off x="417513" y="773113"/>
            <a:ext cx="3024187" cy="406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zh-CN" altLang="en-US" sz="3600" kern="10" dirty="0">
                <a:ln w="50800"/>
                <a:solidFill>
                  <a:schemeClr val="bg1">
                    <a:shade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解决问题的第一步：</a:t>
            </a:r>
          </a:p>
        </p:txBody>
      </p:sp>
      <p:grpSp>
        <p:nvGrpSpPr>
          <p:cNvPr id="359502" name="Group 78"/>
          <p:cNvGrpSpPr/>
          <p:nvPr/>
        </p:nvGrpSpPr>
        <p:grpSpPr bwMode="auto">
          <a:xfrm>
            <a:off x="2480972" y="1391105"/>
            <a:ext cx="4252335" cy="437693"/>
            <a:chOff x="2069" y="1762"/>
            <a:chExt cx="1292" cy="180"/>
          </a:xfrm>
        </p:grpSpPr>
        <p:sp>
          <p:nvSpPr>
            <p:cNvPr id="4113" name="WordArt 75"/>
            <p:cNvSpPr>
              <a:spLocks noChangeArrowheads="1" noChangeShapeType="1" noTextEdit="1"/>
            </p:cNvSpPr>
            <p:nvPr/>
          </p:nvSpPr>
          <p:spPr bwMode="auto">
            <a:xfrm>
              <a:off x="2069" y="1762"/>
              <a:ext cx="1292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将样本空间   抽象化</a:t>
              </a:r>
            </a:p>
          </p:txBody>
        </p:sp>
        <p:sp>
          <p:nvSpPr>
            <p:cNvPr id="4114" name="WordArt 76"/>
            <p:cNvSpPr>
              <a:spLocks noChangeArrowheads="1" noChangeShapeType="1" noTextEdit="1"/>
            </p:cNvSpPr>
            <p:nvPr/>
          </p:nvSpPr>
          <p:spPr bwMode="auto">
            <a:xfrm>
              <a:off x="2790" y="1787"/>
              <a:ext cx="111" cy="13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Symbol" panose="05050102010706020507"/>
                </a:rPr>
                <a:t>W</a:t>
              </a:r>
              <a:endParaRPr lang="zh-CN" altLang="en-US" sz="3600" kern="1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ymbol" panose="05050102010706020507"/>
              </a:endParaRPr>
            </a:p>
          </p:txBody>
        </p:sp>
      </p:grpSp>
      <p:sp>
        <p:nvSpPr>
          <p:cNvPr id="359503" name="Freeform 79"/>
          <p:cNvSpPr/>
          <p:nvPr/>
        </p:nvSpPr>
        <p:spPr bwMode="auto">
          <a:xfrm>
            <a:off x="1701800" y="4203700"/>
            <a:ext cx="4203700" cy="876300"/>
          </a:xfrm>
          <a:custGeom>
            <a:avLst/>
            <a:gdLst>
              <a:gd name="T0" fmla="*/ 4203700 w 2504"/>
              <a:gd name="T1" fmla="*/ 0 h 472"/>
              <a:gd name="T2" fmla="*/ 4136548 w 2504"/>
              <a:gd name="T3" fmla="*/ 193083 h 472"/>
              <a:gd name="T4" fmla="*/ 3921663 w 2504"/>
              <a:gd name="T5" fmla="*/ 237641 h 472"/>
              <a:gd name="T6" fmla="*/ 3491891 w 2504"/>
              <a:gd name="T7" fmla="*/ 237641 h 472"/>
              <a:gd name="T8" fmla="*/ 2860665 w 2504"/>
              <a:gd name="T9" fmla="*/ 237641 h 472"/>
              <a:gd name="T10" fmla="*/ 2041413 w 2504"/>
              <a:gd name="T11" fmla="*/ 222788 h 472"/>
              <a:gd name="T12" fmla="*/ 1356465 w 2504"/>
              <a:gd name="T13" fmla="*/ 207936 h 472"/>
              <a:gd name="T14" fmla="*/ 966985 w 2504"/>
              <a:gd name="T15" fmla="*/ 237641 h 472"/>
              <a:gd name="T16" fmla="*/ 980416 w 2504"/>
              <a:gd name="T17" fmla="*/ 519839 h 472"/>
              <a:gd name="T18" fmla="*/ 819251 w 2504"/>
              <a:gd name="T19" fmla="*/ 787185 h 472"/>
              <a:gd name="T20" fmla="*/ 174595 w 2504"/>
              <a:gd name="T21" fmla="*/ 876300 h 472"/>
              <a:gd name="T22" fmla="*/ 53721 w 2504"/>
              <a:gd name="T23" fmla="*/ 787185 h 472"/>
              <a:gd name="T24" fmla="*/ 26861 w 2504"/>
              <a:gd name="T25" fmla="*/ 460429 h 472"/>
              <a:gd name="T26" fmla="*/ 214886 w 2504"/>
              <a:gd name="T27" fmla="*/ 311903 h 472"/>
              <a:gd name="T28" fmla="*/ 631227 w 2504"/>
              <a:gd name="T29" fmla="*/ 267346 h 472"/>
              <a:gd name="T30" fmla="*/ 859542 w 2504"/>
              <a:gd name="T31" fmla="*/ 297051 h 472"/>
              <a:gd name="T32" fmla="*/ 1074428 w 2504"/>
              <a:gd name="T33" fmla="*/ 237641 h 472"/>
              <a:gd name="T34" fmla="*/ 966985 w 2504"/>
              <a:gd name="T35" fmla="*/ 74263 h 47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504" h="472">
                <a:moveTo>
                  <a:pt x="2504" y="0"/>
                </a:moveTo>
                <a:cubicBezTo>
                  <a:pt x="2497" y="17"/>
                  <a:pt x="2492" y="83"/>
                  <a:pt x="2464" y="104"/>
                </a:cubicBezTo>
                <a:cubicBezTo>
                  <a:pt x="2436" y="125"/>
                  <a:pt x="2400" y="124"/>
                  <a:pt x="2336" y="128"/>
                </a:cubicBezTo>
                <a:cubicBezTo>
                  <a:pt x="2272" y="132"/>
                  <a:pt x="2185" y="128"/>
                  <a:pt x="2080" y="128"/>
                </a:cubicBezTo>
                <a:cubicBezTo>
                  <a:pt x="1975" y="128"/>
                  <a:pt x="1848" y="129"/>
                  <a:pt x="1704" y="128"/>
                </a:cubicBezTo>
                <a:cubicBezTo>
                  <a:pt x="1560" y="127"/>
                  <a:pt x="1365" y="123"/>
                  <a:pt x="1216" y="120"/>
                </a:cubicBezTo>
                <a:cubicBezTo>
                  <a:pt x="1067" y="117"/>
                  <a:pt x="915" y="111"/>
                  <a:pt x="808" y="112"/>
                </a:cubicBezTo>
                <a:cubicBezTo>
                  <a:pt x="701" y="113"/>
                  <a:pt x="613" y="100"/>
                  <a:pt x="576" y="128"/>
                </a:cubicBezTo>
                <a:cubicBezTo>
                  <a:pt x="539" y="156"/>
                  <a:pt x="599" y="231"/>
                  <a:pt x="584" y="280"/>
                </a:cubicBezTo>
                <a:cubicBezTo>
                  <a:pt x="569" y="329"/>
                  <a:pt x="568" y="392"/>
                  <a:pt x="488" y="424"/>
                </a:cubicBezTo>
                <a:cubicBezTo>
                  <a:pt x="408" y="456"/>
                  <a:pt x="180" y="472"/>
                  <a:pt x="104" y="472"/>
                </a:cubicBezTo>
                <a:cubicBezTo>
                  <a:pt x="28" y="472"/>
                  <a:pt x="47" y="461"/>
                  <a:pt x="32" y="424"/>
                </a:cubicBezTo>
                <a:cubicBezTo>
                  <a:pt x="17" y="387"/>
                  <a:pt x="0" y="291"/>
                  <a:pt x="16" y="248"/>
                </a:cubicBezTo>
                <a:cubicBezTo>
                  <a:pt x="32" y="205"/>
                  <a:pt x="68" y="185"/>
                  <a:pt x="128" y="168"/>
                </a:cubicBezTo>
                <a:cubicBezTo>
                  <a:pt x="188" y="151"/>
                  <a:pt x="312" y="145"/>
                  <a:pt x="376" y="144"/>
                </a:cubicBezTo>
                <a:cubicBezTo>
                  <a:pt x="440" y="143"/>
                  <a:pt x="468" y="163"/>
                  <a:pt x="512" y="160"/>
                </a:cubicBezTo>
                <a:cubicBezTo>
                  <a:pt x="556" y="157"/>
                  <a:pt x="629" y="148"/>
                  <a:pt x="640" y="128"/>
                </a:cubicBezTo>
                <a:cubicBezTo>
                  <a:pt x="651" y="108"/>
                  <a:pt x="591" y="51"/>
                  <a:pt x="576" y="4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59504" name="Group 80"/>
          <p:cNvGrpSpPr/>
          <p:nvPr/>
        </p:nvGrpSpPr>
        <p:grpSpPr bwMode="auto">
          <a:xfrm>
            <a:off x="5975350" y="3764235"/>
            <a:ext cx="2519950" cy="439466"/>
            <a:chOff x="3371" y="2114"/>
            <a:chExt cx="1121" cy="181"/>
          </a:xfrm>
        </p:grpSpPr>
        <p:sp>
          <p:nvSpPr>
            <p:cNvPr id="359505" name="AutoShape 81"/>
            <p:cNvSpPr>
              <a:spLocks noChangeArrowheads="1"/>
            </p:cNvSpPr>
            <p:nvPr/>
          </p:nvSpPr>
          <p:spPr bwMode="auto">
            <a:xfrm>
              <a:off x="3371" y="2114"/>
              <a:ext cx="1121" cy="181"/>
            </a:xfrm>
            <a:prstGeom prst="wedgeRectCallout">
              <a:avLst>
                <a:gd name="adj1" fmla="val -67218"/>
                <a:gd name="adj2" fmla="val -20718"/>
              </a:avLst>
            </a:prstGeom>
            <a:noFill/>
            <a:ln w="9525" algn="ctr">
              <a:solidFill>
                <a:schemeClr val="folHlink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5E9EFF"/>
                      </a:gs>
                      <a:gs pos="50000">
                        <a:srgbClr val="5E9EFF">
                          <a:gamma/>
                          <a:shade val="46275"/>
                          <a:invGamma/>
                        </a:srgbClr>
                      </a:gs>
                      <a:gs pos="100000">
                        <a:srgbClr val="5E9EFF"/>
                      </a:gs>
                    </a:gsLst>
                    <a:lin ang="2700000" scaled="1"/>
                  </a:gradFill>
                </a14:hiddenFill>
              </a:ext>
            </a:extLst>
          </p:spPr>
          <p:txBody>
            <a:bodyPr anchor="ctr"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defRPr/>
              </a:pPr>
              <a:endParaRPr lang="zh-CN" altLang="zh-CN">
                <a:ln w="50800"/>
                <a:solidFill>
                  <a:schemeClr val="bg1">
                    <a:shade val="50000"/>
                  </a:schemeClr>
                </a:solidFill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sp>
          <p:nvSpPr>
            <p:cNvPr id="4112" name="WordArt 82"/>
            <p:cNvSpPr>
              <a:spLocks noChangeArrowheads="1" noChangeShapeType="1" noTextEdit="1"/>
            </p:cNvSpPr>
            <p:nvPr/>
          </p:nvSpPr>
          <p:spPr bwMode="auto">
            <a:xfrm>
              <a:off x="3407" y="2132"/>
              <a:ext cx="1029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r>
                <a:rPr lang="zh-CN" altLang="en-US" sz="3600" kern="10" dirty="0">
                  <a:ln w="50800"/>
                  <a:solidFill>
                    <a:schemeClr val="bg1">
                      <a:shade val="50000"/>
                    </a:schemeClr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称为随机变量</a:t>
              </a:r>
            </a:p>
          </p:txBody>
        </p:sp>
      </p:grpSp>
      <p:graphicFrame>
        <p:nvGraphicFramePr>
          <p:cNvPr id="23" name="Object 46"/>
          <p:cNvGraphicFramePr>
            <a:graphicFrameLocks noChangeAspect="1"/>
          </p:cNvGraphicFramePr>
          <p:nvPr/>
        </p:nvGraphicFramePr>
        <p:xfrm>
          <a:off x="3094038" y="5686425"/>
          <a:ext cx="13112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668000" imgH="3962400" progId="Equation.DSMT4">
                  <p:embed/>
                </p:oleObj>
              </mc:Choice>
              <mc:Fallback>
                <p:oleObj name="Equation" r:id="rId8" imgW="10668000" imgH="3962400" progId="Equation.DSMT4">
                  <p:embed/>
                  <p:pic>
                    <p:nvPicPr>
                      <p:cNvPr id="0" name="图片 47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038" y="5686425"/>
                        <a:ext cx="13112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7"/>
          <p:cNvGraphicFramePr>
            <a:graphicFrameLocks noChangeAspect="1"/>
          </p:cNvGraphicFramePr>
          <p:nvPr/>
        </p:nvGraphicFramePr>
        <p:xfrm>
          <a:off x="4981575" y="5688013"/>
          <a:ext cx="7127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791200" imgH="3962400" progId="Equation.DSMT4">
                  <p:embed/>
                </p:oleObj>
              </mc:Choice>
              <mc:Fallback>
                <p:oleObj name="Equation" r:id="rId10" imgW="5791200" imgH="3962400" progId="Equation.DSMT4">
                  <p:embed/>
                  <p:pic>
                    <p:nvPicPr>
                      <p:cNvPr id="0" name="图片 47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5688013"/>
                        <a:ext cx="71278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9"/>
          <p:cNvGraphicFramePr>
            <a:graphicFrameLocks noChangeAspect="1"/>
          </p:cNvGraphicFramePr>
          <p:nvPr/>
        </p:nvGraphicFramePr>
        <p:xfrm>
          <a:off x="4991100" y="6210300"/>
          <a:ext cx="6731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486400" imgH="3962400" progId="Equation.DSMT4">
                  <p:embed/>
                </p:oleObj>
              </mc:Choice>
              <mc:Fallback>
                <p:oleObj name="Equation" r:id="rId12" imgW="5486400" imgH="3962400" progId="Equation.DSMT4">
                  <p:embed/>
                  <p:pic>
                    <p:nvPicPr>
                      <p:cNvPr id="0" name="图片 47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6210300"/>
                        <a:ext cx="6731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AutoShape 50"/>
          <p:cNvSpPr>
            <a:spLocks noChangeArrowheads="1"/>
          </p:cNvSpPr>
          <p:nvPr/>
        </p:nvSpPr>
        <p:spPr bwMode="auto">
          <a:xfrm>
            <a:off x="4473466" y="5776913"/>
            <a:ext cx="369888" cy="228600"/>
          </a:xfrm>
          <a:prstGeom prst="leftRightArrow">
            <a:avLst>
              <a:gd name="adj1" fmla="val 50000"/>
              <a:gd name="adj2" fmla="val 32361"/>
            </a:avLst>
          </a:prstGeom>
          <a:solidFill>
            <a:srgbClr val="FFCC00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" name="AutoShape 51"/>
          <p:cNvSpPr>
            <a:spLocks noChangeArrowheads="1"/>
          </p:cNvSpPr>
          <p:nvPr/>
        </p:nvSpPr>
        <p:spPr bwMode="auto">
          <a:xfrm>
            <a:off x="4475054" y="6299201"/>
            <a:ext cx="369887" cy="228600"/>
          </a:xfrm>
          <a:prstGeom prst="leftRightArrow">
            <a:avLst>
              <a:gd name="adj1" fmla="val 50000"/>
              <a:gd name="adj2" fmla="val 32361"/>
            </a:avLst>
          </a:prstGeom>
          <a:solidFill>
            <a:srgbClr val="FFCC00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Object 52"/>
          <p:cNvGraphicFramePr>
            <a:graphicFrameLocks noChangeAspect="1"/>
          </p:cNvGraphicFramePr>
          <p:nvPr/>
        </p:nvGraphicFramePr>
        <p:xfrm>
          <a:off x="3113088" y="6223000"/>
          <a:ext cx="1274762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363200" imgH="3962400" progId="Equation.DSMT4">
                  <p:embed/>
                </p:oleObj>
              </mc:Choice>
              <mc:Fallback>
                <p:oleObj name="Equation" r:id="rId14" imgW="10363200" imgH="3962400" progId="Equation.DSMT4">
                  <p:embed/>
                  <p:pic>
                    <p:nvPicPr>
                      <p:cNvPr id="0" name="图片 47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8" y="6223000"/>
                        <a:ext cx="1274762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8177" y="5890281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样本点对应关系为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9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9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9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9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5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5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5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9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9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9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9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9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9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1000"/>
                                        <p:tgtEl>
                                          <p:spTgt spid="35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81" grpId="0" autoUpdateAnimBg="0"/>
      <p:bldP spid="359482" grpId="0"/>
      <p:bldP spid="359483" grpId="0"/>
      <p:bldP spid="359485" grpId="0" animBg="1"/>
      <p:bldP spid="359497" grpId="0" animBg="1"/>
      <p:bldP spid="359503" grpId="0" animBg="1"/>
      <p:bldP spid="26" grpId="0" animBg="1"/>
      <p:bldP spid="27" grpId="0" animBg="1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539750" y="2014538"/>
            <a:ext cx="8305800" cy="105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</a:rPr>
              <a:t>  若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将本例中的“有放回”改为“无放回”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那么各次试验条件就不同了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此试验就不是伯努利试验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US" altLang="zh-CN" b="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1968500" y="3894138"/>
          <a:ext cx="4629150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490400" imgH="9144000" progId="Equation.DSMT4">
                  <p:embed/>
                </p:oleObj>
              </mc:Choice>
              <mc:Fallback>
                <p:oleObj name="Equation" r:id="rId3" imgW="37490400" imgH="9144000" progId="Equation.DSMT4">
                  <p:embed/>
                  <p:pic>
                    <p:nvPicPr>
                      <p:cNvPr id="0" name="图片 277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3894138"/>
                        <a:ext cx="4629150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578585" y="1268413"/>
            <a:ext cx="1620957" cy="58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请注意：</a:t>
            </a:r>
          </a:p>
        </p:txBody>
      </p:sp>
      <p:sp>
        <p:nvSpPr>
          <p:cNvPr id="2" name="矩形 1"/>
          <p:cNvSpPr/>
          <p:nvPr/>
        </p:nvSpPr>
        <p:spPr>
          <a:xfrm>
            <a:off x="952655" y="3267176"/>
            <a:ext cx="4695516" cy="540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此时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只能用古典概型求解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zh-CN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autoUpdateAnimBg="0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94204" y="574101"/>
            <a:ext cx="890111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加州枪劫案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据报道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加州某地发生一起枪劫案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目击嫌疑人有两个：一个男的理平头黑人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一个女的黑发梳马尾型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不久抓到一对具上述特征的夫妇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情侣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),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能否判他们有罪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3" name="WordArt 16"/>
          <p:cNvSpPr>
            <a:spLocks noChangeArrowheads="1" noChangeShapeType="1" noTextEdit="1"/>
          </p:cNvSpPr>
          <p:nvPr/>
        </p:nvSpPr>
        <p:spPr bwMode="auto">
          <a:xfrm>
            <a:off x="481342" y="68541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0775" y="2437881"/>
            <a:ext cx="911711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数学家通过计算机模拟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,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得出一对夫妇具有上述特征的概率为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= 8.3×10</a:t>
            </a:r>
            <a:r>
              <a:rPr lang="en-US" altLang="zh-CN" baseline="30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-8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, 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这是一个小概率事件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 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陪审团在无其它证据的情况下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, 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裁决他们有罪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 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而加州高院推翻了该裁决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 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高院认为犯罪的认定应有唯一性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 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用下列算式：设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为具上述特征的夫妇数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, 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则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X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~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,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). 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要计算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49853" y="5511315"/>
          <a:ext cx="18176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421600" imgH="4267200" progId="Equation.DSMT4">
                  <p:embed/>
                </p:oleObj>
              </mc:Choice>
              <mc:Fallback>
                <p:oleObj name="Equation" r:id="rId2" imgW="20421600" imgH="4267200" progId="Equation.DSMT4">
                  <p:embed/>
                  <p:pic>
                    <p:nvPicPr>
                      <p:cNvPr id="0" name="图片 809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53" y="5511315"/>
                        <a:ext cx="181768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993988" y="5312388"/>
          <a:ext cx="1395342" cy="83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5000" imgH="381000" progId="Equation.DSMT4">
                  <p:embed/>
                </p:oleObj>
              </mc:Choice>
              <mc:Fallback>
                <p:oleObj name="Equation" r:id="rId4" imgW="635000" imgH="381000" progId="Equation.DSMT4">
                  <p:embed/>
                  <p:pic>
                    <p:nvPicPr>
                      <p:cNvPr id="0" name="图片 809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88" y="5312388"/>
                        <a:ext cx="1395342" cy="8372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336325" y="5308692"/>
          <a:ext cx="2761699" cy="881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93800" imgH="381000" progId="Equation.DSMT4">
                  <p:embed/>
                </p:oleObj>
              </mc:Choice>
              <mc:Fallback>
                <p:oleObj name="Equation" r:id="rId6" imgW="1193800" imgH="381000" progId="Equation.DSMT4">
                  <p:embed/>
                  <p:pic>
                    <p:nvPicPr>
                      <p:cNvPr id="0" name="图片 809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325" y="5308692"/>
                        <a:ext cx="2761699" cy="8810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081102" y="5315059"/>
          <a:ext cx="295751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22400" imgH="381000" progId="Equation.DSMT4">
                  <p:embed/>
                </p:oleObj>
              </mc:Choice>
              <mc:Fallback>
                <p:oleObj name="Equation" r:id="rId8" imgW="1422400" imgH="381000" progId="Equation.DSMT4">
                  <p:embed/>
                  <p:pic>
                    <p:nvPicPr>
                      <p:cNvPr id="0" name="图片 809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1102" y="5315059"/>
                        <a:ext cx="2957513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17915" y="6163796"/>
            <a:ext cx="1467068" cy="5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"/>
              </a:spcBef>
              <a:buClr>
                <a:srgbClr val="000099"/>
              </a:buClr>
            </a:pPr>
            <a:r>
              <a:rPr lang="en-US" altLang="zh-CN" i="1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估计为</a:t>
            </a:r>
            <a:endParaRPr lang="en-US" altLang="zh-CN" dirty="0">
              <a:solidFill>
                <a:schemeClr val="bg2"/>
              </a:solidFill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719787" y="6247411"/>
          <a:ext cx="1244477" cy="477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25500" imgH="304800" progId="Equation.DSMT4">
                  <p:embed/>
                </p:oleObj>
              </mc:Choice>
              <mc:Fallback>
                <p:oleObj name="Equation" r:id="rId10" imgW="825500" imgH="304800" progId="Equation.DSMT4">
                  <p:embed/>
                  <p:pic>
                    <p:nvPicPr>
                      <p:cNvPr id="0" name="图片 809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787" y="6247411"/>
                        <a:ext cx="1244477" cy="477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1"/>
          <p:cNvGrpSpPr/>
          <p:nvPr/>
        </p:nvGrpSpPr>
        <p:grpSpPr bwMode="auto">
          <a:xfrm>
            <a:off x="3141954" y="6171723"/>
            <a:ext cx="3954929" cy="592212"/>
            <a:chOff x="3131607" y="5537087"/>
            <a:chExt cx="3955396" cy="592234"/>
          </a:xfrm>
        </p:grpSpPr>
        <p:sp>
          <p:nvSpPr>
            <p:cNvPr id="12" name="矩形 12"/>
            <p:cNvSpPr>
              <a:spLocks noChangeArrowheads="1"/>
            </p:cNvSpPr>
            <p:nvPr/>
          </p:nvSpPr>
          <p:spPr bwMode="auto">
            <a:xfrm>
              <a:off x="3131607" y="5537087"/>
              <a:ext cx="3955396" cy="592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"/>
                </a:spcBef>
                <a:buClr>
                  <a:srgbClr val="000099"/>
                </a:buClr>
              </a:pPr>
              <a:r>
                <a:rPr lang="zh-CN" altLang="en-US">
                  <a:solidFill>
                    <a:schemeClr val="bg2"/>
                  </a:solidFill>
                  <a:latin typeface="+mj-lt"/>
                  <a:cs typeface="Times New Roman" panose="02020603050405020304" pitchFamily="18" charset="0"/>
                </a:rPr>
                <a:t>而上式                不算小</a:t>
              </a:r>
              <a:r>
                <a:rPr lang="en-US" altLang="zh-CN">
                  <a:solidFill>
                    <a:schemeClr val="bg2"/>
                  </a:solidFill>
                  <a:latin typeface="+mj-lt"/>
                  <a:cs typeface="Times New Roman" panose="02020603050405020304" pitchFamily="18" charset="0"/>
                </a:rPr>
                <a:t>. </a:t>
              </a:r>
            </a:p>
          </p:txBody>
        </p:sp>
        <p:graphicFrame>
          <p:nvGraphicFramePr>
            <p:cNvPr id="13" name="对象 10"/>
            <p:cNvGraphicFramePr>
              <a:graphicFrameLocks noChangeAspect="1"/>
            </p:cNvGraphicFramePr>
            <p:nvPr/>
          </p:nvGraphicFramePr>
          <p:xfrm>
            <a:off x="4346574" y="5696291"/>
            <a:ext cx="1370944" cy="4279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70865" imgH="177800" progId="Equation.DSMT4">
                    <p:embed/>
                  </p:oleObj>
                </mc:Choice>
                <mc:Fallback>
                  <p:oleObj name="Equation" r:id="rId12" imgW="570865" imgH="177800" progId="Equation.DSMT4">
                    <p:embed/>
                    <p:pic>
                      <p:nvPicPr>
                        <p:cNvPr id="0" name="图片 809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6574" y="5696291"/>
                          <a:ext cx="1370944" cy="4279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build="p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8" name="Text Box 4"/>
          <p:cNvSpPr txBox="1">
            <a:spLocks noChangeArrowheads="1"/>
          </p:cNvSpPr>
          <p:nvPr/>
        </p:nvSpPr>
        <p:spPr bwMode="auto">
          <a:xfrm>
            <a:off x="76200" y="541338"/>
            <a:ext cx="88519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dirty="0">
                <a:solidFill>
                  <a:srgbClr val="3333CC"/>
                </a:solidFill>
              </a:rPr>
              <a:t>    </a:t>
            </a:r>
            <a:r>
              <a:rPr lang="zh-CN" altLang="en-US" dirty="0">
                <a:solidFill>
                  <a:srgbClr val="3333CC"/>
                </a:solidFill>
                <a:latin typeface="华文新魏" panose="02010800040101010101" charset="-122"/>
                <a:ea typeface="华文新魏" panose="02010800040101010101" charset="-122"/>
              </a:rPr>
              <a:t>保险业是最早应用概率论的行业之一</a:t>
            </a:r>
            <a:r>
              <a:rPr lang="en-US" altLang="zh-CN" dirty="0">
                <a:solidFill>
                  <a:srgbClr val="3333CC"/>
                </a:solidFill>
                <a:latin typeface="华文新魏" panose="02010800040101010101" charset="-122"/>
                <a:ea typeface="华文新魏" panose="02010800040101010101" charset="-122"/>
              </a:rPr>
              <a:t>.</a:t>
            </a:r>
            <a:r>
              <a:rPr lang="zh-CN" altLang="en-US" dirty="0">
                <a:solidFill>
                  <a:srgbClr val="3333CC"/>
                </a:solidFill>
                <a:latin typeface="华文新魏" panose="02010800040101010101" charset="-122"/>
                <a:ea typeface="华文新魏" panose="02010800040101010101" charset="-122"/>
              </a:rPr>
              <a:t>保险公司为了估计企业的利润，需要计算各种各样的概率</a:t>
            </a:r>
            <a:r>
              <a:rPr lang="en-US" altLang="zh-CN" dirty="0">
                <a:solidFill>
                  <a:srgbClr val="3333CC"/>
                </a:solidFill>
                <a:latin typeface="华文新魏" panose="02010800040101010101" charset="-122"/>
                <a:ea typeface="华文新魏" panose="02010800040101010101" charset="-122"/>
              </a:rPr>
              <a:t>.</a:t>
            </a:r>
          </a:p>
        </p:txBody>
      </p:sp>
      <p:sp>
        <p:nvSpPr>
          <p:cNvPr id="364554" name="Text Box 10"/>
          <p:cNvSpPr txBox="1">
            <a:spLocks noChangeArrowheads="1"/>
          </p:cNvSpPr>
          <p:nvPr/>
        </p:nvSpPr>
        <p:spPr bwMode="auto">
          <a:xfrm>
            <a:off x="114300" y="1408113"/>
            <a:ext cx="8901113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若一年中某类保险者里面每个人死亡的概率等于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0.005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，现有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10000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个人参加这类人寿保险，试求在未来一年中在这些保险者里面，⑴ 有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40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个人死亡的概率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; ⑵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死亡人数不超过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70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个的概率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64559" name="WordArt 15"/>
          <p:cNvSpPr>
            <a:spLocks noChangeArrowheads="1" noChangeShapeType="1" noTextEdit="1"/>
          </p:cNvSpPr>
          <p:nvPr/>
        </p:nvSpPr>
        <p:spPr bwMode="auto">
          <a:xfrm>
            <a:off x="962025" y="34559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364560" name="WordArt 16"/>
          <p:cNvSpPr>
            <a:spLocks noChangeArrowheads="1" noChangeShapeType="1" noTextEdit="1"/>
          </p:cNvSpPr>
          <p:nvPr/>
        </p:nvSpPr>
        <p:spPr bwMode="auto">
          <a:xfrm>
            <a:off x="391270" y="1530447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364563" name="Group 19"/>
          <p:cNvGrpSpPr/>
          <p:nvPr/>
        </p:nvGrpSpPr>
        <p:grpSpPr bwMode="auto">
          <a:xfrm>
            <a:off x="1470025" y="3362325"/>
            <a:ext cx="7827963" cy="519113"/>
            <a:chOff x="910" y="2238"/>
            <a:chExt cx="4931" cy="327"/>
          </a:xfrm>
        </p:grpSpPr>
        <p:sp>
          <p:nvSpPr>
            <p:cNvPr id="364547" name="Rectangle 3"/>
            <p:cNvSpPr>
              <a:spLocks noChangeArrowheads="1"/>
            </p:cNvSpPr>
            <p:nvPr/>
          </p:nvSpPr>
          <p:spPr bwMode="auto">
            <a:xfrm>
              <a:off x="910" y="2238"/>
              <a:ext cx="49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记 </a:t>
              </a:r>
              <a:r>
                <a:rPr lang="zh-CN" altLang="en-US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 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为未来一年中在这些人中死亡的人数，则</a:t>
              </a:r>
            </a:p>
          </p:txBody>
        </p:sp>
        <p:graphicFrame>
          <p:nvGraphicFramePr>
            <p:cNvPr id="364561" name="Object 17"/>
            <p:cNvGraphicFramePr>
              <a:graphicFrameLocks noChangeAspect="1"/>
            </p:cNvGraphicFramePr>
            <p:nvPr/>
          </p:nvGraphicFramePr>
          <p:xfrm>
            <a:off x="1211" y="2302"/>
            <a:ext cx="269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962400" imgH="3352800" progId="Equation.DSMT4">
                    <p:embed/>
                  </p:oleObj>
                </mc:Choice>
                <mc:Fallback>
                  <p:oleObj name="Equation" r:id="rId2" imgW="3962400" imgH="3352800" progId="Equation.DSMT4">
                    <p:embed/>
                    <p:pic>
                      <p:nvPicPr>
                        <p:cNvPr id="0" name="图片 293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1" y="2302"/>
                          <a:ext cx="269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4564" name="Object 20"/>
          <p:cNvGraphicFramePr>
            <a:graphicFrameLocks noChangeAspect="1"/>
          </p:cNvGraphicFramePr>
          <p:nvPr/>
        </p:nvGraphicFramePr>
        <p:xfrm>
          <a:off x="3468688" y="3940175"/>
          <a:ext cx="6921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00800" imgH="3352800" progId="Equation.DSMT4">
                  <p:embed/>
                </p:oleObj>
              </mc:Choice>
              <mc:Fallback>
                <p:oleObj name="Equation" r:id="rId4" imgW="6400800" imgH="3352800" progId="Equation.DSMT4">
                  <p:embed/>
                  <p:pic>
                    <p:nvPicPr>
                      <p:cNvPr id="0" name="图片 293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8" y="3940175"/>
                        <a:ext cx="69215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65" name="Object 21"/>
          <p:cNvGraphicFramePr>
            <a:graphicFrameLocks noChangeAspect="1"/>
          </p:cNvGraphicFramePr>
          <p:nvPr/>
        </p:nvGraphicFramePr>
        <p:xfrm>
          <a:off x="4135438" y="3921125"/>
          <a:ext cx="22082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421600" imgH="4267200" progId="Equation.DSMT4">
                  <p:embed/>
                </p:oleObj>
              </mc:Choice>
              <mc:Fallback>
                <p:oleObj name="Equation" r:id="rId6" imgW="20421600" imgH="4267200" progId="Equation.DSMT4">
                  <p:embed/>
                  <p:pic>
                    <p:nvPicPr>
                      <p:cNvPr id="0" name="图片 293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438" y="3921125"/>
                        <a:ext cx="220821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66" name="Object 22"/>
          <p:cNvGraphicFramePr>
            <a:graphicFrameLocks noChangeAspect="1"/>
          </p:cNvGraphicFramePr>
          <p:nvPr/>
        </p:nvGraphicFramePr>
        <p:xfrm>
          <a:off x="887413" y="4416425"/>
          <a:ext cx="26050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079200" imgH="4267200" progId="Equation.DSMT4">
                  <p:embed/>
                </p:oleObj>
              </mc:Choice>
              <mc:Fallback>
                <p:oleObj name="Equation" r:id="rId8" imgW="24079200" imgH="4267200" progId="Equation.DSMT4">
                  <p:embed/>
                  <p:pic>
                    <p:nvPicPr>
                      <p:cNvPr id="0" name="图片 293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4416425"/>
                        <a:ext cx="26050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67" name="Object 23"/>
          <p:cNvGraphicFramePr>
            <a:graphicFrameLocks noChangeAspect="1"/>
          </p:cNvGraphicFramePr>
          <p:nvPr/>
        </p:nvGraphicFramePr>
        <p:xfrm>
          <a:off x="3414713" y="4364038"/>
          <a:ext cx="35258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2613600" imgH="4572000" progId="Equation.DSMT4">
                  <p:embed/>
                </p:oleObj>
              </mc:Choice>
              <mc:Fallback>
                <p:oleObj name="Equation" r:id="rId10" imgW="32613600" imgH="4572000" progId="Equation.DSMT4">
                  <p:embed/>
                  <p:pic>
                    <p:nvPicPr>
                      <p:cNvPr id="0" name="图片 293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713" y="4364038"/>
                        <a:ext cx="35258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68" name="Object 24"/>
          <p:cNvGraphicFramePr>
            <a:graphicFrameLocks noChangeAspect="1"/>
          </p:cNvGraphicFramePr>
          <p:nvPr/>
        </p:nvGraphicFramePr>
        <p:xfrm>
          <a:off x="3141663" y="4908550"/>
          <a:ext cx="12858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887200" imgH="3657600" progId="Equation.DSMT4">
                  <p:embed/>
                </p:oleObj>
              </mc:Choice>
              <mc:Fallback>
                <p:oleObj name="Equation" r:id="rId12" imgW="11887200" imgH="3657600" progId="Equation.DSMT4">
                  <p:embed/>
                  <p:pic>
                    <p:nvPicPr>
                      <p:cNvPr id="0" name="图片 293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663" y="4908550"/>
                        <a:ext cx="12858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69" name="Object 25"/>
          <p:cNvGraphicFramePr>
            <a:graphicFrameLocks noChangeAspect="1"/>
          </p:cNvGraphicFramePr>
          <p:nvPr/>
        </p:nvGraphicFramePr>
        <p:xfrm>
          <a:off x="906463" y="5548313"/>
          <a:ext cx="25685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3774400" imgH="4267200" progId="Equation.DSMT4">
                  <p:embed/>
                </p:oleObj>
              </mc:Choice>
              <mc:Fallback>
                <p:oleObj name="Equation" r:id="rId14" imgW="23774400" imgH="4267200" progId="Equation.DSMT4">
                  <p:embed/>
                  <p:pic>
                    <p:nvPicPr>
                      <p:cNvPr id="0" name="图片 293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5548313"/>
                        <a:ext cx="25685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71" name="Object 27"/>
          <p:cNvGraphicFramePr>
            <a:graphicFrameLocks noChangeAspect="1"/>
          </p:cNvGraphicFramePr>
          <p:nvPr/>
        </p:nvGraphicFramePr>
        <p:xfrm>
          <a:off x="3373438" y="5334000"/>
          <a:ext cx="42164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9014400" imgH="8229600" progId="Equation.DSMT4">
                  <p:embed/>
                </p:oleObj>
              </mc:Choice>
              <mc:Fallback>
                <p:oleObj name="Equation" r:id="rId16" imgW="39014400" imgH="8229600" progId="Equation.DSMT4">
                  <p:embed/>
                  <p:pic>
                    <p:nvPicPr>
                      <p:cNvPr id="0" name="图片 293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438" y="5334000"/>
                        <a:ext cx="42164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73" name="Object 29"/>
          <p:cNvGraphicFramePr>
            <a:graphicFrameLocks noChangeAspect="1"/>
          </p:cNvGraphicFramePr>
          <p:nvPr/>
        </p:nvGraphicFramePr>
        <p:xfrm>
          <a:off x="3140075" y="6154738"/>
          <a:ext cx="11207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363200" imgH="3657600" progId="Equation.DSMT4">
                  <p:embed/>
                </p:oleObj>
              </mc:Choice>
              <mc:Fallback>
                <p:oleObj name="Equation" r:id="rId18" imgW="10363200" imgH="3657600" progId="Equation.DSMT4">
                  <p:embed/>
                  <p:pic>
                    <p:nvPicPr>
                      <p:cNvPr id="0" name="图片 293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6154738"/>
                        <a:ext cx="11207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4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4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4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4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4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6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4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4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4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4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4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4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4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4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4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4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4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4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4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4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64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64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8" grpId="0"/>
      <p:bldP spid="364554" grpId="0"/>
      <p:bldP spid="364559" grpId="0"/>
      <p:bldP spid="36456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Text Box 2"/>
          <p:cNvSpPr txBox="1">
            <a:spLocks noChangeArrowheads="1"/>
          </p:cNvSpPr>
          <p:nvPr/>
        </p:nvSpPr>
        <p:spPr bwMode="auto">
          <a:xfrm>
            <a:off x="0" y="554038"/>
            <a:ext cx="909320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设有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80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台同类型设备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各台工作是相互独立的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发生故障的概率都是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0.01,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且一台设备的故障能由一个人处理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考虑两种配备维修工人的方法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,⑴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由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人维护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每人负责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台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;⑵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由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人共同维护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80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台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试比较这两种方法在设备发生故障时不能及时维修的概率大小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91171" name="Rectangle 3"/>
          <p:cNvSpPr>
            <a:spLocks noChangeArrowheads="1"/>
          </p:cNvSpPr>
          <p:nvPr/>
        </p:nvSpPr>
        <p:spPr bwMode="auto">
          <a:xfrm>
            <a:off x="0" y="4032250"/>
            <a:ext cx="8423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则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80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台设备中发生故障而不能及时维修的概率为</a:t>
            </a:r>
          </a:p>
        </p:txBody>
      </p:sp>
      <p:sp>
        <p:nvSpPr>
          <p:cNvPr id="391172" name="WordArt 4"/>
          <p:cNvSpPr>
            <a:spLocks noChangeArrowheads="1" noChangeShapeType="1" noTextEdit="1"/>
          </p:cNvSpPr>
          <p:nvPr/>
        </p:nvSpPr>
        <p:spPr bwMode="auto">
          <a:xfrm>
            <a:off x="796925" y="28336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CCFF99"/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391173" name="WordArt 5"/>
          <p:cNvSpPr>
            <a:spLocks noChangeArrowheads="1" noChangeShapeType="1" noTextEdit="1"/>
          </p:cNvSpPr>
          <p:nvPr/>
        </p:nvSpPr>
        <p:spPr bwMode="auto">
          <a:xfrm>
            <a:off x="412750" y="642774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391174" name="Group 6"/>
          <p:cNvGrpSpPr/>
          <p:nvPr/>
        </p:nvGrpSpPr>
        <p:grpSpPr bwMode="auto">
          <a:xfrm>
            <a:off x="1355725" y="2740025"/>
            <a:ext cx="7915275" cy="519113"/>
            <a:chOff x="894" y="1710"/>
            <a:chExt cx="4986" cy="327"/>
          </a:xfrm>
        </p:grpSpPr>
        <p:sp>
          <p:nvSpPr>
            <p:cNvPr id="391175" name="Rectangle 7"/>
            <p:cNvSpPr>
              <a:spLocks noChangeArrowheads="1"/>
            </p:cNvSpPr>
            <p:nvPr/>
          </p:nvSpPr>
          <p:spPr bwMode="auto">
            <a:xfrm>
              <a:off x="1110" y="1710"/>
              <a:ext cx="47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记   表示同一时刻第</a:t>
              </a:r>
              <a:r>
                <a:rPr lang="zh-CN" altLang="en-US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  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人维护的  台设备中</a:t>
              </a:r>
            </a:p>
          </p:txBody>
        </p:sp>
        <p:sp>
          <p:nvSpPr>
            <p:cNvPr id="391176" name="WordArt 8"/>
            <p:cNvSpPr>
              <a:spLocks noChangeArrowheads="1" noChangeShapeType="1" noTextEdit="1"/>
            </p:cNvSpPr>
            <p:nvPr/>
          </p:nvSpPr>
          <p:spPr bwMode="auto">
            <a:xfrm>
              <a:off x="894" y="1786"/>
              <a:ext cx="205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1">
                      <a:lumMod val="50000"/>
                    </a:schemeClr>
                  </a:solidFill>
                  <a:latin typeface="隶书" panose="02010509060101010101" charset="-122"/>
                  <a:ea typeface="隶书" panose="02010509060101010101" charset="-122"/>
                </a:rPr>
                <a:t>①</a:t>
              </a:r>
            </a:p>
          </p:txBody>
        </p:sp>
        <p:graphicFrame>
          <p:nvGraphicFramePr>
            <p:cNvPr id="39117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0291610"/>
                </p:ext>
              </p:extLst>
            </p:nvPr>
          </p:nvGraphicFramePr>
          <p:xfrm>
            <a:off x="1377" y="1746"/>
            <a:ext cx="291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267200" imgH="4267200" progId="Equation.DSMT4">
                    <p:embed/>
                  </p:oleObj>
                </mc:Choice>
                <mc:Fallback>
                  <p:oleObj name="Equation" r:id="rId2" imgW="4267200" imgH="4267200" progId="Equation.DSMT4">
                    <p:embed/>
                    <p:pic>
                      <p:nvPicPr>
                        <p:cNvPr id="0" name="图片 86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7" y="1746"/>
                          <a:ext cx="291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1178" name="Object 10"/>
            <p:cNvGraphicFramePr>
              <a:graphicFrameLocks noChangeAspect="1"/>
            </p:cNvGraphicFramePr>
            <p:nvPr/>
          </p:nvGraphicFramePr>
          <p:xfrm>
            <a:off x="3210" y="1750"/>
            <a:ext cx="14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33600" imgH="3657600" progId="Equation.DSMT4">
                    <p:embed/>
                  </p:oleObj>
                </mc:Choice>
                <mc:Fallback>
                  <p:oleObj name="Equation" r:id="rId4" imgW="2133600" imgH="3657600" progId="Equation.DSMT4">
                    <p:embed/>
                    <p:pic>
                      <p:nvPicPr>
                        <p:cNvPr id="0" name="图片 86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0" y="1750"/>
                          <a:ext cx="146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1179" name="Object 11"/>
            <p:cNvGraphicFramePr>
              <a:graphicFrameLocks noChangeAspect="1"/>
            </p:cNvGraphicFramePr>
            <p:nvPr/>
          </p:nvGraphicFramePr>
          <p:xfrm>
            <a:off x="4242" y="1759"/>
            <a:ext cx="29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267200" imgH="3657600" progId="Equation.DSMT4">
                    <p:embed/>
                  </p:oleObj>
                </mc:Choice>
                <mc:Fallback>
                  <p:oleObj name="Equation" r:id="rId6" imgW="4267200" imgH="3657600" progId="Equation.DSMT4">
                    <p:embed/>
                    <p:pic>
                      <p:nvPicPr>
                        <p:cNvPr id="0" name="图片 860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2" y="1759"/>
                          <a:ext cx="29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1180" name="Rectangle 12"/>
          <p:cNvSpPr>
            <a:spLocks noChangeArrowheads="1"/>
          </p:cNvSpPr>
          <p:nvPr/>
        </p:nvSpPr>
        <p:spPr bwMode="auto">
          <a:xfrm>
            <a:off x="-4763" y="3148013"/>
            <a:ext cx="4067176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同时发生故障的台数</a:t>
            </a:r>
          </a:p>
        </p:txBody>
      </p:sp>
      <p:sp>
        <p:nvSpPr>
          <p:cNvPr id="391181" name="Rectangle 13"/>
          <p:cNvSpPr>
            <a:spLocks noChangeArrowheads="1"/>
          </p:cNvSpPr>
          <p:nvPr/>
        </p:nvSpPr>
        <p:spPr bwMode="auto">
          <a:xfrm>
            <a:off x="3209925" y="3149600"/>
            <a:ext cx="1501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，则</a:t>
            </a:r>
          </a:p>
        </p:txBody>
      </p:sp>
      <p:graphicFrame>
        <p:nvGraphicFramePr>
          <p:cNvPr id="391182" name="Object 14"/>
          <p:cNvGraphicFramePr>
            <a:graphicFrameLocks noChangeAspect="1"/>
          </p:cNvGraphicFramePr>
          <p:nvPr/>
        </p:nvGraphicFramePr>
        <p:xfrm>
          <a:off x="2794000" y="3649663"/>
          <a:ext cx="415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404800" imgH="4572000" progId="Equation.DSMT4">
                  <p:embed/>
                </p:oleObj>
              </mc:Choice>
              <mc:Fallback>
                <p:oleObj name="Equation" r:id="rId8" imgW="38404800" imgH="4572000" progId="Equation.DSMT4">
                  <p:embed/>
                  <p:pic>
                    <p:nvPicPr>
                      <p:cNvPr id="0" name="图片 86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3649663"/>
                        <a:ext cx="415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83" name="Object 15"/>
          <p:cNvGraphicFramePr>
            <a:graphicFrameLocks noChangeAspect="1"/>
          </p:cNvGraphicFramePr>
          <p:nvPr/>
        </p:nvGraphicFramePr>
        <p:xfrm>
          <a:off x="1262063" y="4416425"/>
          <a:ext cx="2011362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592800" imgH="8229600" progId="Equation.DSMT4">
                  <p:embed/>
                </p:oleObj>
              </mc:Choice>
              <mc:Fallback>
                <p:oleObj name="Equation" r:id="rId10" imgW="18592800" imgH="8229600" progId="Equation.DSMT4">
                  <p:embed/>
                  <p:pic>
                    <p:nvPicPr>
                      <p:cNvPr id="0" name="图片 86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4416425"/>
                        <a:ext cx="2011362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84" name="Object 16"/>
          <p:cNvGraphicFramePr>
            <a:graphicFrameLocks noChangeAspect="1"/>
          </p:cNvGraphicFramePr>
          <p:nvPr/>
        </p:nvGraphicFramePr>
        <p:xfrm>
          <a:off x="3194050" y="4633913"/>
          <a:ext cx="17811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459200" imgH="4267200" progId="Equation.DSMT4">
                  <p:embed/>
                </p:oleObj>
              </mc:Choice>
              <mc:Fallback>
                <p:oleObj name="Equation" r:id="rId12" imgW="16459200" imgH="4267200" progId="Equation.DSMT4">
                  <p:embed/>
                  <p:pic>
                    <p:nvPicPr>
                      <p:cNvPr id="0" name="图片 86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4633913"/>
                        <a:ext cx="17811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85" name="Object 17"/>
          <p:cNvGraphicFramePr>
            <a:graphicFrameLocks noChangeAspect="1"/>
          </p:cNvGraphicFramePr>
          <p:nvPr/>
        </p:nvGraphicFramePr>
        <p:xfrm>
          <a:off x="3138488" y="5118100"/>
          <a:ext cx="38576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5661600" imgH="4267200" progId="Equation.DSMT4">
                  <p:embed/>
                </p:oleObj>
              </mc:Choice>
              <mc:Fallback>
                <p:oleObj name="Equation" r:id="rId14" imgW="35661600" imgH="4267200" progId="Equation.DSMT4">
                  <p:embed/>
                  <p:pic>
                    <p:nvPicPr>
                      <p:cNvPr id="0" name="图片 86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5118100"/>
                        <a:ext cx="38576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86" name="Object 18"/>
          <p:cNvGraphicFramePr>
            <a:graphicFrameLocks noChangeAspect="1"/>
          </p:cNvGraphicFramePr>
          <p:nvPr/>
        </p:nvGraphicFramePr>
        <p:xfrm>
          <a:off x="3181350" y="5584825"/>
          <a:ext cx="54546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6388000" imgH="4572000" progId="Equation.DSMT4">
                  <p:embed/>
                </p:oleObj>
              </mc:Choice>
              <mc:Fallback>
                <p:oleObj name="Equation" r:id="rId16" imgW="56388000" imgH="4572000" progId="Equation.DSMT4">
                  <p:embed/>
                  <p:pic>
                    <p:nvPicPr>
                      <p:cNvPr id="0" name="图片 86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5584825"/>
                        <a:ext cx="54546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87" name="Object 19"/>
          <p:cNvGraphicFramePr>
            <a:graphicFrameLocks noChangeAspect="1"/>
          </p:cNvGraphicFramePr>
          <p:nvPr/>
        </p:nvGraphicFramePr>
        <p:xfrm>
          <a:off x="3201988" y="6100763"/>
          <a:ext cx="12842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887200" imgH="3657600" progId="Equation.DSMT4">
                  <p:embed/>
                </p:oleObj>
              </mc:Choice>
              <mc:Fallback>
                <p:oleObj name="Equation" r:id="rId18" imgW="11887200" imgH="3657600" progId="Equation.DSMT4">
                  <p:embed/>
                  <p:pic>
                    <p:nvPicPr>
                      <p:cNvPr id="0" name="图片 86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8" y="6100763"/>
                        <a:ext cx="1284287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9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1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1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49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1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1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1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1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1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1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91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91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391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91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91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91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391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91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391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91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391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91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0" grpId="0"/>
      <p:bldP spid="391171" grpId="0"/>
      <p:bldP spid="391171" grpId="1"/>
      <p:bldP spid="391172" grpId="0" animBg="1"/>
      <p:bldP spid="391173" grpId="0" animBg="1"/>
      <p:bldP spid="391180" grpId="0"/>
      <p:bldP spid="391180" grpId="1"/>
      <p:bldP spid="391181" grpId="0"/>
      <p:bldP spid="391181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Text Box 2"/>
          <p:cNvSpPr txBox="1">
            <a:spLocks noChangeArrowheads="1"/>
          </p:cNvSpPr>
          <p:nvPr/>
        </p:nvSpPr>
        <p:spPr bwMode="auto">
          <a:xfrm>
            <a:off x="0" y="554038"/>
            <a:ext cx="909320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设有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80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台同类型设备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各台工作是相互独立的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发生故障的概率都是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0.01,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且一台设备的故障能由一个人处理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考虑两种配备维修工人的方法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,⑴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由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人维护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每人负责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台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;⑵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由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人共同维护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80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台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试比较这两种方法在设备发生故障时不能及时维修的概率大小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91173" name="WordArt 5"/>
          <p:cNvSpPr>
            <a:spLocks noChangeArrowheads="1" noChangeShapeType="1" noTextEdit="1"/>
          </p:cNvSpPr>
          <p:nvPr/>
        </p:nvSpPr>
        <p:spPr bwMode="auto">
          <a:xfrm>
            <a:off x="412750" y="662274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31" name="Group 21"/>
          <p:cNvGrpSpPr/>
          <p:nvPr/>
        </p:nvGrpSpPr>
        <p:grpSpPr bwMode="auto">
          <a:xfrm>
            <a:off x="1308101" y="2733572"/>
            <a:ext cx="7948613" cy="519113"/>
            <a:chOff x="664" y="326"/>
            <a:chExt cx="5007" cy="327"/>
          </a:xfrm>
        </p:grpSpPr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901" y="326"/>
              <a:ext cx="47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记   表示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80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台设备中同一时刻发生故障的台数</a:t>
              </a:r>
            </a:p>
          </p:txBody>
        </p:sp>
        <p:graphicFrame>
          <p:nvGraphicFramePr>
            <p:cNvPr id="33" name="Object 23"/>
            <p:cNvGraphicFramePr>
              <a:graphicFrameLocks noChangeAspect="1"/>
            </p:cNvGraphicFramePr>
            <p:nvPr/>
          </p:nvGraphicFramePr>
          <p:xfrm>
            <a:off x="1178" y="391"/>
            <a:ext cx="27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962400" imgH="3352800" progId="Equation.DSMT4">
                    <p:embed/>
                  </p:oleObj>
                </mc:Choice>
                <mc:Fallback>
                  <p:oleObj name="Equation" r:id="rId2" imgW="3962400" imgH="3352800" progId="Equation.DSMT4">
                    <p:embed/>
                    <p:pic>
                      <p:nvPicPr>
                        <p:cNvPr id="0" name="图片 758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8" y="391"/>
                          <a:ext cx="27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WordArt 24"/>
            <p:cNvSpPr>
              <a:spLocks noChangeArrowheads="1" noChangeShapeType="1" noTextEdit="1"/>
            </p:cNvSpPr>
            <p:nvPr/>
          </p:nvSpPr>
          <p:spPr bwMode="auto">
            <a:xfrm>
              <a:off x="664" y="416"/>
              <a:ext cx="205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1">
                      <a:lumMod val="50000"/>
                    </a:schemeClr>
                  </a:solidFill>
                  <a:latin typeface="隶书" panose="02010509060101010101" charset="-122"/>
                  <a:ea typeface="隶书" panose="02010509060101010101" charset="-122"/>
                </a:rPr>
                <a:t>②</a:t>
              </a:r>
            </a:p>
          </p:txBody>
        </p:sp>
      </p:grpSp>
      <p:graphicFrame>
        <p:nvGraphicFramePr>
          <p:cNvPr id="35" name="Object 25"/>
          <p:cNvGraphicFramePr>
            <a:graphicFrameLocks noChangeAspect="1"/>
          </p:cNvGraphicFramePr>
          <p:nvPr/>
        </p:nvGraphicFramePr>
        <p:xfrm>
          <a:off x="3362327" y="3223316"/>
          <a:ext cx="21748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116800" imgH="4267200" progId="Equation.DSMT4">
                  <p:embed/>
                </p:oleObj>
              </mc:Choice>
              <mc:Fallback>
                <p:oleObj name="Equation" r:id="rId4" imgW="20116800" imgH="4267200" progId="Equation.DSMT4">
                  <p:embed/>
                  <p:pic>
                    <p:nvPicPr>
                      <p:cNvPr id="0" name="图片 758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7" y="3223316"/>
                        <a:ext cx="217487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7"/>
          <p:cNvGraphicFramePr>
            <a:graphicFrameLocks noChangeAspect="1"/>
          </p:cNvGraphicFramePr>
          <p:nvPr/>
        </p:nvGraphicFramePr>
        <p:xfrm>
          <a:off x="2012952" y="3937691"/>
          <a:ext cx="3760787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747200" imgH="8229600" progId="Equation.DSMT4">
                  <p:embed/>
                </p:oleObj>
              </mc:Choice>
              <mc:Fallback>
                <p:oleObj name="Equation" r:id="rId6" imgW="34747200" imgH="8229600" progId="Equation.DSMT4">
                  <p:embed/>
                  <p:pic>
                    <p:nvPicPr>
                      <p:cNvPr id="0" name="图片 758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2" y="3937691"/>
                        <a:ext cx="3760787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8"/>
          <p:cNvGraphicFramePr>
            <a:graphicFrameLocks noChangeAspect="1"/>
          </p:cNvGraphicFramePr>
          <p:nvPr/>
        </p:nvGraphicFramePr>
        <p:xfrm>
          <a:off x="3381377" y="4667941"/>
          <a:ext cx="344805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661600" imgH="8229600" progId="Equation.DSMT4">
                  <p:embed/>
                </p:oleObj>
              </mc:Choice>
              <mc:Fallback>
                <p:oleObj name="Equation" r:id="rId8" imgW="35661600" imgH="8229600" progId="Equation.DSMT4">
                  <p:embed/>
                  <p:pic>
                    <p:nvPicPr>
                      <p:cNvPr id="0" name="图片 758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7" y="4667941"/>
                        <a:ext cx="344805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29"/>
          <p:cNvGraphicFramePr>
            <a:graphicFrameLocks noChangeAspect="1"/>
          </p:cNvGraphicFramePr>
          <p:nvPr/>
        </p:nvGraphicFramePr>
        <p:xfrm>
          <a:off x="3406777" y="5477566"/>
          <a:ext cx="12858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887200" imgH="3657600" progId="Equation.DSMT4">
                  <p:embed/>
                </p:oleObj>
              </mc:Choice>
              <mc:Fallback>
                <p:oleObj name="Equation" r:id="rId10" imgW="11887200" imgH="3657600" progId="Equation.DSMT4">
                  <p:embed/>
                  <p:pic>
                    <p:nvPicPr>
                      <p:cNvPr id="0" name="图片 758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7" y="5477566"/>
                        <a:ext cx="12858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30"/>
          <p:cNvSpPr>
            <a:spLocks noChangeArrowheads="1"/>
          </p:cNvSpPr>
          <p:nvPr/>
        </p:nvSpPr>
        <p:spPr bwMode="auto">
          <a:xfrm>
            <a:off x="7939" y="5840389"/>
            <a:ext cx="90979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从两种计算结果可见，方法⑵工人的劳动强度增加了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每人平均维护约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27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台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，但是工作效率大大提高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7939" y="3563041"/>
            <a:ext cx="815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则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80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台设备中发生故障而不能及时维修的概率为</a:t>
            </a:r>
          </a:p>
        </p:txBody>
      </p:sp>
      <p:sp>
        <p:nvSpPr>
          <p:cNvPr id="41" name="WordArt 4"/>
          <p:cNvSpPr>
            <a:spLocks noChangeArrowheads="1" noChangeShapeType="1" noTextEdit="1"/>
          </p:cNvSpPr>
          <p:nvPr/>
        </p:nvSpPr>
        <p:spPr bwMode="auto">
          <a:xfrm>
            <a:off x="796925" y="28336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CCFF99"/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49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0" grpId="0"/>
      <p:bldP spid="391173" grpId="0" animBg="1"/>
      <p:bldP spid="39" grpId="0"/>
      <p:bldP spid="40" grpId="0"/>
      <p:bldP spid="4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AutoShape 2"/>
          <p:cNvSpPr>
            <a:spLocks noChangeArrowheads="1"/>
          </p:cNvSpPr>
          <p:nvPr/>
        </p:nvSpPr>
        <p:spPr bwMode="auto">
          <a:xfrm>
            <a:off x="619125" y="2538413"/>
            <a:ext cx="1998663" cy="565150"/>
          </a:xfrm>
          <a:prstGeom prst="wedgeRectCallout">
            <a:avLst>
              <a:gd name="adj1" fmla="val 41741"/>
              <a:gd name="adj2" fmla="val 139606"/>
            </a:avLst>
          </a:prstGeom>
          <a:solidFill>
            <a:srgbClr val="003399"/>
          </a:solidFill>
          <a:ln w="9525" algn="ctr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l" fontAlgn="b">
              <a:lnSpc>
                <a:spcPct val="100000"/>
              </a:lnSpc>
            </a:pP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共</a:t>
            </a: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层小钉</a:t>
            </a:r>
          </a:p>
        </p:txBody>
      </p:sp>
      <p:grpSp>
        <p:nvGrpSpPr>
          <p:cNvPr id="416771" name="Group 3"/>
          <p:cNvGrpSpPr/>
          <p:nvPr/>
        </p:nvGrpSpPr>
        <p:grpSpPr bwMode="auto">
          <a:xfrm>
            <a:off x="1973263" y="1282700"/>
            <a:ext cx="5451475" cy="3187700"/>
            <a:chOff x="1243" y="808"/>
            <a:chExt cx="3434" cy="2008"/>
          </a:xfrm>
        </p:grpSpPr>
        <p:grpSp>
          <p:nvGrpSpPr>
            <p:cNvPr id="416772" name="Group 4"/>
            <p:cNvGrpSpPr/>
            <p:nvPr/>
          </p:nvGrpSpPr>
          <p:grpSpPr bwMode="auto">
            <a:xfrm>
              <a:off x="1439" y="808"/>
              <a:ext cx="3051" cy="1638"/>
              <a:chOff x="1439" y="968"/>
              <a:chExt cx="3051" cy="1638"/>
            </a:xfrm>
          </p:grpSpPr>
          <p:sp>
            <p:nvSpPr>
              <p:cNvPr id="416773" name="Oval 5"/>
              <p:cNvSpPr>
                <a:spLocks noChangeArrowheads="1"/>
              </p:cNvSpPr>
              <p:nvPr/>
            </p:nvSpPr>
            <p:spPr bwMode="auto">
              <a:xfrm>
                <a:off x="2937" y="968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774" name="Oval 6"/>
              <p:cNvSpPr>
                <a:spLocks noChangeArrowheads="1"/>
              </p:cNvSpPr>
              <p:nvPr/>
            </p:nvSpPr>
            <p:spPr bwMode="auto">
              <a:xfrm>
                <a:off x="3041" y="1081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775" name="Oval 7"/>
              <p:cNvSpPr>
                <a:spLocks noChangeArrowheads="1"/>
              </p:cNvSpPr>
              <p:nvPr/>
            </p:nvSpPr>
            <p:spPr bwMode="auto">
              <a:xfrm>
                <a:off x="3142" y="1194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776" name="Oval 8"/>
              <p:cNvSpPr>
                <a:spLocks noChangeArrowheads="1"/>
              </p:cNvSpPr>
              <p:nvPr/>
            </p:nvSpPr>
            <p:spPr bwMode="auto">
              <a:xfrm>
                <a:off x="3267" y="1307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777" name="Oval 9"/>
              <p:cNvSpPr>
                <a:spLocks noChangeArrowheads="1"/>
              </p:cNvSpPr>
              <p:nvPr/>
            </p:nvSpPr>
            <p:spPr bwMode="auto">
              <a:xfrm>
                <a:off x="3360" y="1420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778" name="Oval 10"/>
              <p:cNvSpPr>
                <a:spLocks noChangeArrowheads="1"/>
              </p:cNvSpPr>
              <p:nvPr/>
            </p:nvSpPr>
            <p:spPr bwMode="auto">
              <a:xfrm>
                <a:off x="3473" y="1533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779" name="Oval 11"/>
              <p:cNvSpPr>
                <a:spLocks noChangeArrowheads="1"/>
              </p:cNvSpPr>
              <p:nvPr/>
            </p:nvSpPr>
            <p:spPr bwMode="auto">
              <a:xfrm>
                <a:off x="3586" y="1646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780" name="Oval 12"/>
              <p:cNvSpPr>
                <a:spLocks noChangeArrowheads="1"/>
              </p:cNvSpPr>
              <p:nvPr/>
            </p:nvSpPr>
            <p:spPr bwMode="auto">
              <a:xfrm>
                <a:off x="3687" y="1759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781" name="Oval 13"/>
              <p:cNvSpPr>
                <a:spLocks noChangeArrowheads="1"/>
              </p:cNvSpPr>
              <p:nvPr/>
            </p:nvSpPr>
            <p:spPr bwMode="auto">
              <a:xfrm>
                <a:off x="3788" y="1872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782" name="Oval 14"/>
              <p:cNvSpPr>
                <a:spLocks noChangeArrowheads="1"/>
              </p:cNvSpPr>
              <p:nvPr/>
            </p:nvSpPr>
            <p:spPr bwMode="auto">
              <a:xfrm>
                <a:off x="3897" y="1985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783" name="Oval 15"/>
              <p:cNvSpPr>
                <a:spLocks noChangeArrowheads="1"/>
              </p:cNvSpPr>
              <p:nvPr/>
            </p:nvSpPr>
            <p:spPr bwMode="auto">
              <a:xfrm>
                <a:off x="3998" y="2098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784" name="Oval 16"/>
              <p:cNvSpPr>
                <a:spLocks noChangeArrowheads="1"/>
              </p:cNvSpPr>
              <p:nvPr/>
            </p:nvSpPr>
            <p:spPr bwMode="auto">
              <a:xfrm>
                <a:off x="4107" y="2211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785" name="Oval 17"/>
              <p:cNvSpPr>
                <a:spLocks noChangeArrowheads="1"/>
              </p:cNvSpPr>
              <p:nvPr/>
            </p:nvSpPr>
            <p:spPr bwMode="auto">
              <a:xfrm>
                <a:off x="4216" y="2324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786" name="Oval 18"/>
              <p:cNvSpPr>
                <a:spLocks noChangeArrowheads="1"/>
              </p:cNvSpPr>
              <p:nvPr/>
            </p:nvSpPr>
            <p:spPr bwMode="auto">
              <a:xfrm>
                <a:off x="4325" y="2437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787" name="Oval 19"/>
              <p:cNvSpPr>
                <a:spLocks noChangeArrowheads="1"/>
              </p:cNvSpPr>
              <p:nvPr/>
            </p:nvSpPr>
            <p:spPr bwMode="auto">
              <a:xfrm>
                <a:off x="4434" y="2550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788" name="Oval 20"/>
              <p:cNvSpPr>
                <a:spLocks noChangeArrowheads="1"/>
              </p:cNvSpPr>
              <p:nvPr/>
            </p:nvSpPr>
            <p:spPr bwMode="auto">
              <a:xfrm>
                <a:off x="2824" y="1081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789" name="Oval 21"/>
              <p:cNvSpPr>
                <a:spLocks noChangeArrowheads="1"/>
              </p:cNvSpPr>
              <p:nvPr/>
            </p:nvSpPr>
            <p:spPr bwMode="auto">
              <a:xfrm>
                <a:off x="2937" y="1194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790" name="Oval 22"/>
              <p:cNvSpPr>
                <a:spLocks noChangeArrowheads="1"/>
              </p:cNvSpPr>
              <p:nvPr/>
            </p:nvSpPr>
            <p:spPr bwMode="auto">
              <a:xfrm>
                <a:off x="3050" y="1307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791" name="Oval 23"/>
              <p:cNvSpPr>
                <a:spLocks noChangeArrowheads="1"/>
              </p:cNvSpPr>
              <p:nvPr/>
            </p:nvSpPr>
            <p:spPr bwMode="auto">
              <a:xfrm>
                <a:off x="3143" y="1420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792" name="Oval 24"/>
              <p:cNvSpPr>
                <a:spLocks noChangeArrowheads="1"/>
              </p:cNvSpPr>
              <p:nvPr/>
            </p:nvSpPr>
            <p:spPr bwMode="auto">
              <a:xfrm>
                <a:off x="3256" y="1533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793" name="Oval 25"/>
              <p:cNvSpPr>
                <a:spLocks noChangeArrowheads="1"/>
              </p:cNvSpPr>
              <p:nvPr/>
            </p:nvSpPr>
            <p:spPr bwMode="auto">
              <a:xfrm>
                <a:off x="3369" y="1646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794" name="Oval 26"/>
              <p:cNvSpPr>
                <a:spLocks noChangeArrowheads="1"/>
              </p:cNvSpPr>
              <p:nvPr/>
            </p:nvSpPr>
            <p:spPr bwMode="auto">
              <a:xfrm>
                <a:off x="3470" y="1759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795" name="Oval 27"/>
              <p:cNvSpPr>
                <a:spLocks noChangeArrowheads="1"/>
              </p:cNvSpPr>
              <p:nvPr/>
            </p:nvSpPr>
            <p:spPr bwMode="auto">
              <a:xfrm>
                <a:off x="3571" y="1872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796" name="Oval 28"/>
              <p:cNvSpPr>
                <a:spLocks noChangeArrowheads="1"/>
              </p:cNvSpPr>
              <p:nvPr/>
            </p:nvSpPr>
            <p:spPr bwMode="auto">
              <a:xfrm>
                <a:off x="3680" y="1985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797" name="Oval 29"/>
              <p:cNvSpPr>
                <a:spLocks noChangeArrowheads="1"/>
              </p:cNvSpPr>
              <p:nvPr/>
            </p:nvSpPr>
            <p:spPr bwMode="auto">
              <a:xfrm>
                <a:off x="3781" y="2098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798" name="Oval 30"/>
              <p:cNvSpPr>
                <a:spLocks noChangeArrowheads="1"/>
              </p:cNvSpPr>
              <p:nvPr/>
            </p:nvSpPr>
            <p:spPr bwMode="auto">
              <a:xfrm>
                <a:off x="3890" y="2211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799" name="Oval 31"/>
              <p:cNvSpPr>
                <a:spLocks noChangeArrowheads="1"/>
              </p:cNvSpPr>
              <p:nvPr/>
            </p:nvSpPr>
            <p:spPr bwMode="auto">
              <a:xfrm>
                <a:off x="3999" y="2324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00" name="Oval 32"/>
              <p:cNvSpPr>
                <a:spLocks noChangeArrowheads="1"/>
              </p:cNvSpPr>
              <p:nvPr/>
            </p:nvSpPr>
            <p:spPr bwMode="auto">
              <a:xfrm>
                <a:off x="4108" y="2437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01" name="Oval 33"/>
              <p:cNvSpPr>
                <a:spLocks noChangeArrowheads="1"/>
              </p:cNvSpPr>
              <p:nvPr/>
            </p:nvSpPr>
            <p:spPr bwMode="auto">
              <a:xfrm>
                <a:off x="4217" y="2550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02" name="Oval 34"/>
              <p:cNvSpPr>
                <a:spLocks noChangeArrowheads="1"/>
              </p:cNvSpPr>
              <p:nvPr/>
            </p:nvSpPr>
            <p:spPr bwMode="auto">
              <a:xfrm>
                <a:off x="2708" y="1194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03" name="Oval 35"/>
              <p:cNvSpPr>
                <a:spLocks noChangeArrowheads="1"/>
              </p:cNvSpPr>
              <p:nvPr/>
            </p:nvSpPr>
            <p:spPr bwMode="auto">
              <a:xfrm>
                <a:off x="2833" y="1307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04" name="Oval 36"/>
              <p:cNvSpPr>
                <a:spLocks noChangeArrowheads="1"/>
              </p:cNvSpPr>
              <p:nvPr/>
            </p:nvSpPr>
            <p:spPr bwMode="auto">
              <a:xfrm>
                <a:off x="2935" y="1420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05" name="Oval 37"/>
              <p:cNvSpPr>
                <a:spLocks noChangeArrowheads="1"/>
              </p:cNvSpPr>
              <p:nvPr/>
            </p:nvSpPr>
            <p:spPr bwMode="auto">
              <a:xfrm>
                <a:off x="3039" y="1533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06" name="Oval 38"/>
              <p:cNvSpPr>
                <a:spLocks noChangeArrowheads="1"/>
              </p:cNvSpPr>
              <p:nvPr/>
            </p:nvSpPr>
            <p:spPr bwMode="auto">
              <a:xfrm>
                <a:off x="3152" y="1646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07" name="Oval 39"/>
              <p:cNvSpPr>
                <a:spLocks noChangeArrowheads="1"/>
              </p:cNvSpPr>
              <p:nvPr/>
            </p:nvSpPr>
            <p:spPr bwMode="auto">
              <a:xfrm>
                <a:off x="3253" y="1759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08" name="Oval 40"/>
              <p:cNvSpPr>
                <a:spLocks noChangeArrowheads="1"/>
              </p:cNvSpPr>
              <p:nvPr/>
            </p:nvSpPr>
            <p:spPr bwMode="auto">
              <a:xfrm>
                <a:off x="3354" y="1872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09" name="Oval 41"/>
              <p:cNvSpPr>
                <a:spLocks noChangeArrowheads="1"/>
              </p:cNvSpPr>
              <p:nvPr/>
            </p:nvSpPr>
            <p:spPr bwMode="auto">
              <a:xfrm>
                <a:off x="3463" y="1985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10" name="Oval 42"/>
              <p:cNvSpPr>
                <a:spLocks noChangeArrowheads="1"/>
              </p:cNvSpPr>
              <p:nvPr/>
            </p:nvSpPr>
            <p:spPr bwMode="auto">
              <a:xfrm>
                <a:off x="3564" y="2098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11" name="Oval 43"/>
              <p:cNvSpPr>
                <a:spLocks noChangeArrowheads="1"/>
              </p:cNvSpPr>
              <p:nvPr/>
            </p:nvSpPr>
            <p:spPr bwMode="auto">
              <a:xfrm>
                <a:off x="3673" y="2211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12" name="Oval 44"/>
              <p:cNvSpPr>
                <a:spLocks noChangeArrowheads="1"/>
              </p:cNvSpPr>
              <p:nvPr/>
            </p:nvSpPr>
            <p:spPr bwMode="auto">
              <a:xfrm>
                <a:off x="3782" y="2324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13" name="Oval 45"/>
              <p:cNvSpPr>
                <a:spLocks noChangeArrowheads="1"/>
              </p:cNvSpPr>
              <p:nvPr/>
            </p:nvSpPr>
            <p:spPr bwMode="auto">
              <a:xfrm>
                <a:off x="3891" y="2437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14" name="Oval 46"/>
              <p:cNvSpPr>
                <a:spLocks noChangeArrowheads="1"/>
              </p:cNvSpPr>
              <p:nvPr/>
            </p:nvSpPr>
            <p:spPr bwMode="auto">
              <a:xfrm>
                <a:off x="4000" y="2550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15" name="Oval 47"/>
              <p:cNvSpPr>
                <a:spLocks noChangeArrowheads="1"/>
              </p:cNvSpPr>
              <p:nvPr/>
            </p:nvSpPr>
            <p:spPr bwMode="auto">
              <a:xfrm>
                <a:off x="2616" y="1307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16" name="Oval 48"/>
              <p:cNvSpPr>
                <a:spLocks noChangeArrowheads="1"/>
              </p:cNvSpPr>
              <p:nvPr/>
            </p:nvSpPr>
            <p:spPr bwMode="auto">
              <a:xfrm>
                <a:off x="2709" y="1420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17" name="Oval 49"/>
              <p:cNvSpPr>
                <a:spLocks noChangeArrowheads="1"/>
              </p:cNvSpPr>
              <p:nvPr/>
            </p:nvSpPr>
            <p:spPr bwMode="auto">
              <a:xfrm>
                <a:off x="2822" y="1533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18" name="Oval 50"/>
              <p:cNvSpPr>
                <a:spLocks noChangeArrowheads="1"/>
              </p:cNvSpPr>
              <p:nvPr/>
            </p:nvSpPr>
            <p:spPr bwMode="auto">
              <a:xfrm>
                <a:off x="2941" y="1646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19" name="Oval 51"/>
              <p:cNvSpPr>
                <a:spLocks noChangeArrowheads="1"/>
              </p:cNvSpPr>
              <p:nvPr/>
            </p:nvSpPr>
            <p:spPr bwMode="auto">
              <a:xfrm>
                <a:off x="3036" y="1759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20" name="Oval 52"/>
              <p:cNvSpPr>
                <a:spLocks noChangeArrowheads="1"/>
              </p:cNvSpPr>
              <p:nvPr/>
            </p:nvSpPr>
            <p:spPr bwMode="auto">
              <a:xfrm>
                <a:off x="3137" y="1872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21" name="Oval 53"/>
              <p:cNvSpPr>
                <a:spLocks noChangeArrowheads="1"/>
              </p:cNvSpPr>
              <p:nvPr/>
            </p:nvSpPr>
            <p:spPr bwMode="auto">
              <a:xfrm>
                <a:off x="3246" y="1985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22" name="Oval 54"/>
              <p:cNvSpPr>
                <a:spLocks noChangeArrowheads="1"/>
              </p:cNvSpPr>
              <p:nvPr/>
            </p:nvSpPr>
            <p:spPr bwMode="auto">
              <a:xfrm>
                <a:off x="3347" y="2098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23" name="Oval 55"/>
              <p:cNvSpPr>
                <a:spLocks noChangeArrowheads="1"/>
              </p:cNvSpPr>
              <p:nvPr/>
            </p:nvSpPr>
            <p:spPr bwMode="auto">
              <a:xfrm>
                <a:off x="3456" y="2211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24" name="Oval 56"/>
              <p:cNvSpPr>
                <a:spLocks noChangeArrowheads="1"/>
              </p:cNvSpPr>
              <p:nvPr/>
            </p:nvSpPr>
            <p:spPr bwMode="auto">
              <a:xfrm>
                <a:off x="3565" y="2324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25" name="Oval 57"/>
              <p:cNvSpPr>
                <a:spLocks noChangeArrowheads="1"/>
              </p:cNvSpPr>
              <p:nvPr/>
            </p:nvSpPr>
            <p:spPr bwMode="auto">
              <a:xfrm>
                <a:off x="3674" y="2437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26" name="Oval 58"/>
              <p:cNvSpPr>
                <a:spLocks noChangeArrowheads="1"/>
              </p:cNvSpPr>
              <p:nvPr/>
            </p:nvSpPr>
            <p:spPr bwMode="auto">
              <a:xfrm>
                <a:off x="3783" y="2550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27" name="Oval 59"/>
              <p:cNvSpPr>
                <a:spLocks noChangeArrowheads="1"/>
              </p:cNvSpPr>
              <p:nvPr/>
            </p:nvSpPr>
            <p:spPr bwMode="auto">
              <a:xfrm>
                <a:off x="2508" y="1420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28" name="Oval 60"/>
              <p:cNvSpPr>
                <a:spLocks noChangeArrowheads="1"/>
              </p:cNvSpPr>
              <p:nvPr/>
            </p:nvSpPr>
            <p:spPr bwMode="auto">
              <a:xfrm>
                <a:off x="2621" y="1533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29" name="Oval 61"/>
              <p:cNvSpPr>
                <a:spLocks noChangeArrowheads="1"/>
              </p:cNvSpPr>
              <p:nvPr/>
            </p:nvSpPr>
            <p:spPr bwMode="auto">
              <a:xfrm>
                <a:off x="2734" y="1646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30" name="Oval 62"/>
              <p:cNvSpPr>
                <a:spLocks noChangeArrowheads="1"/>
              </p:cNvSpPr>
              <p:nvPr/>
            </p:nvSpPr>
            <p:spPr bwMode="auto">
              <a:xfrm>
                <a:off x="2835" y="1759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31" name="Oval 63"/>
              <p:cNvSpPr>
                <a:spLocks noChangeArrowheads="1"/>
              </p:cNvSpPr>
              <p:nvPr/>
            </p:nvSpPr>
            <p:spPr bwMode="auto">
              <a:xfrm>
                <a:off x="2936" y="1872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32" name="Oval 64"/>
              <p:cNvSpPr>
                <a:spLocks noChangeArrowheads="1"/>
              </p:cNvSpPr>
              <p:nvPr/>
            </p:nvSpPr>
            <p:spPr bwMode="auto">
              <a:xfrm>
                <a:off x="3045" y="1985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33" name="Oval 65"/>
              <p:cNvSpPr>
                <a:spLocks noChangeArrowheads="1"/>
              </p:cNvSpPr>
              <p:nvPr/>
            </p:nvSpPr>
            <p:spPr bwMode="auto">
              <a:xfrm>
                <a:off x="3146" y="2098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34" name="Oval 66"/>
              <p:cNvSpPr>
                <a:spLocks noChangeArrowheads="1"/>
              </p:cNvSpPr>
              <p:nvPr/>
            </p:nvSpPr>
            <p:spPr bwMode="auto">
              <a:xfrm>
                <a:off x="3255" y="2211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35" name="Oval 67"/>
              <p:cNvSpPr>
                <a:spLocks noChangeArrowheads="1"/>
              </p:cNvSpPr>
              <p:nvPr/>
            </p:nvSpPr>
            <p:spPr bwMode="auto">
              <a:xfrm>
                <a:off x="3364" y="2324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36" name="Oval 68"/>
              <p:cNvSpPr>
                <a:spLocks noChangeArrowheads="1"/>
              </p:cNvSpPr>
              <p:nvPr/>
            </p:nvSpPr>
            <p:spPr bwMode="auto">
              <a:xfrm>
                <a:off x="3473" y="2437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37" name="Oval 69"/>
              <p:cNvSpPr>
                <a:spLocks noChangeArrowheads="1"/>
              </p:cNvSpPr>
              <p:nvPr/>
            </p:nvSpPr>
            <p:spPr bwMode="auto">
              <a:xfrm>
                <a:off x="3582" y="2550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38" name="Oval 70"/>
              <p:cNvSpPr>
                <a:spLocks noChangeArrowheads="1"/>
              </p:cNvSpPr>
              <p:nvPr/>
            </p:nvSpPr>
            <p:spPr bwMode="auto">
              <a:xfrm>
                <a:off x="2412" y="1533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39" name="Oval 71"/>
              <p:cNvSpPr>
                <a:spLocks noChangeArrowheads="1"/>
              </p:cNvSpPr>
              <p:nvPr/>
            </p:nvSpPr>
            <p:spPr bwMode="auto">
              <a:xfrm>
                <a:off x="2525" y="1646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40" name="Oval 72"/>
              <p:cNvSpPr>
                <a:spLocks noChangeArrowheads="1"/>
              </p:cNvSpPr>
              <p:nvPr/>
            </p:nvSpPr>
            <p:spPr bwMode="auto">
              <a:xfrm>
                <a:off x="2626" y="1759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41" name="Oval 73"/>
              <p:cNvSpPr>
                <a:spLocks noChangeArrowheads="1"/>
              </p:cNvSpPr>
              <p:nvPr/>
            </p:nvSpPr>
            <p:spPr bwMode="auto">
              <a:xfrm>
                <a:off x="2727" y="1872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42" name="Oval 74"/>
              <p:cNvSpPr>
                <a:spLocks noChangeArrowheads="1"/>
              </p:cNvSpPr>
              <p:nvPr/>
            </p:nvSpPr>
            <p:spPr bwMode="auto">
              <a:xfrm>
                <a:off x="2836" y="1985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43" name="Oval 75"/>
              <p:cNvSpPr>
                <a:spLocks noChangeArrowheads="1"/>
              </p:cNvSpPr>
              <p:nvPr/>
            </p:nvSpPr>
            <p:spPr bwMode="auto">
              <a:xfrm>
                <a:off x="2937" y="2098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44" name="Oval 76"/>
              <p:cNvSpPr>
                <a:spLocks noChangeArrowheads="1"/>
              </p:cNvSpPr>
              <p:nvPr/>
            </p:nvSpPr>
            <p:spPr bwMode="auto">
              <a:xfrm>
                <a:off x="3046" y="2211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45" name="Oval 77"/>
              <p:cNvSpPr>
                <a:spLocks noChangeArrowheads="1"/>
              </p:cNvSpPr>
              <p:nvPr/>
            </p:nvSpPr>
            <p:spPr bwMode="auto">
              <a:xfrm>
                <a:off x="3155" y="2324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46" name="Oval 78"/>
              <p:cNvSpPr>
                <a:spLocks noChangeArrowheads="1"/>
              </p:cNvSpPr>
              <p:nvPr/>
            </p:nvSpPr>
            <p:spPr bwMode="auto">
              <a:xfrm>
                <a:off x="3264" y="2437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47" name="Oval 79"/>
              <p:cNvSpPr>
                <a:spLocks noChangeArrowheads="1"/>
              </p:cNvSpPr>
              <p:nvPr/>
            </p:nvSpPr>
            <p:spPr bwMode="auto">
              <a:xfrm>
                <a:off x="3373" y="2550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48" name="Oval 80"/>
              <p:cNvSpPr>
                <a:spLocks noChangeArrowheads="1"/>
              </p:cNvSpPr>
              <p:nvPr/>
            </p:nvSpPr>
            <p:spPr bwMode="auto">
              <a:xfrm>
                <a:off x="2312" y="1646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49" name="Oval 81"/>
              <p:cNvSpPr>
                <a:spLocks noChangeArrowheads="1"/>
              </p:cNvSpPr>
              <p:nvPr/>
            </p:nvSpPr>
            <p:spPr bwMode="auto">
              <a:xfrm>
                <a:off x="2413" y="1759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50" name="Oval 82"/>
              <p:cNvSpPr>
                <a:spLocks noChangeArrowheads="1"/>
              </p:cNvSpPr>
              <p:nvPr/>
            </p:nvSpPr>
            <p:spPr bwMode="auto">
              <a:xfrm>
                <a:off x="2514" y="1872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51" name="Oval 83"/>
              <p:cNvSpPr>
                <a:spLocks noChangeArrowheads="1"/>
              </p:cNvSpPr>
              <p:nvPr/>
            </p:nvSpPr>
            <p:spPr bwMode="auto">
              <a:xfrm>
                <a:off x="2623" y="1985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52" name="Oval 84"/>
              <p:cNvSpPr>
                <a:spLocks noChangeArrowheads="1"/>
              </p:cNvSpPr>
              <p:nvPr/>
            </p:nvSpPr>
            <p:spPr bwMode="auto">
              <a:xfrm>
                <a:off x="2724" y="2098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53" name="Oval 85"/>
              <p:cNvSpPr>
                <a:spLocks noChangeArrowheads="1"/>
              </p:cNvSpPr>
              <p:nvPr/>
            </p:nvSpPr>
            <p:spPr bwMode="auto">
              <a:xfrm>
                <a:off x="2833" y="2211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54" name="Oval 86"/>
              <p:cNvSpPr>
                <a:spLocks noChangeArrowheads="1"/>
              </p:cNvSpPr>
              <p:nvPr/>
            </p:nvSpPr>
            <p:spPr bwMode="auto">
              <a:xfrm>
                <a:off x="2942" y="2324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55" name="Oval 87"/>
              <p:cNvSpPr>
                <a:spLocks noChangeArrowheads="1"/>
              </p:cNvSpPr>
              <p:nvPr/>
            </p:nvSpPr>
            <p:spPr bwMode="auto">
              <a:xfrm>
                <a:off x="3051" y="2437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56" name="Oval 88"/>
              <p:cNvSpPr>
                <a:spLocks noChangeArrowheads="1"/>
              </p:cNvSpPr>
              <p:nvPr/>
            </p:nvSpPr>
            <p:spPr bwMode="auto">
              <a:xfrm>
                <a:off x="3160" y="2550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57" name="Oval 89"/>
              <p:cNvSpPr>
                <a:spLocks noChangeArrowheads="1"/>
              </p:cNvSpPr>
              <p:nvPr/>
            </p:nvSpPr>
            <p:spPr bwMode="auto">
              <a:xfrm>
                <a:off x="2197" y="1759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58" name="Oval 90"/>
              <p:cNvSpPr>
                <a:spLocks noChangeArrowheads="1"/>
              </p:cNvSpPr>
              <p:nvPr/>
            </p:nvSpPr>
            <p:spPr bwMode="auto">
              <a:xfrm>
                <a:off x="2298" y="1872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59" name="Oval 91"/>
              <p:cNvSpPr>
                <a:spLocks noChangeArrowheads="1"/>
              </p:cNvSpPr>
              <p:nvPr/>
            </p:nvSpPr>
            <p:spPr bwMode="auto">
              <a:xfrm>
                <a:off x="2407" y="1985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60" name="Oval 92"/>
              <p:cNvSpPr>
                <a:spLocks noChangeArrowheads="1"/>
              </p:cNvSpPr>
              <p:nvPr/>
            </p:nvSpPr>
            <p:spPr bwMode="auto">
              <a:xfrm>
                <a:off x="2508" y="2098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61" name="Oval 93"/>
              <p:cNvSpPr>
                <a:spLocks noChangeArrowheads="1"/>
              </p:cNvSpPr>
              <p:nvPr/>
            </p:nvSpPr>
            <p:spPr bwMode="auto">
              <a:xfrm>
                <a:off x="2617" y="2211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62" name="Oval 94"/>
              <p:cNvSpPr>
                <a:spLocks noChangeArrowheads="1"/>
              </p:cNvSpPr>
              <p:nvPr/>
            </p:nvSpPr>
            <p:spPr bwMode="auto">
              <a:xfrm>
                <a:off x="2726" y="2324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63" name="Oval 95"/>
              <p:cNvSpPr>
                <a:spLocks noChangeArrowheads="1"/>
              </p:cNvSpPr>
              <p:nvPr/>
            </p:nvSpPr>
            <p:spPr bwMode="auto">
              <a:xfrm>
                <a:off x="2835" y="2437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64" name="Oval 96"/>
              <p:cNvSpPr>
                <a:spLocks noChangeArrowheads="1"/>
              </p:cNvSpPr>
              <p:nvPr/>
            </p:nvSpPr>
            <p:spPr bwMode="auto">
              <a:xfrm>
                <a:off x="2944" y="2550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65" name="Oval 97"/>
              <p:cNvSpPr>
                <a:spLocks noChangeArrowheads="1"/>
              </p:cNvSpPr>
              <p:nvPr/>
            </p:nvSpPr>
            <p:spPr bwMode="auto">
              <a:xfrm>
                <a:off x="2073" y="1871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66" name="Oval 98"/>
              <p:cNvSpPr>
                <a:spLocks noChangeArrowheads="1"/>
              </p:cNvSpPr>
              <p:nvPr/>
            </p:nvSpPr>
            <p:spPr bwMode="auto">
              <a:xfrm>
                <a:off x="2182" y="1984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67" name="Oval 99"/>
              <p:cNvSpPr>
                <a:spLocks noChangeArrowheads="1"/>
              </p:cNvSpPr>
              <p:nvPr/>
            </p:nvSpPr>
            <p:spPr bwMode="auto">
              <a:xfrm>
                <a:off x="2283" y="2097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68" name="Oval 100"/>
              <p:cNvSpPr>
                <a:spLocks noChangeArrowheads="1"/>
              </p:cNvSpPr>
              <p:nvPr/>
            </p:nvSpPr>
            <p:spPr bwMode="auto">
              <a:xfrm>
                <a:off x="2392" y="2210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69" name="Oval 101"/>
              <p:cNvSpPr>
                <a:spLocks noChangeArrowheads="1"/>
              </p:cNvSpPr>
              <p:nvPr/>
            </p:nvSpPr>
            <p:spPr bwMode="auto">
              <a:xfrm>
                <a:off x="2501" y="2323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70" name="Oval 102"/>
              <p:cNvSpPr>
                <a:spLocks noChangeArrowheads="1"/>
              </p:cNvSpPr>
              <p:nvPr/>
            </p:nvSpPr>
            <p:spPr bwMode="auto">
              <a:xfrm>
                <a:off x="2610" y="2436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71" name="Oval 103"/>
              <p:cNvSpPr>
                <a:spLocks noChangeArrowheads="1"/>
              </p:cNvSpPr>
              <p:nvPr/>
            </p:nvSpPr>
            <p:spPr bwMode="auto">
              <a:xfrm>
                <a:off x="2719" y="2549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72" name="Oval 104"/>
              <p:cNvSpPr>
                <a:spLocks noChangeArrowheads="1"/>
              </p:cNvSpPr>
              <p:nvPr/>
            </p:nvSpPr>
            <p:spPr bwMode="auto">
              <a:xfrm>
                <a:off x="1958" y="1984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73" name="Oval 105"/>
              <p:cNvSpPr>
                <a:spLocks noChangeArrowheads="1"/>
              </p:cNvSpPr>
              <p:nvPr/>
            </p:nvSpPr>
            <p:spPr bwMode="auto">
              <a:xfrm>
                <a:off x="2059" y="2097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74" name="Oval 106"/>
              <p:cNvSpPr>
                <a:spLocks noChangeArrowheads="1"/>
              </p:cNvSpPr>
              <p:nvPr/>
            </p:nvSpPr>
            <p:spPr bwMode="auto">
              <a:xfrm>
                <a:off x="2168" y="2210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75" name="Oval 107"/>
              <p:cNvSpPr>
                <a:spLocks noChangeArrowheads="1"/>
              </p:cNvSpPr>
              <p:nvPr/>
            </p:nvSpPr>
            <p:spPr bwMode="auto">
              <a:xfrm>
                <a:off x="2277" y="2323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76" name="Oval 108"/>
              <p:cNvSpPr>
                <a:spLocks noChangeArrowheads="1"/>
              </p:cNvSpPr>
              <p:nvPr/>
            </p:nvSpPr>
            <p:spPr bwMode="auto">
              <a:xfrm>
                <a:off x="2386" y="2436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77" name="Oval 109"/>
              <p:cNvSpPr>
                <a:spLocks noChangeArrowheads="1"/>
              </p:cNvSpPr>
              <p:nvPr/>
            </p:nvSpPr>
            <p:spPr bwMode="auto">
              <a:xfrm>
                <a:off x="2495" y="2549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78" name="Oval 110"/>
              <p:cNvSpPr>
                <a:spLocks noChangeArrowheads="1"/>
              </p:cNvSpPr>
              <p:nvPr/>
            </p:nvSpPr>
            <p:spPr bwMode="auto">
              <a:xfrm>
                <a:off x="1851" y="2097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79" name="Oval 111"/>
              <p:cNvSpPr>
                <a:spLocks noChangeArrowheads="1"/>
              </p:cNvSpPr>
              <p:nvPr/>
            </p:nvSpPr>
            <p:spPr bwMode="auto">
              <a:xfrm>
                <a:off x="1960" y="2210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80" name="Oval 112"/>
              <p:cNvSpPr>
                <a:spLocks noChangeArrowheads="1"/>
              </p:cNvSpPr>
              <p:nvPr/>
            </p:nvSpPr>
            <p:spPr bwMode="auto">
              <a:xfrm>
                <a:off x="2069" y="2323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81" name="Oval 113"/>
              <p:cNvSpPr>
                <a:spLocks noChangeArrowheads="1"/>
              </p:cNvSpPr>
              <p:nvPr/>
            </p:nvSpPr>
            <p:spPr bwMode="auto">
              <a:xfrm>
                <a:off x="2178" y="2436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82" name="Oval 114"/>
              <p:cNvSpPr>
                <a:spLocks noChangeArrowheads="1"/>
              </p:cNvSpPr>
              <p:nvPr/>
            </p:nvSpPr>
            <p:spPr bwMode="auto">
              <a:xfrm>
                <a:off x="2287" y="2549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83" name="Oval 115"/>
              <p:cNvSpPr>
                <a:spLocks noChangeArrowheads="1"/>
              </p:cNvSpPr>
              <p:nvPr/>
            </p:nvSpPr>
            <p:spPr bwMode="auto">
              <a:xfrm>
                <a:off x="1752" y="2210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84" name="Oval 116"/>
              <p:cNvSpPr>
                <a:spLocks noChangeArrowheads="1"/>
              </p:cNvSpPr>
              <p:nvPr/>
            </p:nvSpPr>
            <p:spPr bwMode="auto">
              <a:xfrm>
                <a:off x="1861" y="2323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85" name="Oval 117"/>
              <p:cNvSpPr>
                <a:spLocks noChangeArrowheads="1"/>
              </p:cNvSpPr>
              <p:nvPr/>
            </p:nvSpPr>
            <p:spPr bwMode="auto">
              <a:xfrm>
                <a:off x="1970" y="2436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86" name="Oval 118"/>
              <p:cNvSpPr>
                <a:spLocks noChangeArrowheads="1"/>
              </p:cNvSpPr>
              <p:nvPr/>
            </p:nvSpPr>
            <p:spPr bwMode="auto">
              <a:xfrm>
                <a:off x="2079" y="2549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87" name="Oval 119"/>
              <p:cNvSpPr>
                <a:spLocks noChangeArrowheads="1"/>
              </p:cNvSpPr>
              <p:nvPr/>
            </p:nvSpPr>
            <p:spPr bwMode="auto">
              <a:xfrm>
                <a:off x="1653" y="2323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88" name="Oval 120"/>
              <p:cNvSpPr>
                <a:spLocks noChangeArrowheads="1"/>
              </p:cNvSpPr>
              <p:nvPr/>
            </p:nvSpPr>
            <p:spPr bwMode="auto">
              <a:xfrm>
                <a:off x="1762" y="2436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89" name="Oval 121"/>
              <p:cNvSpPr>
                <a:spLocks noChangeArrowheads="1"/>
              </p:cNvSpPr>
              <p:nvPr/>
            </p:nvSpPr>
            <p:spPr bwMode="auto">
              <a:xfrm>
                <a:off x="1871" y="2549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90" name="Oval 122"/>
              <p:cNvSpPr>
                <a:spLocks noChangeArrowheads="1"/>
              </p:cNvSpPr>
              <p:nvPr/>
            </p:nvSpPr>
            <p:spPr bwMode="auto">
              <a:xfrm>
                <a:off x="1546" y="2436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91" name="Oval 123"/>
              <p:cNvSpPr>
                <a:spLocks noChangeArrowheads="1"/>
              </p:cNvSpPr>
              <p:nvPr/>
            </p:nvSpPr>
            <p:spPr bwMode="auto">
              <a:xfrm>
                <a:off x="1655" y="2549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92" name="Oval 124"/>
              <p:cNvSpPr>
                <a:spLocks noChangeArrowheads="1"/>
              </p:cNvSpPr>
              <p:nvPr/>
            </p:nvSpPr>
            <p:spPr bwMode="auto">
              <a:xfrm>
                <a:off x="1439" y="2549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6893" name="Group 125"/>
            <p:cNvGrpSpPr/>
            <p:nvPr/>
          </p:nvGrpSpPr>
          <p:grpSpPr bwMode="auto">
            <a:xfrm>
              <a:off x="1243" y="2434"/>
              <a:ext cx="3434" cy="382"/>
              <a:chOff x="1243" y="2434"/>
              <a:chExt cx="3434" cy="382"/>
            </a:xfrm>
          </p:grpSpPr>
          <p:sp>
            <p:nvSpPr>
              <p:cNvPr id="416894" name="Line 126"/>
              <p:cNvSpPr>
                <a:spLocks noChangeShapeType="1"/>
              </p:cNvSpPr>
              <p:nvPr/>
            </p:nvSpPr>
            <p:spPr bwMode="auto">
              <a:xfrm>
                <a:off x="1467" y="2442"/>
                <a:ext cx="0" cy="362"/>
              </a:xfrm>
              <a:prstGeom prst="line">
                <a:avLst/>
              </a:prstGeom>
              <a:noFill/>
              <a:ln w="28575">
                <a:solidFill>
                  <a:srgbClr val="66CC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95" name="Line 127"/>
              <p:cNvSpPr>
                <a:spLocks noChangeShapeType="1"/>
              </p:cNvSpPr>
              <p:nvPr/>
            </p:nvSpPr>
            <p:spPr bwMode="auto">
              <a:xfrm>
                <a:off x="1681" y="2442"/>
                <a:ext cx="0" cy="362"/>
              </a:xfrm>
              <a:prstGeom prst="line">
                <a:avLst/>
              </a:prstGeom>
              <a:noFill/>
              <a:ln w="28575">
                <a:solidFill>
                  <a:srgbClr val="66CC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96" name="Line 128"/>
              <p:cNvSpPr>
                <a:spLocks noChangeShapeType="1"/>
              </p:cNvSpPr>
              <p:nvPr/>
            </p:nvSpPr>
            <p:spPr bwMode="auto">
              <a:xfrm>
                <a:off x="1899" y="2442"/>
                <a:ext cx="0" cy="362"/>
              </a:xfrm>
              <a:prstGeom prst="line">
                <a:avLst/>
              </a:prstGeom>
              <a:noFill/>
              <a:ln w="28575">
                <a:solidFill>
                  <a:srgbClr val="66CC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97" name="Line 129"/>
              <p:cNvSpPr>
                <a:spLocks noChangeShapeType="1"/>
              </p:cNvSpPr>
              <p:nvPr/>
            </p:nvSpPr>
            <p:spPr bwMode="auto">
              <a:xfrm>
                <a:off x="2105" y="2442"/>
                <a:ext cx="0" cy="362"/>
              </a:xfrm>
              <a:prstGeom prst="line">
                <a:avLst/>
              </a:prstGeom>
              <a:noFill/>
              <a:ln w="28575">
                <a:solidFill>
                  <a:srgbClr val="66CC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98" name="Line 130"/>
              <p:cNvSpPr>
                <a:spLocks noChangeShapeType="1"/>
              </p:cNvSpPr>
              <p:nvPr/>
            </p:nvSpPr>
            <p:spPr bwMode="auto">
              <a:xfrm>
                <a:off x="2313" y="2442"/>
                <a:ext cx="0" cy="362"/>
              </a:xfrm>
              <a:prstGeom prst="line">
                <a:avLst/>
              </a:prstGeom>
              <a:noFill/>
              <a:ln w="28575">
                <a:solidFill>
                  <a:srgbClr val="66CC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99" name="Line 131"/>
              <p:cNvSpPr>
                <a:spLocks noChangeShapeType="1"/>
              </p:cNvSpPr>
              <p:nvPr/>
            </p:nvSpPr>
            <p:spPr bwMode="auto">
              <a:xfrm>
                <a:off x="2524" y="2442"/>
                <a:ext cx="0" cy="362"/>
              </a:xfrm>
              <a:prstGeom prst="line">
                <a:avLst/>
              </a:prstGeom>
              <a:noFill/>
              <a:ln w="28575">
                <a:solidFill>
                  <a:srgbClr val="66CC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00" name="Line 132"/>
              <p:cNvSpPr>
                <a:spLocks noChangeShapeType="1"/>
              </p:cNvSpPr>
              <p:nvPr/>
            </p:nvSpPr>
            <p:spPr bwMode="auto">
              <a:xfrm>
                <a:off x="2746" y="2442"/>
                <a:ext cx="0" cy="362"/>
              </a:xfrm>
              <a:prstGeom prst="line">
                <a:avLst/>
              </a:prstGeom>
              <a:noFill/>
              <a:ln w="28575">
                <a:solidFill>
                  <a:srgbClr val="66CC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01" name="Line 133"/>
              <p:cNvSpPr>
                <a:spLocks noChangeShapeType="1"/>
              </p:cNvSpPr>
              <p:nvPr/>
            </p:nvSpPr>
            <p:spPr bwMode="auto">
              <a:xfrm>
                <a:off x="2972" y="2442"/>
                <a:ext cx="0" cy="362"/>
              </a:xfrm>
              <a:prstGeom prst="line">
                <a:avLst/>
              </a:prstGeom>
              <a:noFill/>
              <a:ln w="28575">
                <a:solidFill>
                  <a:srgbClr val="66CC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02" name="Line 134"/>
              <p:cNvSpPr>
                <a:spLocks noChangeShapeType="1"/>
              </p:cNvSpPr>
              <p:nvPr/>
            </p:nvSpPr>
            <p:spPr bwMode="auto">
              <a:xfrm>
                <a:off x="3186" y="2442"/>
                <a:ext cx="0" cy="362"/>
              </a:xfrm>
              <a:prstGeom prst="line">
                <a:avLst/>
              </a:prstGeom>
              <a:noFill/>
              <a:ln w="28575">
                <a:solidFill>
                  <a:srgbClr val="66CC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03" name="Line 135"/>
              <p:cNvSpPr>
                <a:spLocks noChangeShapeType="1"/>
              </p:cNvSpPr>
              <p:nvPr/>
            </p:nvSpPr>
            <p:spPr bwMode="auto">
              <a:xfrm>
                <a:off x="3398" y="2442"/>
                <a:ext cx="0" cy="362"/>
              </a:xfrm>
              <a:prstGeom prst="line">
                <a:avLst/>
              </a:prstGeom>
              <a:noFill/>
              <a:ln w="28575">
                <a:solidFill>
                  <a:srgbClr val="66CC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04" name="Line 136"/>
              <p:cNvSpPr>
                <a:spLocks noChangeShapeType="1"/>
              </p:cNvSpPr>
              <p:nvPr/>
            </p:nvSpPr>
            <p:spPr bwMode="auto">
              <a:xfrm>
                <a:off x="3609" y="2442"/>
                <a:ext cx="0" cy="362"/>
              </a:xfrm>
              <a:prstGeom prst="line">
                <a:avLst/>
              </a:prstGeom>
              <a:noFill/>
              <a:ln w="28575">
                <a:solidFill>
                  <a:srgbClr val="66CC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05" name="Line 137"/>
              <p:cNvSpPr>
                <a:spLocks noChangeShapeType="1"/>
              </p:cNvSpPr>
              <p:nvPr/>
            </p:nvSpPr>
            <p:spPr bwMode="auto">
              <a:xfrm>
                <a:off x="3815" y="2442"/>
                <a:ext cx="0" cy="362"/>
              </a:xfrm>
              <a:prstGeom prst="line">
                <a:avLst/>
              </a:prstGeom>
              <a:noFill/>
              <a:ln w="28575">
                <a:solidFill>
                  <a:srgbClr val="66CC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06" name="Line 138"/>
              <p:cNvSpPr>
                <a:spLocks noChangeShapeType="1"/>
              </p:cNvSpPr>
              <p:nvPr/>
            </p:nvSpPr>
            <p:spPr bwMode="auto">
              <a:xfrm>
                <a:off x="4029" y="2442"/>
                <a:ext cx="0" cy="362"/>
              </a:xfrm>
              <a:prstGeom prst="line">
                <a:avLst/>
              </a:prstGeom>
              <a:noFill/>
              <a:ln w="28575">
                <a:solidFill>
                  <a:srgbClr val="66CC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07" name="Line 139"/>
              <p:cNvSpPr>
                <a:spLocks noChangeShapeType="1"/>
              </p:cNvSpPr>
              <p:nvPr/>
            </p:nvSpPr>
            <p:spPr bwMode="auto">
              <a:xfrm>
                <a:off x="4247" y="2442"/>
                <a:ext cx="0" cy="362"/>
              </a:xfrm>
              <a:prstGeom prst="line">
                <a:avLst/>
              </a:prstGeom>
              <a:noFill/>
              <a:ln w="28575">
                <a:solidFill>
                  <a:srgbClr val="66CC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08" name="Line 140"/>
              <p:cNvSpPr>
                <a:spLocks noChangeShapeType="1"/>
              </p:cNvSpPr>
              <p:nvPr/>
            </p:nvSpPr>
            <p:spPr bwMode="auto">
              <a:xfrm>
                <a:off x="4467" y="2442"/>
                <a:ext cx="0" cy="362"/>
              </a:xfrm>
              <a:prstGeom prst="line">
                <a:avLst/>
              </a:prstGeom>
              <a:noFill/>
              <a:ln w="28575">
                <a:solidFill>
                  <a:srgbClr val="66CC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09" name="Line 141"/>
              <p:cNvSpPr>
                <a:spLocks noChangeShapeType="1"/>
              </p:cNvSpPr>
              <p:nvPr/>
            </p:nvSpPr>
            <p:spPr bwMode="auto">
              <a:xfrm>
                <a:off x="4677" y="2443"/>
                <a:ext cx="0" cy="373"/>
              </a:xfrm>
              <a:prstGeom prst="line">
                <a:avLst/>
              </a:prstGeom>
              <a:noFill/>
              <a:ln w="28575">
                <a:solidFill>
                  <a:srgbClr val="66CC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10" name="Line 142"/>
              <p:cNvSpPr>
                <a:spLocks noChangeShapeType="1"/>
              </p:cNvSpPr>
              <p:nvPr/>
            </p:nvSpPr>
            <p:spPr bwMode="auto">
              <a:xfrm>
                <a:off x="1252" y="2434"/>
                <a:ext cx="0" cy="362"/>
              </a:xfrm>
              <a:prstGeom prst="line">
                <a:avLst/>
              </a:prstGeom>
              <a:noFill/>
              <a:ln w="28575">
                <a:solidFill>
                  <a:srgbClr val="66CC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11" name="Line 143"/>
              <p:cNvSpPr>
                <a:spLocks noChangeShapeType="1"/>
              </p:cNvSpPr>
              <p:nvPr/>
            </p:nvSpPr>
            <p:spPr bwMode="auto">
              <a:xfrm>
                <a:off x="1243" y="2804"/>
                <a:ext cx="3434" cy="3"/>
              </a:xfrm>
              <a:prstGeom prst="line">
                <a:avLst/>
              </a:prstGeom>
              <a:noFill/>
              <a:ln w="28575">
                <a:solidFill>
                  <a:srgbClr val="66CC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16912" name="Group 144"/>
          <p:cNvGrpSpPr/>
          <p:nvPr/>
        </p:nvGrpSpPr>
        <p:grpSpPr bwMode="auto">
          <a:xfrm>
            <a:off x="1460500" y="1073150"/>
            <a:ext cx="6881813" cy="3910013"/>
            <a:chOff x="920" y="836"/>
            <a:chExt cx="4335" cy="2463"/>
          </a:xfrm>
        </p:grpSpPr>
        <p:sp>
          <p:nvSpPr>
            <p:cNvPr id="416913" name="Line 145"/>
            <p:cNvSpPr>
              <a:spLocks noChangeShapeType="1"/>
            </p:cNvSpPr>
            <p:nvPr/>
          </p:nvSpPr>
          <p:spPr bwMode="auto">
            <a:xfrm flipV="1">
              <a:off x="2972" y="836"/>
              <a:ext cx="0" cy="2270"/>
            </a:xfrm>
            <a:prstGeom prst="lin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914" name="Line 146"/>
            <p:cNvSpPr>
              <a:spLocks noChangeShapeType="1"/>
            </p:cNvSpPr>
            <p:nvPr/>
          </p:nvSpPr>
          <p:spPr bwMode="auto">
            <a:xfrm>
              <a:off x="920" y="2976"/>
              <a:ext cx="4168" cy="0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915" name="Rectangle 147"/>
            <p:cNvSpPr>
              <a:spLocks noChangeArrowheads="1"/>
            </p:cNvSpPr>
            <p:nvPr/>
          </p:nvSpPr>
          <p:spPr bwMode="auto">
            <a:xfrm>
              <a:off x="2862" y="3050"/>
              <a:ext cx="22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416916" name="Rectangle 148"/>
            <p:cNvSpPr>
              <a:spLocks noChangeArrowheads="1"/>
            </p:cNvSpPr>
            <p:nvPr/>
          </p:nvSpPr>
          <p:spPr bwMode="auto">
            <a:xfrm>
              <a:off x="5042" y="2734"/>
              <a:ext cx="213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16917" name="Rectangle 149"/>
            <p:cNvSpPr>
              <a:spLocks noChangeArrowheads="1"/>
            </p:cNvSpPr>
            <p:nvPr/>
          </p:nvSpPr>
          <p:spPr bwMode="auto">
            <a:xfrm>
              <a:off x="1183" y="2952"/>
              <a:ext cx="385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</a:rPr>
                <a:t>-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8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</a:rPr>
                <a:t>-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7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</a:rPr>
                <a:t>-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6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</a:rPr>
                <a:t>-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5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</a:rPr>
                <a:t>-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4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</a:rPr>
                <a:t>-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3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</a:rPr>
                <a:t>-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2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</a:rPr>
                <a:t>-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1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1   2    3    4    5    6    7    8</a:t>
              </a:r>
            </a:p>
          </p:txBody>
        </p:sp>
      </p:grpSp>
      <p:sp>
        <p:nvSpPr>
          <p:cNvPr id="416918" name="Oval 150"/>
          <p:cNvSpPr>
            <a:spLocks noChangeAspect="1" noChangeArrowheads="1"/>
          </p:cNvSpPr>
          <p:nvPr/>
        </p:nvSpPr>
        <p:spPr bwMode="auto">
          <a:xfrm>
            <a:off x="4633913" y="1135063"/>
            <a:ext cx="147637" cy="147637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919" name="WordArt 151"/>
          <p:cNvSpPr>
            <a:spLocks noChangeArrowheads="1" noChangeShapeType="1" noTextEdit="1"/>
          </p:cNvSpPr>
          <p:nvPr/>
        </p:nvSpPr>
        <p:spPr bwMode="auto">
          <a:xfrm>
            <a:off x="3424238" y="666750"/>
            <a:ext cx="2614612" cy="3286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rgbClr val="3333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高尔顿钉板试验</a:t>
            </a:r>
          </a:p>
        </p:txBody>
      </p:sp>
      <p:grpSp>
        <p:nvGrpSpPr>
          <p:cNvPr id="416920" name="Group 152"/>
          <p:cNvGrpSpPr/>
          <p:nvPr/>
        </p:nvGrpSpPr>
        <p:grpSpPr bwMode="auto">
          <a:xfrm>
            <a:off x="5837238" y="2435225"/>
            <a:ext cx="2354262" cy="920750"/>
            <a:chOff x="3677" y="1534"/>
            <a:chExt cx="1483" cy="580"/>
          </a:xfrm>
        </p:grpSpPr>
        <p:sp>
          <p:nvSpPr>
            <p:cNvPr id="416921" name="AutoShape 153"/>
            <p:cNvSpPr>
              <a:spLocks noChangeArrowheads="1"/>
            </p:cNvSpPr>
            <p:nvPr/>
          </p:nvSpPr>
          <p:spPr bwMode="auto">
            <a:xfrm>
              <a:off x="3677" y="1534"/>
              <a:ext cx="1483" cy="580"/>
            </a:xfrm>
            <a:prstGeom prst="wedgeRectCallout">
              <a:avLst>
                <a:gd name="adj1" fmla="val -60046"/>
                <a:gd name="adj2" fmla="val 150519"/>
              </a:avLst>
            </a:prstGeom>
            <a:solidFill>
              <a:srgbClr val="003399"/>
            </a:solidFill>
            <a:ln w="9525" algn="ctr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l">
                <a:lnSpc>
                  <a:spcPct val="100000"/>
                </a:lnSpc>
              </a:pP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小球最后落入的格数         </a:t>
              </a:r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?</a:t>
              </a:r>
            </a:p>
          </p:txBody>
        </p:sp>
        <p:graphicFrame>
          <p:nvGraphicFramePr>
            <p:cNvPr id="416922" name="Object 154"/>
            <p:cNvGraphicFramePr>
              <a:graphicFrameLocks noChangeAspect="1"/>
            </p:cNvGraphicFramePr>
            <p:nvPr/>
          </p:nvGraphicFramePr>
          <p:xfrm>
            <a:off x="4443" y="1859"/>
            <a:ext cx="457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705600" imgH="3657600" progId="Equation.DSMT4">
                    <p:embed/>
                  </p:oleObj>
                </mc:Choice>
                <mc:Fallback>
                  <p:oleObj name="Equation" r:id="rId2" imgW="6705600" imgH="3657600" progId="Equation.DSMT4">
                    <p:embed/>
                    <p:pic>
                      <p:nvPicPr>
                        <p:cNvPr id="0" name="图片 323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3" y="1859"/>
                          <a:ext cx="457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6923" name="Group 155"/>
          <p:cNvGrpSpPr/>
          <p:nvPr/>
        </p:nvGrpSpPr>
        <p:grpSpPr bwMode="auto">
          <a:xfrm>
            <a:off x="868363" y="4892675"/>
            <a:ext cx="5840412" cy="569913"/>
            <a:chOff x="547" y="3210"/>
            <a:chExt cx="3679" cy="359"/>
          </a:xfrm>
        </p:grpSpPr>
        <p:sp>
          <p:nvSpPr>
            <p:cNvPr id="416924" name="Rectangle 156"/>
            <p:cNvSpPr>
              <a:spLocks noChangeArrowheads="1"/>
            </p:cNvSpPr>
            <p:nvPr/>
          </p:nvSpPr>
          <p:spPr bwMode="auto">
            <a:xfrm>
              <a:off x="547" y="3210"/>
              <a:ext cx="3679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记小球向右落下的次数为</a:t>
              </a:r>
              <a:r>
                <a:rPr lang="zh-CN" altLang="en-US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    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则</a:t>
              </a:r>
            </a:p>
          </p:txBody>
        </p:sp>
        <p:graphicFrame>
          <p:nvGraphicFramePr>
            <p:cNvPr id="416925" name="Object 157"/>
            <p:cNvGraphicFramePr>
              <a:graphicFrameLocks noChangeAspect="1"/>
            </p:cNvGraphicFramePr>
            <p:nvPr/>
          </p:nvGraphicFramePr>
          <p:xfrm>
            <a:off x="3068" y="3314"/>
            <a:ext cx="31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572000" imgH="3962400" progId="Equation.DSMT4">
                    <p:embed/>
                  </p:oleObj>
                </mc:Choice>
                <mc:Fallback>
                  <p:oleObj name="Equation" r:id="rId4" imgW="4572000" imgH="3962400" progId="Equation.DSMT4">
                    <p:embed/>
                    <p:pic>
                      <p:nvPicPr>
                        <p:cNvPr id="0" name="图片 323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8" y="3314"/>
                          <a:ext cx="31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6926" name="Object 158"/>
            <p:cNvGraphicFramePr>
              <a:graphicFrameLocks noChangeAspect="1"/>
            </p:cNvGraphicFramePr>
            <p:nvPr/>
          </p:nvGraphicFramePr>
          <p:xfrm>
            <a:off x="3591" y="3303"/>
            <a:ext cx="43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400800" imgH="3352800" progId="Equation.DSMT4">
                    <p:embed/>
                  </p:oleObj>
                </mc:Choice>
                <mc:Fallback>
                  <p:oleObj name="Equation" r:id="rId6" imgW="6400800" imgH="3352800" progId="Equation.DSMT4">
                    <p:embed/>
                    <p:pic>
                      <p:nvPicPr>
                        <p:cNvPr id="0" name="图片 323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1" y="3303"/>
                          <a:ext cx="43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6927" name="Object 159"/>
          <p:cNvGraphicFramePr>
            <a:graphicFrameLocks noChangeAspect="1"/>
          </p:cNvGraphicFramePr>
          <p:nvPr/>
        </p:nvGraphicFramePr>
        <p:xfrm>
          <a:off x="6373813" y="5010150"/>
          <a:ext cx="14176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801600" imgH="4267200" progId="Equation.DSMT4">
                  <p:embed/>
                </p:oleObj>
              </mc:Choice>
              <mc:Fallback>
                <p:oleObj name="Equation" r:id="rId8" imgW="12801600" imgH="4267200" progId="Equation.DSMT4">
                  <p:embed/>
                  <p:pic>
                    <p:nvPicPr>
                      <p:cNvPr id="0" name="图片 323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813" y="5010150"/>
                        <a:ext cx="14176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6928" name="Group 160"/>
          <p:cNvGrpSpPr/>
          <p:nvPr/>
        </p:nvGrpSpPr>
        <p:grpSpPr bwMode="auto">
          <a:xfrm>
            <a:off x="857250" y="5440363"/>
            <a:ext cx="5840413" cy="569912"/>
            <a:chOff x="547" y="3210"/>
            <a:chExt cx="3679" cy="359"/>
          </a:xfrm>
        </p:grpSpPr>
        <p:sp>
          <p:nvSpPr>
            <p:cNvPr id="416929" name="Rectangle 161"/>
            <p:cNvSpPr>
              <a:spLocks noChangeArrowheads="1"/>
            </p:cNvSpPr>
            <p:nvPr/>
          </p:nvSpPr>
          <p:spPr bwMode="auto">
            <a:xfrm>
              <a:off x="547" y="3210"/>
              <a:ext cx="3679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记小球向左落下的次数为</a:t>
              </a:r>
              <a:r>
                <a:rPr lang="zh-CN" altLang="en-US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    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则</a:t>
              </a:r>
            </a:p>
          </p:txBody>
        </p:sp>
        <p:graphicFrame>
          <p:nvGraphicFramePr>
            <p:cNvPr id="416930" name="Object 162"/>
            <p:cNvGraphicFramePr>
              <a:graphicFrameLocks noChangeAspect="1"/>
            </p:cNvGraphicFramePr>
            <p:nvPr/>
          </p:nvGraphicFramePr>
          <p:xfrm>
            <a:off x="3089" y="3314"/>
            <a:ext cx="269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962400" imgH="3962400" progId="Equation.DSMT4">
                    <p:embed/>
                  </p:oleObj>
                </mc:Choice>
                <mc:Fallback>
                  <p:oleObj name="Equation" r:id="rId10" imgW="3962400" imgH="3962400" progId="Equation.DSMT4">
                    <p:embed/>
                    <p:pic>
                      <p:nvPicPr>
                        <p:cNvPr id="0" name="图片 323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9" y="3314"/>
                          <a:ext cx="269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6931" name="Object 163"/>
            <p:cNvGraphicFramePr>
              <a:graphicFrameLocks noChangeAspect="1"/>
            </p:cNvGraphicFramePr>
            <p:nvPr/>
          </p:nvGraphicFramePr>
          <p:xfrm>
            <a:off x="3612" y="3303"/>
            <a:ext cx="39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791200" imgH="3352800" progId="Equation.DSMT4">
                    <p:embed/>
                  </p:oleObj>
                </mc:Choice>
                <mc:Fallback>
                  <p:oleObj name="Equation" r:id="rId12" imgW="5791200" imgH="3352800" progId="Equation.DSMT4">
                    <p:embed/>
                    <p:pic>
                      <p:nvPicPr>
                        <p:cNvPr id="0" name="图片 323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2" y="3303"/>
                          <a:ext cx="39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6932" name="Object 164"/>
          <p:cNvGraphicFramePr>
            <a:graphicFrameLocks noChangeAspect="1"/>
          </p:cNvGraphicFramePr>
          <p:nvPr/>
        </p:nvGraphicFramePr>
        <p:xfrm>
          <a:off x="6346825" y="5565775"/>
          <a:ext cx="14763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801600" imgH="4267200" progId="Equation.DSMT4">
                  <p:embed/>
                </p:oleObj>
              </mc:Choice>
              <mc:Fallback>
                <p:oleObj name="Equation" r:id="rId14" imgW="12801600" imgH="4267200" progId="Equation.DSMT4">
                  <p:embed/>
                  <p:pic>
                    <p:nvPicPr>
                      <p:cNvPr id="0" name="图片 323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6825" y="5565775"/>
                        <a:ext cx="147637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933" name="Object 165"/>
          <p:cNvGraphicFramePr>
            <a:graphicFrameLocks noChangeAspect="1"/>
          </p:cNvGraphicFramePr>
          <p:nvPr/>
        </p:nvGraphicFramePr>
        <p:xfrm>
          <a:off x="2387600" y="6102350"/>
          <a:ext cx="46085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2672000" imgH="4267200" progId="Equation.DSMT4">
                  <p:embed/>
                </p:oleObj>
              </mc:Choice>
              <mc:Fallback>
                <p:oleObj name="Equation" r:id="rId16" imgW="42672000" imgH="4267200" progId="Equation.DSMT4">
                  <p:embed/>
                  <p:pic>
                    <p:nvPicPr>
                      <p:cNvPr id="0" name="图片 323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6102350"/>
                        <a:ext cx="460851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6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6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000"/>
                                        <p:tgtEl>
                                          <p:spTgt spid="41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6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6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7 C 0.00642 0.00231 0.01267 0.00578 0.0158 0.01065 C 0.01892 0.01551 0.01736 0.02546 0.01892 0.02916 C 0.02049 0.03287 0.02326 0.03078 0.0257 0.03264 C 0.02813 0.03449 0.03177 0.0368 0.03333 0.04028 C 0.0349 0.04375 0.03629 0.05069 0.03542 0.0537 C 0.03455 0.05671 0.03073 0.05648 0.0283 0.05903 C 0.02587 0.06157 0.02292 0.06504 0.02135 0.06875 C 0.01979 0.07245 0.02101 0.07893 0.01927 0.08194 C 0.01754 0.08495 0.01441 0.08449 0.01146 0.08703 C 0.00851 0.08958 0.00347 0.09328 0.00156 0.09676 C -0.00035 0.10023 -0.00035 0.10532 0.00052 0.10764 C 0.00139 0.10995 0.00382 0.10903 0.00642 0.11111 C 0.00903 0.11319 0.01424 0.11713 0.01615 0.12083 C 0.01806 0.12453 0.01649 0.13032 0.01823 0.13333 C 0.01997 0.13634 0.02413 0.13657 0.02708 0.13912 C 0.03004 0.14166 0.03403 0.14514 0.03559 0.14884 C 0.03715 0.15254 0.03733 0.15833 0.03663 0.16111 C 0.03594 0.16389 0.03368 0.16319 0.03125 0.16528 C 0.02882 0.16736 0.02379 0.17014 0.02153 0.17384 C 0.01927 0.17754 0.01719 0.18379 0.01788 0.1868 C 0.01858 0.18981 0.02309 0.18981 0.02552 0.19236 C 0.02795 0.1949 0.03142 0.19861 0.03299 0.20208 C 0.03455 0.20555 0.03351 0.21041 0.03542 0.21319 C 0.03733 0.21597 0.04167 0.2162 0.04445 0.21898 C 0.04722 0.22176 0.0507 0.22662 0.05226 0.22986 C 0.05382 0.2331 0.05295 0.23657 0.05434 0.23912 C 0.05573 0.24143 0.05903 0.24328 0.06111 0.24514 C 0.0632 0.24699 0.06528 0.24791 0.06684 0.25 C 0.0684 0.25185 0.06997 0.25486 0.07083 0.25764 C 0.0717 0.26041 0.07049 0.26481 0.07205 0.2669 C 0.07361 0.26898 0.07743 0.26875 0.07986 0.27083 C 0.08229 0.27291 0.08542 0.27615 0.08715 0.2794 C 0.08889 0.28264 0.08854 0.28819 0.09028 0.29097 C 0.09201 0.29375 0.09583 0.29375 0.09792 0.29537 C 0.1 0.29699 0.10104 0.29861 0.1026 0.30069 C 0.10417 0.30278 0.1066 0.30463 0.10747 0.30764 C 0.10833 0.31065 0.10938 0.31574 0.10833 0.31828 C 0.10729 0.32083 0.10382 0.32106 0.10156 0.32361 C 0.09931 0.32615 0.09601 0.32986 0.09479 0.33333 C 0.09358 0.3368 0.09323 0.34213 0.09427 0.34467 C 0.09531 0.34722 0.09879 0.34699 0.10156 0.3493 C 0.10434 0.35162 0.10938 0.35602 0.11094 0.35926 C 0.1125 0.3625 0.11267 0.36666 0.11146 0.36944 C 0.11024 0.37222 0.10608 0.37315 0.10382 0.37592 C 0.10156 0.3787 0.09931 0.3824 0.09757 0.38565 C 0.09583 0.38889 0.09445 0.39143 0.09375 0.39514 C 0.09306 0.39884 0.09323 0.40393 0.09323 0.40787 C 0.09323 0.4118 0.09323 0.41574 0.09323 0.41944 C 0.09323 0.42315 0.09323 0.42662 0.09323 0.42986 C 0.09323 0.4331 0.09288 0.43611 0.09288 0.43889 C 0.09288 0.44166 0.09323 0.44352 0.09323 0.44722 C 0.09323 0.45092 0.09288 0.45833 0.09288 0.46065 " pathEditMode="relative" rAng="0" ptsTypes="aaaaaaaaaaaaaaaaaaaaaaaaaaaaaaaaaaaaaaaaaaaaaaaaaaaaa">
                                      <p:cBhvr>
                                        <p:cTn id="24" dur="3000" fill="hold"/>
                                        <p:tgtEl>
                                          <p:spTgt spid="4169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0" y="2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1000"/>
                                        <p:tgtEl>
                                          <p:spTgt spid="41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6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6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1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6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6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1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6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16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6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6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0" grpId="0" animBg="1"/>
      <p:bldP spid="416918" grpId="0" animBg="1"/>
      <p:bldP spid="416918" grpId="1" animBg="1"/>
      <p:bldP spid="4169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0" name="WordArt 20"/>
          <p:cNvSpPr>
            <a:spLocks noChangeArrowheads="1" noChangeShapeType="1" noTextEdit="1"/>
          </p:cNvSpPr>
          <p:nvPr/>
        </p:nvSpPr>
        <p:spPr bwMode="auto">
          <a:xfrm>
            <a:off x="363538" y="646113"/>
            <a:ext cx="4563268" cy="3746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（三）几何分布和负二项分布</a:t>
            </a:r>
          </a:p>
        </p:txBody>
      </p:sp>
      <p:graphicFrame>
        <p:nvGraphicFramePr>
          <p:cNvPr id="358422" name="Object 22"/>
          <p:cNvGraphicFramePr>
            <a:graphicFrameLocks noChangeAspect="1"/>
          </p:cNvGraphicFramePr>
          <p:nvPr/>
        </p:nvGraphicFramePr>
        <p:xfrm>
          <a:off x="1358900" y="3756025"/>
          <a:ext cx="62372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607200" imgH="4876800" progId="Equation.DSMT4">
                  <p:embed/>
                </p:oleObj>
              </mc:Choice>
              <mc:Fallback>
                <p:oleObj name="Equation" r:id="rId2" imgW="57607200" imgH="4876800" progId="Equation.DSMT4">
                  <p:embed/>
                  <p:pic>
                    <p:nvPicPr>
                      <p:cNvPr id="0" name="图片 51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3756025"/>
                        <a:ext cx="62372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25" name="Rectangle 25"/>
          <p:cNvSpPr>
            <a:spLocks noChangeArrowheads="1"/>
          </p:cNvSpPr>
          <p:nvPr/>
        </p:nvSpPr>
        <p:spPr bwMode="auto">
          <a:xfrm>
            <a:off x="798513" y="1109663"/>
            <a:ext cx="7496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几何分布也是由独立的伯努利试验构造而成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15913" y="1843088"/>
            <a:ext cx="847352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   每次试验成功的概率是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，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X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表示直到第一次成功所做的试验次数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315913" y="2928938"/>
            <a:ext cx="83232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X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=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k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：前面的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k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-1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次试验失败，第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k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次试验成功，故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15913" y="4552465"/>
            <a:ext cx="83232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可以验证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p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(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k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满足频率函数的本质特征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5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0" grpId="0"/>
      <p:bldP spid="358425" grpId="0"/>
      <p:bldP spid="26" grpId="0"/>
      <p:bldP spid="27" grpId="0"/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4"/>
          <p:cNvSpPr>
            <a:spLocks noChangeArrowheads="1" noChangeShapeType="1" noTextEdit="1"/>
          </p:cNvSpPr>
          <p:nvPr/>
        </p:nvSpPr>
        <p:spPr bwMode="auto">
          <a:xfrm>
            <a:off x="706437" y="931960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4" name="Rectangle 25"/>
          <p:cNvSpPr>
            <a:spLocks noChangeArrowheads="1"/>
          </p:cNvSpPr>
          <p:nvPr/>
        </p:nvSpPr>
        <p:spPr bwMode="auto">
          <a:xfrm>
            <a:off x="307910" y="802306"/>
            <a:ext cx="84815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          据说某国家彩票命中概率为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1/9.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307909" y="1362138"/>
            <a:ext cx="848152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          那么一个人在猜中时所购买的彩票总数就是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p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=1/9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的几何分布随机变量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240" y="2218824"/>
            <a:ext cx="6184730" cy="4637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ChangeArrowheads="1"/>
          </p:cNvSpPr>
          <p:nvPr/>
        </p:nvSpPr>
        <p:spPr bwMode="auto">
          <a:xfrm>
            <a:off x="798513" y="1109663"/>
            <a:ext cx="7496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负二项分布是几何分布的一般化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Object 22"/>
          <p:cNvGraphicFramePr>
            <a:graphicFrameLocks noChangeAspect="1"/>
          </p:cNvGraphicFramePr>
          <p:nvPr/>
        </p:nvGraphicFramePr>
        <p:xfrm>
          <a:off x="810435" y="5150498"/>
          <a:ext cx="7682665" cy="55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312800" imgH="4876800" progId="Equation.DSMT4">
                  <p:embed/>
                </p:oleObj>
              </mc:Choice>
              <mc:Fallback>
                <p:oleObj name="Equation" r:id="rId2" imgW="64312800" imgH="4876800" progId="Equation.DSMT4">
                  <p:embed/>
                  <p:pic>
                    <p:nvPicPr>
                      <p:cNvPr id="0" name="图片 543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435" y="5150498"/>
                        <a:ext cx="7682665" cy="553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5"/>
          <p:cNvSpPr>
            <a:spLocks noChangeArrowheads="1"/>
          </p:cNvSpPr>
          <p:nvPr/>
        </p:nvSpPr>
        <p:spPr bwMode="auto">
          <a:xfrm>
            <a:off x="315913" y="1843088"/>
            <a:ext cx="832326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   每次试验成功的概率是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，连续独立地试验直到成功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r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次为止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令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X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表示试验次数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139961" y="2835628"/>
            <a:ext cx="893872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   X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=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k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：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l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由独立性假设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,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任一特定试验序列发生的概率是 </a:t>
            </a:r>
            <a:r>
              <a:rPr lang="en-US" altLang="zh-CN" i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p</a:t>
            </a:r>
            <a:r>
              <a:rPr lang="en-US" altLang="zh-CN" i="1" baseline="30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r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(1-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p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)</a:t>
            </a:r>
            <a:r>
              <a:rPr lang="en-US" altLang="zh-CN" i="1" baseline="30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k</a:t>
            </a:r>
            <a:r>
              <a:rPr lang="en-US" altLang="zh-CN" baseline="30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-</a:t>
            </a:r>
            <a:r>
              <a:rPr lang="en-US" altLang="zh-CN" i="1" baseline="30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r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</a:t>
            </a:r>
          </a:p>
          <a:p>
            <a:pPr algn="l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最后一次试验结果是成功的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,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剩余的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r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次成功出现在剩余的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k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次试验中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729456" y="5933589"/>
            <a:ext cx="7496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r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=1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的负二项分布就是几何分布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8" name="WordArt 20"/>
          <p:cNvSpPr>
            <a:spLocks noChangeArrowheads="1" noChangeShapeType="1" noTextEdit="1"/>
          </p:cNvSpPr>
          <p:nvPr/>
        </p:nvSpPr>
        <p:spPr bwMode="auto">
          <a:xfrm>
            <a:off x="363538" y="646113"/>
            <a:ext cx="4563268" cy="3746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（三）几何分布和负二项分布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build="p"/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4"/>
          <p:cNvSpPr>
            <a:spLocks noChangeArrowheads="1" noChangeShapeType="1" noTextEdit="1"/>
          </p:cNvSpPr>
          <p:nvPr/>
        </p:nvSpPr>
        <p:spPr bwMode="auto">
          <a:xfrm>
            <a:off x="706437" y="931960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4" name="Rectangle 25"/>
          <p:cNvSpPr>
            <a:spLocks noChangeArrowheads="1"/>
          </p:cNvSpPr>
          <p:nvPr/>
        </p:nvSpPr>
        <p:spPr bwMode="auto">
          <a:xfrm>
            <a:off x="307910" y="802306"/>
            <a:ext cx="84815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        据说某国家彩票命中概率为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1/9. 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307909" y="1446117"/>
            <a:ext cx="848152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    那么一个人直到猜中第二次彩票的试验次数的分布是负二项分布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400426" y="1923170"/>
          <a:ext cx="56435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120800" imgH="4876800" progId="Equation.DSMT4">
                  <p:embed/>
                </p:oleObj>
              </mc:Choice>
              <mc:Fallback>
                <p:oleObj name="Equation" r:id="rId2" imgW="52120800" imgH="48768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26" y="1923170"/>
                        <a:ext cx="56435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9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2344102"/>
            <a:ext cx="6019774" cy="4513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63" name="Text Box 35"/>
          <p:cNvSpPr txBox="1">
            <a:spLocks noChangeArrowheads="1"/>
          </p:cNvSpPr>
          <p:nvPr/>
        </p:nvSpPr>
        <p:spPr bwMode="auto">
          <a:xfrm>
            <a:off x="1344613" y="622015"/>
            <a:ext cx="8142287" cy="508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将一枚硬币连抛三次，观察正、反面出现的情况，</a:t>
            </a:r>
          </a:p>
        </p:txBody>
      </p:sp>
      <p:sp>
        <p:nvSpPr>
          <p:cNvPr id="329776" name="Rectangle 48"/>
          <p:cNvSpPr>
            <a:spLocks noChangeArrowheads="1"/>
          </p:cNvSpPr>
          <p:nvPr/>
        </p:nvSpPr>
        <p:spPr bwMode="auto">
          <a:xfrm>
            <a:off x="695325" y="3468408"/>
            <a:ext cx="2197100" cy="54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考虑事件</a:t>
            </a:r>
          </a:p>
        </p:txBody>
      </p:sp>
      <p:sp>
        <p:nvSpPr>
          <p:cNvPr id="329779" name="WordArt 51"/>
          <p:cNvSpPr>
            <a:spLocks noChangeArrowheads="1" noChangeShapeType="1" noTextEdit="1"/>
          </p:cNvSpPr>
          <p:nvPr/>
        </p:nvSpPr>
        <p:spPr bwMode="auto">
          <a:xfrm>
            <a:off x="771525" y="73478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329781" name="Rectangle 53"/>
          <p:cNvSpPr>
            <a:spLocks noChangeArrowheads="1"/>
          </p:cNvSpPr>
          <p:nvPr/>
        </p:nvSpPr>
        <p:spPr bwMode="auto">
          <a:xfrm>
            <a:off x="-12700" y="2063465"/>
            <a:ext cx="3113088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定义随机变量</a:t>
            </a:r>
          </a:p>
        </p:txBody>
      </p:sp>
      <p:grpSp>
        <p:nvGrpSpPr>
          <p:cNvPr id="329783" name="Group 55"/>
          <p:cNvGrpSpPr/>
          <p:nvPr/>
        </p:nvGrpSpPr>
        <p:grpSpPr bwMode="auto">
          <a:xfrm>
            <a:off x="3073401" y="2311113"/>
            <a:ext cx="4137026" cy="541337"/>
            <a:chOff x="1472" y="1562"/>
            <a:chExt cx="2606" cy="341"/>
          </a:xfrm>
        </p:grpSpPr>
        <p:sp>
          <p:nvSpPr>
            <p:cNvPr id="329770" name="Rectangle 42"/>
            <p:cNvSpPr>
              <a:spLocks noChangeArrowheads="1"/>
            </p:cNvSpPr>
            <p:nvPr/>
          </p:nvSpPr>
          <p:spPr bwMode="auto">
            <a:xfrm>
              <a:off x="1846" y="1562"/>
              <a:ext cx="2232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正面出现的次数</a:t>
              </a:r>
            </a:p>
          </p:txBody>
        </p:sp>
        <p:graphicFrame>
          <p:nvGraphicFramePr>
            <p:cNvPr id="6161" name="Object 54"/>
            <p:cNvGraphicFramePr>
              <a:graphicFrameLocks noChangeAspect="1"/>
            </p:cNvGraphicFramePr>
            <p:nvPr/>
          </p:nvGraphicFramePr>
          <p:xfrm>
            <a:off x="1472" y="1637"/>
            <a:ext cx="44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400800" imgH="3352800" progId="Equation.DSMT4">
                    <p:embed/>
                  </p:oleObj>
                </mc:Choice>
                <mc:Fallback>
                  <p:oleObj name="Equation" r:id="rId2" imgW="6400800" imgH="3352800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2" y="1637"/>
                          <a:ext cx="44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9784" name="Rectangle 56"/>
          <p:cNvSpPr>
            <a:spLocks noChangeArrowheads="1"/>
          </p:cNvSpPr>
          <p:nvPr/>
        </p:nvSpPr>
        <p:spPr bwMode="auto">
          <a:xfrm>
            <a:off x="696913" y="2593690"/>
            <a:ext cx="1138237" cy="54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则</a:t>
            </a:r>
          </a:p>
        </p:txBody>
      </p:sp>
      <p:graphicFrame>
        <p:nvGraphicFramePr>
          <p:cNvPr id="329786" name="Object 58"/>
          <p:cNvGraphicFramePr>
            <a:graphicFrameLocks noChangeAspect="1"/>
          </p:cNvGraphicFramePr>
          <p:nvPr/>
        </p:nvGraphicFramePr>
        <p:xfrm>
          <a:off x="1131888" y="4056063"/>
          <a:ext cx="27257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00" imgH="3962400" progId="Equation.DSMT4">
                  <p:embed/>
                </p:oleObj>
              </mc:Choice>
              <mc:Fallback>
                <p:oleObj name="Equation" r:id="rId4" imgW="22860000" imgH="39624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4056063"/>
                        <a:ext cx="27257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87" name="Object 59"/>
          <p:cNvGraphicFramePr>
            <a:graphicFrameLocks noChangeAspect="1"/>
          </p:cNvGraphicFramePr>
          <p:nvPr/>
        </p:nvGraphicFramePr>
        <p:xfrm>
          <a:off x="1165225" y="4598988"/>
          <a:ext cx="44450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709600" imgH="3962400" progId="Equation.DSMT4">
                  <p:embed/>
                </p:oleObj>
              </mc:Choice>
              <mc:Fallback>
                <p:oleObj name="Equation" r:id="rId6" imgW="38709600" imgH="39624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4598988"/>
                        <a:ext cx="44450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88" name="Object 60"/>
          <p:cNvGraphicFramePr>
            <a:graphicFrameLocks noChangeAspect="1"/>
          </p:cNvGraphicFramePr>
          <p:nvPr/>
        </p:nvGraphicFramePr>
        <p:xfrm>
          <a:off x="1160463" y="5132388"/>
          <a:ext cx="78581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7056000" imgH="3962400" progId="Equation.DSMT4">
                  <p:embed/>
                </p:oleObj>
              </mc:Choice>
              <mc:Fallback>
                <p:oleObj name="Equation" r:id="rId8" imgW="67056000" imgH="39624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5132388"/>
                        <a:ext cx="785812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89" name="Object 61"/>
          <p:cNvGraphicFramePr>
            <a:graphicFrameLocks noChangeAspect="1"/>
          </p:cNvGraphicFramePr>
          <p:nvPr/>
        </p:nvGraphicFramePr>
        <p:xfrm>
          <a:off x="2355850" y="5610225"/>
          <a:ext cx="294798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603200" imgH="3962400" progId="Equation.DSMT4">
                  <p:embed/>
                </p:oleObj>
              </mc:Choice>
              <mc:Fallback>
                <p:oleObj name="Equation" r:id="rId10" imgW="25603200" imgH="396240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5610225"/>
                        <a:ext cx="294798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91" name="Object 63"/>
          <p:cNvGraphicFramePr>
            <a:graphicFrameLocks noChangeAspect="1"/>
          </p:cNvGraphicFramePr>
          <p:nvPr/>
        </p:nvGraphicFramePr>
        <p:xfrm>
          <a:off x="846138" y="1527175"/>
          <a:ext cx="77263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6751200" imgH="3962400" progId="Equation.DSMT4">
                  <p:embed/>
                </p:oleObj>
              </mc:Choice>
              <mc:Fallback>
                <p:oleObj name="Equation" r:id="rId12" imgW="66751200" imgH="396240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1527175"/>
                        <a:ext cx="7726362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92" name="Object 64"/>
          <p:cNvGraphicFramePr>
            <a:graphicFrameLocks noChangeAspect="1"/>
          </p:cNvGraphicFramePr>
          <p:nvPr/>
        </p:nvGraphicFramePr>
        <p:xfrm>
          <a:off x="2338388" y="2892425"/>
          <a:ext cx="4449762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2918400" imgH="4876800" progId="Equation.DSMT4">
                  <p:embed/>
                </p:oleObj>
              </mc:Choice>
              <mc:Fallback>
                <p:oleObj name="Equation" r:id="rId14" imgW="32918400" imgH="487680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2892425"/>
                        <a:ext cx="4449762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93" name="Object 65"/>
          <p:cNvGraphicFramePr>
            <a:graphicFrameLocks noChangeAspect="1"/>
          </p:cNvGraphicFramePr>
          <p:nvPr/>
        </p:nvGraphicFramePr>
        <p:xfrm>
          <a:off x="2371725" y="6081713"/>
          <a:ext cx="22923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983200" imgH="3962400" progId="Equation.DSMT4">
                  <p:embed/>
                </p:oleObj>
              </mc:Choice>
              <mc:Fallback>
                <p:oleObj name="Equation" r:id="rId16" imgW="17983200" imgH="396240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6081713"/>
                        <a:ext cx="22923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94" name="Text Box 66"/>
          <p:cNvSpPr txBox="1">
            <a:spLocks noChangeArrowheads="1"/>
          </p:cNvSpPr>
          <p:nvPr/>
        </p:nvSpPr>
        <p:spPr bwMode="auto">
          <a:xfrm>
            <a:off x="-52388" y="1030003"/>
            <a:ext cx="2528888" cy="508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则样本空间为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9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9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9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29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2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29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2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9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9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9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9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9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9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9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9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9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9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2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63" grpId="0"/>
      <p:bldP spid="329776" grpId="0"/>
      <p:bldP spid="329779" grpId="0" animBg="1"/>
      <p:bldP spid="329781" grpId="0"/>
      <p:bldP spid="329784" grpId="0"/>
      <p:bldP spid="32979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798513" y="1109663"/>
            <a:ext cx="7496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假设盒中有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个球，其中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r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个黑球，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n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r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个白球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0" name="Object 22"/>
          <p:cNvGraphicFramePr>
            <a:graphicFrameLocks noChangeAspect="1"/>
          </p:cNvGraphicFramePr>
          <p:nvPr/>
        </p:nvGraphicFramePr>
        <p:xfrm>
          <a:off x="1604839" y="2553176"/>
          <a:ext cx="5489293" cy="10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891200" imgH="9144000" progId="Equation.DSMT4">
                  <p:embed/>
                </p:oleObj>
              </mc:Choice>
              <mc:Fallback>
                <p:oleObj name="Equation" r:id="rId2" imgW="43891200" imgH="9144000" progId="Equation.DSMT4">
                  <p:embed/>
                  <p:pic>
                    <p:nvPicPr>
                      <p:cNvPr id="0" name="图片 564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839" y="2553176"/>
                        <a:ext cx="5489293" cy="10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5"/>
          <p:cNvSpPr>
            <a:spLocks noChangeArrowheads="1"/>
          </p:cNvSpPr>
          <p:nvPr/>
        </p:nvSpPr>
        <p:spPr bwMode="auto">
          <a:xfrm>
            <a:off x="346057" y="1622032"/>
            <a:ext cx="8323262" cy="1031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   从盒中无重复地抽取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m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个球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  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令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表示抽到的黑球个数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759600" y="3578682"/>
            <a:ext cx="7496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X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是参数为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r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,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n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,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m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的超几何分布随机变量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3" name="WordArt 20"/>
          <p:cNvSpPr>
            <a:spLocks noChangeArrowheads="1" noChangeShapeType="1" noTextEdit="1"/>
          </p:cNvSpPr>
          <p:nvPr/>
        </p:nvSpPr>
        <p:spPr bwMode="auto">
          <a:xfrm>
            <a:off x="363538" y="646113"/>
            <a:ext cx="2958160" cy="3746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（四）超几何分布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40752" y="4121216"/>
            <a:ext cx="9093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假定在美国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18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家主要计算机公司中，有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家位于加州的硅谷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如果从这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18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家中随机抽取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家，则至少有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家位于硅谷的概率是多少？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WordArt 5"/>
          <p:cNvSpPr>
            <a:spLocks noChangeArrowheads="1" noChangeShapeType="1" noTextEdit="1"/>
          </p:cNvSpPr>
          <p:nvPr/>
        </p:nvSpPr>
        <p:spPr bwMode="auto">
          <a:xfrm>
            <a:off x="385985" y="4251486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35441" y="5656031"/>
          <a:ext cx="16002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801600" imgH="3962400" progId="Equation.DSMT4">
                  <p:embed/>
                </p:oleObj>
              </mc:Choice>
              <mc:Fallback>
                <p:oleObj name="Equation" r:id="rId4" imgW="12801600" imgH="3962400" progId="Equation.DSMT4">
                  <p:embed/>
                  <p:pic>
                    <p:nvPicPr>
                      <p:cNvPr id="0" name="图片 564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41" y="5656031"/>
                        <a:ext cx="16002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768946" y="5686087"/>
          <a:ext cx="47625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00" imgH="3962400" progId="Equation.DSMT4">
                  <p:embed/>
                </p:oleObj>
              </mc:Choice>
              <mc:Fallback>
                <p:oleObj name="Equation" r:id="rId6" imgW="38100000" imgH="3962400" progId="Equation.DSMT4">
                  <p:embed/>
                  <p:pic>
                    <p:nvPicPr>
                      <p:cNvPr id="0" name="图片 564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946" y="5686087"/>
                        <a:ext cx="47625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6464718" y="5338460"/>
          <a:ext cx="19431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544800" imgH="9144000" progId="Equation.DSMT4">
                  <p:embed/>
                </p:oleObj>
              </mc:Choice>
              <mc:Fallback>
                <p:oleObj name="Equation" r:id="rId8" imgW="15544800" imgH="9144000" progId="Equation.DSMT4">
                  <p:embed/>
                  <p:pic>
                    <p:nvPicPr>
                      <p:cNvPr id="0" name="图片 564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718" y="5338460"/>
                        <a:ext cx="194310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6481954" y="6339072"/>
          <a:ext cx="14859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887200" imgH="3657600" progId="Equation.DSMT4">
                  <p:embed/>
                </p:oleObj>
              </mc:Choice>
              <mc:Fallback>
                <p:oleObj name="Equation" r:id="rId10" imgW="11887200" imgH="3657600" progId="Equation.DSMT4">
                  <p:embed/>
                  <p:pic>
                    <p:nvPicPr>
                      <p:cNvPr id="0" name="图片 564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1954" y="6339072"/>
                        <a:ext cx="14859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build="p"/>
      <p:bldP spid="12" grpId="0"/>
      <p:bldP spid="13" grpId="0"/>
      <p:bldP spid="14" grpId="0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WordArt 2"/>
          <p:cNvSpPr>
            <a:spLocks noChangeArrowheads="1" noChangeShapeType="1" noTextEdit="1"/>
          </p:cNvSpPr>
          <p:nvPr/>
        </p:nvSpPr>
        <p:spPr bwMode="auto">
          <a:xfrm>
            <a:off x="388938" y="608013"/>
            <a:ext cx="3757612" cy="361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（五）泊松流与泊松分布</a:t>
            </a:r>
          </a:p>
        </p:txBody>
      </p:sp>
      <p:sp>
        <p:nvSpPr>
          <p:cNvPr id="397315" name="WordArt 3"/>
          <p:cNvSpPr>
            <a:spLocks noChangeArrowheads="1" noChangeShapeType="1" noTextEdit="1"/>
          </p:cNvSpPr>
          <p:nvPr/>
        </p:nvSpPr>
        <p:spPr bwMode="auto">
          <a:xfrm>
            <a:off x="908050" y="1138238"/>
            <a:ext cx="1673225" cy="2603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泊松流</a:t>
            </a:r>
            <a:r>
              <a:rPr lang="en-US" altLang="zh-CN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:    </a:t>
            </a:r>
            <a:endParaRPr lang="zh-CN" altLang="en-US" sz="3600" kern="1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2025650" y="1001713"/>
            <a:ext cx="69643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随着时间的推移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在时间轴上源源不断出现的随机粒子流称为泊松流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WordArt 4"/>
          <p:cNvSpPr>
            <a:spLocks noChangeArrowheads="1" noChangeShapeType="1" noTextEdit="1"/>
          </p:cNvSpPr>
          <p:nvPr/>
        </p:nvSpPr>
        <p:spPr bwMode="auto">
          <a:xfrm>
            <a:off x="898525" y="20796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46" name="WordArt 6"/>
          <p:cNvSpPr>
            <a:spLocks noChangeArrowheads="1" noChangeShapeType="1" noTextEdit="1"/>
          </p:cNvSpPr>
          <p:nvPr/>
        </p:nvSpPr>
        <p:spPr bwMode="auto">
          <a:xfrm>
            <a:off x="1531938" y="2076450"/>
            <a:ext cx="4138612" cy="2905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典型的泊松流：随机服务系统</a:t>
            </a:r>
          </a:p>
        </p:txBody>
      </p:sp>
      <p:sp>
        <p:nvSpPr>
          <p:cNvPr id="47" name="WordArt 22"/>
          <p:cNvSpPr>
            <a:spLocks noChangeArrowheads="1" noChangeShapeType="1" noTextEdit="1"/>
          </p:cNvSpPr>
          <p:nvPr/>
        </p:nvSpPr>
        <p:spPr bwMode="auto">
          <a:xfrm>
            <a:off x="900113" y="26019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48" name="WordArt 23"/>
          <p:cNvSpPr>
            <a:spLocks noChangeArrowheads="1" noChangeShapeType="1" noTextEdit="1"/>
          </p:cNvSpPr>
          <p:nvPr/>
        </p:nvSpPr>
        <p:spPr bwMode="auto">
          <a:xfrm>
            <a:off x="1533525" y="2598738"/>
            <a:ext cx="4443413" cy="2905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3399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典型的泊松流：稀疏现象的发生</a:t>
            </a:r>
          </a:p>
        </p:txBody>
      </p:sp>
      <p:sp>
        <p:nvSpPr>
          <p:cNvPr id="49" name="WordArt 67"/>
          <p:cNvSpPr>
            <a:spLocks noChangeArrowheads="1" noChangeShapeType="1" noTextEdit="1"/>
          </p:cNvSpPr>
          <p:nvPr/>
        </p:nvSpPr>
        <p:spPr bwMode="auto">
          <a:xfrm>
            <a:off x="901700" y="3124200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50" name="WordArt 68"/>
          <p:cNvSpPr>
            <a:spLocks noChangeArrowheads="1" noChangeShapeType="1" noTextEdit="1"/>
          </p:cNvSpPr>
          <p:nvPr/>
        </p:nvSpPr>
        <p:spPr bwMode="auto">
          <a:xfrm>
            <a:off x="1535113" y="3121025"/>
            <a:ext cx="4456112" cy="2905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3399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典型的泊松流：物理学中的现象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4" grpId="0"/>
      <p:bldP spid="397315" grpId="0" animBg="1"/>
      <p:bldP spid="397317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720" name="WordArt 32"/>
          <p:cNvSpPr>
            <a:spLocks noChangeArrowheads="1" noChangeShapeType="1" noTextEdit="1"/>
          </p:cNvSpPr>
          <p:nvPr/>
        </p:nvSpPr>
        <p:spPr bwMode="auto">
          <a:xfrm>
            <a:off x="936625" y="1636713"/>
            <a:ext cx="760413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</a:p>
        </p:txBody>
      </p:sp>
      <p:grpSp>
        <p:nvGrpSpPr>
          <p:cNvPr id="370724" name="Group 36"/>
          <p:cNvGrpSpPr/>
          <p:nvPr/>
        </p:nvGrpSpPr>
        <p:grpSpPr bwMode="auto">
          <a:xfrm>
            <a:off x="1865313" y="1524000"/>
            <a:ext cx="6480175" cy="519113"/>
            <a:chOff x="582" y="1136"/>
            <a:chExt cx="4082" cy="327"/>
          </a:xfrm>
        </p:grpSpPr>
        <p:sp>
          <p:nvSpPr>
            <p:cNvPr id="370691" name="Rectangle 3"/>
            <p:cNvSpPr>
              <a:spLocks noChangeArrowheads="1"/>
            </p:cNvSpPr>
            <p:nvPr/>
          </p:nvSpPr>
          <p:spPr bwMode="auto">
            <a:xfrm>
              <a:off x="582" y="1136"/>
              <a:ext cx="40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设         的取值为             取值概率为 </a:t>
              </a:r>
            </a:p>
          </p:txBody>
        </p:sp>
        <p:graphicFrame>
          <p:nvGraphicFramePr>
            <p:cNvPr id="370722" name="Object 34"/>
            <p:cNvGraphicFramePr>
              <a:graphicFrameLocks noChangeAspect="1"/>
            </p:cNvGraphicFramePr>
            <p:nvPr/>
          </p:nvGraphicFramePr>
          <p:xfrm>
            <a:off x="904" y="1206"/>
            <a:ext cx="539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924800" imgH="3657600" progId="Equation.DSMT4">
                    <p:embed/>
                  </p:oleObj>
                </mc:Choice>
                <mc:Fallback>
                  <p:oleObj name="Equation" r:id="rId2" imgW="7924800" imgH="3657600" progId="Equation.DSMT4">
                    <p:embed/>
                    <p:pic>
                      <p:nvPicPr>
                        <p:cNvPr id="0" name="图片 819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" y="1206"/>
                          <a:ext cx="539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0723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9894436"/>
                </p:ext>
              </p:extLst>
            </p:nvPr>
          </p:nvGraphicFramePr>
          <p:xfrm>
            <a:off x="2351" y="1192"/>
            <a:ext cx="849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496800" imgH="3962400" progId="Equation.DSMT4">
                    <p:embed/>
                  </p:oleObj>
                </mc:Choice>
                <mc:Fallback>
                  <p:oleObj name="Equation" r:id="rId4" imgW="12496800" imgH="3962400" progId="Equation.DSMT4">
                    <p:embed/>
                    <p:pic>
                      <p:nvPicPr>
                        <p:cNvPr id="0" name="图片 819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1" y="1192"/>
                          <a:ext cx="849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0725" name="Object 37"/>
          <p:cNvGraphicFramePr>
            <a:graphicFrameLocks noChangeAspect="1"/>
          </p:cNvGraphicFramePr>
          <p:nvPr/>
        </p:nvGraphicFramePr>
        <p:xfrm>
          <a:off x="2508250" y="1982788"/>
          <a:ext cx="4475163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452800" imgH="7315200" progId="Equation.DSMT4">
                  <p:embed/>
                </p:oleObj>
              </mc:Choice>
              <mc:Fallback>
                <p:oleObj name="Equation" r:id="rId6" imgW="41452800" imgH="7315200" progId="Equation.DSMT4">
                  <p:embed/>
                  <p:pic>
                    <p:nvPicPr>
                      <p:cNvPr id="0" name="图片 819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1982788"/>
                        <a:ext cx="4475163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0752" name="Group 64"/>
          <p:cNvGrpSpPr/>
          <p:nvPr/>
        </p:nvGrpSpPr>
        <p:grpSpPr bwMode="auto">
          <a:xfrm>
            <a:off x="39688" y="2671763"/>
            <a:ext cx="9142412" cy="533400"/>
            <a:chOff x="25" y="1651"/>
            <a:chExt cx="5759" cy="336"/>
          </a:xfrm>
        </p:grpSpPr>
        <p:sp>
          <p:nvSpPr>
            <p:cNvPr id="370693" name="Rectangle 5"/>
            <p:cNvSpPr>
              <a:spLocks noChangeArrowheads="1"/>
            </p:cNvSpPr>
            <p:nvPr/>
          </p:nvSpPr>
          <p:spPr bwMode="auto">
            <a:xfrm>
              <a:off x="25" y="1651"/>
              <a:ext cx="57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其中        为参数，则称  服从参数为    的             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,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记为</a:t>
              </a:r>
            </a:p>
          </p:txBody>
        </p:sp>
        <p:graphicFrame>
          <p:nvGraphicFramePr>
            <p:cNvPr id="370726" name="Object 38"/>
            <p:cNvGraphicFramePr>
              <a:graphicFrameLocks noChangeAspect="1"/>
            </p:cNvGraphicFramePr>
            <p:nvPr/>
          </p:nvGraphicFramePr>
          <p:xfrm>
            <a:off x="508" y="1711"/>
            <a:ext cx="518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620000" imgH="3657600" progId="Equation.DSMT4">
                    <p:embed/>
                  </p:oleObj>
                </mc:Choice>
                <mc:Fallback>
                  <p:oleObj name="Equation" r:id="rId8" imgW="7620000" imgH="3657600" progId="Equation.DSMT4">
                    <p:embed/>
                    <p:pic>
                      <p:nvPicPr>
                        <p:cNvPr id="0" name="图片 819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" y="1711"/>
                          <a:ext cx="518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0727" name="Object 39"/>
            <p:cNvGraphicFramePr>
              <a:graphicFrameLocks noChangeAspect="1"/>
            </p:cNvGraphicFramePr>
            <p:nvPr/>
          </p:nvGraphicFramePr>
          <p:xfrm>
            <a:off x="2330" y="1722"/>
            <a:ext cx="26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962400" imgH="3352800" progId="Equation.DSMT4">
                    <p:embed/>
                  </p:oleObj>
                </mc:Choice>
                <mc:Fallback>
                  <p:oleObj name="Equation" r:id="rId10" imgW="3962400" imgH="3352800" progId="Equation.DSMT4">
                    <p:embed/>
                    <p:pic>
                      <p:nvPicPr>
                        <p:cNvPr id="0" name="图片 819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0" y="1722"/>
                          <a:ext cx="26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0728" name="Object 40"/>
            <p:cNvGraphicFramePr>
              <a:graphicFrameLocks noChangeAspect="1"/>
            </p:cNvGraphicFramePr>
            <p:nvPr/>
          </p:nvGraphicFramePr>
          <p:xfrm>
            <a:off x="3690" y="1721"/>
            <a:ext cx="206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048000" imgH="3657600" progId="Equation.DSMT4">
                    <p:embed/>
                  </p:oleObj>
                </mc:Choice>
                <mc:Fallback>
                  <p:oleObj name="Equation" r:id="rId12" imgW="3048000" imgH="3657600" progId="Equation.DSMT4">
                    <p:embed/>
                    <p:pic>
                      <p:nvPicPr>
                        <p:cNvPr id="0" name="图片 819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0" y="1721"/>
                          <a:ext cx="206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0729" name="Rectangle 41"/>
            <p:cNvSpPr>
              <a:spLocks noChangeArrowheads="1"/>
            </p:cNvSpPr>
            <p:nvPr/>
          </p:nvSpPr>
          <p:spPr bwMode="auto">
            <a:xfrm>
              <a:off x="4081" y="1660"/>
              <a:ext cx="1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华文新魏" panose="02010800040101010101" charset="-122"/>
                  <a:ea typeface="华文新魏" panose="02010800040101010101" charset="-122"/>
                </a:rPr>
                <a:t>泊松分布</a:t>
              </a:r>
            </a:p>
          </p:txBody>
        </p:sp>
      </p:grpSp>
      <p:grpSp>
        <p:nvGrpSpPr>
          <p:cNvPr id="370733" name="Group 45"/>
          <p:cNvGrpSpPr/>
          <p:nvPr/>
        </p:nvGrpSpPr>
        <p:grpSpPr bwMode="auto">
          <a:xfrm>
            <a:off x="88900" y="3105154"/>
            <a:ext cx="4233864" cy="536576"/>
            <a:chOff x="31" y="1484"/>
            <a:chExt cx="2667" cy="338"/>
          </a:xfrm>
        </p:grpSpPr>
        <p:graphicFrame>
          <p:nvGraphicFramePr>
            <p:cNvPr id="370732" name="Object 44"/>
            <p:cNvGraphicFramePr>
              <a:graphicFrameLocks noChangeAspect="1"/>
            </p:cNvGraphicFramePr>
            <p:nvPr/>
          </p:nvGraphicFramePr>
          <p:xfrm>
            <a:off x="31" y="1548"/>
            <a:ext cx="209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0784800" imgH="4267200" progId="Equation.DSMT4">
                    <p:embed/>
                  </p:oleObj>
                </mc:Choice>
                <mc:Fallback>
                  <p:oleObj name="Equation" r:id="rId14" imgW="30784800" imgH="4267200" progId="Equation.DSMT4">
                    <p:embed/>
                    <p:pic>
                      <p:nvPicPr>
                        <p:cNvPr id="0" name="图片 819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" y="1548"/>
                          <a:ext cx="2094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0730" name="Rectangle 42"/>
            <p:cNvSpPr>
              <a:spLocks noChangeArrowheads="1"/>
            </p:cNvSpPr>
            <p:nvPr/>
          </p:nvSpPr>
          <p:spPr bwMode="auto">
            <a:xfrm>
              <a:off x="905" y="1484"/>
              <a:ext cx="17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或        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70734" name="WordArt 46"/>
          <p:cNvSpPr>
            <a:spLocks noChangeArrowheads="1" noChangeShapeType="1" noTextEdit="1"/>
          </p:cNvSpPr>
          <p:nvPr/>
        </p:nvSpPr>
        <p:spPr bwMode="auto">
          <a:xfrm>
            <a:off x="923925" y="3854450"/>
            <a:ext cx="2779713" cy="3540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泊松分布的性质</a:t>
            </a:r>
            <a:r>
              <a:rPr lang="en-US" altLang="zh-CN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endParaRPr lang="zh-CN" altLang="en-US" sz="3600" kern="10" dirty="0">
              <a:ln w="12700">
                <a:solidFill>
                  <a:srgbClr val="3399FF"/>
                </a:solidFill>
                <a:round/>
              </a:ln>
              <a:solidFill>
                <a:schemeClr val="bg1">
                  <a:lumMod val="5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370735" name="Picture 47" descr="f125"/>
          <p:cNvPicPr>
            <a:picLocks noChangeAspect="1" noChangeArrowheads="1" noCrop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928688" y="4437063"/>
            <a:ext cx="284162" cy="2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736" name="Picture 48" descr="f126"/>
          <p:cNvPicPr>
            <a:picLocks noChangeAspect="1" noChangeArrowheads="1" noCrop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19163" y="5029200"/>
            <a:ext cx="284162" cy="2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70737" name="Object 49"/>
          <p:cNvGraphicFramePr>
            <a:graphicFrameLocks noChangeAspect="1"/>
          </p:cNvGraphicFramePr>
          <p:nvPr/>
        </p:nvGraphicFramePr>
        <p:xfrm>
          <a:off x="1279525" y="4389438"/>
          <a:ext cx="39147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6271200" imgH="3962400" progId="Equation.DSMT4">
                  <p:embed/>
                </p:oleObj>
              </mc:Choice>
              <mc:Fallback>
                <p:oleObj name="Equation" r:id="rId18" imgW="36271200" imgH="3962400" progId="Equation.DSMT4">
                  <p:embed/>
                  <p:pic>
                    <p:nvPicPr>
                      <p:cNvPr id="0" name="图片 819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4389438"/>
                        <a:ext cx="39147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738" name="Object 50"/>
          <p:cNvGraphicFramePr>
            <a:graphicFrameLocks noChangeAspect="1"/>
          </p:cNvGraphicFramePr>
          <p:nvPr/>
        </p:nvGraphicFramePr>
        <p:xfrm>
          <a:off x="1331913" y="4732338"/>
          <a:ext cx="34559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2004000" imgH="8229600" progId="Equation.DSMT4">
                  <p:embed/>
                </p:oleObj>
              </mc:Choice>
              <mc:Fallback>
                <p:oleObj name="Equation" r:id="rId20" imgW="32004000" imgH="8229600" progId="Equation.DSMT4">
                  <p:embed/>
                  <p:pic>
                    <p:nvPicPr>
                      <p:cNvPr id="0" name="图片 819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732338"/>
                        <a:ext cx="345598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739" name="Object 51"/>
          <p:cNvGraphicFramePr>
            <a:graphicFrameLocks noChangeAspect="1"/>
          </p:cNvGraphicFramePr>
          <p:nvPr/>
        </p:nvGraphicFramePr>
        <p:xfrm>
          <a:off x="4740275" y="4884738"/>
          <a:ext cx="18129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764000" imgH="4267200" progId="Equation.DSMT4">
                  <p:embed/>
                </p:oleObj>
              </mc:Choice>
              <mc:Fallback>
                <p:oleObj name="Equation" r:id="rId22" imgW="16764000" imgH="4267200" progId="Equation.DSMT4">
                  <p:embed/>
                  <p:pic>
                    <p:nvPicPr>
                      <p:cNvPr id="0" name="图片 819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275" y="4884738"/>
                        <a:ext cx="18129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0742" name="Group 54"/>
          <p:cNvGrpSpPr/>
          <p:nvPr/>
        </p:nvGrpSpPr>
        <p:grpSpPr bwMode="auto">
          <a:xfrm>
            <a:off x="946150" y="777875"/>
            <a:ext cx="604838" cy="608013"/>
            <a:chOff x="531" y="3249"/>
            <a:chExt cx="381" cy="383"/>
          </a:xfrm>
        </p:grpSpPr>
        <p:sp>
          <p:nvSpPr>
            <p:cNvPr id="370743" name="Rectangle 55"/>
            <p:cNvSpPr>
              <a:spLocks noChangeArrowheads="1"/>
            </p:cNvSpPr>
            <p:nvPr/>
          </p:nvSpPr>
          <p:spPr bwMode="auto">
            <a:xfrm>
              <a:off x="552" y="3280"/>
              <a:ext cx="360" cy="35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bg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70744" name="Picture 56" descr="COSMIC08H"/>
            <p:cNvPicPr>
              <a:picLocks noChangeAspect="1" noChangeArrowheads="1" noCrop="1"/>
            </p:cNvPicPr>
            <p:nvPr/>
          </p:nvPicPr>
          <p:blipFill>
            <a:blip r:embed="rId24"/>
            <a:srcRect/>
            <a:stretch>
              <a:fillRect/>
            </a:stretch>
          </p:blipFill>
          <p:spPr bwMode="auto">
            <a:xfrm>
              <a:off x="531" y="3249"/>
              <a:ext cx="360" cy="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0751" name="Group 63"/>
          <p:cNvGrpSpPr/>
          <p:nvPr/>
        </p:nvGrpSpPr>
        <p:grpSpPr bwMode="auto">
          <a:xfrm>
            <a:off x="1611313" y="590550"/>
            <a:ext cx="7496175" cy="946150"/>
            <a:chOff x="1015" y="372"/>
            <a:chExt cx="4722" cy="596"/>
          </a:xfrm>
        </p:grpSpPr>
        <p:sp>
          <p:nvSpPr>
            <p:cNvPr id="370746" name="Rectangle 58"/>
            <p:cNvSpPr>
              <a:spLocks noChangeArrowheads="1"/>
            </p:cNvSpPr>
            <p:nvPr/>
          </p:nvSpPr>
          <p:spPr bwMode="auto">
            <a:xfrm>
              <a:off x="1015" y="372"/>
              <a:ext cx="472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dirty="0">
                  <a:solidFill>
                    <a:srgbClr val="3333CC"/>
                  </a:solidFill>
                  <a:latin typeface="华文新魏" panose="02010800040101010101" charset="-122"/>
                  <a:ea typeface="华文新魏" panose="02010800040101010101" charset="-122"/>
                </a:rPr>
                <a:t>             </a:t>
              </a:r>
              <a:r>
                <a:rPr lang="zh-CN" altLang="en-US" dirty="0">
                  <a:solidFill>
                    <a:srgbClr val="3333CC"/>
                  </a:solidFill>
                  <a:latin typeface="华文新魏" panose="02010800040101010101" charset="-122"/>
                  <a:ea typeface="华文新魏" panose="02010800040101010101" charset="-122"/>
                </a:rPr>
                <a:t>在泊松流中</a:t>
              </a:r>
              <a:r>
                <a:rPr lang="en-US" altLang="zh-CN" dirty="0">
                  <a:solidFill>
                    <a:srgbClr val="3333CC"/>
                  </a:solidFill>
                  <a:latin typeface="华文新魏" panose="02010800040101010101" charset="-122"/>
                  <a:ea typeface="华文新魏" panose="02010800040101010101" charset="-122"/>
                </a:rPr>
                <a:t>,</a:t>
              </a:r>
              <a:r>
                <a:rPr lang="zh-CN" altLang="en-US" dirty="0">
                  <a:solidFill>
                    <a:srgbClr val="3333CC"/>
                  </a:solidFill>
                  <a:latin typeface="华文新魏" panose="02010800040101010101" charset="-122"/>
                  <a:ea typeface="华文新魏" panose="02010800040101010101" charset="-122"/>
                </a:rPr>
                <a:t>记区间       中出现的质点数为</a:t>
              </a:r>
              <a:r>
                <a:rPr lang="zh-CN" altLang="en-US" i="1" dirty="0">
                  <a:solidFill>
                    <a:srgbClr val="3333CC"/>
                  </a:solidFill>
                  <a:latin typeface="华文新魏" panose="02010800040101010101" charset="-122"/>
                  <a:ea typeface="华文新魏" panose="02010800040101010101" charset="-122"/>
                </a:rPr>
                <a:t>     </a:t>
              </a:r>
              <a:r>
                <a:rPr lang="zh-CN" altLang="en-US" dirty="0">
                  <a:solidFill>
                    <a:srgbClr val="3333CC"/>
                  </a:solidFill>
                  <a:latin typeface="华文新魏" panose="02010800040101010101" charset="-122"/>
                  <a:ea typeface="华文新魏" panose="02010800040101010101" charset="-122"/>
                </a:rPr>
                <a:t>问 </a:t>
              </a:r>
              <a:r>
                <a:rPr lang="zh-CN" altLang="en-US" i="1" dirty="0">
                  <a:solidFill>
                    <a:srgbClr val="3333CC"/>
                  </a:solidFill>
                  <a:latin typeface="华文新魏" panose="02010800040101010101" charset="-122"/>
                  <a:ea typeface="华文新魏" panose="02010800040101010101" charset="-122"/>
                </a:rPr>
                <a:t>        </a:t>
              </a:r>
              <a:r>
                <a:rPr lang="zh-CN" altLang="en-US" dirty="0">
                  <a:solidFill>
                    <a:srgbClr val="3333CC"/>
                  </a:solidFill>
                  <a:latin typeface="华文新魏" panose="02010800040101010101" charset="-122"/>
                  <a:ea typeface="华文新魏" panose="02010800040101010101" charset="-122"/>
                </a:rPr>
                <a:t>服从什么分布？</a:t>
              </a:r>
              <a:endParaRPr lang="zh-CN" altLang="en-US" dirty="0">
                <a:solidFill>
                  <a:srgbClr val="3333C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70747" name="Object 59"/>
            <p:cNvGraphicFramePr>
              <a:graphicFrameLocks noChangeAspect="1"/>
            </p:cNvGraphicFramePr>
            <p:nvPr/>
          </p:nvGraphicFramePr>
          <p:xfrm>
            <a:off x="3626" y="416"/>
            <a:ext cx="46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7010400" imgH="4267200" progId="Equation.DSMT4">
                    <p:embed/>
                  </p:oleObj>
                </mc:Choice>
                <mc:Fallback>
                  <p:oleObj name="Equation" r:id="rId25" imgW="7010400" imgH="4267200" progId="Equation.DSMT4">
                    <p:embed/>
                    <p:pic>
                      <p:nvPicPr>
                        <p:cNvPr id="0" name="图片 819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6" y="416"/>
                          <a:ext cx="469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0748" name="Object 60"/>
            <p:cNvGraphicFramePr>
              <a:graphicFrameLocks noChangeAspect="1"/>
            </p:cNvGraphicFramePr>
            <p:nvPr/>
          </p:nvGraphicFramePr>
          <p:xfrm>
            <a:off x="1270" y="715"/>
            <a:ext cx="306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4572000" imgH="3962400" progId="Equation.DSMT4">
                    <p:embed/>
                  </p:oleObj>
                </mc:Choice>
                <mc:Fallback>
                  <p:oleObj name="Equation" r:id="rId27" imgW="4572000" imgH="3962400" progId="Equation.DSMT4">
                    <p:embed/>
                    <p:pic>
                      <p:nvPicPr>
                        <p:cNvPr id="0" name="图片 819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0" y="715"/>
                          <a:ext cx="306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0749" name="Object 61"/>
            <p:cNvGraphicFramePr>
              <a:graphicFrameLocks noChangeAspect="1"/>
            </p:cNvGraphicFramePr>
            <p:nvPr/>
          </p:nvGraphicFramePr>
          <p:xfrm>
            <a:off x="1762" y="702"/>
            <a:ext cx="592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8839200" imgH="3657600" progId="Equation.DSMT4">
                    <p:embed/>
                  </p:oleObj>
                </mc:Choice>
                <mc:Fallback>
                  <p:oleObj name="Equation" r:id="rId29" imgW="8839200" imgH="3657600" progId="Equation.DSMT4">
                    <p:embed/>
                    <p:pic>
                      <p:nvPicPr>
                        <p:cNvPr id="0" name="图片 819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2" y="702"/>
                          <a:ext cx="592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0750" name="WordArt 62"/>
          <p:cNvSpPr>
            <a:spLocks noChangeArrowheads="1" noChangeShapeType="1" noTextEdit="1"/>
          </p:cNvSpPr>
          <p:nvPr/>
        </p:nvSpPr>
        <p:spPr bwMode="auto">
          <a:xfrm>
            <a:off x="1793875" y="719138"/>
            <a:ext cx="711200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问题</a:t>
            </a:r>
          </a:p>
        </p:txBody>
      </p:sp>
      <p:pic>
        <p:nvPicPr>
          <p:cNvPr id="370761" name="Picture 73" descr="BD14710_"/>
          <p:cNvPicPr preferRelativeResize="0">
            <a:picLocks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0" y="1450975"/>
            <a:ext cx="2879725" cy="9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0762" name="WordArt 74"/>
          <p:cNvSpPr>
            <a:spLocks noChangeArrowheads="1" noChangeShapeType="1" noTextEdit="1"/>
          </p:cNvSpPr>
          <p:nvPr/>
        </p:nvSpPr>
        <p:spPr bwMode="auto">
          <a:xfrm>
            <a:off x="1865313" y="5777880"/>
            <a:ext cx="6794500" cy="41081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tx2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泊松分布是构造随机现象的“基本粒子”之一</a:t>
            </a:r>
          </a:p>
        </p:txBody>
      </p:sp>
      <p:sp>
        <p:nvSpPr>
          <p:cNvPr id="370763" name="AutoShape 75"/>
          <p:cNvSpPr>
            <a:spLocks noChangeArrowheads="1"/>
          </p:cNvSpPr>
          <p:nvPr/>
        </p:nvSpPr>
        <p:spPr bwMode="auto">
          <a:xfrm>
            <a:off x="785813" y="5678488"/>
            <a:ext cx="965200" cy="609600"/>
          </a:xfrm>
          <a:prstGeom prst="star16">
            <a:avLst>
              <a:gd name="adj" fmla="val 37500"/>
            </a:avLst>
          </a:prstGeom>
          <a:gradFill rotWithShape="1">
            <a:gsLst>
              <a:gs pos="0">
                <a:srgbClr val="FFFF00"/>
              </a:gs>
              <a:gs pos="100000">
                <a:srgbClr val="FF0000">
                  <a:alpha val="67999"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accent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zh-CN">
              <a:solidFill>
                <a:srgbClr val="FF9933"/>
              </a:solidFill>
            </a:endParaRPr>
          </a:p>
        </p:txBody>
      </p:sp>
      <p:sp>
        <p:nvSpPr>
          <p:cNvPr id="370764" name="WordArt 76"/>
          <p:cNvSpPr>
            <a:spLocks noChangeArrowheads="1" noChangeShapeType="1" noTextEdit="1"/>
          </p:cNvSpPr>
          <p:nvPr/>
        </p:nvSpPr>
        <p:spPr bwMode="auto">
          <a:xfrm>
            <a:off x="1074738" y="5815013"/>
            <a:ext cx="354012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注</a:t>
            </a:r>
          </a:p>
        </p:txBody>
      </p:sp>
      <p:sp>
        <p:nvSpPr>
          <p:cNvPr id="370768" name="Rectangle 80">
            <a:hlinkClick r:id="rId32" action="ppaction://hlinkpres?slideindex=1&amp;slidetitle=幻灯片%201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707188" y="6161088"/>
            <a:ext cx="1473200" cy="546100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0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0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0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0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7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0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0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7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0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0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7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7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0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0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0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0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0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0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0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70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70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70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70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70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7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70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70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70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70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7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70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370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70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70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707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7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20" grpId="0" animBg="1"/>
      <p:bldP spid="370734" grpId="0"/>
      <p:bldP spid="370750" grpId="0" animBg="1"/>
      <p:bldP spid="370762" grpId="0"/>
      <p:bldP spid="370763" grpId="0" animBg="1"/>
      <p:bldP spid="370764" grpId="0" animBg="1"/>
      <p:bldP spid="37076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7" name="WordArt 27"/>
          <p:cNvSpPr>
            <a:spLocks noChangeArrowheads="1" noChangeShapeType="1" noTextEdit="1"/>
          </p:cNvSpPr>
          <p:nvPr/>
        </p:nvSpPr>
        <p:spPr bwMode="auto">
          <a:xfrm>
            <a:off x="2725738" y="806450"/>
            <a:ext cx="4113212" cy="4175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泊松分布与泊松流的关系</a:t>
            </a:r>
          </a:p>
        </p:txBody>
      </p:sp>
      <p:pic>
        <p:nvPicPr>
          <p:cNvPr id="378908" name="Picture 28" descr="silverbar"/>
          <p:cNvPicPr preferRelativeResize="0">
            <a:picLocks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3225" y="1296988"/>
            <a:ext cx="3778250" cy="4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09" name="Line 29"/>
          <p:cNvSpPr>
            <a:spLocks noChangeShapeType="1"/>
          </p:cNvSpPr>
          <p:nvPr/>
        </p:nvSpPr>
        <p:spPr bwMode="auto">
          <a:xfrm>
            <a:off x="1676400" y="2603500"/>
            <a:ext cx="6223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stealth" w="lg" len="lg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78918" name="Object 38"/>
          <p:cNvGraphicFramePr>
            <a:graphicFrameLocks noChangeAspect="1"/>
          </p:cNvGraphicFramePr>
          <p:nvPr/>
        </p:nvGraphicFramePr>
        <p:xfrm>
          <a:off x="1466850" y="2601913"/>
          <a:ext cx="3619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52800" imgH="3657600" progId="Equation.DSMT4">
                  <p:embed/>
                </p:oleObj>
              </mc:Choice>
              <mc:Fallback>
                <p:oleObj name="Equation" r:id="rId3" imgW="3352800" imgH="3657600" progId="Equation.DSMT4">
                  <p:embed/>
                  <p:pic>
                    <p:nvPicPr>
                      <p:cNvPr id="0" name="图片 343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2601913"/>
                        <a:ext cx="3619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0" name="WordArt 40"/>
          <p:cNvSpPr>
            <a:spLocks noChangeArrowheads="1" noChangeShapeType="1" noTextEdit="1"/>
          </p:cNvSpPr>
          <p:nvPr/>
        </p:nvSpPr>
        <p:spPr bwMode="auto">
          <a:xfrm>
            <a:off x="7386638" y="2187575"/>
            <a:ext cx="1071562" cy="307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chemeClr val="tx2"/>
                  </a:solidFill>
                  <a:round/>
                </a:ln>
                <a:solidFill>
                  <a:srgbClr val="3333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时间轴</a:t>
            </a:r>
          </a:p>
        </p:txBody>
      </p:sp>
      <p:graphicFrame>
        <p:nvGraphicFramePr>
          <p:cNvPr id="378919" name="Object 39"/>
          <p:cNvGraphicFramePr>
            <a:graphicFrameLocks noChangeAspect="1"/>
          </p:cNvGraphicFramePr>
          <p:nvPr/>
        </p:nvGraphicFramePr>
        <p:xfrm>
          <a:off x="5267325" y="2430463"/>
          <a:ext cx="2698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33600" imgH="3962400" progId="Equation.DSMT4">
                  <p:embed/>
                </p:oleObj>
              </mc:Choice>
              <mc:Fallback>
                <p:oleObj name="Equation" r:id="rId5" imgW="2133600" imgH="3962400" progId="Equation.DSMT4">
                  <p:embed/>
                  <p:pic>
                    <p:nvPicPr>
                      <p:cNvPr id="0" name="图片 34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7325" y="2430463"/>
                        <a:ext cx="2698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0" name="Oval 30"/>
          <p:cNvSpPr>
            <a:spLocks noChangeArrowheads="1"/>
          </p:cNvSpPr>
          <p:nvPr/>
        </p:nvSpPr>
        <p:spPr bwMode="auto">
          <a:xfrm>
            <a:off x="2679700" y="2559050"/>
            <a:ext cx="88900" cy="88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rou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11" name="Oval 31"/>
          <p:cNvSpPr>
            <a:spLocks noChangeArrowheads="1"/>
          </p:cNvSpPr>
          <p:nvPr/>
        </p:nvSpPr>
        <p:spPr bwMode="auto">
          <a:xfrm>
            <a:off x="3036888" y="2560638"/>
            <a:ext cx="88900" cy="88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rou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12" name="Oval 32"/>
          <p:cNvSpPr>
            <a:spLocks noChangeArrowheads="1"/>
          </p:cNvSpPr>
          <p:nvPr/>
        </p:nvSpPr>
        <p:spPr bwMode="auto">
          <a:xfrm>
            <a:off x="2111375" y="2559050"/>
            <a:ext cx="88900" cy="88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rou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13" name="Oval 33"/>
          <p:cNvSpPr>
            <a:spLocks noChangeArrowheads="1"/>
          </p:cNvSpPr>
          <p:nvPr/>
        </p:nvSpPr>
        <p:spPr bwMode="auto">
          <a:xfrm>
            <a:off x="3713163" y="2560638"/>
            <a:ext cx="88900" cy="88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rou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14" name="Oval 34"/>
          <p:cNvSpPr>
            <a:spLocks noChangeArrowheads="1"/>
          </p:cNvSpPr>
          <p:nvPr/>
        </p:nvSpPr>
        <p:spPr bwMode="auto">
          <a:xfrm>
            <a:off x="4514850" y="2559050"/>
            <a:ext cx="88900" cy="88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rou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17" name="Oval 37"/>
          <p:cNvSpPr>
            <a:spLocks noChangeArrowheads="1"/>
          </p:cNvSpPr>
          <p:nvPr/>
        </p:nvSpPr>
        <p:spPr bwMode="auto">
          <a:xfrm>
            <a:off x="4970463" y="2557463"/>
            <a:ext cx="88900" cy="88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rou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8930" name="Group 50"/>
          <p:cNvGrpSpPr/>
          <p:nvPr/>
        </p:nvGrpSpPr>
        <p:grpSpPr bwMode="auto">
          <a:xfrm>
            <a:off x="722313" y="1604963"/>
            <a:ext cx="7924800" cy="519113"/>
            <a:chOff x="719" y="1851"/>
            <a:chExt cx="4992" cy="327"/>
          </a:xfrm>
        </p:grpSpPr>
        <p:sp>
          <p:nvSpPr>
            <p:cNvPr id="378891" name="Rectangle 11"/>
            <p:cNvSpPr>
              <a:spLocks noChangeArrowheads="1"/>
            </p:cNvSpPr>
            <p:nvPr/>
          </p:nvSpPr>
          <p:spPr bwMode="auto">
            <a:xfrm>
              <a:off x="719" y="1851"/>
              <a:ext cx="49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在泊松流中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,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记时间间隔        中出现的质点数为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78892" name="Object 12"/>
            <p:cNvGraphicFramePr>
              <a:graphicFrameLocks noChangeAspect="1"/>
            </p:cNvGraphicFramePr>
            <p:nvPr/>
          </p:nvGraphicFramePr>
          <p:xfrm>
            <a:off x="3157" y="1887"/>
            <a:ext cx="48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7010400" imgH="4267200" progId="Equation.DSMT4">
                    <p:embed/>
                  </p:oleObj>
                </mc:Choice>
                <mc:Fallback>
                  <p:oleObj name="Equation" r:id="rId7" imgW="7010400" imgH="4267200" progId="Equation.DSMT4">
                    <p:embed/>
                    <p:pic>
                      <p:nvPicPr>
                        <p:cNvPr id="0" name="图片 343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7" y="1887"/>
                          <a:ext cx="482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22" name="Object 42"/>
            <p:cNvGraphicFramePr>
              <a:graphicFrameLocks noChangeAspect="1"/>
            </p:cNvGraphicFramePr>
            <p:nvPr/>
          </p:nvGraphicFramePr>
          <p:xfrm>
            <a:off x="5374" y="1924"/>
            <a:ext cx="272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962400" imgH="3352800" progId="Equation.DSMT4">
                    <p:embed/>
                  </p:oleObj>
                </mc:Choice>
                <mc:Fallback>
                  <p:oleObj name="Equation" r:id="rId9" imgW="3962400" imgH="3352800" progId="Equation.DSMT4">
                    <p:embed/>
                    <p:pic>
                      <p:nvPicPr>
                        <p:cNvPr id="0" name="图片 343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4" y="1924"/>
                          <a:ext cx="272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8925" name="Object 45"/>
          <p:cNvGraphicFramePr>
            <a:graphicFrameLocks noChangeAspect="1"/>
          </p:cNvGraphicFramePr>
          <p:nvPr/>
        </p:nvGraphicFramePr>
        <p:xfrm>
          <a:off x="2386013" y="3711575"/>
          <a:ext cx="5168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5415200" imgH="7924800" progId="Equation.DSMT4">
                  <p:embed/>
                </p:oleObj>
              </mc:Choice>
              <mc:Fallback>
                <p:oleObj name="Equation" r:id="rId11" imgW="45415200" imgH="7924800" progId="Equation.DSMT4">
                  <p:embed/>
                  <p:pic>
                    <p:nvPicPr>
                      <p:cNvPr id="0" name="图片 34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3711575"/>
                        <a:ext cx="5168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28" name="Group 48"/>
          <p:cNvGrpSpPr/>
          <p:nvPr/>
        </p:nvGrpSpPr>
        <p:grpSpPr bwMode="auto">
          <a:xfrm>
            <a:off x="0" y="4559305"/>
            <a:ext cx="5770563" cy="623888"/>
            <a:chOff x="414" y="3419"/>
            <a:chExt cx="3635" cy="393"/>
          </a:xfrm>
        </p:grpSpPr>
        <p:sp>
          <p:nvSpPr>
            <p:cNvPr id="378885" name="Rectangle 5"/>
            <p:cNvSpPr>
              <a:spLocks noChangeArrowheads="1"/>
            </p:cNvSpPr>
            <p:nvPr/>
          </p:nvSpPr>
          <p:spPr bwMode="auto">
            <a:xfrm>
              <a:off x="414" y="3419"/>
              <a:ext cx="233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其中参数        称为</a:t>
              </a:r>
            </a:p>
          </p:txBody>
        </p:sp>
        <p:graphicFrame>
          <p:nvGraphicFramePr>
            <p:cNvPr id="378926" name="Object 46"/>
            <p:cNvGraphicFramePr>
              <a:graphicFrameLocks noChangeAspect="1"/>
            </p:cNvGraphicFramePr>
            <p:nvPr/>
          </p:nvGraphicFramePr>
          <p:xfrm>
            <a:off x="1373" y="3516"/>
            <a:ext cx="58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8534400" imgH="3962400" progId="Equation.DSMT4">
                    <p:embed/>
                  </p:oleObj>
                </mc:Choice>
                <mc:Fallback>
                  <p:oleObj name="Equation" r:id="rId13" imgW="8534400" imgH="3962400" progId="Equation.DSMT4">
                    <p:embed/>
                    <p:pic>
                      <p:nvPicPr>
                        <p:cNvPr id="0" name="图片 343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3" y="3516"/>
                          <a:ext cx="58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27" name="Rectangle 47"/>
            <p:cNvSpPr>
              <a:spLocks noChangeArrowheads="1"/>
            </p:cNvSpPr>
            <p:nvPr/>
          </p:nvSpPr>
          <p:spPr bwMode="auto">
            <a:xfrm>
              <a:off x="2335" y="3428"/>
              <a:ext cx="171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FF0000"/>
                  </a:solidFill>
                  <a:latin typeface="华文新魏" panose="02010800040101010101" charset="-122"/>
                  <a:ea typeface="华文新魏" panose="02010800040101010101" charset="-122"/>
                </a:rPr>
                <a:t>泊松强度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华文新魏" panose="02010800040101010101" charset="-122"/>
                  <a:ea typeface="华文新魏" panose="02010800040101010101" charset="-122"/>
                </a:rPr>
                <a:t>.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</p:grpSp>
      <p:grpSp>
        <p:nvGrpSpPr>
          <p:cNvPr id="378932" name="Group 52"/>
          <p:cNvGrpSpPr/>
          <p:nvPr/>
        </p:nvGrpSpPr>
        <p:grpSpPr bwMode="auto">
          <a:xfrm>
            <a:off x="735013" y="3176585"/>
            <a:ext cx="3416300" cy="552449"/>
            <a:chOff x="231" y="3233"/>
            <a:chExt cx="2152" cy="348"/>
          </a:xfrm>
        </p:grpSpPr>
        <p:sp>
          <p:nvSpPr>
            <p:cNvPr id="378929" name="Rectangle 49"/>
            <p:cNvSpPr>
              <a:spLocks noChangeArrowheads="1"/>
            </p:cNvSpPr>
            <p:nvPr/>
          </p:nvSpPr>
          <p:spPr bwMode="auto">
            <a:xfrm>
              <a:off x="231" y="3233"/>
              <a:ext cx="2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则                    即有</a:t>
              </a:r>
            </a:p>
          </p:txBody>
        </p:sp>
        <p:graphicFrame>
          <p:nvGraphicFramePr>
            <p:cNvPr id="378931" name="Object 51"/>
            <p:cNvGraphicFramePr>
              <a:graphicFrameLocks noChangeAspect="1"/>
            </p:cNvGraphicFramePr>
            <p:nvPr/>
          </p:nvGraphicFramePr>
          <p:xfrm>
            <a:off x="485" y="3280"/>
            <a:ext cx="1137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5240000" imgH="4267200" progId="Equation.DSMT4">
                    <p:embed/>
                  </p:oleObj>
                </mc:Choice>
                <mc:Fallback>
                  <p:oleObj name="Equation" r:id="rId15" imgW="15240000" imgH="4267200" progId="Equation.DSMT4">
                    <p:embed/>
                    <p:pic>
                      <p:nvPicPr>
                        <p:cNvPr id="0" name="图片 343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" y="3280"/>
                          <a:ext cx="1137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8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8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7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78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78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78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78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8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8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8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8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8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8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8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8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8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78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8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8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8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8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8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8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78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78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7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78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78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7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7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7" grpId="0"/>
      <p:bldP spid="378909" grpId="0" animBg="1"/>
      <p:bldP spid="378920" grpId="0"/>
      <p:bldP spid="378910" grpId="0" animBg="1"/>
      <p:bldP spid="378911" grpId="0" animBg="1"/>
      <p:bldP spid="378912" grpId="0" animBg="1"/>
      <p:bldP spid="378913" grpId="0" animBg="1"/>
      <p:bldP spid="378914" grpId="0" animBg="1"/>
      <p:bldP spid="3789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78" y="527404"/>
            <a:ext cx="3279094" cy="245881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459" y="527404"/>
            <a:ext cx="3316417" cy="245881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78" y="3015208"/>
            <a:ext cx="5121275" cy="384016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069498" y="3187560"/>
            <a:ext cx="2171182" cy="107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泊松分布的频率函数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696274" y="4513424"/>
          <a:ext cx="3001347" cy="15544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480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0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l-GR" altLang="zh-CN" sz="2800" dirty="0">
                          <a:effectLst/>
                        </a:rPr>
                        <a:t>λ</a:t>
                      </a:r>
                      <a:r>
                        <a:rPr lang="en-US" altLang="zh-CN" sz="2800" dirty="0">
                          <a:effectLst/>
                        </a:rPr>
                        <a:t>=0.1</a:t>
                      </a:r>
                      <a:endParaRPr lang="zh-CN" altLang="en-US" sz="28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altLang="zh-CN" sz="2800" dirty="0">
                          <a:effectLst/>
                        </a:rPr>
                        <a:t>λ=1</a:t>
                      </a:r>
                      <a:endParaRPr lang="zh-CN" altLang="en-US" sz="28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altLang="zh-CN" sz="2800" dirty="0">
                          <a:effectLst/>
                        </a:rPr>
                        <a:t>λ=</a:t>
                      </a:r>
                      <a:r>
                        <a:rPr lang="en-US" altLang="zh-CN" sz="2800" dirty="0">
                          <a:effectLst/>
                        </a:rPr>
                        <a:t>5</a:t>
                      </a:r>
                      <a:endParaRPr lang="zh-CN" altLang="en-US" sz="28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altLang="zh-CN" sz="2800" dirty="0">
                          <a:effectLst/>
                        </a:rPr>
                        <a:t>λ=1</a:t>
                      </a:r>
                      <a:r>
                        <a:rPr lang="en-US" altLang="zh-CN" sz="2800" dirty="0">
                          <a:effectLst/>
                        </a:rPr>
                        <a:t>0</a:t>
                      </a:r>
                      <a:endParaRPr lang="zh-CN" altLang="en-US" sz="28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2" name="WordArt 4"/>
          <p:cNvSpPr>
            <a:spLocks noChangeArrowheads="1" noChangeShapeType="1" noTextEdit="1"/>
          </p:cNvSpPr>
          <p:nvPr/>
        </p:nvSpPr>
        <p:spPr bwMode="auto">
          <a:xfrm>
            <a:off x="642938" y="844550"/>
            <a:ext cx="2005012" cy="4302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泊松定理</a:t>
            </a:r>
          </a:p>
        </p:txBody>
      </p:sp>
      <p:graphicFrame>
        <p:nvGraphicFramePr>
          <p:cNvPr id="401413" name="Object 5"/>
          <p:cNvGraphicFramePr>
            <a:graphicFrameLocks noGrp="1" noChangeAspect="1"/>
          </p:cNvGraphicFramePr>
          <p:nvPr>
            <p:ph/>
          </p:nvPr>
        </p:nvGraphicFramePr>
        <p:xfrm>
          <a:off x="247650" y="1270000"/>
          <a:ext cx="8874125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147695" imgH="598170" progId="Word.Document.8">
                  <p:embed/>
                </p:oleObj>
              </mc:Choice>
              <mc:Fallback>
                <p:oleObj name="Document" r:id="rId2" imgW="3147695" imgH="598170" progId="Word.Document.8">
                  <p:embed/>
                  <p:pic>
                    <p:nvPicPr>
                      <p:cNvPr id="0" name="图片 3504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1270000"/>
                        <a:ext cx="8874125" cy="167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5" name="Object 7"/>
          <p:cNvGraphicFramePr>
            <a:graphicFrameLocks noChangeAspect="1"/>
          </p:cNvGraphicFramePr>
          <p:nvPr/>
        </p:nvGraphicFramePr>
        <p:xfrm>
          <a:off x="2085975" y="2784475"/>
          <a:ext cx="502285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880800" imgH="8534400" progId="Equation.DSMT4">
                  <p:embed/>
                </p:oleObj>
              </mc:Choice>
              <mc:Fallback>
                <p:oleObj name="Equation" r:id="rId4" imgW="36880800" imgH="8534400" progId="Equation.DSMT4">
                  <p:embed/>
                  <p:pic>
                    <p:nvPicPr>
                      <p:cNvPr id="0" name="图片 35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2784475"/>
                        <a:ext cx="5022850" cy="1158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7" name="Object 9"/>
          <p:cNvGraphicFramePr>
            <a:graphicFrameLocks noChangeAspect="1"/>
          </p:cNvGraphicFramePr>
          <p:nvPr/>
        </p:nvGraphicFramePr>
        <p:xfrm>
          <a:off x="2501900" y="4425950"/>
          <a:ext cx="4454525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784800" imgH="8534400" progId="Equation.DSMT4">
                  <p:embed/>
                </p:oleObj>
              </mc:Choice>
              <mc:Fallback>
                <p:oleObj name="Equation" r:id="rId6" imgW="30784800" imgH="8534400" progId="Equation.DSMT4">
                  <p:embed/>
                  <p:pic>
                    <p:nvPicPr>
                      <p:cNvPr id="0" name="图片 35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4425950"/>
                        <a:ext cx="4454525" cy="1233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18" name="WordArt 10"/>
          <p:cNvSpPr>
            <a:spLocks noChangeArrowheads="1" noChangeShapeType="1" noTextEdit="1"/>
          </p:cNvSpPr>
          <p:nvPr/>
        </p:nvSpPr>
        <p:spPr bwMode="auto">
          <a:xfrm>
            <a:off x="630238" y="4362450"/>
            <a:ext cx="1128712" cy="4302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gradFill rotWithShape="1">
                  <a:gsLst>
                    <a:gs pos="0">
                      <a:srgbClr val="66CCFF"/>
                    </a:gs>
                    <a:gs pos="100000">
                      <a:srgbClr val="66CCFF">
                        <a:gamma/>
                        <a:tint val="28627"/>
                        <a:invGamma/>
                      </a:srgbClr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说明</a:t>
            </a:r>
          </a:p>
        </p:txBody>
      </p:sp>
      <p:sp>
        <p:nvSpPr>
          <p:cNvPr id="401419" name="Text Box 11"/>
          <p:cNvSpPr txBox="1">
            <a:spLocks noChangeArrowheads="1"/>
          </p:cNvSpPr>
          <p:nvPr/>
        </p:nvSpPr>
        <p:spPr bwMode="auto">
          <a:xfrm>
            <a:off x="1257300" y="5740400"/>
            <a:ext cx="6680200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（当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很大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很小时的计算公式）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0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1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1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0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0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2" grpId="0"/>
      <p:bldP spid="401418" grpId="0" animBg="1"/>
      <p:bldP spid="40141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0060" y="919955"/>
            <a:ext cx="8415337" cy="1057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   已知某疾病发病率为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0.001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，某单位共有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5000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人，问该单位患有这种疾病的人数不超过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人的概率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0062" y="2262980"/>
            <a:ext cx="8415337" cy="134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just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解：设该单位患有这种疾病的人数为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，则有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0" lvl="2" algn="just"/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～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b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(5000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0.001)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，则所求概率为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289300" y="3424238"/>
          <a:ext cx="389255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137600" imgH="8229600" progId="Equation.DSMT4">
                  <p:embed/>
                </p:oleObj>
              </mc:Choice>
              <mc:Fallback>
                <p:oleObj name="Equation" r:id="rId2" imgW="34137600" imgH="8229600" progId="Equation.DSMT4">
                  <p:embed/>
                  <p:pic>
                    <p:nvPicPr>
                      <p:cNvPr id="0" name="图片 36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3424238"/>
                        <a:ext cx="3892550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793875" y="3689350"/>
          <a:ext cx="16192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106400" imgH="3962400" progId="Equation.DSMT4">
                  <p:embed/>
                </p:oleObj>
              </mc:Choice>
              <mc:Fallback>
                <p:oleObj name="Equation" r:id="rId4" imgW="13106400" imgH="3962400" progId="Equation.DSMT4">
                  <p:embed/>
                  <p:pic>
                    <p:nvPicPr>
                      <p:cNvPr id="0" name="图片 36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3689350"/>
                        <a:ext cx="16192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00061" y="4363242"/>
            <a:ext cx="8415337" cy="559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just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取</a:t>
            </a:r>
            <a:r>
              <a:rPr lang="el-GR" altLang="zh-CN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λ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= </a:t>
            </a:r>
            <a:r>
              <a:rPr lang="en-US" altLang="zh-CN" i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np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= 5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，用泊松定理近似计算得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722438" y="5368925"/>
          <a:ext cx="16065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106400" imgH="3962400" progId="Equation.DSMT4">
                  <p:embed/>
                </p:oleObj>
              </mc:Choice>
              <mc:Fallback>
                <p:oleObj name="Equation" r:id="rId6" imgW="13106400" imgH="3962400" progId="Equation.DSMT4">
                  <p:embed/>
                  <p:pic>
                    <p:nvPicPr>
                      <p:cNvPr id="0" name="图片 36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5368925"/>
                        <a:ext cx="16065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414713" y="5105275"/>
          <a:ext cx="1714497" cy="1013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935200" imgH="8839200" progId="Equation.DSMT4">
                  <p:embed/>
                </p:oleObj>
              </mc:Choice>
              <mc:Fallback>
                <p:oleObj name="Equation" r:id="rId8" imgW="14935200" imgH="8839200" progId="Equation.DSMT4">
                  <p:embed/>
                  <p:pic>
                    <p:nvPicPr>
                      <p:cNvPr id="0" name="图片 36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713" y="5105275"/>
                        <a:ext cx="1714497" cy="10138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186363" y="5364163"/>
          <a:ext cx="12525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363200" imgH="3657600" progId="Equation.DSMT4">
                  <p:embed/>
                </p:oleObj>
              </mc:Choice>
              <mc:Fallback>
                <p:oleObj name="Equation" r:id="rId10" imgW="10363200" imgH="3657600" progId="Equation.DSMT4">
                  <p:embed/>
                  <p:pic>
                    <p:nvPicPr>
                      <p:cNvPr id="0" name="图片 36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363" y="5364163"/>
                        <a:ext cx="125253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WordArt 4"/>
          <p:cNvSpPr>
            <a:spLocks noChangeArrowheads="1" noChangeShapeType="1" noTextEdit="1"/>
          </p:cNvSpPr>
          <p:nvPr/>
        </p:nvSpPr>
        <p:spPr bwMode="auto">
          <a:xfrm>
            <a:off x="500060" y="1053654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71438" y="692150"/>
            <a:ext cx="8820150" cy="597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just" defTabSz="621030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Char char="l"/>
              <a:tabLst>
                <a:tab pos="269875" algn="l"/>
              </a:tabLst>
              <a:defRPr sz="2800">
                <a:solidFill>
                  <a:srgbClr val="961EFF"/>
                </a:solidFill>
                <a:latin typeface="+mn-lt"/>
                <a:ea typeface="+mn-ea"/>
                <a:cs typeface="+mn-cs"/>
              </a:defRPr>
            </a:lvl1pPr>
            <a:lvl2pPr marL="179705" algn="just" defTabSz="621030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Font typeface="Wingdings" panose="05000000000000000000" pitchFamily="2" charset="2"/>
              <a:tabLst>
                <a:tab pos="269875" algn="l"/>
              </a:tabLst>
              <a:defRPr sz="2600">
                <a:solidFill>
                  <a:srgbClr val="009600"/>
                </a:solidFill>
                <a:latin typeface="+mn-lt"/>
                <a:ea typeface="+mn-ea"/>
              </a:defRPr>
            </a:lvl2pPr>
            <a:lvl3pPr marL="358775" algn="just" defTabSz="621030" rtl="0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Font typeface="Wingdings" panose="05000000000000000000" pitchFamily="2" charset="2"/>
              <a:buChar char="Ø"/>
              <a:tabLst>
                <a:tab pos="269875" algn="l"/>
              </a:tabLs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3pPr>
            <a:lvl4pPr marL="538480" algn="just" defTabSz="621030" rtl="0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Font typeface="Wingdings" panose="05000000000000000000" pitchFamily="2" charset="2"/>
              <a:tabLst>
                <a:tab pos="269875" algn="l"/>
              </a:tabLst>
              <a:defRPr sz="2600">
                <a:solidFill>
                  <a:srgbClr val="0055D2"/>
                </a:solidFill>
                <a:latin typeface="Times New Roman" panose="02020603050405020304" pitchFamily="18" charset="0"/>
                <a:ea typeface="+mn-ea"/>
              </a:defRPr>
            </a:lvl4pPr>
            <a:lvl5pPr marL="717550" algn="l" defTabSz="621030" rtl="0" fontAlgn="base">
              <a:lnSpc>
                <a:spcPct val="130000"/>
              </a:lnSpc>
              <a:spcBef>
                <a:spcPct val="25000"/>
              </a:spcBef>
              <a:spcAft>
                <a:spcPct val="0"/>
              </a:spcAft>
              <a:buClr>
                <a:srgbClr val="00CC00"/>
              </a:buClr>
              <a:buFont typeface="Wingdings" panose="05000000000000000000" pitchFamily="2" charset="2"/>
              <a:tabLst>
                <a:tab pos="2698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5pPr>
            <a:lvl6pPr marL="1174750" algn="l" defTabSz="621030" rtl="0" fontAlgn="base">
              <a:lnSpc>
                <a:spcPct val="130000"/>
              </a:lnSpc>
              <a:spcBef>
                <a:spcPct val="25000"/>
              </a:spcBef>
              <a:spcAft>
                <a:spcPct val="0"/>
              </a:spcAft>
              <a:buClr>
                <a:srgbClr val="00CC00"/>
              </a:buClr>
              <a:buFont typeface="Wingdings" panose="05000000000000000000" pitchFamily="2" charset="2"/>
              <a:tabLst>
                <a:tab pos="2698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6pPr>
            <a:lvl7pPr marL="1631950" algn="l" defTabSz="621030" rtl="0" fontAlgn="base">
              <a:lnSpc>
                <a:spcPct val="130000"/>
              </a:lnSpc>
              <a:spcBef>
                <a:spcPct val="25000"/>
              </a:spcBef>
              <a:spcAft>
                <a:spcPct val="0"/>
              </a:spcAft>
              <a:buClr>
                <a:srgbClr val="00CC00"/>
              </a:buClr>
              <a:buFont typeface="Wingdings" panose="05000000000000000000" pitchFamily="2" charset="2"/>
              <a:tabLst>
                <a:tab pos="2698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7pPr>
            <a:lvl8pPr marL="2089150" algn="l" defTabSz="621030" rtl="0" fontAlgn="base">
              <a:lnSpc>
                <a:spcPct val="130000"/>
              </a:lnSpc>
              <a:spcBef>
                <a:spcPct val="25000"/>
              </a:spcBef>
              <a:spcAft>
                <a:spcPct val="0"/>
              </a:spcAft>
              <a:buClr>
                <a:srgbClr val="00CC00"/>
              </a:buClr>
              <a:buFont typeface="Wingdings" panose="05000000000000000000" pitchFamily="2" charset="2"/>
              <a:tabLst>
                <a:tab pos="2698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8pPr>
            <a:lvl9pPr marL="2546350" algn="l" defTabSz="621030" rtl="0" fontAlgn="base">
              <a:lnSpc>
                <a:spcPct val="130000"/>
              </a:lnSpc>
              <a:spcBef>
                <a:spcPct val="25000"/>
              </a:spcBef>
              <a:spcAft>
                <a:spcPct val="0"/>
              </a:spcAft>
              <a:buClr>
                <a:srgbClr val="00CC00"/>
              </a:buClr>
              <a:buFont typeface="Wingdings" panose="05000000000000000000" pitchFamily="2" charset="2"/>
              <a:tabLst>
                <a:tab pos="2698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9pPr>
          </a:lstStyle>
          <a:p>
            <a:r>
              <a:rPr kumimoji="0" lang="zh-CN" altLang="en-US" kern="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华文新魏" panose="02010800040101010101" charset="-122"/>
              </a:rPr>
              <a:t>泊松分布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38480" marR="0" lvl="3" indent="0" algn="just" defTabSz="621030" rtl="0" eaLnBrk="1" fontAlgn="base" latinLnBrk="0" hangingPunct="1">
              <a:lnSpc>
                <a:spcPct val="125000"/>
              </a:lnSpc>
              <a:spcBef>
                <a:spcPts val="2400"/>
              </a:spcBef>
              <a:spcAft>
                <a:spcPct val="0"/>
              </a:spcAft>
              <a:buClr>
                <a:srgbClr val="00CC00"/>
              </a:buClr>
              <a:buSzTx/>
              <a:buFont typeface="Wingdings" panose="05000000000000000000" pitchFamily="2" charset="2"/>
              <a:buNone/>
              <a:tabLst>
                <a:tab pos="269875" algn="l"/>
              </a:tabLst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实验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r>
              <a:rPr kumimoji="0" lang="en-US" altLang="zh-CN" sz="2600" b="1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kumimoji="0" lang="en-US" altLang="zh-CN" sz="2600" b="1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(5000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0.001)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，求</a:t>
            </a:r>
            <a:r>
              <a:rPr kumimoji="0" lang="en-US" altLang="zh-CN" sz="2600" b="1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kumimoji="0" lang="en-US" altLang="zh-CN" sz="2600" b="1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5}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；</a:t>
            </a:r>
          </a:p>
          <a:p>
            <a:pPr marL="538480" marR="0" lvl="3" indent="0" algn="just" defTabSz="62103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Tx/>
              <a:buFont typeface="Wingdings" panose="05000000000000000000" pitchFamily="2" charset="2"/>
              <a:buNone/>
              <a:tabLst>
                <a:tab pos="269875" algn="l"/>
              </a:tabLst>
              <a:defRPr/>
            </a:pPr>
            <a:r>
              <a:rPr kumimoji="0" lang="en-US" altLang="zh-CN" sz="2600" b="1" i="1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np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=5,   </a:t>
            </a:r>
            <a:r>
              <a:rPr kumimoji="0" lang="en-US" altLang="zh-CN" sz="2600" b="1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~ </a:t>
            </a:r>
            <a:r>
              <a:rPr kumimoji="0" lang="en-US" altLang="zh-CN" sz="2600" b="1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(5)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kumimoji="0" lang="en-US" altLang="zh-CN" sz="2600" b="1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kumimoji="0" lang="en-US" altLang="zh-CN" sz="2600" b="1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5}</a:t>
            </a:r>
          </a:p>
          <a:p>
            <a:pPr marL="358775" marR="0" lvl="2" indent="0" algn="just" defTabSz="62103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Tx/>
              <a:buFont typeface="Wingdings" panose="05000000000000000000" pitchFamily="2" charset="2"/>
              <a:buChar char="Ø"/>
              <a:tabLst>
                <a:tab pos="269875" algn="l"/>
              </a:tabLst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实验：</a:t>
            </a:r>
          </a:p>
        </p:txBody>
      </p:sp>
      <p:graphicFrame>
        <p:nvGraphicFramePr>
          <p:cNvPr id="3" name="Group 120"/>
          <p:cNvGraphicFramePr>
            <a:graphicFrameLocks noGrp="1"/>
          </p:cNvGraphicFramePr>
          <p:nvPr/>
        </p:nvGraphicFramePr>
        <p:xfrm>
          <a:off x="2525713" y="3551929"/>
          <a:ext cx="3960812" cy="2323150"/>
        </p:xfrm>
        <a:graphic>
          <a:graphicData uri="http://schemas.openxmlformats.org/drawingml/2006/table">
            <a:tbl>
              <a:tblPr/>
              <a:tblGrid>
                <a:gridCol w="108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2103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9875" algn="l"/>
                        </a:tabLst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2103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9875" algn="l"/>
                        </a:tabLst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2103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9875" algn="l"/>
                        </a:tabLst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2103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9875" algn="l"/>
                        </a:tabLst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2103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9875" algn="l"/>
                        </a:tabLst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2103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9875" algn="l"/>
                        </a:tabLst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5000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2103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9875" algn="l"/>
                        </a:tabLst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2103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9875" algn="l"/>
                        </a:tabLst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2103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9875" algn="l"/>
                        </a:tabLst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2103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9875" algn="l"/>
                        </a:tabLst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2103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9875" algn="l"/>
                        </a:tabLst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{X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5}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2103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9875" algn="l"/>
                        </a:tabLst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0.6159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2103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9875" algn="l"/>
                        </a:tabLst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2103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9875" algn="l"/>
                        </a:tabLst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{X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5}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≈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2103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9875" algn="l"/>
                        </a:tabLst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0.6159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Object 27"/>
          <p:cNvGraphicFramePr>
            <a:graphicFrameLocks noChangeAspect="1"/>
          </p:cNvGraphicFramePr>
          <p:nvPr/>
        </p:nvGraphicFramePr>
        <p:xfrm>
          <a:off x="2000250" y="2408929"/>
          <a:ext cx="242888" cy="13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15200" imgH="3962400" progId="Equation.DSMT4">
                  <p:embed/>
                </p:oleObj>
              </mc:Choice>
              <mc:Fallback>
                <p:oleObj name="Equation" r:id="rId2" imgW="7315200" imgH="3962400" progId="Equation.DSMT4">
                  <p:embed/>
                  <p:pic>
                    <p:nvPicPr>
                      <p:cNvPr id="0" name="图片 829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408929"/>
                        <a:ext cx="242888" cy="13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6"/>
          <p:cNvSpPr>
            <a:spLocks noChangeArrowheads="1"/>
          </p:cNvSpPr>
          <p:nvPr/>
        </p:nvSpPr>
        <p:spPr bwMode="auto">
          <a:xfrm>
            <a:off x="3233738" y="4537766"/>
            <a:ext cx="4965700" cy="482600"/>
          </a:xfrm>
          <a:prstGeom prst="rect">
            <a:avLst/>
          </a:prstGeom>
          <a:solidFill>
            <a:srgbClr val="CCFFFF"/>
          </a:solidFill>
          <a:ln w="25400">
            <a:solidFill>
              <a:srgbClr val="C80A64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=BINOMDIST(5, 5000,0.001,TRUE)</a:t>
            </a:r>
          </a:p>
        </p:txBody>
      </p:sp>
      <p:sp>
        <p:nvSpPr>
          <p:cNvPr id="6" name="Rectangle 117"/>
          <p:cNvSpPr>
            <a:spLocks noChangeArrowheads="1"/>
          </p:cNvSpPr>
          <p:nvPr/>
        </p:nvSpPr>
        <p:spPr bwMode="auto">
          <a:xfrm>
            <a:off x="4211638" y="6004616"/>
            <a:ext cx="3228975" cy="519113"/>
          </a:xfrm>
          <a:prstGeom prst="rect">
            <a:avLst/>
          </a:prstGeom>
          <a:solidFill>
            <a:srgbClr val="CCFFFF"/>
          </a:solidFill>
          <a:ln w="25400">
            <a:solidFill>
              <a:srgbClr val="C80A64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=POISSON(5,5,TRUE)</a:t>
            </a:r>
          </a:p>
        </p:txBody>
      </p:sp>
      <p:sp>
        <p:nvSpPr>
          <p:cNvPr id="7" name="Rectangle 119"/>
          <p:cNvSpPr>
            <a:spLocks noChangeArrowheads="1"/>
          </p:cNvSpPr>
          <p:nvPr/>
        </p:nvSpPr>
        <p:spPr bwMode="auto">
          <a:xfrm>
            <a:off x="5199063" y="5036241"/>
            <a:ext cx="1295400" cy="468313"/>
          </a:xfrm>
          <a:prstGeom prst="rect">
            <a:avLst/>
          </a:prstGeom>
          <a:solidFill>
            <a:srgbClr val="A3B2C1">
              <a:alpha val="0"/>
            </a:srgbClr>
          </a:solidFill>
          <a:ln w="25400">
            <a:solidFill>
              <a:srgbClr val="C80A64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121"/>
          <p:cNvSpPr>
            <a:spLocks noChangeArrowheads="1"/>
          </p:cNvSpPr>
          <p:nvPr/>
        </p:nvSpPr>
        <p:spPr bwMode="auto">
          <a:xfrm>
            <a:off x="5200650" y="5529954"/>
            <a:ext cx="1295400" cy="468312"/>
          </a:xfrm>
          <a:prstGeom prst="rect">
            <a:avLst/>
          </a:prstGeom>
          <a:solidFill>
            <a:srgbClr val="A3B2C1">
              <a:alpha val="0"/>
            </a:srgbClr>
          </a:solidFill>
          <a:ln w="25400">
            <a:solidFill>
              <a:srgbClr val="C80A64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8632" y="622775"/>
            <a:ext cx="8415337" cy="578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在应用中，诸如服务系统中对服务的呼叫数，产品的缺陷（如布匹上的疵点、玻璃内的气泡等）数，一定时期内出现的稀有事件（如意外事故、自然灾害等）个数，放射性物质发射出的离子数等等，都以泊松分布为其概率模型．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这是因为上述例子本来就是</a:t>
            </a:r>
            <a:r>
              <a:rPr lang="en-US" altLang="zh-CN" sz="2400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n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大</a:t>
            </a:r>
            <a:r>
              <a:rPr lang="en-US" altLang="zh-CN" sz="2400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p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小的二项分布．以服务系统中的呼叫数为例，服务设施的用户</a:t>
            </a:r>
            <a:r>
              <a:rPr lang="en-US" altLang="zh-CN" sz="2400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n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很大，每个用户在指定时间内使用这个设施的概率</a:t>
            </a:r>
            <a:r>
              <a:rPr lang="en-US" altLang="zh-CN" sz="2400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p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很小，而且各用户使用情况又独立．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因此，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服务系统中的呼叫数应是</a:t>
            </a:r>
            <a:r>
              <a:rPr lang="en-US" altLang="zh-CN" sz="24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大</a:t>
            </a:r>
            <a:r>
              <a:rPr lang="en-US" altLang="zh-CN" sz="24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小的二项分布，由泊松定理，可以近似认为服从 </a:t>
            </a:r>
            <a:r>
              <a:rPr lang="el-GR" altLang="zh-CN" sz="24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λ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= </a:t>
            </a:r>
            <a:r>
              <a:rPr lang="en-US" altLang="zh-CN" sz="2400" i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np</a:t>
            </a:r>
            <a:r>
              <a:rPr lang="en-US" altLang="zh-CN" sz="24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泊松分布．上述应用表明泊松分布广泛用于社会生活的许多方面，它在运筹学、管理科学中占有突出的地位．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0060" y="561602"/>
            <a:ext cx="8415337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   如果某房地产公司每天售出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1.6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套住宅，且住宅的销售量服从泊松分布，则一天内恰好售出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套住宅的概率是多少？一天内没有售出住宅的概率是多少？每天售出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套以上住宅的概率是多少？每天至少售出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套住宅的概率是多少？两天内恰好售出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套住宅的概率是多少？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041914" y="3717272"/>
          <a:ext cx="46323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795200" imgH="4267200" progId="Equation.DSMT4">
                  <p:embed/>
                </p:oleObj>
              </mc:Choice>
              <mc:Fallback>
                <p:oleObj name="Equation" r:id="rId2" imgW="37795200" imgH="4267200" progId="Equation.DSMT4">
                  <p:embed/>
                  <p:pic>
                    <p:nvPicPr>
                      <p:cNvPr id="0" name="图片 839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914" y="3717272"/>
                        <a:ext cx="46323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120698" y="715859"/>
            <a:ext cx="743577" cy="28897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练习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041914" y="4349256"/>
          <a:ext cx="466883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100000" imgH="4267200" progId="Equation.DSMT4">
                  <p:embed/>
                </p:oleObj>
              </mc:Choice>
              <mc:Fallback>
                <p:oleObj name="Equation" r:id="rId4" imgW="38100000" imgH="4267200" progId="Equation.DSMT4">
                  <p:embed/>
                  <p:pic>
                    <p:nvPicPr>
                      <p:cNvPr id="0" name="图片 839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914" y="4349256"/>
                        <a:ext cx="466883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041914" y="4981240"/>
          <a:ext cx="46323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795200" imgH="4267200" progId="Equation.DSMT4">
                  <p:embed/>
                </p:oleObj>
              </mc:Choice>
              <mc:Fallback>
                <p:oleObj name="Equation" r:id="rId6" imgW="37795200" imgH="4267200" progId="Equation.DSMT4">
                  <p:embed/>
                  <p:pic>
                    <p:nvPicPr>
                      <p:cNvPr id="0" name="图片 839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914" y="4981240"/>
                        <a:ext cx="46323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041914" y="5613224"/>
          <a:ext cx="48196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19200" imgH="4267200" progId="Equation.DSMT4">
                  <p:embed/>
                </p:oleObj>
              </mc:Choice>
              <mc:Fallback>
                <p:oleObj name="Equation" r:id="rId8" imgW="39319200" imgH="4267200" progId="Equation.DSMT4">
                  <p:embed/>
                  <p:pic>
                    <p:nvPicPr>
                      <p:cNvPr id="0" name="图片 839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914" y="5613224"/>
                        <a:ext cx="48196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041914" y="6245207"/>
          <a:ext cx="42957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052000" imgH="4267200" progId="Equation.DSMT4">
                  <p:embed/>
                </p:oleObj>
              </mc:Choice>
              <mc:Fallback>
                <p:oleObj name="Equation" r:id="rId10" imgW="35052000" imgH="4267200" progId="Equation.DSMT4">
                  <p:embed/>
                  <p:pic>
                    <p:nvPicPr>
                      <p:cNvPr id="0" name="图片 839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914" y="6245207"/>
                        <a:ext cx="42957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3"/>
          <p:cNvSpPr txBox="1">
            <a:spLocks noChangeArrowheads="1"/>
          </p:cNvSpPr>
          <p:nvPr/>
        </p:nvSpPr>
        <p:spPr bwMode="auto">
          <a:xfrm>
            <a:off x="7749858" y="6039168"/>
            <a:ext cx="1246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333399"/>
                    </a:outerShdw>
                  </a:cont>
                  <a:cont type="tree" name="">
                    <a:effect ref="fillLine"/>
                    <a:outerShdw dist="38100" dir="2700000" algn="tl">
                      <a:srgbClr val="00003D"/>
                    </a:outerShdw>
                  </a:cont>
                  <a:effect ref="fillLine"/>
                </a:effectDag>
                <a:latin typeface="Euclid Math One" pitchFamily="18" charset="2"/>
                <a:ea typeface="Gungsuh" pitchFamily="18" charset="-127"/>
              </a:rPr>
              <a:t>END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61" name="WordArt 109"/>
          <p:cNvSpPr>
            <a:spLocks noChangeArrowheads="1" noChangeShapeType="1" noTextEdit="1"/>
          </p:cNvSpPr>
          <p:nvPr/>
        </p:nvSpPr>
        <p:spPr bwMode="auto">
          <a:xfrm>
            <a:off x="371475" y="639763"/>
            <a:ext cx="5773738" cy="322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很多试验产生的结果本身就是随机变量</a:t>
            </a:r>
          </a:p>
        </p:txBody>
      </p:sp>
      <p:sp>
        <p:nvSpPr>
          <p:cNvPr id="330867" name="WordArt 115"/>
          <p:cNvSpPr>
            <a:spLocks noChangeArrowheads="1" noChangeShapeType="1" noTextEdit="1"/>
          </p:cNvSpPr>
          <p:nvPr/>
        </p:nvSpPr>
        <p:spPr bwMode="auto">
          <a:xfrm>
            <a:off x="784225" y="11779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330868" name="WordArt 116"/>
          <p:cNvSpPr>
            <a:spLocks noChangeArrowheads="1" noChangeShapeType="1" noTextEdit="1"/>
          </p:cNvSpPr>
          <p:nvPr/>
        </p:nvSpPr>
        <p:spPr bwMode="auto">
          <a:xfrm>
            <a:off x="785813" y="16621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330870" name="Group 118"/>
          <p:cNvGrpSpPr/>
          <p:nvPr/>
        </p:nvGrpSpPr>
        <p:grpSpPr bwMode="auto">
          <a:xfrm>
            <a:off x="1254125" y="1536702"/>
            <a:ext cx="5502275" cy="527050"/>
            <a:chOff x="886" y="1288"/>
            <a:chExt cx="3466" cy="332"/>
          </a:xfrm>
        </p:grpSpPr>
        <p:sp>
          <p:nvSpPr>
            <p:cNvPr id="330853" name="Text Box 101"/>
            <p:cNvSpPr txBox="1">
              <a:spLocks noChangeArrowheads="1"/>
            </p:cNvSpPr>
            <p:nvPr/>
          </p:nvSpPr>
          <p:spPr bwMode="auto">
            <a:xfrm>
              <a:off x="886" y="1288"/>
              <a:ext cx="3466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电子产品的寿命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zh-CN" altLang="en-US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</p:txBody>
        </p:sp>
        <p:graphicFrame>
          <p:nvGraphicFramePr>
            <p:cNvPr id="7222" name="Object 117"/>
            <p:cNvGraphicFramePr>
              <a:graphicFrameLocks noChangeAspect="1"/>
            </p:cNvGraphicFramePr>
            <p:nvPr/>
          </p:nvGraphicFramePr>
          <p:xfrm>
            <a:off x="2540" y="1343"/>
            <a:ext cx="231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048000" imgH="3352800" progId="Equation.DSMT4">
                    <p:embed/>
                  </p:oleObj>
                </mc:Choice>
                <mc:Fallback>
                  <p:oleObj name="Equation" r:id="rId2" imgW="3048000" imgH="3352800" progId="Equation.DSMT4">
                    <p:embed/>
                    <p:pic>
                      <p:nvPicPr>
                        <p:cNvPr id="0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0" y="1343"/>
                          <a:ext cx="231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0871" name="WordArt 119"/>
          <p:cNvSpPr>
            <a:spLocks noChangeArrowheads="1" noChangeShapeType="1" noTextEdit="1"/>
          </p:cNvSpPr>
          <p:nvPr/>
        </p:nvSpPr>
        <p:spPr bwMode="auto">
          <a:xfrm>
            <a:off x="787400" y="2603500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330875" name="WordArt 123"/>
          <p:cNvSpPr>
            <a:spLocks noChangeArrowheads="1" noChangeShapeType="1" noTextEdit="1"/>
          </p:cNvSpPr>
          <p:nvPr/>
        </p:nvSpPr>
        <p:spPr bwMode="auto">
          <a:xfrm>
            <a:off x="787400" y="2120900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330877" name="Group 125"/>
          <p:cNvGrpSpPr/>
          <p:nvPr/>
        </p:nvGrpSpPr>
        <p:grpSpPr bwMode="auto">
          <a:xfrm>
            <a:off x="1266825" y="1997077"/>
            <a:ext cx="6492875" cy="527050"/>
            <a:chOff x="158" y="2562"/>
            <a:chExt cx="4090" cy="332"/>
          </a:xfrm>
        </p:grpSpPr>
        <p:sp>
          <p:nvSpPr>
            <p:cNvPr id="330855" name="Text Box 103"/>
            <p:cNvSpPr txBox="1">
              <a:spLocks noChangeArrowheads="1"/>
            </p:cNvSpPr>
            <p:nvPr/>
          </p:nvSpPr>
          <p:spPr bwMode="auto">
            <a:xfrm>
              <a:off x="158" y="2562"/>
              <a:ext cx="4090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某城市的日耗电量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zh-CN" altLang="en-US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  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是一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随机变量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</p:txBody>
        </p:sp>
        <p:graphicFrame>
          <p:nvGraphicFramePr>
            <p:cNvPr id="7220" name="Object 124"/>
            <p:cNvGraphicFramePr>
              <a:graphicFrameLocks noChangeAspect="1"/>
            </p:cNvGraphicFramePr>
            <p:nvPr/>
          </p:nvGraphicFramePr>
          <p:xfrm>
            <a:off x="2038" y="2611"/>
            <a:ext cx="292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62400" imgH="3657600" progId="Equation.DSMT4">
                    <p:embed/>
                  </p:oleObj>
                </mc:Choice>
                <mc:Fallback>
                  <p:oleObj name="Equation" r:id="rId4" imgW="3962400" imgH="3657600" progId="Equation.DSMT4">
                    <p:embed/>
                    <p:pic>
                      <p:nvPicPr>
                        <p:cNvPr id="0" name="Object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8" y="2611"/>
                          <a:ext cx="292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0882" name="Group 130"/>
          <p:cNvGrpSpPr/>
          <p:nvPr/>
        </p:nvGrpSpPr>
        <p:grpSpPr bwMode="auto">
          <a:xfrm>
            <a:off x="1651000" y="4649788"/>
            <a:ext cx="7493000" cy="1117600"/>
            <a:chOff x="1039" y="2756"/>
            <a:chExt cx="4720" cy="704"/>
          </a:xfrm>
        </p:grpSpPr>
        <p:sp>
          <p:nvSpPr>
            <p:cNvPr id="330857" name="Rectangle 105"/>
            <p:cNvSpPr>
              <a:spLocks noChangeArrowheads="1"/>
            </p:cNvSpPr>
            <p:nvPr/>
          </p:nvSpPr>
          <p:spPr bwMode="auto">
            <a:xfrm>
              <a:off x="1039" y="2756"/>
              <a:ext cx="4720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rgbClr val="000099"/>
                  </a:solidFill>
                  <a:latin typeface="华文新魏" panose="02010800040101010101" charset="-122"/>
                  <a:ea typeface="华文新魏" panose="02010800040101010101" charset="-122"/>
                </a:rPr>
                <a:t>通常用大写字母 </a:t>
              </a:r>
              <a:r>
                <a:rPr lang="zh-CN" altLang="en-US" i="1" dirty="0">
                  <a:solidFill>
                    <a:srgbClr val="000099"/>
                  </a:solidFill>
                  <a:latin typeface="华文新魏" panose="02010800040101010101" charset="-122"/>
                  <a:ea typeface="华文新魏" panose="02010800040101010101" charset="-122"/>
                </a:rPr>
                <a:t>                 </a:t>
              </a:r>
              <a:r>
                <a:rPr lang="zh-CN" altLang="en-US" dirty="0">
                  <a:solidFill>
                    <a:srgbClr val="000099"/>
                  </a:solidFill>
                  <a:latin typeface="华文新魏" panose="02010800040101010101" charset="-122"/>
                  <a:ea typeface="华文新魏" panose="02010800040101010101" charset="-122"/>
                </a:rPr>
                <a:t>等表示随机变量</a:t>
              </a:r>
              <a:r>
                <a:rPr lang="en-US" altLang="zh-CN" dirty="0">
                  <a:solidFill>
                    <a:srgbClr val="000099"/>
                  </a:solidFill>
                  <a:latin typeface="华文新魏" panose="02010800040101010101" charset="-122"/>
                  <a:ea typeface="华文新魏" panose="02010800040101010101" charset="-122"/>
                </a:rPr>
                <a:t>,</a:t>
              </a:r>
            </a:p>
            <a:p>
              <a:pPr algn="l"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rgbClr val="000099"/>
                  </a:solidFill>
                  <a:latin typeface="华文新魏" panose="02010800040101010101" charset="-122"/>
                  <a:ea typeface="华文新魏" panose="02010800040101010101" charset="-122"/>
                </a:rPr>
                <a:t>用小写字母 </a:t>
              </a:r>
              <a:r>
                <a:rPr lang="zh-CN" altLang="en-US" i="1" dirty="0">
                  <a:solidFill>
                    <a:srgbClr val="000099"/>
                  </a:solidFill>
                  <a:latin typeface="华文新魏" panose="02010800040101010101" charset="-122"/>
                  <a:ea typeface="华文新魏" panose="02010800040101010101" charset="-122"/>
                </a:rPr>
                <a:t>              </a:t>
              </a:r>
              <a:r>
                <a:rPr lang="zh-CN" altLang="en-US" dirty="0">
                  <a:solidFill>
                    <a:srgbClr val="000099"/>
                  </a:solidFill>
                  <a:latin typeface="华文新魏" panose="02010800040101010101" charset="-122"/>
                  <a:ea typeface="华文新魏" panose="02010800040101010101" charset="-122"/>
                </a:rPr>
                <a:t>等表示实数</a:t>
              </a:r>
              <a:r>
                <a:rPr lang="en-US" altLang="zh-CN" dirty="0">
                  <a:solidFill>
                    <a:srgbClr val="000099"/>
                  </a:solidFill>
                  <a:latin typeface="华文新魏" panose="02010800040101010101" charset="-122"/>
                  <a:ea typeface="华文新魏" panose="02010800040101010101" charset="-122"/>
                </a:rPr>
                <a:t>(</a:t>
              </a:r>
              <a:r>
                <a:rPr lang="zh-CN" altLang="en-US" dirty="0">
                  <a:solidFill>
                    <a:srgbClr val="000099"/>
                  </a:solidFill>
                  <a:latin typeface="华文新魏" panose="02010800040101010101" charset="-122"/>
                  <a:ea typeface="华文新魏" panose="02010800040101010101" charset="-122"/>
                </a:rPr>
                <a:t>非随机</a:t>
              </a:r>
              <a:r>
                <a:rPr lang="en-US" altLang="zh-CN" dirty="0">
                  <a:solidFill>
                    <a:srgbClr val="000099"/>
                  </a:solidFill>
                  <a:latin typeface="华文新魏" panose="02010800040101010101" charset="-122"/>
                  <a:ea typeface="华文新魏" panose="02010800040101010101" charset="-122"/>
                </a:rPr>
                <a:t>)</a:t>
              </a:r>
              <a:endParaRPr lang="en-US" altLang="zh-CN" dirty="0">
                <a:solidFill>
                  <a:srgbClr val="000099"/>
                </a:solidFill>
              </a:endParaRPr>
            </a:p>
          </p:txBody>
        </p:sp>
        <p:graphicFrame>
          <p:nvGraphicFramePr>
            <p:cNvPr id="7217" name="Object 128"/>
            <p:cNvGraphicFramePr>
              <a:graphicFrameLocks noChangeAspect="1"/>
            </p:cNvGraphicFramePr>
            <p:nvPr/>
          </p:nvGraphicFramePr>
          <p:xfrm>
            <a:off x="2655" y="2854"/>
            <a:ext cx="101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4630400" imgH="3962400" progId="Equation.DSMT4">
                    <p:embed/>
                  </p:oleObj>
                </mc:Choice>
                <mc:Fallback>
                  <p:oleObj name="Equation" r:id="rId6" imgW="14630400" imgH="3962400" progId="Equation.DSMT4">
                    <p:embed/>
                    <p:pic>
                      <p:nvPicPr>
                        <p:cNvPr id="0" name="Object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5" y="2854"/>
                          <a:ext cx="101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8" name="Object 129"/>
            <p:cNvGraphicFramePr>
              <a:graphicFrameLocks noChangeAspect="1"/>
            </p:cNvGraphicFramePr>
            <p:nvPr/>
          </p:nvGraphicFramePr>
          <p:xfrm>
            <a:off x="2218" y="3203"/>
            <a:ext cx="834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887200" imgH="3657600" progId="Equation.DSMT4">
                    <p:embed/>
                  </p:oleObj>
                </mc:Choice>
                <mc:Fallback>
                  <p:oleObj name="Equation" r:id="rId8" imgW="11887200" imgH="3657600" progId="Equation.DSMT4">
                    <p:embed/>
                    <p:pic>
                      <p:nvPicPr>
                        <p:cNvPr id="0" name="Object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8" y="3203"/>
                          <a:ext cx="834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0887" name="Group 135"/>
          <p:cNvGrpSpPr/>
          <p:nvPr/>
        </p:nvGrpSpPr>
        <p:grpSpPr bwMode="auto">
          <a:xfrm>
            <a:off x="1676400" y="5679730"/>
            <a:ext cx="5889633" cy="593725"/>
            <a:chOff x="296" y="3634"/>
            <a:chExt cx="3710" cy="374"/>
          </a:xfrm>
        </p:grpSpPr>
        <p:sp>
          <p:nvSpPr>
            <p:cNvPr id="330859" name="Rectangle 107"/>
            <p:cNvSpPr>
              <a:spLocks noChangeArrowheads="1"/>
            </p:cNvSpPr>
            <p:nvPr/>
          </p:nvSpPr>
          <p:spPr bwMode="auto">
            <a:xfrm>
              <a:off x="296" y="3645"/>
              <a:ext cx="142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rgbClr val="000099"/>
                  </a:solidFill>
                  <a:latin typeface="华文新魏" panose="02010800040101010101" charset="-122"/>
                  <a:ea typeface="华文新魏" panose="02010800040101010101" charset="-122"/>
                </a:rPr>
                <a:t>随机变量</a:t>
              </a:r>
              <a:endParaRPr lang="zh-CN" altLang="en-US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13" name="Object 132"/>
            <p:cNvGraphicFramePr>
              <a:graphicFrameLocks noChangeAspect="1"/>
            </p:cNvGraphicFramePr>
            <p:nvPr/>
          </p:nvGraphicFramePr>
          <p:xfrm>
            <a:off x="1238" y="3729"/>
            <a:ext cx="1635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3774400" imgH="3962400" progId="Equation.DSMT4">
                    <p:embed/>
                  </p:oleObj>
                </mc:Choice>
                <mc:Fallback>
                  <p:oleObj name="Equation" r:id="rId10" imgW="23774400" imgH="3962400" progId="Equation.DSMT4">
                    <p:embed/>
                    <p:pic>
                      <p:nvPicPr>
                        <p:cNvPr id="0" name="Object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8" y="3729"/>
                          <a:ext cx="1635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4" name="Object 133"/>
            <p:cNvGraphicFramePr>
              <a:graphicFrameLocks noChangeAspect="1"/>
            </p:cNvGraphicFramePr>
            <p:nvPr/>
          </p:nvGraphicFramePr>
          <p:xfrm>
            <a:off x="3497" y="3749"/>
            <a:ext cx="466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400800" imgH="3048000" progId="Equation.DSMT4">
                    <p:embed/>
                  </p:oleObj>
                </mc:Choice>
                <mc:Fallback>
                  <p:oleObj name="Equation" r:id="rId12" imgW="6400800" imgH="3048000" progId="Equation.DSMT4">
                    <p:embed/>
                    <p:pic>
                      <p:nvPicPr>
                        <p:cNvPr id="0" name="Object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7" y="3749"/>
                          <a:ext cx="466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0886" name="Rectangle 134"/>
            <p:cNvSpPr>
              <a:spLocks noChangeArrowheads="1"/>
            </p:cNvSpPr>
            <p:nvPr/>
          </p:nvSpPr>
          <p:spPr bwMode="auto">
            <a:xfrm>
              <a:off x="2780" y="3634"/>
              <a:ext cx="122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rgbClr val="000099"/>
                  </a:solidFill>
                  <a:latin typeface="华文新魏" panose="02010800040101010101" charset="-122"/>
                  <a:ea typeface="华文新魏" panose="02010800040101010101" charset="-122"/>
                </a:rPr>
                <a:t>简记为</a:t>
              </a:r>
              <a:endParaRPr lang="zh-CN" altLang="en-US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30893" name="Group 141"/>
          <p:cNvGrpSpPr/>
          <p:nvPr/>
        </p:nvGrpSpPr>
        <p:grpSpPr bwMode="auto">
          <a:xfrm>
            <a:off x="1257300" y="1063628"/>
            <a:ext cx="6500813" cy="527050"/>
            <a:chOff x="760" y="582"/>
            <a:chExt cx="4095" cy="332"/>
          </a:xfrm>
        </p:grpSpPr>
        <p:sp>
          <p:nvSpPr>
            <p:cNvPr id="330851" name="Text Box 99"/>
            <p:cNvSpPr txBox="1">
              <a:spLocks noChangeArrowheads="1"/>
            </p:cNvSpPr>
            <p:nvPr/>
          </p:nvSpPr>
          <p:spPr bwMode="auto">
            <a:xfrm>
              <a:off x="760" y="582"/>
              <a:ext cx="4048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某地区的日平均气温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zh-CN" altLang="en-US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     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日平均降水量</a:t>
              </a:r>
            </a:p>
          </p:txBody>
        </p:sp>
        <p:graphicFrame>
          <p:nvGraphicFramePr>
            <p:cNvPr id="7210" name="Object 112"/>
            <p:cNvGraphicFramePr>
              <a:graphicFrameLocks noChangeAspect="1"/>
            </p:cNvGraphicFramePr>
            <p:nvPr/>
          </p:nvGraphicFramePr>
          <p:xfrm>
            <a:off x="2828" y="630"/>
            <a:ext cx="328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572000" imgH="3962400" progId="Equation.DSMT4">
                    <p:embed/>
                  </p:oleObj>
                </mc:Choice>
                <mc:Fallback>
                  <p:oleObj name="Equation" r:id="rId14" imgW="4572000" imgH="3962400" progId="Equation.DSMT4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8" y="630"/>
                          <a:ext cx="328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1" name="Object 140"/>
            <p:cNvGraphicFramePr>
              <a:graphicFrameLocks noChangeAspect="1"/>
            </p:cNvGraphicFramePr>
            <p:nvPr/>
          </p:nvGraphicFramePr>
          <p:xfrm>
            <a:off x="4524" y="602"/>
            <a:ext cx="331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962400" imgH="3657600" progId="Equation.DSMT4">
                    <p:embed/>
                  </p:oleObj>
                </mc:Choice>
                <mc:Fallback>
                  <p:oleObj name="Equation" r:id="rId16" imgW="3962400" imgH="3657600" progId="Equation.DSMT4">
                    <p:embed/>
                    <p:pic>
                      <p:nvPicPr>
                        <p:cNvPr id="0" name="Object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4" y="602"/>
                          <a:ext cx="331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0901" name="AutoShape 149"/>
          <p:cNvSpPr/>
          <p:nvPr/>
        </p:nvSpPr>
        <p:spPr bwMode="auto">
          <a:xfrm>
            <a:off x="7721600" y="1282700"/>
            <a:ext cx="88900" cy="1104900"/>
          </a:xfrm>
          <a:prstGeom prst="rightBrace">
            <a:avLst>
              <a:gd name="adj1" fmla="val 103571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30905" name="Group 153"/>
          <p:cNvGrpSpPr/>
          <p:nvPr/>
        </p:nvGrpSpPr>
        <p:grpSpPr bwMode="auto">
          <a:xfrm>
            <a:off x="7962900" y="1479550"/>
            <a:ext cx="1181100" cy="469900"/>
            <a:chOff x="5075" y="986"/>
            <a:chExt cx="545" cy="221"/>
          </a:xfrm>
        </p:grpSpPr>
        <p:sp>
          <p:nvSpPr>
            <p:cNvPr id="330903" name="AutoShape 151"/>
            <p:cNvSpPr>
              <a:spLocks noChangeArrowheads="1"/>
            </p:cNvSpPr>
            <p:nvPr/>
          </p:nvSpPr>
          <p:spPr bwMode="auto">
            <a:xfrm>
              <a:off x="5075" y="986"/>
              <a:ext cx="545" cy="221"/>
            </a:xfrm>
            <a:prstGeom prst="wedgeRectCallout">
              <a:avLst>
                <a:gd name="adj1" fmla="val -70736"/>
                <a:gd name="adj2" fmla="val -18778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sp>
          <p:nvSpPr>
            <p:cNvPr id="7208" name="WordArt 152"/>
            <p:cNvSpPr>
              <a:spLocks noChangeArrowheads="1" noChangeShapeType="1" noTextEdit="1"/>
            </p:cNvSpPr>
            <p:nvPr/>
          </p:nvSpPr>
          <p:spPr bwMode="auto">
            <a:xfrm>
              <a:off x="5111" y="1028"/>
              <a:ext cx="484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连续取值</a:t>
              </a:r>
            </a:p>
          </p:txBody>
        </p:sp>
      </p:grpSp>
      <p:sp>
        <p:nvSpPr>
          <p:cNvPr id="330909" name="WordArt 157"/>
          <p:cNvSpPr>
            <a:spLocks noChangeArrowheads="1" noChangeShapeType="1" noTextEdit="1"/>
          </p:cNvSpPr>
          <p:nvPr/>
        </p:nvSpPr>
        <p:spPr bwMode="auto">
          <a:xfrm>
            <a:off x="915988" y="4097475"/>
            <a:ext cx="3040062" cy="3317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常见两类随机变量</a:t>
            </a:r>
          </a:p>
        </p:txBody>
      </p:sp>
      <p:sp>
        <p:nvSpPr>
          <p:cNvPr id="330910" name="AutoShape 158"/>
          <p:cNvSpPr/>
          <p:nvPr/>
        </p:nvSpPr>
        <p:spPr bwMode="auto">
          <a:xfrm>
            <a:off x="4051300" y="4013200"/>
            <a:ext cx="190500" cy="558800"/>
          </a:xfrm>
          <a:prstGeom prst="leftBrace">
            <a:avLst>
              <a:gd name="adj1" fmla="val 24444"/>
              <a:gd name="adj2" fmla="val 50000"/>
            </a:avLst>
          </a:prstGeom>
          <a:noFill/>
          <a:ln w="19050">
            <a:solidFill>
              <a:schemeClr val="bg1">
                <a:lumMod val="60000"/>
                <a:lumOff val="40000"/>
              </a:schemeClr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0911" name="WordArt 159"/>
          <p:cNvSpPr>
            <a:spLocks noChangeArrowheads="1" noChangeShapeType="1" noTextEdit="1"/>
          </p:cNvSpPr>
          <p:nvPr/>
        </p:nvSpPr>
        <p:spPr bwMode="auto">
          <a:xfrm>
            <a:off x="4311650" y="3819525"/>
            <a:ext cx="2149475" cy="355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zh-CN" altLang="en-US" sz="3600" kern="10" dirty="0">
                <a:ln w="50800"/>
                <a:solidFill>
                  <a:schemeClr val="bg1">
                    <a:shade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离散型随机变量</a:t>
            </a:r>
          </a:p>
        </p:txBody>
      </p:sp>
      <p:sp>
        <p:nvSpPr>
          <p:cNvPr id="330912" name="WordArt 160"/>
          <p:cNvSpPr>
            <a:spLocks noChangeArrowheads="1" noChangeShapeType="1" noTextEdit="1"/>
          </p:cNvSpPr>
          <p:nvPr/>
        </p:nvSpPr>
        <p:spPr bwMode="auto">
          <a:xfrm>
            <a:off x="4287838" y="4303713"/>
            <a:ext cx="2174875" cy="355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zh-CN" altLang="en-US" sz="3600" kern="10">
                <a:ln w="50800"/>
                <a:solidFill>
                  <a:schemeClr val="bg1">
                    <a:shade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连续型随机变量</a:t>
            </a:r>
          </a:p>
        </p:txBody>
      </p:sp>
      <p:grpSp>
        <p:nvGrpSpPr>
          <p:cNvPr id="330916" name="Group 164"/>
          <p:cNvGrpSpPr/>
          <p:nvPr/>
        </p:nvGrpSpPr>
        <p:grpSpPr bwMode="auto">
          <a:xfrm>
            <a:off x="385763" y="4848225"/>
            <a:ext cx="1135062" cy="400050"/>
            <a:chOff x="517" y="2582"/>
            <a:chExt cx="481" cy="252"/>
          </a:xfrm>
        </p:grpSpPr>
        <p:pic>
          <p:nvPicPr>
            <p:cNvPr id="7205" name="Picture 162" descr="4"/>
            <p:cNvPicPr>
              <a:picLocks noChangeAspect="1" noChangeArrowheads="1" noCrop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" y="2603"/>
              <a:ext cx="36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06" name="WordArt 163"/>
            <p:cNvSpPr>
              <a:spLocks noChangeArrowheads="1" noChangeShapeType="1" noTextEdit="1"/>
            </p:cNvSpPr>
            <p:nvPr/>
          </p:nvSpPr>
          <p:spPr bwMode="auto">
            <a:xfrm>
              <a:off x="744" y="2582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注一</a:t>
              </a:r>
            </a:p>
          </p:txBody>
        </p:sp>
      </p:grpSp>
      <p:grpSp>
        <p:nvGrpSpPr>
          <p:cNvPr id="330917" name="Group 165"/>
          <p:cNvGrpSpPr/>
          <p:nvPr/>
        </p:nvGrpSpPr>
        <p:grpSpPr bwMode="auto">
          <a:xfrm>
            <a:off x="401638" y="5865813"/>
            <a:ext cx="1120775" cy="400050"/>
            <a:chOff x="517" y="2582"/>
            <a:chExt cx="481" cy="252"/>
          </a:xfrm>
        </p:grpSpPr>
        <p:pic>
          <p:nvPicPr>
            <p:cNvPr id="7203" name="Picture 166" descr="4"/>
            <p:cNvPicPr>
              <a:picLocks noChangeAspect="1" noChangeArrowheads="1" noCrop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" y="2603"/>
              <a:ext cx="36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04" name="WordArt 167"/>
            <p:cNvSpPr>
              <a:spLocks noChangeArrowheads="1" noChangeShapeType="1" noTextEdit="1"/>
            </p:cNvSpPr>
            <p:nvPr/>
          </p:nvSpPr>
          <p:spPr bwMode="auto">
            <a:xfrm>
              <a:off x="744" y="2582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注二</a:t>
              </a:r>
            </a:p>
          </p:txBody>
        </p:sp>
      </p:grpSp>
      <p:grpSp>
        <p:nvGrpSpPr>
          <p:cNvPr id="330921" name="Group 169"/>
          <p:cNvGrpSpPr/>
          <p:nvPr/>
        </p:nvGrpSpPr>
        <p:grpSpPr bwMode="auto">
          <a:xfrm>
            <a:off x="-49213" y="3405190"/>
            <a:ext cx="2209801" cy="508000"/>
            <a:chOff x="0" y="1600"/>
            <a:chExt cx="1392" cy="320"/>
          </a:xfrm>
        </p:grpSpPr>
        <p:sp>
          <p:nvSpPr>
            <p:cNvPr id="330922" name="Text Box 170"/>
            <p:cNvSpPr txBox="1">
              <a:spLocks noChangeArrowheads="1"/>
            </p:cNvSpPr>
            <p:nvPr/>
          </p:nvSpPr>
          <p:spPr bwMode="auto">
            <a:xfrm>
              <a:off x="0" y="1600"/>
              <a:ext cx="1392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的次品数  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</p:txBody>
        </p:sp>
        <p:graphicFrame>
          <p:nvGraphicFramePr>
            <p:cNvPr id="7202" name="Object 171"/>
            <p:cNvGraphicFramePr>
              <a:graphicFrameLocks noChangeAspect="1"/>
            </p:cNvGraphicFramePr>
            <p:nvPr/>
          </p:nvGraphicFramePr>
          <p:xfrm>
            <a:off x="920" y="1660"/>
            <a:ext cx="289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3962400" imgH="3352800" progId="Equation.DSMT4">
                    <p:embed/>
                  </p:oleObj>
                </mc:Choice>
                <mc:Fallback>
                  <p:oleObj name="Equation" r:id="rId19" imgW="3962400" imgH="3352800" progId="Equation.DSMT4">
                    <p:embed/>
                    <p:pic>
                      <p:nvPicPr>
                        <p:cNvPr id="0" name="Object 1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0" y="1660"/>
                          <a:ext cx="289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0924" name="WordArt 172"/>
          <p:cNvSpPr>
            <a:spLocks noChangeArrowheads="1" noChangeShapeType="1" noTextEdit="1"/>
          </p:cNvSpPr>
          <p:nvPr/>
        </p:nvSpPr>
        <p:spPr bwMode="auto">
          <a:xfrm>
            <a:off x="788988" y="310038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330925" name="Group 173"/>
          <p:cNvGrpSpPr/>
          <p:nvPr/>
        </p:nvGrpSpPr>
        <p:grpSpPr bwMode="auto">
          <a:xfrm>
            <a:off x="1285875" y="2980874"/>
            <a:ext cx="7872413" cy="527050"/>
            <a:chOff x="801" y="1181"/>
            <a:chExt cx="4959" cy="332"/>
          </a:xfrm>
        </p:grpSpPr>
        <p:sp>
          <p:nvSpPr>
            <p:cNvPr id="330926" name="Text Box 174"/>
            <p:cNvSpPr txBox="1">
              <a:spLocks noChangeArrowheads="1"/>
            </p:cNvSpPr>
            <p:nvPr/>
          </p:nvSpPr>
          <p:spPr bwMode="auto">
            <a:xfrm>
              <a:off x="801" y="1181"/>
              <a:ext cx="4959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从一大批产品中随机抽取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zh-CN" altLang="en-US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  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件进行测试，其测得</a:t>
              </a:r>
            </a:p>
          </p:txBody>
        </p:sp>
        <p:graphicFrame>
          <p:nvGraphicFramePr>
            <p:cNvPr id="7200" name="Object 175"/>
            <p:cNvGraphicFramePr>
              <a:graphicFrameLocks noChangeAspect="1"/>
            </p:cNvGraphicFramePr>
            <p:nvPr/>
          </p:nvGraphicFramePr>
          <p:xfrm>
            <a:off x="3332" y="1251"/>
            <a:ext cx="204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743200" imgH="3048000" progId="Equation.DSMT4">
                    <p:embed/>
                  </p:oleObj>
                </mc:Choice>
                <mc:Fallback>
                  <p:oleObj name="Equation" r:id="rId21" imgW="2743200" imgH="3048000" progId="Equation.DSMT4">
                    <p:embed/>
                    <p:pic>
                      <p:nvPicPr>
                        <p:cNvPr id="0" name="Object 1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2" y="1251"/>
                          <a:ext cx="204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0929" name="Group 177"/>
          <p:cNvGrpSpPr/>
          <p:nvPr/>
        </p:nvGrpSpPr>
        <p:grpSpPr bwMode="auto">
          <a:xfrm>
            <a:off x="1284288" y="2491512"/>
            <a:ext cx="7872412" cy="533400"/>
            <a:chOff x="809" y="1472"/>
            <a:chExt cx="4959" cy="336"/>
          </a:xfrm>
        </p:grpSpPr>
        <p:sp>
          <p:nvSpPr>
            <p:cNvPr id="330895" name="Text Box 143"/>
            <p:cNvSpPr txBox="1">
              <a:spLocks noChangeArrowheads="1"/>
            </p:cNvSpPr>
            <p:nvPr/>
          </p:nvSpPr>
          <p:spPr bwMode="auto">
            <a:xfrm>
              <a:off x="809" y="1472"/>
              <a:ext cx="4959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一人连续对目标射击    次，击中目标次数</a:t>
              </a:r>
            </a:p>
          </p:txBody>
        </p:sp>
        <p:graphicFrame>
          <p:nvGraphicFramePr>
            <p:cNvPr id="7197" name="Object 144"/>
            <p:cNvGraphicFramePr>
              <a:graphicFrameLocks noChangeAspect="1"/>
            </p:cNvGraphicFramePr>
            <p:nvPr/>
          </p:nvGraphicFramePr>
          <p:xfrm>
            <a:off x="2930" y="1539"/>
            <a:ext cx="204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743200" imgH="3048000" progId="Equation.DSMT4">
                    <p:embed/>
                  </p:oleObj>
                </mc:Choice>
                <mc:Fallback>
                  <p:oleObj name="Equation" r:id="rId23" imgW="2743200" imgH="3048000" progId="Equation.DSMT4">
                    <p:embed/>
                    <p:pic>
                      <p:nvPicPr>
                        <p:cNvPr id="0" name="Object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0" y="1539"/>
                          <a:ext cx="204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8" name="Object 176"/>
            <p:cNvGraphicFramePr>
              <a:graphicFrameLocks noChangeAspect="1"/>
            </p:cNvGraphicFramePr>
            <p:nvPr/>
          </p:nvGraphicFramePr>
          <p:xfrm>
            <a:off x="4919" y="1521"/>
            <a:ext cx="36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4572000" imgH="3657600" progId="Equation.DSMT4">
                    <p:embed/>
                  </p:oleObj>
                </mc:Choice>
                <mc:Fallback>
                  <p:oleObj name="Equation" r:id="rId25" imgW="4572000" imgH="3657600" progId="Equation.DSMT4">
                    <p:embed/>
                    <p:pic>
                      <p:nvPicPr>
                        <p:cNvPr id="0" name="Object 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9" y="1521"/>
                          <a:ext cx="360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0930" name="Freeform 178"/>
          <p:cNvSpPr/>
          <p:nvPr/>
        </p:nvSpPr>
        <p:spPr bwMode="auto">
          <a:xfrm>
            <a:off x="58738" y="2455863"/>
            <a:ext cx="8909050" cy="1482725"/>
          </a:xfrm>
          <a:custGeom>
            <a:avLst/>
            <a:gdLst>
              <a:gd name="T0" fmla="*/ 550863 w 5612"/>
              <a:gd name="T1" fmla="*/ 325438 h 934"/>
              <a:gd name="T2" fmla="*/ 550863 w 5612"/>
              <a:gd name="T3" fmla="*/ 769938 h 934"/>
              <a:gd name="T4" fmla="*/ 398463 w 5612"/>
              <a:gd name="T5" fmla="*/ 947738 h 934"/>
              <a:gd name="T6" fmla="*/ 93663 w 5612"/>
              <a:gd name="T7" fmla="*/ 1011238 h 934"/>
              <a:gd name="T8" fmla="*/ 42863 w 5612"/>
              <a:gd name="T9" fmla="*/ 1341438 h 934"/>
              <a:gd name="T10" fmla="*/ 347663 w 5612"/>
              <a:gd name="T11" fmla="*/ 1455738 h 934"/>
              <a:gd name="T12" fmla="*/ 1363663 w 5612"/>
              <a:gd name="T13" fmla="*/ 1443038 h 934"/>
              <a:gd name="T14" fmla="*/ 1808163 w 5612"/>
              <a:gd name="T15" fmla="*/ 1455738 h 934"/>
              <a:gd name="T16" fmla="*/ 2036763 w 5612"/>
              <a:gd name="T17" fmla="*/ 1277938 h 934"/>
              <a:gd name="T18" fmla="*/ 2201863 w 5612"/>
              <a:gd name="T19" fmla="*/ 1125538 h 934"/>
              <a:gd name="T20" fmla="*/ 2392363 w 5612"/>
              <a:gd name="T21" fmla="*/ 1036638 h 934"/>
              <a:gd name="T22" fmla="*/ 3636963 w 5612"/>
              <a:gd name="T23" fmla="*/ 1036638 h 934"/>
              <a:gd name="T24" fmla="*/ 5173663 w 5612"/>
              <a:gd name="T25" fmla="*/ 1074738 h 934"/>
              <a:gd name="T26" fmla="*/ 7116763 w 5612"/>
              <a:gd name="T27" fmla="*/ 1011238 h 934"/>
              <a:gd name="T28" fmla="*/ 8208963 w 5612"/>
              <a:gd name="T29" fmla="*/ 1023938 h 934"/>
              <a:gd name="T30" fmla="*/ 8729663 w 5612"/>
              <a:gd name="T31" fmla="*/ 1011238 h 934"/>
              <a:gd name="T32" fmla="*/ 8894763 w 5612"/>
              <a:gd name="T33" fmla="*/ 731838 h 934"/>
              <a:gd name="T34" fmla="*/ 8818563 w 5612"/>
              <a:gd name="T35" fmla="*/ 401638 h 934"/>
              <a:gd name="T36" fmla="*/ 8577263 w 5612"/>
              <a:gd name="T37" fmla="*/ 134938 h 934"/>
              <a:gd name="T38" fmla="*/ 8005763 w 5612"/>
              <a:gd name="T39" fmla="*/ 58738 h 934"/>
              <a:gd name="T40" fmla="*/ 5313363 w 5612"/>
              <a:gd name="T41" fmla="*/ 84138 h 934"/>
              <a:gd name="T42" fmla="*/ 3141663 w 5612"/>
              <a:gd name="T43" fmla="*/ 84138 h 934"/>
              <a:gd name="T44" fmla="*/ 2024063 w 5612"/>
              <a:gd name="T45" fmla="*/ 71438 h 934"/>
              <a:gd name="T46" fmla="*/ 1236663 w 5612"/>
              <a:gd name="T47" fmla="*/ 46038 h 934"/>
              <a:gd name="T48" fmla="*/ 627063 w 5612"/>
              <a:gd name="T49" fmla="*/ 46038 h 934"/>
              <a:gd name="T50" fmla="*/ 550863 w 5612"/>
              <a:gd name="T51" fmla="*/ 325438 h 93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5612" h="934">
                <a:moveTo>
                  <a:pt x="347" y="205"/>
                </a:moveTo>
                <a:cubicBezTo>
                  <a:pt x="339" y="281"/>
                  <a:pt x="363" y="420"/>
                  <a:pt x="347" y="485"/>
                </a:cubicBezTo>
                <a:cubicBezTo>
                  <a:pt x="331" y="550"/>
                  <a:pt x="299" y="572"/>
                  <a:pt x="251" y="597"/>
                </a:cubicBezTo>
                <a:cubicBezTo>
                  <a:pt x="203" y="622"/>
                  <a:pt x="96" y="596"/>
                  <a:pt x="59" y="637"/>
                </a:cubicBezTo>
                <a:cubicBezTo>
                  <a:pt x="22" y="678"/>
                  <a:pt x="0" y="798"/>
                  <a:pt x="27" y="845"/>
                </a:cubicBezTo>
                <a:cubicBezTo>
                  <a:pt x="54" y="892"/>
                  <a:pt x="80" y="906"/>
                  <a:pt x="219" y="917"/>
                </a:cubicBezTo>
                <a:cubicBezTo>
                  <a:pt x="358" y="928"/>
                  <a:pt x="706" y="909"/>
                  <a:pt x="859" y="909"/>
                </a:cubicBezTo>
                <a:cubicBezTo>
                  <a:pt x="1012" y="909"/>
                  <a:pt x="1069" y="934"/>
                  <a:pt x="1139" y="917"/>
                </a:cubicBezTo>
                <a:cubicBezTo>
                  <a:pt x="1209" y="900"/>
                  <a:pt x="1242" y="840"/>
                  <a:pt x="1283" y="805"/>
                </a:cubicBezTo>
                <a:cubicBezTo>
                  <a:pt x="1324" y="770"/>
                  <a:pt x="1350" y="734"/>
                  <a:pt x="1387" y="709"/>
                </a:cubicBezTo>
                <a:cubicBezTo>
                  <a:pt x="1424" y="684"/>
                  <a:pt x="1356" y="662"/>
                  <a:pt x="1507" y="653"/>
                </a:cubicBezTo>
                <a:cubicBezTo>
                  <a:pt x="1658" y="644"/>
                  <a:pt x="1999" y="649"/>
                  <a:pt x="2291" y="653"/>
                </a:cubicBezTo>
                <a:cubicBezTo>
                  <a:pt x="2583" y="657"/>
                  <a:pt x="2894" y="680"/>
                  <a:pt x="3259" y="677"/>
                </a:cubicBezTo>
                <a:cubicBezTo>
                  <a:pt x="3624" y="674"/>
                  <a:pt x="4164" y="642"/>
                  <a:pt x="4483" y="637"/>
                </a:cubicBezTo>
                <a:cubicBezTo>
                  <a:pt x="4802" y="632"/>
                  <a:pt x="5002" y="645"/>
                  <a:pt x="5171" y="645"/>
                </a:cubicBezTo>
                <a:cubicBezTo>
                  <a:pt x="5340" y="645"/>
                  <a:pt x="5427" y="668"/>
                  <a:pt x="5499" y="637"/>
                </a:cubicBezTo>
                <a:cubicBezTo>
                  <a:pt x="5571" y="606"/>
                  <a:pt x="5594" y="525"/>
                  <a:pt x="5603" y="461"/>
                </a:cubicBezTo>
                <a:cubicBezTo>
                  <a:pt x="5612" y="397"/>
                  <a:pt x="5588" y="316"/>
                  <a:pt x="5555" y="253"/>
                </a:cubicBezTo>
                <a:cubicBezTo>
                  <a:pt x="5522" y="190"/>
                  <a:pt x="5488" y="121"/>
                  <a:pt x="5403" y="85"/>
                </a:cubicBezTo>
                <a:cubicBezTo>
                  <a:pt x="5318" y="49"/>
                  <a:pt x="5386" y="42"/>
                  <a:pt x="5043" y="37"/>
                </a:cubicBezTo>
                <a:cubicBezTo>
                  <a:pt x="4700" y="32"/>
                  <a:pt x="3858" y="50"/>
                  <a:pt x="3347" y="53"/>
                </a:cubicBezTo>
                <a:cubicBezTo>
                  <a:pt x="2836" y="56"/>
                  <a:pt x="2324" y="54"/>
                  <a:pt x="1979" y="53"/>
                </a:cubicBezTo>
                <a:cubicBezTo>
                  <a:pt x="1634" y="52"/>
                  <a:pt x="1475" y="49"/>
                  <a:pt x="1275" y="45"/>
                </a:cubicBezTo>
                <a:cubicBezTo>
                  <a:pt x="1075" y="41"/>
                  <a:pt x="926" y="32"/>
                  <a:pt x="779" y="29"/>
                </a:cubicBezTo>
                <a:cubicBezTo>
                  <a:pt x="632" y="26"/>
                  <a:pt x="467" y="0"/>
                  <a:pt x="395" y="29"/>
                </a:cubicBezTo>
                <a:cubicBezTo>
                  <a:pt x="323" y="58"/>
                  <a:pt x="355" y="129"/>
                  <a:pt x="347" y="205"/>
                </a:cubicBezTo>
                <a:close/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30931" name="Group 179"/>
          <p:cNvGrpSpPr/>
          <p:nvPr/>
        </p:nvGrpSpPr>
        <p:grpSpPr bwMode="auto">
          <a:xfrm>
            <a:off x="7131050" y="3687763"/>
            <a:ext cx="1209675" cy="509587"/>
            <a:chOff x="4476" y="2195"/>
            <a:chExt cx="545" cy="221"/>
          </a:xfrm>
        </p:grpSpPr>
        <p:sp>
          <p:nvSpPr>
            <p:cNvPr id="330907" name="AutoShape 155"/>
            <p:cNvSpPr>
              <a:spLocks noChangeArrowheads="1"/>
            </p:cNvSpPr>
            <p:nvPr/>
          </p:nvSpPr>
          <p:spPr bwMode="auto">
            <a:xfrm>
              <a:off x="4476" y="2195"/>
              <a:ext cx="545" cy="221"/>
            </a:xfrm>
            <a:prstGeom prst="wedgeRectCallout">
              <a:avLst>
                <a:gd name="adj1" fmla="val -22292"/>
                <a:gd name="adj2" fmla="val -102037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sp>
          <p:nvSpPr>
            <p:cNvPr id="7195" name="WordArt 156"/>
            <p:cNvSpPr>
              <a:spLocks noChangeArrowheads="1" noChangeShapeType="1" noTextEdit="1"/>
            </p:cNvSpPr>
            <p:nvPr/>
          </p:nvSpPr>
          <p:spPr bwMode="auto">
            <a:xfrm>
              <a:off x="4512" y="2237"/>
              <a:ext cx="484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离散取值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0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0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0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0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0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3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0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0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3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0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0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3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0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0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0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3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0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0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0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3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3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0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30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0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0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5" dur="1000"/>
                                        <p:tgtEl>
                                          <p:spTgt spid="33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30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30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30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30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0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30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3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3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30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30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3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3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30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30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3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3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861" grpId="0"/>
      <p:bldP spid="330867" grpId="0" animBg="1"/>
      <p:bldP spid="330868" grpId="0" animBg="1"/>
      <p:bldP spid="330871" grpId="0" animBg="1"/>
      <p:bldP spid="330875" grpId="0" animBg="1"/>
      <p:bldP spid="330901" grpId="0" animBg="1"/>
      <p:bldP spid="330909" grpId="0"/>
      <p:bldP spid="330910" grpId="0" animBg="1"/>
      <p:bldP spid="330911" grpId="0" animBg="1"/>
      <p:bldP spid="330912" grpId="0" animBg="1"/>
      <p:bldP spid="330924" grpId="0" animBg="1"/>
      <p:bldP spid="33093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latinLnBrk="1">
              <a:spcBef>
                <a:spcPct val="0"/>
              </a:spcBef>
            </a:pPr>
            <a:fld id="{9A0DB2DC-4C9A-4742-B13C-FB6460FD3503}" type="slidenum">
              <a:rPr lang="ko-KR" altLang="en-US" sz="1400" dirty="0">
                <a:solidFill>
                  <a:srgbClr val="5E5D2F"/>
                </a:solidFill>
                <a:latin typeface="-쉬리M" pitchFamily="18" charset="-127"/>
                <a:ea typeface="-쉬리M" pitchFamily="18" charset="-127"/>
              </a:rPr>
              <a:t>50</a:t>
            </a:fld>
            <a:endParaRPr lang="ko-KR" altLang="en-US" sz="1400" dirty="0">
              <a:solidFill>
                <a:srgbClr val="5E5D2F"/>
              </a:solidFill>
              <a:latin typeface="-쉬리M" pitchFamily="18" charset="-127"/>
              <a:ea typeface="-쉬리M" pitchFamily="18" charset="-127"/>
            </a:endParaRPr>
          </a:p>
        </p:txBody>
      </p:sp>
      <p:sp>
        <p:nvSpPr>
          <p:cNvPr id="20482" name="文本占位符 357378"/>
          <p:cNvSpPr>
            <a:spLocks noGrp="1"/>
          </p:cNvSpPr>
          <p:nvPr>
            <p:ph type="body" sz="half" idx="1"/>
          </p:nvPr>
        </p:nvSpPr>
        <p:spPr>
          <a:xfrm>
            <a:off x="901700" y="682625"/>
            <a:ext cx="7812088" cy="3195638"/>
          </a:xfrm>
        </p:spPr>
        <p:txBody>
          <a:bodyPr anchor="t"/>
          <a:lstStyle/>
          <a:p>
            <a:pPr marL="0" indent="0">
              <a:lnSpc>
                <a:spcPct val="90000"/>
              </a:lnSpc>
              <a:buClrTx/>
              <a:buSzTx/>
              <a:buFontTx/>
              <a:buBlip>
                <a:blip r:embed="rId2"/>
              </a:buBlip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例：某人骑了自行车从学校到火车站，一路上	 要经过</a:t>
            </a:r>
            <a:r>
              <a:rPr lang="en-US" altLang="zh-CN" sz="28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个独立的交通灯，设各灯工作独	 立，且设各灯为红灯的概率为</a:t>
            </a:r>
            <a:r>
              <a:rPr lang="en-US" altLang="zh-CN" sz="28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0&lt;p&lt;1</a:t>
            </a:r>
            <a:r>
              <a:rPr lang="zh-CN" altLang="en-US" sz="28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	 以</a:t>
            </a:r>
            <a:r>
              <a:rPr lang="en-US" altLang="zh-CN" sz="28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表示一路上遇到红灯的次数。</a:t>
            </a:r>
          </a:p>
          <a:p>
            <a:pPr marL="0" indent="0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8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en-US" sz="28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r>
              <a:rPr lang="en-US" altLang="zh-CN" sz="28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的概率分布律；</a:t>
            </a:r>
          </a:p>
          <a:p>
            <a:pPr marL="0" indent="0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8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en-US" sz="28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求恰好遇到</a:t>
            </a:r>
            <a:r>
              <a:rPr lang="en-US" altLang="zh-CN" sz="28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次红灯的概率。</a:t>
            </a:r>
          </a:p>
          <a:p>
            <a:pPr marL="0" indent="0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57380" name="内容占位符 357379"/>
          <p:cNvGraphicFramePr>
            <a:graphicFrameLocks noGrp="1"/>
          </p:cNvGraphicFramePr>
          <p:nvPr>
            <p:ph sz="quarter" idx="2"/>
          </p:nvPr>
        </p:nvGraphicFramePr>
        <p:xfrm>
          <a:off x="5838825" y="3781425"/>
          <a:ext cx="17621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97865" imgH="203200" progId="Equation.DSMT4">
                  <p:embed/>
                </p:oleObj>
              </mc:Choice>
              <mc:Fallback>
                <p:oleObj r:id="rId3" imgW="697865" imgH="203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38825" y="3781425"/>
                        <a:ext cx="1762125" cy="5127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3" name="内容占位符 357382"/>
          <p:cNvGraphicFramePr>
            <a:graphicFrameLocks noGrp="1"/>
          </p:cNvGraphicFramePr>
          <p:nvPr>
            <p:ph sz="quarter" idx="3"/>
          </p:nvPr>
        </p:nvGraphicFramePr>
        <p:xfrm>
          <a:off x="2335213" y="4743450"/>
          <a:ext cx="61372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613660" imgH="254000" progId="Equation.DSMT4">
                  <p:embed/>
                </p:oleObj>
              </mc:Choice>
              <mc:Fallback>
                <p:oleObj r:id="rId5" imgW="2613660" imgH="2540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5213" y="4743450"/>
                        <a:ext cx="6137275" cy="5953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6" name="对象 357385"/>
          <p:cNvGraphicFramePr/>
          <p:nvPr/>
        </p:nvGraphicFramePr>
        <p:xfrm>
          <a:off x="2266950" y="5618163"/>
          <a:ext cx="41275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738630" imgH="254000" progId="Equation.DSMT4">
                  <p:embed/>
                </p:oleObj>
              </mc:Choice>
              <mc:Fallback>
                <p:oleObj r:id="rId7" imgW="1738630" imgH="2540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66950" y="5618163"/>
                        <a:ext cx="4127500" cy="60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6" name="图片 357387" descr="jt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6400" y="2076450"/>
            <a:ext cx="371475" cy="942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7389" name="矩形 357388"/>
          <p:cNvSpPr/>
          <p:nvPr/>
        </p:nvSpPr>
        <p:spPr>
          <a:xfrm>
            <a:off x="236855" y="3711575"/>
            <a:ext cx="6515100" cy="6591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atinLnBrk="1"/>
            <a:r>
              <a:rPr lang="en-US" altLang="zh-CN" sz="2800" dirty="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dirty="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解：这是三重贝努利试验</a:t>
            </a:r>
          </a:p>
          <a:p>
            <a:pPr latinLnBrk="1"/>
            <a:endParaRPr lang="zh-CN" altLang="en-US" sz="2800">
              <a:solidFill>
                <a:srgbClr val="5E5D2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atinLnBrk="1"/>
            <a:r>
              <a:rPr lang="zh-CN" altLang="en-US" sz="280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  <a:p>
            <a:pPr latinLnBrk="1"/>
            <a:endParaRPr lang="zh-CN" altLang="en-US" sz="2800">
              <a:solidFill>
                <a:srgbClr val="5E5D2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atinLnBrk="1"/>
            <a:r>
              <a:rPr lang="zh-CN" altLang="en-US" sz="280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latinLnBrk="1">
              <a:spcBef>
                <a:spcPct val="0"/>
              </a:spcBef>
            </a:pPr>
            <a:fld id="{9A0DB2DC-4C9A-4742-B13C-FB6460FD3503}" type="slidenum">
              <a:rPr lang="ko-KR" altLang="en-US" sz="1400" dirty="0">
                <a:solidFill>
                  <a:srgbClr val="5E5D2F"/>
                </a:solidFill>
                <a:latin typeface="-쉬리M" pitchFamily="18" charset="-127"/>
                <a:ea typeface="-쉬리M" pitchFamily="18" charset="-127"/>
              </a:rPr>
              <a:t>51</a:t>
            </a:fld>
            <a:endParaRPr lang="ko-KR" altLang="en-US" sz="1400" dirty="0">
              <a:solidFill>
                <a:srgbClr val="5E5D2F"/>
              </a:solidFill>
              <a:latin typeface="-쉬리M" pitchFamily="18" charset="-127"/>
              <a:ea typeface="-쉬리M" pitchFamily="18" charset="-127"/>
            </a:endParaRPr>
          </a:p>
        </p:txBody>
      </p:sp>
      <p:sp>
        <p:nvSpPr>
          <p:cNvPr id="26626" name="文本占位符 388098"/>
          <p:cNvSpPr>
            <a:spLocks noGrp="1"/>
          </p:cNvSpPr>
          <p:nvPr>
            <p:ph type="body" sz="half" idx="1"/>
          </p:nvPr>
        </p:nvSpPr>
        <p:spPr>
          <a:xfrm>
            <a:off x="1023938" y="441325"/>
            <a:ext cx="7704137" cy="5895975"/>
          </a:xfrm>
        </p:spPr>
        <p:txBody>
          <a:bodyPr anchor="t"/>
          <a:lstStyle/>
          <a:p>
            <a:pPr marL="0" indent="0">
              <a:buClrTx/>
              <a:buSzTx/>
              <a:buFontTx/>
              <a:buBlip>
                <a:blip r:embed="rId2"/>
              </a:buBlip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例：			</a:t>
            </a:r>
          </a:p>
          <a:p>
            <a:pPr marL="0" indent="0">
              <a:buClrTx/>
              <a:buSzTx/>
              <a:buFontTx/>
              <a:buNone/>
            </a:pPr>
            <a:endParaRPr lang="zh-CN" altLang="en-US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ClrTx/>
              <a:buSzTx/>
              <a:buFontTx/>
              <a:buNone/>
            </a:pP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ClrTx/>
              <a:buSzTx/>
              <a:buFontTx/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解：</a:t>
            </a:r>
          </a:p>
        </p:txBody>
      </p:sp>
      <p:graphicFrame>
        <p:nvGraphicFramePr>
          <p:cNvPr id="388112" name="内容占位符 388111"/>
          <p:cNvGraphicFramePr>
            <a:graphicFrameLocks noGrp="1"/>
          </p:cNvGraphicFramePr>
          <p:nvPr>
            <p:ph sz="quarter" idx="2"/>
          </p:nvPr>
        </p:nvGraphicFramePr>
        <p:xfrm>
          <a:off x="1593850" y="2465388"/>
          <a:ext cx="4337050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082165" imgH="711200" progId="Equation.DSMT4">
                  <p:embed/>
                </p:oleObj>
              </mc:Choice>
              <mc:Fallback>
                <p:oleObj r:id="rId3" imgW="2082165" imgH="711200" progId="Equation.DSMT4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3850" y="2465388"/>
                        <a:ext cx="4337050" cy="14811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28" name="组合 388110"/>
          <p:cNvGrpSpPr/>
          <p:nvPr/>
        </p:nvGrpSpPr>
        <p:grpSpPr>
          <a:xfrm>
            <a:off x="2428875" y="492919"/>
            <a:ext cx="2041526" cy="936626"/>
            <a:chOff x="1272" y="1101"/>
            <a:chExt cx="1286" cy="590"/>
          </a:xfrm>
        </p:grpSpPr>
        <p:sp>
          <p:nvSpPr>
            <p:cNvPr id="26629" name="文本框 388102"/>
            <p:cNvSpPr txBox="1"/>
            <p:nvPr/>
          </p:nvSpPr>
          <p:spPr>
            <a:xfrm>
              <a:off x="1277" y="1338"/>
              <a:ext cx="229" cy="3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lstStyle/>
            <a:p>
              <a:pPr marL="228600" indent="-228600">
                <a:buClr>
                  <a:schemeClr val="tx1"/>
                </a:buClr>
                <a:buSzPct val="80000"/>
              </a:pPr>
              <a:r>
                <a:rPr lang="en-US" altLang="zh-CN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endParaRPr lang="en-US" altLang="zh-CN" b="1" baseline="-25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26630" name="组合 388109"/>
            <p:cNvGrpSpPr/>
            <p:nvPr/>
          </p:nvGrpSpPr>
          <p:grpSpPr>
            <a:xfrm>
              <a:off x="1272" y="1101"/>
              <a:ext cx="1286" cy="590"/>
              <a:chOff x="1272" y="1101"/>
              <a:chExt cx="1286" cy="590"/>
            </a:xfrm>
          </p:grpSpPr>
          <p:sp>
            <p:nvSpPr>
              <p:cNvPr id="26631" name="直接连接符 388099"/>
              <p:cNvSpPr/>
              <p:nvPr/>
            </p:nvSpPr>
            <p:spPr>
              <a:xfrm>
                <a:off x="1298" y="1406"/>
                <a:ext cx="126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632" name="直接连接符 388100"/>
              <p:cNvSpPr/>
              <p:nvPr/>
            </p:nvSpPr>
            <p:spPr>
              <a:xfrm>
                <a:off x="1533" y="1160"/>
                <a:ext cx="0" cy="46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26633" name="组合 388108"/>
              <p:cNvGrpSpPr/>
              <p:nvPr/>
            </p:nvGrpSpPr>
            <p:grpSpPr>
              <a:xfrm>
                <a:off x="1272" y="1101"/>
                <a:ext cx="1123" cy="590"/>
                <a:chOff x="1272" y="1101"/>
                <a:chExt cx="1123" cy="590"/>
              </a:xfrm>
            </p:grpSpPr>
            <p:sp>
              <p:nvSpPr>
                <p:cNvPr id="26634" name="文本框 388101"/>
                <p:cNvSpPr txBox="1"/>
                <p:nvPr/>
              </p:nvSpPr>
              <p:spPr>
                <a:xfrm>
                  <a:off x="1272" y="1101"/>
                  <a:ext cx="229" cy="3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>
                  <a:spAutoFit/>
                </a:bodyPr>
                <a:lstStyle/>
                <a:p>
                  <a:pPr marL="228600" indent="-228600">
                    <a:buClr>
                      <a:schemeClr val="tx1"/>
                    </a:buClr>
                    <a:buSzPct val="80000"/>
                  </a:pPr>
                  <a:r>
                    <a:rPr lang="en-US" altLang="zh-CN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X</a:t>
                  </a:r>
                </a:p>
              </p:txBody>
            </p:sp>
            <p:sp>
              <p:nvSpPr>
                <p:cNvPr id="26635" name="文本框 388103"/>
                <p:cNvSpPr txBox="1"/>
                <p:nvPr/>
              </p:nvSpPr>
              <p:spPr>
                <a:xfrm>
                  <a:off x="1731" y="1109"/>
                  <a:ext cx="229" cy="3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>
                  <a:spAutoFit/>
                </a:bodyPr>
                <a:lstStyle/>
                <a:p>
                  <a:pPr marL="228600" indent="-228600">
                    <a:buClr>
                      <a:schemeClr val="tx1"/>
                    </a:buClr>
                    <a:buSzPct val="80000"/>
                  </a:pPr>
                  <a:r>
                    <a:rPr lang="en-US" altLang="zh-CN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26636" name="文本框 388104"/>
                <p:cNvSpPr txBox="1"/>
                <p:nvPr/>
              </p:nvSpPr>
              <p:spPr>
                <a:xfrm>
                  <a:off x="2161" y="1107"/>
                  <a:ext cx="229" cy="3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>
                  <a:spAutoFit/>
                </a:bodyPr>
                <a:lstStyle/>
                <a:p>
                  <a:pPr marL="228600" indent="-228600">
                    <a:buClr>
                      <a:schemeClr val="tx1"/>
                    </a:buClr>
                    <a:buSzPct val="80000"/>
                  </a:pPr>
                  <a:r>
                    <a:rPr lang="en-US" altLang="zh-CN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26637" name="文本框 388105"/>
                <p:cNvSpPr txBox="1"/>
                <p:nvPr/>
              </p:nvSpPr>
              <p:spPr>
                <a:xfrm>
                  <a:off x="1740" y="1349"/>
                  <a:ext cx="229" cy="3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>
                  <a:spAutoFit/>
                </a:bodyPr>
                <a:lstStyle/>
                <a:p>
                  <a:pPr marL="228600" indent="-228600">
                    <a:buClr>
                      <a:schemeClr val="tx1"/>
                    </a:buClr>
                    <a:buSzPct val="80000"/>
                  </a:pPr>
                  <a:r>
                    <a:rPr lang="en-US" altLang="zh-CN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q</a:t>
                  </a:r>
                </a:p>
              </p:txBody>
            </p:sp>
            <p:sp>
              <p:nvSpPr>
                <p:cNvPr id="26638" name="文本框 388106"/>
                <p:cNvSpPr txBox="1"/>
                <p:nvPr/>
              </p:nvSpPr>
              <p:spPr>
                <a:xfrm>
                  <a:off x="2166" y="1348"/>
                  <a:ext cx="229" cy="3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>
                  <a:spAutoFit/>
                </a:bodyPr>
                <a:lstStyle/>
                <a:p>
                  <a:pPr marL="228600" indent="-228600">
                    <a:buClr>
                      <a:schemeClr val="tx1"/>
                    </a:buClr>
                    <a:buSzPct val="80000"/>
                  </a:pPr>
                  <a:r>
                    <a:rPr lang="en-US" altLang="zh-CN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p</a:t>
                  </a:r>
                </a:p>
              </p:txBody>
            </p:sp>
          </p:grpSp>
        </p:grpSp>
      </p:grpSp>
      <p:graphicFrame>
        <p:nvGraphicFramePr>
          <p:cNvPr id="388115" name="内容占位符 388114"/>
          <p:cNvGraphicFramePr>
            <a:graphicFrameLocks noGrp="1"/>
          </p:cNvGraphicFramePr>
          <p:nvPr>
            <p:ph sz="quarter" idx="3"/>
          </p:nvPr>
        </p:nvGraphicFramePr>
        <p:xfrm>
          <a:off x="1544638" y="4367213"/>
          <a:ext cx="17684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837565" imgH="203200" progId="Equation.DSMT4">
                  <p:embed/>
                </p:oleObj>
              </mc:Choice>
              <mc:Fallback>
                <p:oleObj r:id="rId5" imgW="837565" imgH="203200" progId="Equation.DSMT4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4638" y="4367213"/>
                        <a:ext cx="1768475" cy="4286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18" name="对象 388117"/>
          <p:cNvGraphicFramePr/>
          <p:nvPr/>
        </p:nvGraphicFramePr>
        <p:xfrm>
          <a:off x="1471613" y="5537200"/>
          <a:ext cx="56007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600325" imgH="215900" progId="Equation.DSMT4">
                  <p:embed/>
                </p:oleObj>
              </mc:Choice>
              <mc:Fallback>
                <p:oleObj r:id="rId7" imgW="2600325" imgH="215900" progId="Equation.DSMT4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1613" y="5537200"/>
                        <a:ext cx="5600700" cy="439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1" name="对象 388142"/>
          <p:cNvGraphicFramePr/>
          <p:nvPr>
            <p:extLst>
              <p:ext uri="{D42A27DB-BD31-4B8C-83A1-F6EECF244321}">
                <p14:modId xmlns:p14="http://schemas.microsoft.com/office/powerpoint/2010/main" val="3396445806"/>
              </p:ext>
            </p:extLst>
          </p:nvPr>
        </p:nvGraphicFramePr>
        <p:xfrm>
          <a:off x="1471613" y="1300959"/>
          <a:ext cx="59975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778760" imgH="254000" progId="Equation.DSMT4">
                  <p:embed/>
                </p:oleObj>
              </mc:Choice>
              <mc:Fallback>
                <p:oleObj r:id="rId9" imgW="2778760" imgH="254000" progId="Equation.DSMT4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1613" y="1300959"/>
                        <a:ext cx="5997575" cy="547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8148" name="组合 388147"/>
          <p:cNvGrpSpPr/>
          <p:nvPr/>
        </p:nvGrpSpPr>
        <p:grpSpPr>
          <a:xfrm>
            <a:off x="5724525" y="3140075"/>
            <a:ext cx="2981325" cy="2276475"/>
            <a:chOff x="3606" y="1848"/>
            <a:chExt cx="1878" cy="1434"/>
          </a:xfrm>
        </p:grpSpPr>
        <p:grpSp>
          <p:nvGrpSpPr>
            <p:cNvPr id="26643" name="组合 388146"/>
            <p:cNvGrpSpPr/>
            <p:nvPr/>
          </p:nvGrpSpPr>
          <p:grpSpPr>
            <a:xfrm>
              <a:off x="4011" y="2400"/>
              <a:ext cx="936" cy="834"/>
              <a:chOff x="4011" y="2400"/>
              <a:chExt cx="936" cy="834"/>
            </a:xfrm>
          </p:grpSpPr>
          <p:sp>
            <p:nvSpPr>
              <p:cNvPr id="26644" name="直接连接符 388129"/>
              <p:cNvSpPr/>
              <p:nvPr/>
            </p:nvSpPr>
            <p:spPr>
              <a:xfrm rot="5400000" flipH="1">
                <a:off x="4230" y="2479"/>
                <a:ext cx="0" cy="2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645" name="直接连接符 388123"/>
              <p:cNvSpPr/>
              <p:nvPr/>
            </p:nvSpPr>
            <p:spPr>
              <a:xfrm flipV="1">
                <a:off x="4857" y="2985"/>
                <a:ext cx="0" cy="2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646" name="文本框 388121"/>
              <p:cNvSpPr txBox="1"/>
              <p:nvPr/>
            </p:nvSpPr>
            <p:spPr>
              <a:xfrm>
                <a:off x="4031" y="2984"/>
                <a:ext cx="203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>
                <a:spAutoFit/>
              </a:bodyPr>
              <a:lstStyle/>
              <a:p>
                <a:pPr marL="228600" indent="-228600">
                  <a:buClr>
                    <a:schemeClr val="tx1"/>
                  </a:buClr>
                  <a:buSzPct val="80000"/>
                </a:pPr>
                <a:r>
                  <a:rPr lang="en-US" altLang="zh-CN" sz="2000"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26647" name="文本框 388122"/>
              <p:cNvSpPr txBox="1"/>
              <p:nvPr/>
            </p:nvSpPr>
            <p:spPr>
              <a:xfrm>
                <a:off x="4753" y="2997"/>
                <a:ext cx="19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>
                <a:spAutoFit/>
              </a:bodyPr>
              <a:lstStyle/>
              <a:p>
                <a:pPr marL="228600" indent="-228600">
                  <a:buClr>
                    <a:schemeClr val="tx1"/>
                  </a:buClr>
                  <a:buSzPct val="80000"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26648" name="文本框 388128"/>
              <p:cNvSpPr txBox="1"/>
              <p:nvPr/>
            </p:nvSpPr>
            <p:spPr>
              <a:xfrm>
                <a:off x="4011" y="2660"/>
                <a:ext cx="203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>
                <a:spAutoFit/>
              </a:bodyPr>
              <a:lstStyle/>
              <a:p>
                <a:pPr marL="228600" indent="-228600">
                  <a:buClr>
                    <a:schemeClr val="tx1"/>
                  </a:buClr>
                  <a:buSzPct val="80000"/>
                </a:pPr>
                <a:r>
                  <a:rPr lang="en-US" altLang="zh-CN" sz="2000">
                    <a:latin typeface="Arial" panose="020B0604020202020204" pitchFamily="34" charset="0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26649" name="文本框 388130"/>
              <p:cNvSpPr txBox="1"/>
              <p:nvPr/>
            </p:nvSpPr>
            <p:spPr>
              <a:xfrm>
                <a:off x="4016" y="2400"/>
                <a:ext cx="19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>
                <a:spAutoFit/>
              </a:bodyPr>
              <a:lstStyle/>
              <a:p>
                <a:pPr marL="228600" indent="-228600">
                  <a:buClr>
                    <a:schemeClr val="tx1"/>
                  </a:buClr>
                  <a:buSzPct val="80000"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26650" name="组合 388145"/>
            <p:cNvGrpSpPr/>
            <p:nvPr/>
          </p:nvGrpSpPr>
          <p:grpSpPr>
            <a:xfrm>
              <a:off x="3606" y="1848"/>
              <a:ext cx="1878" cy="1434"/>
              <a:chOff x="3606" y="1848"/>
              <a:chExt cx="1878" cy="1434"/>
            </a:xfrm>
          </p:grpSpPr>
          <p:sp>
            <p:nvSpPr>
              <p:cNvPr id="26651" name="椭圆 388132"/>
              <p:cNvSpPr/>
              <p:nvPr/>
            </p:nvSpPr>
            <p:spPr>
              <a:xfrm>
                <a:off x="4186" y="2975"/>
                <a:ext cx="56" cy="56"/>
              </a:xfrm>
              <a:prstGeom prst="ellipse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52" name="直接连接符 388118"/>
              <p:cNvSpPr/>
              <p:nvPr/>
            </p:nvSpPr>
            <p:spPr>
              <a:xfrm>
                <a:off x="3637" y="3008"/>
                <a:ext cx="178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sp>
          <p:sp>
            <p:nvSpPr>
              <p:cNvPr id="26653" name="直接连接符 388120"/>
              <p:cNvSpPr/>
              <p:nvPr/>
            </p:nvSpPr>
            <p:spPr>
              <a:xfrm flipH="1" flipV="1">
                <a:off x="4202" y="2012"/>
                <a:ext cx="10" cy="127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sp>
          <p:sp>
            <p:nvSpPr>
              <p:cNvPr id="26654" name="直接连接符 388124"/>
              <p:cNvSpPr/>
              <p:nvPr/>
            </p:nvSpPr>
            <p:spPr>
              <a:xfrm>
                <a:off x="4212" y="2776"/>
                <a:ext cx="615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655" name="直接连接符 388127"/>
              <p:cNvSpPr/>
              <p:nvPr/>
            </p:nvSpPr>
            <p:spPr>
              <a:xfrm>
                <a:off x="4856" y="2472"/>
                <a:ext cx="615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656" name="直接连接符 388131"/>
              <p:cNvSpPr/>
              <p:nvPr/>
            </p:nvSpPr>
            <p:spPr>
              <a:xfrm>
                <a:off x="3606" y="2999"/>
                <a:ext cx="615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657" name="椭圆 388125"/>
              <p:cNvSpPr/>
              <p:nvPr/>
            </p:nvSpPr>
            <p:spPr>
              <a:xfrm>
                <a:off x="4830" y="2759"/>
                <a:ext cx="56" cy="56"/>
              </a:xfrm>
              <a:prstGeom prst="ellipse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6658" name="对象 388143"/>
              <p:cNvGraphicFramePr/>
              <p:nvPr/>
            </p:nvGraphicFramePr>
            <p:xfrm>
              <a:off x="5316" y="3043"/>
              <a:ext cx="168" cy="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1" imgW="127000" imgH="139700" progId="Equation.DSMT4">
                      <p:embed/>
                    </p:oleObj>
                  </mc:Choice>
                  <mc:Fallback>
                    <p:oleObj r:id="rId11" imgW="127000" imgH="139700" progId="Equation.DSMT4">
                      <p:embed/>
                      <p:pic>
                        <p:nvPicPr>
                          <p:cNvPr id="0" name="图片 3219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5316" y="3043"/>
                            <a:ext cx="168" cy="18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59" name="对象 388144"/>
              <p:cNvGraphicFramePr/>
              <p:nvPr/>
            </p:nvGraphicFramePr>
            <p:xfrm>
              <a:off x="4225" y="1848"/>
              <a:ext cx="504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3" imgW="380365" imgH="254000" progId="Equation.DSMT4">
                      <p:embed/>
                    </p:oleObj>
                  </mc:Choice>
                  <mc:Fallback>
                    <p:oleObj r:id="rId13" imgW="380365" imgH="254000" progId="Equation.DSMT4">
                      <p:embed/>
                      <p:pic>
                        <p:nvPicPr>
                          <p:cNvPr id="0" name="图片 3215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225" y="1848"/>
                            <a:ext cx="504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386" name="Picture 2" descr="1_6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5728" y="684987"/>
            <a:ext cx="10001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WordArt 3"/>
          <p:cNvSpPr>
            <a:spLocks noChangeArrowheads="1" noChangeShapeType="1" noTextEdit="1"/>
          </p:cNvSpPr>
          <p:nvPr/>
        </p:nvSpPr>
        <p:spPr bwMode="auto">
          <a:xfrm>
            <a:off x="5046345" y="876935"/>
            <a:ext cx="2930525" cy="55372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P46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15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31</a:t>
            </a:r>
            <a:endParaRPr lang="zh-CN" altLang="en-US" sz="3600" kern="10" dirty="0">
              <a:ln w="12700">
                <a:solidFill>
                  <a:srgbClr val="FFFF00"/>
                </a:solidFill>
                <a:round/>
              </a:ln>
              <a:solidFill>
                <a:srgbClr val="FF00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0388" name="WordArt 4"/>
          <p:cNvSpPr>
            <a:spLocks noChangeArrowheads="1" noChangeShapeType="1" noTextEdit="1"/>
          </p:cNvSpPr>
          <p:nvPr/>
        </p:nvSpPr>
        <p:spPr bwMode="auto">
          <a:xfrm>
            <a:off x="2181116" y="846912"/>
            <a:ext cx="2488634" cy="6143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课后作业</a:t>
            </a:r>
          </a:p>
        </p:txBody>
      </p:sp>
      <p:sp>
        <p:nvSpPr>
          <p:cNvPr id="400395" name="AutoShape 11"/>
          <p:cNvSpPr>
            <a:spLocks noChangeArrowheads="1"/>
          </p:cNvSpPr>
          <p:nvPr/>
        </p:nvSpPr>
        <p:spPr bwMode="auto">
          <a:xfrm>
            <a:off x="537845" y="704215"/>
            <a:ext cx="7868920" cy="80899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bg1">
                <a:lumMod val="60000"/>
                <a:lumOff val="4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1285" y="1597025"/>
            <a:ext cx="666750" cy="2084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补充题</a:t>
            </a: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05" y="1513840"/>
            <a:ext cx="7111365" cy="544385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/>
      <p:bldP spid="4003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62" name="Group 2"/>
          <p:cNvGrpSpPr/>
          <p:nvPr/>
        </p:nvGrpSpPr>
        <p:grpSpPr bwMode="auto">
          <a:xfrm>
            <a:off x="187325" y="4300538"/>
            <a:ext cx="8853488" cy="1031875"/>
            <a:chOff x="182" y="2621"/>
            <a:chExt cx="5577" cy="650"/>
          </a:xfrm>
        </p:grpSpPr>
        <p:sp>
          <p:nvSpPr>
            <p:cNvPr id="399363" name="Text Box 3"/>
            <p:cNvSpPr txBox="1">
              <a:spLocks noChangeArrowheads="1"/>
            </p:cNvSpPr>
            <p:nvPr/>
          </p:nvSpPr>
          <p:spPr bwMode="auto">
            <a:xfrm>
              <a:off x="182" y="2621"/>
              <a:ext cx="5577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       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用同一支枪对目标进行射击，直到击中目标为止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,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则射击次数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zh-CN" altLang="en-US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  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是离散型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zh-CN" dirty="0" err="1">
                  <a:solidFill>
                    <a:schemeClr val="bg1">
                      <a:lumMod val="50000"/>
                    </a:schemeClr>
                  </a:solidFill>
                </a:rPr>
                <a:t>r.v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</p:txBody>
        </p:sp>
        <p:graphicFrame>
          <p:nvGraphicFramePr>
            <p:cNvPr id="39936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5774933"/>
                </p:ext>
              </p:extLst>
            </p:nvPr>
          </p:nvGraphicFramePr>
          <p:xfrm>
            <a:off x="1377" y="2979"/>
            <a:ext cx="27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962400" imgH="3352800" progId="Equation.DSMT4">
                    <p:embed/>
                  </p:oleObj>
                </mc:Choice>
                <mc:Fallback>
                  <p:oleObj name="Equation" r:id="rId2" imgW="3962400" imgH="3352800" progId="Equation.DSMT4">
                    <p:embed/>
                    <p:pic>
                      <p:nvPicPr>
                        <p:cNvPr id="0" name="图片 109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7" y="2979"/>
                          <a:ext cx="27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4376738" y="557213"/>
            <a:ext cx="2486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dirty="0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</a:rPr>
              <a:t>离散型 </a:t>
            </a:r>
            <a:r>
              <a:rPr lang="en-US" altLang="zh-CN" dirty="0" err="1">
                <a:solidFill>
                  <a:srgbClr val="C00000"/>
                </a:solidFill>
              </a:rPr>
              <a:t>r.v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99366" name="Rectangle 6"/>
          <p:cNvSpPr>
            <a:spLocks noChangeArrowheads="1"/>
          </p:cNvSpPr>
          <p:nvPr/>
        </p:nvSpPr>
        <p:spPr bwMode="auto">
          <a:xfrm>
            <a:off x="4376738" y="1068388"/>
            <a:ext cx="2676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dirty="0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</a:rPr>
              <a:t>非离散型 </a:t>
            </a:r>
            <a:r>
              <a:rPr lang="en-US" altLang="zh-CN" dirty="0" err="1">
                <a:solidFill>
                  <a:srgbClr val="C00000"/>
                </a:solidFill>
              </a:rPr>
              <a:t>r.v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67" name="WordArt 7"/>
          <p:cNvSpPr>
            <a:spLocks noChangeArrowheads="1" noChangeShapeType="1" noTextEdit="1"/>
          </p:cNvSpPr>
          <p:nvPr/>
        </p:nvSpPr>
        <p:spPr bwMode="auto">
          <a:xfrm>
            <a:off x="1328738" y="895350"/>
            <a:ext cx="2665412" cy="3794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随机变量的分类</a:t>
            </a:r>
          </a:p>
        </p:txBody>
      </p:sp>
      <p:sp>
        <p:nvSpPr>
          <p:cNvPr id="399368" name="AutoShape 8"/>
          <p:cNvSpPr/>
          <p:nvPr/>
        </p:nvSpPr>
        <p:spPr bwMode="auto">
          <a:xfrm>
            <a:off x="4216400" y="736600"/>
            <a:ext cx="139700" cy="762000"/>
          </a:xfrm>
          <a:prstGeom prst="leftBrace">
            <a:avLst>
              <a:gd name="adj1" fmla="val 45455"/>
              <a:gd name="adj2" fmla="val 50000"/>
            </a:avLst>
          </a:prstGeom>
          <a:noFill/>
          <a:ln w="28575">
            <a:solidFill>
              <a:schemeClr val="bg1">
                <a:lumMod val="60000"/>
                <a:lumOff val="4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69" name="WordArt 9"/>
          <p:cNvSpPr>
            <a:spLocks noChangeArrowheads="1" noChangeShapeType="1" noTextEdit="1"/>
          </p:cNvSpPr>
          <p:nvPr/>
        </p:nvSpPr>
        <p:spPr bwMode="auto">
          <a:xfrm>
            <a:off x="985838" y="1756535"/>
            <a:ext cx="760412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</a:p>
        </p:txBody>
      </p:sp>
      <p:sp>
        <p:nvSpPr>
          <p:cNvPr id="399370" name="Rectangle 10"/>
          <p:cNvSpPr>
            <a:spLocks noChangeArrowheads="1"/>
          </p:cNvSpPr>
          <p:nvPr/>
        </p:nvSpPr>
        <p:spPr bwMode="auto">
          <a:xfrm>
            <a:off x="147638" y="2058988"/>
            <a:ext cx="3509962" cy="571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anose="02010800040101010101" charset="-122"/>
              </a:rPr>
              <a:t>离散型随机变量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anose="02010800040101010101" charset="-122"/>
              </a:rPr>
              <a:t>.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新魏" panose="02010800040101010101" charset="-122"/>
            </a:endParaRPr>
          </a:p>
        </p:txBody>
      </p:sp>
      <p:sp>
        <p:nvSpPr>
          <p:cNvPr id="399371" name="Oval 11"/>
          <p:cNvSpPr>
            <a:spLocks noChangeArrowheads="1"/>
          </p:cNvSpPr>
          <p:nvPr/>
        </p:nvSpPr>
        <p:spPr bwMode="auto">
          <a:xfrm>
            <a:off x="4051300" y="1651000"/>
            <a:ext cx="2070100" cy="5334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72" name="Text Box 12"/>
          <p:cNvSpPr txBox="1">
            <a:spLocks noChangeArrowheads="1"/>
          </p:cNvSpPr>
          <p:nvPr/>
        </p:nvSpPr>
        <p:spPr bwMode="auto">
          <a:xfrm>
            <a:off x="177800" y="2581275"/>
            <a:ext cx="88915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将一枚硬币连抛三次，观察正、反面出现的情况，定义</a:t>
            </a:r>
          </a:p>
        </p:txBody>
      </p:sp>
      <p:grpSp>
        <p:nvGrpSpPr>
          <p:cNvPr id="399373" name="Group 13"/>
          <p:cNvGrpSpPr/>
          <p:nvPr/>
        </p:nvGrpSpPr>
        <p:grpSpPr bwMode="auto">
          <a:xfrm>
            <a:off x="2971800" y="3259136"/>
            <a:ext cx="4127500" cy="609599"/>
            <a:chOff x="1478" y="1517"/>
            <a:chExt cx="2600" cy="384"/>
          </a:xfrm>
        </p:grpSpPr>
        <p:sp>
          <p:nvSpPr>
            <p:cNvPr id="399374" name="Rectangle 14"/>
            <p:cNvSpPr>
              <a:spLocks noChangeArrowheads="1"/>
            </p:cNvSpPr>
            <p:nvPr/>
          </p:nvSpPr>
          <p:spPr bwMode="auto">
            <a:xfrm>
              <a:off x="1846" y="1517"/>
              <a:ext cx="223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正面出现的次数</a:t>
              </a:r>
            </a:p>
          </p:txBody>
        </p:sp>
        <p:graphicFrame>
          <p:nvGraphicFramePr>
            <p:cNvPr id="399375" name="Object 15"/>
            <p:cNvGraphicFramePr>
              <a:graphicFrameLocks noChangeAspect="1"/>
            </p:cNvGraphicFramePr>
            <p:nvPr/>
          </p:nvGraphicFramePr>
          <p:xfrm>
            <a:off x="1478" y="1594"/>
            <a:ext cx="437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400800" imgH="3352800" progId="Equation.DSMT4">
                    <p:embed/>
                  </p:oleObj>
                </mc:Choice>
                <mc:Fallback>
                  <p:oleObj name="Equation" r:id="rId4" imgW="6400800" imgH="3352800" progId="Equation.DSMT4">
                    <p:embed/>
                    <p:pic>
                      <p:nvPicPr>
                        <p:cNvPr id="0" name="图片 109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8" y="1594"/>
                          <a:ext cx="437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377" name="Group 17"/>
          <p:cNvGrpSpPr/>
          <p:nvPr/>
        </p:nvGrpSpPr>
        <p:grpSpPr bwMode="auto">
          <a:xfrm>
            <a:off x="254000" y="3743325"/>
            <a:ext cx="7062788" cy="533400"/>
            <a:chOff x="232" y="2310"/>
            <a:chExt cx="4449" cy="336"/>
          </a:xfrm>
        </p:grpSpPr>
        <p:sp>
          <p:nvSpPr>
            <p:cNvPr id="399378" name="Text Box 18"/>
            <p:cNvSpPr txBox="1">
              <a:spLocks noChangeArrowheads="1"/>
            </p:cNvSpPr>
            <p:nvPr/>
          </p:nvSpPr>
          <p:spPr bwMode="auto">
            <a:xfrm>
              <a:off x="424" y="2310"/>
              <a:ext cx="425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的取值为             故   是离散型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zh-CN" dirty="0" err="1">
                  <a:solidFill>
                    <a:schemeClr val="bg1">
                      <a:lumMod val="50000"/>
                    </a:schemeClr>
                  </a:solidFill>
                </a:rPr>
                <a:t>r.v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</p:txBody>
        </p:sp>
        <p:graphicFrame>
          <p:nvGraphicFramePr>
            <p:cNvPr id="399379" name="Object 19"/>
            <p:cNvGraphicFramePr>
              <a:graphicFrameLocks noChangeAspect="1"/>
            </p:cNvGraphicFramePr>
            <p:nvPr/>
          </p:nvGraphicFramePr>
          <p:xfrm>
            <a:off x="232" y="2371"/>
            <a:ext cx="27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962400" imgH="3352800" progId="Equation.DSMT4">
                    <p:embed/>
                  </p:oleObj>
                </mc:Choice>
                <mc:Fallback>
                  <p:oleObj name="Equation" r:id="rId6" imgW="3962400" imgH="3352800" progId="Equation.DSMT4">
                    <p:embed/>
                    <p:pic>
                      <p:nvPicPr>
                        <p:cNvPr id="0" name="图片 109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" y="2371"/>
                          <a:ext cx="27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380" name="Object 20"/>
            <p:cNvGraphicFramePr>
              <a:graphicFrameLocks noChangeAspect="1"/>
            </p:cNvGraphicFramePr>
            <p:nvPr/>
          </p:nvGraphicFramePr>
          <p:xfrm>
            <a:off x="1367" y="2385"/>
            <a:ext cx="77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277600" imgH="3962400" progId="Equation.DSMT4">
                    <p:embed/>
                  </p:oleObj>
                </mc:Choice>
                <mc:Fallback>
                  <p:oleObj name="Equation" r:id="rId8" imgW="11277600" imgH="3962400" progId="Equation.DSMT4">
                    <p:embed/>
                    <p:pic>
                      <p:nvPicPr>
                        <p:cNvPr id="0" name="图片 109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7" y="2385"/>
                          <a:ext cx="772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381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9720169"/>
                </p:ext>
              </p:extLst>
            </p:nvPr>
          </p:nvGraphicFramePr>
          <p:xfrm>
            <a:off x="2415" y="2374"/>
            <a:ext cx="27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962400" imgH="3352800" progId="Equation.DSMT4">
                    <p:embed/>
                  </p:oleObj>
                </mc:Choice>
                <mc:Fallback>
                  <p:oleObj name="Equation" r:id="rId10" imgW="3962400" imgH="3352800" progId="Equation.DSMT4">
                    <p:embed/>
                    <p:pic>
                      <p:nvPicPr>
                        <p:cNvPr id="0" name="图片 109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5" y="2374"/>
                          <a:ext cx="271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382" name="WordArt 22"/>
          <p:cNvSpPr>
            <a:spLocks noChangeArrowheads="1" noChangeShapeType="1" noTextEdit="1"/>
          </p:cNvSpPr>
          <p:nvPr/>
        </p:nvSpPr>
        <p:spPr bwMode="auto">
          <a:xfrm>
            <a:off x="557766" y="271630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399383" name="WordArt 23"/>
          <p:cNvSpPr>
            <a:spLocks noChangeArrowheads="1" noChangeShapeType="1" noTextEdit="1"/>
          </p:cNvSpPr>
          <p:nvPr/>
        </p:nvSpPr>
        <p:spPr bwMode="auto">
          <a:xfrm>
            <a:off x="559350" y="4435762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399384" name="Group 24"/>
          <p:cNvGrpSpPr/>
          <p:nvPr/>
        </p:nvGrpSpPr>
        <p:grpSpPr bwMode="auto">
          <a:xfrm>
            <a:off x="1611313" y="5383281"/>
            <a:ext cx="8004175" cy="527050"/>
            <a:chOff x="1047" y="3310"/>
            <a:chExt cx="5042" cy="332"/>
          </a:xfrm>
        </p:grpSpPr>
        <p:sp>
          <p:nvSpPr>
            <p:cNvPr id="399385" name="Text Box 25"/>
            <p:cNvSpPr txBox="1">
              <a:spLocks noChangeArrowheads="1"/>
            </p:cNvSpPr>
            <p:nvPr/>
          </p:nvSpPr>
          <p:spPr bwMode="auto">
            <a:xfrm>
              <a:off x="1047" y="3310"/>
              <a:ext cx="5042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114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查号台一天接到的呼叫次数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zh-CN" altLang="en-US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1600" i="1" dirty="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是离散型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zh-CN" dirty="0" err="1">
                  <a:solidFill>
                    <a:schemeClr val="bg1">
                      <a:lumMod val="50000"/>
                    </a:schemeClr>
                  </a:solidFill>
                </a:rPr>
                <a:t>r.v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</p:txBody>
        </p:sp>
        <p:graphicFrame>
          <p:nvGraphicFramePr>
            <p:cNvPr id="399386" name="Object 26"/>
            <p:cNvGraphicFramePr>
              <a:graphicFrameLocks noChangeAspect="1"/>
            </p:cNvGraphicFramePr>
            <p:nvPr/>
          </p:nvGraphicFramePr>
          <p:xfrm>
            <a:off x="4147" y="3365"/>
            <a:ext cx="27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962400" imgH="3352800" progId="Equation.DSMT4">
                    <p:embed/>
                  </p:oleObj>
                </mc:Choice>
                <mc:Fallback>
                  <p:oleObj name="Equation" r:id="rId12" imgW="3962400" imgH="3352800" progId="Equation.DSMT4">
                    <p:embed/>
                    <p:pic>
                      <p:nvPicPr>
                        <p:cNvPr id="0" name="图片 109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7" y="3365"/>
                          <a:ext cx="27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387" name="Group 27"/>
          <p:cNvGrpSpPr/>
          <p:nvPr/>
        </p:nvGrpSpPr>
        <p:grpSpPr bwMode="auto">
          <a:xfrm>
            <a:off x="1727200" y="5921030"/>
            <a:ext cx="6173788" cy="539750"/>
            <a:chOff x="136" y="3783"/>
            <a:chExt cx="3889" cy="340"/>
          </a:xfrm>
        </p:grpSpPr>
        <p:sp>
          <p:nvSpPr>
            <p:cNvPr id="399388" name="Text Box 28"/>
            <p:cNvSpPr txBox="1">
              <a:spLocks noChangeArrowheads="1"/>
            </p:cNvSpPr>
            <p:nvPr/>
          </p:nvSpPr>
          <p:spPr bwMode="auto">
            <a:xfrm>
              <a:off x="136" y="3783"/>
              <a:ext cx="3889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zh-CN" altLang="en-US" dirty="0">
                  <a:solidFill>
                    <a:srgbClr val="3333CC"/>
                  </a:solidFill>
                  <a:latin typeface="华文新魏" panose="02010800040101010101" charset="-122"/>
                  <a:ea typeface="华文新魏" panose="02010800040101010101" charset="-122"/>
                </a:rPr>
                <a:t>电子产品的寿命</a:t>
              </a:r>
              <a:r>
                <a:rPr lang="zh-CN" altLang="en-US" sz="1400" dirty="0">
                  <a:solidFill>
                    <a:srgbClr val="3333CC"/>
                  </a:solidFill>
                  <a:latin typeface="华文新魏" panose="02010800040101010101" charset="-122"/>
                  <a:ea typeface="华文新魏" panose="02010800040101010101" charset="-122"/>
                </a:rPr>
                <a:t>   </a:t>
              </a:r>
              <a:r>
                <a:rPr lang="zh-CN" altLang="en-US" sz="1600" i="1" dirty="0">
                  <a:solidFill>
                    <a:srgbClr val="3333CC"/>
                  </a:solidFill>
                  <a:latin typeface="华文新魏" panose="02010800040101010101" charset="-122"/>
                  <a:ea typeface="华文新魏" panose="02010800040101010101" charset="-122"/>
                </a:rPr>
                <a:t>     </a:t>
              </a:r>
              <a:r>
                <a:rPr lang="zh-CN" altLang="en-US" dirty="0">
                  <a:solidFill>
                    <a:srgbClr val="3333CC"/>
                  </a:solidFill>
                  <a:latin typeface="华文新魏" panose="02010800040101010101" charset="-122"/>
                  <a:ea typeface="华文新魏" panose="02010800040101010101" charset="-122"/>
                </a:rPr>
                <a:t>是否是离散型</a:t>
              </a:r>
              <a:r>
                <a:rPr lang="zh-CN" altLang="en-US" sz="1400" dirty="0">
                  <a:solidFill>
                    <a:srgbClr val="3333CC"/>
                  </a:solidFill>
                </a:rPr>
                <a:t> </a:t>
              </a:r>
              <a:r>
                <a:rPr lang="en-US" altLang="zh-CN" dirty="0" err="1">
                  <a:solidFill>
                    <a:srgbClr val="3333CC"/>
                  </a:solidFill>
                </a:rPr>
                <a:t>r.v</a:t>
              </a:r>
              <a:endParaRPr lang="en-US" altLang="zh-CN" dirty="0">
                <a:solidFill>
                  <a:srgbClr val="3333CC"/>
                </a:solidFill>
              </a:endParaRPr>
            </a:p>
          </p:txBody>
        </p:sp>
        <p:graphicFrame>
          <p:nvGraphicFramePr>
            <p:cNvPr id="399389" name="Object 29"/>
            <p:cNvGraphicFramePr>
              <a:graphicFrameLocks noChangeAspect="1"/>
            </p:cNvGraphicFramePr>
            <p:nvPr/>
          </p:nvGraphicFramePr>
          <p:xfrm>
            <a:off x="1779" y="3869"/>
            <a:ext cx="27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962400" imgH="3352800" progId="Equation.DSMT4">
                    <p:embed/>
                  </p:oleObj>
                </mc:Choice>
                <mc:Fallback>
                  <p:oleObj name="Equation" r:id="rId14" imgW="3962400" imgH="3352800" progId="Equation.DSMT4">
                    <p:embed/>
                    <p:pic>
                      <p:nvPicPr>
                        <p:cNvPr id="0" name="图片 109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9" y="3869"/>
                          <a:ext cx="27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390" name="WordArt 30"/>
          <p:cNvSpPr>
            <a:spLocks noChangeArrowheads="1" noChangeShapeType="1" noTextEdit="1"/>
          </p:cNvSpPr>
          <p:nvPr/>
        </p:nvSpPr>
        <p:spPr bwMode="auto">
          <a:xfrm>
            <a:off x="990600" y="5499100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399391" name="Group 31"/>
          <p:cNvGrpSpPr/>
          <p:nvPr/>
        </p:nvGrpSpPr>
        <p:grpSpPr bwMode="auto">
          <a:xfrm>
            <a:off x="569913" y="5807075"/>
            <a:ext cx="1284287" cy="862013"/>
            <a:chOff x="3990" y="2097"/>
            <a:chExt cx="809" cy="543"/>
          </a:xfrm>
        </p:grpSpPr>
        <p:pic>
          <p:nvPicPr>
            <p:cNvPr id="399392" name="Picture 32" descr="8_2"/>
            <p:cNvPicPr>
              <a:picLocks noChangeAspect="1" noChangeArrowheads="1" noCrop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104037">
              <a:off x="3990" y="2097"/>
              <a:ext cx="809" cy="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9393" name="WordArt 33"/>
            <p:cNvSpPr>
              <a:spLocks noChangeArrowheads="1" noChangeShapeType="1" noTextEdit="1"/>
            </p:cNvSpPr>
            <p:nvPr/>
          </p:nvSpPr>
          <p:spPr bwMode="auto">
            <a:xfrm>
              <a:off x="4258" y="2300"/>
              <a:ext cx="254" cy="1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15000">
                        <a:srgbClr val="66008F"/>
                      </a:gs>
                      <a:gs pos="32499">
                        <a:srgbClr val="BA0066"/>
                      </a:gs>
                      <a:gs pos="45000">
                        <a:srgbClr val="FF0000"/>
                      </a:gs>
                      <a:gs pos="50000">
                        <a:srgbClr val="FF8200"/>
                      </a:gs>
                      <a:gs pos="55001">
                        <a:srgbClr val="FF0000"/>
                      </a:gs>
                      <a:gs pos="67501">
                        <a:srgbClr val="BA0066"/>
                      </a:gs>
                      <a:gs pos="85000">
                        <a:srgbClr val="66008F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问</a:t>
              </a:r>
            </a:p>
          </p:txBody>
        </p:sp>
      </p:grpSp>
      <p:grpSp>
        <p:nvGrpSpPr>
          <p:cNvPr id="399394" name="Group 34"/>
          <p:cNvGrpSpPr/>
          <p:nvPr/>
        </p:nvGrpSpPr>
        <p:grpSpPr bwMode="auto">
          <a:xfrm>
            <a:off x="8042275" y="6097588"/>
            <a:ext cx="280988" cy="255587"/>
            <a:chOff x="4234" y="2097"/>
            <a:chExt cx="177" cy="161"/>
          </a:xfrm>
        </p:grpSpPr>
        <p:grpSp>
          <p:nvGrpSpPr>
            <p:cNvPr id="399395" name="Group 35"/>
            <p:cNvGrpSpPr/>
            <p:nvPr/>
          </p:nvGrpSpPr>
          <p:grpSpPr bwMode="auto">
            <a:xfrm>
              <a:off x="4276" y="2106"/>
              <a:ext cx="135" cy="152"/>
              <a:chOff x="4234" y="2097"/>
              <a:chExt cx="135" cy="152"/>
            </a:xfrm>
          </p:grpSpPr>
          <p:sp>
            <p:nvSpPr>
              <p:cNvPr id="399396" name="Line 36"/>
              <p:cNvSpPr>
                <a:spLocks noChangeShapeType="1"/>
              </p:cNvSpPr>
              <p:nvPr/>
            </p:nvSpPr>
            <p:spPr bwMode="auto">
              <a:xfrm>
                <a:off x="4236" y="2097"/>
                <a:ext cx="133" cy="152"/>
              </a:xfrm>
              <a:prstGeom prst="line">
                <a:avLst/>
              </a:prstGeom>
              <a:noFill/>
              <a:ln w="38100">
                <a:solidFill>
                  <a:srgbClr val="2D2D2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9397" name="Line 37"/>
              <p:cNvSpPr>
                <a:spLocks noChangeShapeType="1"/>
              </p:cNvSpPr>
              <p:nvPr/>
            </p:nvSpPr>
            <p:spPr bwMode="auto">
              <a:xfrm flipV="1">
                <a:off x="4234" y="2097"/>
                <a:ext cx="135" cy="152"/>
              </a:xfrm>
              <a:prstGeom prst="line">
                <a:avLst/>
              </a:prstGeom>
              <a:noFill/>
              <a:ln w="38100">
                <a:solidFill>
                  <a:srgbClr val="2D2D2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99398" name="Group 38"/>
            <p:cNvGrpSpPr/>
            <p:nvPr/>
          </p:nvGrpSpPr>
          <p:grpSpPr bwMode="auto">
            <a:xfrm>
              <a:off x="4234" y="2097"/>
              <a:ext cx="135" cy="152"/>
              <a:chOff x="4234" y="2097"/>
              <a:chExt cx="135" cy="152"/>
            </a:xfrm>
          </p:grpSpPr>
          <p:sp>
            <p:nvSpPr>
              <p:cNvPr id="399399" name="Line 39"/>
              <p:cNvSpPr>
                <a:spLocks noChangeShapeType="1"/>
              </p:cNvSpPr>
              <p:nvPr/>
            </p:nvSpPr>
            <p:spPr bwMode="auto">
              <a:xfrm>
                <a:off x="4236" y="2097"/>
                <a:ext cx="133" cy="15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9400" name="Line 40"/>
              <p:cNvSpPr>
                <a:spLocks noChangeShapeType="1"/>
              </p:cNvSpPr>
              <p:nvPr/>
            </p:nvSpPr>
            <p:spPr bwMode="auto">
              <a:xfrm flipV="1">
                <a:off x="4234" y="2097"/>
                <a:ext cx="135" cy="15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99401" name="WordArt 41"/>
          <p:cNvSpPr>
            <a:spLocks noChangeArrowheads="1" noChangeShapeType="1" noTextEdit="1"/>
          </p:cNvSpPr>
          <p:nvPr/>
        </p:nvSpPr>
        <p:spPr bwMode="auto">
          <a:xfrm>
            <a:off x="7583488" y="6069013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grpSp>
        <p:nvGrpSpPr>
          <p:cNvPr id="399402" name="Group 42"/>
          <p:cNvGrpSpPr/>
          <p:nvPr/>
        </p:nvGrpSpPr>
        <p:grpSpPr bwMode="auto">
          <a:xfrm>
            <a:off x="1974850" y="1600200"/>
            <a:ext cx="7450138" cy="608013"/>
            <a:chOff x="1244" y="1008"/>
            <a:chExt cx="4693" cy="383"/>
          </a:xfrm>
        </p:grpSpPr>
        <p:sp>
          <p:nvSpPr>
            <p:cNvPr id="399403" name="Rectangle 43"/>
            <p:cNvSpPr>
              <a:spLocks noChangeArrowheads="1"/>
            </p:cNvSpPr>
            <p:nvPr/>
          </p:nvSpPr>
          <p:spPr bwMode="auto">
            <a:xfrm>
              <a:off x="1244" y="1008"/>
              <a:ext cx="4459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若         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仅取有限或可列个值，则称  </a:t>
              </a:r>
              <a:r>
                <a:rPr lang="zh-CN" altLang="en-US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  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为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aphicFrame>
          <p:nvGraphicFramePr>
            <p:cNvPr id="399404" name="Object 44"/>
            <p:cNvGraphicFramePr>
              <a:graphicFrameLocks noChangeAspect="1"/>
            </p:cNvGraphicFramePr>
            <p:nvPr/>
          </p:nvGraphicFramePr>
          <p:xfrm>
            <a:off x="1565" y="1095"/>
            <a:ext cx="685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8839200" imgH="3657600" progId="Equation.DSMT4">
                    <p:embed/>
                  </p:oleObj>
                </mc:Choice>
                <mc:Fallback>
                  <p:oleObj name="Equation" r:id="rId17" imgW="8839200" imgH="3657600" progId="Equation.DSMT4">
                    <p:embed/>
                    <p:pic>
                      <p:nvPicPr>
                        <p:cNvPr id="0" name="图片 109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1095"/>
                          <a:ext cx="685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05" name="Object 45"/>
            <p:cNvGraphicFramePr>
              <a:graphicFrameLocks noChangeAspect="1"/>
            </p:cNvGraphicFramePr>
            <p:nvPr/>
          </p:nvGraphicFramePr>
          <p:xfrm>
            <a:off x="4891" y="1090"/>
            <a:ext cx="30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3962400" imgH="3352800" progId="Equation.DSMT4">
                    <p:embed/>
                  </p:oleObj>
                </mc:Choice>
                <mc:Fallback>
                  <p:oleObj name="Equation" r:id="rId19" imgW="3962400" imgH="3352800" progId="Equation.DSMT4">
                    <p:embed/>
                    <p:pic>
                      <p:nvPicPr>
                        <p:cNvPr id="0" name="图片 109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1" y="1090"/>
                          <a:ext cx="306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06" name="Rectangle 46"/>
            <p:cNvSpPr>
              <a:spLocks noChangeArrowheads="1"/>
            </p:cNvSpPr>
            <p:nvPr/>
          </p:nvSpPr>
          <p:spPr bwMode="auto">
            <a:xfrm>
              <a:off x="5294" y="1010"/>
              <a:ext cx="643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lang="zh-CN" altLang="zh-CN">
                <a:solidFill>
                  <a:schemeClr val="bg1">
                    <a:lumMod val="50000"/>
                  </a:schemeClr>
                </a:solidFill>
                <a:ea typeface="华文新魏" panose="02010800040101010101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000"/>
                                        <p:tgtEl>
                                          <p:spTgt spid="39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99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9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9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399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99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9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99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99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9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9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9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9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9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9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9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99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99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9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99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99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9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99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99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993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/>
      <p:bldP spid="399366" grpId="0"/>
      <p:bldP spid="399367" grpId="0"/>
      <p:bldP spid="399368" grpId="0" animBg="1"/>
      <p:bldP spid="399369" grpId="0" animBg="1"/>
      <p:bldP spid="399370" grpId="0"/>
      <p:bldP spid="399371" grpId="0" animBg="1"/>
      <p:bldP spid="399371" grpId="1" animBg="1"/>
      <p:bldP spid="399372" grpId="0"/>
      <p:bldP spid="399382" grpId="0" animBg="1"/>
      <p:bldP spid="399383" grpId="0" animBg="1"/>
      <p:bldP spid="399390" grpId="0" animBg="1"/>
      <p:bldP spid="39940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04" name="Rectangle 48"/>
          <p:cNvSpPr>
            <a:spLocks noChangeArrowheads="1"/>
          </p:cNvSpPr>
          <p:nvPr/>
        </p:nvSpPr>
        <p:spPr bwMode="auto">
          <a:xfrm>
            <a:off x="266700" y="1335088"/>
            <a:ext cx="12017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且</a:t>
            </a:r>
          </a:p>
        </p:txBody>
      </p:sp>
      <p:sp>
        <p:nvSpPr>
          <p:cNvPr id="352314" name="Rectangle 58"/>
          <p:cNvSpPr>
            <a:spLocks noChangeArrowheads="1"/>
          </p:cNvSpPr>
          <p:nvPr/>
        </p:nvSpPr>
        <p:spPr bwMode="auto">
          <a:xfrm>
            <a:off x="1476375" y="4965700"/>
            <a:ext cx="4060825" cy="58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dirty="0" err="1">
                <a:solidFill>
                  <a:srgbClr val="3333CC"/>
                </a:solidFill>
                <a:latin typeface="华文新魏" panose="02010800040101010101" charset="-122"/>
                <a:ea typeface="华文新魏" panose="02010800040101010101" charset="-122"/>
              </a:rPr>
              <a:t>r.v</a:t>
            </a:r>
            <a:r>
              <a:rPr lang="zh-CN" altLang="en-US" dirty="0">
                <a:solidFill>
                  <a:srgbClr val="3333CC"/>
                </a:solidFill>
                <a:latin typeface="华文新魏" panose="02010800040101010101" charset="-122"/>
                <a:ea typeface="华文新魏" panose="02010800040101010101" charset="-122"/>
              </a:rPr>
              <a:t>的所有可能的取值</a:t>
            </a:r>
          </a:p>
        </p:txBody>
      </p:sp>
      <p:grpSp>
        <p:nvGrpSpPr>
          <p:cNvPr id="352322" name="Group 66"/>
          <p:cNvGrpSpPr/>
          <p:nvPr/>
        </p:nvGrpSpPr>
        <p:grpSpPr bwMode="auto">
          <a:xfrm>
            <a:off x="982663" y="631825"/>
            <a:ext cx="7062787" cy="519113"/>
            <a:chOff x="539" y="590"/>
            <a:chExt cx="4449" cy="327"/>
          </a:xfrm>
        </p:grpSpPr>
        <p:sp>
          <p:nvSpPr>
            <p:cNvPr id="352298" name="Rectangle 42"/>
            <p:cNvSpPr>
              <a:spLocks noChangeArrowheads="1"/>
            </p:cNvSpPr>
            <p:nvPr/>
          </p:nvSpPr>
          <p:spPr bwMode="auto">
            <a:xfrm>
              <a:off x="539" y="590"/>
              <a:ext cx="44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设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zh-CN" altLang="en-US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  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为离散型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zh-CN" dirty="0" err="1">
                  <a:solidFill>
                    <a:schemeClr val="bg1">
                      <a:lumMod val="50000"/>
                    </a:schemeClr>
                  </a:solidFill>
                </a:rPr>
                <a:t>r.v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,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设   所有可能的取值为</a:t>
              </a:r>
            </a:p>
          </p:txBody>
        </p:sp>
        <p:graphicFrame>
          <p:nvGraphicFramePr>
            <p:cNvPr id="352320" name="Object 64"/>
            <p:cNvGraphicFramePr>
              <a:graphicFrameLocks noChangeAspect="1"/>
            </p:cNvGraphicFramePr>
            <p:nvPr/>
          </p:nvGraphicFramePr>
          <p:xfrm>
            <a:off x="828" y="649"/>
            <a:ext cx="27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962400" imgH="3352800" progId="Equation.DSMT4">
                    <p:embed/>
                  </p:oleObj>
                </mc:Choice>
                <mc:Fallback>
                  <p:oleObj name="Equation" r:id="rId3" imgW="3962400" imgH="3352800" progId="Equation.DSMT4">
                    <p:embed/>
                    <p:pic>
                      <p:nvPicPr>
                        <p:cNvPr id="0" name="图片 118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" y="649"/>
                          <a:ext cx="27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2321" name="Object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594518"/>
                </p:ext>
              </p:extLst>
            </p:nvPr>
          </p:nvGraphicFramePr>
          <p:xfrm>
            <a:off x="2482" y="650"/>
            <a:ext cx="271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962400" imgH="3352800" progId="Equation.DSMT4">
                    <p:embed/>
                  </p:oleObj>
                </mc:Choice>
                <mc:Fallback>
                  <p:oleObj name="Equation" r:id="rId5" imgW="3962400" imgH="3352800" progId="Equation.DSMT4">
                    <p:embed/>
                    <p:pic>
                      <p:nvPicPr>
                        <p:cNvPr id="0" name="图片 118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2" y="650"/>
                          <a:ext cx="271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2323" name="Object 67"/>
          <p:cNvGraphicFramePr>
            <a:graphicFrameLocks noChangeAspect="1"/>
          </p:cNvGraphicFramePr>
          <p:nvPr/>
        </p:nvGraphicFramePr>
        <p:xfrm>
          <a:off x="3482975" y="1057275"/>
          <a:ext cx="22113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421600" imgH="4572000" progId="Equation.DSMT4">
                  <p:embed/>
                </p:oleObj>
              </mc:Choice>
              <mc:Fallback>
                <p:oleObj name="Equation" r:id="rId7" imgW="20421600" imgH="4572000" progId="Equation.DSMT4">
                  <p:embed/>
                  <p:pic>
                    <p:nvPicPr>
                      <p:cNvPr id="0" name="图片 118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975" y="1057275"/>
                        <a:ext cx="22113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324" name="Object 68"/>
          <p:cNvGraphicFramePr>
            <a:graphicFrameLocks noChangeAspect="1"/>
          </p:cNvGraphicFramePr>
          <p:nvPr/>
        </p:nvGraphicFramePr>
        <p:xfrm>
          <a:off x="1974850" y="1808163"/>
          <a:ext cx="54149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9987200" imgH="4572000" progId="Equation.DSMT4">
                  <p:embed/>
                </p:oleObj>
              </mc:Choice>
              <mc:Fallback>
                <p:oleObj name="Equation" r:id="rId9" imgW="49987200" imgH="4572000" progId="Equation.DSMT4">
                  <p:embed/>
                  <p:pic>
                    <p:nvPicPr>
                      <p:cNvPr id="0" name="图片 119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1808163"/>
                        <a:ext cx="54149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325" name="WordArt 69"/>
          <p:cNvSpPr>
            <a:spLocks noChangeArrowheads="1" noChangeShapeType="1" noTextEdit="1"/>
          </p:cNvSpPr>
          <p:nvPr/>
        </p:nvSpPr>
        <p:spPr bwMode="auto">
          <a:xfrm>
            <a:off x="1036638" y="2368550"/>
            <a:ext cx="709612" cy="2905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易知</a:t>
            </a:r>
          </a:p>
        </p:txBody>
      </p:sp>
      <p:grpSp>
        <p:nvGrpSpPr>
          <p:cNvPr id="352328" name="Group 72"/>
          <p:cNvGrpSpPr/>
          <p:nvPr/>
        </p:nvGrpSpPr>
        <p:grpSpPr bwMode="auto">
          <a:xfrm>
            <a:off x="1839913" y="2259013"/>
            <a:ext cx="7013575" cy="519112"/>
            <a:chOff x="831" y="1511"/>
            <a:chExt cx="4418" cy="327"/>
          </a:xfrm>
        </p:grpSpPr>
        <p:sp>
          <p:nvSpPr>
            <p:cNvPr id="352299" name="Rectangle 43"/>
            <p:cNvSpPr>
              <a:spLocks noChangeArrowheads="1"/>
            </p:cNvSpPr>
            <p:nvPr/>
          </p:nvSpPr>
          <p:spPr bwMode="auto">
            <a:xfrm>
              <a:off x="1001" y="1511"/>
              <a:ext cx="4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dirty="0">
                  <a:solidFill>
                    <a:srgbClr val="3333CC"/>
                  </a:solidFill>
                  <a:latin typeface="华文新魏" panose="02010800040101010101" charset="-122"/>
                  <a:ea typeface="华文新魏" panose="02010800040101010101" charset="-122"/>
                </a:rPr>
                <a:t>的统计规律完全由数列                确定</a:t>
              </a:r>
            </a:p>
          </p:txBody>
        </p:sp>
        <p:graphicFrame>
          <p:nvGraphicFramePr>
            <p:cNvPr id="352326" name="Object 70"/>
            <p:cNvGraphicFramePr>
              <a:graphicFrameLocks noChangeAspect="1"/>
            </p:cNvGraphicFramePr>
            <p:nvPr/>
          </p:nvGraphicFramePr>
          <p:xfrm>
            <a:off x="3292" y="1516"/>
            <a:ext cx="91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3411200" imgH="4572000" progId="Equation.DSMT4">
                    <p:embed/>
                  </p:oleObj>
                </mc:Choice>
                <mc:Fallback>
                  <p:oleObj name="Equation" r:id="rId11" imgW="13411200" imgH="4572000" progId="Equation.DSMT4">
                    <p:embed/>
                    <p:pic>
                      <p:nvPicPr>
                        <p:cNvPr id="0" name="图片 119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2" y="1516"/>
                          <a:ext cx="91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2327" name="Object 71"/>
            <p:cNvGraphicFramePr>
              <a:graphicFrameLocks noChangeAspect="1"/>
            </p:cNvGraphicFramePr>
            <p:nvPr/>
          </p:nvGraphicFramePr>
          <p:xfrm>
            <a:off x="831" y="1565"/>
            <a:ext cx="27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962400" imgH="3352800" progId="Equation.DSMT4">
                    <p:embed/>
                  </p:oleObj>
                </mc:Choice>
                <mc:Fallback>
                  <p:oleObj name="Equation" r:id="rId13" imgW="3962400" imgH="3352800" progId="Equation.DSMT4">
                    <p:embed/>
                    <p:pic>
                      <p:nvPicPr>
                        <p:cNvPr id="0" name="图片 119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1" y="1565"/>
                          <a:ext cx="27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2329" name="WordArt 73"/>
          <p:cNvSpPr>
            <a:spLocks noChangeArrowheads="1" noChangeShapeType="1" noTextEdit="1"/>
          </p:cNvSpPr>
          <p:nvPr/>
        </p:nvSpPr>
        <p:spPr bwMode="auto">
          <a:xfrm>
            <a:off x="1023938" y="3008313"/>
            <a:ext cx="760412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</a:p>
        </p:txBody>
      </p:sp>
      <p:sp>
        <p:nvSpPr>
          <p:cNvPr id="352330" name="Rectangle 74"/>
          <p:cNvSpPr>
            <a:spLocks noChangeArrowheads="1"/>
          </p:cNvSpPr>
          <p:nvPr/>
        </p:nvSpPr>
        <p:spPr bwMode="auto">
          <a:xfrm>
            <a:off x="1951038" y="2880622"/>
            <a:ext cx="1250950" cy="54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称</a:t>
            </a:r>
          </a:p>
        </p:txBody>
      </p:sp>
      <p:graphicFrame>
        <p:nvGraphicFramePr>
          <p:cNvPr id="352331" name="Object 75"/>
          <p:cNvGraphicFramePr>
            <a:graphicFrameLocks noChangeAspect="1"/>
          </p:cNvGraphicFramePr>
          <p:nvPr/>
        </p:nvGraphicFramePr>
        <p:xfrm>
          <a:off x="2581275" y="3393384"/>
          <a:ext cx="46878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3281600" imgH="4572000" progId="Equation.DSMT4">
                  <p:embed/>
                </p:oleObj>
              </mc:Choice>
              <mc:Fallback>
                <p:oleObj name="Equation" r:id="rId15" imgW="43281600" imgH="4572000" progId="Equation.DSMT4">
                  <p:embed/>
                  <p:pic>
                    <p:nvPicPr>
                      <p:cNvPr id="0" name="图片 119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275" y="3393384"/>
                        <a:ext cx="46878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2335" name="Group 79"/>
          <p:cNvGrpSpPr/>
          <p:nvPr/>
        </p:nvGrpSpPr>
        <p:grpSpPr bwMode="auto">
          <a:xfrm>
            <a:off x="120650" y="3704536"/>
            <a:ext cx="8367713" cy="615951"/>
            <a:chOff x="76" y="2312"/>
            <a:chExt cx="5271" cy="388"/>
          </a:xfrm>
        </p:grpSpPr>
        <p:grpSp>
          <p:nvGrpSpPr>
            <p:cNvPr id="352333" name="Group 77"/>
            <p:cNvGrpSpPr/>
            <p:nvPr/>
          </p:nvGrpSpPr>
          <p:grpSpPr bwMode="auto">
            <a:xfrm>
              <a:off x="76" y="2312"/>
              <a:ext cx="3012" cy="356"/>
              <a:chOff x="108" y="2592"/>
              <a:chExt cx="3012" cy="356"/>
            </a:xfrm>
          </p:grpSpPr>
          <p:sp>
            <p:nvSpPr>
              <p:cNvPr id="352308" name="Rectangle 52"/>
              <p:cNvSpPr>
                <a:spLocks noChangeArrowheads="1"/>
              </p:cNvSpPr>
              <p:nvPr/>
            </p:nvSpPr>
            <p:spPr bwMode="auto">
              <a:xfrm>
                <a:off x="108" y="2592"/>
                <a:ext cx="3012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</a:rPr>
                  <a:t>为离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散型         的</a:t>
                </a:r>
              </a:p>
            </p:txBody>
          </p:sp>
          <p:graphicFrame>
            <p:nvGraphicFramePr>
              <p:cNvPr id="352332" name="Object 7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8269659"/>
                  </p:ext>
                </p:extLst>
              </p:nvPr>
            </p:nvGraphicFramePr>
            <p:xfrm>
              <a:off x="1116" y="2674"/>
              <a:ext cx="603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8839200" imgH="3657600" progId="Equation.DSMT4">
                      <p:embed/>
                    </p:oleObj>
                  </mc:Choice>
                  <mc:Fallback>
                    <p:oleObj name="Equation" r:id="rId17" imgW="8839200" imgH="3657600" progId="Equation.DSMT4">
                      <p:embed/>
                      <p:pic>
                        <p:nvPicPr>
                          <p:cNvPr id="0" name="图片 119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6" y="2674"/>
                            <a:ext cx="603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52334" name="Rectangle 78"/>
            <p:cNvSpPr>
              <a:spLocks noChangeArrowheads="1"/>
            </p:cNvSpPr>
            <p:nvPr/>
          </p:nvSpPr>
          <p:spPr bwMode="auto">
            <a:xfrm>
              <a:off x="1765" y="2316"/>
              <a:ext cx="358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FF0000"/>
                  </a:solidFill>
                  <a:latin typeface="华文新魏" panose="02010800040101010101" charset="-122"/>
                  <a:ea typeface="华文新魏" panose="02010800040101010101" charset="-122"/>
                </a:rPr>
                <a:t>概率质量函数</a:t>
              </a:r>
              <a:r>
                <a:rPr lang="en-US" altLang="zh-CN" dirty="0">
                  <a:solidFill>
                    <a:srgbClr val="FF0000"/>
                  </a:solidFill>
                  <a:latin typeface="+mj-lt"/>
                  <a:ea typeface="华文新魏" panose="02010800040101010101" charset="-122"/>
                </a:rPr>
                <a:t>(PMF)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或</a:t>
              </a:r>
              <a:r>
                <a:rPr lang="zh-CN" altLang="en-US" dirty="0">
                  <a:solidFill>
                    <a:srgbClr val="FF0000"/>
                  </a:solidFill>
                  <a:latin typeface="华文新魏" panose="02010800040101010101" charset="-122"/>
                  <a:ea typeface="华文新魏" panose="02010800040101010101" charset="-122"/>
                </a:rPr>
                <a:t>频率函数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华文新魏" panose="02010800040101010101" charset="-122"/>
                  <a:ea typeface="华文新魏" panose="02010800040101010101" charset="-122"/>
                </a:rPr>
                <a:t>.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</p:grpSp>
      <p:sp>
        <p:nvSpPr>
          <p:cNvPr id="352336" name="WordArt 80"/>
          <p:cNvSpPr>
            <a:spLocks noChangeArrowheads="1" noChangeShapeType="1" noTextEdit="1"/>
          </p:cNvSpPr>
          <p:nvPr/>
        </p:nvSpPr>
        <p:spPr bwMode="auto">
          <a:xfrm>
            <a:off x="757237" y="4514850"/>
            <a:ext cx="6975405" cy="3540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离散型随机变量的频率函数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包括两方面：</a:t>
            </a:r>
          </a:p>
        </p:txBody>
      </p:sp>
      <p:sp>
        <p:nvSpPr>
          <p:cNvPr id="352337" name="WordArt 81"/>
          <p:cNvSpPr>
            <a:spLocks noChangeArrowheads="1" noChangeShapeType="1" noTextEdit="1"/>
          </p:cNvSpPr>
          <p:nvPr/>
        </p:nvSpPr>
        <p:spPr bwMode="auto">
          <a:xfrm>
            <a:off x="971550" y="5165725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sp>
        <p:nvSpPr>
          <p:cNvPr id="352338" name="WordArt 82"/>
          <p:cNvSpPr>
            <a:spLocks noChangeArrowheads="1" noChangeShapeType="1" noTextEdit="1"/>
          </p:cNvSpPr>
          <p:nvPr/>
        </p:nvSpPr>
        <p:spPr bwMode="auto">
          <a:xfrm>
            <a:off x="962025" y="570865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sp>
        <p:nvSpPr>
          <p:cNvPr id="352339" name="Rectangle 83"/>
          <p:cNvSpPr>
            <a:spLocks noChangeArrowheads="1"/>
          </p:cNvSpPr>
          <p:nvPr/>
        </p:nvSpPr>
        <p:spPr bwMode="auto">
          <a:xfrm>
            <a:off x="1474788" y="5524500"/>
            <a:ext cx="4124325" cy="58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dirty="0" err="1">
                <a:solidFill>
                  <a:srgbClr val="3333CC"/>
                </a:solidFill>
                <a:latin typeface="华文新魏" panose="02010800040101010101" charset="-122"/>
                <a:ea typeface="华文新魏" panose="02010800040101010101" charset="-122"/>
              </a:rPr>
              <a:t>r.v</a:t>
            </a:r>
            <a:r>
              <a:rPr lang="zh-CN" altLang="en-US" dirty="0">
                <a:solidFill>
                  <a:srgbClr val="3333CC"/>
                </a:solidFill>
                <a:latin typeface="华文新魏" panose="02010800040101010101" charset="-122"/>
                <a:ea typeface="华文新魏" panose="02010800040101010101" charset="-122"/>
              </a:rPr>
              <a:t>取各个值的概率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2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2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2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2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2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2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5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2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2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5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2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2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5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5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2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2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2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2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5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304" grpId="0"/>
      <p:bldP spid="352314" grpId="0"/>
      <p:bldP spid="352325" grpId="0" animBg="1"/>
      <p:bldP spid="352329" grpId="0" animBg="1"/>
      <p:bldP spid="352330" grpId="0"/>
      <p:bldP spid="352336" grpId="0"/>
      <p:bldP spid="352337" grpId="0" animBg="1"/>
      <p:bldP spid="352338" grpId="0" animBg="1"/>
      <p:bldP spid="3523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5103" name="Object 79"/>
          <p:cNvGraphicFramePr>
            <a:graphicFrameLocks noChangeAspect="1"/>
          </p:cNvGraphicFramePr>
          <p:nvPr/>
        </p:nvGraphicFramePr>
        <p:xfrm>
          <a:off x="900113" y="2132013"/>
          <a:ext cx="76930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751200" imgH="3962400" progId="Equation.DSMT4">
                  <p:embed/>
                </p:oleObj>
              </mc:Choice>
              <mc:Fallback>
                <p:oleObj name="Equation" r:id="rId2" imgW="66751200" imgH="3962400" progId="Equation.DSMT4">
                  <p:embed/>
                  <p:pic>
                    <p:nvPicPr>
                      <p:cNvPr id="0" name="图片 768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132013"/>
                        <a:ext cx="76930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102" name="Line 78"/>
          <p:cNvSpPr>
            <a:spLocks noChangeShapeType="1"/>
          </p:cNvSpPr>
          <p:nvPr/>
        </p:nvSpPr>
        <p:spPr bwMode="auto">
          <a:xfrm>
            <a:off x="1528609" y="2660656"/>
            <a:ext cx="7201226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5073" name="Group 49"/>
          <p:cNvGrpSpPr/>
          <p:nvPr/>
        </p:nvGrpSpPr>
        <p:grpSpPr bwMode="auto">
          <a:xfrm>
            <a:off x="187325" y="561975"/>
            <a:ext cx="8891588" cy="946150"/>
            <a:chOff x="118" y="354"/>
            <a:chExt cx="5601" cy="596"/>
          </a:xfrm>
        </p:grpSpPr>
        <p:sp>
          <p:nvSpPr>
            <p:cNvPr id="385036" name="Text Box 12"/>
            <p:cNvSpPr txBox="1">
              <a:spLocks noChangeArrowheads="1"/>
            </p:cNvSpPr>
            <p:nvPr/>
          </p:nvSpPr>
          <p:spPr bwMode="auto">
            <a:xfrm>
              <a:off x="118" y="354"/>
              <a:ext cx="5601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       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将一枚硬币连抛三次，观察正、反面出现的情况，记   为正面出现的次数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,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求    的频率函数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aphicFrame>
          <p:nvGraphicFramePr>
            <p:cNvPr id="385071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1992888"/>
                </p:ext>
              </p:extLst>
            </p:nvPr>
          </p:nvGraphicFramePr>
          <p:xfrm>
            <a:off x="353" y="699"/>
            <a:ext cx="269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62400" imgH="3352800" progId="Equation.DSMT4">
                    <p:embed/>
                  </p:oleObj>
                </mc:Choice>
                <mc:Fallback>
                  <p:oleObj name="Equation" r:id="rId4" imgW="3962400" imgH="3352800" progId="Equation.DSMT4">
                    <p:embed/>
                    <p:pic>
                      <p:nvPicPr>
                        <p:cNvPr id="0" name="图片 768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" y="699"/>
                          <a:ext cx="269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5072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9546926"/>
                </p:ext>
              </p:extLst>
            </p:nvPr>
          </p:nvGraphicFramePr>
          <p:xfrm>
            <a:off x="2701" y="692"/>
            <a:ext cx="27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962400" imgH="3352800" progId="Equation.DSMT4">
                    <p:embed/>
                  </p:oleObj>
                </mc:Choice>
                <mc:Fallback>
                  <p:oleObj name="Equation" r:id="rId6" imgW="3962400" imgH="3352800" progId="Equation.DSMT4">
                    <p:embed/>
                    <p:pic>
                      <p:nvPicPr>
                        <p:cNvPr id="0" name="图片 768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1" y="692"/>
                          <a:ext cx="27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5039" name="Object 15"/>
          <p:cNvGraphicFramePr>
            <a:graphicFrameLocks noChangeAspect="1"/>
          </p:cNvGraphicFramePr>
          <p:nvPr/>
        </p:nvGraphicFramePr>
        <p:xfrm>
          <a:off x="3219450" y="3114675"/>
          <a:ext cx="168433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544800" imgH="3962400" progId="Equation.DSMT4">
                  <p:embed/>
                </p:oleObj>
              </mc:Choice>
              <mc:Fallback>
                <p:oleObj name="Equation" r:id="rId8" imgW="15544800" imgH="3962400" progId="Equation.DSMT4">
                  <p:embed/>
                  <p:pic>
                    <p:nvPicPr>
                      <p:cNvPr id="0" name="图片 768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3114675"/>
                        <a:ext cx="1684338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5075" name="Group 51"/>
          <p:cNvGrpSpPr/>
          <p:nvPr/>
        </p:nvGrpSpPr>
        <p:grpSpPr bwMode="auto">
          <a:xfrm>
            <a:off x="1673225" y="1585917"/>
            <a:ext cx="2994026" cy="561975"/>
            <a:chOff x="934" y="1030"/>
            <a:chExt cx="1886" cy="354"/>
          </a:xfrm>
        </p:grpSpPr>
        <p:sp>
          <p:nvSpPr>
            <p:cNvPr id="385042" name="Text Box 18"/>
            <p:cNvSpPr txBox="1">
              <a:spLocks noChangeArrowheads="1"/>
            </p:cNvSpPr>
            <p:nvPr/>
          </p:nvSpPr>
          <p:spPr bwMode="auto">
            <a:xfrm>
              <a:off x="1126" y="1030"/>
              <a:ext cx="131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的取值为</a:t>
              </a:r>
            </a:p>
          </p:txBody>
        </p:sp>
        <p:graphicFrame>
          <p:nvGraphicFramePr>
            <p:cNvPr id="385043" name="Object 19"/>
            <p:cNvGraphicFramePr>
              <a:graphicFrameLocks noChangeAspect="1"/>
            </p:cNvGraphicFramePr>
            <p:nvPr/>
          </p:nvGraphicFramePr>
          <p:xfrm>
            <a:off x="934" y="1091"/>
            <a:ext cx="27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962400" imgH="3352800" progId="Equation.DSMT4">
                    <p:embed/>
                  </p:oleObj>
                </mc:Choice>
                <mc:Fallback>
                  <p:oleObj name="Equation" r:id="rId10" imgW="3962400" imgH="3352800" progId="Equation.DSMT4">
                    <p:embed/>
                    <p:pic>
                      <p:nvPicPr>
                        <p:cNvPr id="0" name="图片 768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4" y="1091"/>
                          <a:ext cx="27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5044" name="Object 20"/>
            <p:cNvGraphicFramePr>
              <a:graphicFrameLocks noChangeAspect="1"/>
            </p:cNvGraphicFramePr>
            <p:nvPr/>
          </p:nvGraphicFramePr>
          <p:xfrm>
            <a:off x="2089" y="1097"/>
            <a:ext cx="73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0668000" imgH="3962400" progId="Equation.DSMT4">
                    <p:embed/>
                  </p:oleObj>
                </mc:Choice>
                <mc:Fallback>
                  <p:oleObj name="Equation" r:id="rId12" imgW="10668000" imgH="3962400" progId="Equation.DSMT4">
                    <p:embed/>
                    <p:pic>
                      <p:nvPicPr>
                        <p:cNvPr id="0" name="图片 768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9" y="1097"/>
                          <a:ext cx="73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5078" name="Group 54"/>
          <p:cNvGrpSpPr/>
          <p:nvPr/>
        </p:nvGrpSpPr>
        <p:grpSpPr bwMode="auto">
          <a:xfrm>
            <a:off x="200025" y="2598738"/>
            <a:ext cx="3187700" cy="565149"/>
            <a:chOff x="1622" y="2473"/>
            <a:chExt cx="2008" cy="356"/>
          </a:xfrm>
        </p:grpSpPr>
        <p:sp>
          <p:nvSpPr>
            <p:cNvPr id="385038" name="Rectangle 14"/>
            <p:cNvSpPr>
              <a:spLocks noChangeArrowheads="1"/>
            </p:cNvSpPr>
            <p:nvPr/>
          </p:nvSpPr>
          <p:spPr bwMode="auto">
            <a:xfrm>
              <a:off x="1622" y="2473"/>
              <a:ext cx="200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故    的频率函数为</a:t>
              </a:r>
            </a:p>
          </p:txBody>
        </p:sp>
        <p:graphicFrame>
          <p:nvGraphicFramePr>
            <p:cNvPr id="385045" name="Object 21"/>
            <p:cNvGraphicFramePr>
              <a:graphicFrameLocks noChangeAspect="1"/>
            </p:cNvGraphicFramePr>
            <p:nvPr/>
          </p:nvGraphicFramePr>
          <p:xfrm>
            <a:off x="1912" y="2558"/>
            <a:ext cx="27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962400" imgH="3352800" progId="Equation.DSMT4">
                    <p:embed/>
                  </p:oleObj>
                </mc:Choice>
                <mc:Fallback>
                  <p:oleObj name="Equation" r:id="rId14" imgW="3962400" imgH="3352800" progId="Equation.DSMT4">
                    <p:embed/>
                    <p:pic>
                      <p:nvPicPr>
                        <p:cNvPr id="0" name="图片 768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2" y="2558"/>
                          <a:ext cx="27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5046" name="WordArt 22"/>
          <p:cNvSpPr>
            <a:spLocks noChangeArrowheads="1" noChangeShapeType="1" noTextEdit="1"/>
          </p:cNvSpPr>
          <p:nvPr/>
        </p:nvSpPr>
        <p:spPr bwMode="auto">
          <a:xfrm>
            <a:off x="622374" y="674974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385074" name="WordArt 50"/>
          <p:cNvSpPr>
            <a:spLocks noChangeArrowheads="1" noChangeShapeType="1" noTextEdit="1"/>
          </p:cNvSpPr>
          <p:nvPr/>
        </p:nvSpPr>
        <p:spPr bwMode="auto">
          <a:xfrm>
            <a:off x="1000125" y="1679580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solidFill>
                  <a:srgbClr val="000099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385076" name="Text Box 52"/>
          <p:cNvSpPr txBox="1">
            <a:spLocks noChangeArrowheads="1"/>
          </p:cNvSpPr>
          <p:nvPr/>
        </p:nvSpPr>
        <p:spPr bwMode="auto">
          <a:xfrm>
            <a:off x="4568825" y="1596749"/>
            <a:ext cx="3227388" cy="508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其样本空间为</a:t>
            </a:r>
          </a:p>
        </p:txBody>
      </p:sp>
      <p:graphicFrame>
        <p:nvGraphicFramePr>
          <p:cNvPr id="385079" name="Object 55"/>
          <p:cNvGraphicFramePr>
            <a:graphicFrameLocks noChangeAspect="1"/>
          </p:cNvGraphicFramePr>
          <p:nvPr/>
        </p:nvGraphicFramePr>
        <p:xfrm>
          <a:off x="4865688" y="2947994"/>
          <a:ext cx="3302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048000" imgH="7010400" progId="Equation.DSMT4">
                  <p:embed/>
                </p:oleObj>
              </mc:Choice>
              <mc:Fallback>
                <p:oleObj name="Equation" r:id="rId16" imgW="3048000" imgH="7010400" progId="Equation.DSMT4">
                  <p:embed/>
                  <p:pic>
                    <p:nvPicPr>
                      <p:cNvPr id="0" name="图片 768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5688" y="2947994"/>
                        <a:ext cx="3302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80" name="Oval 56"/>
          <p:cNvSpPr>
            <a:spLocks noChangeArrowheads="1"/>
          </p:cNvSpPr>
          <p:nvPr/>
        </p:nvSpPr>
        <p:spPr bwMode="auto">
          <a:xfrm>
            <a:off x="1622424" y="2085980"/>
            <a:ext cx="777875" cy="469900"/>
          </a:xfrm>
          <a:prstGeom prst="ellipse">
            <a:avLst/>
          </a:prstGeom>
          <a:noFill/>
          <a:ln w="38100" algn="ctr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5081" name="Object 57"/>
          <p:cNvGraphicFramePr>
            <a:graphicFrameLocks noChangeAspect="1"/>
          </p:cNvGraphicFramePr>
          <p:nvPr/>
        </p:nvGraphicFramePr>
        <p:xfrm>
          <a:off x="3198813" y="3878263"/>
          <a:ext cx="17176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849600" imgH="3962400" progId="Equation.DSMT4">
                  <p:embed/>
                </p:oleObj>
              </mc:Choice>
              <mc:Fallback>
                <p:oleObj name="Equation" r:id="rId18" imgW="15849600" imgH="3962400" progId="Equation.DSMT4">
                  <p:embed/>
                  <p:pic>
                    <p:nvPicPr>
                      <p:cNvPr id="0" name="图片 768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3" y="3878263"/>
                        <a:ext cx="171767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82" name="Oval 58"/>
          <p:cNvSpPr>
            <a:spLocks noChangeArrowheads="1"/>
          </p:cNvSpPr>
          <p:nvPr/>
        </p:nvSpPr>
        <p:spPr bwMode="auto">
          <a:xfrm>
            <a:off x="2400300" y="2085980"/>
            <a:ext cx="2643188" cy="469900"/>
          </a:xfrm>
          <a:prstGeom prst="ellipse">
            <a:avLst/>
          </a:prstGeom>
          <a:noFill/>
          <a:ln w="38100" algn="ctr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5083" name="Object 59"/>
          <p:cNvGraphicFramePr>
            <a:graphicFrameLocks noChangeAspect="1"/>
          </p:cNvGraphicFramePr>
          <p:nvPr/>
        </p:nvGraphicFramePr>
        <p:xfrm>
          <a:off x="4867275" y="3675063"/>
          <a:ext cx="3302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048000" imgH="7010400" progId="Equation.DSMT4">
                  <p:embed/>
                </p:oleObj>
              </mc:Choice>
              <mc:Fallback>
                <p:oleObj name="Equation" r:id="rId20" imgW="3048000" imgH="7010400" progId="Equation.DSMT4">
                  <p:embed/>
                  <p:pic>
                    <p:nvPicPr>
                      <p:cNvPr id="0" name="图片 768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275" y="3675063"/>
                        <a:ext cx="33020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84" name="Object 60"/>
          <p:cNvGraphicFramePr>
            <a:graphicFrameLocks noChangeAspect="1"/>
          </p:cNvGraphicFramePr>
          <p:nvPr/>
        </p:nvGraphicFramePr>
        <p:xfrm>
          <a:off x="3214688" y="4579938"/>
          <a:ext cx="16859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544800" imgH="3962400" progId="Equation.DSMT4">
                  <p:embed/>
                </p:oleObj>
              </mc:Choice>
              <mc:Fallback>
                <p:oleObj name="Equation" r:id="rId22" imgW="15544800" imgH="3962400" progId="Equation.DSMT4">
                  <p:embed/>
                  <p:pic>
                    <p:nvPicPr>
                      <p:cNvPr id="0" name="图片 768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4579938"/>
                        <a:ext cx="16859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85" name="Oval 61"/>
          <p:cNvSpPr>
            <a:spLocks noChangeArrowheads="1"/>
          </p:cNvSpPr>
          <p:nvPr/>
        </p:nvSpPr>
        <p:spPr bwMode="auto">
          <a:xfrm>
            <a:off x="4879975" y="2100267"/>
            <a:ext cx="2712244" cy="469900"/>
          </a:xfrm>
          <a:prstGeom prst="ellipse">
            <a:avLst/>
          </a:prstGeom>
          <a:noFill/>
          <a:ln w="38100" algn="ctr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5086" name="Object 62"/>
          <p:cNvGraphicFramePr>
            <a:graphicFrameLocks noChangeAspect="1"/>
          </p:cNvGraphicFramePr>
          <p:nvPr/>
        </p:nvGraphicFramePr>
        <p:xfrm>
          <a:off x="4868863" y="4411663"/>
          <a:ext cx="3302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048000" imgH="7010400" progId="Equation.DSMT4">
                  <p:embed/>
                </p:oleObj>
              </mc:Choice>
              <mc:Fallback>
                <p:oleObj name="Equation" r:id="rId24" imgW="3048000" imgH="7010400" progId="Equation.DSMT4">
                  <p:embed/>
                  <p:pic>
                    <p:nvPicPr>
                      <p:cNvPr id="0" name="图片 768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8863" y="4411663"/>
                        <a:ext cx="3302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87" name="Object 63"/>
          <p:cNvGraphicFramePr>
            <a:graphicFrameLocks noChangeAspect="1"/>
          </p:cNvGraphicFramePr>
          <p:nvPr/>
        </p:nvGraphicFramePr>
        <p:xfrm>
          <a:off x="3216275" y="5280025"/>
          <a:ext cx="16843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5544800" imgH="3962400" progId="Equation.DSMT4">
                  <p:embed/>
                </p:oleObj>
              </mc:Choice>
              <mc:Fallback>
                <p:oleObj name="Equation" r:id="rId26" imgW="15544800" imgH="3962400" progId="Equation.DSMT4">
                  <p:embed/>
                  <p:pic>
                    <p:nvPicPr>
                      <p:cNvPr id="0" name="图片 768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5280025"/>
                        <a:ext cx="16843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88" name="Oval 64"/>
          <p:cNvSpPr>
            <a:spLocks noChangeArrowheads="1"/>
          </p:cNvSpPr>
          <p:nvPr/>
        </p:nvSpPr>
        <p:spPr bwMode="auto">
          <a:xfrm>
            <a:off x="7592219" y="2085980"/>
            <a:ext cx="812800" cy="469900"/>
          </a:xfrm>
          <a:prstGeom prst="ellipse">
            <a:avLst/>
          </a:prstGeom>
          <a:noFill/>
          <a:ln w="38100" algn="ctr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5089" name="Object 65"/>
          <p:cNvGraphicFramePr>
            <a:graphicFrameLocks noChangeAspect="1"/>
          </p:cNvGraphicFramePr>
          <p:nvPr/>
        </p:nvGraphicFramePr>
        <p:xfrm>
          <a:off x="4867275" y="5124450"/>
          <a:ext cx="3302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048000" imgH="7010400" progId="Equation.DSMT4">
                  <p:embed/>
                </p:oleObj>
              </mc:Choice>
              <mc:Fallback>
                <p:oleObj name="Equation" r:id="rId28" imgW="3048000" imgH="7010400" progId="Equation.DSMT4">
                  <p:embed/>
                  <p:pic>
                    <p:nvPicPr>
                      <p:cNvPr id="0" name="图片 768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275" y="5124450"/>
                        <a:ext cx="3302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5090" name="Group 66"/>
          <p:cNvGrpSpPr/>
          <p:nvPr/>
        </p:nvGrpSpPr>
        <p:grpSpPr bwMode="auto">
          <a:xfrm>
            <a:off x="658813" y="5838831"/>
            <a:ext cx="1284287" cy="862013"/>
            <a:chOff x="3990" y="2097"/>
            <a:chExt cx="809" cy="543"/>
          </a:xfrm>
        </p:grpSpPr>
        <p:pic>
          <p:nvPicPr>
            <p:cNvPr id="385091" name="Picture 67" descr="8_2"/>
            <p:cNvPicPr>
              <a:picLocks noChangeAspect="1" noChangeArrowheads="1" noCrop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104037">
              <a:off x="3990" y="2097"/>
              <a:ext cx="809" cy="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5092" name="WordArt 68"/>
            <p:cNvSpPr>
              <a:spLocks noChangeArrowheads="1" noChangeShapeType="1" noTextEdit="1"/>
            </p:cNvSpPr>
            <p:nvPr/>
          </p:nvSpPr>
          <p:spPr bwMode="auto">
            <a:xfrm>
              <a:off x="4258" y="2300"/>
              <a:ext cx="254" cy="1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15000">
                        <a:srgbClr val="66008F"/>
                      </a:gs>
                      <a:gs pos="32499">
                        <a:srgbClr val="BA0066"/>
                      </a:gs>
                      <a:gs pos="45000">
                        <a:srgbClr val="FF0000"/>
                      </a:gs>
                      <a:gs pos="50000">
                        <a:srgbClr val="FF8200"/>
                      </a:gs>
                      <a:gs pos="55001">
                        <a:srgbClr val="FF0000"/>
                      </a:gs>
                      <a:gs pos="67501">
                        <a:srgbClr val="BA0066"/>
                      </a:gs>
                      <a:gs pos="85000">
                        <a:srgbClr val="66008F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问</a:t>
              </a:r>
            </a:p>
          </p:txBody>
        </p:sp>
      </p:grpSp>
      <p:sp>
        <p:nvSpPr>
          <p:cNvPr id="385094" name="Rectangle 70"/>
          <p:cNvSpPr>
            <a:spLocks noChangeArrowheads="1"/>
          </p:cNvSpPr>
          <p:nvPr/>
        </p:nvSpPr>
        <p:spPr bwMode="auto">
          <a:xfrm>
            <a:off x="1865313" y="5908681"/>
            <a:ext cx="3606800" cy="58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rgbClr val="3333CC"/>
                </a:solidFill>
                <a:latin typeface="华文新魏" panose="02010800040101010101" charset="-122"/>
                <a:ea typeface="华文新魏" panose="02010800040101010101" charset="-122"/>
              </a:rPr>
              <a:t>频率函数有什么特点</a:t>
            </a:r>
          </a:p>
        </p:txBody>
      </p:sp>
      <p:sp>
        <p:nvSpPr>
          <p:cNvPr id="385096" name="WordArt 72"/>
          <p:cNvSpPr>
            <a:spLocks noChangeArrowheads="1" noChangeShapeType="1" noTextEdit="1"/>
          </p:cNvSpPr>
          <p:nvPr/>
        </p:nvSpPr>
        <p:spPr bwMode="auto">
          <a:xfrm>
            <a:off x="5262563" y="6091770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sp>
        <p:nvSpPr>
          <p:cNvPr id="385099" name="Oval 75"/>
          <p:cNvSpPr>
            <a:spLocks noChangeArrowheads="1"/>
          </p:cNvSpPr>
          <p:nvPr/>
        </p:nvSpPr>
        <p:spPr bwMode="auto">
          <a:xfrm>
            <a:off x="4737100" y="2838456"/>
            <a:ext cx="546100" cy="3111500"/>
          </a:xfrm>
          <a:prstGeom prst="ellipse">
            <a:avLst/>
          </a:prstGeom>
          <a:noFill/>
          <a:ln w="38100" algn="ctr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5100" name="AutoShape 76"/>
          <p:cNvSpPr>
            <a:spLocks noChangeArrowheads="1"/>
          </p:cNvSpPr>
          <p:nvPr/>
        </p:nvSpPr>
        <p:spPr bwMode="auto">
          <a:xfrm>
            <a:off x="5762625" y="4310069"/>
            <a:ext cx="2189163" cy="565150"/>
          </a:xfrm>
          <a:prstGeom prst="wedgeRectCallout">
            <a:avLst>
              <a:gd name="adj1" fmla="val -68347"/>
              <a:gd name="adj2" fmla="val -24440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全部和为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anose="02010600030101010101" pitchFamily="2" charset="-122"/>
              </a:rPr>
              <a:t>1</a:t>
            </a:r>
          </a:p>
        </p:txBody>
      </p:sp>
      <p:pic>
        <p:nvPicPr>
          <p:cNvPr id="385101" name="Picture 77" descr="silverbar"/>
          <p:cNvPicPr preferRelativeResize="0">
            <a:picLocks noChangeArrowheads="1" noCrop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2560644"/>
            <a:ext cx="7199311" cy="5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5098" name="AutoShape 74"/>
          <p:cNvSpPr>
            <a:spLocks noChangeArrowheads="1"/>
          </p:cNvSpPr>
          <p:nvPr/>
        </p:nvSpPr>
        <p:spPr bwMode="auto">
          <a:xfrm>
            <a:off x="6497638" y="2949581"/>
            <a:ext cx="2189162" cy="895350"/>
          </a:xfrm>
          <a:prstGeom prst="wedgeRectCallout">
            <a:avLst>
              <a:gd name="adj1" fmla="val -34120"/>
              <a:gd name="adj2" fmla="val -83509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所有样本点遍历一次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5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5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8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8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8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5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5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5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5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5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5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5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385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385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385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85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85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85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85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5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85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385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385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385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5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5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85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85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85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85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85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385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385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85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85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8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85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85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8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85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85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8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385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385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3850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85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85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8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38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85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85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8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85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85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8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85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85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8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85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85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8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85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85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8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102" grpId="0" animBg="1"/>
      <p:bldP spid="385046" grpId="0" animBg="1"/>
      <p:bldP spid="385074" grpId="0"/>
      <p:bldP spid="385076" grpId="0"/>
      <p:bldP spid="385080" grpId="0" animBg="1"/>
      <p:bldP spid="385080" grpId="1" animBg="1"/>
      <p:bldP spid="385082" grpId="0" animBg="1"/>
      <p:bldP spid="385082" grpId="1" animBg="1"/>
      <p:bldP spid="385085" grpId="0" animBg="1"/>
      <p:bldP spid="385085" grpId="1" animBg="1"/>
      <p:bldP spid="385088" grpId="0" animBg="1"/>
      <p:bldP spid="385088" grpId="1" animBg="1"/>
      <p:bldP spid="385094" grpId="0"/>
      <p:bldP spid="385096" grpId="0" animBg="1"/>
      <p:bldP spid="385099" grpId="0" animBg="1"/>
      <p:bldP spid="385100" grpId="0" animBg="1"/>
      <p:bldP spid="38509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806" name="WordArt 102"/>
          <p:cNvSpPr>
            <a:spLocks noChangeArrowheads="1" noChangeShapeType="1" noTextEdit="1"/>
          </p:cNvSpPr>
          <p:nvPr/>
        </p:nvSpPr>
        <p:spPr bwMode="auto">
          <a:xfrm>
            <a:off x="554038" y="722313"/>
            <a:ext cx="3451432" cy="3746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频率函数的基本性质：</a:t>
            </a:r>
          </a:p>
        </p:txBody>
      </p:sp>
      <p:sp>
        <p:nvSpPr>
          <p:cNvPr id="328807" name="WordArt 103"/>
          <p:cNvSpPr>
            <a:spLocks noChangeArrowheads="1" noChangeShapeType="1" noTextEdit="1"/>
          </p:cNvSpPr>
          <p:nvPr/>
        </p:nvSpPr>
        <p:spPr bwMode="auto">
          <a:xfrm>
            <a:off x="717550" y="1343025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sp>
        <p:nvSpPr>
          <p:cNvPr id="328808" name="WordArt 104"/>
          <p:cNvSpPr>
            <a:spLocks noChangeArrowheads="1" noChangeShapeType="1" noTextEdit="1"/>
          </p:cNvSpPr>
          <p:nvPr/>
        </p:nvSpPr>
        <p:spPr bwMode="auto">
          <a:xfrm>
            <a:off x="708025" y="201295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graphicFrame>
        <p:nvGraphicFramePr>
          <p:cNvPr id="328809" name="Object 105"/>
          <p:cNvGraphicFramePr>
            <a:graphicFrameLocks noChangeAspect="1"/>
          </p:cNvGraphicFramePr>
          <p:nvPr/>
        </p:nvGraphicFramePr>
        <p:xfrm>
          <a:off x="1156970" y="1181100"/>
          <a:ext cx="30813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432000" imgH="5181600" progId="Equation.DSMT4">
                  <p:embed/>
                </p:oleObj>
              </mc:Choice>
              <mc:Fallback>
                <p:oleObj name="Equation" r:id="rId2" imgW="27432000" imgH="5181600" progId="Equation.DSMT4">
                  <p:embed/>
                  <p:pic>
                    <p:nvPicPr>
                      <p:cNvPr id="0" name="图片 137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6970" y="1181100"/>
                        <a:ext cx="308133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810" name="Object 106"/>
          <p:cNvGraphicFramePr>
            <a:graphicFrameLocks noChangeAspect="1"/>
          </p:cNvGraphicFramePr>
          <p:nvPr/>
        </p:nvGraphicFramePr>
        <p:xfrm>
          <a:off x="1130759" y="1700213"/>
          <a:ext cx="168116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544800" imgH="8229600" progId="Equation.DSMT4">
                  <p:embed/>
                </p:oleObj>
              </mc:Choice>
              <mc:Fallback>
                <p:oleObj name="Equation" r:id="rId4" imgW="15544800" imgH="8229600" progId="Equation.DSMT4">
                  <p:embed/>
                  <p:pic>
                    <p:nvPicPr>
                      <p:cNvPr id="0" name="图片 137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759" y="1700213"/>
                        <a:ext cx="1681163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811" name="WordArt 107"/>
          <p:cNvSpPr>
            <a:spLocks noChangeArrowheads="1" noChangeShapeType="1" noTextEdit="1"/>
          </p:cNvSpPr>
          <p:nvPr/>
        </p:nvSpPr>
        <p:spPr bwMode="auto">
          <a:xfrm>
            <a:off x="692150" y="2708275"/>
            <a:ext cx="347663" cy="2952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</a:t>
            </a:r>
          </a:p>
        </p:txBody>
      </p:sp>
      <p:sp>
        <p:nvSpPr>
          <p:cNvPr id="328812" name="WordArt 108"/>
          <p:cNvSpPr>
            <a:spLocks noChangeArrowheads="1" noChangeShapeType="1" noTextEdit="1"/>
          </p:cNvSpPr>
          <p:nvPr/>
        </p:nvSpPr>
        <p:spPr bwMode="auto">
          <a:xfrm>
            <a:off x="1268413" y="2725738"/>
            <a:ext cx="325437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graphicFrame>
        <p:nvGraphicFramePr>
          <p:cNvPr id="328813" name="Object 109"/>
          <p:cNvGraphicFramePr>
            <a:graphicFrameLocks noChangeAspect="1"/>
          </p:cNvGraphicFramePr>
          <p:nvPr/>
        </p:nvGraphicFramePr>
        <p:xfrm>
          <a:off x="1684144" y="2438400"/>
          <a:ext cx="34607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004000" imgH="8229600" progId="Equation.DSMT4">
                  <p:embed/>
                </p:oleObj>
              </mc:Choice>
              <mc:Fallback>
                <p:oleObj name="Equation" r:id="rId6" imgW="32004000" imgH="8229600" progId="Equation.DSMT4">
                  <p:embed/>
                  <p:pic>
                    <p:nvPicPr>
                      <p:cNvPr id="0" name="图片 137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144" y="2438400"/>
                        <a:ext cx="34607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814" name="Object 110"/>
          <p:cNvGraphicFramePr>
            <a:graphicFrameLocks noChangeAspect="1"/>
          </p:cNvGraphicFramePr>
          <p:nvPr/>
        </p:nvGraphicFramePr>
        <p:xfrm>
          <a:off x="2646363" y="3233738"/>
          <a:ext cx="25717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774400" imgH="8839200" progId="Equation.DSMT4">
                  <p:embed/>
                </p:oleObj>
              </mc:Choice>
              <mc:Fallback>
                <p:oleObj name="Equation" r:id="rId8" imgW="23774400" imgH="8839200" progId="Equation.DSMT4">
                  <p:embed/>
                  <p:pic>
                    <p:nvPicPr>
                      <p:cNvPr id="0" name="图片 137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3233738"/>
                        <a:ext cx="257175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816" name="AutoShape 112"/>
          <p:cNvSpPr/>
          <p:nvPr/>
        </p:nvSpPr>
        <p:spPr bwMode="auto">
          <a:xfrm>
            <a:off x="4215113" y="1358900"/>
            <a:ext cx="139700" cy="901700"/>
          </a:xfrm>
          <a:prstGeom prst="rightBrace">
            <a:avLst>
              <a:gd name="adj1" fmla="val 53788"/>
              <a:gd name="adj2" fmla="val 50000"/>
            </a:avLst>
          </a:prstGeom>
          <a:noFill/>
          <a:ln w="28575">
            <a:solidFill>
              <a:schemeClr val="bg1">
                <a:lumMod val="60000"/>
                <a:lumOff val="4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817" name="WordArt 113"/>
          <p:cNvSpPr>
            <a:spLocks noChangeArrowheads="1" noChangeShapeType="1" noTextEdit="1"/>
          </p:cNvSpPr>
          <p:nvPr/>
        </p:nvSpPr>
        <p:spPr bwMode="auto">
          <a:xfrm>
            <a:off x="4389438" y="1555750"/>
            <a:ext cx="2894012" cy="392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频率函数的本质特征</a:t>
            </a:r>
          </a:p>
        </p:txBody>
      </p:sp>
      <p:sp>
        <p:nvSpPr>
          <p:cNvPr id="328818" name="WordArt 114"/>
          <p:cNvSpPr>
            <a:spLocks noChangeArrowheads="1" noChangeShapeType="1" noTextEdit="1"/>
          </p:cNvSpPr>
          <p:nvPr/>
        </p:nvSpPr>
        <p:spPr bwMode="auto">
          <a:xfrm>
            <a:off x="542925" y="4757738"/>
            <a:ext cx="2589213" cy="392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本质特征的含义：</a:t>
            </a:r>
          </a:p>
        </p:txBody>
      </p:sp>
      <p:grpSp>
        <p:nvGrpSpPr>
          <p:cNvPr id="328834" name="Group 130"/>
          <p:cNvGrpSpPr/>
          <p:nvPr/>
        </p:nvGrpSpPr>
        <p:grpSpPr bwMode="auto">
          <a:xfrm>
            <a:off x="508511" y="5187950"/>
            <a:ext cx="6083300" cy="579438"/>
            <a:chOff x="736" y="3124"/>
            <a:chExt cx="3832" cy="365"/>
          </a:xfrm>
        </p:grpSpPr>
        <p:sp>
          <p:nvSpPr>
            <p:cNvPr id="328821" name="Rectangle 117"/>
            <p:cNvSpPr>
              <a:spLocks noChangeArrowheads="1"/>
            </p:cNvSpPr>
            <p:nvPr/>
          </p:nvSpPr>
          <p:spPr bwMode="auto">
            <a:xfrm>
              <a:off x="848" y="3124"/>
              <a:ext cx="35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3333CC"/>
                  </a:solidFill>
                  <a:latin typeface="华文新魏" panose="02010800040101010101" charset="-122"/>
                  <a:ea typeface="华文新魏" panose="02010800040101010101" charset="-122"/>
                </a:rPr>
                <a:t>离散型</a:t>
              </a:r>
              <a:r>
                <a:rPr lang="en-US" altLang="zh-CN" dirty="0" err="1">
                  <a:solidFill>
                    <a:srgbClr val="3333CC"/>
                  </a:solidFill>
                  <a:latin typeface="华文新魏" panose="02010800040101010101" charset="-122"/>
                  <a:ea typeface="华文新魏" panose="02010800040101010101" charset="-122"/>
                </a:rPr>
                <a:t>r.v</a:t>
              </a:r>
              <a:r>
                <a:rPr lang="zh-CN" altLang="en-US" dirty="0">
                  <a:solidFill>
                    <a:srgbClr val="3333CC"/>
                  </a:solidFill>
                  <a:latin typeface="华文新魏" panose="02010800040101010101" charset="-122"/>
                  <a:ea typeface="华文新魏" panose="02010800040101010101" charset="-122"/>
                </a:rPr>
                <a:t>的频率函数必满足性质</a:t>
              </a:r>
            </a:p>
          </p:txBody>
        </p:sp>
        <p:sp>
          <p:nvSpPr>
            <p:cNvPr id="328822" name="WordArt 118"/>
            <p:cNvSpPr>
              <a:spLocks noChangeArrowheads="1" noChangeShapeType="1" noTextEdit="1"/>
            </p:cNvSpPr>
            <p:nvPr/>
          </p:nvSpPr>
          <p:spPr bwMode="auto">
            <a:xfrm>
              <a:off x="4121" y="3247"/>
              <a:ext cx="205" cy="16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12700">
                  <a:solidFill>
                    <a:srgbClr val="99CCFF"/>
                  </a:solidFill>
                  <a:rou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 dirty="0">
                  <a:solidFill>
                    <a:srgbClr val="3333CC"/>
                  </a:solidFill>
                  <a:latin typeface="隶书" panose="02010509060101010101" charset="-122"/>
                  <a:ea typeface="隶书" panose="02010509060101010101" charset="-122"/>
                </a:rPr>
                <a:t>①</a:t>
              </a:r>
            </a:p>
          </p:txBody>
        </p:sp>
        <p:sp>
          <p:nvSpPr>
            <p:cNvPr id="328823" name="WordArt 119"/>
            <p:cNvSpPr>
              <a:spLocks noChangeArrowheads="1" noChangeShapeType="1" noTextEdit="1"/>
            </p:cNvSpPr>
            <p:nvPr/>
          </p:nvSpPr>
          <p:spPr bwMode="auto">
            <a:xfrm>
              <a:off x="4363" y="3245"/>
              <a:ext cx="205" cy="174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12700">
                  <a:solidFill>
                    <a:srgbClr val="99CCFF"/>
                  </a:solidFill>
                  <a:rou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 dirty="0">
                  <a:solidFill>
                    <a:srgbClr val="3333CC"/>
                  </a:solidFill>
                  <a:latin typeface="隶书" panose="02010509060101010101" charset="-122"/>
                  <a:ea typeface="隶书" panose="02010509060101010101" charset="-122"/>
                </a:rPr>
                <a:t>②</a:t>
              </a:r>
            </a:p>
          </p:txBody>
        </p:sp>
        <p:pic>
          <p:nvPicPr>
            <p:cNvPr id="328831" name="Picture 127" descr="qiu"/>
            <p:cNvPicPr>
              <a:picLocks noChangeAspect="1" noChangeArrowheads="1" noCrop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736" y="3302"/>
              <a:ext cx="92" cy="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8833" name="Group 129"/>
          <p:cNvGrpSpPr/>
          <p:nvPr/>
        </p:nvGrpSpPr>
        <p:grpSpPr bwMode="auto">
          <a:xfrm>
            <a:off x="510099" y="5710238"/>
            <a:ext cx="8661400" cy="579437"/>
            <a:chOff x="737" y="3477"/>
            <a:chExt cx="5456" cy="365"/>
          </a:xfrm>
        </p:grpSpPr>
        <p:sp>
          <p:nvSpPr>
            <p:cNvPr id="328826" name="Rectangle 122"/>
            <p:cNvSpPr>
              <a:spLocks noChangeArrowheads="1"/>
            </p:cNvSpPr>
            <p:nvPr/>
          </p:nvSpPr>
          <p:spPr bwMode="auto">
            <a:xfrm>
              <a:off x="849" y="3477"/>
              <a:ext cx="53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3333CC"/>
                  </a:solidFill>
                  <a:latin typeface="华文新魏" panose="02010800040101010101" charset="-122"/>
                  <a:ea typeface="华文新魏" panose="02010800040101010101" charset="-122"/>
                </a:rPr>
                <a:t>满足性质        的数列       必是某离散型</a:t>
              </a:r>
              <a:r>
                <a:rPr lang="en-US" altLang="zh-CN" dirty="0" err="1">
                  <a:solidFill>
                    <a:srgbClr val="3333CC"/>
                  </a:solidFill>
                  <a:latin typeface="华文新魏" panose="02010800040101010101" charset="-122"/>
                  <a:ea typeface="华文新魏" panose="02010800040101010101" charset="-122"/>
                </a:rPr>
                <a:t>r.v</a:t>
              </a:r>
              <a:r>
                <a:rPr lang="zh-CN" altLang="en-US" dirty="0">
                  <a:solidFill>
                    <a:srgbClr val="3333CC"/>
                  </a:solidFill>
                  <a:latin typeface="华文新魏" panose="02010800040101010101" charset="-122"/>
                  <a:ea typeface="华文新魏" panose="02010800040101010101" charset="-122"/>
                </a:rPr>
                <a:t>的频率函数</a:t>
              </a:r>
            </a:p>
          </p:txBody>
        </p:sp>
        <p:sp>
          <p:nvSpPr>
            <p:cNvPr id="328827" name="WordArt 123"/>
            <p:cNvSpPr>
              <a:spLocks noChangeArrowheads="1" noChangeShapeType="1" noTextEdit="1"/>
            </p:cNvSpPr>
            <p:nvPr/>
          </p:nvSpPr>
          <p:spPr bwMode="auto">
            <a:xfrm>
              <a:off x="1806" y="3600"/>
              <a:ext cx="205" cy="16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12700">
                  <a:solidFill>
                    <a:srgbClr val="99CCFF"/>
                  </a:solidFill>
                  <a:rou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 dirty="0">
                  <a:solidFill>
                    <a:srgbClr val="3333CC"/>
                  </a:solidFill>
                  <a:latin typeface="隶书" panose="02010509060101010101" charset="-122"/>
                  <a:ea typeface="隶书" panose="02010509060101010101" charset="-122"/>
                </a:rPr>
                <a:t>①</a:t>
              </a:r>
            </a:p>
          </p:txBody>
        </p:sp>
        <p:sp>
          <p:nvSpPr>
            <p:cNvPr id="328828" name="WordArt 124"/>
            <p:cNvSpPr>
              <a:spLocks noChangeArrowheads="1" noChangeShapeType="1" noTextEdit="1"/>
            </p:cNvSpPr>
            <p:nvPr/>
          </p:nvSpPr>
          <p:spPr bwMode="auto">
            <a:xfrm>
              <a:off x="2040" y="3598"/>
              <a:ext cx="205" cy="174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12700">
                  <a:solidFill>
                    <a:srgbClr val="99CCFF"/>
                  </a:solidFill>
                  <a:rou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solidFill>
                    <a:srgbClr val="3333CC"/>
                  </a:solidFill>
                  <a:latin typeface="隶书" panose="02010509060101010101" charset="-122"/>
                  <a:ea typeface="隶书" panose="02010509060101010101" charset="-122"/>
                </a:rPr>
                <a:t>②</a:t>
              </a:r>
            </a:p>
          </p:txBody>
        </p:sp>
        <p:graphicFrame>
          <p:nvGraphicFramePr>
            <p:cNvPr id="328829" name="Object 125"/>
            <p:cNvGraphicFramePr>
              <a:graphicFrameLocks noChangeAspect="1"/>
            </p:cNvGraphicFramePr>
            <p:nvPr/>
          </p:nvGraphicFramePr>
          <p:xfrm>
            <a:off x="2907" y="3555"/>
            <a:ext cx="45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6705600" imgH="4267200" progId="Equation.DSMT4">
                    <p:embed/>
                  </p:oleObj>
                </mc:Choice>
                <mc:Fallback>
                  <p:oleObj name="Equation" r:id="rId11" imgW="6705600" imgH="4267200" progId="Equation.DSMT4">
                    <p:embed/>
                    <p:pic>
                      <p:nvPicPr>
                        <p:cNvPr id="0" name="图片 137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7" y="3555"/>
                          <a:ext cx="457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28832" name="Picture 128" descr="qiu"/>
            <p:cNvPicPr>
              <a:picLocks noChangeAspect="1" noChangeArrowheads="1" noCrop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737" y="3639"/>
              <a:ext cx="92" cy="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8835" name="Object 131"/>
          <p:cNvGraphicFramePr>
            <a:graphicFrameLocks noChangeAspect="1"/>
          </p:cNvGraphicFramePr>
          <p:nvPr/>
        </p:nvGraphicFramePr>
        <p:xfrm>
          <a:off x="2624141" y="4122738"/>
          <a:ext cx="17224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4935200" imgH="4267200" progId="Equation.DSMT4">
                  <p:embed/>
                </p:oleObj>
              </mc:Choice>
              <mc:Fallback>
                <p:oleObj name="Equation" r:id="rId13" imgW="14935200" imgH="4267200" progId="Equation.DSMT4">
                  <p:embed/>
                  <p:pic>
                    <p:nvPicPr>
                      <p:cNvPr id="0" name="图片 137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41" y="4122738"/>
                        <a:ext cx="17224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8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8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8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8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8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8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8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8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8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8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8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8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8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8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8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8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8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8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8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8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8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8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8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8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8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8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2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28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806" grpId="0"/>
      <p:bldP spid="328807" grpId="0"/>
      <p:bldP spid="328808" grpId="0"/>
      <p:bldP spid="328811" grpId="0"/>
      <p:bldP spid="328812" grpId="0" animBg="1"/>
      <p:bldP spid="328816" grpId="0" animBg="1"/>
      <p:bldP spid="328817" grpId="0"/>
      <p:bldP spid="328818" grpId="0"/>
    </p:bldLst>
  </p:timing>
</p:sld>
</file>

<file path=ppt/theme/theme1.xml><?xml version="1.0" encoding="utf-8"?>
<a:theme xmlns:a="http://schemas.openxmlformats.org/drawingml/2006/main" name="JP_简洁教案">
  <a:themeElements>
    <a:clrScheme name="JP_简洁教案 4">
      <a:dk1>
        <a:srgbClr val="000000"/>
      </a:dk1>
      <a:lt1>
        <a:srgbClr val="FFFFFF"/>
      </a:lt1>
      <a:dk2>
        <a:srgbClr val="000066"/>
      </a:dk2>
      <a:lt2>
        <a:srgbClr val="00FFFF"/>
      </a:lt2>
      <a:accent1>
        <a:srgbClr val="00CCCC"/>
      </a:accent1>
      <a:accent2>
        <a:srgbClr val="CC99FF"/>
      </a:accent2>
      <a:accent3>
        <a:srgbClr val="AAAAB8"/>
      </a:accent3>
      <a:accent4>
        <a:srgbClr val="DADADA"/>
      </a:accent4>
      <a:accent5>
        <a:srgbClr val="AAE2E2"/>
      </a:accent5>
      <a:accent6>
        <a:srgbClr val="B98AE7"/>
      </a:accent6>
      <a:hlink>
        <a:srgbClr val="6600CC"/>
      </a:hlink>
      <a:folHlink>
        <a:srgbClr val="6699FF"/>
      </a:folHlink>
    </a:clrScheme>
    <a:fontScheme name="JP_简洁教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JP_简洁教案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P_简洁教案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P_简洁教案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P_简洁教案 4">
        <a:dk1>
          <a:srgbClr val="000000"/>
        </a:dk1>
        <a:lt1>
          <a:srgbClr val="FFFFFF"/>
        </a:lt1>
        <a:dk2>
          <a:srgbClr val="000066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AAAB8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C:\Microsoft Office\Templates\演示文稿设计\JP_简洁教案.pot</Template>
  <TotalTime>223</TotalTime>
  <Words>3306</Words>
  <Application>Microsoft Office PowerPoint</Application>
  <PresentationFormat>全屏显示(4:3)</PresentationFormat>
  <Paragraphs>508</Paragraphs>
  <Slides>52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52</vt:i4>
      </vt:variant>
    </vt:vector>
  </HeadingPairs>
  <TitlesOfParts>
    <vt:vector size="72" baseType="lpstr">
      <vt:lpstr>Monotype Sorts</vt:lpstr>
      <vt:lpstr>Script</vt:lpstr>
      <vt:lpstr>方正舒体</vt:lpstr>
      <vt:lpstr>黑体</vt:lpstr>
      <vt:lpstr>华文细黑</vt:lpstr>
      <vt:lpstr>华文新魏</vt:lpstr>
      <vt:lpstr>楷体_GB2312</vt:lpstr>
      <vt:lpstr>隶书</vt:lpstr>
      <vt:lpstr>宋体</vt:lpstr>
      <vt:lpstr>-쉬리M</vt:lpstr>
      <vt:lpstr>Arial</vt:lpstr>
      <vt:lpstr>Euclid Math One</vt:lpstr>
      <vt:lpstr>Symbol</vt:lpstr>
      <vt:lpstr>Times New Roman</vt:lpstr>
      <vt:lpstr>Wingdings</vt:lpstr>
      <vt:lpstr>JP_简洁教案</vt:lpstr>
      <vt:lpstr>剪辑</vt:lpstr>
      <vt:lpstr>Equation</vt:lpstr>
      <vt:lpstr>MathType 6.0 Equation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最可能出现次数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MathTech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《概率论与数理统计》课件</dc:title>
  <dc:creator>Administrator</dc:creator>
  <cp:lastModifiedBy>Wen Jiaqiang</cp:lastModifiedBy>
  <cp:revision>1110</cp:revision>
  <dcterms:created xsi:type="dcterms:W3CDTF">1999-06-22T01:41:00Z</dcterms:created>
  <dcterms:modified xsi:type="dcterms:W3CDTF">2022-09-21T08:15:48Z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