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2"/>
  </p:notesMasterIdLst>
  <p:handoutMasterIdLst>
    <p:handoutMasterId r:id="rId63"/>
  </p:handoutMasterIdLst>
  <p:sldIdLst>
    <p:sldId id="576" r:id="rId5"/>
    <p:sldId id="565" r:id="rId6"/>
    <p:sldId id="566" r:id="rId7"/>
    <p:sldId id="674" r:id="rId8"/>
    <p:sldId id="492" r:id="rId9"/>
    <p:sldId id="420" r:id="rId10"/>
    <p:sldId id="589" r:id="rId11"/>
    <p:sldId id="590" r:id="rId12"/>
    <p:sldId id="435" r:id="rId13"/>
    <p:sldId id="424" r:id="rId14"/>
    <p:sldId id="507" r:id="rId15"/>
    <p:sldId id="578" r:id="rId16"/>
    <p:sldId id="745" r:id="rId17"/>
    <p:sldId id="726" r:id="rId18"/>
    <p:sldId id="727" r:id="rId19"/>
    <p:sldId id="728" r:id="rId20"/>
    <p:sldId id="729" r:id="rId21"/>
    <p:sldId id="731" r:id="rId22"/>
    <p:sldId id="732" r:id="rId23"/>
    <p:sldId id="733" r:id="rId24"/>
    <p:sldId id="734" r:id="rId25"/>
    <p:sldId id="735" r:id="rId26"/>
    <p:sldId id="736" r:id="rId27"/>
    <p:sldId id="737" r:id="rId28"/>
    <p:sldId id="738" r:id="rId29"/>
    <p:sldId id="739" r:id="rId30"/>
    <p:sldId id="740" r:id="rId31"/>
    <p:sldId id="741" r:id="rId32"/>
    <p:sldId id="742" r:id="rId33"/>
    <p:sldId id="743" r:id="rId34"/>
    <p:sldId id="744" r:id="rId35"/>
    <p:sldId id="593" r:id="rId36"/>
    <p:sldId id="594" r:id="rId37"/>
    <p:sldId id="595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9" r:id="rId48"/>
    <p:sldId id="610" r:id="rId49"/>
    <p:sldId id="611" r:id="rId50"/>
    <p:sldId id="612" r:id="rId51"/>
    <p:sldId id="613" r:id="rId52"/>
    <p:sldId id="614" r:id="rId53"/>
    <p:sldId id="630" r:id="rId54"/>
    <p:sldId id="631" r:id="rId55"/>
    <p:sldId id="632" r:id="rId56"/>
    <p:sldId id="633" r:id="rId57"/>
    <p:sldId id="793" r:id="rId58"/>
    <p:sldId id="790" r:id="rId59"/>
    <p:sldId id="792" r:id="rId60"/>
    <p:sldId id="634" r:id="rId6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76FFD2-A7B8-4826-BA49-C939F4F958B9}">
          <p14:sldIdLst>
            <p14:sldId id="576"/>
            <p14:sldId id="565"/>
            <p14:sldId id="566"/>
            <p14:sldId id="674"/>
            <p14:sldId id="492"/>
            <p14:sldId id="420"/>
            <p14:sldId id="589"/>
            <p14:sldId id="590"/>
            <p14:sldId id="435"/>
            <p14:sldId id="424"/>
            <p14:sldId id="507"/>
            <p14:sldId id="578"/>
            <p14:sldId id="745"/>
            <p14:sldId id="726"/>
            <p14:sldId id="727"/>
            <p14:sldId id="728"/>
            <p14:sldId id="729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</p14:sldIdLst>
        </p14:section>
        <p14:section name="无标题节" id="{1A0129B1-E26D-442A-B8F2-BCE96C623E9A}">
          <p14:sldIdLst>
            <p14:sldId id="593"/>
            <p14:sldId id="594"/>
            <p14:sldId id="595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9"/>
            <p14:sldId id="610"/>
            <p14:sldId id="611"/>
            <p14:sldId id="612"/>
            <p14:sldId id="613"/>
            <p14:sldId id="614"/>
            <p14:sldId id="630"/>
            <p14:sldId id="631"/>
            <p14:sldId id="632"/>
            <p14:sldId id="633"/>
            <p14:sldId id="793"/>
            <p14:sldId id="790"/>
            <p14:sldId id="792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8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ch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13FF"/>
    <a:srgbClr val="3333CC"/>
    <a:srgbClr val="FF0000"/>
    <a:srgbClr val="000066"/>
    <a:srgbClr val="FFFFCC"/>
    <a:srgbClr val="FFCCCC"/>
    <a:srgbClr val="FFFFFF"/>
    <a:srgbClr val="FFFF00"/>
    <a:srgbClr val="0000D2"/>
    <a:srgbClr val="00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92265" autoAdjust="0"/>
  </p:normalViewPr>
  <p:slideViewPr>
    <p:cSldViewPr snapToGrid="0" showGuides="1">
      <p:cViewPr varScale="1">
        <p:scale>
          <a:sx n="58" d="100"/>
          <a:sy n="58" d="100"/>
        </p:scale>
        <p:origin x="1352" y="44"/>
      </p:cViewPr>
      <p:guideLst>
        <p:guide orient="horz" pos="428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 showGuides="1">
      <p:cViewPr varScale="1">
        <p:scale>
          <a:sx n="56" d="100"/>
          <a:sy n="56" d="100"/>
        </p:scale>
        <p:origin x="-1854" y="-102"/>
      </p:cViewPr>
      <p:guideLst>
        <p:guide orient="horz" pos="2913"/>
        <p:guide pos="219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A5B34593-1A7F-42CE-BB25-09742A1E39D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5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5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5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5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F53678F-FBC9-4775-BA98-EC47087A2D5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3678F-FBC9-4775-BA98-EC47087A2D58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3678F-FBC9-4775-BA98-EC47087A2D58}" type="slidenum">
              <a:rPr lang="en-US" altLang="zh-CN" smtClean="0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指数分布的无记忆特征直接来源于它与泊松过程的关系。一般地，泊松过程两次事件发生的时间间隔是独立同分布的指数随机变量。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3678F-FBC9-4775-BA98-EC47087A2D58}" type="slidenum">
              <a:rPr lang="en-US" altLang="zh-CN" smtClean="0">
                <a:solidFill>
                  <a:prstClr val="black"/>
                </a:solidFill>
              </a:rPr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642B98-5881-4F98-9D27-9961C07007E0}" type="slidenum">
              <a:rPr lang="en-US" altLang="zh-CN">
                <a:solidFill>
                  <a:prstClr val="black"/>
                </a:solidFill>
              </a:rPr>
              <a:t>42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642B98-5881-4F98-9D27-9961C07007E0}" type="slidenum">
              <a:rPr lang="en-US" altLang="zh-CN">
                <a:solidFill>
                  <a:prstClr val="black"/>
                </a:solidFill>
              </a:rPr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地震发生的模式在时间、空间和级别上差异很大，我们有时试图构建这些事件</a:t>
            </a:r>
            <a:r>
              <a:rPr lang="zh-CN" altLang="en-US" baseline="0" dirty="0"/>
              <a:t>的概率模型。可以使用纯描述性的方法，或者野心勃勃地构建地震发生和破坏程度的预测模型。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3678F-FBC9-4775-BA98-EC47087A2D58}" type="slidenum">
              <a:rPr lang="en-US" altLang="zh-CN" smtClean="0">
                <a:solidFill>
                  <a:prstClr val="black"/>
                </a:solidFill>
              </a:rPr>
              <a:t>49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3678F-FBC9-4775-BA98-EC47087A2D58}" type="slidenum">
              <a:rPr lang="en-US" altLang="zh-CN" smtClean="0">
                <a:solidFill>
                  <a:prstClr val="black"/>
                </a:solidFill>
              </a:rPr>
              <a:t>50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47650"/>
            <a:ext cx="7772400" cy="8651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0"/>
              <a:t>郑州轻工业学院</a:t>
            </a:r>
            <a:r>
              <a:rPr lang="en-US" altLang="zh-CN" noProof="0"/>
              <a:t>-</a:t>
            </a:r>
            <a:r>
              <a:rPr lang="zh-CN" altLang="en-US" noProof="0"/>
              <a:t>数学与信息科学系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1628775"/>
            <a:ext cx="7200900" cy="1889125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 sz="400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noProof="0"/>
              <a:t>概率论与数理统计</a:t>
            </a:r>
          </a:p>
          <a:p>
            <a:pPr lvl="0"/>
            <a:endParaRPr lang="en-US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fld id="{2F4B155F-F0B6-49B5-BCF5-7C2256AA6183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04" name="Picture 8" descr="0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819775"/>
            <a:ext cx="21907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zzuli-蓝字-无阴影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6170613"/>
            <a:ext cx="3024187" cy="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188913"/>
            <a:ext cx="2239962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38" y="188913"/>
            <a:ext cx="6572250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47650"/>
            <a:ext cx="7772400" cy="8651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0"/>
              <a:t>郑州轻工业学院</a:t>
            </a:r>
            <a:r>
              <a:rPr lang="en-US" altLang="zh-CN" noProof="0"/>
              <a:t>-</a:t>
            </a:r>
            <a:r>
              <a:rPr lang="zh-CN" altLang="en-US" noProof="0"/>
              <a:t>数学与信息科学系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1628775"/>
            <a:ext cx="7200900" cy="1889125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 sz="400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noProof="0"/>
              <a:t>概率论与数理统计</a:t>
            </a:r>
          </a:p>
          <a:p>
            <a:pPr lvl="0"/>
            <a:endParaRPr lang="en-US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fld id="{2F4B155F-F0B6-49B5-BCF5-7C2256AA6183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04" name="Picture 8" descr="0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819775"/>
            <a:ext cx="21907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zzuli-蓝字-无阴影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6170613"/>
            <a:ext cx="3024187" cy="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188913"/>
            <a:ext cx="2239962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38" y="188913"/>
            <a:ext cx="6572250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620000" cy="9906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 lvl="0" fontAlgn="base" latinLnBrk="1"/>
            <a:fld id="{BB962C8B-B14F-4D97-AF65-F5344CB8AC3E}" type="datetime1">
              <a:rPr lang="zh-CN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2022/10/10</a:t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lvl="0" fontAlgn="base" latinLnBrk="1"/>
            <a:endParaRPr lang="ko-KR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 latinLnBrk="1"/>
            <a:fld id="{9A0DB2DC-4C9A-4742-B13C-FB6460FD3503}" type="slidenum">
              <a:rPr lang="ko-KR" altLang="en-US" strike="noStrike" noProof="1" dirty="0">
                <a:latin typeface="-쉬리M" pitchFamily="18" charset="-127"/>
                <a:ea typeface="-쉬리M" pitchFamily="18" charset="-127"/>
                <a:cs typeface="+mn-cs"/>
              </a:rPr>
              <a:t>‹#›</a:t>
            </a:fld>
            <a:endParaRPr lang="ko-KR" altLang="en-US" strike="noStrike" noProof="1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FFFCC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2952965" y="-46223"/>
            <a:ext cx="3057247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连续随机变量</a:t>
            </a:r>
          </a:p>
        </p:txBody>
      </p:sp>
      <p:sp>
        <p:nvSpPr>
          <p:cNvPr id="4181" name="Rectangle 8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" name="Rectangle 102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2A0C42C-E45E-49CA-95A7-BCE76AF362DF}" type="slidenum">
              <a:rPr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rgbClr val="FFFFCC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en-US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algn="just" defTabSz="62103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tabLst>
          <a:tab pos="269875" algn="l"/>
        </a:tabLst>
        <a:defRPr sz="2800">
          <a:solidFill>
            <a:srgbClr val="961EFF"/>
          </a:solidFill>
          <a:latin typeface="+mn-lt"/>
          <a:ea typeface="+mn-ea"/>
          <a:cs typeface="+mn-cs"/>
        </a:defRPr>
      </a:lvl1pPr>
      <a:lvl2pPr marL="179705" algn="just" defTabSz="621030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>
          <a:solidFill>
            <a:srgbClr val="009600"/>
          </a:solidFill>
          <a:latin typeface="+mn-lt"/>
          <a:ea typeface="+mn-ea"/>
        </a:defRPr>
      </a:lvl2pPr>
      <a:lvl3pPr marL="358775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Ø"/>
        <a:tabLst>
          <a:tab pos="269875" algn="l"/>
        </a:tabLst>
        <a:defRPr sz="26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>
          <a:solidFill>
            <a:srgbClr val="0055D2"/>
          </a:solidFill>
          <a:latin typeface="Times New Roman" panose="02020603050405020304" pitchFamily="18" charset="0"/>
          <a:ea typeface="+mn-ea"/>
        </a:defRPr>
      </a:lvl4pPr>
      <a:lvl5pPr marL="7175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1747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16319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0891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25463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en-US" sz="24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algn="just" defTabSz="62103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tabLst>
          <a:tab pos="269875" algn="l"/>
        </a:tabLst>
        <a:defRPr sz="2800">
          <a:solidFill>
            <a:srgbClr val="961EFF"/>
          </a:solidFill>
          <a:latin typeface="+mn-lt"/>
          <a:ea typeface="+mn-ea"/>
          <a:cs typeface="+mn-cs"/>
        </a:defRPr>
      </a:lvl1pPr>
      <a:lvl2pPr marL="179705" algn="just" defTabSz="621030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>
          <a:solidFill>
            <a:srgbClr val="009600"/>
          </a:solidFill>
          <a:latin typeface="+mn-lt"/>
          <a:ea typeface="+mn-ea"/>
        </a:defRPr>
      </a:lvl2pPr>
      <a:lvl3pPr marL="358775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Ø"/>
        <a:tabLst>
          <a:tab pos="269875" algn="l"/>
        </a:tabLst>
        <a:defRPr sz="26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>
          <a:solidFill>
            <a:srgbClr val="0055D2"/>
          </a:solidFill>
          <a:latin typeface="Times New Roman" panose="02020603050405020304" pitchFamily="18" charset="0"/>
          <a:ea typeface="+mn-ea"/>
        </a:defRPr>
      </a:lvl4pPr>
      <a:lvl5pPr marL="7175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1747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16319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0891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25463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2"/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2952965" y="-46223"/>
            <a:ext cx="3057247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kern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§2 </a:t>
            </a:r>
            <a:r>
              <a:rPr kumimoji="1" lang="zh-CN" altLang="en-US" sz="2800" kern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连续随机变量</a:t>
            </a:r>
          </a:p>
        </p:txBody>
      </p:sp>
      <p:sp>
        <p:nvSpPr>
          <p:cNvPr id="4181" name="Rectangle 8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98" name="Rectangle 102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2A0C42C-E45E-49CA-95A7-BCE76AF362DF}" type="slidenum">
              <a:rPr lang="en-US" altLang="zh-CN" sz="1000" b="1" smtClean="0">
                <a:solidFill>
                  <a:srgbClr val="6699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b="1" dirty="0">
              <a:solidFill>
                <a:srgbClr val="6699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7.bin"/><Relationship Id="rId2" Type="http://schemas.openxmlformats.org/officeDocument/2006/relationships/image" Target="../media/image17.GIF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9" Type="http://schemas.openxmlformats.org/officeDocument/2006/relationships/image" Target="../media/image110.wmf"/><Relationship Id="rId21" Type="http://schemas.openxmlformats.org/officeDocument/2006/relationships/image" Target="../media/image101.wmf"/><Relationship Id="rId34" Type="http://schemas.openxmlformats.org/officeDocument/2006/relationships/oleObject" Target="../embeddings/oleObject121.bin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99.wmf"/><Relationship Id="rId25" Type="http://schemas.openxmlformats.org/officeDocument/2006/relationships/image" Target="../media/image103.wmf"/><Relationship Id="rId33" Type="http://schemas.openxmlformats.org/officeDocument/2006/relationships/image" Target="../media/image107.wmf"/><Relationship Id="rId38" Type="http://schemas.openxmlformats.org/officeDocument/2006/relationships/oleObject" Target="../embeddings/oleObject123.bin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0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96.wmf"/><Relationship Id="rId24" Type="http://schemas.openxmlformats.org/officeDocument/2006/relationships/oleObject" Target="../embeddings/oleObject116.bin"/><Relationship Id="rId32" Type="http://schemas.openxmlformats.org/officeDocument/2006/relationships/oleObject" Target="../embeddings/oleObject120.bin"/><Relationship Id="rId37" Type="http://schemas.openxmlformats.org/officeDocument/2006/relationships/image" Target="../media/image109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118.bin"/><Relationship Id="rId36" Type="http://schemas.openxmlformats.org/officeDocument/2006/relationships/oleObject" Target="../embeddings/oleObject122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00.wmf"/><Relationship Id="rId31" Type="http://schemas.openxmlformats.org/officeDocument/2006/relationships/image" Target="../media/image106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04.wmf"/><Relationship Id="rId30" Type="http://schemas.openxmlformats.org/officeDocument/2006/relationships/oleObject" Target="../embeddings/oleObject119.bin"/><Relationship Id="rId35" Type="http://schemas.openxmlformats.org/officeDocument/2006/relationships/image" Target="../media/image108.wmf"/><Relationship Id="rId8" Type="http://schemas.openxmlformats.org/officeDocument/2006/relationships/oleObject" Target="../embeddings/oleObject108.bin"/><Relationship Id="rId3" Type="http://schemas.openxmlformats.org/officeDocument/2006/relationships/image" Target="../media/image9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8.wmf"/><Relationship Id="rId26" Type="http://schemas.openxmlformats.org/officeDocument/2006/relationships/image" Target="../media/image122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9" Type="http://schemas.openxmlformats.org/officeDocument/2006/relationships/image" Target="../media/image141.wmf"/><Relationship Id="rId21" Type="http://schemas.openxmlformats.org/officeDocument/2006/relationships/image" Target="../media/image132.wmf"/><Relationship Id="rId34" Type="http://schemas.openxmlformats.org/officeDocument/2006/relationships/oleObject" Target="../embeddings/oleObject152.bin"/><Relationship Id="rId42" Type="http://schemas.openxmlformats.org/officeDocument/2006/relationships/oleObject" Target="../embeddings/oleObject156.bin"/><Relationship Id="rId7" Type="http://schemas.openxmlformats.org/officeDocument/2006/relationships/image" Target="../media/image125.w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36.wmf"/><Relationship Id="rId41" Type="http://schemas.openxmlformats.org/officeDocument/2006/relationships/image" Target="../media/image142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1.bin"/><Relationship Id="rId37" Type="http://schemas.openxmlformats.org/officeDocument/2006/relationships/image" Target="../media/image140.wmf"/><Relationship Id="rId40" Type="http://schemas.openxmlformats.org/officeDocument/2006/relationships/oleObject" Target="../embeddings/oleObject155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49.bin"/><Relationship Id="rId36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50.bin"/><Relationship Id="rId35" Type="http://schemas.openxmlformats.org/officeDocument/2006/relationships/image" Target="../media/image139.wmf"/><Relationship Id="rId43" Type="http://schemas.openxmlformats.org/officeDocument/2006/relationships/image" Target="../media/image143.wmf"/><Relationship Id="rId8" Type="http://schemas.openxmlformats.org/officeDocument/2006/relationships/oleObject" Target="../embeddings/oleObject139.bin"/><Relationship Id="rId3" Type="http://schemas.openxmlformats.org/officeDocument/2006/relationships/image" Target="../media/image123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38" Type="http://schemas.openxmlformats.org/officeDocument/2006/relationships/oleObject" Target="../embeddings/oleObject15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" Type="http://schemas.openxmlformats.org/officeDocument/2006/relationships/image" Target="../media/image123.wmf"/><Relationship Id="rId21" Type="http://schemas.openxmlformats.org/officeDocument/2006/relationships/image" Target="../media/image148.wmf"/><Relationship Id="rId34" Type="http://schemas.openxmlformats.org/officeDocument/2006/relationships/oleObject" Target="../embeddings/oleObject173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46.wmf"/><Relationship Id="rId25" Type="http://schemas.openxmlformats.org/officeDocument/2006/relationships/image" Target="../media/image150.wmf"/><Relationship Id="rId33" Type="http://schemas.openxmlformats.org/officeDocument/2006/relationships/image" Target="../media/image154.wmf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image" Target="../media/image152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68.bin"/><Relationship Id="rId32" Type="http://schemas.openxmlformats.org/officeDocument/2006/relationships/oleObject" Target="../embeddings/oleObject172.bin"/><Relationship Id="rId5" Type="http://schemas.openxmlformats.org/officeDocument/2006/relationships/image" Target="../media/image144.wmf"/><Relationship Id="rId15" Type="http://schemas.openxmlformats.org/officeDocument/2006/relationships/image" Target="../media/image145.wmf"/><Relationship Id="rId23" Type="http://schemas.openxmlformats.org/officeDocument/2006/relationships/image" Target="../media/image149.wmf"/><Relationship Id="rId28" Type="http://schemas.openxmlformats.org/officeDocument/2006/relationships/oleObject" Target="../embeddings/oleObject170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47.wmf"/><Relationship Id="rId31" Type="http://schemas.openxmlformats.org/officeDocument/2006/relationships/image" Target="../media/image153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151.wmf"/><Relationship Id="rId30" Type="http://schemas.openxmlformats.org/officeDocument/2006/relationships/oleObject" Target="../embeddings/oleObject171.bin"/><Relationship Id="rId35" Type="http://schemas.openxmlformats.org/officeDocument/2006/relationships/image" Target="../media/image155.wmf"/><Relationship Id="rId8" Type="http://schemas.openxmlformats.org/officeDocument/2006/relationships/oleObject" Target="../embeddings/oleObject16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hyperlink" Target="../&#12298;&#27010;&#29575;&#35770;&#19982;&#25968;&#29702;&#32479;&#35745;&#12299;&#35838;&#20214;/&#24503;&#22269;&#25968;&#23398;&#23478;&#39640;&#26031;.ppt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7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e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82.bin"/><Relationship Id="rId3" Type="http://schemas.openxmlformats.org/officeDocument/2006/relationships/image" Target="../media/image161.wmf"/><Relationship Id="rId21" Type="http://schemas.openxmlformats.org/officeDocument/2006/relationships/image" Target="../media/image170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68.wmf"/><Relationship Id="rId25" Type="http://schemas.openxmlformats.org/officeDocument/2006/relationships/image" Target="../media/image172.wmf"/><Relationship Id="rId2" Type="http://schemas.openxmlformats.org/officeDocument/2006/relationships/oleObject" Target="../embeddings/oleObject174.bin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65.wmf"/><Relationship Id="rId24" Type="http://schemas.openxmlformats.org/officeDocument/2006/relationships/oleObject" Target="../embeddings/oleObject185.bin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23" Type="http://schemas.openxmlformats.org/officeDocument/2006/relationships/image" Target="../media/image171.w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95.bin"/><Relationship Id="rId26" Type="http://schemas.openxmlformats.org/officeDocument/2006/relationships/oleObject" Target="../embeddings/oleObject199.bin"/><Relationship Id="rId3" Type="http://schemas.openxmlformats.org/officeDocument/2006/relationships/image" Target="../media/image174.wmf"/><Relationship Id="rId21" Type="http://schemas.openxmlformats.org/officeDocument/2006/relationships/image" Target="../media/image183.wmf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194.bin"/><Relationship Id="rId20" Type="http://schemas.openxmlformats.org/officeDocument/2006/relationships/oleObject" Target="../embeddings/oleObject196.bin"/><Relationship Id="rId29" Type="http://schemas.openxmlformats.org/officeDocument/2006/relationships/image" Target="../media/image187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198.bin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28" Type="http://schemas.openxmlformats.org/officeDocument/2006/relationships/oleObject" Target="../embeddings/oleObject200.bin"/><Relationship Id="rId10" Type="http://schemas.openxmlformats.org/officeDocument/2006/relationships/oleObject" Target="../embeddings/oleObject191.bin"/><Relationship Id="rId19" Type="http://schemas.openxmlformats.org/officeDocument/2006/relationships/image" Target="../media/image182.wmf"/><Relationship Id="rId31" Type="http://schemas.openxmlformats.org/officeDocument/2006/relationships/image" Target="../media/image188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93.bin"/><Relationship Id="rId22" Type="http://schemas.openxmlformats.org/officeDocument/2006/relationships/oleObject" Target="../embeddings/oleObject197.bin"/><Relationship Id="rId27" Type="http://schemas.openxmlformats.org/officeDocument/2006/relationships/image" Target="../media/image186.wmf"/><Relationship Id="rId30" Type="http://schemas.openxmlformats.org/officeDocument/2006/relationships/oleObject" Target="../embeddings/oleObject20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94.wmf"/><Relationship Id="rId18" Type="http://schemas.openxmlformats.org/officeDocument/2006/relationships/oleObject" Target="../embeddings/oleObject210.bin"/><Relationship Id="rId26" Type="http://schemas.openxmlformats.org/officeDocument/2006/relationships/oleObject" Target="../embeddings/oleObject214.bin"/><Relationship Id="rId3" Type="http://schemas.openxmlformats.org/officeDocument/2006/relationships/image" Target="../media/image189.wmf"/><Relationship Id="rId21" Type="http://schemas.openxmlformats.org/officeDocument/2006/relationships/image" Target="../media/image198.wmf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96.wmf"/><Relationship Id="rId25" Type="http://schemas.openxmlformats.org/officeDocument/2006/relationships/image" Target="../media/image200.wmf"/><Relationship Id="rId2" Type="http://schemas.openxmlformats.org/officeDocument/2006/relationships/oleObject" Target="../embeddings/oleObject202.bin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93.wmf"/><Relationship Id="rId24" Type="http://schemas.openxmlformats.org/officeDocument/2006/relationships/oleObject" Target="../embeddings/oleObject213.bin"/><Relationship Id="rId5" Type="http://schemas.openxmlformats.org/officeDocument/2006/relationships/image" Target="../media/image190.emf"/><Relationship Id="rId15" Type="http://schemas.openxmlformats.org/officeDocument/2006/relationships/image" Target="../media/image195.wmf"/><Relationship Id="rId23" Type="http://schemas.openxmlformats.org/officeDocument/2006/relationships/image" Target="../media/image199.w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197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08.bin"/><Relationship Id="rId22" Type="http://schemas.openxmlformats.org/officeDocument/2006/relationships/oleObject" Target="../embeddings/oleObject212.bin"/><Relationship Id="rId27" Type="http://schemas.openxmlformats.org/officeDocument/2006/relationships/image" Target="../media/image2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04.wmf"/><Relationship Id="rId18" Type="http://schemas.openxmlformats.org/officeDocument/2006/relationships/oleObject" Target="../embeddings/oleObject223.bin"/><Relationship Id="rId3" Type="http://schemas.openxmlformats.org/officeDocument/2006/relationships/image" Target="../media/image202.wmf"/><Relationship Id="rId21" Type="http://schemas.openxmlformats.org/officeDocument/2006/relationships/image" Target="../media/image208.wmf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06.w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92.wmf"/><Relationship Id="rId5" Type="http://schemas.openxmlformats.org/officeDocument/2006/relationships/image" Target="../media/image203.wmf"/><Relationship Id="rId15" Type="http://schemas.openxmlformats.org/officeDocument/2006/relationships/image" Target="../media/image205.wmf"/><Relationship Id="rId23" Type="http://schemas.openxmlformats.org/officeDocument/2006/relationships/image" Target="../media/image209.w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07.w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wmf"/><Relationship Id="rId18" Type="http://schemas.openxmlformats.org/officeDocument/2006/relationships/oleObject" Target="../embeddings/oleObject234.bin"/><Relationship Id="rId26" Type="http://schemas.openxmlformats.org/officeDocument/2006/relationships/oleObject" Target="../embeddings/oleObject238.bin"/><Relationship Id="rId3" Type="http://schemas.openxmlformats.org/officeDocument/2006/relationships/image" Target="../media/image210.emf"/><Relationship Id="rId21" Type="http://schemas.openxmlformats.org/officeDocument/2006/relationships/image" Target="../media/image219.wmf"/><Relationship Id="rId34" Type="http://schemas.openxmlformats.org/officeDocument/2006/relationships/oleObject" Target="../embeddings/oleObject242.bin"/><Relationship Id="rId7" Type="http://schemas.openxmlformats.org/officeDocument/2006/relationships/image" Target="../media/image212.wmf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217.wmf"/><Relationship Id="rId25" Type="http://schemas.openxmlformats.org/officeDocument/2006/relationships/image" Target="../media/image221.wmf"/><Relationship Id="rId33" Type="http://schemas.openxmlformats.org/officeDocument/2006/relationships/image" Target="../media/image225.wmf"/><Relationship Id="rId2" Type="http://schemas.openxmlformats.org/officeDocument/2006/relationships/oleObject" Target="../embeddings/oleObject226.bin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5.bin"/><Relationship Id="rId29" Type="http://schemas.openxmlformats.org/officeDocument/2006/relationships/image" Target="../media/image223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214.wmf"/><Relationship Id="rId24" Type="http://schemas.openxmlformats.org/officeDocument/2006/relationships/oleObject" Target="../embeddings/oleObject237.bin"/><Relationship Id="rId32" Type="http://schemas.openxmlformats.org/officeDocument/2006/relationships/oleObject" Target="../embeddings/oleObject241.bin"/><Relationship Id="rId5" Type="http://schemas.openxmlformats.org/officeDocument/2006/relationships/image" Target="../media/image211.wmf"/><Relationship Id="rId15" Type="http://schemas.openxmlformats.org/officeDocument/2006/relationships/image" Target="../media/image216.wmf"/><Relationship Id="rId23" Type="http://schemas.openxmlformats.org/officeDocument/2006/relationships/image" Target="../media/image220.wmf"/><Relationship Id="rId28" Type="http://schemas.openxmlformats.org/officeDocument/2006/relationships/oleObject" Target="../embeddings/oleObject239.bin"/><Relationship Id="rId10" Type="http://schemas.openxmlformats.org/officeDocument/2006/relationships/oleObject" Target="../embeddings/oleObject230.bin"/><Relationship Id="rId19" Type="http://schemas.openxmlformats.org/officeDocument/2006/relationships/image" Target="../media/image218.wmf"/><Relationship Id="rId31" Type="http://schemas.openxmlformats.org/officeDocument/2006/relationships/image" Target="../media/image224.wmf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213.wmf"/><Relationship Id="rId14" Type="http://schemas.openxmlformats.org/officeDocument/2006/relationships/oleObject" Target="../embeddings/oleObject232.bin"/><Relationship Id="rId22" Type="http://schemas.openxmlformats.org/officeDocument/2006/relationships/oleObject" Target="../embeddings/oleObject236.bin"/><Relationship Id="rId27" Type="http://schemas.openxmlformats.org/officeDocument/2006/relationships/image" Target="../media/image222.wmf"/><Relationship Id="rId30" Type="http://schemas.openxmlformats.org/officeDocument/2006/relationships/oleObject" Target="../embeddings/oleObject240.bin"/><Relationship Id="rId35" Type="http://schemas.openxmlformats.org/officeDocument/2006/relationships/image" Target="../media/image226.wmf"/><Relationship Id="rId8" Type="http://schemas.openxmlformats.org/officeDocument/2006/relationships/oleObject" Target="../embeddings/oleObject2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30.wmf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" Type="http://schemas.openxmlformats.org/officeDocument/2006/relationships/image" Target="../media/image211.wmf"/><Relationship Id="rId21" Type="http://schemas.openxmlformats.org/officeDocument/2006/relationships/image" Target="../media/image234.wmf"/><Relationship Id="rId7" Type="http://schemas.openxmlformats.org/officeDocument/2006/relationships/image" Target="../media/image227.w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232.wmf"/><Relationship Id="rId25" Type="http://schemas.openxmlformats.org/officeDocument/2006/relationships/image" Target="../media/image236.wmf"/><Relationship Id="rId2" Type="http://schemas.openxmlformats.org/officeDocument/2006/relationships/oleObject" Target="../embeddings/oleObject243.bin"/><Relationship Id="rId16" Type="http://schemas.openxmlformats.org/officeDocument/2006/relationships/oleObject" Target="../embeddings/oleObject250.bin"/><Relationship Id="rId20" Type="http://schemas.openxmlformats.org/officeDocument/2006/relationships/oleObject" Target="../embeddings/oleObject252.bin"/><Relationship Id="rId29" Type="http://schemas.openxmlformats.org/officeDocument/2006/relationships/image" Target="../media/image238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29.wmf"/><Relationship Id="rId24" Type="http://schemas.openxmlformats.org/officeDocument/2006/relationships/oleObject" Target="../embeddings/oleObject254.bin"/><Relationship Id="rId5" Type="http://schemas.openxmlformats.org/officeDocument/2006/relationships/image" Target="../media/image212.wmf"/><Relationship Id="rId15" Type="http://schemas.openxmlformats.org/officeDocument/2006/relationships/image" Target="../media/image231.wmf"/><Relationship Id="rId23" Type="http://schemas.openxmlformats.org/officeDocument/2006/relationships/image" Target="../media/image235.wmf"/><Relationship Id="rId28" Type="http://schemas.openxmlformats.org/officeDocument/2006/relationships/oleObject" Target="../embeddings/oleObject256.bin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233.w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249.bin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23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246.wmf"/><Relationship Id="rId2" Type="http://schemas.openxmlformats.org/officeDocument/2006/relationships/oleObject" Target="../embeddings/oleObject257.bin"/><Relationship Id="rId16" Type="http://schemas.openxmlformats.org/officeDocument/2006/relationships/oleObject" Target="../embeddings/oleObject26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5" Type="http://schemas.openxmlformats.org/officeDocument/2006/relationships/image" Target="../media/image245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42.wmf"/><Relationship Id="rId14" Type="http://schemas.openxmlformats.org/officeDocument/2006/relationships/oleObject" Target="../embeddings/oleObject26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10" Type="http://schemas.openxmlformats.org/officeDocument/2006/relationships/image" Target="../media/image17.GI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jpe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oleObject" Target="../embeddings/oleObject270.bin"/><Relationship Id="rId3" Type="http://schemas.openxmlformats.org/officeDocument/2006/relationships/image" Target="../media/image248.wmf"/><Relationship Id="rId7" Type="http://schemas.openxmlformats.org/officeDocument/2006/relationships/image" Target="../media/image250.wmf"/><Relationship Id="rId12" Type="http://schemas.openxmlformats.org/officeDocument/2006/relationships/image" Target="../media/image252.wmf"/><Relationship Id="rId2" Type="http://schemas.openxmlformats.org/officeDocument/2006/relationships/oleObject" Target="../embeddings/oleObject265.bin"/><Relationship Id="rId16" Type="http://schemas.openxmlformats.org/officeDocument/2006/relationships/image" Target="../media/image254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67.bin"/><Relationship Id="rId11" Type="http://schemas.openxmlformats.org/officeDocument/2006/relationships/oleObject" Target="../embeddings/oleObject269.bin"/><Relationship Id="rId5" Type="http://schemas.openxmlformats.org/officeDocument/2006/relationships/image" Target="../media/image249.wmf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47.jpeg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1.wmf"/><Relationship Id="rId14" Type="http://schemas.openxmlformats.org/officeDocument/2006/relationships/image" Target="../media/image253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0.wmf"/><Relationship Id="rId18" Type="http://schemas.openxmlformats.org/officeDocument/2006/relationships/oleObject" Target="../embeddings/oleObject280.bin"/><Relationship Id="rId26" Type="http://schemas.openxmlformats.org/officeDocument/2006/relationships/oleObject" Target="../embeddings/oleObject284.bin"/><Relationship Id="rId39" Type="http://schemas.openxmlformats.org/officeDocument/2006/relationships/oleObject" Target="../embeddings/oleObject292.bin"/><Relationship Id="rId21" Type="http://schemas.openxmlformats.org/officeDocument/2006/relationships/image" Target="../media/image264.wmf"/><Relationship Id="rId34" Type="http://schemas.openxmlformats.org/officeDocument/2006/relationships/oleObject" Target="../embeddings/oleObject288.bin"/><Relationship Id="rId7" Type="http://schemas.openxmlformats.org/officeDocument/2006/relationships/image" Target="../media/image257.wmf"/><Relationship Id="rId2" Type="http://schemas.openxmlformats.org/officeDocument/2006/relationships/oleObject" Target="../embeddings/oleObject272.bin"/><Relationship Id="rId16" Type="http://schemas.openxmlformats.org/officeDocument/2006/relationships/oleObject" Target="../embeddings/oleObject279.bin"/><Relationship Id="rId20" Type="http://schemas.openxmlformats.org/officeDocument/2006/relationships/oleObject" Target="../embeddings/oleObject281.bin"/><Relationship Id="rId29" Type="http://schemas.openxmlformats.org/officeDocument/2006/relationships/image" Target="../media/image268.wmf"/><Relationship Id="rId41" Type="http://schemas.openxmlformats.org/officeDocument/2006/relationships/image" Target="../media/image272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59.wmf"/><Relationship Id="rId24" Type="http://schemas.openxmlformats.org/officeDocument/2006/relationships/oleObject" Target="../embeddings/oleObject283.bin"/><Relationship Id="rId32" Type="http://schemas.openxmlformats.org/officeDocument/2006/relationships/oleObject" Target="../embeddings/oleObject287.bin"/><Relationship Id="rId37" Type="http://schemas.openxmlformats.org/officeDocument/2006/relationships/oleObject" Target="../embeddings/oleObject290.bin"/><Relationship Id="rId40" Type="http://schemas.openxmlformats.org/officeDocument/2006/relationships/oleObject" Target="../embeddings/oleObject293.bin"/><Relationship Id="rId5" Type="http://schemas.openxmlformats.org/officeDocument/2006/relationships/image" Target="../media/image256.wmf"/><Relationship Id="rId15" Type="http://schemas.openxmlformats.org/officeDocument/2006/relationships/image" Target="../media/image261.wmf"/><Relationship Id="rId23" Type="http://schemas.openxmlformats.org/officeDocument/2006/relationships/image" Target="../media/image265.wmf"/><Relationship Id="rId28" Type="http://schemas.openxmlformats.org/officeDocument/2006/relationships/oleObject" Target="../embeddings/oleObject285.bin"/><Relationship Id="rId36" Type="http://schemas.openxmlformats.org/officeDocument/2006/relationships/oleObject" Target="../embeddings/oleObject289.bin"/><Relationship Id="rId10" Type="http://schemas.openxmlformats.org/officeDocument/2006/relationships/oleObject" Target="../embeddings/oleObject276.bin"/><Relationship Id="rId19" Type="http://schemas.openxmlformats.org/officeDocument/2006/relationships/image" Target="../media/image263.wmf"/><Relationship Id="rId31" Type="http://schemas.openxmlformats.org/officeDocument/2006/relationships/image" Target="../media/image269.wmf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58.wmf"/><Relationship Id="rId14" Type="http://schemas.openxmlformats.org/officeDocument/2006/relationships/oleObject" Target="../embeddings/oleObject278.bin"/><Relationship Id="rId22" Type="http://schemas.openxmlformats.org/officeDocument/2006/relationships/oleObject" Target="../embeddings/oleObject282.bin"/><Relationship Id="rId27" Type="http://schemas.openxmlformats.org/officeDocument/2006/relationships/image" Target="../media/image267.wmf"/><Relationship Id="rId30" Type="http://schemas.openxmlformats.org/officeDocument/2006/relationships/oleObject" Target="../embeddings/oleObject286.bin"/><Relationship Id="rId35" Type="http://schemas.openxmlformats.org/officeDocument/2006/relationships/image" Target="../media/image271.wmf"/><Relationship Id="rId8" Type="http://schemas.openxmlformats.org/officeDocument/2006/relationships/oleObject" Target="../embeddings/oleObject275.bin"/><Relationship Id="rId3" Type="http://schemas.openxmlformats.org/officeDocument/2006/relationships/image" Target="../media/image255.wmf"/><Relationship Id="rId12" Type="http://schemas.openxmlformats.org/officeDocument/2006/relationships/oleObject" Target="../embeddings/oleObject277.bin"/><Relationship Id="rId17" Type="http://schemas.openxmlformats.org/officeDocument/2006/relationships/image" Target="../media/image262.wmf"/><Relationship Id="rId25" Type="http://schemas.openxmlformats.org/officeDocument/2006/relationships/image" Target="../media/image266.wmf"/><Relationship Id="rId33" Type="http://schemas.openxmlformats.org/officeDocument/2006/relationships/image" Target="../media/image270.wmf"/><Relationship Id="rId38" Type="http://schemas.openxmlformats.org/officeDocument/2006/relationships/oleObject" Target="../embeddings/oleObject291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wmf"/><Relationship Id="rId18" Type="http://schemas.openxmlformats.org/officeDocument/2006/relationships/image" Target="../media/image280.wmf"/><Relationship Id="rId26" Type="http://schemas.openxmlformats.org/officeDocument/2006/relationships/image" Target="../media/image255.wmf"/><Relationship Id="rId3" Type="http://schemas.openxmlformats.org/officeDocument/2006/relationships/image" Target="../media/image273.wmf"/><Relationship Id="rId21" Type="http://schemas.openxmlformats.org/officeDocument/2006/relationships/oleObject" Target="../embeddings/oleObject303.bin"/><Relationship Id="rId34" Type="http://schemas.openxmlformats.org/officeDocument/2006/relationships/image" Target="../media/image264.wmf"/><Relationship Id="rId7" Type="http://schemas.openxmlformats.org/officeDocument/2006/relationships/image" Target="../media/image275.wmf"/><Relationship Id="rId12" Type="http://schemas.openxmlformats.org/officeDocument/2006/relationships/oleObject" Target="../embeddings/oleObject299.bin"/><Relationship Id="rId17" Type="http://schemas.openxmlformats.org/officeDocument/2006/relationships/oleObject" Target="../embeddings/oleObject301.bin"/><Relationship Id="rId25" Type="http://schemas.openxmlformats.org/officeDocument/2006/relationships/oleObject" Target="../embeddings/oleObject305.bin"/><Relationship Id="rId33" Type="http://schemas.openxmlformats.org/officeDocument/2006/relationships/oleObject" Target="../embeddings/oleObject309.bin"/><Relationship Id="rId2" Type="http://schemas.openxmlformats.org/officeDocument/2006/relationships/oleObject" Target="../embeddings/oleObject294.bin"/><Relationship Id="rId16" Type="http://schemas.openxmlformats.org/officeDocument/2006/relationships/image" Target="../media/image17.GI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307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77.wmf"/><Relationship Id="rId24" Type="http://schemas.openxmlformats.org/officeDocument/2006/relationships/image" Target="../media/image283.wmf"/><Relationship Id="rId32" Type="http://schemas.openxmlformats.org/officeDocument/2006/relationships/image" Target="../media/image284.wmf"/><Relationship Id="rId5" Type="http://schemas.openxmlformats.org/officeDocument/2006/relationships/image" Target="../media/image274.wmf"/><Relationship Id="rId15" Type="http://schemas.openxmlformats.org/officeDocument/2006/relationships/image" Target="../media/image279.wmf"/><Relationship Id="rId23" Type="http://schemas.openxmlformats.org/officeDocument/2006/relationships/oleObject" Target="../embeddings/oleObject304.bin"/><Relationship Id="rId28" Type="http://schemas.openxmlformats.org/officeDocument/2006/relationships/image" Target="../media/image256.wmf"/><Relationship Id="rId10" Type="http://schemas.openxmlformats.org/officeDocument/2006/relationships/oleObject" Target="../embeddings/oleObject298.bin"/><Relationship Id="rId19" Type="http://schemas.openxmlformats.org/officeDocument/2006/relationships/oleObject" Target="../embeddings/oleObject302.bin"/><Relationship Id="rId31" Type="http://schemas.openxmlformats.org/officeDocument/2006/relationships/oleObject" Target="../embeddings/oleObject308.bin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300.bin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306.bin"/><Relationship Id="rId30" Type="http://schemas.openxmlformats.org/officeDocument/2006/relationships/image" Target="../media/image257.wmf"/><Relationship Id="rId8" Type="http://schemas.openxmlformats.org/officeDocument/2006/relationships/oleObject" Target="../embeddings/oleObject29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290.wmf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" Type="http://schemas.openxmlformats.org/officeDocument/2006/relationships/image" Target="../media/image285.emf"/><Relationship Id="rId21" Type="http://schemas.openxmlformats.org/officeDocument/2006/relationships/image" Target="../media/image294.wmf"/><Relationship Id="rId7" Type="http://schemas.openxmlformats.org/officeDocument/2006/relationships/image" Target="../media/image287.w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292.wmf"/><Relationship Id="rId25" Type="http://schemas.openxmlformats.org/officeDocument/2006/relationships/image" Target="../media/image296.wmf"/><Relationship Id="rId2" Type="http://schemas.openxmlformats.org/officeDocument/2006/relationships/oleObject" Target="../embeddings/oleObject310.bin"/><Relationship Id="rId16" Type="http://schemas.openxmlformats.org/officeDocument/2006/relationships/oleObject" Target="../embeddings/oleObject317.bin"/><Relationship Id="rId20" Type="http://schemas.openxmlformats.org/officeDocument/2006/relationships/oleObject" Target="../embeddings/oleObject319.bin"/><Relationship Id="rId29" Type="http://schemas.openxmlformats.org/officeDocument/2006/relationships/image" Target="../media/image298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289.wmf"/><Relationship Id="rId24" Type="http://schemas.openxmlformats.org/officeDocument/2006/relationships/oleObject" Target="../embeddings/oleObject321.bin"/><Relationship Id="rId5" Type="http://schemas.openxmlformats.org/officeDocument/2006/relationships/image" Target="../media/image286.wmf"/><Relationship Id="rId15" Type="http://schemas.openxmlformats.org/officeDocument/2006/relationships/image" Target="../media/image291.wmf"/><Relationship Id="rId23" Type="http://schemas.openxmlformats.org/officeDocument/2006/relationships/image" Target="../media/image295.wmf"/><Relationship Id="rId28" Type="http://schemas.openxmlformats.org/officeDocument/2006/relationships/oleObject" Target="../embeddings/oleObject323.bin"/><Relationship Id="rId10" Type="http://schemas.openxmlformats.org/officeDocument/2006/relationships/oleObject" Target="../embeddings/oleObject314.bin"/><Relationship Id="rId19" Type="http://schemas.openxmlformats.org/officeDocument/2006/relationships/image" Target="../media/image293.wmf"/><Relationship Id="rId31" Type="http://schemas.openxmlformats.org/officeDocument/2006/relationships/image" Target="../media/image299.wmf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288.wmf"/><Relationship Id="rId14" Type="http://schemas.openxmlformats.org/officeDocument/2006/relationships/oleObject" Target="../embeddings/oleObject316.bin"/><Relationship Id="rId22" Type="http://schemas.openxmlformats.org/officeDocument/2006/relationships/oleObject" Target="../embeddings/oleObject320.bin"/><Relationship Id="rId27" Type="http://schemas.openxmlformats.org/officeDocument/2006/relationships/image" Target="../media/image297.wmf"/><Relationship Id="rId30" Type="http://schemas.openxmlformats.org/officeDocument/2006/relationships/oleObject" Target="../embeddings/oleObject3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8.bin"/><Relationship Id="rId13" Type="http://schemas.openxmlformats.org/officeDocument/2006/relationships/image" Target="../media/image305.wmf"/><Relationship Id="rId3" Type="http://schemas.openxmlformats.org/officeDocument/2006/relationships/image" Target="../media/image300.wmf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30.bin"/><Relationship Id="rId17" Type="http://schemas.openxmlformats.org/officeDocument/2006/relationships/image" Target="../media/image307.wmf"/><Relationship Id="rId2" Type="http://schemas.openxmlformats.org/officeDocument/2006/relationships/oleObject" Target="../embeddings/oleObject325.bin"/><Relationship Id="rId16" Type="http://schemas.openxmlformats.org/officeDocument/2006/relationships/oleObject" Target="../embeddings/oleObject332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5" Type="http://schemas.openxmlformats.org/officeDocument/2006/relationships/image" Target="../media/image306.wmf"/><Relationship Id="rId10" Type="http://schemas.openxmlformats.org/officeDocument/2006/relationships/oleObject" Target="../embeddings/oleObject329.bin"/><Relationship Id="rId4" Type="http://schemas.openxmlformats.org/officeDocument/2006/relationships/oleObject" Target="../embeddings/oleObject326.bin"/><Relationship Id="rId9" Type="http://schemas.openxmlformats.org/officeDocument/2006/relationships/image" Target="../media/image303.wmf"/><Relationship Id="rId14" Type="http://schemas.openxmlformats.org/officeDocument/2006/relationships/oleObject" Target="../embeddings/oleObject331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3.wmf"/><Relationship Id="rId18" Type="http://schemas.openxmlformats.org/officeDocument/2006/relationships/oleObject" Target="../embeddings/oleObject341.bin"/><Relationship Id="rId26" Type="http://schemas.openxmlformats.org/officeDocument/2006/relationships/oleObject" Target="../embeddings/oleObject345.bin"/><Relationship Id="rId3" Type="http://schemas.openxmlformats.org/officeDocument/2006/relationships/image" Target="../media/image308.wmf"/><Relationship Id="rId21" Type="http://schemas.openxmlformats.org/officeDocument/2006/relationships/image" Target="../media/image317.wmf"/><Relationship Id="rId34" Type="http://schemas.openxmlformats.org/officeDocument/2006/relationships/oleObject" Target="../embeddings/oleObject349.bin"/><Relationship Id="rId7" Type="http://schemas.openxmlformats.org/officeDocument/2006/relationships/image" Target="../media/image310.w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315.wmf"/><Relationship Id="rId25" Type="http://schemas.openxmlformats.org/officeDocument/2006/relationships/image" Target="../media/image319.wmf"/><Relationship Id="rId33" Type="http://schemas.openxmlformats.org/officeDocument/2006/relationships/image" Target="../media/image323.wmf"/><Relationship Id="rId2" Type="http://schemas.openxmlformats.org/officeDocument/2006/relationships/oleObject" Target="../embeddings/oleObject333.bin"/><Relationship Id="rId16" Type="http://schemas.openxmlformats.org/officeDocument/2006/relationships/oleObject" Target="../embeddings/oleObject340.bin"/><Relationship Id="rId20" Type="http://schemas.openxmlformats.org/officeDocument/2006/relationships/oleObject" Target="../embeddings/oleObject342.bin"/><Relationship Id="rId29" Type="http://schemas.openxmlformats.org/officeDocument/2006/relationships/image" Target="../media/image321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12.wmf"/><Relationship Id="rId24" Type="http://schemas.openxmlformats.org/officeDocument/2006/relationships/oleObject" Target="../embeddings/oleObject344.bin"/><Relationship Id="rId32" Type="http://schemas.openxmlformats.org/officeDocument/2006/relationships/oleObject" Target="../embeddings/oleObject348.bin"/><Relationship Id="rId5" Type="http://schemas.openxmlformats.org/officeDocument/2006/relationships/image" Target="../media/image309.wmf"/><Relationship Id="rId15" Type="http://schemas.openxmlformats.org/officeDocument/2006/relationships/image" Target="../media/image314.wmf"/><Relationship Id="rId23" Type="http://schemas.openxmlformats.org/officeDocument/2006/relationships/image" Target="../media/image318.wmf"/><Relationship Id="rId28" Type="http://schemas.openxmlformats.org/officeDocument/2006/relationships/oleObject" Target="../embeddings/oleObject346.bin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316.wmf"/><Relationship Id="rId31" Type="http://schemas.openxmlformats.org/officeDocument/2006/relationships/image" Target="../media/image322.w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11.w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3.bin"/><Relationship Id="rId27" Type="http://schemas.openxmlformats.org/officeDocument/2006/relationships/image" Target="../media/image320.wmf"/><Relationship Id="rId30" Type="http://schemas.openxmlformats.org/officeDocument/2006/relationships/oleObject" Target="../embeddings/oleObject347.bin"/><Relationship Id="rId35" Type="http://schemas.openxmlformats.org/officeDocument/2006/relationships/image" Target="../media/image324.wmf"/><Relationship Id="rId8" Type="http://schemas.openxmlformats.org/officeDocument/2006/relationships/oleObject" Target="../embeddings/oleObject3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emf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13" Type="http://schemas.openxmlformats.org/officeDocument/2006/relationships/image" Target="../media/image332.wmf"/><Relationship Id="rId18" Type="http://schemas.openxmlformats.org/officeDocument/2006/relationships/oleObject" Target="../embeddings/oleObject358.bin"/><Relationship Id="rId3" Type="http://schemas.openxmlformats.org/officeDocument/2006/relationships/image" Target="../media/image327.wmf"/><Relationship Id="rId21" Type="http://schemas.openxmlformats.org/officeDocument/2006/relationships/image" Target="../media/image311.wmf"/><Relationship Id="rId7" Type="http://schemas.openxmlformats.org/officeDocument/2006/relationships/image" Target="../media/image329.wmf"/><Relationship Id="rId12" Type="http://schemas.openxmlformats.org/officeDocument/2006/relationships/oleObject" Target="../embeddings/oleObject355.bin"/><Relationship Id="rId17" Type="http://schemas.openxmlformats.org/officeDocument/2006/relationships/image" Target="../media/image309.wmf"/><Relationship Id="rId25" Type="http://schemas.openxmlformats.org/officeDocument/2006/relationships/image" Target="../media/image313.wmf"/><Relationship Id="rId2" Type="http://schemas.openxmlformats.org/officeDocument/2006/relationships/oleObject" Target="../embeddings/oleObject350.bin"/><Relationship Id="rId16" Type="http://schemas.openxmlformats.org/officeDocument/2006/relationships/oleObject" Target="../embeddings/oleObject357.bin"/><Relationship Id="rId20" Type="http://schemas.openxmlformats.org/officeDocument/2006/relationships/oleObject" Target="../embeddings/oleObject359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52.bin"/><Relationship Id="rId11" Type="http://schemas.openxmlformats.org/officeDocument/2006/relationships/image" Target="../media/image331.wmf"/><Relationship Id="rId24" Type="http://schemas.openxmlformats.org/officeDocument/2006/relationships/oleObject" Target="../embeddings/oleObject361.bin"/><Relationship Id="rId5" Type="http://schemas.openxmlformats.org/officeDocument/2006/relationships/image" Target="../media/image328.wmf"/><Relationship Id="rId15" Type="http://schemas.openxmlformats.org/officeDocument/2006/relationships/image" Target="../media/image333.wmf"/><Relationship Id="rId23" Type="http://schemas.openxmlformats.org/officeDocument/2006/relationships/image" Target="../media/image312.wmf"/><Relationship Id="rId10" Type="http://schemas.openxmlformats.org/officeDocument/2006/relationships/oleObject" Target="../embeddings/oleObject354.bin"/><Relationship Id="rId19" Type="http://schemas.openxmlformats.org/officeDocument/2006/relationships/image" Target="../media/image310.wmf"/><Relationship Id="rId4" Type="http://schemas.openxmlformats.org/officeDocument/2006/relationships/oleObject" Target="../embeddings/oleObject351.bin"/><Relationship Id="rId9" Type="http://schemas.openxmlformats.org/officeDocument/2006/relationships/image" Target="../media/image330.wmf"/><Relationship Id="rId14" Type="http://schemas.openxmlformats.org/officeDocument/2006/relationships/oleObject" Target="../embeddings/oleObject356.bin"/><Relationship Id="rId22" Type="http://schemas.openxmlformats.org/officeDocument/2006/relationships/oleObject" Target="../embeddings/oleObject36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13" Type="http://schemas.openxmlformats.org/officeDocument/2006/relationships/image" Target="../media/image339.wmf"/><Relationship Id="rId18" Type="http://schemas.openxmlformats.org/officeDocument/2006/relationships/oleObject" Target="../embeddings/oleObject370.bin"/><Relationship Id="rId26" Type="http://schemas.openxmlformats.org/officeDocument/2006/relationships/oleObject" Target="../embeddings/oleObject374.bin"/><Relationship Id="rId3" Type="http://schemas.openxmlformats.org/officeDocument/2006/relationships/image" Target="../media/image334.wmf"/><Relationship Id="rId21" Type="http://schemas.openxmlformats.org/officeDocument/2006/relationships/image" Target="../media/image343.wmf"/><Relationship Id="rId7" Type="http://schemas.openxmlformats.org/officeDocument/2006/relationships/image" Target="../media/image336.wmf"/><Relationship Id="rId12" Type="http://schemas.openxmlformats.org/officeDocument/2006/relationships/oleObject" Target="../embeddings/oleObject367.bin"/><Relationship Id="rId17" Type="http://schemas.openxmlformats.org/officeDocument/2006/relationships/image" Target="../media/image341.wmf"/><Relationship Id="rId25" Type="http://schemas.openxmlformats.org/officeDocument/2006/relationships/image" Target="../media/image345.wmf"/><Relationship Id="rId2" Type="http://schemas.openxmlformats.org/officeDocument/2006/relationships/oleObject" Target="../embeddings/oleObject362.bin"/><Relationship Id="rId16" Type="http://schemas.openxmlformats.org/officeDocument/2006/relationships/oleObject" Target="../embeddings/oleObject369.bin"/><Relationship Id="rId20" Type="http://schemas.openxmlformats.org/officeDocument/2006/relationships/oleObject" Target="../embeddings/oleObject371.bin"/><Relationship Id="rId29" Type="http://schemas.openxmlformats.org/officeDocument/2006/relationships/image" Target="../media/image347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64.bin"/><Relationship Id="rId11" Type="http://schemas.openxmlformats.org/officeDocument/2006/relationships/image" Target="../media/image338.wmf"/><Relationship Id="rId24" Type="http://schemas.openxmlformats.org/officeDocument/2006/relationships/oleObject" Target="../embeddings/oleObject373.bin"/><Relationship Id="rId5" Type="http://schemas.openxmlformats.org/officeDocument/2006/relationships/image" Target="../media/image335.wmf"/><Relationship Id="rId15" Type="http://schemas.openxmlformats.org/officeDocument/2006/relationships/image" Target="../media/image340.wmf"/><Relationship Id="rId23" Type="http://schemas.openxmlformats.org/officeDocument/2006/relationships/image" Target="../media/image344.wmf"/><Relationship Id="rId28" Type="http://schemas.openxmlformats.org/officeDocument/2006/relationships/oleObject" Target="../embeddings/oleObject375.bin"/><Relationship Id="rId10" Type="http://schemas.openxmlformats.org/officeDocument/2006/relationships/oleObject" Target="../embeddings/oleObject366.bin"/><Relationship Id="rId19" Type="http://schemas.openxmlformats.org/officeDocument/2006/relationships/image" Target="../media/image342.wmf"/><Relationship Id="rId4" Type="http://schemas.openxmlformats.org/officeDocument/2006/relationships/oleObject" Target="../embeddings/oleObject363.bin"/><Relationship Id="rId9" Type="http://schemas.openxmlformats.org/officeDocument/2006/relationships/image" Target="../media/image337.wmf"/><Relationship Id="rId14" Type="http://schemas.openxmlformats.org/officeDocument/2006/relationships/oleObject" Target="../embeddings/oleObject368.bin"/><Relationship Id="rId22" Type="http://schemas.openxmlformats.org/officeDocument/2006/relationships/oleObject" Target="../embeddings/oleObject372.bin"/><Relationship Id="rId27" Type="http://schemas.openxmlformats.org/officeDocument/2006/relationships/image" Target="../media/image34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0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2" Type="http://schemas.openxmlformats.org/officeDocument/2006/relationships/image" Target="../media/image348.GIF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4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oleObject" Target="../embeddings/oleObject384.bin"/><Relationship Id="rId18" Type="http://schemas.openxmlformats.org/officeDocument/2006/relationships/image" Target="../media/image359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56.wmf"/><Relationship Id="rId17" Type="http://schemas.openxmlformats.org/officeDocument/2006/relationships/oleObject" Target="../embeddings/oleObject38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8.wmf"/><Relationship Id="rId20" Type="http://schemas.openxmlformats.org/officeDocument/2006/relationships/image" Target="../media/image360.wmf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10" Type="http://schemas.openxmlformats.org/officeDocument/2006/relationships/image" Target="../media/image355.wmf"/><Relationship Id="rId19" Type="http://schemas.openxmlformats.org/officeDocument/2006/relationships/oleObject" Target="../embeddings/oleObject387.bin"/><Relationship Id="rId4" Type="http://schemas.openxmlformats.org/officeDocument/2006/relationships/image" Target="../media/image352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5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368.wmf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65.wmf"/><Relationship Id="rId17" Type="http://schemas.openxmlformats.org/officeDocument/2006/relationships/oleObject" Target="../embeddings/oleObject395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7.wmf"/><Relationship Id="rId20" Type="http://schemas.openxmlformats.org/officeDocument/2006/relationships/image" Target="../media/image369.wmf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62.w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10" Type="http://schemas.openxmlformats.org/officeDocument/2006/relationships/image" Target="../media/image364.wmf"/><Relationship Id="rId19" Type="http://schemas.openxmlformats.org/officeDocument/2006/relationships/oleObject" Target="../embeddings/oleObject396.bin"/><Relationship Id="rId4" Type="http://schemas.openxmlformats.org/officeDocument/2006/relationships/image" Target="../media/image361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6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image" Target="../media/image375.wmf"/><Relationship Id="rId18" Type="http://schemas.openxmlformats.org/officeDocument/2006/relationships/oleObject" Target="../embeddings/oleObject405.bin"/><Relationship Id="rId3" Type="http://schemas.openxmlformats.org/officeDocument/2006/relationships/image" Target="../media/image370.wmf"/><Relationship Id="rId7" Type="http://schemas.openxmlformats.org/officeDocument/2006/relationships/image" Target="../media/image372.wmf"/><Relationship Id="rId12" Type="http://schemas.openxmlformats.org/officeDocument/2006/relationships/oleObject" Target="../embeddings/oleObject402.bin"/><Relationship Id="rId17" Type="http://schemas.openxmlformats.org/officeDocument/2006/relationships/image" Target="../media/image377.emf"/><Relationship Id="rId2" Type="http://schemas.openxmlformats.org/officeDocument/2006/relationships/oleObject" Target="../embeddings/oleObject397.bin"/><Relationship Id="rId16" Type="http://schemas.openxmlformats.org/officeDocument/2006/relationships/oleObject" Target="../embeddings/oleObject40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99.bin"/><Relationship Id="rId11" Type="http://schemas.openxmlformats.org/officeDocument/2006/relationships/image" Target="../media/image374.wmf"/><Relationship Id="rId5" Type="http://schemas.openxmlformats.org/officeDocument/2006/relationships/image" Target="../media/image371.wmf"/><Relationship Id="rId15" Type="http://schemas.openxmlformats.org/officeDocument/2006/relationships/image" Target="../media/image376.wmf"/><Relationship Id="rId10" Type="http://schemas.openxmlformats.org/officeDocument/2006/relationships/oleObject" Target="../embeddings/oleObject401.bin"/><Relationship Id="rId19" Type="http://schemas.openxmlformats.org/officeDocument/2006/relationships/image" Target="../media/image378.wmf"/><Relationship Id="rId4" Type="http://schemas.openxmlformats.org/officeDocument/2006/relationships/oleObject" Target="../embeddings/oleObject398.bin"/><Relationship Id="rId9" Type="http://schemas.openxmlformats.org/officeDocument/2006/relationships/image" Target="../media/image373.wmf"/><Relationship Id="rId14" Type="http://schemas.openxmlformats.org/officeDocument/2006/relationships/oleObject" Target="../embeddings/oleObject40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9.bin"/><Relationship Id="rId13" Type="http://schemas.openxmlformats.org/officeDocument/2006/relationships/image" Target="../media/image376.wmf"/><Relationship Id="rId18" Type="http://schemas.openxmlformats.org/officeDocument/2006/relationships/oleObject" Target="../embeddings/oleObject414.bin"/><Relationship Id="rId3" Type="http://schemas.openxmlformats.org/officeDocument/2006/relationships/image" Target="../media/image379.emf"/><Relationship Id="rId7" Type="http://schemas.openxmlformats.org/officeDocument/2006/relationships/image" Target="../media/image371.wmf"/><Relationship Id="rId12" Type="http://schemas.openxmlformats.org/officeDocument/2006/relationships/oleObject" Target="../embeddings/oleObject411.bin"/><Relationship Id="rId17" Type="http://schemas.openxmlformats.org/officeDocument/2006/relationships/image" Target="../media/image382.wmf"/><Relationship Id="rId2" Type="http://schemas.openxmlformats.org/officeDocument/2006/relationships/oleObject" Target="../embeddings/oleObject406.bin"/><Relationship Id="rId16" Type="http://schemas.openxmlformats.org/officeDocument/2006/relationships/oleObject" Target="../embeddings/oleObject413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408.bin"/><Relationship Id="rId11" Type="http://schemas.openxmlformats.org/officeDocument/2006/relationships/image" Target="../media/image373.wmf"/><Relationship Id="rId5" Type="http://schemas.openxmlformats.org/officeDocument/2006/relationships/image" Target="../media/image380.wmf"/><Relationship Id="rId15" Type="http://schemas.openxmlformats.org/officeDocument/2006/relationships/image" Target="../media/image381.wmf"/><Relationship Id="rId10" Type="http://schemas.openxmlformats.org/officeDocument/2006/relationships/oleObject" Target="../embeddings/oleObject410.bin"/><Relationship Id="rId19" Type="http://schemas.openxmlformats.org/officeDocument/2006/relationships/image" Target="../media/image383.wmf"/><Relationship Id="rId4" Type="http://schemas.openxmlformats.org/officeDocument/2006/relationships/oleObject" Target="../embeddings/oleObject407.bin"/><Relationship Id="rId9" Type="http://schemas.openxmlformats.org/officeDocument/2006/relationships/image" Target="../media/image372.wmf"/><Relationship Id="rId14" Type="http://schemas.openxmlformats.org/officeDocument/2006/relationships/oleObject" Target="../embeddings/oleObject4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wmf"/><Relationship Id="rId2" Type="http://schemas.openxmlformats.org/officeDocument/2006/relationships/oleObject" Target="../embeddings/oleObject415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85.wmf"/><Relationship Id="rId4" Type="http://schemas.openxmlformats.org/officeDocument/2006/relationships/oleObject" Target="../embeddings/oleObject41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emf"/><Relationship Id="rId7" Type="http://schemas.openxmlformats.org/officeDocument/2006/relationships/image" Target="../media/image388.emf"/><Relationship Id="rId2" Type="http://schemas.openxmlformats.org/officeDocument/2006/relationships/oleObject" Target="../embeddings/oleObject417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419.bin"/><Relationship Id="rId5" Type="http://schemas.openxmlformats.org/officeDocument/2006/relationships/image" Target="../media/image387.wmf"/><Relationship Id="rId4" Type="http://schemas.openxmlformats.org/officeDocument/2006/relationships/oleObject" Target="../embeddings/oleObject41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emf"/><Relationship Id="rId2" Type="http://schemas.openxmlformats.org/officeDocument/2006/relationships/image" Target="../media/image389.emf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4.wm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93.emf"/><Relationship Id="rId4" Type="http://schemas.openxmlformats.org/officeDocument/2006/relationships/image" Target="../media/image39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4.bin"/><Relationship Id="rId13" Type="http://schemas.openxmlformats.org/officeDocument/2006/relationships/image" Target="../media/image399.wmf"/><Relationship Id="rId18" Type="http://schemas.openxmlformats.org/officeDocument/2006/relationships/oleObject" Target="../embeddings/oleObject429.bin"/><Relationship Id="rId3" Type="http://schemas.openxmlformats.org/officeDocument/2006/relationships/image" Target="../media/image394.wmf"/><Relationship Id="rId21" Type="http://schemas.openxmlformats.org/officeDocument/2006/relationships/image" Target="../media/image403.wmf"/><Relationship Id="rId7" Type="http://schemas.openxmlformats.org/officeDocument/2006/relationships/image" Target="../media/image396.wmf"/><Relationship Id="rId12" Type="http://schemas.openxmlformats.org/officeDocument/2006/relationships/oleObject" Target="../embeddings/oleObject426.bin"/><Relationship Id="rId17" Type="http://schemas.openxmlformats.org/officeDocument/2006/relationships/image" Target="../media/image401.wmf"/><Relationship Id="rId2" Type="http://schemas.openxmlformats.org/officeDocument/2006/relationships/oleObject" Target="../embeddings/oleObject421.bin"/><Relationship Id="rId16" Type="http://schemas.openxmlformats.org/officeDocument/2006/relationships/oleObject" Target="../embeddings/oleObject428.bin"/><Relationship Id="rId20" Type="http://schemas.openxmlformats.org/officeDocument/2006/relationships/oleObject" Target="../embeddings/oleObject430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423.bin"/><Relationship Id="rId11" Type="http://schemas.openxmlformats.org/officeDocument/2006/relationships/image" Target="../media/image398.wmf"/><Relationship Id="rId5" Type="http://schemas.openxmlformats.org/officeDocument/2006/relationships/image" Target="../media/image395.wmf"/><Relationship Id="rId15" Type="http://schemas.openxmlformats.org/officeDocument/2006/relationships/image" Target="../media/image400.wmf"/><Relationship Id="rId10" Type="http://schemas.openxmlformats.org/officeDocument/2006/relationships/oleObject" Target="../embeddings/oleObject425.bin"/><Relationship Id="rId19" Type="http://schemas.openxmlformats.org/officeDocument/2006/relationships/image" Target="../media/image402.wmf"/><Relationship Id="rId4" Type="http://schemas.openxmlformats.org/officeDocument/2006/relationships/oleObject" Target="../embeddings/oleObject422.bin"/><Relationship Id="rId9" Type="http://schemas.openxmlformats.org/officeDocument/2006/relationships/image" Target="../media/image397.wmf"/><Relationship Id="rId14" Type="http://schemas.openxmlformats.org/officeDocument/2006/relationships/oleObject" Target="../embeddings/oleObject42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4.bin"/><Relationship Id="rId13" Type="http://schemas.openxmlformats.org/officeDocument/2006/relationships/image" Target="../media/image409.wmf"/><Relationship Id="rId3" Type="http://schemas.openxmlformats.org/officeDocument/2006/relationships/image" Target="../media/image404.wmf"/><Relationship Id="rId7" Type="http://schemas.openxmlformats.org/officeDocument/2006/relationships/image" Target="../media/image406.wmf"/><Relationship Id="rId12" Type="http://schemas.openxmlformats.org/officeDocument/2006/relationships/oleObject" Target="../embeddings/oleObject436.bin"/><Relationship Id="rId17" Type="http://schemas.openxmlformats.org/officeDocument/2006/relationships/image" Target="../media/image412.GIF"/><Relationship Id="rId2" Type="http://schemas.openxmlformats.org/officeDocument/2006/relationships/oleObject" Target="../embeddings/oleObject431.bin"/><Relationship Id="rId16" Type="http://schemas.openxmlformats.org/officeDocument/2006/relationships/image" Target="../media/image411.GI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433.bin"/><Relationship Id="rId11" Type="http://schemas.openxmlformats.org/officeDocument/2006/relationships/image" Target="../media/image408.wmf"/><Relationship Id="rId5" Type="http://schemas.openxmlformats.org/officeDocument/2006/relationships/image" Target="../media/image405.wmf"/><Relationship Id="rId15" Type="http://schemas.openxmlformats.org/officeDocument/2006/relationships/image" Target="../media/image410.wmf"/><Relationship Id="rId10" Type="http://schemas.openxmlformats.org/officeDocument/2006/relationships/oleObject" Target="../embeddings/oleObject435.bin"/><Relationship Id="rId4" Type="http://schemas.openxmlformats.org/officeDocument/2006/relationships/oleObject" Target="../embeddings/oleObject432.bin"/><Relationship Id="rId9" Type="http://schemas.openxmlformats.org/officeDocument/2006/relationships/image" Target="../media/image407.wmf"/><Relationship Id="rId14" Type="http://schemas.openxmlformats.org/officeDocument/2006/relationships/oleObject" Target="../embeddings/oleObject43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13" Type="http://schemas.openxmlformats.org/officeDocument/2006/relationships/oleObject" Target="../embeddings/oleObject443.bin"/><Relationship Id="rId18" Type="http://schemas.openxmlformats.org/officeDocument/2006/relationships/image" Target="../media/image421.wmf"/><Relationship Id="rId3" Type="http://schemas.openxmlformats.org/officeDocument/2006/relationships/oleObject" Target="../embeddings/oleObject438.bin"/><Relationship Id="rId21" Type="http://schemas.openxmlformats.org/officeDocument/2006/relationships/oleObject" Target="../embeddings/oleObject447.bin"/><Relationship Id="rId7" Type="http://schemas.openxmlformats.org/officeDocument/2006/relationships/oleObject" Target="../embeddings/oleObject440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445.bin"/><Relationship Id="rId2" Type="http://schemas.openxmlformats.org/officeDocument/2006/relationships/image" Target="../media/image413.png"/><Relationship Id="rId16" Type="http://schemas.openxmlformats.org/officeDocument/2006/relationships/image" Target="../media/image420.wmf"/><Relationship Id="rId20" Type="http://schemas.openxmlformats.org/officeDocument/2006/relationships/image" Target="../media/image422.wmf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415.wmf"/><Relationship Id="rId11" Type="http://schemas.openxmlformats.org/officeDocument/2006/relationships/oleObject" Target="../embeddings/oleObject442.bin"/><Relationship Id="rId5" Type="http://schemas.openxmlformats.org/officeDocument/2006/relationships/oleObject" Target="../embeddings/oleObject439.bin"/><Relationship Id="rId15" Type="http://schemas.openxmlformats.org/officeDocument/2006/relationships/oleObject" Target="../embeddings/oleObject444.bin"/><Relationship Id="rId10" Type="http://schemas.openxmlformats.org/officeDocument/2006/relationships/image" Target="../media/image417.wmf"/><Relationship Id="rId19" Type="http://schemas.openxmlformats.org/officeDocument/2006/relationships/oleObject" Target="../embeddings/oleObject446.bin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41.bin"/><Relationship Id="rId14" Type="http://schemas.openxmlformats.org/officeDocument/2006/relationships/image" Target="../media/image419.wmf"/><Relationship Id="rId22" Type="http://schemas.openxmlformats.org/officeDocument/2006/relationships/image" Target="../media/image42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453.bin"/><Relationship Id="rId18" Type="http://schemas.openxmlformats.org/officeDocument/2006/relationships/image" Target="../media/image431.wmf"/><Relationship Id="rId3" Type="http://schemas.openxmlformats.org/officeDocument/2006/relationships/oleObject" Target="../embeddings/oleObject448.bin"/><Relationship Id="rId21" Type="http://schemas.openxmlformats.org/officeDocument/2006/relationships/oleObject" Target="../embeddings/oleObject457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28.wmf"/><Relationship Id="rId17" Type="http://schemas.openxmlformats.org/officeDocument/2006/relationships/oleObject" Target="../embeddings/oleObject455.bin"/><Relationship Id="rId2" Type="http://schemas.openxmlformats.org/officeDocument/2006/relationships/image" Target="../media/image413.png"/><Relationship Id="rId16" Type="http://schemas.openxmlformats.org/officeDocument/2006/relationships/image" Target="../media/image430.wmf"/><Relationship Id="rId20" Type="http://schemas.openxmlformats.org/officeDocument/2006/relationships/image" Target="../media/image432.wmf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10" Type="http://schemas.openxmlformats.org/officeDocument/2006/relationships/image" Target="../media/image427.wmf"/><Relationship Id="rId19" Type="http://schemas.openxmlformats.org/officeDocument/2006/relationships/oleObject" Target="../embeddings/oleObject456.bin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29.wmf"/><Relationship Id="rId22" Type="http://schemas.openxmlformats.org/officeDocument/2006/relationships/image" Target="../media/image43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oleObject" Target="../embeddings/oleObject458.bin"/><Relationship Id="rId7" Type="http://schemas.openxmlformats.org/officeDocument/2006/relationships/oleObject" Target="../embeddings/oleObject460.bin"/><Relationship Id="rId12" Type="http://schemas.openxmlformats.org/officeDocument/2006/relationships/image" Target="../media/image438.wmf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35.wmf"/><Relationship Id="rId11" Type="http://schemas.openxmlformats.org/officeDocument/2006/relationships/oleObject" Target="../embeddings/oleObject462.bin"/><Relationship Id="rId5" Type="http://schemas.openxmlformats.org/officeDocument/2006/relationships/oleObject" Target="../embeddings/oleObject459.bin"/><Relationship Id="rId10" Type="http://schemas.openxmlformats.org/officeDocument/2006/relationships/image" Target="../media/image437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6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9.GIF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32.wmf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9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32.wmf"/><Relationship Id="rId21" Type="http://schemas.openxmlformats.org/officeDocument/2006/relationships/image" Target="../media/image45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33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71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33" Type="http://schemas.openxmlformats.org/officeDocument/2006/relationships/image" Target="../media/image57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5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37" Type="http://schemas.openxmlformats.org/officeDocument/2006/relationships/image" Target="../media/image59.wmf"/><Relationship Id="rId5" Type="http://schemas.openxmlformats.org/officeDocument/2006/relationships/image" Target="../media/image3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2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50.wmf"/><Relationship Id="rId31" Type="http://schemas.openxmlformats.org/officeDocument/2006/relationships/image" Target="../media/image56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69.bin"/><Relationship Id="rId35" Type="http://schemas.openxmlformats.org/officeDocument/2006/relationships/image" Target="../media/image58.wmf"/><Relationship Id="rId8" Type="http://schemas.openxmlformats.org/officeDocument/2006/relationships/oleObject" Target="../embeddings/oleObject58.bin"/><Relationship Id="rId3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60.wmf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89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33" Type="http://schemas.openxmlformats.org/officeDocument/2006/relationships/image" Target="../media/image75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68.wmf"/><Relationship Id="rId31" Type="http://schemas.openxmlformats.org/officeDocument/2006/relationships/image" Target="../media/image74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76.wmf"/><Relationship Id="rId8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555038" y="5949950"/>
          <a:ext cx="569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3154680" imgH="4708525" progId="MS_ClipArt_Gallery.2">
                  <p:embed/>
                </p:oleObj>
              </mc:Choice>
              <mc:Fallback>
                <p:oleObj name="剪辑" r:id="rId3" imgW="3154680" imgH="4708525" progId="MS_ClipArt_Gallery.2">
                  <p:embed/>
                  <p:pic>
                    <p:nvPicPr>
                      <p:cNvPr id="0" name="图片 604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5949950"/>
                        <a:ext cx="569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-12700" y="5365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8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159500"/>
            <a:ext cx="1217613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WordArt 18"/>
          <p:cNvSpPr>
            <a:spLocks noChangeArrowheads="1" noChangeShapeType="1" noTextEdit="1"/>
          </p:cNvSpPr>
          <p:nvPr/>
        </p:nvSpPr>
        <p:spPr bwMode="auto">
          <a:xfrm>
            <a:off x="1967948" y="1085818"/>
            <a:ext cx="5068955" cy="6216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99"/>
                </a:solidFill>
                <a:latin typeface="华文细黑" panose="02010600040101010101" charset="-122"/>
                <a:ea typeface="华文细黑" panose="02010600040101010101" charset="-122"/>
              </a:rPr>
              <a:t>第二章  随机变量</a:t>
            </a:r>
          </a:p>
        </p:txBody>
      </p:sp>
      <p:sp>
        <p:nvSpPr>
          <p:cNvPr id="9" name="WordArt 21"/>
          <p:cNvSpPr>
            <a:spLocks noChangeArrowheads="1" noChangeShapeType="1" noTextEdit="1"/>
          </p:cNvSpPr>
          <p:nvPr/>
        </p:nvSpPr>
        <p:spPr bwMode="auto">
          <a:xfrm>
            <a:off x="2431537" y="2392230"/>
            <a:ext cx="4040097" cy="58556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7" name="WordArt 22"/>
          <p:cNvSpPr>
            <a:spLocks noChangeArrowheads="1" noChangeShapeType="1" noTextEdit="1"/>
          </p:cNvSpPr>
          <p:nvPr/>
        </p:nvSpPr>
        <p:spPr bwMode="auto">
          <a:xfrm>
            <a:off x="2431537" y="3241315"/>
            <a:ext cx="4038508" cy="54927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18" name="WordArt 23"/>
          <p:cNvSpPr>
            <a:spLocks noChangeArrowheads="1" noChangeShapeType="1" noTextEdit="1"/>
          </p:cNvSpPr>
          <p:nvPr/>
        </p:nvSpPr>
        <p:spPr bwMode="auto">
          <a:xfrm>
            <a:off x="2431537" y="4025081"/>
            <a:ext cx="4694492" cy="5444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随机变量的函数</a:t>
            </a: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414945" y="3258074"/>
            <a:ext cx="2478563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(continuous  </a:t>
            </a:r>
            <a:r>
              <a:rPr kumimoji="1" lang="en-US" altLang="zh-CN" sz="2400" b="1" dirty="0" err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kumimoji="1"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.)</a:t>
            </a:r>
            <a:endParaRPr kumimoji="1" lang="zh-CN" altLang="en-US" sz="24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100" name="Group 28"/>
          <p:cNvGrpSpPr/>
          <p:nvPr/>
        </p:nvGrpSpPr>
        <p:grpSpPr bwMode="auto">
          <a:xfrm>
            <a:off x="198438" y="934363"/>
            <a:ext cx="1133475" cy="636587"/>
            <a:chOff x="581" y="446"/>
            <a:chExt cx="473" cy="268"/>
          </a:xfrm>
        </p:grpSpPr>
        <p:pic>
          <p:nvPicPr>
            <p:cNvPr id="387091" name="Picture 19" descr="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1" y="483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709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696" y="446"/>
              <a:ext cx="35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</a:p>
          </p:txBody>
        </p:sp>
      </p:grpSp>
      <p:graphicFrame>
        <p:nvGraphicFramePr>
          <p:cNvPr id="387095" name="Object 23"/>
          <p:cNvGraphicFramePr>
            <a:graphicFrameLocks noChangeAspect="1"/>
          </p:cNvGraphicFramePr>
          <p:nvPr/>
        </p:nvGraphicFramePr>
        <p:xfrm>
          <a:off x="2614613" y="2151975"/>
          <a:ext cx="37512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47200" imgH="3962400" progId="Equation.DSMT4">
                  <p:embed/>
                </p:oleObj>
              </mc:Choice>
              <mc:Fallback>
                <p:oleObj name="Equation" r:id="rId3" imgW="34747200" imgH="396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151975"/>
                        <a:ext cx="37512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97" name="Group 25"/>
          <p:cNvGrpSpPr/>
          <p:nvPr/>
        </p:nvGrpSpPr>
        <p:grpSpPr bwMode="auto">
          <a:xfrm>
            <a:off x="1500188" y="705763"/>
            <a:ext cx="6078537" cy="603152"/>
            <a:chOff x="1393" y="532"/>
            <a:chExt cx="3642" cy="358"/>
          </a:xfrm>
        </p:grpSpPr>
        <p:sp>
          <p:nvSpPr>
            <p:cNvPr id="387075" name="Rectangle 3"/>
            <p:cNvSpPr>
              <a:spLocks noChangeArrowheads="1"/>
            </p:cNvSpPr>
            <p:nvPr/>
          </p:nvSpPr>
          <p:spPr bwMode="auto">
            <a:xfrm>
              <a:off x="1393" y="532"/>
              <a:ext cx="364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  </a:t>
              </a:r>
              <a:r>
                <a:rPr lang="zh-CN" altLang="en-US" b="1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为连续型         </a:t>
              </a:r>
              <a:r>
                <a:rPr lang="zh-CN" altLang="en-US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为任意常数</a:t>
              </a:r>
              <a:r>
                <a:rPr lang="en-US" altLang="zh-CN" b="1" dirty="0">
                  <a:solidFill>
                    <a:srgbClr val="FF0000"/>
                  </a:solidFill>
                </a:rPr>
                <a:t>,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  <p:graphicFrame>
          <p:nvGraphicFramePr>
            <p:cNvPr id="387094" name="Object 22"/>
            <p:cNvGraphicFramePr>
              <a:graphicFrameLocks noChangeAspect="1"/>
            </p:cNvGraphicFramePr>
            <p:nvPr/>
          </p:nvGraphicFramePr>
          <p:xfrm>
            <a:off x="1668" y="624"/>
            <a:ext cx="26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62400" imgH="3352800" progId="Equation.DSMT4">
                    <p:embed/>
                  </p:oleObj>
                </mc:Choice>
                <mc:Fallback>
                  <p:oleObj name="Equation" r:id="rId5" imgW="3962400" imgH="3352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624"/>
                          <a:ext cx="26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096" name="Object 24"/>
            <p:cNvGraphicFramePr>
              <a:graphicFrameLocks noChangeAspect="1"/>
            </p:cNvGraphicFramePr>
            <p:nvPr/>
          </p:nvGraphicFramePr>
          <p:xfrm>
            <a:off x="2753" y="673"/>
            <a:ext cx="58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534400" imgH="3352800" progId="Equation.DSMT4">
                    <p:embed/>
                  </p:oleObj>
                </mc:Choice>
                <mc:Fallback>
                  <p:oleObj name="Equation" r:id="rId7" imgW="8534400" imgH="3352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673"/>
                          <a:ext cx="58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098" name="Object 26"/>
          <p:cNvGraphicFramePr>
            <a:graphicFrameLocks noChangeAspect="1"/>
          </p:cNvGraphicFramePr>
          <p:nvPr/>
        </p:nvGraphicFramePr>
        <p:xfrm>
          <a:off x="3168650" y="1255038"/>
          <a:ext cx="19097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544800" imgH="3962400" progId="Equation.DSMT4">
                  <p:embed/>
                </p:oleObj>
              </mc:Choice>
              <mc:Fallback>
                <p:oleObj name="Equation" r:id="rId9" imgW="15544800" imgH="396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255038"/>
                        <a:ext cx="19097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99" name="WordArt 27"/>
          <p:cNvSpPr>
            <a:spLocks noChangeArrowheads="1" noChangeShapeType="1" noTextEdit="1"/>
          </p:cNvSpPr>
          <p:nvPr/>
        </p:nvSpPr>
        <p:spPr bwMode="auto">
          <a:xfrm>
            <a:off x="5094288" y="136933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87101" name="WordArt 29"/>
          <p:cNvSpPr>
            <a:spLocks noChangeArrowheads="1" noChangeShapeType="1" noTextEdit="1"/>
          </p:cNvSpPr>
          <p:nvPr/>
        </p:nvSpPr>
        <p:spPr bwMode="auto">
          <a:xfrm>
            <a:off x="693738" y="1796375"/>
            <a:ext cx="785812" cy="277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387104" name="Group 32"/>
          <p:cNvGrpSpPr/>
          <p:nvPr/>
        </p:nvGrpSpPr>
        <p:grpSpPr bwMode="auto">
          <a:xfrm>
            <a:off x="1657351" y="1629688"/>
            <a:ext cx="2376488" cy="519112"/>
            <a:chOff x="1172" y="835"/>
            <a:chExt cx="1497" cy="327"/>
          </a:xfrm>
        </p:grpSpPr>
        <p:graphicFrame>
          <p:nvGraphicFramePr>
            <p:cNvPr id="387102" name="Object 30"/>
            <p:cNvGraphicFramePr>
              <a:graphicFrameLocks noChangeAspect="1"/>
            </p:cNvGraphicFramePr>
            <p:nvPr/>
          </p:nvGraphicFramePr>
          <p:xfrm>
            <a:off x="1172" y="911"/>
            <a:ext cx="83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192000" imgH="3657600" progId="Equation.DSMT4">
                    <p:embed/>
                  </p:oleObj>
                </mc:Choice>
                <mc:Fallback>
                  <p:oleObj name="Equation" r:id="rId11" imgW="12192000" imgH="3657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911"/>
                          <a:ext cx="83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7103" name="Rectangle 31"/>
            <p:cNvSpPr>
              <a:spLocks noChangeArrowheads="1"/>
            </p:cNvSpPr>
            <p:nvPr/>
          </p:nvSpPr>
          <p:spPr bwMode="auto">
            <a:xfrm>
              <a:off x="1982" y="835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有   </a:t>
              </a:r>
            </a:p>
          </p:txBody>
        </p:sp>
      </p:grpSp>
      <p:graphicFrame>
        <p:nvGraphicFramePr>
          <p:cNvPr id="387105" name="Object 33"/>
          <p:cNvGraphicFramePr>
            <a:graphicFrameLocks noChangeAspect="1"/>
          </p:cNvGraphicFramePr>
          <p:nvPr/>
        </p:nvGraphicFramePr>
        <p:xfrm>
          <a:off x="1363663" y="2610763"/>
          <a:ext cx="51974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158400" imgH="3962400" progId="Equation.DSMT4">
                  <p:embed/>
                </p:oleObj>
              </mc:Choice>
              <mc:Fallback>
                <p:oleObj name="Equation" r:id="rId13" imgW="48158400" imgH="3962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610763"/>
                        <a:ext cx="51974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6" name="Object 34"/>
          <p:cNvGraphicFramePr>
            <a:graphicFrameLocks noChangeAspect="1"/>
          </p:cNvGraphicFramePr>
          <p:nvPr/>
        </p:nvGraphicFramePr>
        <p:xfrm>
          <a:off x="3709988" y="3028275"/>
          <a:ext cx="26987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993600" imgH="4267200" progId="Equation.DSMT4">
                  <p:embed/>
                </p:oleObj>
              </mc:Choice>
              <mc:Fallback>
                <p:oleObj name="Equation" r:id="rId15" imgW="24993600" imgH="426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028275"/>
                        <a:ext cx="26987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7" name="Object 35"/>
          <p:cNvGraphicFramePr>
            <a:graphicFrameLocks noChangeAspect="1"/>
          </p:cNvGraphicFramePr>
          <p:nvPr/>
        </p:nvGraphicFramePr>
        <p:xfrm>
          <a:off x="6307791" y="3029863"/>
          <a:ext cx="21399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812000" imgH="4267200" progId="Equation.DSMT4">
                  <p:embed/>
                </p:oleObj>
              </mc:Choice>
              <mc:Fallback>
                <p:oleObj name="Equation" r:id="rId17" imgW="19812000" imgH="4267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791" y="3029863"/>
                        <a:ext cx="21399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8" name="Object 36"/>
          <p:cNvGraphicFramePr>
            <a:graphicFrameLocks noChangeAspect="1"/>
          </p:cNvGraphicFramePr>
          <p:nvPr/>
        </p:nvGraphicFramePr>
        <p:xfrm>
          <a:off x="1919288" y="3450550"/>
          <a:ext cx="2460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250400" imgH="3962400" progId="Equation.DSMT4">
                  <p:embed/>
                </p:oleObj>
              </mc:Choice>
              <mc:Fallback>
                <p:oleObj name="Equation" r:id="rId19" imgW="22250400" imgH="3962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450550"/>
                        <a:ext cx="2460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10" name="AutoShape 38"/>
          <p:cNvSpPr>
            <a:spLocks noChangeArrowheads="1"/>
          </p:cNvSpPr>
          <p:nvPr/>
        </p:nvSpPr>
        <p:spPr bwMode="auto">
          <a:xfrm>
            <a:off x="508000" y="4190325"/>
            <a:ext cx="1069975" cy="676275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9933"/>
              </a:solidFill>
            </a:endParaRPr>
          </a:p>
        </p:txBody>
      </p:sp>
      <p:sp>
        <p:nvSpPr>
          <p:cNvPr id="387111" name="WordArt 39"/>
          <p:cNvSpPr>
            <a:spLocks noChangeArrowheads="1" noChangeShapeType="1" noTextEdit="1"/>
          </p:cNvSpPr>
          <p:nvPr/>
        </p:nvSpPr>
        <p:spPr bwMode="auto">
          <a:xfrm>
            <a:off x="809625" y="4339550"/>
            <a:ext cx="446088" cy="344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hlink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sp>
        <p:nvSpPr>
          <p:cNvPr id="387113" name="Rectangle 41"/>
          <p:cNvSpPr>
            <a:spLocks noChangeArrowheads="1"/>
          </p:cNvSpPr>
          <p:nvPr/>
        </p:nvSpPr>
        <p:spPr bwMode="auto">
          <a:xfrm>
            <a:off x="1506538" y="4233188"/>
            <a:ext cx="4310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对于连续型</a:t>
            </a:r>
            <a:r>
              <a:rPr lang="en-US" altLang="zh-CN" b="1" dirty="0" err="1">
                <a:solidFill>
                  <a:schemeClr val="bg2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</a:p>
        </p:txBody>
      </p:sp>
      <p:graphicFrame>
        <p:nvGraphicFramePr>
          <p:cNvPr id="387115" name="Object 43"/>
          <p:cNvGraphicFramePr>
            <a:graphicFrameLocks noChangeAspect="1"/>
          </p:cNvGraphicFramePr>
          <p:nvPr/>
        </p:nvGraphicFramePr>
        <p:xfrm>
          <a:off x="2071688" y="4782463"/>
          <a:ext cx="50974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490400" imgH="3962400" progId="Equation.DSMT4">
                  <p:embed/>
                </p:oleObj>
              </mc:Choice>
              <mc:Fallback>
                <p:oleObj name="Equation" r:id="rId21" imgW="37490400" imgH="396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82463"/>
                        <a:ext cx="50974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6" name="Object 44"/>
          <p:cNvGraphicFramePr>
            <a:graphicFrameLocks noChangeAspect="1"/>
          </p:cNvGraphicFramePr>
          <p:nvPr/>
        </p:nvGraphicFramePr>
        <p:xfrm>
          <a:off x="4448175" y="5279350"/>
          <a:ext cx="27368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116800" imgH="7620000" progId="Equation.DSMT4">
                  <p:embed/>
                </p:oleObj>
              </mc:Choice>
              <mc:Fallback>
                <p:oleObj name="Equation" r:id="rId23" imgW="20116800" imgH="76200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79350"/>
                        <a:ext cx="27368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9" name="AutoShape 37"/>
          <p:cNvSpPr>
            <a:spLocks noChangeArrowheads="1"/>
          </p:cNvSpPr>
          <p:nvPr/>
        </p:nvSpPr>
        <p:spPr bwMode="auto">
          <a:xfrm>
            <a:off x="5735638" y="3717250"/>
            <a:ext cx="2563812" cy="882650"/>
          </a:xfrm>
          <a:prstGeom prst="wedgeRectCallout">
            <a:avLst>
              <a:gd name="adj1" fmla="val -38917"/>
              <a:gd name="adj2" fmla="val -88310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注意分布函数一定连续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87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5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9" grpId="0" animBg="1"/>
      <p:bldP spid="387101" grpId="0" animBg="1"/>
      <p:bldP spid="387110" grpId="0" animBg="1"/>
      <p:bldP spid="387111" grpId="0" animBg="1"/>
      <p:bldP spid="387113" grpId="0"/>
      <p:bldP spid="387109" grpId="0" animBg="1"/>
      <p:bldP spid="38710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ChangeArrowheads="1"/>
          </p:cNvSpPr>
          <p:nvPr/>
        </p:nvSpPr>
        <p:spPr bwMode="auto">
          <a:xfrm>
            <a:off x="477370" y="3900767"/>
            <a:ext cx="824977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   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要注意的是，密度函数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f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(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)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在某点处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c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的高度，并不反映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取值的概率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. 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但是，这个高度越大，则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取 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c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附近的值的概率就越大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. </a:t>
            </a:r>
          </a:p>
          <a:p>
            <a:pPr algn="just">
              <a:spcBef>
                <a:spcPct val="10000"/>
              </a:spcBef>
            </a:pP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   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也可以说，在某点密度曲线的高度反映了概率集中在该点附近的程度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>
            <a:off x="5765800" y="2699030"/>
            <a:ext cx="0" cy="7905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3586" name="Group 18"/>
          <p:cNvGrpSpPr/>
          <p:nvPr/>
        </p:nvGrpSpPr>
        <p:grpSpPr bwMode="auto">
          <a:xfrm>
            <a:off x="2808288" y="1765580"/>
            <a:ext cx="4324350" cy="2255837"/>
            <a:chOff x="1063" y="740"/>
            <a:chExt cx="2724" cy="1421"/>
          </a:xfrm>
        </p:grpSpPr>
        <p:grpSp>
          <p:nvGrpSpPr>
            <p:cNvPr id="493571" name="Group 3"/>
            <p:cNvGrpSpPr/>
            <p:nvPr/>
          </p:nvGrpSpPr>
          <p:grpSpPr bwMode="auto">
            <a:xfrm>
              <a:off x="1063" y="740"/>
              <a:ext cx="2724" cy="1421"/>
              <a:chOff x="1296" y="1296"/>
              <a:chExt cx="2724" cy="1421"/>
            </a:xfrm>
          </p:grpSpPr>
          <p:sp>
            <p:nvSpPr>
              <p:cNvPr id="493572" name="Rectangle 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2400" b="1" i="1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f </a:t>
                </a:r>
                <a:r>
                  <a:rPr kumimoji="0" lang="en-US" altLang="zh-CN" sz="2400" b="1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1" i="1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0" lang="en-US" altLang="zh-CN" sz="2400" b="1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kumimoji="0" lang="en-US" altLang="zh-CN" sz="2400" b="1" i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93573" name="Group 5"/>
              <p:cNvGrpSpPr/>
              <p:nvPr/>
            </p:nvGrpSpPr>
            <p:grpSpPr bwMode="auto">
              <a:xfrm>
                <a:off x="1296" y="1392"/>
                <a:ext cx="2724" cy="1325"/>
                <a:chOff x="1296" y="1392"/>
                <a:chExt cx="2724" cy="1325"/>
              </a:xfrm>
            </p:grpSpPr>
            <p:sp>
              <p:nvSpPr>
                <p:cNvPr id="49357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792" y="2265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kumimoji="0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0"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3575" name="Line 7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2448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95000"/>
                      <a:lumOff val="5000"/>
                    </a:schemeClr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5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altLang="zh-CN" sz="32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493577" name="Freeform 9"/>
                <p:cNvSpPr/>
                <p:nvPr/>
              </p:nvSpPr>
              <p:spPr bwMode="auto">
                <a:xfrm>
                  <a:off x="1364" y="2450"/>
                  <a:ext cx="38" cy="13"/>
                </a:xfrm>
                <a:custGeom>
                  <a:avLst/>
                  <a:gdLst>
                    <a:gd name="T0" fmla="*/ 0 w 38"/>
                    <a:gd name="T1" fmla="*/ 0 h 13"/>
                    <a:gd name="T2" fmla="*/ 38 w 38"/>
                    <a:gd name="T3" fmla="*/ 13 h 13"/>
                    <a:gd name="T4" fmla="*/ 0 w 38"/>
                    <a:gd name="T5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" h="13">
                      <a:moveTo>
                        <a:pt x="0" y="0"/>
                      </a:moveTo>
                      <a:cubicBezTo>
                        <a:pt x="13" y="4"/>
                        <a:pt x="38" y="13"/>
                        <a:pt x="38" y="13"/>
                      </a:cubicBezTo>
                      <a:cubicBezTo>
                        <a:pt x="38" y="13"/>
                        <a:pt x="13" y="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57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112" y="139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95000"/>
                      <a:lumOff val="5000"/>
                    </a:schemeClr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579" name="Freeform 11"/>
                <p:cNvSpPr/>
                <p:nvPr/>
              </p:nvSpPr>
              <p:spPr bwMode="auto">
                <a:xfrm>
                  <a:off x="1680" y="1728"/>
                  <a:ext cx="1248" cy="728"/>
                </a:xfrm>
                <a:custGeom>
                  <a:avLst/>
                  <a:gdLst>
                    <a:gd name="T0" fmla="*/ 0 w 1248"/>
                    <a:gd name="T1" fmla="*/ 704 h 728"/>
                    <a:gd name="T2" fmla="*/ 336 w 1248"/>
                    <a:gd name="T3" fmla="*/ 656 h 728"/>
                    <a:gd name="T4" fmla="*/ 528 w 1248"/>
                    <a:gd name="T5" fmla="*/ 272 h 728"/>
                    <a:gd name="T6" fmla="*/ 672 w 1248"/>
                    <a:gd name="T7" fmla="*/ 32 h 728"/>
                    <a:gd name="T8" fmla="*/ 768 w 1248"/>
                    <a:gd name="T9" fmla="*/ 80 h 728"/>
                    <a:gd name="T10" fmla="*/ 864 w 1248"/>
                    <a:gd name="T11" fmla="*/ 272 h 728"/>
                    <a:gd name="T12" fmla="*/ 912 w 1248"/>
                    <a:gd name="T13" fmla="*/ 416 h 728"/>
                    <a:gd name="T14" fmla="*/ 1056 w 1248"/>
                    <a:gd name="T15" fmla="*/ 656 h 728"/>
                    <a:gd name="T16" fmla="*/ 1248 w 1248"/>
                    <a:gd name="T17" fmla="*/ 704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48" h="728">
                      <a:moveTo>
                        <a:pt x="0" y="704"/>
                      </a:moveTo>
                      <a:cubicBezTo>
                        <a:pt x="124" y="716"/>
                        <a:pt x="248" y="728"/>
                        <a:pt x="336" y="656"/>
                      </a:cubicBezTo>
                      <a:cubicBezTo>
                        <a:pt x="424" y="584"/>
                        <a:pt x="472" y="376"/>
                        <a:pt x="528" y="272"/>
                      </a:cubicBezTo>
                      <a:cubicBezTo>
                        <a:pt x="584" y="168"/>
                        <a:pt x="632" y="64"/>
                        <a:pt x="672" y="32"/>
                      </a:cubicBezTo>
                      <a:cubicBezTo>
                        <a:pt x="712" y="0"/>
                        <a:pt x="736" y="40"/>
                        <a:pt x="768" y="80"/>
                      </a:cubicBezTo>
                      <a:cubicBezTo>
                        <a:pt x="800" y="120"/>
                        <a:pt x="840" y="216"/>
                        <a:pt x="864" y="272"/>
                      </a:cubicBezTo>
                      <a:cubicBezTo>
                        <a:pt x="888" y="328"/>
                        <a:pt x="880" y="352"/>
                        <a:pt x="912" y="416"/>
                      </a:cubicBezTo>
                      <a:cubicBezTo>
                        <a:pt x="944" y="480"/>
                        <a:pt x="1000" y="608"/>
                        <a:pt x="1056" y="656"/>
                      </a:cubicBezTo>
                      <a:cubicBezTo>
                        <a:pt x="1112" y="704"/>
                        <a:pt x="1216" y="696"/>
                        <a:pt x="1248" y="704"/>
                      </a:cubicBezTo>
                    </a:path>
                  </a:pathLst>
                </a:custGeom>
                <a:solidFill>
                  <a:srgbClr val="FF0000">
                    <a:alpha val="39000"/>
                  </a:srgbClr>
                </a:solidFill>
                <a:ln w="28575" cap="flat" cmpd="sng">
                  <a:solidFill>
                    <a:srgbClr val="FF0000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3581" name="Line 13"/>
            <p:cNvSpPr>
              <a:spLocks noChangeShapeType="1"/>
            </p:cNvSpPr>
            <p:nvPr/>
          </p:nvSpPr>
          <p:spPr bwMode="auto">
            <a:xfrm flipV="1">
              <a:off x="2290" y="1389"/>
              <a:ext cx="0" cy="49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82" name="Rectangle 14"/>
            <p:cNvSpPr>
              <a:spLocks noChangeArrowheads="1"/>
            </p:cNvSpPr>
            <p:nvPr/>
          </p:nvSpPr>
          <p:spPr bwMode="auto">
            <a:xfrm>
              <a:off x="2159" y="1797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grpSp>
        <p:nvGrpSpPr>
          <p:cNvPr id="493583" name="Group 15"/>
          <p:cNvGrpSpPr/>
          <p:nvPr/>
        </p:nvGrpSpPr>
        <p:grpSpPr bwMode="auto">
          <a:xfrm>
            <a:off x="1119188" y="1937030"/>
            <a:ext cx="1477962" cy="855662"/>
            <a:chOff x="581" y="446"/>
            <a:chExt cx="473" cy="268"/>
          </a:xfrm>
        </p:grpSpPr>
        <p:pic>
          <p:nvPicPr>
            <p:cNvPr id="493584" name="Picture 16" descr="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1" y="483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3585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696" y="446"/>
              <a:ext cx="35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注意</a:t>
              </a:r>
            </a:p>
          </p:txBody>
        </p:sp>
      </p:grpSp>
      <p:grpSp>
        <p:nvGrpSpPr>
          <p:cNvPr id="493587" name="Group 19"/>
          <p:cNvGrpSpPr/>
          <p:nvPr/>
        </p:nvGrpSpPr>
        <p:grpSpPr bwMode="auto">
          <a:xfrm>
            <a:off x="527050" y="658252"/>
            <a:ext cx="985838" cy="512762"/>
            <a:chOff x="581" y="446"/>
            <a:chExt cx="473" cy="268"/>
          </a:xfrm>
        </p:grpSpPr>
        <p:pic>
          <p:nvPicPr>
            <p:cNvPr id="493588" name="Picture 20" descr="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1" y="483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358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96" y="446"/>
              <a:ext cx="35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</a:p>
          </p:txBody>
        </p:sp>
      </p:grpSp>
      <p:grpSp>
        <p:nvGrpSpPr>
          <p:cNvPr id="493590" name="Group 22"/>
          <p:cNvGrpSpPr/>
          <p:nvPr/>
        </p:nvGrpSpPr>
        <p:grpSpPr bwMode="auto">
          <a:xfrm>
            <a:off x="1631950" y="526488"/>
            <a:ext cx="5781675" cy="571500"/>
            <a:chOff x="1393" y="532"/>
            <a:chExt cx="3642" cy="360"/>
          </a:xfrm>
        </p:grpSpPr>
        <p:sp>
          <p:nvSpPr>
            <p:cNvPr id="493591" name="Rectangle 23"/>
            <p:cNvSpPr>
              <a:spLocks noChangeArrowheads="1"/>
            </p:cNvSpPr>
            <p:nvPr/>
          </p:nvSpPr>
          <p:spPr bwMode="auto">
            <a:xfrm>
              <a:off x="1393" y="532"/>
              <a:ext cx="364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 </a:t>
              </a:r>
              <a:r>
                <a:rPr lang="zh-CN" altLang="en-US" b="1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为连续型      </a:t>
              </a:r>
              <a:r>
                <a:rPr lang="zh-CN" altLang="en-US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为任意常数</a:t>
              </a:r>
              <a:r>
                <a:rPr lang="en-US" altLang="zh-CN" b="1" dirty="0">
                  <a:solidFill>
                    <a:srgbClr val="FF0000"/>
                  </a:solidFill>
                </a:rPr>
                <a:t>,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</a:p>
          </p:txBody>
        </p:sp>
        <p:graphicFrame>
          <p:nvGraphicFramePr>
            <p:cNvPr id="493592" name="Object 24"/>
            <p:cNvGraphicFramePr>
              <a:graphicFrameLocks noChangeAspect="1"/>
            </p:cNvGraphicFramePr>
            <p:nvPr/>
          </p:nvGraphicFramePr>
          <p:xfrm>
            <a:off x="1676" y="640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62400" imgH="3352800" progId="Equation.DSMT4">
                    <p:embed/>
                  </p:oleObj>
                </mc:Choice>
                <mc:Fallback>
                  <p:oleObj name="Equation" r:id="rId3" imgW="3962400" imgH="3352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640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3" name="Object 25"/>
            <p:cNvGraphicFramePr>
              <a:graphicFrameLocks noChangeAspect="1"/>
            </p:cNvGraphicFramePr>
            <p:nvPr/>
          </p:nvGraphicFramePr>
          <p:xfrm>
            <a:off x="2753" y="673"/>
            <a:ext cx="58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534400" imgH="3352800" progId="Equation.DSMT4">
                    <p:embed/>
                  </p:oleObj>
                </mc:Choice>
                <mc:Fallback>
                  <p:oleObj name="Equation" r:id="rId5" imgW="8534400" imgH="3352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673"/>
                          <a:ext cx="58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594" name="Group 26"/>
          <p:cNvGrpSpPr/>
          <p:nvPr/>
        </p:nvGrpSpPr>
        <p:grpSpPr bwMode="auto">
          <a:xfrm>
            <a:off x="1608138" y="1093227"/>
            <a:ext cx="4879975" cy="522287"/>
            <a:chOff x="1051" y="3914"/>
            <a:chExt cx="3074" cy="329"/>
          </a:xfrm>
        </p:grpSpPr>
        <p:sp>
          <p:nvSpPr>
            <p:cNvPr id="493595" name="Rectangle 27"/>
            <p:cNvSpPr>
              <a:spLocks noChangeArrowheads="1"/>
            </p:cNvSpPr>
            <p:nvPr/>
          </p:nvSpPr>
          <p:spPr bwMode="auto">
            <a:xfrm>
              <a:off x="1051" y="3914"/>
              <a:ext cx="3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那么            是否是不可能事件</a:t>
              </a:r>
            </a:p>
          </p:txBody>
        </p:sp>
        <p:graphicFrame>
          <p:nvGraphicFramePr>
            <p:cNvPr id="493596" name="Object 28"/>
            <p:cNvGraphicFramePr>
              <a:graphicFrameLocks noChangeAspect="1"/>
            </p:cNvGraphicFramePr>
            <p:nvPr/>
          </p:nvGraphicFramePr>
          <p:xfrm>
            <a:off x="1529" y="3981"/>
            <a:ext cx="74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668000" imgH="3962400" progId="Equation.DSMT4">
                    <p:embed/>
                  </p:oleObj>
                </mc:Choice>
                <mc:Fallback>
                  <p:oleObj name="Equation" r:id="rId7" imgW="10668000" imgH="39624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3981"/>
                          <a:ext cx="74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597" name="WordArt 29"/>
          <p:cNvSpPr>
            <a:spLocks noChangeArrowheads="1" noChangeShapeType="1" noTextEdit="1"/>
          </p:cNvSpPr>
          <p:nvPr/>
        </p:nvSpPr>
        <p:spPr bwMode="auto">
          <a:xfrm>
            <a:off x="6432550" y="1189411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aphicFrame>
        <p:nvGraphicFramePr>
          <p:cNvPr id="493598" name="Object 30"/>
          <p:cNvGraphicFramePr>
            <a:graphicFrameLocks noChangeAspect="1"/>
          </p:cNvGraphicFramePr>
          <p:nvPr/>
        </p:nvGraphicFramePr>
        <p:xfrm>
          <a:off x="6923088" y="693738"/>
          <a:ext cx="19732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288000" imgH="3962400" progId="Equation.DSMT4">
                  <p:embed/>
                </p:oleObj>
              </mc:Choice>
              <mc:Fallback>
                <p:oleObj name="Equation" r:id="rId9" imgW="18288000" imgH="3962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693738"/>
                        <a:ext cx="19732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9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build="p" autoUpdateAnimBg="0"/>
      <p:bldP spid="4935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Freeform 2"/>
          <p:cNvSpPr/>
          <p:nvPr/>
        </p:nvSpPr>
        <p:spPr bwMode="auto">
          <a:xfrm>
            <a:off x="343872" y="3603453"/>
            <a:ext cx="2179792" cy="1331913"/>
          </a:xfrm>
          <a:custGeom>
            <a:avLst/>
            <a:gdLst>
              <a:gd name="T0" fmla="*/ 0 w 1529"/>
              <a:gd name="T1" fmla="*/ 630 h 839"/>
              <a:gd name="T2" fmla="*/ 98 w 1529"/>
              <a:gd name="T3" fmla="*/ 629 h 839"/>
              <a:gd name="T4" fmla="*/ 216 w 1529"/>
              <a:gd name="T5" fmla="*/ 608 h 839"/>
              <a:gd name="T6" fmla="*/ 329 w 1529"/>
              <a:gd name="T7" fmla="*/ 579 h 839"/>
              <a:gd name="T8" fmla="*/ 426 w 1529"/>
              <a:gd name="T9" fmla="*/ 531 h 839"/>
              <a:gd name="T10" fmla="*/ 510 w 1529"/>
              <a:gd name="T11" fmla="*/ 470 h 839"/>
              <a:gd name="T12" fmla="*/ 597 w 1529"/>
              <a:gd name="T13" fmla="*/ 398 h 839"/>
              <a:gd name="T14" fmla="*/ 681 w 1529"/>
              <a:gd name="T15" fmla="*/ 312 h 839"/>
              <a:gd name="T16" fmla="*/ 764 w 1529"/>
              <a:gd name="T17" fmla="*/ 228 h 839"/>
              <a:gd name="T18" fmla="*/ 834 w 1529"/>
              <a:gd name="T19" fmla="*/ 144 h 839"/>
              <a:gd name="T20" fmla="*/ 929 w 1529"/>
              <a:gd name="T21" fmla="*/ 57 h 839"/>
              <a:gd name="T22" fmla="*/ 986 w 1529"/>
              <a:gd name="T23" fmla="*/ 24 h 839"/>
              <a:gd name="T24" fmla="*/ 1052 w 1529"/>
              <a:gd name="T25" fmla="*/ 0 h 839"/>
              <a:gd name="T26" fmla="*/ 1121 w 1529"/>
              <a:gd name="T27" fmla="*/ 0 h 839"/>
              <a:gd name="T28" fmla="*/ 1214 w 1529"/>
              <a:gd name="T29" fmla="*/ 26 h 839"/>
              <a:gd name="T30" fmla="*/ 1307 w 1529"/>
              <a:gd name="T31" fmla="*/ 90 h 839"/>
              <a:gd name="T32" fmla="*/ 1368 w 1529"/>
              <a:gd name="T33" fmla="*/ 159 h 839"/>
              <a:gd name="T34" fmla="*/ 1469 w 1529"/>
              <a:gd name="T35" fmla="*/ 275 h 839"/>
              <a:gd name="T36" fmla="*/ 1529 w 1529"/>
              <a:gd name="T37" fmla="*/ 333 h 839"/>
              <a:gd name="T38" fmla="*/ 1529 w 1529"/>
              <a:gd name="T39" fmla="*/ 839 h 839"/>
              <a:gd name="T40" fmla="*/ 0 w 1529"/>
              <a:gd name="T41" fmla="*/ 839 h 839"/>
              <a:gd name="T42" fmla="*/ 0 w 1529"/>
              <a:gd name="T43" fmla="*/ 63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9" h="839">
                <a:moveTo>
                  <a:pt x="0" y="630"/>
                </a:moveTo>
                <a:lnTo>
                  <a:pt x="98" y="629"/>
                </a:lnTo>
                <a:lnTo>
                  <a:pt x="216" y="608"/>
                </a:lnTo>
                <a:lnTo>
                  <a:pt x="329" y="579"/>
                </a:lnTo>
                <a:lnTo>
                  <a:pt x="426" y="531"/>
                </a:lnTo>
                <a:lnTo>
                  <a:pt x="510" y="470"/>
                </a:lnTo>
                <a:lnTo>
                  <a:pt x="597" y="398"/>
                </a:lnTo>
                <a:lnTo>
                  <a:pt x="681" y="312"/>
                </a:lnTo>
                <a:lnTo>
                  <a:pt x="764" y="228"/>
                </a:lnTo>
                <a:lnTo>
                  <a:pt x="834" y="144"/>
                </a:lnTo>
                <a:lnTo>
                  <a:pt x="929" y="57"/>
                </a:lnTo>
                <a:lnTo>
                  <a:pt x="986" y="24"/>
                </a:lnTo>
                <a:lnTo>
                  <a:pt x="1052" y="0"/>
                </a:lnTo>
                <a:lnTo>
                  <a:pt x="1121" y="0"/>
                </a:lnTo>
                <a:lnTo>
                  <a:pt x="1214" y="26"/>
                </a:lnTo>
                <a:lnTo>
                  <a:pt x="1307" y="90"/>
                </a:lnTo>
                <a:lnTo>
                  <a:pt x="1368" y="159"/>
                </a:lnTo>
                <a:lnTo>
                  <a:pt x="1469" y="275"/>
                </a:lnTo>
                <a:lnTo>
                  <a:pt x="1529" y="333"/>
                </a:lnTo>
                <a:lnTo>
                  <a:pt x="1529" y="839"/>
                </a:lnTo>
                <a:lnTo>
                  <a:pt x="0" y="839"/>
                </a:lnTo>
                <a:lnTo>
                  <a:pt x="0" y="63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80" name="Line 28"/>
          <p:cNvSpPr>
            <a:spLocks noChangeShapeType="1"/>
          </p:cNvSpPr>
          <p:nvPr/>
        </p:nvSpPr>
        <p:spPr bwMode="auto">
          <a:xfrm>
            <a:off x="2517160" y="4133678"/>
            <a:ext cx="0" cy="8001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4411" name="Group 59"/>
          <p:cNvGrpSpPr/>
          <p:nvPr/>
        </p:nvGrpSpPr>
        <p:grpSpPr bwMode="auto">
          <a:xfrm>
            <a:off x="0" y="2056848"/>
            <a:ext cx="7324726" cy="536576"/>
            <a:chOff x="54" y="1313"/>
            <a:chExt cx="4614" cy="338"/>
          </a:xfrm>
        </p:grpSpPr>
        <p:sp>
          <p:nvSpPr>
            <p:cNvPr id="484382" name="Rectangle 30"/>
            <p:cNvSpPr>
              <a:spLocks noChangeArrowheads="1"/>
            </p:cNvSpPr>
            <p:nvPr/>
          </p:nvSpPr>
          <p:spPr bwMode="auto">
            <a:xfrm>
              <a:off x="54" y="1320"/>
              <a:ext cx="461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</a:rPr>
                <a:t>则称     为密度函数        的   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分位数</a:t>
              </a:r>
              <a:r>
                <a:rPr lang="en-US" altLang="zh-CN" b="1" dirty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quantile</a:t>
              </a:r>
              <a:r>
                <a:rPr lang="en-US" altLang="zh-CN" b="1" dirty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)</a:t>
              </a:r>
              <a:r>
                <a:rPr kumimoji="1" lang="en-US" altLang="zh-CN" sz="2800" b="1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84383" name="Object 31"/>
            <p:cNvGraphicFramePr>
              <a:graphicFrameLocks noChangeAspect="1"/>
            </p:cNvGraphicFramePr>
            <p:nvPr/>
          </p:nvGraphicFramePr>
          <p:xfrm>
            <a:off x="2605" y="1377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2800" imgH="3657600" progId="Equation.DSMT4">
                    <p:embed/>
                  </p:oleObj>
                </mc:Choice>
                <mc:Fallback>
                  <p:oleObj name="Equation" r:id="rId2" imgW="3352800" imgH="3657600" progId="Equation.DSMT4">
                    <p:embed/>
                    <p:pic>
                      <p:nvPicPr>
                        <p:cNvPr id="0" name="图片 698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1377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89" name="Object 37"/>
            <p:cNvGraphicFramePr>
              <a:graphicFrameLocks noChangeAspect="1"/>
            </p:cNvGraphicFramePr>
            <p:nvPr/>
          </p:nvGraphicFramePr>
          <p:xfrm>
            <a:off x="571" y="1313"/>
            <a:ext cx="27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267200" imgH="4572000" progId="Equation.DSMT4">
                    <p:embed/>
                  </p:oleObj>
                </mc:Choice>
                <mc:Fallback>
                  <p:oleObj name="Equation" r:id="rId4" imgW="4267200" imgH="4572000" progId="Equation.DSMT4">
                    <p:embed/>
                    <p:pic>
                      <p:nvPicPr>
                        <p:cNvPr id="0" name="图片 698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313"/>
                          <a:ext cx="27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90" name="Object 38"/>
            <p:cNvGraphicFramePr>
              <a:graphicFrameLocks noChangeAspect="1"/>
            </p:cNvGraphicFramePr>
            <p:nvPr/>
          </p:nvGraphicFramePr>
          <p:xfrm>
            <a:off x="1941" y="1354"/>
            <a:ext cx="4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20000" imgH="4267200" progId="Equation.DSMT4">
                    <p:embed/>
                  </p:oleObj>
                </mc:Choice>
                <mc:Fallback>
                  <p:oleObj name="Equation" r:id="rId6" imgW="7620000" imgH="4267200" progId="Equation.DSMT4">
                    <p:embed/>
                    <p:pic>
                      <p:nvPicPr>
                        <p:cNvPr id="0" name="图片 698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1354"/>
                          <a:ext cx="48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09" name="Group 57"/>
          <p:cNvGrpSpPr/>
          <p:nvPr/>
        </p:nvGrpSpPr>
        <p:grpSpPr bwMode="auto">
          <a:xfrm>
            <a:off x="3908425" y="622300"/>
            <a:ext cx="1552575" cy="374650"/>
            <a:chOff x="2542" y="392"/>
            <a:chExt cx="978" cy="236"/>
          </a:xfrm>
        </p:grpSpPr>
        <p:graphicFrame>
          <p:nvGraphicFramePr>
            <p:cNvPr id="484392" name="Object 40"/>
            <p:cNvGraphicFramePr>
              <a:graphicFrameLocks noChangeAspect="1"/>
            </p:cNvGraphicFramePr>
            <p:nvPr/>
          </p:nvGraphicFramePr>
          <p:xfrm>
            <a:off x="2542" y="392"/>
            <a:ext cx="34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181600" imgH="3657600" progId="Equation.DSMT4">
                    <p:embed/>
                  </p:oleObj>
                </mc:Choice>
                <mc:Fallback>
                  <p:oleObj name="Equation" r:id="rId8" imgW="5181600" imgH="3657600" progId="Equation.DSMT4">
                    <p:embed/>
                    <p:pic>
                      <p:nvPicPr>
                        <p:cNvPr id="0" name="图片 698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392"/>
                          <a:ext cx="34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39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853" y="421"/>
              <a:ext cx="667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bg2"/>
                  </a:solidFill>
                  <a:latin typeface="隶书" panose="02010509060101010101" charset="-122"/>
                  <a:ea typeface="隶书" panose="02010509060101010101" charset="-122"/>
                </a:rPr>
                <a:t>分位数</a:t>
              </a:r>
            </a:p>
          </p:txBody>
        </p:sp>
      </p:grpSp>
      <p:grpSp>
        <p:nvGrpSpPr>
          <p:cNvPr id="484410" name="Group 58"/>
          <p:cNvGrpSpPr/>
          <p:nvPr/>
        </p:nvGrpSpPr>
        <p:grpSpPr bwMode="auto">
          <a:xfrm>
            <a:off x="852488" y="937868"/>
            <a:ext cx="6937375" cy="527051"/>
            <a:chOff x="593" y="596"/>
            <a:chExt cx="4370" cy="332"/>
          </a:xfrm>
        </p:grpSpPr>
        <p:graphicFrame>
          <p:nvGraphicFramePr>
            <p:cNvPr id="484385" name="Object 33"/>
            <p:cNvGraphicFramePr>
              <a:graphicFrameLocks noChangeAspect="1"/>
            </p:cNvGraphicFramePr>
            <p:nvPr/>
          </p:nvGraphicFramePr>
          <p:xfrm>
            <a:off x="826" y="620"/>
            <a:ext cx="9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325600" imgH="4267200" progId="Equation.DSMT4">
                    <p:embed/>
                  </p:oleObj>
                </mc:Choice>
                <mc:Fallback>
                  <p:oleObj name="Equation" r:id="rId10" imgW="14325600" imgH="4267200" progId="Equation.DSMT4">
                    <p:embed/>
                    <p:pic>
                      <p:nvPicPr>
                        <p:cNvPr id="0" name="图片 698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620"/>
                          <a:ext cx="9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86" name="Object 34"/>
            <p:cNvGraphicFramePr>
              <a:graphicFrameLocks noChangeAspect="1"/>
            </p:cNvGraphicFramePr>
            <p:nvPr/>
          </p:nvGraphicFramePr>
          <p:xfrm>
            <a:off x="1975" y="632"/>
            <a:ext cx="10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154400" imgH="4267200" progId="Equation.DSMT4">
                    <p:embed/>
                  </p:oleObj>
                </mc:Choice>
                <mc:Fallback>
                  <p:oleObj name="Equation" r:id="rId12" imgW="16154400" imgH="4267200" progId="Equation.DSMT4">
                    <p:embed/>
                    <p:pic>
                      <p:nvPicPr>
                        <p:cNvPr id="0" name="图片 698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632"/>
                          <a:ext cx="10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395" name="Text Box 43"/>
            <p:cNvSpPr txBox="1">
              <a:spLocks noChangeArrowheads="1"/>
            </p:cNvSpPr>
            <p:nvPr/>
          </p:nvSpPr>
          <p:spPr bwMode="auto">
            <a:xfrm>
              <a:off x="593" y="614"/>
              <a:ext cx="5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</a:rPr>
                <a:t>设</a:t>
              </a:r>
            </a:p>
          </p:txBody>
        </p:sp>
        <p:sp>
          <p:nvSpPr>
            <p:cNvPr id="484396" name="Text Box 44"/>
            <p:cNvSpPr txBox="1">
              <a:spLocks noChangeArrowheads="1"/>
            </p:cNvSpPr>
            <p:nvPr/>
          </p:nvSpPr>
          <p:spPr bwMode="auto">
            <a:xfrm>
              <a:off x="1746" y="607"/>
              <a:ext cx="5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</a:rPr>
                <a:t>若</a:t>
              </a:r>
            </a:p>
          </p:txBody>
        </p:sp>
        <p:sp>
          <p:nvSpPr>
            <p:cNvPr id="484397" name="Text Box 45"/>
            <p:cNvSpPr txBox="1">
              <a:spLocks noChangeArrowheads="1"/>
            </p:cNvSpPr>
            <p:nvPr/>
          </p:nvSpPr>
          <p:spPr bwMode="auto">
            <a:xfrm>
              <a:off x="2995" y="616"/>
              <a:ext cx="196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</a:rPr>
                <a:t>存在常数     满足</a:t>
              </a:r>
            </a:p>
          </p:txBody>
        </p:sp>
        <p:graphicFrame>
          <p:nvGraphicFramePr>
            <p:cNvPr id="484398" name="Object 46"/>
            <p:cNvGraphicFramePr>
              <a:graphicFrameLocks noChangeAspect="1"/>
            </p:cNvGraphicFramePr>
            <p:nvPr/>
          </p:nvGraphicFramePr>
          <p:xfrm>
            <a:off x="3903" y="596"/>
            <a:ext cx="27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67200" imgH="4572000" progId="Equation.DSMT4">
                    <p:embed/>
                  </p:oleObj>
                </mc:Choice>
                <mc:Fallback>
                  <p:oleObj name="Equation" r:id="rId14" imgW="4267200" imgH="4572000" progId="Equation.DSMT4">
                    <p:embed/>
                    <p:pic>
                      <p:nvPicPr>
                        <p:cNvPr id="0" name="图片 698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596"/>
                          <a:ext cx="27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30" name="Group 78"/>
          <p:cNvGrpSpPr/>
          <p:nvPr/>
        </p:nvGrpSpPr>
        <p:grpSpPr bwMode="auto">
          <a:xfrm>
            <a:off x="327997" y="3014491"/>
            <a:ext cx="4288301" cy="2251075"/>
            <a:chOff x="1592" y="1883"/>
            <a:chExt cx="3008" cy="1418"/>
          </a:xfrm>
        </p:grpSpPr>
        <p:sp>
          <p:nvSpPr>
            <p:cNvPr id="484369" name="Line 17"/>
            <p:cNvSpPr>
              <a:spLocks noChangeShapeType="1"/>
            </p:cNvSpPr>
            <p:nvPr/>
          </p:nvSpPr>
          <p:spPr bwMode="auto">
            <a:xfrm flipV="1">
              <a:off x="1592" y="3093"/>
              <a:ext cx="2802" cy="0"/>
            </a:xfrm>
            <a:prstGeom prst="line">
              <a:avLst/>
            </a:prstGeom>
            <a:noFill/>
            <a:ln w="19050">
              <a:solidFill>
                <a:schemeClr val="bg2">
                  <a:lumMod val="95000"/>
                  <a:lumOff val="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70" name="Line 18"/>
            <p:cNvSpPr>
              <a:spLocks noChangeShapeType="1"/>
            </p:cNvSpPr>
            <p:nvPr/>
          </p:nvSpPr>
          <p:spPr bwMode="auto">
            <a:xfrm flipV="1">
              <a:off x="2508" y="1946"/>
              <a:ext cx="0" cy="1149"/>
            </a:xfrm>
            <a:prstGeom prst="line">
              <a:avLst/>
            </a:prstGeom>
            <a:noFill/>
            <a:ln w="19050">
              <a:solidFill>
                <a:schemeClr val="bg2">
                  <a:lumMod val="95000"/>
                  <a:lumOff val="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74" name="Freeform 22"/>
            <p:cNvSpPr/>
            <p:nvPr/>
          </p:nvSpPr>
          <p:spPr bwMode="auto">
            <a:xfrm>
              <a:off x="1607" y="2234"/>
              <a:ext cx="2552" cy="727"/>
            </a:xfrm>
            <a:custGeom>
              <a:avLst/>
              <a:gdLst>
                <a:gd name="T0" fmla="*/ 2552 w 2552"/>
                <a:gd name="T1" fmla="*/ 727 h 727"/>
                <a:gd name="T2" fmla="*/ 2081 w 2552"/>
                <a:gd name="T3" fmla="*/ 638 h 727"/>
                <a:gd name="T4" fmla="*/ 1581 w 2552"/>
                <a:gd name="T5" fmla="*/ 398 h 727"/>
                <a:gd name="T6" fmla="*/ 1233 w 2552"/>
                <a:gd name="T7" fmla="*/ 58 h 727"/>
                <a:gd name="T8" fmla="*/ 954 w 2552"/>
                <a:gd name="T9" fmla="*/ 56 h 727"/>
                <a:gd name="T10" fmla="*/ 693 w 2552"/>
                <a:gd name="T11" fmla="*/ 314 h 727"/>
                <a:gd name="T12" fmla="*/ 413 w 2552"/>
                <a:gd name="T13" fmla="*/ 554 h 727"/>
                <a:gd name="T14" fmla="*/ 164 w 2552"/>
                <a:gd name="T15" fmla="*/ 635 h 727"/>
                <a:gd name="T16" fmla="*/ 0 w 2552"/>
                <a:gd name="T17" fmla="*/ 65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2" h="727">
                  <a:moveTo>
                    <a:pt x="2552" y="727"/>
                  </a:moveTo>
                  <a:cubicBezTo>
                    <a:pt x="2484" y="722"/>
                    <a:pt x="2231" y="682"/>
                    <a:pt x="2081" y="638"/>
                  </a:cubicBezTo>
                  <a:cubicBezTo>
                    <a:pt x="1931" y="594"/>
                    <a:pt x="1722" y="500"/>
                    <a:pt x="1581" y="398"/>
                  </a:cubicBezTo>
                  <a:cubicBezTo>
                    <a:pt x="1440" y="296"/>
                    <a:pt x="1338" y="116"/>
                    <a:pt x="1233" y="58"/>
                  </a:cubicBezTo>
                  <a:cubicBezTo>
                    <a:pt x="1128" y="0"/>
                    <a:pt x="1033" y="9"/>
                    <a:pt x="954" y="56"/>
                  </a:cubicBezTo>
                  <a:cubicBezTo>
                    <a:pt x="875" y="103"/>
                    <a:pt x="777" y="227"/>
                    <a:pt x="693" y="314"/>
                  </a:cubicBezTo>
                  <a:cubicBezTo>
                    <a:pt x="609" y="401"/>
                    <a:pt x="501" y="500"/>
                    <a:pt x="413" y="554"/>
                  </a:cubicBezTo>
                  <a:cubicBezTo>
                    <a:pt x="324" y="606"/>
                    <a:pt x="233" y="622"/>
                    <a:pt x="164" y="635"/>
                  </a:cubicBezTo>
                  <a:cubicBezTo>
                    <a:pt x="95" y="648"/>
                    <a:pt x="34" y="649"/>
                    <a:pt x="0" y="653"/>
                  </a:cubicBezTo>
                </a:path>
              </a:pathLst>
            </a:custGeom>
            <a:noFill/>
            <a:ln w="28575" cap="flat" cmpd="sng">
              <a:solidFill>
                <a:srgbClr val="131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4415" name="Object 63"/>
            <p:cNvGraphicFramePr>
              <a:graphicFrameLocks noChangeAspect="1"/>
            </p:cNvGraphicFramePr>
            <p:nvPr/>
          </p:nvGraphicFramePr>
          <p:xfrm>
            <a:off x="2564" y="2002"/>
            <a:ext cx="91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801600" imgH="4876800" progId="Equation.DSMT4">
                    <p:embed/>
                  </p:oleObj>
                </mc:Choice>
                <mc:Fallback>
                  <p:oleObj name="Equation" r:id="rId16" imgW="12801600" imgH="4876800" progId="Equation.DSMT4">
                    <p:embed/>
                    <p:pic>
                      <p:nvPicPr>
                        <p:cNvPr id="0" name="图片 698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002"/>
                          <a:ext cx="91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16" name="Object 64"/>
            <p:cNvGraphicFramePr>
              <a:graphicFrameLocks noChangeAspect="1"/>
            </p:cNvGraphicFramePr>
            <p:nvPr/>
          </p:nvGraphicFramePr>
          <p:xfrm>
            <a:off x="2499" y="1883"/>
            <a:ext cx="21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8000" imgH="3962400" progId="Equation.DSMT4">
                    <p:embed/>
                  </p:oleObj>
                </mc:Choice>
                <mc:Fallback>
                  <p:oleObj name="Equation" r:id="rId18" imgW="3048000" imgH="3962400" progId="Equation.DSMT4">
                    <p:embed/>
                    <p:pic>
                      <p:nvPicPr>
                        <p:cNvPr id="0" name="图片 698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1883"/>
                          <a:ext cx="21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17" name="Object 65"/>
            <p:cNvGraphicFramePr>
              <a:graphicFrameLocks noChangeAspect="1"/>
            </p:cNvGraphicFramePr>
            <p:nvPr/>
          </p:nvGraphicFramePr>
          <p:xfrm>
            <a:off x="4369" y="3020"/>
            <a:ext cx="23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800" imgH="3352800" progId="Equation.DSMT4">
                    <p:embed/>
                  </p:oleObj>
                </mc:Choice>
                <mc:Fallback>
                  <p:oleObj name="Equation" r:id="rId20" imgW="3352800" imgH="3352800" progId="Equation.DSMT4">
                    <p:embed/>
                    <p:pic>
                      <p:nvPicPr>
                        <p:cNvPr id="0" name="图片 698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3020"/>
                          <a:ext cx="23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18" name="Object 66"/>
            <p:cNvGraphicFramePr>
              <a:graphicFrameLocks noChangeAspect="1"/>
            </p:cNvGraphicFramePr>
            <p:nvPr/>
          </p:nvGraphicFramePr>
          <p:xfrm>
            <a:off x="2392" y="3085"/>
            <a:ext cx="2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57600" imgH="3962400" progId="Equation.DSMT4">
                    <p:embed/>
                  </p:oleObj>
                </mc:Choice>
                <mc:Fallback>
                  <p:oleObj name="Equation" r:id="rId22" imgW="3657600" imgH="3962400" progId="Equation.DSMT4">
                    <p:embed/>
                    <p:pic>
                      <p:nvPicPr>
                        <p:cNvPr id="0" name="图片 698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3085"/>
                          <a:ext cx="2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4419" name="Object 67"/>
          <p:cNvGraphicFramePr>
            <a:graphicFrameLocks noChangeAspect="1"/>
          </p:cNvGraphicFramePr>
          <p:nvPr/>
        </p:nvGraphicFramePr>
        <p:xfrm>
          <a:off x="2249276" y="4938542"/>
          <a:ext cx="548775" cy="61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572000" imgH="5791200" progId="Equation.DSMT4">
                  <p:embed/>
                </p:oleObj>
              </mc:Choice>
              <mc:Fallback>
                <p:oleObj name="Equation" r:id="rId24" imgW="4572000" imgH="5791200" progId="Equation.DSMT4">
                  <p:embed/>
                  <p:pic>
                    <p:nvPicPr>
                      <p:cNvPr id="0" name="图片 698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276" y="4938542"/>
                        <a:ext cx="548775" cy="611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31" name="Group 79"/>
          <p:cNvGrpSpPr/>
          <p:nvPr/>
        </p:nvGrpSpPr>
        <p:grpSpPr bwMode="auto">
          <a:xfrm>
            <a:off x="158135" y="3774903"/>
            <a:ext cx="1231746" cy="384175"/>
            <a:chOff x="1229" y="2178"/>
            <a:chExt cx="864" cy="242"/>
          </a:xfrm>
          <a:solidFill>
            <a:srgbClr val="000066"/>
          </a:solidFill>
        </p:grpSpPr>
        <p:sp>
          <p:nvSpPr>
            <p:cNvPr id="484420" name="AutoShape 68"/>
            <p:cNvSpPr>
              <a:spLocks noChangeArrowheads="1"/>
            </p:cNvSpPr>
            <p:nvPr/>
          </p:nvSpPr>
          <p:spPr bwMode="auto">
            <a:xfrm>
              <a:off x="1229" y="2178"/>
              <a:ext cx="864" cy="242"/>
            </a:xfrm>
            <a:prstGeom prst="wedgeRectCallout">
              <a:avLst>
                <a:gd name="adj1" fmla="val 81134"/>
                <a:gd name="adj2" fmla="val 54546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442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289" y="2220"/>
              <a:ext cx="564" cy="152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面积为</a:t>
              </a:r>
            </a:p>
          </p:txBody>
        </p:sp>
        <p:sp>
          <p:nvSpPr>
            <p:cNvPr id="48442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898" y="2242"/>
              <a:ext cx="139" cy="119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+mn-lt"/>
                  <a:ea typeface="+mj-ea"/>
                </a:rPr>
                <a:t>p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+mn-lt"/>
                <a:ea typeface="+mj-ea"/>
              </a:endParaRPr>
            </a:p>
          </p:txBody>
        </p:sp>
      </p:grpSp>
      <p:graphicFrame>
        <p:nvGraphicFramePr>
          <p:cNvPr id="484434" name="Object 82"/>
          <p:cNvGraphicFramePr>
            <a:graphicFrameLocks noChangeAspect="1"/>
          </p:cNvGraphicFramePr>
          <p:nvPr/>
        </p:nvGraphicFramePr>
        <p:xfrm>
          <a:off x="2436813" y="1378433"/>
          <a:ext cx="39068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891200" imgH="7924800" progId="Equation.DSMT4">
                  <p:embed/>
                </p:oleObj>
              </mc:Choice>
              <mc:Fallback>
                <p:oleObj name="Equation" r:id="rId26" imgW="43891200" imgH="7924800" progId="Equation.DSMT4">
                  <p:embed/>
                  <p:pic>
                    <p:nvPicPr>
                      <p:cNvPr id="0" name="图片 698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378433"/>
                        <a:ext cx="39068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512628" y="1485157"/>
            <a:ext cx="2851253" cy="569600"/>
            <a:chOff x="18879" y="2715588"/>
            <a:chExt cx="2851253" cy="569600"/>
          </a:xfrm>
        </p:grpSpPr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8879" y="2715588"/>
              <a:ext cx="285125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</a:rPr>
                <a:t>也即                  </a:t>
              </a:r>
              <a:r>
                <a:rPr kumimoji="1" lang="en-US" altLang="zh-CN" sz="2800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911985" y="2769251"/>
            <a:ext cx="1492250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6764000" imgH="5791200" progId="Equation.DSMT4">
                    <p:embed/>
                  </p:oleObj>
                </mc:Choice>
                <mc:Fallback>
                  <p:oleObj name="Equation" r:id="rId28" imgW="16764000" imgH="579120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985" y="2769251"/>
                          <a:ext cx="1492250" cy="515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Line 28"/>
          <p:cNvSpPr>
            <a:spLocks noChangeShapeType="1"/>
          </p:cNvSpPr>
          <p:nvPr/>
        </p:nvSpPr>
        <p:spPr bwMode="auto">
          <a:xfrm>
            <a:off x="6824346" y="3571704"/>
            <a:ext cx="0" cy="135572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" name="Object 67"/>
          <p:cNvGraphicFramePr>
            <a:graphicFrameLocks noChangeAspect="1"/>
          </p:cNvGraphicFramePr>
          <p:nvPr/>
        </p:nvGraphicFramePr>
        <p:xfrm>
          <a:off x="6586942" y="4881391"/>
          <a:ext cx="548775" cy="61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572000" imgH="5791200" progId="Equation.DSMT4">
                  <p:embed/>
                </p:oleObj>
              </mc:Choice>
              <mc:Fallback>
                <p:oleObj name="Equation" r:id="rId30" imgW="4572000" imgH="5791200" progId="Equation.DSMT4">
                  <p:embed/>
                  <p:pic>
                    <p:nvPicPr>
                      <p:cNvPr id="0" name="图片 698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942" y="4881391"/>
                        <a:ext cx="548775" cy="611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665663" y="2773680"/>
            <a:ext cx="4288301" cy="2485535"/>
            <a:chOff x="4665663" y="3159760"/>
            <a:chExt cx="4288301" cy="2485535"/>
          </a:xfrm>
        </p:grpSpPr>
        <p:graphicFrame>
          <p:nvGraphicFramePr>
            <p:cNvPr id="70" name="Object 66"/>
            <p:cNvGraphicFramePr>
              <a:graphicFrameLocks noChangeAspect="1"/>
            </p:cNvGraphicFramePr>
            <p:nvPr/>
          </p:nvGraphicFramePr>
          <p:xfrm>
            <a:off x="5806169" y="5302395"/>
            <a:ext cx="359259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657600" imgH="3962400" progId="Equation.DSMT4">
                    <p:embed/>
                  </p:oleObj>
                </mc:Choice>
                <mc:Fallback>
                  <p:oleObj name="Equation" r:id="rId32" imgW="3657600" imgH="3962400" progId="Equation.DSMT4">
                    <p:embed/>
                    <p:pic>
                      <p:nvPicPr>
                        <p:cNvPr id="0" name="图片 698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6169" y="5302395"/>
                          <a:ext cx="359259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组合 5"/>
            <p:cNvGrpSpPr/>
            <p:nvPr/>
          </p:nvGrpSpPr>
          <p:grpSpPr>
            <a:xfrm>
              <a:off x="4665663" y="3159760"/>
              <a:ext cx="4288301" cy="2390286"/>
              <a:chOff x="4665663" y="3159760"/>
              <a:chExt cx="4288301" cy="2390286"/>
            </a:xfrm>
          </p:grpSpPr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4665663" y="5315095"/>
                <a:ext cx="3994621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95000"/>
                    <a:lumOff val="5000"/>
                  </a:schemeClr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5971542" y="3494233"/>
                <a:ext cx="0" cy="1824038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95000"/>
                    <a:lumOff val="5000"/>
                  </a:schemeClr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7" name="Object 63"/>
              <p:cNvGraphicFramePr>
                <a:graphicFrameLocks noChangeAspect="1"/>
              </p:cNvGraphicFramePr>
              <p:nvPr/>
            </p:nvGraphicFramePr>
            <p:xfrm>
              <a:off x="7120529" y="3159760"/>
              <a:ext cx="1338668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3106400" imgH="4876800" progId="Equation.DSMT4">
                      <p:embed/>
                    </p:oleObj>
                  </mc:Choice>
                  <mc:Fallback>
                    <p:oleObj name="Equation" r:id="rId34" imgW="13106400" imgH="4876800" progId="Equation.DSMT4">
                      <p:embed/>
                      <p:pic>
                        <p:nvPicPr>
                          <p:cNvPr id="0" name="图片 6986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0529" y="3159760"/>
                            <a:ext cx="1338668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64"/>
              <p:cNvGraphicFramePr>
                <a:graphicFrameLocks noChangeAspect="1"/>
              </p:cNvGraphicFramePr>
              <p:nvPr/>
            </p:nvGraphicFramePr>
            <p:xfrm>
              <a:off x="5958711" y="3394220"/>
              <a:ext cx="299383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3048000" imgH="3962400" progId="Equation.DSMT4">
                      <p:embed/>
                    </p:oleObj>
                  </mc:Choice>
                  <mc:Fallback>
                    <p:oleObj name="Equation" r:id="rId36" imgW="3048000" imgH="3962400" progId="Equation.DSMT4">
                      <p:embed/>
                      <p:pic>
                        <p:nvPicPr>
                          <p:cNvPr id="0" name="图片 6986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58711" y="3394220"/>
                            <a:ext cx="299383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65"/>
              <p:cNvGraphicFramePr>
                <a:graphicFrameLocks noChangeAspect="1"/>
              </p:cNvGraphicFramePr>
              <p:nvPr/>
            </p:nvGraphicFramePr>
            <p:xfrm>
              <a:off x="8624643" y="5199208"/>
              <a:ext cx="329321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3352800" imgH="3352800" progId="Equation.DSMT4">
                      <p:embed/>
                    </p:oleObj>
                  </mc:Choice>
                  <mc:Fallback>
                    <p:oleObj name="Equation" r:id="rId38" imgW="3352800" imgH="3352800" progId="Equation.DSMT4">
                      <p:embed/>
                      <p:pic>
                        <p:nvPicPr>
                          <p:cNvPr id="0" name="图片 6986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24643" y="5199208"/>
                            <a:ext cx="329321" cy="350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任意多边形 4"/>
              <p:cNvSpPr/>
              <p:nvPr/>
            </p:nvSpPr>
            <p:spPr bwMode="auto">
              <a:xfrm>
                <a:off x="4897120" y="3616960"/>
                <a:ext cx="2641600" cy="1656080"/>
              </a:xfrm>
              <a:custGeom>
                <a:avLst/>
                <a:gdLst>
                  <a:gd name="connsiteX0" fmla="*/ 0 w 2641600"/>
                  <a:gd name="connsiteY0" fmla="*/ 1656080 h 1656080"/>
                  <a:gd name="connsiteX1" fmla="*/ 670560 w 2641600"/>
                  <a:gd name="connsiteY1" fmla="*/ 1524000 h 1656080"/>
                  <a:gd name="connsiteX2" fmla="*/ 1219200 w 2641600"/>
                  <a:gd name="connsiteY2" fmla="*/ 1046480 h 1656080"/>
                  <a:gd name="connsiteX3" fmla="*/ 1686560 w 2641600"/>
                  <a:gd name="connsiteY3" fmla="*/ 568960 h 1656080"/>
                  <a:gd name="connsiteX4" fmla="*/ 2143760 w 2641600"/>
                  <a:gd name="connsiteY4" fmla="*/ 193040 h 1656080"/>
                  <a:gd name="connsiteX5" fmla="*/ 2641600 w 2641600"/>
                  <a:gd name="connsiteY5" fmla="*/ 0 h 165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600" h="1656080">
                    <a:moveTo>
                      <a:pt x="0" y="1656080"/>
                    </a:moveTo>
                    <a:cubicBezTo>
                      <a:pt x="233680" y="1640840"/>
                      <a:pt x="467360" y="1625600"/>
                      <a:pt x="670560" y="1524000"/>
                    </a:cubicBezTo>
                    <a:cubicBezTo>
                      <a:pt x="873760" y="1422400"/>
                      <a:pt x="1049867" y="1205653"/>
                      <a:pt x="1219200" y="1046480"/>
                    </a:cubicBezTo>
                    <a:cubicBezTo>
                      <a:pt x="1388533" y="887307"/>
                      <a:pt x="1532467" y="711200"/>
                      <a:pt x="1686560" y="568960"/>
                    </a:cubicBezTo>
                    <a:cubicBezTo>
                      <a:pt x="1840653" y="426720"/>
                      <a:pt x="1984587" y="287867"/>
                      <a:pt x="2143760" y="193040"/>
                    </a:cubicBezTo>
                    <a:cubicBezTo>
                      <a:pt x="2302933" y="98213"/>
                      <a:pt x="2528147" y="42333"/>
                      <a:pt x="2641600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1313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0" i="0" u="none" strike="noStrike" cap="none" normalizeH="0" baseline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78" name="Line 28"/>
          <p:cNvSpPr>
            <a:spLocks noChangeShapeType="1"/>
          </p:cNvSpPr>
          <p:nvPr/>
        </p:nvSpPr>
        <p:spPr bwMode="auto">
          <a:xfrm flipH="1">
            <a:off x="5984240" y="3581865"/>
            <a:ext cx="828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80" name="Group 79"/>
          <p:cNvGrpSpPr/>
          <p:nvPr/>
        </p:nvGrpSpPr>
        <p:grpSpPr bwMode="auto">
          <a:xfrm>
            <a:off x="5412905" y="3178004"/>
            <a:ext cx="370664" cy="384175"/>
            <a:chOff x="1938" y="2172"/>
            <a:chExt cx="260" cy="242"/>
          </a:xfrm>
          <a:solidFill>
            <a:srgbClr val="000066"/>
          </a:solidFill>
        </p:grpSpPr>
        <p:sp>
          <p:nvSpPr>
            <p:cNvPr id="81" name="AutoShape 68"/>
            <p:cNvSpPr>
              <a:spLocks noChangeArrowheads="1"/>
            </p:cNvSpPr>
            <p:nvPr/>
          </p:nvSpPr>
          <p:spPr bwMode="auto">
            <a:xfrm>
              <a:off x="1938" y="2172"/>
              <a:ext cx="260" cy="242"/>
            </a:xfrm>
            <a:prstGeom prst="wedgeRectCallout">
              <a:avLst>
                <a:gd name="adj1" fmla="val 81134"/>
                <a:gd name="adj2" fmla="val 54546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996" y="2242"/>
              <a:ext cx="139" cy="119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+mn-lt"/>
                  <a:ea typeface="+mj-ea"/>
                </a:rPr>
                <a:t>p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+mn-lt"/>
                <a:ea typeface="+mj-ea"/>
              </a:endParaRPr>
            </a:p>
          </p:txBody>
        </p:sp>
      </p:grp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152399" y="5502037"/>
            <a:ext cx="88900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"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特殊地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,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取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p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=1/2:  </a:t>
            </a:r>
            <a:r>
              <a:rPr lang="en-US" altLang="zh-CN" b="1" i="1" dirty="0" err="1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zh-CN" b="1" i="1" baseline="-250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p</a:t>
            </a:r>
            <a:r>
              <a:rPr lang="en-US" altLang="zh-CN" b="1" i="1" baseline="-25000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为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F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的中位数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(median).</a:t>
            </a:r>
          </a:p>
          <a:p>
            <a:pPr fontAlgn="b"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       取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p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=1/4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3/4:  </a:t>
            </a:r>
            <a:r>
              <a:rPr lang="en-US" altLang="zh-CN" b="1" i="1" dirty="0" err="1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zh-CN" b="1" i="1" baseline="-25000" dirty="0" err="1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p</a:t>
            </a:r>
            <a:r>
              <a:rPr lang="en-US" altLang="zh-CN" b="1" i="1" baseline="-25000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为</a:t>
            </a:r>
            <a:r>
              <a:rPr lang="en-US" altLang="zh-CN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F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的下、上四分之一分位数</a:t>
            </a:r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.</a:t>
            </a:r>
            <a:endParaRPr kumimoji="1"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48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4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 animBg="1"/>
      <p:bldP spid="484380" grpId="0" animBg="1"/>
      <p:bldP spid="62" grpId="0" animBg="1"/>
      <p:bldP spid="78" grpId="0" animBg="1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WordArt 3"/>
          <p:cNvSpPr>
            <a:spLocks noChangeArrowheads="1" noChangeShapeType="1" noTextEdit="1"/>
          </p:cNvSpPr>
          <p:nvPr/>
        </p:nvSpPr>
        <p:spPr bwMode="auto">
          <a:xfrm>
            <a:off x="2039938" y="898525"/>
            <a:ext cx="5114925" cy="34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几种重要的连续型随机变量</a:t>
            </a:r>
          </a:p>
        </p:txBody>
      </p:sp>
      <p:sp>
        <p:nvSpPr>
          <p:cNvPr id="459781" name="WordArt 5"/>
          <p:cNvSpPr>
            <a:spLocks noChangeArrowheads="1" noChangeShapeType="1" noTextEdit="1"/>
          </p:cNvSpPr>
          <p:nvPr/>
        </p:nvSpPr>
        <p:spPr bwMode="auto">
          <a:xfrm>
            <a:off x="1382078" y="224155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（一）正态分布</a:t>
            </a:r>
          </a:p>
        </p:txBody>
      </p:sp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1394778" y="292100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（二）均匀分布</a:t>
            </a:r>
          </a:p>
        </p:txBody>
      </p:sp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382078" y="3617595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（三）指数分布</a:t>
            </a: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1382078" y="436880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（四）伽马分布</a:t>
            </a:r>
          </a:p>
        </p:txBody>
      </p:sp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1382078" y="512953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（五）贝塔分布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WordArt 5"/>
          <p:cNvSpPr>
            <a:spLocks noChangeArrowheads="1" noChangeShapeType="1" noTextEdit="1"/>
          </p:cNvSpPr>
          <p:nvPr/>
        </p:nvSpPr>
        <p:spPr bwMode="auto">
          <a:xfrm>
            <a:off x="465138" y="62230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（一）正态分布</a:t>
            </a:r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1317625" y="1192213"/>
          <a:ext cx="66373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91200" imgH="9753600" progId="Equation.DSMT4">
                  <p:embed/>
                </p:oleObj>
              </mc:Choice>
              <mc:Fallback>
                <p:oleObj name="Equation" r:id="rId3" imgW="43891200" imgH="9753600" progId="Equation.DSMT4">
                  <p:embed/>
                  <p:pic>
                    <p:nvPicPr>
                      <p:cNvPr id="0" name="图片 657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192213"/>
                        <a:ext cx="66373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783" name="Group 7"/>
          <p:cNvGrpSpPr/>
          <p:nvPr/>
        </p:nvGrpSpPr>
        <p:grpSpPr bwMode="auto">
          <a:xfrm>
            <a:off x="835025" y="906463"/>
            <a:ext cx="4448175" cy="519112"/>
            <a:chOff x="334" y="1059"/>
            <a:chExt cx="2802" cy="327"/>
          </a:xfrm>
        </p:grpSpPr>
        <p:sp>
          <p:nvSpPr>
            <p:cNvPr id="459784" name="Rectangle 8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如果         的密度函数为</a:t>
              </a:r>
            </a:p>
          </p:txBody>
        </p:sp>
        <p:graphicFrame>
          <p:nvGraphicFramePr>
            <p:cNvPr id="459785" name="Object 9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657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34" name="Group 58"/>
          <p:cNvGrpSpPr/>
          <p:nvPr/>
        </p:nvGrpSpPr>
        <p:grpSpPr bwMode="auto">
          <a:xfrm>
            <a:off x="112713" y="2178050"/>
            <a:ext cx="9029700" cy="525463"/>
            <a:chOff x="71" y="1580"/>
            <a:chExt cx="5688" cy="331"/>
          </a:xfrm>
        </p:grpSpPr>
        <p:sp>
          <p:nvSpPr>
            <p:cNvPr id="459787" name="Rectangle 11"/>
            <p:cNvSpPr>
              <a:spLocks noChangeArrowheads="1"/>
            </p:cNvSpPr>
            <p:nvPr/>
          </p:nvSpPr>
          <p:spPr bwMode="auto">
            <a:xfrm>
              <a:off x="71" y="1580"/>
              <a:ext cx="5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其中参数                          则称   服从参数为          的</a:t>
              </a:r>
            </a:p>
          </p:txBody>
        </p:sp>
        <p:graphicFrame>
          <p:nvGraphicFramePr>
            <p:cNvPr id="4597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479818"/>
                </p:ext>
              </p:extLst>
            </p:nvPr>
          </p:nvGraphicFramePr>
          <p:xfrm>
            <a:off x="3201" y="1656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62400" imgH="3352800" progId="Equation.DSMT4">
                    <p:embed/>
                  </p:oleObj>
                </mc:Choice>
                <mc:Fallback>
                  <p:oleObj name="Equation" r:id="rId7" imgW="3962400" imgH="3352800" progId="Equation.DSMT4">
                    <p:embed/>
                    <p:pic>
                      <p:nvPicPr>
                        <p:cNvPr id="0" name="图片 657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1656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32" name="Object 56"/>
            <p:cNvGraphicFramePr>
              <a:graphicFrameLocks noChangeAspect="1"/>
            </p:cNvGraphicFramePr>
            <p:nvPr/>
          </p:nvGraphicFramePr>
          <p:xfrm>
            <a:off x="1054" y="1654"/>
            <a:ext cx="166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4384000" imgH="3962400" progId="Equation.DSMT4">
                    <p:embed/>
                  </p:oleObj>
                </mc:Choice>
                <mc:Fallback>
                  <p:oleObj name="Equation" r:id="rId9" imgW="24384000" imgH="3962400" progId="Equation.DSMT4">
                    <p:embed/>
                    <p:pic>
                      <p:nvPicPr>
                        <p:cNvPr id="0" name="图片 657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1654"/>
                          <a:ext cx="166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33" name="Object 57"/>
            <p:cNvGraphicFramePr>
              <a:graphicFrameLocks noChangeAspect="1"/>
            </p:cNvGraphicFramePr>
            <p:nvPr/>
          </p:nvGraphicFramePr>
          <p:xfrm>
            <a:off x="4528" y="1594"/>
            <a:ext cx="68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058400" imgH="4876800" progId="Equation.DSMT4">
                    <p:embed/>
                  </p:oleObj>
                </mc:Choice>
                <mc:Fallback>
                  <p:oleObj name="Equation" r:id="rId11" imgW="10058400" imgH="4876800" progId="Equation.DSMT4">
                    <p:embed/>
                    <p:pic>
                      <p:nvPicPr>
                        <p:cNvPr id="0" name="图片 657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1594"/>
                          <a:ext cx="68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38" name="Group 62"/>
          <p:cNvGrpSpPr/>
          <p:nvPr/>
        </p:nvGrpSpPr>
        <p:grpSpPr bwMode="auto">
          <a:xfrm>
            <a:off x="101600" y="2622550"/>
            <a:ext cx="4397376" cy="549275"/>
            <a:chOff x="56" y="1748"/>
            <a:chExt cx="2770" cy="346"/>
          </a:xfrm>
        </p:grpSpPr>
        <p:sp>
          <p:nvSpPr>
            <p:cNvPr id="459789" name="Rectangle 13"/>
            <p:cNvSpPr>
              <a:spLocks noChangeArrowheads="1"/>
            </p:cNvSpPr>
            <p:nvPr/>
          </p:nvSpPr>
          <p:spPr bwMode="auto">
            <a:xfrm>
              <a:off x="56" y="1765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正态分布 </a:t>
              </a:r>
            </a:p>
          </p:txBody>
        </p:sp>
        <p:graphicFrame>
          <p:nvGraphicFramePr>
            <p:cNvPr id="459791" name="Object 15"/>
            <p:cNvGraphicFramePr>
              <a:graphicFrameLocks noChangeAspect="1"/>
            </p:cNvGraphicFramePr>
            <p:nvPr/>
          </p:nvGraphicFramePr>
          <p:xfrm>
            <a:off x="1534" y="1778"/>
            <a:ext cx="129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8897600" imgH="4876800" progId="Equation.DSMT4">
                    <p:embed/>
                  </p:oleObj>
                </mc:Choice>
                <mc:Fallback>
                  <p:oleObj name="Equation" r:id="rId13" imgW="18897600" imgH="4876800" progId="Equation.DSMT4">
                    <p:embed/>
                    <p:pic>
                      <p:nvPicPr>
                        <p:cNvPr id="0" name="图片 657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778"/>
                          <a:ext cx="129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36" name="Rectangle 60"/>
            <p:cNvSpPr>
              <a:spLocks noChangeArrowheads="1"/>
            </p:cNvSpPr>
            <p:nvPr/>
          </p:nvSpPr>
          <p:spPr bwMode="auto">
            <a:xfrm>
              <a:off x="951" y="1748"/>
              <a:ext cx="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记为</a:t>
              </a:r>
            </a:p>
          </p:txBody>
        </p:sp>
      </p:grpSp>
      <p:sp>
        <p:nvSpPr>
          <p:cNvPr id="459842" name="WordArt 66"/>
          <p:cNvSpPr>
            <a:spLocks noChangeArrowheads="1" noChangeShapeType="1" noTextEdit="1"/>
          </p:cNvSpPr>
          <p:nvPr/>
        </p:nvSpPr>
        <p:spPr bwMode="auto">
          <a:xfrm>
            <a:off x="2663825" y="3206750"/>
            <a:ext cx="4022725" cy="339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正态分布密度函数的性质</a:t>
            </a:r>
          </a:p>
        </p:txBody>
      </p:sp>
      <p:sp>
        <p:nvSpPr>
          <p:cNvPr id="459843" name="WordArt 67"/>
          <p:cNvSpPr>
            <a:spLocks noChangeArrowheads="1" noChangeShapeType="1" noTextEdit="1"/>
          </p:cNvSpPr>
          <p:nvPr/>
        </p:nvSpPr>
        <p:spPr bwMode="auto">
          <a:xfrm>
            <a:off x="933450" y="36480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59844" name="WordArt 68"/>
          <p:cNvSpPr>
            <a:spLocks noChangeArrowheads="1" noChangeShapeType="1" noTextEdit="1"/>
          </p:cNvSpPr>
          <p:nvPr/>
        </p:nvSpPr>
        <p:spPr bwMode="auto">
          <a:xfrm>
            <a:off x="927100" y="4184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59846" name="Object 70"/>
          <p:cNvGraphicFramePr>
            <a:graphicFrameLocks noChangeAspect="1"/>
          </p:cNvGraphicFramePr>
          <p:nvPr/>
        </p:nvGraphicFramePr>
        <p:xfrm>
          <a:off x="1395413" y="3575050"/>
          <a:ext cx="13192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192000" imgH="4267200" progId="Equation.DSMT4">
                  <p:embed/>
                </p:oleObj>
              </mc:Choice>
              <mc:Fallback>
                <p:oleObj name="Equation" r:id="rId15" imgW="12192000" imgH="4267200" progId="Equation.DSMT4">
                  <p:embed/>
                  <p:pic>
                    <p:nvPicPr>
                      <p:cNvPr id="0" name="图片 657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575050"/>
                        <a:ext cx="13192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47" name="Object 71"/>
          <p:cNvGraphicFramePr>
            <a:graphicFrameLocks noChangeAspect="1"/>
          </p:cNvGraphicFramePr>
          <p:nvPr/>
        </p:nvGraphicFramePr>
        <p:xfrm>
          <a:off x="1379538" y="3763963"/>
          <a:ext cx="48958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2367200" imgH="9753600" progId="Equation.DSMT4">
                  <p:embed/>
                </p:oleObj>
              </mc:Choice>
              <mc:Fallback>
                <p:oleObj name="Equation" r:id="rId17" imgW="42367200" imgH="9753600" progId="Equation.DSMT4">
                  <p:embed/>
                  <p:pic>
                    <p:nvPicPr>
                      <p:cNvPr id="0" name="图片 657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763963"/>
                        <a:ext cx="48958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48" name="Object 72"/>
          <p:cNvGraphicFramePr>
            <a:graphicFrameLocks noChangeAspect="1"/>
          </p:cNvGraphicFramePr>
          <p:nvPr/>
        </p:nvGraphicFramePr>
        <p:xfrm>
          <a:off x="2911475" y="4527550"/>
          <a:ext cx="40100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4442400" imgH="9753600" progId="Equation.DSMT4">
                  <p:embed/>
                </p:oleObj>
              </mc:Choice>
              <mc:Fallback>
                <p:oleObj name="Equation" r:id="rId19" imgW="34442400" imgH="9753600" progId="Equation.DSMT4">
                  <p:embed/>
                  <p:pic>
                    <p:nvPicPr>
                      <p:cNvPr id="0" name="图片 657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527550"/>
                        <a:ext cx="40100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49" name="Object 73"/>
          <p:cNvGraphicFramePr>
            <a:graphicFrameLocks noChangeAspect="1"/>
          </p:cNvGraphicFramePr>
          <p:nvPr/>
        </p:nvGraphicFramePr>
        <p:xfrm>
          <a:off x="2921000" y="5324475"/>
          <a:ext cx="23098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1336000" imgH="8839200" progId="Equation.DSMT4">
                  <p:embed/>
                </p:oleObj>
              </mc:Choice>
              <mc:Fallback>
                <p:oleObj name="Equation" r:id="rId21" imgW="21336000" imgH="8839200" progId="Equation.DSMT4">
                  <p:embed/>
                  <p:pic>
                    <p:nvPicPr>
                      <p:cNvPr id="0" name="图片 657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324475"/>
                        <a:ext cx="23098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50" name="Object 74"/>
          <p:cNvGraphicFramePr>
            <a:graphicFrameLocks noChangeAspect="1"/>
          </p:cNvGraphicFramePr>
          <p:nvPr/>
        </p:nvGraphicFramePr>
        <p:xfrm>
          <a:off x="5181507" y="5465763"/>
          <a:ext cx="21780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116800" imgH="7620000" progId="Equation.DSMT4">
                  <p:embed/>
                </p:oleObj>
              </mc:Choice>
              <mc:Fallback>
                <p:oleObj name="Equation" r:id="rId23" imgW="20116800" imgH="7620000" progId="Equation.DSMT4">
                  <p:embed/>
                  <p:pic>
                    <p:nvPicPr>
                      <p:cNvPr id="0" name="图片 657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07" y="5465763"/>
                        <a:ext cx="21780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851" name="Group 75"/>
          <p:cNvGrpSpPr/>
          <p:nvPr/>
        </p:nvGrpSpPr>
        <p:grpSpPr bwMode="auto">
          <a:xfrm>
            <a:off x="849313" y="6234117"/>
            <a:ext cx="4448175" cy="519113"/>
            <a:chOff x="679" y="2844"/>
            <a:chExt cx="2802" cy="327"/>
          </a:xfrm>
        </p:grpSpPr>
        <p:sp>
          <p:nvSpPr>
            <p:cNvPr id="459852" name="Rectangle 76"/>
            <p:cNvSpPr>
              <a:spLocks noChangeArrowheads="1"/>
            </p:cNvSpPr>
            <p:nvPr/>
          </p:nvSpPr>
          <p:spPr bwMode="auto">
            <a:xfrm>
              <a:off x="679" y="2844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故       确是密度函数</a:t>
              </a:r>
              <a:r>
                <a:rPr lang="en-US" altLang="zh-CN" b="1" dirty="0">
                  <a:solidFill>
                    <a:schemeClr val="bg2"/>
                  </a:solidFill>
                </a:rPr>
                <a:t>.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59853" name="Object 77"/>
            <p:cNvGraphicFramePr>
              <a:graphicFrameLocks noChangeAspect="1"/>
            </p:cNvGraphicFramePr>
            <p:nvPr/>
          </p:nvGraphicFramePr>
          <p:xfrm>
            <a:off x="924" y="2893"/>
            <a:ext cx="51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620000" imgH="4267200" progId="Equation.DSMT4">
                    <p:embed/>
                  </p:oleObj>
                </mc:Choice>
                <mc:Fallback>
                  <p:oleObj name="Equation" r:id="rId25" imgW="7620000" imgH="4267200" progId="Equation.DSMT4">
                    <p:embed/>
                    <p:pic>
                      <p:nvPicPr>
                        <p:cNvPr id="0" name="图片 657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893"/>
                          <a:ext cx="51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9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9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nimBg="1"/>
      <p:bldP spid="459842" grpId="0" animBg="1"/>
      <p:bldP spid="459843" grpId="0"/>
      <p:bldP spid="4598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2557463" y="812800"/>
          <a:ext cx="41878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41600" imgH="9753600" progId="Equation.DSMT4">
                  <p:embed/>
                </p:oleObj>
              </mc:Choice>
              <mc:Fallback>
                <p:oleObj name="Equation" r:id="rId2" imgW="28041600" imgH="9753600" progId="Equation.DSMT4">
                  <p:embed/>
                  <p:pic>
                    <p:nvPicPr>
                      <p:cNvPr id="0" name="图片 659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812800"/>
                        <a:ext cx="41878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0" name="WordArt 16"/>
          <p:cNvSpPr>
            <a:spLocks noChangeArrowheads="1" noChangeShapeType="1" noTextEdit="1"/>
          </p:cNvSpPr>
          <p:nvPr/>
        </p:nvSpPr>
        <p:spPr bwMode="auto">
          <a:xfrm>
            <a:off x="2562225" y="579438"/>
            <a:ext cx="4011613" cy="3508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正态分布密度函数的性质</a:t>
            </a:r>
          </a:p>
        </p:txBody>
      </p:sp>
      <p:sp>
        <p:nvSpPr>
          <p:cNvPr id="461841" name="WordArt 17"/>
          <p:cNvSpPr>
            <a:spLocks noChangeArrowheads="1" noChangeShapeType="1" noTextEdit="1"/>
          </p:cNvSpPr>
          <p:nvPr/>
        </p:nvSpPr>
        <p:spPr bwMode="auto">
          <a:xfrm>
            <a:off x="927100" y="23272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graphicFrame>
        <p:nvGraphicFramePr>
          <p:cNvPr id="461843" name="Object 19"/>
          <p:cNvGraphicFramePr>
            <a:graphicFrameLocks noChangeAspect="1"/>
          </p:cNvGraphicFramePr>
          <p:nvPr/>
        </p:nvGraphicFramePr>
        <p:xfrm>
          <a:off x="1344613" y="1771650"/>
          <a:ext cx="2870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17600" imgH="4267200" progId="Equation.DSMT4">
                  <p:embed/>
                </p:oleObj>
              </mc:Choice>
              <mc:Fallback>
                <p:oleObj name="Equation" r:id="rId4" imgW="26517600" imgH="4267200" progId="Equation.DSMT4">
                  <p:embed/>
                  <p:pic>
                    <p:nvPicPr>
                      <p:cNvPr id="0" name="图片 659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771650"/>
                        <a:ext cx="2870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1" name="WordArt 27"/>
          <p:cNvSpPr>
            <a:spLocks noChangeArrowheads="1" noChangeShapeType="1" noTextEdit="1"/>
          </p:cNvSpPr>
          <p:nvPr/>
        </p:nvSpPr>
        <p:spPr bwMode="auto">
          <a:xfrm>
            <a:off x="928688" y="1836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461859" name="Group 35"/>
          <p:cNvGrpSpPr/>
          <p:nvPr/>
        </p:nvGrpSpPr>
        <p:grpSpPr bwMode="auto">
          <a:xfrm>
            <a:off x="4044950" y="1706564"/>
            <a:ext cx="4752975" cy="519113"/>
            <a:chOff x="2572" y="627"/>
            <a:chExt cx="2994" cy="327"/>
          </a:xfrm>
        </p:grpSpPr>
        <p:sp>
          <p:nvSpPr>
            <p:cNvPr id="461854" name="Rectangle 30"/>
            <p:cNvSpPr>
              <a:spLocks noChangeArrowheads="1"/>
            </p:cNvSpPr>
            <p:nvPr/>
          </p:nvSpPr>
          <p:spPr bwMode="auto">
            <a:xfrm>
              <a:off x="2572" y="627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即             关于        对称 </a:t>
              </a:r>
            </a:p>
          </p:txBody>
        </p:sp>
        <p:graphicFrame>
          <p:nvGraphicFramePr>
            <p:cNvPr id="461856" name="Object 32"/>
            <p:cNvGraphicFramePr>
              <a:graphicFrameLocks noChangeAspect="1"/>
            </p:cNvGraphicFramePr>
            <p:nvPr/>
          </p:nvGraphicFramePr>
          <p:xfrm>
            <a:off x="2957" y="669"/>
            <a:ext cx="85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496800" imgH="4267200" progId="Equation.DSMT4">
                    <p:embed/>
                  </p:oleObj>
                </mc:Choice>
                <mc:Fallback>
                  <p:oleObj name="Equation" r:id="rId6" imgW="12496800" imgH="4267200" progId="Equation.DSMT4">
                    <p:embed/>
                    <p:pic>
                      <p:nvPicPr>
                        <p:cNvPr id="0" name="图片 659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669"/>
                          <a:ext cx="85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57" name="Object 33"/>
            <p:cNvGraphicFramePr>
              <a:graphicFrameLocks noChangeAspect="1"/>
            </p:cNvGraphicFramePr>
            <p:nvPr/>
          </p:nvGraphicFramePr>
          <p:xfrm>
            <a:off x="4208" y="731"/>
            <a:ext cx="56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29600" imgH="3352800" progId="Equation.DSMT4">
                    <p:embed/>
                  </p:oleObj>
                </mc:Choice>
                <mc:Fallback>
                  <p:oleObj name="Equation" r:id="rId8" imgW="8229600" imgH="3352800" progId="Equation.DSMT4">
                    <p:embed/>
                    <p:pic>
                      <p:nvPicPr>
                        <p:cNvPr id="0" name="图片 659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731"/>
                          <a:ext cx="56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933" name="Group 109"/>
          <p:cNvGrpSpPr/>
          <p:nvPr/>
        </p:nvGrpSpPr>
        <p:grpSpPr bwMode="auto">
          <a:xfrm>
            <a:off x="1331913" y="2193872"/>
            <a:ext cx="2682874" cy="560388"/>
            <a:chOff x="839" y="1325"/>
            <a:chExt cx="1690" cy="353"/>
          </a:xfrm>
        </p:grpSpPr>
        <p:sp>
          <p:nvSpPr>
            <p:cNvPr id="461872" name="Rectangle 48"/>
            <p:cNvSpPr>
              <a:spLocks noChangeArrowheads="1"/>
            </p:cNvSpPr>
            <p:nvPr/>
          </p:nvSpPr>
          <p:spPr bwMode="auto">
            <a:xfrm>
              <a:off x="839" y="1325"/>
              <a:ext cx="158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当        时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1880" name="Object 56"/>
            <p:cNvGraphicFramePr>
              <a:graphicFrameLocks noChangeAspect="1"/>
            </p:cNvGraphicFramePr>
            <p:nvPr/>
          </p:nvGraphicFramePr>
          <p:xfrm>
            <a:off x="1111" y="1416"/>
            <a:ext cx="56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29600" imgH="3657600" progId="Equation.DSMT4">
                    <p:embed/>
                  </p:oleObj>
                </mc:Choice>
                <mc:Fallback>
                  <p:oleObj name="Equation" r:id="rId10" imgW="8229600" imgH="3657600" progId="Equation.DSMT4">
                    <p:embed/>
                    <p:pic>
                      <p:nvPicPr>
                        <p:cNvPr id="0" name="图片 659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416"/>
                          <a:ext cx="56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81" name="Object 57"/>
            <p:cNvGraphicFramePr>
              <a:graphicFrameLocks noChangeAspect="1"/>
            </p:cNvGraphicFramePr>
            <p:nvPr/>
          </p:nvGraphicFramePr>
          <p:xfrm>
            <a:off x="1885" y="1371"/>
            <a:ext cx="64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448800" imgH="4572000" progId="Equation.DSMT4">
                    <p:embed/>
                  </p:oleObj>
                </mc:Choice>
                <mc:Fallback>
                  <p:oleObj name="Equation" r:id="rId12" imgW="9448800" imgH="4572000" progId="Equation.DSMT4">
                    <p:embed/>
                    <p:pic>
                      <p:nvPicPr>
                        <p:cNvPr id="0" name="图片 659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1371"/>
                          <a:ext cx="64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83" name="Group 59"/>
          <p:cNvGrpSpPr/>
          <p:nvPr/>
        </p:nvGrpSpPr>
        <p:grpSpPr bwMode="auto">
          <a:xfrm>
            <a:off x="1320800" y="2639957"/>
            <a:ext cx="4206875" cy="574675"/>
            <a:chOff x="903" y="1597"/>
            <a:chExt cx="2650" cy="362"/>
          </a:xfrm>
        </p:grpSpPr>
        <p:sp>
          <p:nvSpPr>
            <p:cNvPr id="461884" name="Rectangle 60"/>
            <p:cNvSpPr>
              <a:spLocks noChangeArrowheads="1"/>
            </p:cNvSpPr>
            <p:nvPr/>
          </p:nvSpPr>
          <p:spPr bwMode="auto">
            <a:xfrm>
              <a:off x="903" y="1597"/>
              <a:ext cx="158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当        时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1885" name="Object 61"/>
            <p:cNvGraphicFramePr>
              <a:graphicFrameLocks noChangeAspect="1"/>
            </p:cNvGraphicFramePr>
            <p:nvPr/>
          </p:nvGraphicFramePr>
          <p:xfrm>
            <a:off x="1175" y="1682"/>
            <a:ext cx="56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29600" imgH="3657600" progId="Equation.DSMT4">
                    <p:embed/>
                  </p:oleObj>
                </mc:Choice>
                <mc:Fallback>
                  <p:oleObj name="Equation" r:id="rId14" imgW="8229600" imgH="3657600" progId="Equation.DSMT4">
                    <p:embed/>
                    <p:pic>
                      <p:nvPicPr>
                        <p:cNvPr id="0" name="图片 659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1682"/>
                          <a:ext cx="56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86" name="Object 62"/>
            <p:cNvGraphicFramePr>
              <a:graphicFrameLocks noChangeAspect="1"/>
            </p:cNvGraphicFramePr>
            <p:nvPr/>
          </p:nvGraphicFramePr>
          <p:xfrm>
            <a:off x="1932" y="1661"/>
            <a:ext cx="162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3774400" imgH="4572000" progId="Equation.DSMT4">
                    <p:embed/>
                  </p:oleObj>
                </mc:Choice>
                <mc:Fallback>
                  <p:oleObj name="Equation" r:id="rId16" imgW="23774400" imgH="4572000" progId="Equation.DSMT4">
                    <p:embed/>
                    <p:pic>
                      <p:nvPicPr>
                        <p:cNvPr id="0" name="图片 659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1661"/>
                          <a:ext cx="162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890" name="Group 66"/>
          <p:cNvGrpSpPr/>
          <p:nvPr/>
        </p:nvGrpSpPr>
        <p:grpSpPr bwMode="auto">
          <a:xfrm>
            <a:off x="1392238" y="3078163"/>
            <a:ext cx="6100762" cy="754062"/>
            <a:chOff x="922" y="1851"/>
            <a:chExt cx="3843" cy="475"/>
          </a:xfrm>
        </p:grpSpPr>
        <p:sp>
          <p:nvSpPr>
            <p:cNvPr id="461877" name="Rectangle 53"/>
            <p:cNvSpPr>
              <a:spLocks noChangeArrowheads="1"/>
            </p:cNvSpPr>
            <p:nvPr/>
          </p:nvSpPr>
          <p:spPr bwMode="auto">
            <a:xfrm>
              <a:off x="1576" y="1893"/>
              <a:ext cx="2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在         处取极大值</a:t>
              </a:r>
            </a:p>
          </p:txBody>
        </p:sp>
        <p:graphicFrame>
          <p:nvGraphicFramePr>
            <p:cNvPr id="461887" name="Object 63"/>
            <p:cNvGraphicFramePr>
              <a:graphicFrameLocks noChangeAspect="1"/>
            </p:cNvGraphicFramePr>
            <p:nvPr/>
          </p:nvGraphicFramePr>
          <p:xfrm>
            <a:off x="922" y="1940"/>
            <a:ext cx="74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972800" imgH="4267200" progId="Equation.DSMT4">
                    <p:embed/>
                  </p:oleObj>
                </mc:Choice>
                <mc:Fallback>
                  <p:oleObj name="Equation" r:id="rId18" imgW="10972800" imgH="4267200" progId="Equation.DSMT4">
                    <p:embed/>
                    <p:pic>
                      <p:nvPicPr>
                        <p:cNvPr id="0" name="图片 659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940"/>
                          <a:ext cx="74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88" name="Object 64"/>
            <p:cNvGraphicFramePr>
              <a:graphicFrameLocks noChangeAspect="1"/>
            </p:cNvGraphicFramePr>
            <p:nvPr/>
          </p:nvGraphicFramePr>
          <p:xfrm>
            <a:off x="1864" y="1996"/>
            <a:ext cx="56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229600" imgH="3352800" progId="Equation.DSMT4">
                    <p:embed/>
                  </p:oleObj>
                </mc:Choice>
                <mc:Fallback>
                  <p:oleObj name="Equation" r:id="rId20" imgW="8229600" imgH="3352800" progId="Equation.DSMT4">
                    <p:embed/>
                    <p:pic>
                      <p:nvPicPr>
                        <p:cNvPr id="0" name="图片 659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996"/>
                          <a:ext cx="56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89" name="Object 65"/>
            <p:cNvGraphicFramePr>
              <a:graphicFrameLocks noChangeAspect="1"/>
            </p:cNvGraphicFramePr>
            <p:nvPr/>
          </p:nvGraphicFramePr>
          <p:xfrm>
            <a:off x="3541" y="1851"/>
            <a:ext cx="122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983200" imgH="7315200" progId="Equation.DSMT4">
                    <p:embed/>
                  </p:oleObj>
                </mc:Choice>
                <mc:Fallback>
                  <p:oleObj name="Equation" r:id="rId22" imgW="17983200" imgH="7315200" progId="Equation.DSMT4">
                    <p:embed/>
                    <p:pic>
                      <p:nvPicPr>
                        <p:cNvPr id="0" name="图片 659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851"/>
                          <a:ext cx="1224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891" name="WordArt 67"/>
          <p:cNvSpPr>
            <a:spLocks noChangeArrowheads="1" noChangeShapeType="1" noTextEdit="1"/>
          </p:cNvSpPr>
          <p:nvPr/>
        </p:nvSpPr>
        <p:spPr bwMode="auto">
          <a:xfrm>
            <a:off x="927100" y="3802063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⑤</a:t>
            </a:r>
          </a:p>
        </p:txBody>
      </p:sp>
      <p:graphicFrame>
        <p:nvGraphicFramePr>
          <p:cNvPr id="461892" name="Object 68"/>
          <p:cNvGraphicFramePr>
            <a:graphicFrameLocks noChangeAspect="1"/>
          </p:cNvGraphicFramePr>
          <p:nvPr/>
        </p:nvGraphicFramePr>
        <p:xfrm>
          <a:off x="1311275" y="3714750"/>
          <a:ext cx="36274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3528000" imgH="5791200" progId="Equation.DSMT4">
                  <p:embed/>
                </p:oleObj>
              </mc:Choice>
              <mc:Fallback>
                <p:oleObj name="Equation" r:id="rId24" imgW="33528000" imgH="5791200" progId="Equation.DSMT4">
                  <p:embed/>
                  <p:pic>
                    <p:nvPicPr>
                      <p:cNvPr id="0" name="图片 659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714750"/>
                        <a:ext cx="36274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98" name="Group 74"/>
          <p:cNvGrpSpPr/>
          <p:nvPr/>
        </p:nvGrpSpPr>
        <p:grpSpPr bwMode="auto">
          <a:xfrm>
            <a:off x="1343025" y="4191000"/>
            <a:ext cx="5872163" cy="519113"/>
            <a:chOff x="926" y="2848"/>
            <a:chExt cx="3699" cy="327"/>
          </a:xfrm>
        </p:grpSpPr>
        <p:sp>
          <p:nvSpPr>
            <p:cNvPr id="461894" name="Rectangle 70"/>
            <p:cNvSpPr>
              <a:spLocks noChangeArrowheads="1"/>
            </p:cNvSpPr>
            <p:nvPr/>
          </p:nvSpPr>
          <p:spPr bwMode="auto">
            <a:xfrm>
              <a:off x="926" y="2848"/>
              <a:ext cx="36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即曲线            以  </a:t>
              </a:r>
              <a:r>
                <a:rPr lang="zh-CN" altLang="en-US" sz="1200" b="1" dirty="0">
                  <a:solidFill>
                    <a:schemeClr val="bg2"/>
                  </a:solidFill>
                </a:rPr>
                <a:t> 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轴为渐近线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1896" name="Object 72"/>
            <p:cNvGraphicFramePr>
              <a:graphicFrameLocks noChangeAspect="1"/>
            </p:cNvGraphicFramePr>
            <p:nvPr/>
          </p:nvGraphicFramePr>
          <p:xfrm>
            <a:off x="1645" y="2885"/>
            <a:ext cx="85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496800" imgH="4267200" progId="Equation.DSMT4">
                    <p:embed/>
                  </p:oleObj>
                </mc:Choice>
                <mc:Fallback>
                  <p:oleObj name="Equation" r:id="rId26" imgW="12496800" imgH="4267200" progId="Equation.DSMT4">
                    <p:embed/>
                    <p:pic>
                      <p:nvPicPr>
                        <p:cNvPr id="0" name="图片 659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2885"/>
                          <a:ext cx="85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97" name="Object 73"/>
            <p:cNvGraphicFramePr>
              <a:graphicFrameLocks noChangeAspect="1"/>
            </p:cNvGraphicFramePr>
            <p:nvPr/>
          </p:nvGraphicFramePr>
          <p:xfrm>
            <a:off x="2706" y="2905"/>
            <a:ext cx="33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876800" imgH="3657600" progId="Equation.DSMT4">
                    <p:embed/>
                  </p:oleObj>
                </mc:Choice>
                <mc:Fallback>
                  <p:oleObj name="Equation" r:id="rId28" imgW="4876800" imgH="3657600" progId="Equation.DSMT4">
                    <p:embed/>
                    <p:pic>
                      <p:nvPicPr>
                        <p:cNvPr id="0" name="图片 659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2905"/>
                          <a:ext cx="33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916" name="Line 92"/>
          <p:cNvSpPr>
            <a:spLocks noChangeShapeType="1"/>
          </p:cNvSpPr>
          <p:nvPr/>
        </p:nvSpPr>
        <p:spPr bwMode="auto">
          <a:xfrm flipH="1">
            <a:off x="2862263" y="5141913"/>
            <a:ext cx="1874837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1949" name="Group 125"/>
          <p:cNvGrpSpPr/>
          <p:nvPr/>
        </p:nvGrpSpPr>
        <p:grpSpPr bwMode="auto">
          <a:xfrm>
            <a:off x="2535238" y="5138738"/>
            <a:ext cx="4495800" cy="1552575"/>
            <a:chOff x="1597" y="3237"/>
            <a:chExt cx="2832" cy="978"/>
          </a:xfrm>
        </p:grpSpPr>
        <p:grpSp>
          <p:nvGrpSpPr>
            <p:cNvPr id="461924" name="Group 100"/>
            <p:cNvGrpSpPr/>
            <p:nvPr/>
          </p:nvGrpSpPr>
          <p:grpSpPr bwMode="auto">
            <a:xfrm>
              <a:off x="1597" y="3237"/>
              <a:ext cx="2832" cy="706"/>
              <a:chOff x="1597" y="3237"/>
              <a:chExt cx="2832" cy="706"/>
            </a:xfrm>
          </p:grpSpPr>
          <p:sp>
            <p:nvSpPr>
              <p:cNvPr id="461915" name="Freeform 91"/>
              <p:cNvSpPr/>
              <p:nvPr/>
            </p:nvSpPr>
            <p:spPr bwMode="auto">
              <a:xfrm>
                <a:off x="1597" y="3237"/>
                <a:ext cx="1407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1917" name="Freeform 93"/>
              <p:cNvSpPr/>
              <p:nvPr/>
            </p:nvSpPr>
            <p:spPr bwMode="auto">
              <a:xfrm flipH="1">
                <a:off x="3001" y="3238"/>
                <a:ext cx="1428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61914" name="Line 90"/>
            <p:cNvSpPr>
              <a:spLocks noChangeShapeType="1"/>
            </p:cNvSpPr>
            <p:nvPr/>
          </p:nvSpPr>
          <p:spPr bwMode="auto">
            <a:xfrm>
              <a:off x="3005" y="3252"/>
              <a:ext cx="0" cy="7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61918" name="Object 94"/>
            <p:cNvGraphicFramePr>
              <a:graphicFrameLocks noChangeAspect="1"/>
            </p:cNvGraphicFramePr>
            <p:nvPr/>
          </p:nvGraphicFramePr>
          <p:xfrm>
            <a:off x="2859" y="3964"/>
            <a:ext cx="23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438400" imgH="2743200" progId="Equation.DSMT4">
                    <p:embed/>
                  </p:oleObj>
                </mc:Choice>
                <mc:Fallback>
                  <p:oleObj name="Equation" r:id="rId30" imgW="2438400" imgH="2743200" progId="Equation.DSMT4">
                    <p:embed/>
                    <p:pic>
                      <p:nvPicPr>
                        <p:cNvPr id="0" name="图片 659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3964"/>
                          <a:ext cx="23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920" name="Object 96"/>
          <p:cNvGraphicFramePr>
            <a:graphicFrameLocks noChangeAspect="1"/>
          </p:cNvGraphicFramePr>
          <p:nvPr/>
        </p:nvGraphicFramePr>
        <p:xfrm>
          <a:off x="2109788" y="4822825"/>
          <a:ext cx="7889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400800" imgH="5181600" progId="Equation.DSMT4">
                  <p:embed/>
                </p:oleObj>
              </mc:Choice>
              <mc:Fallback>
                <p:oleObj name="Equation" r:id="rId32" imgW="6400800" imgH="5181600" progId="Equation.DSMT4">
                  <p:embed/>
                  <p:pic>
                    <p:nvPicPr>
                      <p:cNvPr id="0" name="图片 659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822825"/>
                        <a:ext cx="7889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923" name="Group 99"/>
          <p:cNvGrpSpPr/>
          <p:nvPr/>
        </p:nvGrpSpPr>
        <p:grpSpPr bwMode="auto">
          <a:xfrm>
            <a:off x="2498725" y="4583114"/>
            <a:ext cx="5086351" cy="1993901"/>
            <a:chOff x="1574" y="2887"/>
            <a:chExt cx="3204" cy="1256"/>
          </a:xfrm>
        </p:grpSpPr>
        <p:sp>
          <p:nvSpPr>
            <p:cNvPr id="461912" name="Line 88"/>
            <p:cNvSpPr>
              <a:spLocks noChangeShapeType="1"/>
            </p:cNvSpPr>
            <p:nvPr/>
          </p:nvSpPr>
          <p:spPr bwMode="auto">
            <a:xfrm>
              <a:off x="1574" y="3983"/>
              <a:ext cx="301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1913" name="Line 89"/>
            <p:cNvSpPr>
              <a:spLocks noChangeShapeType="1"/>
            </p:cNvSpPr>
            <p:nvPr/>
          </p:nvSpPr>
          <p:spPr bwMode="auto">
            <a:xfrm flipH="1" flipV="1">
              <a:off x="1803" y="3030"/>
              <a:ext cx="0" cy="10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61919" name="Object 95"/>
            <p:cNvGraphicFramePr>
              <a:graphicFrameLocks noChangeAspect="1"/>
            </p:cNvGraphicFramePr>
            <p:nvPr/>
          </p:nvGraphicFramePr>
          <p:xfrm>
            <a:off x="4572" y="3920"/>
            <a:ext cx="20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438400" imgH="2438400" progId="Equation.DSMT4">
                    <p:embed/>
                  </p:oleObj>
                </mc:Choice>
                <mc:Fallback>
                  <p:oleObj name="Equation" r:id="rId34" imgW="2438400" imgH="2438400" progId="Equation.DSMT4">
                    <p:embed/>
                    <p:pic>
                      <p:nvPicPr>
                        <p:cNvPr id="0" name="图片 659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3920"/>
                          <a:ext cx="20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921" name="Object 97"/>
            <p:cNvGraphicFramePr>
              <a:graphicFrameLocks noChangeAspect="1"/>
            </p:cNvGraphicFramePr>
            <p:nvPr/>
          </p:nvGraphicFramePr>
          <p:xfrm>
            <a:off x="1620" y="3946"/>
            <a:ext cx="18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743200" imgH="3048000" progId="Equation.DSMT4">
                    <p:embed/>
                  </p:oleObj>
                </mc:Choice>
                <mc:Fallback>
                  <p:oleObj name="Equation" r:id="rId36" imgW="2743200" imgH="3048000" progId="Equation.DSMT4">
                    <p:embed/>
                    <p:pic>
                      <p:nvPicPr>
                        <p:cNvPr id="0" name="图片 659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3946"/>
                          <a:ext cx="18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922" name="Object 98"/>
            <p:cNvGraphicFramePr>
              <a:graphicFrameLocks noChangeAspect="1"/>
            </p:cNvGraphicFramePr>
            <p:nvPr/>
          </p:nvGraphicFramePr>
          <p:xfrm>
            <a:off x="1796" y="2887"/>
            <a:ext cx="49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181600" imgH="3352800" progId="Equation.DSMT4">
                    <p:embed/>
                  </p:oleObj>
                </mc:Choice>
                <mc:Fallback>
                  <p:oleObj name="Equation" r:id="rId38" imgW="5181600" imgH="3352800" progId="Equation.DSMT4">
                    <p:embed/>
                    <p:pic>
                      <p:nvPicPr>
                        <p:cNvPr id="0" name="图片 659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2887"/>
                          <a:ext cx="49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932" name="Object 108"/>
          <p:cNvGraphicFramePr>
            <a:graphicFrameLocks noChangeAspect="1"/>
          </p:cNvGraphicFramePr>
          <p:nvPr/>
        </p:nvGraphicFramePr>
        <p:xfrm>
          <a:off x="3917950" y="2287588"/>
          <a:ext cx="5603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5181600" imgH="3657600" progId="Equation.DSMT4">
                  <p:embed/>
                </p:oleObj>
              </mc:Choice>
              <mc:Fallback>
                <p:oleObj name="Equation" r:id="rId40" imgW="5181600" imgH="3657600" progId="Equation.DSMT4">
                  <p:embed/>
                  <p:pic>
                    <p:nvPicPr>
                      <p:cNvPr id="0" name="图片 659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287588"/>
                        <a:ext cx="5603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934" name="Object 110"/>
          <p:cNvGraphicFramePr>
            <a:graphicFrameLocks noChangeAspect="1"/>
          </p:cNvGraphicFramePr>
          <p:nvPr/>
        </p:nvGraphicFramePr>
        <p:xfrm>
          <a:off x="4356605" y="2266409"/>
          <a:ext cx="1187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0972800" imgH="4267200" progId="Equation.DSMT4">
                  <p:embed/>
                </p:oleObj>
              </mc:Choice>
              <mc:Fallback>
                <p:oleObj name="Equation" r:id="rId42" imgW="10972800" imgH="4267200" progId="Equation.DSMT4">
                  <p:embed/>
                  <p:pic>
                    <p:nvPicPr>
                      <p:cNvPr id="0" name="图片 659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605" y="2266409"/>
                        <a:ext cx="1187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6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46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4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40" grpId="0" animBg="1"/>
      <p:bldP spid="461841" grpId="0" animBg="1"/>
      <p:bldP spid="461851" grpId="0" animBg="1"/>
      <p:bldP spid="461891" grpId="0" animBg="1"/>
      <p:bldP spid="4619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2557463" y="812800"/>
          <a:ext cx="41878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41600" imgH="9753600" progId="Equation.DSMT4">
                  <p:embed/>
                </p:oleObj>
              </mc:Choice>
              <mc:Fallback>
                <p:oleObj name="Equation" r:id="rId2" imgW="28041600" imgH="9753600" progId="Equation.DSMT4">
                  <p:embed/>
                  <p:pic>
                    <p:nvPicPr>
                      <p:cNvPr id="0" name="图片 700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812800"/>
                        <a:ext cx="41878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0" name="WordArt 16"/>
          <p:cNvSpPr>
            <a:spLocks noChangeArrowheads="1" noChangeShapeType="1" noTextEdit="1"/>
          </p:cNvSpPr>
          <p:nvPr/>
        </p:nvSpPr>
        <p:spPr bwMode="auto">
          <a:xfrm>
            <a:off x="2562225" y="579438"/>
            <a:ext cx="4011613" cy="3508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6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正态分布密度函数的性质</a:t>
            </a:r>
          </a:p>
        </p:txBody>
      </p:sp>
      <p:sp>
        <p:nvSpPr>
          <p:cNvPr id="461916" name="Line 92"/>
          <p:cNvSpPr>
            <a:spLocks noChangeShapeType="1"/>
          </p:cNvSpPr>
          <p:nvPr/>
        </p:nvSpPr>
        <p:spPr bwMode="auto">
          <a:xfrm flipH="1">
            <a:off x="2862263" y="2328473"/>
            <a:ext cx="1874837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1949" name="Group 125"/>
          <p:cNvGrpSpPr/>
          <p:nvPr/>
        </p:nvGrpSpPr>
        <p:grpSpPr bwMode="auto">
          <a:xfrm>
            <a:off x="2535238" y="2325298"/>
            <a:ext cx="4495800" cy="1552575"/>
            <a:chOff x="1597" y="3237"/>
            <a:chExt cx="2832" cy="978"/>
          </a:xfrm>
        </p:grpSpPr>
        <p:grpSp>
          <p:nvGrpSpPr>
            <p:cNvPr id="461924" name="Group 100"/>
            <p:cNvGrpSpPr/>
            <p:nvPr/>
          </p:nvGrpSpPr>
          <p:grpSpPr bwMode="auto">
            <a:xfrm>
              <a:off x="1597" y="3237"/>
              <a:ext cx="2832" cy="706"/>
              <a:chOff x="1597" y="3237"/>
              <a:chExt cx="2832" cy="706"/>
            </a:xfrm>
          </p:grpSpPr>
          <p:sp>
            <p:nvSpPr>
              <p:cNvPr id="461915" name="Freeform 91"/>
              <p:cNvSpPr/>
              <p:nvPr/>
            </p:nvSpPr>
            <p:spPr bwMode="auto">
              <a:xfrm>
                <a:off x="1597" y="3237"/>
                <a:ext cx="1407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1917" name="Freeform 93"/>
              <p:cNvSpPr/>
              <p:nvPr/>
            </p:nvSpPr>
            <p:spPr bwMode="auto">
              <a:xfrm flipH="1">
                <a:off x="3001" y="3238"/>
                <a:ext cx="1428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61914" name="Line 90"/>
            <p:cNvSpPr>
              <a:spLocks noChangeShapeType="1"/>
            </p:cNvSpPr>
            <p:nvPr/>
          </p:nvSpPr>
          <p:spPr bwMode="auto">
            <a:xfrm>
              <a:off x="3005" y="3252"/>
              <a:ext cx="0" cy="7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61918" name="Object 94"/>
            <p:cNvGraphicFramePr>
              <a:graphicFrameLocks noChangeAspect="1"/>
            </p:cNvGraphicFramePr>
            <p:nvPr/>
          </p:nvGraphicFramePr>
          <p:xfrm>
            <a:off x="2859" y="3964"/>
            <a:ext cx="23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38400" imgH="2743200" progId="Equation.DSMT4">
                    <p:embed/>
                  </p:oleObj>
                </mc:Choice>
                <mc:Fallback>
                  <p:oleObj name="Equation" r:id="rId4" imgW="2438400" imgH="2743200" progId="Equation.DSMT4">
                    <p:embed/>
                    <p:pic>
                      <p:nvPicPr>
                        <p:cNvPr id="0" name="图片 700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3964"/>
                          <a:ext cx="23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920" name="Object 96"/>
          <p:cNvGraphicFramePr>
            <a:graphicFrameLocks noChangeAspect="1"/>
          </p:cNvGraphicFramePr>
          <p:nvPr/>
        </p:nvGraphicFramePr>
        <p:xfrm>
          <a:off x="2109788" y="2009385"/>
          <a:ext cx="7889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00800" imgH="5181600" progId="Equation.DSMT4">
                  <p:embed/>
                </p:oleObj>
              </mc:Choice>
              <mc:Fallback>
                <p:oleObj name="Equation" r:id="rId6" imgW="6400800" imgH="5181600" progId="Equation.DSMT4">
                  <p:embed/>
                  <p:pic>
                    <p:nvPicPr>
                      <p:cNvPr id="0" name="图片 700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009385"/>
                        <a:ext cx="7889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923" name="Group 99"/>
          <p:cNvGrpSpPr/>
          <p:nvPr/>
        </p:nvGrpSpPr>
        <p:grpSpPr bwMode="auto">
          <a:xfrm>
            <a:off x="2498725" y="1769674"/>
            <a:ext cx="5086351" cy="1993901"/>
            <a:chOff x="1574" y="2887"/>
            <a:chExt cx="3204" cy="1256"/>
          </a:xfrm>
        </p:grpSpPr>
        <p:sp>
          <p:nvSpPr>
            <p:cNvPr id="461912" name="Line 88"/>
            <p:cNvSpPr>
              <a:spLocks noChangeShapeType="1"/>
            </p:cNvSpPr>
            <p:nvPr/>
          </p:nvSpPr>
          <p:spPr bwMode="auto">
            <a:xfrm>
              <a:off x="1574" y="3983"/>
              <a:ext cx="301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1913" name="Line 89"/>
            <p:cNvSpPr>
              <a:spLocks noChangeShapeType="1"/>
            </p:cNvSpPr>
            <p:nvPr/>
          </p:nvSpPr>
          <p:spPr bwMode="auto">
            <a:xfrm flipH="1" flipV="1">
              <a:off x="1803" y="3030"/>
              <a:ext cx="0" cy="10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61919" name="Object 95"/>
            <p:cNvGraphicFramePr>
              <a:graphicFrameLocks noChangeAspect="1"/>
            </p:cNvGraphicFramePr>
            <p:nvPr/>
          </p:nvGraphicFramePr>
          <p:xfrm>
            <a:off x="4572" y="3920"/>
            <a:ext cx="20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438400" progId="Equation.DSMT4">
                    <p:embed/>
                  </p:oleObj>
                </mc:Choice>
                <mc:Fallback>
                  <p:oleObj name="Equation" r:id="rId8" imgW="2438400" imgH="2438400" progId="Equation.DSMT4">
                    <p:embed/>
                    <p:pic>
                      <p:nvPicPr>
                        <p:cNvPr id="0" name="图片 7006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3920"/>
                          <a:ext cx="20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921" name="Object 97"/>
            <p:cNvGraphicFramePr>
              <a:graphicFrameLocks noChangeAspect="1"/>
            </p:cNvGraphicFramePr>
            <p:nvPr/>
          </p:nvGraphicFramePr>
          <p:xfrm>
            <a:off x="1620" y="3946"/>
            <a:ext cx="18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43200" imgH="3048000" progId="Equation.DSMT4">
                    <p:embed/>
                  </p:oleObj>
                </mc:Choice>
                <mc:Fallback>
                  <p:oleObj name="Equation" r:id="rId10" imgW="2743200" imgH="3048000" progId="Equation.DSMT4">
                    <p:embed/>
                    <p:pic>
                      <p:nvPicPr>
                        <p:cNvPr id="0" name="图片 7006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3946"/>
                          <a:ext cx="18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922" name="Object 98"/>
            <p:cNvGraphicFramePr>
              <a:graphicFrameLocks noChangeAspect="1"/>
            </p:cNvGraphicFramePr>
            <p:nvPr/>
          </p:nvGraphicFramePr>
          <p:xfrm>
            <a:off x="1796" y="2887"/>
            <a:ext cx="49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181600" imgH="3352800" progId="Equation.DSMT4">
                    <p:embed/>
                  </p:oleObj>
                </mc:Choice>
                <mc:Fallback>
                  <p:oleObj name="Equation" r:id="rId12" imgW="5181600" imgH="3352800" progId="Equation.DSMT4">
                    <p:embed/>
                    <p:pic>
                      <p:nvPicPr>
                        <p:cNvPr id="0" name="图片 7006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2887"/>
                          <a:ext cx="49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" name="Group 127"/>
          <p:cNvGrpSpPr/>
          <p:nvPr/>
        </p:nvGrpSpPr>
        <p:grpSpPr bwMode="auto">
          <a:xfrm>
            <a:off x="2538413" y="2321485"/>
            <a:ext cx="4495800" cy="1539875"/>
            <a:chOff x="1597" y="3237"/>
            <a:chExt cx="2832" cy="970"/>
          </a:xfrm>
        </p:grpSpPr>
        <p:grpSp>
          <p:nvGrpSpPr>
            <p:cNvPr id="108" name="Group 128"/>
            <p:cNvGrpSpPr/>
            <p:nvPr/>
          </p:nvGrpSpPr>
          <p:grpSpPr bwMode="auto">
            <a:xfrm>
              <a:off x="1597" y="3237"/>
              <a:ext cx="2832" cy="706"/>
              <a:chOff x="1597" y="3237"/>
              <a:chExt cx="2832" cy="706"/>
            </a:xfrm>
          </p:grpSpPr>
          <p:sp>
            <p:nvSpPr>
              <p:cNvPr id="111" name="Freeform 129"/>
              <p:cNvSpPr/>
              <p:nvPr/>
            </p:nvSpPr>
            <p:spPr bwMode="auto">
              <a:xfrm>
                <a:off x="1597" y="3237"/>
                <a:ext cx="1407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Freeform 130"/>
              <p:cNvSpPr/>
              <p:nvPr/>
            </p:nvSpPr>
            <p:spPr bwMode="auto">
              <a:xfrm flipH="1">
                <a:off x="3001" y="3238"/>
                <a:ext cx="1428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9" name="Line 131"/>
            <p:cNvSpPr>
              <a:spLocks noChangeShapeType="1"/>
            </p:cNvSpPr>
            <p:nvPr/>
          </p:nvSpPr>
          <p:spPr bwMode="auto">
            <a:xfrm>
              <a:off x="3005" y="3252"/>
              <a:ext cx="0" cy="7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110" name="Object 132"/>
            <p:cNvGraphicFramePr>
              <a:graphicFrameLocks noChangeAspect="1"/>
            </p:cNvGraphicFramePr>
            <p:nvPr/>
          </p:nvGraphicFramePr>
          <p:xfrm>
            <a:off x="2878" y="3973"/>
            <a:ext cx="21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38400" imgH="2743200" progId="Equation.DSMT4">
                    <p:embed/>
                  </p:oleObj>
                </mc:Choice>
                <mc:Fallback>
                  <p:oleObj name="Equation" r:id="rId14" imgW="2438400" imgH="2743200" progId="Equation.DSMT4">
                    <p:embed/>
                    <p:pic>
                      <p:nvPicPr>
                        <p:cNvPr id="0" name="图片 700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973"/>
                          <a:ext cx="21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" name="Group 134"/>
          <p:cNvGrpSpPr/>
          <p:nvPr/>
        </p:nvGrpSpPr>
        <p:grpSpPr bwMode="auto">
          <a:xfrm>
            <a:off x="3406775" y="2318312"/>
            <a:ext cx="4495800" cy="1592263"/>
            <a:chOff x="1597" y="3237"/>
            <a:chExt cx="2832" cy="1003"/>
          </a:xfrm>
        </p:grpSpPr>
        <p:grpSp>
          <p:nvGrpSpPr>
            <p:cNvPr id="114" name="Group 135"/>
            <p:cNvGrpSpPr/>
            <p:nvPr/>
          </p:nvGrpSpPr>
          <p:grpSpPr bwMode="auto">
            <a:xfrm>
              <a:off x="1597" y="3237"/>
              <a:ext cx="2832" cy="706"/>
              <a:chOff x="1597" y="3237"/>
              <a:chExt cx="2832" cy="706"/>
            </a:xfrm>
          </p:grpSpPr>
          <p:sp>
            <p:nvSpPr>
              <p:cNvPr id="117" name="Freeform 136"/>
              <p:cNvSpPr/>
              <p:nvPr/>
            </p:nvSpPr>
            <p:spPr bwMode="auto">
              <a:xfrm>
                <a:off x="1597" y="3237"/>
                <a:ext cx="1407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Freeform 137"/>
              <p:cNvSpPr/>
              <p:nvPr/>
            </p:nvSpPr>
            <p:spPr bwMode="auto">
              <a:xfrm flipH="1">
                <a:off x="3001" y="3238"/>
                <a:ext cx="1428" cy="705"/>
              </a:xfrm>
              <a:custGeom>
                <a:avLst/>
                <a:gdLst>
                  <a:gd name="T0" fmla="*/ 0 w 1575"/>
                  <a:gd name="T1" fmla="*/ 856 h 856"/>
                  <a:gd name="T2" fmla="*/ 672 w 1575"/>
                  <a:gd name="T3" fmla="*/ 767 h 856"/>
                  <a:gd name="T4" fmla="*/ 1040 w 1575"/>
                  <a:gd name="T5" fmla="*/ 447 h 856"/>
                  <a:gd name="T6" fmla="*/ 1230 w 1575"/>
                  <a:gd name="T7" fmla="*/ 184 h 856"/>
                  <a:gd name="T8" fmla="*/ 1440 w 1575"/>
                  <a:gd name="T9" fmla="*/ 23 h 856"/>
                  <a:gd name="T10" fmla="*/ 1575 w 1575"/>
                  <a:gd name="T11" fmla="*/ 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856">
                    <a:moveTo>
                      <a:pt x="0" y="856"/>
                    </a:moveTo>
                    <a:cubicBezTo>
                      <a:pt x="123" y="856"/>
                      <a:pt x="495" y="828"/>
                      <a:pt x="672" y="767"/>
                    </a:cubicBezTo>
                    <a:cubicBezTo>
                      <a:pt x="849" y="706"/>
                      <a:pt x="957" y="556"/>
                      <a:pt x="1040" y="447"/>
                    </a:cubicBezTo>
                    <a:cubicBezTo>
                      <a:pt x="1123" y="338"/>
                      <a:pt x="1167" y="271"/>
                      <a:pt x="1230" y="184"/>
                    </a:cubicBezTo>
                    <a:cubicBezTo>
                      <a:pt x="1293" y="97"/>
                      <a:pt x="1374" y="46"/>
                      <a:pt x="1440" y="23"/>
                    </a:cubicBezTo>
                    <a:cubicBezTo>
                      <a:pt x="1506" y="0"/>
                      <a:pt x="1548" y="1"/>
                      <a:pt x="1575" y="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5" name="Line 138"/>
            <p:cNvSpPr>
              <a:spLocks noChangeShapeType="1"/>
            </p:cNvSpPr>
            <p:nvPr/>
          </p:nvSpPr>
          <p:spPr bwMode="auto">
            <a:xfrm>
              <a:off x="3005" y="3252"/>
              <a:ext cx="0" cy="7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116" name="Object 139"/>
            <p:cNvGraphicFramePr>
              <a:graphicFrameLocks noChangeAspect="1"/>
            </p:cNvGraphicFramePr>
            <p:nvPr/>
          </p:nvGraphicFramePr>
          <p:xfrm>
            <a:off x="2873" y="3981"/>
            <a:ext cx="29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38400" imgH="2743200" progId="Equation.DSMT4">
                    <p:embed/>
                  </p:oleObj>
                </mc:Choice>
                <mc:Fallback>
                  <p:oleObj name="Equation" r:id="rId16" imgW="2438400" imgH="2743200" progId="Equation.DSMT4">
                    <p:embed/>
                    <p:pic>
                      <p:nvPicPr>
                        <p:cNvPr id="0" name="图片 700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3981"/>
                          <a:ext cx="29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" name="Rectangle 140"/>
          <p:cNvSpPr>
            <a:spLocks noChangeArrowheads="1"/>
          </p:cNvSpPr>
          <p:nvPr/>
        </p:nvSpPr>
        <p:spPr bwMode="auto">
          <a:xfrm>
            <a:off x="3810000" y="3886760"/>
            <a:ext cx="429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图形向右平移</a:t>
            </a:r>
            <a:r>
              <a:rPr lang="en-US" altLang="zh-CN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形状不变</a:t>
            </a:r>
            <a:endParaRPr lang="zh-CN" altLang="el-GR" b="1">
              <a:solidFill>
                <a:srgbClr val="1313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0" name="Group 144"/>
          <p:cNvGrpSpPr/>
          <p:nvPr/>
        </p:nvGrpSpPr>
        <p:grpSpPr bwMode="auto">
          <a:xfrm>
            <a:off x="2108200" y="3901048"/>
            <a:ext cx="2279650" cy="519112"/>
            <a:chOff x="856" y="2737"/>
            <a:chExt cx="1436" cy="327"/>
          </a:xfrm>
        </p:grpSpPr>
        <p:graphicFrame>
          <p:nvGraphicFramePr>
            <p:cNvPr id="121" name="Object 141"/>
            <p:cNvGraphicFramePr>
              <a:graphicFrameLocks noChangeAspect="1"/>
            </p:cNvGraphicFramePr>
            <p:nvPr/>
          </p:nvGraphicFramePr>
          <p:xfrm>
            <a:off x="856" y="2825"/>
            <a:ext cx="87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801600" imgH="3352800" progId="Equation.DSMT4">
                    <p:embed/>
                  </p:oleObj>
                </mc:Choice>
                <mc:Fallback>
                  <p:oleObj name="Equation" r:id="rId18" imgW="12801600" imgH="3352800" progId="Equation.DSMT4">
                    <p:embed/>
                    <p:pic>
                      <p:nvPicPr>
                        <p:cNvPr id="0" name="图片 700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2825"/>
                          <a:ext cx="87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Rectangle 143"/>
            <p:cNvSpPr>
              <a:spLocks noChangeArrowheads="1"/>
            </p:cNvSpPr>
            <p:nvPr/>
          </p:nvSpPr>
          <p:spPr bwMode="auto">
            <a:xfrm>
              <a:off x="1145" y="2737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131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小     大</a:t>
              </a:r>
              <a:endParaRPr lang="zh-CN" altLang="el-GR" b="1" dirty="0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Group 145"/>
          <p:cNvGrpSpPr/>
          <p:nvPr/>
        </p:nvGrpSpPr>
        <p:grpSpPr bwMode="auto">
          <a:xfrm>
            <a:off x="2109788" y="4385235"/>
            <a:ext cx="2279650" cy="519113"/>
            <a:chOff x="856" y="2737"/>
            <a:chExt cx="1436" cy="327"/>
          </a:xfrm>
        </p:grpSpPr>
        <p:graphicFrame>
          <p:nvGraphicFramePr>
            <p:cNvPr id="124" name="Object 146"/>
            <p:cNvGraphicFramePr>
              <a:graphicFrameLocks noChangeAspect="1"/>
            </p:cNvGraphicFramePr>
            <p:nvPr/>
          </p:nvGraphicFramePr>
          <p:xfrm>
            <a:off x="856" y="2825"/>
            <a:ext cx="87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801600" imgH="3352800" progId="Equation.DSMT4">
                    <p:embed/>
                  </p:oleObj>
                </mc:Choice>
                <mc:Fallback>
                  <p:oleObj name="Equation" r:id="rId20" imgW="12801600" imgH="3352800" progId="Equation.DSMT4">
                    <p:embed/>
                    <p:pic>
                      <p:nvPicPr>
                        <p:cNvPr id="0" name="图片 700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2825"/>
                          <a:ext cx="87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Rectangle 147"/>
            <p:cNvSpPr>
              <a:spLocks noChangeArrowheads="1"/>
            </p:cNvSpPr>
            <p:nvPr/>
          </p:nvSpPr>
          <p:spPr bwMode="auto">
            <a:xfrm>
              <a:off x="1145" y="2737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131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大     小</a:t>
              </a:r>
              <a:endParaRPr lang="zh-CN" altLang="el-GR" b="1" dirty="0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Rectangle 148"/>
          <p:cNvSpPr>
            <a:spLocks noChangeArrowheads="1"/>
          </p:cNvSpPr>
          <p:nvPr/>
        </p:nvSpPr>
        <p:spPr bwMode="auto">
          <a:xfrm>
            <a:off x="3824288" y="4396348"/>
            <a:ext cx="429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图形向左平移</a:t>
            </a:r>
            <a:r>
              <a:rPr lang="en-US" altLang="zh-CN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形状不变</a:t>
            </a:r>
            <a:endParaRPr lang="zh-CN" altLang="el-GR" b="1">
              <a:solidFill>
                <a:srgbClr val="1313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7" name="Group 149"/>
          <p:cNvGrpSpPr/>
          <p:nvPr/>
        </p:nvGrpSpPr>
        <p:grpSpPr bwMode="auto">
          <a:xfrm>
            <a:off x="2081213" y="4855135"/>
            <a:ext cx="2295525" cy="519113"/>
            <a:chOff x="846" y="2737"/>
            <a:chExt cx="1446" cy="327"/>
          </a:xfrm>
        </p:grpSpPr>
        <p:graphicFrame>
          <p:nvGraphicFramePr>
            <p:cNvPr id="128" name="Object 150"/>
            <p:cNvGraphicFramePr>
              <a:graphicFrameLocks noChangeAspect="1"/>
            </p:cNvGraphicFramePr>
            <p:nvPr/>
          </p:nvGraphicFramePr>
          <p:xfrm>
            <a:off x="846" y="2835"/>
            <a:ext cx="89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106400" imgH="3048000" progId="Equation.DSMT4">
                    <p:embed/>
                  </p:oleObj>
                </mc:Choice>
                <mc:Fallback>
                  <p:oleObj name="Equation" r:id="rId22" imgW="13106400" imgH="3048000" progId="Equation.DSMT4">
                    <p:embed/>
                    <p:pic>
                      <p:nvPicPr>
                        <p:cNvPr id="0" name="图片 700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2835"/>
                          <a:ext cx="89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145" y="2737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131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小     大</a:t>
              </a:r>
              <a:endParaRPr lang="zh-CN" altLang="el-GR" b="1" dirty="0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64"/>
          <p:cNvGrpSpPr/>
          <p:nvPr/>
        </p:nvGrpSpPr>
        <p:grpSpPr bwMode="auto">
          <a:xfrm>
            <a:off x="2209800" y="2550085"/>
            <a:ext cx="5130800" cy="765175"/>
            <a:chOff x="1597" y="3237"/>
            <a:chExt cx="2832" cy="706"/>
          </a:xfrm>
        </p:grpSpPr>
        <p:sp>
          <p:nvSpPr>
            <p:cNvPr id="131" name="Freeform 165"/>
            <p:cNvSpPr/>
            <p:nvPr/>
          </p:nvSpPr>
          <p:spPr bwMode="auto">
            <a:xfrm>
              <a:off x="1597" y="3237"/>
              <a:ext cx="1407" cy="705"/>
            </a:xfrm>
            <a:custGeom>
              <a:avLst/>
              <a:gdLst>
                <a:gd name="T0" fmla="*/ 0 w 1575"/>
                <a:gd name="T1" fmla="*/ 856 h 856"/>
                <a:gd name="T2" fmla="*/ 672 w 1575"/>
                <a:gd name="T3" fmla="*/ 767 h 856"/>
                <a:gd name="T4" fmla="*/ 1040 w 1575"/>
                <a:gd name="T5" fmla="*/ 447 h 856"/>
                <a:gd name="T6" fmla="*/ 1230 w 1575"/>
                <a:gd name="T7" fmla="*/ 184 h 856"/>
                <a:gd name="T8" fmla="*/ 1440 w 1575"/>
                <a:gd name="T9" fmla="*/ 23 h 856"/>
                <a:gd name="T10" fmla="*/ 1575 w 1575"/>
                <a:gd name="T1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5" h="856">
                  <a:moveTo>
                    <a:pt x="0" y="856"/>
                  </a:moveTo>
                  <a:cubicBezTo>
                    <a:pt x="123" y="856"/>
                    <a:pt x="495" y="828"/>
                    <a:pt x="672" y="767"/>
                  </a:cubicBezTo>
                  <a:cubicBezTo>
                    <a:pt x="849" y="706"/>
                    <a:pt x="957" y="556"/>
                    <a:pt x="1040" y="447"/>
                  </a:cubicBezTo>
                  <a:cubicBezTo>
                    <a:pt x="1123" y="338"/>
                    <a:pt x="1167" y="271"/>
                    <a:pt x="1230" y="184"/>
                  </a:cubicBezTo>
                  <a:cubicBezTo>
                    <a:pt x="1293" y="97"/>
                    <a:pt x="1374" y="46"/>
                    <a:pt x="1440" y="23"/>
                  </a:cubicBezTo>
                  <a:cubicBezTo>
                    <a:pt x="1506" y="0"/>
                    <a:pt x="1548" y="1"/>
                    <a:pt x="1575" y="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166"/>
            <p:cNvSpPr/>
            <p:nvPr/>
          </p:nvSpPr>
          <p:spPr bwMode="auto">
            <a:xfrm flipH="1">
              <a:off x="3001" y="3238"/>
              <a:ext cx="1428" cy="705"/>
            </a:xfrm>
            <a:custGeom>
              <a:avLst/>
              <a:gdLst>
                <a:gd name="T0" fmla="*/ 0 w 1575"/>
                <a:gd name="T1" fmla="*/ 856 h 856"/>
                <a:gd name="T2" fmla="*/ 672 w 1575"/>
                <a:gd name="T3" fmla="*/ 767 h 856"/>
                <a:gd name="T4" fmla="*/ 1040 w 1575"/>
                <a:gd name="T5" fmla="*/ 447 h 856"/>
                <a:gd name="T6" fmla="*/ 1230 w 1575"/>
                <a:gd name="T7" fmla="*/ 184 h 856"/>
                <a:gd name="T8" fmla="*/ 1440 w 1575"/>
                <a:gd name="T9" fmla="*/ 23 h 856"/>
                <a:gd name="T10" fmla="*/ 1575 w 1575"/>
                <a:gd name="T1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5" h="856">
                  <a:moveTo>
                    <a:pt x="0" y="856"/>
                  </a:moveTo>
                  <a:cubicBezTo>
                    <a:pt x="123" y="856"/>
                    <a:pt x="495" y="828"/>
                    <a:pt x="672" y="767"/>
                  </a:cubicBezTo>
                  <a:cubicBezTo>
                    <a:pt x="849" y="706"/>
                    <a:pt x="957" y="556"/>
                    <a:pt x="1040" y="447"/>
                  </a:cubicBezTo>
                  <a:cubicBezTo>
                    <a:pt x="1123" y="338"/>
                    <a:pt x="1167" y="271"/>
                    <a:pt x="1230" y="184"/>
                  </a:cubicBezTo>
                  <a:cubicBezTo>
                    <a:pt x="1293" y="97"/>
                    <a:pt x="1374" y="46"/>
                    <a:pt x="1440" y="23"/>
                  </a:cubicBezTo>
                  <a:cubicBezTo>
                    <a:pt x="1506" y="0"/>
                    <a:pt x="1548" y="1"/>
                    <a:pt x="1575" y="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3" name="Rectangle 168"/>
          <p:cNvSpPr>
            <a:spLocks noChangeArrowheads="1"/>
          </p:cNvSpPr>
          <p:nvPr/>
        </p:nvSpPr>
        <p:spPr bwMode="auto">
          <a:xfrm>
            <a:off x="3813175" y="4855135"/>
            <a:ext cx="274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图形变</a:t>
            </a:r>
            <a:r>
              <a:rPr lang="zh-CN" altLang="en-US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平坦</a:t>
            </a:r>
            <a:endParaRPr lang="zh-CN" altLang="el-GR" b="1" dirty="0">
              <a:solidFill>
                <a:srgbClr val="1313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4" name="Group 169"/>
          <p:cNvGrpSpPr/>
          <p:nvPr/>
        </p:nvGrpSpPr>
        <p:grpSpPr bwMode="auto">
          <a:xfrm>
            <a:off x="2995613" y="1929373"/>
            <a:ext cx="3590925" cy="1530350"/>
            <a:chOff x="1597" y="3237"/>
            <a:chExt cx="2832" cy="706"/>
          </a:xfrm>
        </p:grpSpPr>
        <p:sp>
          <p:nvSpPr>
            <p:cNvPr id="135" name="Freeform 170"/>
            <p:cNvSpPr/>
            <p:nvPr/>
          </p:nvSpPr>
          <p:spPr bwMode="auto">
            <a:xfrm>
              <a:off x="1597" y="3237"/>
              <a:ext cx="1407" cy="705"/>
            </a:xfrm>
            <a:custGeom>
              <a:avLst/>
              <a:gdLst>
                <a:gd name="T0" fmla="*/ 0 w 1575"/>
                <a:gd name="T1" fmla="*/ 856 h 856"/>
                <a:gd name="T2" fmla="*/ 672 w 1575"/>
                <a:gd name="T3" fmla="*/ 767 h 856"/>
                <a:gd name="T4" fmla="*/ 1040 w 1575"/>
                <a:gd name="T5" fmla="*/ 447 h 856"/>
                <a:gd name="T6" fmla="*/ 1230 w 1575"/>
                <a:gd name="T7" fmla="*/ 184 h 856"/>
                <a:gd name="T8" fmla="*/ 1440 w 1575"/>
                <a:gd name="T9" fmla="*/ 23 h 856"/>
                <a:gd name="T10" fmla="*/ 1575 w 1575"/>
                <a:gd name="T1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5" h="856">
                  <a:moveTo>
                    <a:pt x="0" y="856"/>
                  </a:moveTo>
                  <a:cubicBezTo>
                    <a:pt x="123" y="856"/>
                    <a:pt x="495" y="828"/>
                    <a:pt x="672" y="767"/>
                  </a:cubicBezTo>
                  <a:cubicBezTo>
                    <a:pt x="849" y="706"/>
                    <a:pt x="957" y="556"/>
                    <a:pt x="1040" y="447"/>
                  </a:cubicBezTo>
                  <a:cubicBezTo>
                    <a:pt x="1123" y="338"/>
                    <a:pt x="1167" y="271"/>
                    <a:pt x="1230" y="184"/>
                  </a:cubicBezTo>
                  <a:cubicBezTo>
                    <a:pt x="1293" y="97"/>
                    <a:pt x="1374" y="46"/>
                    <a:pt x="1440" y="23"/>
                  </a:cubicBezTo>
                  <a:cubicBezTo>
                    <a:pt x="1506" y="0"/>
                    <a:pt x="1548" y="1"/>
                    <a:pt x="1575" y="4"/>
                  </a:cubicBezTo>
                </a:path>
              </a:pathLst>
            </a:custGeom>
            <a:noFill/>
            <a:ln w="28575" cap="flat" cmpd="sng">
              <a:solidFill>
                <a:srgbClr val="131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171"/>
            <p:cNvSpPr/>
            <p:nvPr/>
          </p:nvSpPr>
          <p:spPr bwMode="auto">
            <a:xfrm flipH="1">
              <a:off x="3001" y="3238"/>
              <a:ext cx="1428" cy="705"/>
            </a:xfrm>
            <a:custGeom>
              <a:avLst/>
              <a:gdLst>
                <a:gd name="T0" fmla="*/ 0 w 1575"/>
                <a:gd name="T1" fmla="*/ 856 h 856"/>
                <a:gd name="T2" fmla="*/ 672 w 1575"/>
                <a:gd name="T3" fmla="*/ 767 h 856"/>
                <a:gd name="T4" fmla="*/ 1040 w 1575"/>
                <a:gd name="T5" fmla="*/ 447 h 856"/>
                <a:gd name="T6" fmla="*/ 1230 w 1575"/>
                <a:gd name="T7" fmla="*/ 184 h 856"/>
                <a:gd name="T8" fmla="*/ 1440 w 1575"/>
                <a:gd name="T9" fmla="*/ 23 h 856"/>
                <a:gd name="T10" fmla="*/ 1575 w 1575"/>
                <a:gd name="T1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5" h="856">
                  <a:moveTo>
                    <a:pt x="0" y="856"/>
                  </a:moveTo>
                  <a:cubicBezTo>
                    <a:pt x="123" y="856"/>
                    <a:pt x="495" y="828"/>
                    <a:pt x="672" y="767"/>
                  </a:cubicBezTo>
                  <a:cubicBezTo>
                    <a:pt x="849" y="706"/>
                    <a:pt x="957" y="556"/>
                    <a:pt x="1040" y="447"/>
                  </a:cubicBezTo>
                  <a:cubicBezTo>
                    <a:pt x="1123" y="338"/>
                    <a:pt x="1167" y="271"/>
                    <a:pt x="1230" y="184"/>
                  </a:cubicBezTo>
                  <a:cubicBezTo>
                    <a:pt x="1293" y="97"/>
                    <a:pt x="1374" y="46"/>
                    <a:pt x="1440" y="23"/>
                  </a:cubicBezTo>
                  <a:cubicBezTo>
                    <a:pt x="1506" y="0"/>
                    <a:pt x="1548" y="1"/>
                    <a:pt x="1575" y="4"/>
                  </a:cubicBezTo>
                </a:path>
              </a:pathLst>
            </a:custGeom>
            <a:noFill/>
            <a:ln w="28575" cap="flat" cmpd="sng">
              <a:solidFill>
                <a:srgbClr val="131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7" name="Group 172"/>
          <p:cNvGrpSpPr/>
          <p:nvPr/>
        </p:nvGrpSpPr>
        <p:grpSpPr bwMode="auto">
          <a:xfrm>
            <a:off x="2082800" y="5339323"/>
            <a:ext cx="2295525" cy="519112"/>
            <a:chOff x="846" y="2737"/>
            <a:chExt cx="1446" cy="327"/>
          </a:xfrm>
        </p:grpSpPr>
        <p:graphicFrame>
          <p:nvGraphicFramePr>
            <p:cNvPr id="138" name="Object 173"/>
            <p:cNvGraphicFramePr>
              <a:graphicFrameLocks noChangeAspect="1"/>
            </p:cNvGraphicFramePr>
            <p:nvPr/>
          </p:nvGraphicFramePr>
          <p:xfrm>
            <a:off x="846" y="2834"/>
            <a:ext cx="8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106400" imgH="3048000" progId="Equation.DSMT4">
                    <p:embed/>
                  </p:oleObj>
                </mc:Choice>
                <mc:Fallback>
                  <p:oleObj name="Equation" r:id="rId24" imgW="13106400" imgH="3048000" progId="Equation.DSMT4">
                    <p:embed/>
                    <p:pic>
                      <p:nvPicPr>
                        <p:cNvPr id="0" name="图片 700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2834"/>
                          <a:ext cx="8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Rectangle 174"/>
            <p:cNvSpPr>
              <a:spLocks noChangeArrowheads="1"/>
            </p:cNvSpPr>
            <p:nvPr/>
          </p:nvSpPr>
          <p:spPr bwMode="auto">
            <a:xfrm>
              <a:off x="1145" y="2737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131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大     小</a:t>
              </a:r>
              <a:endParaRPr lang="zh-CN" altLang="el-GR" b="1" dirty="0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0" name="Rectangle 175"/>
          <p:cNvSpPr>
            <a:spLocks noChangeArrowheads="1"/>
          </p:cNvSpPr>
          <p:nvPr/>
        </p:nvSpPr>
        <p:spPr bwMode="auto">
          <a:xfrm>
            <a:off x="3814763" y="5339323"/>
            <a:ext cx="2741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solidFill>
                  <a:srgbClr val="1313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图形变</a:t>
            </a:r>
            <a:r>
              <a:rPr lang="zh-CN" altLang="en-US" b="1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尖锐</a:t>
            </a:r>
            <a:endParaRPr lang="zh-CN" altLang="el-GR" b="1">
              <a:solidFill>
                <a:srgbClr val="1313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1" name="Group 184"/>
          <p:cNvGrpSpPr/>
          <p:nvPr/>
        </p:nvGrpSpPr>
        <p:grpSpPr bwMode="auto">
          <a:xfrm>
            <a:off x="6242050" y="1829362"/>
            <a:ext cx="1020763" cy="782638"/>
            <a:chOff x="3932" y="1184"/>
            <a:chExt cx="643" cy="493"/>
          </a:xfrm>
        </p:grpSpPr>
        <p:sp>
          <p:nvSpPr>
            <p:cNvPr id="142" name="AutoShape 176"/>
            <p:cNvSpPr/>
            <p:nvPr/>
          </p:nvSpPr>
          <p:spPr bwMode="auto">
            <a:xfrm>
              <a:off x="3999" y="1293"/>
              <a:ext cx="576" cy="384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76912"/>
                <a:gd name="adj5" fmla="val 57292"/>
                <a:gd name="adj6" fmla="val -148093"/>
              </a:avLst>
            </a:prstGeom>
            <a:noFill/>
            <a:ln w="12700">
              <a:solidFill>
                <a:schemeClr val="bg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b="1">
                <a:solidFill>
                  <a:srgbClr val="FFFFFF"/>
                </a:solidFill>
              </a:endParaRPr>
            </a:p>
          </p:txBody>
        </p:sp>
        <p:graphicFrame>
          <p:nvGraphicFramePr>
            <p:cNvPr id="143" name="Object 177"/>
            <p:cNvGraphicFramePr>
              <a:graphicFrameLocks noChangeAspect="1"/>
            </p:cNvGraphicFramePr>
            <p:nvPr/>
          </p:nvGraphicFramePr>
          <p:xfrm>
            <a:off x="3932" y="1184"/>
            <a:ext cx="59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791200" imgH="3048000" progId="Equation.DSMT4">
                    <p:embed/>
                  </p:oleObj>
                </mc:Choice>
                <mc:Fallback>
                  <p:oleObj name="Equation" r:id="rId26" imgW="5791200" imgH="3048000" progId="Equation.DSMT4">
                    <p:embed/>
                    <p:pic>
                      <p:nvPicPr>
                        <p:cNvPr id="0" name="图片 700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1184"/>
                          <a:ext cx="59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" name="Group 185"/>
          <p:cNvGrpSpPr/>
          <p:nvPr/>
        </p:nvGrpSpPr>
        <p:grpSpPr bwMode="auto">
          <a:xfrm>
            <a:off x="6254753" y="1537260"/>
            <a:ext cx="1109663" cy="795338"/>
            <a:chOff x="3940" y="1000"/>
            <a:chExt cx="699" cy="501"/>
          </a:xfrm>
        </p:grpSpPr>
        <p:sp>
          <p:nvSpPr>
            <p:cNvPr id="145" name="AutoShape 178"/>
            <p:cNvSpPr/>
            <p:nvPr/>
          </p:nvSpPr>
          <p:spPr bwMode="auto">
            <a:xfrm>
              <a:off x="3997" y="1117"/>
              <a:ext cx="576" cy="384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74306"/>
                <a:gd name="adj5" fmla="val 53384"/>
                <a:gd name="adj6" fmla="val -142708"/>
              </a:avLst>
            </a:prstGeom>
            <a:noFill/>
            <a:ln w="12700">
              <a:solidFill>
                <a:schemeClr val="bg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b="1">
                <a:solidFill>
                  <a:srgbClr val="FFFFFF"/>
                </a:solidFill>
              </a:endParaRPr>
            </a:p>
          </p:txBody>
        </p:sp>
        <p:graphicFrame>
          <p:nvGraphicFramePr>
            <p:cNvPr id="146" name="Object 180"/>
            <p:cNvGraphicFramePr>
              <a:graphicFrameLocks noChangeAspect="1"/>
            </p:cNvGraphicFramePr>
            <p:nvPr/>
          </p:nvGraphicFramePr>
          <p:xfrm>
            <a:off x="3940" y="1000"/>
            <a:ext cx="69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315200" imgH="3048000" progId="Equation.DSMT4">
                    <p:embed/>
                  </p:oleObj>
                </mc:Choice>
                <mc:Fallback>
                  <p:oleObj name="Equation" r:id="rId28" imgW="7315200" imgH="3048000" progId="Equation.DSMT4">
                    <p:embed/>
                    <p:pic>
                      <p:nvPicPr>
                        <p:cNvPr id="0" name="图片 700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1000"/>
                          <a:ext cx="69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" name="Group 183"/>
          <p:cNvGrpSpPr/>
          <p:nvPr/>
        </p:nvGrpSpPr>
        <p:grpSpPr bwMode="auto">
          <a:xfrm>
            <a:off x="6229353" y="2188135"/>
            <a:ext cx="1049338" cy="693738"/>
            <a:chOff x="3924" y="1410"/>
            <a:chExt cx="661" cy="437"/>
          </a:xfrm>
        </p:grpSpPr>
        <p:sp>
          <p:nvSpPr>
            <p:cNvPr id="148" name="AutoShape 181"/>
            <p:cNvSpPr/>
            <p:nvPr/>
          </p:nvSpPr>
          <p:spPr bwMode="auto">
            <a:xfrm>
              <a:off x="3997" y="1463"/>
              <a:ext cx="576" cy="384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69792"/>
                <a:gd name="adj5" fmla="val 54426"/>
                <a:gd name="adj6" fmla="val -133681"/>
              </a:avLst>
            </a:prstGeom>
            <a:noFill/>
            <a:ln w="12700">
              <a:solidFill>
                <a:schemeClr val="bg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b="1">
                <a:solidFill>
                  <a:srgbClr val="FFFFFF"/>
                </a:solidFill>
              </a:endParaRPr>
            </a:p>
          </p:txBody>
        </p:sp>
        <p:graphicFrame>
          <p:nvGraphicFramePr>
            <p:cNvPr id="149" name="Object 182"/>
            <p:cNvGraphicFramePr>
              <a:graphicFrameLocks noChangeAspect="1"/>
            </p:cNvGraphicFramePr>
            <p:nvPr/>
          </p:nvGraphicFramePr>
          <p:xfrm>
            <a:off x="3924" y="1410"/>
            <a:ext cx="66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315200" imgH="3048000" progId="Equation.DSMT4">
                    <p:embed/>
                  </p:oleObj>
                </mc:Choice>
                <mc:Fallback>
                  <p:oleObj name="Equation" r:id="rId30" imgW="7315200" imgH="3048000" progId="Equation.DSMT4">
                    <p:embed/>
                    <p:pic>
                      <p:nvPicPr>
                        <p:cNvPr id="0" name="图片 700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410"/>
                          <a:ext cx="66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Group 186"/>
          <p:cNvGrpSpPr/>
          <p:nvPr/>
        </p:nvGrpSpPr>
        <p:grpSpPr bwMode="auto">
          <a:xfrm>
            <a:off x="1243931" y="5812398"/>
            <a:ext cx="2578770" cy="519112"/>
            <a:chOff x="1053" y="2737"/>
            <a:chExt cx="1239" cy="327"/>
          </a:xfrm>
        </p:grpSpPr>
        <p:graphicFrame>
          <p:nvGraphicFramePr>
            <p:cNvPr id="151" name="Object 187"/>
            <p:cNvGraphicFramePr>
              <a:graphicFrameLocks noChangeAspect="1"/>
            </p:cNvGraphicFramePr>
            <p:nvPr/>
          </p:nvGraphicFramePr>
          <p:xfrm>
            <a:off x="1053" y="2825"/>
            <a:ext cx="47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010400" imgH="3352800" progId="Equation.DSMT4">
                    <p:embed/>
                  </p:oleObj>
                </mc:Choice>
                <mc:Fallback>
                  <p:oleObj name="Equation" r:id="rId32" imgW="7010400" imgH="3352800" progId="Equation.DSMT4">
                    <p:embed/>
                    <p:pic>
                      <p:nvPicPr>
                        <p:cNvPr id="0" name="图片 700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2825"/>
                          <a:ext cx="47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Rectangle 188"/>
            <p:cNvSpPr>
              <a:spLocks noChangeArrowheads="1"/>
            </p:cNvSpPr>
            <p:nvPr/>
          </p:nvSpPr>
          <p:spPr bwMode="auto">
            <a:xfrm>
              <a:off x="1145" y="2737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位置参数</a:t>
              </a:r>
              <a:endParaRPr lang="zh-CN" alt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Group 189"/>
          <p:cNvGrpSpPr/>
          <p:nvPr/>
        </p:nvGrpSpPr>
        <p:grpSpPr bwMode="auto">
          <a:xfrm>
            <a:off x="4835525" y="5825098"/>
            <a:ext cx="2576513" cy="519112"/>
            <a:chOff x="1054" y="2737"/>
            <a:chExt cx="1238" cy="327"/>
          </a:xfrm>
        </p:grpSpPr>
        <p:graphicFrame>
          <p:nvGraphicFramePr>
            <p:cNvPr id="154" name="Object 190"/>
            <p:cNvGraphicFramePr>
              <a:graphicFrameLocks noChangeAspect="1"/>
            </p:cNvGraphicFramePr>
            <p:nvPr/>
          </p:nvGraphicFramePr>
          <p:xfrm>
            <a:off x="1054" y="2835"/>
            <a:ext cx="4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7010400" imgH="3048000" progId="Equation.DSMT4">
                    <p:embed/>
                  </p:oleObj>
                </mc:Choice>
                <mc:Fallback>
                  <p:oleObj name="Equation" r:id="rId34" imgW="7010400" imgH="3048000" progId="Equation.DSMT4">
                    <p:embed/>
                    <p:pic>
                      <p:nvPicPr>
                        <p:cNvPr id="0" name="图片 700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2835"/>
                          <a:ext cx="47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" name="Rectangle 191"/>
            <p:cNvSpPr>
              <a:spLocks noChangeArrowheads="1"/>
            </p:cNvSpPr>
            <p:nvPr/>
          </p:nvSpPr>
          <p:spPr bwMode="auto">
            <a:xfrm>
              <a:off x="1145" y="2737"/>
              <a:ext cx="11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刻度参数</a:t>
              </a:r>
              <a:endParaRPr lang="zh-CN" alt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92 L 0.09548 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092 L -0.23455 0.0009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ldLvl="0" animBg="1"/>
      <p:bldP spid="133" grpId="0" bldLvl="0" animBg="1"/>
      <p:bldP spid="14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1" name="WordArt 9"/>
          <p:cNvSpPr>
            <a:spLocks noChangeArrowheads="1" noChangeShapeType="1" noTextEdit="1"/>
          </p:cNvSpPr>
          <p:nvPr/>
        </p:nvSpPr>
        <p:spPr bwMode="auto">
          <a:xfrm>
            <a:off x="2718921" y="1028700"/>
            <a:ext cx="6292850" cy="3651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自然界许多指标都服从或近似服从正态分布</a:t>
            </a:r>
          </a:p>
        </p:txBody>
      </p:sp>
      <p:sp>
        <p:nvSpPr>
          <p:cNvPr id="463884" name="Rectangle 12"/>
          <p:cNvSpPr>
            <a:spLocks noChangeArrowheads="1"/>
          </p:cNvSpPr>
          <p:nvPr/>
        </p:nvSpPr>
        <p:spPr bwMode="auto">
          <a:xfrm>
            <a:off x="0" y="1585913"/>
            <a:ext cx="9142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　　    成年人的各种生理指标：身高、体重、血压、视力、智商等</a:t>
            </a:r>
          </a:p>
        </p:txBody>
      </p:sp>
      <p:sp>
        <p:nvSpPr>
          <p:cNvPr id="463885" name="WordArt 13"/>
          <p:cNvSpPr>
            <a:spLocks noChangeArrowheads="1" noChangeShapeType="1" noTextEdit="1"/>
          </p:cNvSpPr>
          <p:nvPr/>
        </p:nvSpPr>
        <p:spPr bwMode="auto">
          <a:xfrm>
            <a:off x="733425" y="17240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3886" name="Rectangle 14"/>
          <p:cNvSpPr>
            <a:spLocks noChangeArrowheads="1"/>
          </p:cNvSpPr>
          <p:nvPr/>
        </p:nvSpPr>
        <p:spPr bwMode="auto">
          <a:xfrm>
            <a:off x="1290638" y="2490788"/>
            <a:ext cx="575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一个班的某门课程的考试成绩</a:t>
            </a:r>
          </a:p>
        </p:txBody>
      </p:sp>
      <p:sp>
        <p:nvSpPr>
          <p:cNvPr id="463887" name="WordArt 15"/>
          <p:cNvSpPr>
            <a:spLocks noChangeArrowheads="1" noChangeShapeType="1" noTextEdit="1"/>
          </p:cNvSpPr>
          <p:nvPr/>
        </p:nvSpPr>
        <p:spPr bwMode="auto">
          <a:xfrm>
            <a:off x="735013" y="26273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1290638" y="3051175"/>
            <a:ext cx="278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海浪的高度</a:t>
            </a:r>
          </a:p>
        </p:txBody>
      </p:sp>
      <p:sp>
        <p:nvSpPr>
          <p:cNvPr id="463889" name="WordArt 17"/>
          <p:cNvSpPr>
            <a:spLocks noChangeArrowheads="1" noChangeShapeType="1" noTextEdit="1"/>
          </p:cNvSpPr>
          <p:nvPr/>
        </p:nvSpPr>
        <p:spPr bwMode="auto">
          <a:xfrm>
            <a:off x="736600" y="32004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1303338" y="3665538"/>
            <a:ext cx="3929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一个地区的日耗电量</a:t>
            </a:r>
          </a:p>
        </p:txBody>
      </p:sp>
      <p:sp>
        <p:nvSpPr>
          <p:cNvPr id="463891" name="WordArt 19"/>
          <p:cNvSpPr>
            <a:spLocks noChangeArrowheads="1" noChangeShapeType="1" noTextEdit="1"/>
          </p:cNvSpPr>
          <p:nvPr/>
        </p:nvSpPr>
        <p:spPr bwMode="auto">
          <a:xfrm>
            <a:off x="738188" y="37861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3892" name="Rectangle 20"/>
          <p:cNvSpPr>
            <a:spLocks noChangeArrowheads="1"/>
          </p:cNvSpPr>
          <p:nvPr/>
        </p:nvSpPr>
        <p:spPr bwMode="auto">
          <a:xfrm>
            <a:off x="1290638" y="4233863"/>
            <a:ext cx="3624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各种测量的误差</a:t>
            </a:r>
          </a:p>
        </p:txBody>
      </p:sp>
      <p:sp>
        <p:nvSpPr>
          <p:cNvPr id="463893" name="WordArt 21"/>
          <p:cNvSpPr>
            <a:spLocks noChangeArrowheads="1" noChangeShapeType="1" noTextEdit="1"/>
          </p:cNvSpPr>
          <p:nvPr/>
        </p:nvSpPr>
        <p:spPr bwMode="auto">
          <a:xfrm>
            <a:off x="739775" y="43592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3894" name="Rectangle 22"/>
          <p:cNvSpPr>
            <a:spLocks noChangeArrowheads="1"/>
          </p:cNvSpPr>
          <p:nvPr/>
        </p:nvSpPr>
        <p:spPr bwMode="auto">
          <a:xfrm>
            <a:off x="1303338" y="4835525"/>
            <a:ext cx="260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炮弹弹着点</a:t>
            </a:r>
          </a:p>
        </p:txBody>
      </p:sp>
      <p:sp>
        <p:nvSpPr>
          <p:cNvPr id="463895" name="WordArt 23"/>
          <p:cNvSpPr>
            <a:spLocks noChangeArrowheads="1" noChangeShapeType="1" noTextEdit="1"/>
          </p:cNvSpPr>
          <p:nvPr/>
        </p:nvSpPr>
        <p:spPr bwMode="auto">
          <a:xfrm>
            <a:off x="728663" y="49704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3896" name="Rectangle 24"/>
          <p:cNvSpPr>
            <a:spLocks noChangeArrowheads="1"/>
          </p:cNvSpPr>
          <p:nvPr/>
        </p:nvSpPr>
        <p:spPr bwMode="auto">
          <a:xfrm>
            <a:off x="1298575" y="5403850"/>
            <a:ext cx="436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一个地区的家庭年收入</a:t>
            </a:r>
          </a:p>
        </p:txBody>
      </p:sp>
      <p:sp>
        <p:nvSpPr>
          <p:cNvPr id="463897" name="WordArt 25"/>
          <p:cNvSpPr>
            <a:spLocks noChangeArrowheads="1" noChangeShapeType="1" noTextEdit="1"/>
          </p:cNvSpPr>
          <p:nvPr/>
        </p:nvSpPr>
        <p:spPr bwMode="auto">
          <a:xfrm>
            <a:off x="730250" y="55181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3898" name="Group 26"/>
          <p:cNvGrpSpPr/>
          <p:nvPr/>
        </p:nvGrpSpPr>
        <p:grpSpPr bwMode="auto">
          <a:xfrm>
            <a:off x="415459" y="692150"/>
            <a:ext cx="2146300" cy="700088"/>
            <a:chOff x="413" y="434"/>
            <a:chExt cx="1204" cy="387"/>
          </a:xfrm>
        </p:grpSpPr>
        <p:sp>
          <p:nvSpPr>
            <p:cNvPr id="46389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413" y="434"/>
              <a:ext cx="795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chemeClr val="bg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正态分布</a:t>
              </a:r>
            </a:p>
          </p:txBody>
        </p:sp>
        <p:sp>
          <p:nvSpPr>
            <p:cNvPr id="46390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822" y="651"/>
              <a:ext cx="795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chemeClr val="bg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实际背景</a:t>
              </a:r>
            </a:p>
          </p:txBody>
        </p:sp>
        <p:sp>
          <p:nvSpPr>
            <p:cNvPr id="46390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808" y="533"/>
              <a:ext cx="20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chemeClr val="bg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63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1" grpId="0" animBg="1"/>
      <p:bldP spid="463884" grpId="0" bldLvl="0" animBg="1"/>
      <p:bldP spid="463885" grpId="0" animBg="1"/>
      <p:bldP spid="463886" grpId="0" bldLvl="0" animBg="1"/>
      <p:bldP spid="463887" grpId="0" animBg="1"/>
      <p:bldP spid="463888" grpId="0" bldLvl="0" animBg="1"/>
      <p:bldP spid="463889" grpId="0" animBg="1"/>
      <p:bldP spid="463890" grpId="0" bldLvl="0" animBg="1"/>
      <p:bldP spid="463891" grpId="0" animBg="1"/>
      <p:bldP spid="463892" grpId="0" bldLvl="0" animBg="1"/>
      <p:bldP spid="463893" grpId="0" animBg="1"/>
      <p:bldP spid="463895" grpId="0" animBg="1"/>
      <p:bldP spid="4638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2368550" y="900113"/>
            <a:ext cx="6011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服从正态分布的指标有什么特点</a:t>
            </a:r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0" y="1319213"/>
            <a:ext cx="9142413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　　一般说，若影响某一数量指标的随机因素很多，而每个因素所起的作用都不太大，则这个指标服从正态分布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34187" name="Rectangle 11"/>
          <p:cNvSpPr>
            <a:spLocks noChangeArrowheads="1"/>
          </p:cNvSpPr>
          <p:nvPr/>
        </p:nvSpPr>
        <p:spPr bwMode="auto">
          <a:xfrm>
            <a:off x="2354262" y="2719388"/>
            <a:ext cx="4435475" cy="64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为什么叫“正态”分布</a:t>
            </a:r>
          </a:p>
        </p:txBody>
      </p:sp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0" y="3302000"/>
            <a:ext cx="89789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　　正态分布密度呈现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“</a:t>
            </a:r>
            <a:r>
              <a:rPr lang="zh-CN" altLang="en-US" b="1" dirty="0">
                <a:solidFill>
                  <a:schemeClr val="bg2"/>
                </a:solidFill>
              </a:rPr>
              <a:t>中间高，两头低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”</a:t>
            </a:r>
            <a:r>
              <a:rPr lang="zh-CN" altLang="en-US" b="1" dirty="0">
                <a:solidFill>
                  <a:schemeClr val="bg2"/>
                </a:solidFill>
              </a:rPr>
              <a:t>的形态，它描述了自然界大量存在的随机现象，所以正态分布是自然界的一种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“</a:t>
            </a:r>
            <a:r>
              <a:rPr lang="zh-CN" altLang="en-US" b="1" dirty="0">
                <a:solidFill>
                  <a:schemeClr val="bg2"/>
                </a:solidFill>
              </a:rPr>
              <a:t>正常状态</a:t>
            </a:r>
            <a:r>
              <a:rPr lang="zh-CN" altLang="en-US" sz="1200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( normal )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”</a:t>
            </a:r>
            <a:r>
              <a:rPr lang="zh-CN" altLang="en-US" b="1" dirty="0">
                <a:solidFill>
                  <a:schemeClr val="bg2"/>
                </a:solidFill>
              </a:rPr>
              <a:t>的分布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12700" y="4738688"/>
            <a:ext cx="8980488" cy="9461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">
              <a:lnSpc>
                <a:spcPct val="100000"/>
              </a:lnSpc>
            </a:pPr>
            <a:r>
              <a:rPr lang="en-US" altLang="zh-CN" b="1" dirty="0">
                <a:solidFill>
                  <a:srgbClr val="3333CC"/>
                </a:solidFill>
              </a:rPr>
              <a:t>    </a:t>
            </a:r>
            <a:r>
              <a:rPr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正态分布是德国数学家高斯在研究误差理论时得到的，故正态分布也称为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高斯分布</a:t>
            </a:r>
            <a:r>
              <a:rPr lang="en-US" altLang="zh-CN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434204" name="Group 28"/>
          <p:cNvGrpSpPr/>
          <p:nvPr/>
        </p:nvGrpSpPr>
        <p:grpSpPr bwMode="auto">
          <a:xfrm>
            <a:off x="6789738" y="5789613"/>
            <a:ext cx="1568450" cy="641350"/>
            <a:chOff x="4277" y="3551"/>
            <a:chExt cx="988" cy="404"/>
          </a:xfrm>
        </p:grpSpPr>
        <p:pic>
          <p:nvPicPr>
            <p:cNvPr id="434191" name="Picture 15" descr="15-3">
              <a:hlinkClick r:id="rId2" action="ppaction://hlinkpres?slideindex=1&amp;slidetitle=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" y="3630"/>
              <a:ext cx="272" cy="272"/>
            </a:xfrm>
            <a:prstGeom prst="rect">
              <a:avLst/>
            </a:prstGeom>
            <a:solidFill>
              <a:schemeClr val="tx2">
                <a:alpha val="46001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434192" name="Rectangle 16"/>
            <p:cNvSpPr>
              <a:spLocks noChangeArrowheads="1"/>
            </p:cNvSpPr>
            <p:nvPr/>
          </p:nvSpPr>
          <p:spPr bwMode="auto">
            <a:xfrm>
              <a:off x="4573" y="3551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20000"/>
                </a:spcBef>
                <a:buClr>
                  <a:srgbClr val="00FFFF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rgbClr val="3333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人物介绍</a:t>
              </a:r>
            </a:p>
            <a:p>
              <a:pPr algn="ctr" eaLnBrk="0" hangingPunct="0">
                <a:lnSpc>
                  <a:spcPct val="100000"/>
                </a:lnSpc>
                <a:buClr>
                  <a:srgbClr val="00FFFF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1800" b="1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高斯</a:t>
              </a:r>
            </a:p>
          </p:txBody>
        </p:sp>
      </p:grpSp>
      <p:sp>
        <p:nvSpPr>
          <p:cNvPr id="434194" name="WordArt 18"/>
          <p:cNvSpPr>
            <a:spLocks noChangeArrowheads="1" noChangeShapeType="1" noTextEdit="1"/>
          </p:cNvSpPr>
          <p:nvPr/>
        </p:nvSpPr>
        <p:spPr bwMode="auto">
          <a:xfrm>
            <a:off x="1462088" y="1022350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grpSp>
        <p:nvGrpSpPr>
          <p:cNvPr id="434195" name="Group 19"/>
          <p:cNvGrpSpPr/>
          <p:nvPr/>
        </p:nvGrpSpPr>
        <p:grpSpPr bwMode="auto">
          <a:xfrm>
            <a:off x="819150" y="749300"/>
            <a:ext cx="604838" cy="608013"/>
            <a:chOff x="531" y="3249"/>
            <a:chExt cx="381" cy="383"/>
          </a:xfrm>
        </p:grpSpPr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552" y="3280"/>
              <a:ext cx="360" cy="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434197" name="Picture 21" descr="COSMIC08H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1" y="3249"/>
              <a:ext cx="360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4198" name="WordArt 22"/>
          <p:cNvSpPr>
            <a:spLocks noChangeArrowheads="1" noChangeShapeType="1" noTextEdit="1"/>
          </p:cNvSpPr>
          <p:nvPr/>
        </p:nvSpPr>
        <p:spPr bwMode="auto">
          <a:xfrm>
            <a:off x="8188325" y="1050925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34199" name="WordArt 23"/>
          <p:cNvSpPr>
            <a:spLocks noChangeArrowheads="1" noChangeShapeType="1" noTextEdit="1"/>
          </p:cNvSpPr>
          <p:nvPr/>
        </p:nvSpPr>
        <p:spPr bwMode="auto">
          <a:xfrm>
            <a:off x="1450975" y="29289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</a:p>
        </p:txBody>
      </p:sp>
      <p:grpSp>
        <p:nvGrpSpPr>
          <p:cNvPr id="434200" name="Group 24"/>
          <p:cNvGrpSpPr/>
          <p:nvPr/>
        </p:nvGrpSpPr>
        <p:grpSpPr bwMode="auto">
          <a:xfrm>
            <a:off x="808038" y="2655888"/>
            <a:ext cx="604837" cy="608012"/>
            <a:chOff x="531" y="3249"/>
            <a:chExt cx="381" cy="383"/>
          </a:xfrm>
        </p:grpSpPr>
        <p:sp>
          <p:nvSpPr>
            <p:cNvPr id="434201" name="Rectangle 25"/>
            <p:cNvSpPr>
              <a:spLocks noChangeArrowheads="1"/>
            </p:cNvSpPr>
            <p:nvPr/>
          </p:nvSpPr>
          <p:spPr bwMode="auto">
            <a:xfrm>
              <a:off x="552" y="3280"/>
              <a:ext cx="360" cy="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434202" name="Picture 26" descr="COSMIC08H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1" y="3249"/>
              <a:ext cx="360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4203" name="WordArt 27"/>
          <p:cNvSpPr>
            <a:spLocks noChangeArrowheads="1" noChangeShapeType="1" noTextEdit="1"/>
          </p:cNvSpPr>
          <p:nvPr/>
        </p:nvSpPr>
        <p:spPr bwMode="auto">
          <a:xfrm>
            <a:off x="6637989" y="29575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34205" name="Rectangle 29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43700" y="5829300"/>
            <a:ext cx="1625600" cy="546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9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4" grpId="0" bldLvl="0" animBg="1"/>
      <p:bldP spid="434185" grpId="0" bldLvl="0" animBg="1"/>
      <p:bldP spid="434187" grpId="0" bldLvl="0" animBg="1"/>
      <p:bldP spid="434188" grpId="0" bldLvl="0" animBg="1"/>
      <p:bldP spid="434189" grpId="0" bldLvl="0" animBg="1"/>
      <p:bldP spid="434194" grpId="0" animBg="1"/>
      <p:bldP spid="434198" grpId="0" animBg="1"/>
      <p:bldP spid="434199" grpId="0" animBg="1"/>
      <p:bldP spid="434203" grpId="0" animBg="1"/>
      <p:bldP spid="43420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634" name="Picture 2" descr="高斯的肖像已经被印在从1989年至2001年流通的10德国马克的纸币上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5" y="1242792"/>
            <a:ext cx="8460068" cy="420888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17" name="WordArt 113"/>
          <p:cNvSpPr>
            <a:spLocks noChangeArrowheads="1" noChangeShapeType="1" noTextEdit="1"/>
          </p:cNvSpPr>
          <p:nvPr/>
        </p:nvSpPr>
        <p:spPr bwMode="auto">
          <a:xfrm>
            <a:off x="1137304" y="3445716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28818" name="WordArt 114"/>
          <p:cNvSpPr>
            <a:spLocks noChangeArrowheads="1" noChangeShapeType="1" noTextEdit="1"/>
          </p:cNvSpPr>
          <p:nvPr/>
        </p:nvSpPr>
        <p:spPr bwMode="auto">
          <a:xfrm>
            <a:off x="1137304" y="3969591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328819" name="WordArt 115"/>
          <p:cNvSpPr>
            <a:spLocks noChangeArrowheads="1" noChangeShapeType="1" noTextEdit="1"/>
          </p:cNvSpPr>
          <p:nvPr/>
        </p:nvSpPr>
        <p:spPr bwMode="auto">
          <a:xfrm>
            <a:off x="1137304" y="5079254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328847" name="Group 143"/>
          <p:cNvGrpSpPr/>
          <p:nvPr/>
        </p:nvGrpSpPr>
        <p:grpSpPr bwMode="auto">
          <a:xfrm>
            <a:off x="1545291" y="3301252"/>
            <a:ext cx="4014788" cy="609599"/>
            <a:chOff x="804" y="1145"/>
            <a:chExt cx="2529" cy="384"/>
          </a:xfrm>
        </p:grpSpPr>
        <p:graphicFrame>
          <p:nvGraphicFramePr>
            <p:cNvPr id="328820" name="Object 116"/>
            <p:cNvGraphicFramePr>
              <a:graphicFrameLocks noChangeAspect="1"/>
            </p:cNvGraphicFramePr>
            <p:nvPr/>
          </p:nvGraphicFramePr>
          <p:xfrm>
            <a:off x="804" y="1180"/>
            <a:ext cx="56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620000" imgH="4267200" progId="Equation.DSMT4">
                    <p:embed/>
                  </p:oleObj>
                </mc:Choice>
                <mc:Fallback>
                  <p:oleObj name="Equation" r:id="rId2" imgW="7620000" imgH="4267200" progId="Equation.DSMT4">
                    <p:embed/>
                    <p:pic>
                      <p:nvPicPr>
                        <p:cNvPr id="0" name="图片 586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180"/>
                          <a:ext cx="56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22" name="Rectangle 118"/>
            <p:cNvSpPr>
              <a:spLocks noChangeArrowheads="1"/>
            </p:cNvSpPr>
            <p:nvPr/>
          </p:nvSpPr>
          <p:spPr bwMode="auto">
            <a:xfrm>
              <a:off x="1272" y="1145"/>
              <a:ext cx="206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是单调不减函数</a:t>
              </a:r>
            </a:p>
          </p:txBody>
        </p:sp>
      </p:grpSp>
      <p:grpSp>
        <p:nvGrpSpPr>
          <p:cNvPr id="328846" name="Group 142"/>
          <p:cNvGrpSpPr/>
          <p:nvPr/>
        </p:nvGrpSpPr>
        <p:grpSpPr bwMode="auto">
          <a:xfrm>
            <a:off x="1581804" y="3833068"/>
            <a:ext cx="2906713" cy="557213"/>
            <a:chOff x="819" y="1480"/>
            <a:chExt cx="1831" cy="351"/>
          </a:xfrm>
        </p:grpSpPr>
        <p:graphicFrame>
          <p:nvGraphicFramePr>
            <p:cNvPr id="328826" name="Object 122"/>
            <p:cNvGraphicFramePr>
              <a:graphicFrameLocks noChangeAspect="1"/>
            </p:cNvGraphicFramePr>
            <p:nvPr/>
          </p:nvGraphicFramePr>
          <p:xfrm>
            <a:off x="819" y="1540"/>
            <a:ext cx="120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764000" imgH="4267200" progId="Equation.DSMT4">
                    <p:embed/>
                  </p:oleObj>
                </mc:Choice>
                <mc:Fallback>
                  <p:oleObj name="Equation" r:id="rId4" imgW="16764000" imgH="4267200" progId="Equation.DSMT4">
                    <p:embed/>
                    <p:pic>
                      <p:nvPicPr>
                        <p:cNvPr id="0" name="图片 586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540"/>
                          <a:ext cx="120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27" name="Rectangle 123"/>
            <p:cNvSpPr>
              <a:spLocks noChangeArrowheads="1"/>
            </p:cNvSpPr>
            <p:nvPr/>
          </p:nvSpPr>
          <p:spPr bwMode="auto">
            <a:xfrm>
              <a:off x="1957" y="1480"/>
              <a:ext cx="69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且</a:t>
              </a:r>
            </a:p>
          </p:txBody>
        </p:sp>
      </p:grpSp>
      <p:graphicFrame>
        <p:nvGraphicFramePr>
          <p:cNvPr id="328828" name="Object 124"/>
          <p:cNvGraphicFramePr>
            <a:graphicFrameLocks noChangeAspect="1"/>
          </p:cNvGraphicFramePr>
          <p:nvPr/>
        </p:nvGraphicFramePr>
        <p:xfrm>
          <a:off x="1316038" y="4406900"/>
          <a:ext cx="36115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175200" imgH="5791200" progId="Equation.DSMT4">
                  <p:embed/>
                </p:oleObj>
              </mc:Choice>
              <mc:Fallback>
                <p:oleObj name="Equation" r:id="rId6" imgW="30175200" imgH="5791200" progId="Equation.DSMT4">
                  <p:embed/>
                  <p:pic>
                    <p:nvPicPr>
                      <p:cNvPr id="0" name="图片 586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406900"/>
                        <a:ext cx="361156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30" name="Object 126"/>
          <p:cNvGraphicFramePr>
            <a:graphicFrameLocks noChangeAspect="1"/>
          </p:cNvGraphicFramePr>
          <p:nvPr/>
        </p:nvGraphicFramePr>
        <p:xfrm>
          <a:off x="4865688" y="4400550"/>
          <a:ext cx="39036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99200" imgH="5791200" progId="Equation.DSMT4">
                  <p:embed/>
                </p:oleObj>
              </mc:Choice>
              <mc:Fallback>
                <p:oleObj name="Equation" r:id="rId8" imgW="31699200" imgH="5791200" progId="Equation.DSMT4">
                  <p:embed/>
                  <p:pic>
                    <p:nvPicPr>
                      <p:cNvPr id="0" name="图片 586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400550"/>
                        <a:ext cx="39036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836" name="Group 132"/>
          <p:cNvGrpSpPr/>
          <p:nvPr/>
        </p:nvGrpSpPr>
        <p:grpSpPr bwMode="auto">
          <a:xfrm>
            <a:off x="1623079" y="4952252"/>
            <a:ext cx="3509962" cy="609599"/>
            <a:chOff x="1264" y="2118"/>
            <a:chExt cx="2211" cy="384"/>
          </a:xfrm>
        </p:grpSpPr>
        <p:sp>
          <p:nvSpPr>
            <p:cNvPr id="328832" name="Rectangle 128"/>
            <p:cNvSpPr>
              <a:spLocks noChangeArrowheads="1"/>
            </p:cNvSpPr>
            <p:nvPr/>
          </p:nvSpPr>
          <p:spPr bwMode="auto">
            <a:xfrm>
              <a:off x="1694" y="2118"/>
              <a:ext cx="178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右连续函数即</a:t>
              </a:r>
            </a:p>
          </p:txBody>
        </p:sp>
        <p:graphicFrame>
          <p:nvGraphicFramePr>
            <p:cNvPr id="328835" name="Object 131"/>
            <p:cNvGraphicFramePr>
              <a:graphicFrameLocks noChangeAspect="1"/>
            </p:cNvGraphicFramePr>
            <p:nvPr/>
          </p:nvGraphicFramePr>
          <p:xfrm>
            <a:off x="1264" y="2165"/>
            <a:ext cx="5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4267200" progId="Equation.DSMT4">
                    <p:embed/>
                  </p:oleObj>
                </mc:Choice>
                <mc:Fallback>
                  <p:oleObj name="Equation" r:id="rId10" imgW="7620000" imgH="4267200" progId="Equation.DSMT4">
                    <p:embed/>
                    <p:pic>
                      <p:nvPicPr>
                        <p:cNvPr id="0" name="图片 586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165"/>
                          <a:ext cx="5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37" name="Object 133"/>
          <p:cNvGraphicFramePr>
            <a:graphicFrameLocks noChangeAspect="1"/>
          </p:cNvGraphicFramePr>
          <p:nvPr/>
        </p:nvGraphicFramePr>
        <p:xfrm>
          <a:off x="2327275" y="5400675"/>
          <a:ext cx="4621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661600" imgH="5791200" progId="Equation.DSMT4">
                  <p:embed/>
                </p:oleObj>
              </mc:Choice>
              <mc:Fallback>
                <p:oleObj name="Equation" r:id="rId12" imgW="35661600" imgH="5791200" progId="Equation.DSMT4">
                  <p:embed/>
                  <p:pic>
                    <p:nvPicPr>
                      <p:cNvPr id="0" name="图片 586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400675"/>
                        <a:ext cx="4621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40" name="Object 136"/>
          <p:cNvGraphicFramePr>
            <a:graphicFrameLocks noChangeAspect="1"/>
          </p:cNvGraphicFramePr>
          <p:nvPr/>
        </p:nvGraphicFramePr>
        <p:xfrm>
          <a:off x="1843088" y="2120900"/>
          <a:ext cx="58848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367200" imgH="4267200" progId="Equation.DSMT4">
                  <p:embed/>
                </p:oleObj>
              </mc:Choice>
              <mc:Fallback>
                <p:oleObj name="Equation" r:id="rId14" imgW="42367200" imgH="4267200" progId="Equation.DSMT4">
                  <p:embed/>
                  <p:pic>
                    <p:nvPicPr>
                      <p:cNvPr id="0" name="图片 586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120900"/>
                        <a:ext cx="58848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41" name="WordArt 137"/>
          <p:cNvSpPr>
            <a:spLocks noChangeArrowheads="1" noChangeShapeType="1" noTextEdit="1"/>
          </p:cNvSpPr>
          <p:nvPr/>
        </p:nvSpPr>
        <p:spPr bwMode="auto">
          <a:xfrm>
            <a:off x="678516" y="2887010"/>
            <a:ext cx="3684588" cy="379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分布函数的本质特征：</a:t>
            </a:r>
          </a:p>
        </p:txBody>
      </p:sp>
      <p:grpSp>
        <p:nvGrpSpPr>
          <p:cNvPr id="328845" name="Group 141"/>
          <p:cNvGrpSpPr/>
          <p:nvPr/>
        </p:nvGrpSpPr>
        <p:grpSpPr bwMode="auto">
          <a:xfrm>
            <a:off x="612775" y="1498413"/>
            <a:ext cx="4813299" cy="649289"/>
            <a:chOff x="466" y="334"/>
            <a:chExt cx="3032" cy="409"/>
          </a:xfrm>
        </p:grpSpPr>
        <p:sp>
          <p:nvSpPr>
            <p:cNvPr id="328843" name="Text Box 139"/>
            <p:cNvSpPr txBox="1">
              <a:spLocks noChangeArrowheads="1"/>
            </p:cNvSpPr>
            <p:nvPr/>
          </p:nvSpPr>
          <p:spPr bwMode="auto">
            <a:xfrm>
              <a:off x="1061" y="334"/>
              <a:ext cx="243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累积</a:t>
              </a: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分布函数</a:t>
              </a:r>
            </a:p>
          </p:txBody>
        </p:sp>
        <p:graphicFrame>
          <p:nvGraphicFramePr>
            <p:cNvPr id="328844" name="Object 140"/>
            <p:cNvGraphicFramePr>
              <a:graphicFrameLocks noChangeAspect="1"/>
            </p:cNvGraphicFramePr>
            <p:nvPr/>
          </p:nvGraphicFramePr>
          <p:xfrm>
            <a:off x="466" y="405"/>
            <a:ext cx="70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924800" imgH="3657600" progId="Equation.DSMT4">
                    <p:embed/>
                  </p:oleObj>
                </mc:Choice>
                <mc:Fallback>
                  <p:oleObj name="Equation" r:id="rId16" imgW="7924800" imgH="3657600" progId="Equation.DSMT4">
                    <p:embed/>
                    <p:pic>
                      <p:nvPicPr>
                        <p:cNvPr id="0" name="图片 586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405"/>
                          <a:ext cx="706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6379" y="668057"/>
            <a:ext cx="2101850" cy="73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8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17" grpId="0" animBg="1"/>
      <p:bldP spid="328818" grpId="0" animBg="1"/>
      <p:bldP spid="328819" grpId="0" animBg="1"/>
      <p:bldP spid="3288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576470" y="1173103"/>
            <a:ext cx="83289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   海洋产生的声音记录有很多背景噪声，精确刻画这些噪声的特征有利于探测感兴趣的声纳信号</a:t>
            </a:r>
          </a:p>
        </p:txBody>
      </p:sp>
      <p:pic>
        <p:nvPicPr>
          <p:cNvPr id="614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2278120"/>
            <a:ext cx="4217504" cy="268985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75" y="2278120"/>
            <a:ext cx="4789682" cy="268985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487018" y="5355191"/>
            <a:ext cx="8328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噪声特征：高斯成分与偶尔大振幅爆裂的混合模型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84415" y="527488"/>
            <a:ext cx="23503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海洋杂波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9" name="Oval 9"/>
          <p:cNvSpPr>
            <a:spLocks noChangeArrowheads="1"/>
          </p:cNvSpPr>
          <p:nvPr/>
        </p:nvSpPr>
        <p:spPr bwMode="auto">
          <a:xfrm rot="17774865">
            <a:off x="4519613" y="1647825"/>
            <a:ext cx="150812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51" name="Oval 11"/>
          <p:cNvSpPr>
            <a:spLocks noChangeArrowheads="1"/>
          </p:cNvSpPr>
          <p:nvPr/>
        </p:nvSpPr>
        <p:spPr bwMode="auto">
          <a:xfrm rot="17774865">
            <a:off x="4519613" y="1647825"/>
            <a:ext cx="150812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52" name="Oval 12"/>
          <p:cNvSpPr>
            <a:spLocks noChangeArrowheads="1"/>
          </p:cNvSpPr>
          <p:nvPr/>
        </p:nvSpPr>
        <p:spPr bwMode="auto">
          <a:xfrm rot="17774865">
            <a:off x="4519613" y="1647825"/>
            <a:ext cx="150812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71060" name="Group 20"/>
          <p:cNvGrpSpPr/>
          <p:nvPr/>
        </p:nvGrpSpPr>
        <p:grpSpPr bwMode="auto">
          <a:xfrm>
            <a:off x="1841500" y="1797050"/>
            <a:ext cx="5537200" cy="3552825"/>
            <a:chOff x="1160" y="817"/>
            <a:chExt cx="3488" cy="2238"/>
          </a:xfrm>
        </p:grpSpPr>
        <p:sp>
          <p:nvSpPr>
            <p:cNvPr id="471061" name="Oval 21"/>
            <p:cNvSpPr>
              <a:spLocks noChangeArrowheads="1"/>
            </p:cNvSpPr>
            <p:nvPr/>
          </p:nvSpPr>
          <p:spPr bwMode="auto">
            <a:xfrm>
              <a:off x="2871" y="207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2" name="Oval 22"/>
            <p:cNvSpPr>
              <a:spLocks noChangeArrowheads="1"/>
            </p:cNvSpPr>
            <p:nvPr/>
          </p:nvSpPr>
          <p:spPr bwMode="auto">
            <a:xfrm>
              <a:off x="2870" y="22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3" name="Line 23"/>
            <p:cNvSpPr>
              <a:spLocks noChangeShapeType="1"/>
            </p:cNvSpPr>
            <p:nvPr/>
          </p:nvSpPr>
          <p:spPr bwMode="auto">
            <a:xfrm>
              <a:off x="1160" y="3052"/>
              <a:ext cx="3488" cy="3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4" name="Rectangle 24"/>
            <p:cNvSpPr>
              <a:spLocks noChangeArrowheads="1"/>
            </p:cNvSpPr>
            <p:nvPr/>
          </p:nvSpPr>
          <p:spPr bwMode="auto">
            <a:xfrm>
              <a:off x="3267" y="2338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5" name="Rectangle 25"/>
            <p:cNvSpPr>
              <a:spLocks noChangeArrowheads="1"/>
            </p:cNvSpPr>
            <p:nvPr/>
          </p:nvSpPr>
          <p:spPr bwMode="auto">
            <a:xfrm>
              <a:off x="3057" y="2337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6" name="Rectangle 26"/>
            <p:cNvSpPr>
              <a:spLocks noChangeArrowheads="1"/>
            </p:cNvSpPr>
            <p:nvPr/>
          </p:nvSpPr>
          <p:spPr bwMode="auto">
            <a:xfrm>
              <a:off x="3479" y="2337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7" name="Rectangle 27"/>
            <p:cNvSpPr>
              <a:spLocks noChangeArrowheads="1"/>
            </p:cNvSpPr>
            <p:nvPr/>
          </p:nvSpPr>
          <p:spPr bwMode="auto">
            <a:xfrm>
              <a:off x="3692" y="2340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8" name="Rectangle 28"/>
            <p:cNvSpPr>
              <a:spLocks noChangeArrowheads="1"/>
            </p:cNvSpPr>
            <p:nvPr/>
          </p:nvSpPr>
          <p:spPr bwMode="auto">
            <a:xfrm>
              <a:off x="3904" y="2336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69" name="Rectangle 29"/>
            <p:cNvSpPr>
              <a:spLocks noChangeArrowheads="1"/>
            </p:cNvSpPr>
            <p:nvPr/>
          </p:nvSpPr>
          <p:spPr bwMode="auto">
            <a:xfrm>
              <a:off x="4117" y="2336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0" name="Rectangle 30"/>
            <p:cNvSpPr>
              <a:spLocks noChangeArrowheads="1"/>
            </p:cNvSpPr>
            <p:nvPr/>
          </p:nvSpPr>
          <p:spPr bwMode="auto">
            <a:xfrm>
              <a:off x="4330" y="2336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1" name="Rectangle 31"/>
            <p:cNvSpPr>
              <a:spLocks noChangeArrowheads="1"/>
            </p:cNvSpPr>
            <p:nvPr/>
          </p:nvSpPr>
          <p:spPr bwMode="auto">
            <a:xfrm>
              <a:off x="4545" y="2338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2" name="Rectangle 32"/>
            <p:cNvSpPr>
              <a:spLocks noChangeArrowheads="1"/>
            </p:cNvSpPr>
            <p:nvPr/>
          </p:nvSpPr>
          <p:spPr bwMode="auto">
            <a:xfrm>
              <a:off x="1791" y="2340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3" name="Rectangle 33"/>
            <p:cNvSpPr>
              <a:spLocks noChangeArrowheads="1"/>
            </p:cNvSpPr>
            <p:nvPr/>
          </p:nvSpPr>
          <p:spPr bwMode="auto">
            <a:xfrm>
              <a:off x="1581" y="2339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4" name="Rectangle 34"/>
            <p:cNvSpPr>
              <a:spLocks noChangeArrowheads="1"/>
            </p:cNvSpPr>
            <p:nvPr/>
          </p:nvSpPr>
          <p:spPr bwMode="auto">
            <a:xfrm>
              <a:off x="2003" y="2339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5" name="Rectangle 35"/>
            <p:cNvSpPr>
              <a:spLocks noChangeArrowheads="1"/>
            </p:cNvSpPr>
            <p:nvPr/>
          </p:nvSpPr>
          <p:spPr bwMode="auto">
            <a:xfrm>
              <a:off x="2210" y="2339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6" name="Rectangle 36"/>
            <p:cNvSpPr>
              <a:spLocks noChangeArrowheads="1"/>
            </p:cNvSpPr>
            <p:nvPr/>
          </p:nvSpPr>
          <p:spPr bwMode="auto">
            <a:xfrm>
              <a:off x="2419" y="2338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2629" y="2338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8" name="Rectangle 38"/>
            <p:cNvSpPr>
              <a:spLocks noChangeArrowheads="1"/>
            </p:cNvSpPr>
            <p:nvPr/>
          </p:nvSpPr>
          <p:spPr bwMode="auto">
            <a:xfrm>
              <a:off x="2845" y="2338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79" name="Rectangle 39"/>
            <p:cNvSpPr>
              <a:spLocks noChangeArrowheads="1"/>
            </p:cNvSpPr>
            <p:nvPr/>
          </p:nvSpPr>
          <p:spPr bwMode="auto">
            <a:xfrm>
              <a:off x="1370" y="2339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0" name="Rectangle 40"/>
            <p:cNvSpPr>
              <a:spLocks noChangeArrowheads="1"/>
            </p:cNvSpPr>
            <p:nvPr/>
          </p:nvSpPr>
          <p:spPr bwMode="auto">
            <a:xfrm>
              <a:off x="1160" y="2338"/>
              <a:ext cx="103" cy="712"/>
            </a:xfrm>
            <a:prstGeom prst="rect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75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317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1" name="Oval 41"/>
            <p:cNvSpPr>
              <a:spLocks noChangeArrowheads="1"/>
            </p:cNvSpPr>
            <p:nvPr/>
          </p:nvSpPr>
          <p:spPr bwMode="auto">
            <a:xfrm>
              <a:off x="3080" y="22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2" name="Oval 42"/>
            <p:cNvSpPr>
              <a:spLocks noChangeArrowheads="1"/>
            </p:cNvSpPr>
            <p:nvPr/>
          </p:nvSpPr>
          <p:spPr bwMode="auto">
            <a:xfrm>
              <a:off x="3078" y="206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3" name="Oval 43"/>
            <p:cNvSpPr>
              <a:spLocks noChangeArrowheads="1"/>
            </p:cNvSpPr>
            <p:nvPr/>
          </p:nvSpPr>
          <p:spPr bwMode="auto">
            <a:xfrm>
              <a:off x="2869" y="186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4" name="Oval 44"/>
            <p:cNvSpPr>
              <a:spLocks noChangeArrowheads="1"/>
            </p:cNvSpPr>
            <p:nvPr/>
          </p:nvSpPr>
          <p:spPr bwMode="auto">
            <a:xfrm>
              <a:off x="3078" y="207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5" name="Oval 45"/>
            <p:cNvSpPr>
              <a:spLocks noChangeArrowheads="1"/>
            </p:cNvSpPr>
            <p:nvPr/>
          </p:nvSpPr>
          <p:spPr bwMode="auto">
            <a:xfrm>
              <a:off x="3076" y="186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6" name="Oval 46"/>
            <p:cNvSpPr>
              <a:spLocks noChangeArrowheads="1"/>
            </p:cNvSpPr>
            <p:nvPr/>
          </p:nvSpPr>
          <p:spPr bwMode="auto">
            <a:xfrm>
              <a:off x="2870" y="165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7" name="Oval 47"/>
            <p:cNvSpPr>
              <a:spLocks noChangeArrowheads="1"/>
            </p:cNvSpPr>
            <p:nvPr/>
          </p:nvSpPr>
          <p:spPr bwMode="auto">
            <a:xfrm>
              <a:off x="3079" y="186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8" name="Oval 48"/>
            <p:cNvSpPr>
              <a:spLocks noChangeArrowheads="1"/>
            </p:cNvSpPr>
            <p:nvPr/>
          </p:nvSpPr>
          <p:spPr bwMode="auto">
            <a:xfrm>
              <a:off x="3077" y="165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89" name="Oval 49"/>
            <p:cNvSpPr>
              <a:spLocks noChangeArrowheads="1"/>
            </p:cNvSpPr>
            <p:nvPr/>
          </p:nvSpPr>
          <p:spPr bwMode="auto">
            <a:xfrm>
              <a:off x="2868" y="144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0" name="Oval 50"/>
            <p:cNvSpPr>
              <a:spLocks noChangeArrowheads="1"/>
            </p:cNvSpPr>
            <p:nvPr/>
          </p:nvSpPr>
          <p:spPr bwMode="auto">
            <a:xfrm>
              <a:off x="3077" y="165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1" name="Oval 51"/>
            <p:cNvSpPr>
              <a:spLocks noChangeArrowheads="1"/>
            </p:cNvSpPr>
            <p:nvPr/>
          </p:nvSpPr>
          <p:spPr bwMode="auto">
            <a:xfrm>
              <a:off x="3075" y="144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2" name="Oval 52"/>
            <p:cNvSpPr>
              <a:spLocks noChangeArrowheads="1"/>
            </p:cNvSpPr>
            <p:nvPr/>
          </p:nvSpPr>
          <p:spPr bwMode="auto">
            <a:xfrm>
              <a:off x="3077" y="144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3" name="Oval 53"/>
            <p:cNvSpPr>
              <a:spLocks noChangeArrowheads="1"/>
            </p:cNvSpPr>
            <p:nvPr/>
          </p:nvSpPr>
          <p:spPr bwMode="auto">
            <a:xfrm>
              <a:off x="2868" y="123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4" name="Oval 54"/>
            <p:cNvSpPr>
              <a:spLocks noChangeArrowheads="1"/>
            </p:cNvSpPr>
            <p:nvPr/>
          </p:nvSpPr>
          <p:spPr bwMode="auto">
            <a:xfrm>
              <a:off x="3075" y="123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5" name="Oval 55"/>
            <p:cNvSpPr>
              <a:spLocks noChangeArrowheads="1"/>
            </p:cNvSpPr>
            <p:nvPr/>
          </p:nvSpPr>
          <p:spPr bwMode="auto">
            <a:xfrm>
              <a:off x="2869" y="102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6" name="Oval 56"/>
            <p:cNvSpPr>
              <a:spLocks noChangeArrowheads="1"/>
            </p:cNvSpPr>
            <p:nvPr/>
          </p:nvSpPr>
          <p:spPr bwMode="auto">
            <a:xfrm>
              <a:off x="3076" y="102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7" name="Oval 57"/>
            <p:cNvSpPr>
              <a:spLocks noChangeArrowheads="1"/>
            </p:cNvSpPr>
            <p:nvPr/>
          </p:nvSpPr>
          <p:spPr bwMode="auto">
            <a:xfrm>
              <a:off x="2867" y="81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8" name="Oval 58"/>
            <p:cNvSpPr>
              <a:spLocks noChangeArrowheads="1"/>
            </p:cNvSpPr>
            <p:nvPr/>
          </p:nvSpPr>
          <p:spPr bwMode="auto">
            <a:xfrm>
              <a:off x="2977" y="21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099" name="Oval 59"/>
            <p:cNvSpPr>
              <a:spLocks noChangeArrowheads="1"/>
            </p:cNvSpPr>
            <p:nvPr/>
          </p:nvSpPr>
          <p:spPr bwMode="auto">
            <a:xfrm>
              <a:off x="2975" y="19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0" name="Oval 60"/>
            <p:cNvSpPr>
              <a:spLocks noChangeArrowheads="1"/>
            </p:cNvSpPr>
            <p:nvPr/>
          </p:nvSpPr>
          <p:spPr bwMode="auto">
            <a:xfrm>
              <a:off x="2975" y="197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1" name="Oval 61"/>
            <p:cNvSpPr>
              <a:spLocks noChangeArrowheads="1"/>
            </p:cNvSpPr>
            <p:nvPr/>
          </p:nvSpPr>
          <p:spPr bwMode="auto">
            <a:xfrm>
              <a:off x="2973" y="175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2" name="Oval 62"/>
            <p:cNvSpPr>
              <a:spLocks noChangeArrowheads="1"/>
            </p:cNvSpPr>
            <p:nvPr/>
          </p:nvSpPr>
          <p:spPr bwMode="auto">
            <a:xfrm>
              <a:off x="2976" y="176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3" name="Oval 63"/>
            <p:cNvSpPr>
              <a:spLocks noChangeArrowheads="1"/>
            </p:cNvSpPr>
            <p:nvPr/>
          </p:nvSpPr>
          <p:spPr bwMode="auto">
            <a:xfrm>
              <a:off x="2974" y="154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4" name="Oval 64"/>
            <p:cNvSpPr>
              <a:spLocks noChangeArrowheads="1"/>
            </p:cNvSpPr>
            <p:nvPr/>
          </p:nvSpPr>
          <p:spPr bwMode="auto">
            <a:xfrm>
              <a:off x="2974" y="155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5" name="Oval 65"/>
            <p:cNvSpPr>
              <a:spLocks noChangeArrowheads="1"/>
            </p:cNvSpPr>
            <p:nvPr/>
          </p:nvSpPr>
          <p:spPr bwMode="auto">
            <a:xfrm>
              <a:off x="2972" y="134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6" name="Oval 66"/>
            <p:cNvSpPr>
              <a:spLocks noChangeArrowheads="1"/>
            </p:cNvSpPr>
            <p:nvPr/>
          </p:nvSpPr>
          <p:spPr bwMode="auto">
            <a:xfrm>
              <a:off x="2974" y="134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7" name="Oval 67"/>
            <p:cNvSpPr>
              <a:spLocks noChangeArrowheads="1"/>
            </p:cNvSpPr>
            <p:nvPr/>
          </p:nvSpPr>
          <p:spPr bwMode="auto">
            <a:xfrm>
              <a:off x="2974" y="134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8" name="Oval 68"/>
            <p:cNvSpPr>
              <a:spLocks noChangeArrowheads="1"/>
            </p:cNvSpPr>
            <p:nvPr/>
          </p:nvSpPr>
          <p:spPr bwMode="auto">
            <a:xfrm>
              <a:off x="2972" y="113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09" name="Oval 69"/>
            <p:cNvSpPr>
              <a:spLocks noChangeArrowheads="1"/>
            </p:cNvSpPr>
            <p:nvPr/>
          </p:nvSpPr>
          <p:spPr bwMode="auto">
            <a:xfrm>
              <a:off x="2975" y="113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0" name="Oval 70"/>
            <p:cNvSpPr>
              <a:spLocks noChangeArrowheads="1"/>
            </p:cNvSpPr>
            <p:nvPr/>
          </p:nvSpPr>
          <p:spPr bwMode="auto">
            <a:xfrm>
              <a:off x="2973" y="92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1" name="Oval 71"/>
            <p:cNvSpPr>
              <a:spLocks noChangeArrowheads="1"/>
            </p:cNvSpPr>
            <p:nvPr/>
          </p:nvSpPr>
          <p:spPr bwMode="auto">
            <a:xfrm>
              <a:off x="2973" y="92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2" name="Oval 72"/>
            <p:cNvSpPr>
              <a:spLocks noChangeArrowheads="1"/>
            </p:cNvSpPr>
            <p:nvPr/>
          </p:nvSpPr>
          <p:spPr bwMode="auto">
            <a:xfrm>
              <a:off x="3285" y="185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3" name="Oval 73"/>
            <p:cNvSpPr>
              <a:spLocks noChangeArrowheads="1"/>
            </p:cNvSpPr>
            <p:nvPr/>
          </p:nvSpPr>
          <p:spPr bwMode="auto">
            <a:xfrm>
              <a:off x="3076" y="165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4" name="Oval 74"/>
            <p:cNvSpPr>
              <a:spLocks noChangeArrowheads="1"/>
            </p:cNvSpPr>
            <p:nvPr/>
          </p:nvSpPr>
          <p:spPr bwMode="auto">
            <a:xfrm>
              <a:off x="3285" y="186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5" name="Oval 75"/>
            <p:cNvSpPr>
              <a:spLocks noChangeArrowheads="1"/>
            </p:cNvSpPr>
            <p:nvPr/>
          </p:nvSpPr>
          <p:spPr bwMode="auto">
            <a:xfrm>
              <a:off x="3283" y="164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6" name="Oval 76"/>
            <p:cNvSpPr>
              <a:spLocks noChangeArrowheads="1"/>
            </p:cNvSpPr>
            <p:nvPr/>
          </p:nvSpPr>
          <p:spPr bwMode="auto">
            <a:xfrm>
              <a:off x="3285" y="164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7" name="Oval 77"/>
            <p:cNvSpPr>
              <a:spLocks noChangeArrowheads="1"/>
            </p:cNvSpPr>
            <p:nvPr/>
          </p:nvSpPr>
          <p:spPr bwMode="auto">
            <a:xfrm>
              <a:off x="3283" y="144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8" name="Oval 78"/>
            <p:cNvSpPr>
              <a:spLocks noChangeArrowheads="1"/>
            </p:cNvSpPr>
            <p:nvPr/>
          </p:nvSpPr>
          <p:spPr bwMode="auto">
            <a:xfrm>
              <a:off x="3284" y="123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19" name="Oval 79"/>
            <p:cNvSpPr>
              <a:spLocks noChangeArrowheads="1"/>
            </p:cNvSpPr>
            <p:nvPr/>
          </p:nvSpPr>
          <p:spPr bwMode="auto">
            <a:xfrm>
              <a:off x="3181" y="196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0" name="Oval 80"/>
            <p:cNvSpPr>
              <a:spLocks noChangeArrowheads="1"/>
            </p:cNvSpPr>
            <p:nvPr/>
          </p:nvSpPr>
          <p:spPr bwMode="auto">
            <a:xfrm>
              <a:off x="3184" y="19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1" name="Oval 81"/>
            <p:cNvSpPr>
              <a:spLocks noChangeArrowheads="1"/>
            </p:cNvSpPr>
            <p:nvPr/>
          </p:nvSpPr>
          <p:spPr bwMode="auto">
            <a:xfrm>
              <a:off x="3182" y="175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2" name="Oval 82"/>
            <p:cNvSpPr>
              <a:spLocks noChangeArrowheads="1"/>
            </p:cNvSpPr>
            <p:nvPr/>
          </p:nvSpPr>
          <p:spPr bwMode="auto">
            <a:xfrm>
              <a:off x="3182" y="175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3" name="Oval 83"/>
            <p:cNvSpPr>
              <a:spLocks noChangeArrowheads="1"/>
            </p:cNvSpPr>
            <p:nvPr/>
          </p:nvSpPr>
          <p:spPr bwMode="auto">
            <a:xfrm>
              <a:off x="3180" y="154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4" name="Oval 84"/>
            <p:cNvSpPr>
              <a:spLocks noChangeArrowheads="1"/>
            </p:cNvSpPr>
            <p:nvPr/>
          </p:nvSpPr>
          <p:spPr bwMode="auto">
            <a:xfrm>
              <a:off x="3182" y="154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5" name="Oval 85"/>
            <p:cNvSpPr>
              <a:spLocks noChangeArrowheads="1"/>
            </p:cNvSpPr>
            <p:nvPr/>
          </p:nvSpPr>
          <p:spPr bwMode="auto">
            <a:xfrm>
              <a:off x="3180" y="133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6" name="Oval 86"/>
            <p:cNvSpPr>
              <a:spLocks noChangeArrowheads="1"/>
            </p:cNvSpPr>
            <p:nvPr/>
          </p:nvSpPr>
          <p:spPr bwMode="auto">
            <a:xfrm>
              <a:off x="3181" y="112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7" name="Oval 87"/>
            <p:cNvSpPr>
              <a:spLocks noChangeArrowheads="1"/>
            </p:cNvSpPr>
            <p:nvPr/>
          </p:nvSpPr>
          <p:spPr bwMode="auto">
            <a:xfrm>
              <a:off x="3181" y="113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8" name="Oval 88"/>
            <p:cNvSpPr>
              <a:spLocks noChangeArrowheads="1"/>
            </p:cNvSpPr>
            <p:nvPr/>
          </p:nvSpPr>
          <p:spPr bwMode="auto">
            <a:xfrm>
              <a:off x="3504" y="206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29" name="Oval 89"/>
            <p:cNvSpPr>
              <a:spLocks noChangeArrowheads="1"/>
            </p:cNvSpPr>
            <p:nvPr/>
          </p:nvSpPr>
          <p:spPr bwMode="auto">
            <a:xfrm>
              <a:off x="3503" y="227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0" name="Oval 90"/>
            <p:cNvSpPr>
              <a:spLocks noChangeArrowheads="1"/>
            </p:cNvSpPr>
            <p:nvPr/>
          </p:nvSpPr>
          <p:spPr bwMode="auto">
            <a:xfrm>
              <a:off x="3502" y="186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1" name="Oval 91"/>
            <p:cNvSpPr>
              <a:spLocks noChangeArrowheads="1"/>
            </p:cNvSpPr>
            <p:nvPr/>
          </p:nvSpPr>
          <p:spPr bwMode="auto">
            <a:xfrm>
              <a:off x="3503" y="165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2" name="Oval 92"/>
            <p:cNvSpPr>
              <a:spLocks noChangeArrowheads="1"/>
            </p:cNvSpPr>
            <p:nvPr/>
          </p:nvSpPr>
          <p:spPr bwMode="auto">
            <a:xfrm>
              <a:off x="3501" y="144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3" name="Oval 93"/>
            <p:cNvSpPr>
              <a:spLocks noChangeArrowheads="1"/>
            </p:cNvSpPr>
            <p:nvPr/>
          </p:nvSpPr>
          <p:spPr bwMode="auto">
            <a:xfrm>
              <a:off x="3287" y="22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4" name="Oval 94"/>
            <p:cNvSpPr>
              <a:spLocks noChangeArrowheads="1"/>
            </p:cNvSpPr>
            <p:nvPr/>
          </p:nvSpPr>
          <p:spPr bwMode="auto">
            <a:xfrm>
              <a:off x="3288" y="206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5" name="Oval 95"/>
            <p:cNvSpPr>
              <a:spLocks noChangeArrowheads="1"/>
            </p:cNvSpPr>
            <p:nvPr/>
          </p:nvSpPr>
          <p:spPr bwMode="auto">
            <a:xfrm>
              <a:off x="3397" y="217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6" name="Oval 96"/>
            <p:cNvSpPr>
              <a:spLocks noChangeArrowheads="1"/>
            </p:cNvSpPr>
            <p:nvPr/>
          </p:nvSpPr>
          <p:spPr bwMode="auto">
            <a:xfrm>
              <a:off x="3395" y="19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7" name="Oval 97"/>
            <p:cNvSpPr>
              <a:spLocks noChangeArrowheads="1"/>
            </p:cNvSpPr>
            <p:nvPr/>
          </p:nvSpPr>
          <p:spPr bwMode="auto">
            <a:xfrm>
              <a:off x="3398" y="196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8" name="Oval 98"/>
            <p:cNvSpPr>
              <a:spLocks noChangeArrowheads="1"/>
            </p:cNvSpPr>
            <p:nvPr/>
          </p:nvSpPr>
          <p:spPr bwMode="auto">
            <a:xfrm>
              <a:off x="3396" y="175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39" name="Oval 99"/>
            <p:cNvSpPr>
              <a:spLocks noChangeArrowheads="1"/>
            </p:cNvSpPr>
            <p:nvPr/>
          </p:nvSpPr>
          <p:spPr bwMode="auto">
            <a:xfrm>
              <a:off x="3396" y="176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0" name="Oval 100"/>
            <p:cNvSpPr>
              <a:spLocks noChangeArrowheads="1"/>
            </p:cNvSpPr>
            <p:nvPr/>
          </p:nvSpPr>
          <p:spPr bwMode="auto">
            <a:xfrm>
              <a:off x="3394" y="154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1" name="Oval 101"/>
            <p:cNvSpPr>
              <a:spLocks noChangeArrowheads="1"/>
            </p:cNvSpPr>
            <p:nvPr/>
          </p:nvSpPr>
          <p:spPr bwMode="auto">
            <a:xfrm>
              <a:off x="3396" y="154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2" name="Oval 102"/>
            <p:cNvSpPr>
              <a:spLocks noChangeArrowheads="1"/>
            </p:cNvSpPr>
            <p:nvPr/>
          </p:nvSpPr>
          <p:spPr bwMode="auto">
            <a:xfrm>
              <a:off x="3394" y="134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3" name="Oval 103"/>
            <p:cNvSpPr>
              <a:spLocks noChangeArrowheads="1"/>
            </p:cNvSpPr>
            <p:nvPr/>
          </p:nvSpPr>
          <p:spPr bwMode="auto">
            <a:xfrm>
              <a:off x="3184" y="217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4" name="Oval 104"/>
            <p:cNvSpPr>
              <a:spLocks noChangeArrowheads="1"/>
            </p:cNvSpPr>
            <p:nvPr/>
          </p:nvSpPr>
          <p:spPr bwMode="auto">
            <a:xfrm>
              <a:off x="3713" y="22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5" name="Oval 105"/>
            <p:cNvSpPr>
              <a:spLocks noChangeArrowheads="1"/>
            </p:cNvSpPr>
            <p:nvPr/>
          </p:nvSpPr>
          <p:spPr bwMode="auto">
            <a:xfrm>
              <a:off x="3920" y="22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6" name="Oval 106"/>
            <p:cNvSpPr>
              <a:spLocks noChangeArrowheads="1"/>
            </p:cNvSpPr>
            <p:nvPr/>
          </p:nvSpPr>
          <p:spPr bwMode="auto">
            <a:xfrm>
              <a:off x="3714" y="207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7" name="Oval 107"/>
            <p:cNvSpPr>
              <a:spLocks noChangeArrowheads="1"/>
            </p:cNvSpPr>
            <p:nvPr/>
          </p:nvSpPr>
          <p:spPr bwMode="auto">
            <a:xfrm>
              <a:off x="3923" y="228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8" name="Oval 108"/>
            <p:cNvSpPr>
              <a:spLocks noChangeArrowheads="1"/>
            </p:cNvSpPr>
            <p:nvPr/>
          </p:nvSpPr>
          <p:spPr bwMode="auto">
            <a:xfrm>
              <a:off x="3921" y="206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49" name="Oval 109"/>
            <p:cNvSpPr>
              <a:spLocks noChangeArrowheads="1"/>
            </p:cNvSpPr>
            <p:nvPr/>
          </p:nvSpPr>
          <p:spPr bwMode="auto">
            <a:xfrm>
              <a:off x="3712" y="186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0" name="Oval 110"/>
            <p:cNvSpPr>
              <a:spLocks noChangeArrowheads="1"/>
            </p:cNvSpPr>
            <p:nvPr/>
          </p:nvSpPr>
          <p:spPr bwMode="auto">
            <a:xfrm>
              <a:off x="3921" y="207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1" name="Oval 111"/>
            <p:cNvSpPr>
              <a:spLocks noChangeArrowheads="1"/>
            </p:cNvSpPr>
            <p:nvPr/>
          </p:nvSpPr>
          <p:spPr bwMode="auto">
            <a:xfrm>
              <a:off x="3919" y="186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2" name="Oval 112"/>
            <p:cNvSpPr>
              <a:spLocks noChangeArrowheads="1"/>
            </p:cNvSpPr>
            <p:nvPr/>
          </p:nvSpPr>
          <p:spPr bwMode="auto">
            <a:xfrm>
              <a:off x="3921" y="186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3" name="Oval 113"/>
            <p:cNvSpPr>
              <a:spLocks noChangeArrowheads="1"/>
            </p:cNvSpPr>
            <p:nvPr/>
          </p:nvSpPr>
          <p:spPr bwMode="auto">
            <a:xfrm>
              <a:off x="3712" y="165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4" name="Oval 114"/>
            <p:cNvSpPr>
              <a:spLocks noChangeArrowheads="1"/>
            </p:cNvSpPr>
            <p:nvPr/>
          </p:nvSpPr>
          <p:spPr bwMode="auto">
            <a:xfrm>
              <a:off x="3921" y="186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5" name="Oval 115"/>
            <p:cNvSpPr>
              <a:spLocks noChangeArrowheads="1"/>
            </p:cNvSpPr>
            <p:nvPr/>
          </p:nvSpPr>
          <p:spPr bwMode="auto">
            <a:xfrm>
              <a:off x="4349" y="22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6" name="Oval 116"/>
            <p:cNvSpPr>
              <a:spLocks noChangeArrowheads="1"/>
            </p:cNvSpPr>
            <p:nvPr/>
          </p:nvSpPr>
          <p:spPr bwMode="auto">
            <a:xfrm>
              <a:off x="3817" y="21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7" name="Oval 117"/>
            <p:cNvSpPr>
              <a:spLocks noChangeArrowheads="1"/>
            </p:cNvSpPr>
            <p:nvPr/>
          </p:nvSpPr>
          <p:spPr bwMode="auto">
            <a:xfrm>
              <a:off x="3818" y="196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8" name="Oval 118"/>
            <p:cNvSpPr>
              <a:spLocks noChangeArrowheads="1"/>
            </p:cNvSpPr>
            <p:nvPr/>
          </p:nvSpPr>
          <p:spPr bwMode="auto">
            <a:xfrm>
              <a:off x="3818" y="197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59" name="Oval 119"/>
            <p:cNvSpPr>
              <a:spLocks noChangeArrowheads="1"/>
            </p:cNvSpPr>
            <p:nvPr/>
          </p:nvSpPr>
          <p:spPr bwMode="auto">
            <a:xfrm>
              <a:off x="3816" y="176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0" name="Oval 120"/>
            <p:cNvSpPr>
              <a:spLocks noChangeArrowheads="1"/>
            </p:cNvSpPr>
            <p:nvPr/>
          </p:nvSpPr>
          <p:spPr bwMode="auto">
            <a:xfrm>
              <a:off x="3818" y="175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1" name="Oval 121"/>
            <p:cNvSpPr>
              <a:spLocks noChangeArrowheads="1"/>
            </p:cNvSpPr>
            <p:nvPr/>
          </p:nvSpPr>
          <p:spPr bwMode="auto">
            <a:xfrm>
              <a:off x="3818" y="176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2" name="Oval 122"/>
            <p:cNvSpPr>
              <a:spLocks noChangeArrowheads="1"/>
            </p:cNvSpPr>
            <p:nvPr/>
          </p:nvSpPr>
          <p:spPr bwMode="auto">
            <a:xfrm>
              <a:off x="4129" y="227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3" name="Oval 123"/>
            <p:cNvSpPr>
              <a:spLocks noChangeArrowheads="1"/>
            </p:cNvSpPr>
            <p:nvPr/>
          </p:nvSpPr>
          <p:spPr bwMode="auto">
            <a:xfrm>
              <a:off x="3920" y="207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4" name="Oval 124"/>
            <p:cNvSpPr>
              <a:spLocks noChangeArrowheads="1"/>
            </p:cNvSpPr>
            <p:nvPr/>
          </p:nvSpPr>
          <p:spPr bwMode="auto">
            <a:xfrm>
              <a:off x="4129" y="22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5" name="Oval 125"/>
            <p:cNvSpPr>
              <a:spLocks noChangeArrowheads="1"/>
            </p:cNvSpPr>
            <p:nvPr/>
          </p:nvSpPr>
          <p:spPr bwMode="auto">
            <a:xfrm>
              <a:off x="4127" y="206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6" name="Oval 126"/>
            <p:cNvSpPr>
              <a:spLocks noChangeArrowheads="1"/>
            </p:cNvSpPr>
            <p:nvPr/>
          </p:nvSpPr>
          <p:spPr bwMode="auto">
            <a:xfrm>
              <a:off x="4129" y="20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7" name="Oval 127"/>
            <p:cNvSpPr>
              <a:spLocks noChangeArrowheads="1"/>
            </p:cNvSpPr>
            <p:nvPr/>
          </p:nvSpPr>
          <p:spPr bwMode="auto">
            <a:xfrm>
              <a:off x="4129" y="207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8" name="Oval 128"/>
            <p:cNvSpPr>
              <a:spLocks noChangeArrowheads="1"/>
            </p:cNvSpPr>
            <p:nvPr/>
          </p:nvSpPr>
          <p:spPr bwMode="auto">
            <a:xfrm>
              <a:off x="3609" y="21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69" name="Oval 129"/>
            <p:cNvSpPr>
              <a:spLocks noChangeArrowheads="1"/>
            </p:cNvSpPr>
            <p:nvPr/>
          </p:nvSpPr>
          <p:spPr bwMode="auto">
            <a:xfrm>
              <a:off x="3610" y="197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0" name="Oval 130"/>
            <p:cNvSpPr>
              <a:spLocks noChangeArrowheads="1"/>
            </p:cNvSpPr>
            <p:nvPr/>
          </p:nvSpPr>
          <p:spPr bwMode="auto">
            <a:xfrm>
              <a:off x="4026" y="217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1" name="Oval 131"/>
            <p:cNvSpPr>
              <a:spLocks noChangeArrowheads="1"/>
            </p:cNvSpPr>
            <p:nvPr/>
          </p:nvSpPr>
          <p:spPr bwMode="auto">
            <a:xfrm>
              <a:off x="4024" y="19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2" name="Oval 132"/>
            <p:cNvSpPr>
              <a:spLocks noChangeArrowheads="1"/>
            </p:cNvSpPr>
            <p:nvPr/>
          </p:nvSpPr>
          <p:spPr bwMode="auto">
            <a:xfrm>
              <a:off x="4026" y="196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3" name="Oval 133"/>
            <p:cNvSpPr>
              <a:spLocks noChangeArrowheads="1"/>
            </p:cNvSpPr>
            <p:nvPr/>
          </p:nvSpPr>
          <p:spPr bwMode="auto">
            <a:xfrm>
              <a:off x="4026" y="196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4" name="Oval 134"/>
            <p:cNvSpPr>
              <a:spLocks noChangeArrowheads="1"/>
            </p:cNvSpPr>
            <p:nvPr/>
          </p:nvSpPr>
          <p:spPr bwMode="auto">
            <a:xfrm>
              <a:off x="4240" y="217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5" name="Oval 135"/>
            <p:cNvSpPr>
              <a:spLocks noChangeArrowheads="1"/>
            </p:cNvSpPr>
            <p:nvPr/>
          </p:nvSpPr>
          <p:spPr bwMode="auto">
            <a:xfrm>
              <a:off x="4240" y="21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6" name="Oval 136"/>
            <p:cNvSpPr>
              <a:spLocks noChangeArrowheads="1"/>
            </p:cNvSpPr>
            <p:nvPr/>
          </p:nvSpPr>
          <p:spPr bwMode="auto">
            <a:xfrm>
              <a:off x="3609" y="175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7" name="Oval 137"/>
            <p:cNvSpPr>
              <a:spLocks noChangeArrowheads="1"/>
            </p:cNvSpPr>
            <p:nvPr/>
          </p:nvSpPr>
          <p:spPr bwMode="auto">
            <a:xfrm>
              <a:off x="3609" y="154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8" name="Oval 138"/>
            <p:cNvSpPr>
              <a:spLocks noChangeArrowheads="1"/>
            </p:cNvSpPr>
            <p:nvPr/>
          </p:nvSpPr>
          <p:spPr bwMode="auto">
            <a:xfrm>
              <a:off x="1393" y="228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79" name="Oval 139"/>
            <p:cNvSpPr>
              <a:spLocks noChangeArrowheads="1"/>
            </p:cNvSpPr>
            <p:nvPr/>
          </p:nvSpPr>
          <p:spPr bwMode="auto">
            <a:xfrm>
              <a:off x="1603" y="22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0" name="Oval 140"/>
            <p:cNvSpPr>
              <a:spLocks noChangeArrowheads="1"/>
            </p:cNvSpPr>
            <p:nvPr/>
          </p:nvSpPr>
          <p:spPr bwMode="auto">
            <a:xfrm>
              <a:off x="2026" y="22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1" name="Oval 141"/>
            <p:cNvSpPr>
              <a:spLocks noChangeArrowheads="1"/>
            </p:cNvSpPr>
            <p:nvPr/>
          </p:nvSpPr>
          <p:spPr bwMode="auto">
            <a:xfrm>
              <a:off x="1810" y="228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2" name="Oval 142"/>
            <p:cNvSpPr>
              <a:spLocks noChangeArrowheads="1"/>
            </p:cNvSpPr>
            <p:nvPr/>
          </p:nvSpPr>
          <p:spPr bwMode="auto">
            <a:xfrm>
              <a:off x="2443" y="22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3" name="Oval 143"/>
            <p:cNvSpPr>
              <a:spLocks noChangeArrowheads="1"/>
            </p:cNvSpPr>
            <p:nvPr/>
          </p:nvSpPr>
          <p:spPr bwMode="auto">
            <a:xfrm>
              <a:off x="2652" y="22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4" name="Oval 144"/>
            <p:cNvSpPr>
              <a:spLocks noChangeArrowheads="1"/>
            </p:cNvSpPr>
            <p:nvPr/>
          </p:nvSpPr>
          <p:spPr bwMode="auto">
            <a:xfrm>
              <a:off x="2237" y="207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5" name="Oval 145"/>
            <p:cNvSpPr>
              <a:spLocks noChangeArrowheads="1"/>
            </p:cNvSpPr>
            <p:nvPr/>
          </p:nvSpPr>
          <p:spPr bwMode="auto">
            <a:xfrm>
              <a:off x="2444" y="207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6" name="Oval 146"/>
            <p:cNvSpPr>
              <a:spLocks noChangeArrowheads="1"/>
            </p:cNvSpPr>
            <p:nvPr/>
          </p:nvSpPr>
          <p:spPr bwMode="auto">
            <a:xfrm>
              <a:off x="2235" y="18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7" name="Oval 147"/>
            <p:cNvSpPr>
              <a:spLocks noChangeArrowheads="1"/>
            </p:cNvSpPr>
            <p:nvPr/>
          </p:nvSpPr>
          <p:spPr bwMode="auto">
            <a:xfrm>
              <a:off x="2444" y="207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8" name="Oval 148"/>
            <p:cNvSpPr>
              <a:spLocks noChangeArrowheads="1"/>
            </p:cNvSpPr>
            <p:nvPr/>
          </p:nvSpPr>
          <p:spPr bwMode="auto">
            <a:xfrm>
              <a:off x="2442" y="186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89" name="Oval 149"/>
            <p:cNvSpPr>
              <a:spLocks noChangeArrowheads="1"/>
            </p:cNvSpPr>
            <p:nvPr/>
          </p:nvSpPr>
          <p:spPr bwMode="auto">
            <a:xfrm>
              <a:off x="2236" y="165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0" name="Oval 150"/>
            <p:cNvSpPr>
              <a:spLocks noChangeArrowheads="1"/>
            </p:cNvSpPr>
            <p:nvPr/>
          </p:nvSpPr>
          <p:spPr bwMode="auto">
            <a:xfrm>
              <a:off x="2445" y="186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1" name="Oval 151"/>
            <p:cNvSpPr>
              <a:spLocks noChangeArrowheads="1"/>
            </p:cNvSpPr>
            <p:nvPr/>
          </p:nvSpPr>
          <p:spPr bwMode="auto">
            <a:xfrm>
              <a:off x="2443" y="165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2" name="Oval 152"/>
            <p:cNvSpPr>
              <a:spLocks noChangeArrowheads="1"/>
            </p:cNvSpPr>
            <p:nvPr/>
          </p:nvSpPr>
          <p:spPr bwMode="auto">
            <a:xfrm>
              <a:off x="2234" y="144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3" name="Oval 153"/>
            <p:cNvSpPr>
              <a:spLocks noChangeArrowheads="1"/>
            </p:cNvSpPr>
            <p:nvPr/>
          </p:nvSpPr>
          <p:spPr bwMode="auto">
            <a:xfrm>
              <a:off x="2443" y="165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4" name="Oval 154"/>
            <p:cNvSpPr>
              <a:spLocks noChangeArrowheads="1"/>
            </p:cNvSpPr>
            <p:nvPr/>
          </p:nvSpPr>
          <p:spPr bwMode="auto">
            <a:xfrm>
              <a:off x="2441" y="144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5" name="Oval 155"/>
            <p:cNvSpPr>
              <a:spLocks noChangeArrowheads="1"/>
            </p:cNvSpPr>
            <p:nvPr/>
          </p:nvSpPr>
          <p:spPr bwMode="auto">
            <a:xfrm>
              <a:off x="2443" y="144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6" name="Oval 156"/>
            <p:cNvSpPr>
              <a:spLocks noChangeArrowheads="1"/>
            </p:cNvSpPr>
            <p:nvPr/>
          </p:nvSpPr>
          <p:spPr bwMode="auto">
            <a:xfrm>
              <a:off x="2441" y="123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7" name="Oval 157"/>
            <p:cNvSpPr>
              <a:spLocks noChangeArrowheads="1"/>
            </p:cNvSpPr>
            <p:nvPr/>
          </p:nvSpPr>
          <p:spPr bwMode="auto">
            <a:xfrm>
              <a:off x="2652" y="102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8" name="Oval 158"/>
            <p:cNvSpPr>
              <a:spLocks noChangeArrowheads="1"/>
            </p:cNvSpPr>
            <p:nvPr/>
          </p:nvSpPr>
          <p:spPr bwMode="auto">
            <a:xfrm>
              <a:off x="2343" y="218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199" name="Oval 159"/>
            <p:cNvSpPr>
              <a:spLocks noChangeArrowheads="1"/>
            </p:cNvSpPr>
            <p:nvPr/>
          </p:nvSpPr>
          <p:spPr bwMode="auto">
            <a:xfrm>
              <a:off x="2341" y="197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0" name="Oval 160"/>
            <p:cNvSpPr>
              <a:spLocks noChangeArrowheads="1"/>
            </p:cNvSpPr>
            <p:nvPr/>
          </p:nvSpPr>
          <p:spPr bwMode="auto">
            <a:xfrm>
              <a:off x="2341" y="197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1" name="Oval 161"/>
            <p:cNvSpPr>
              <a:spLocks noChangeArrowheads="1"/>
            </p:cNvSpPr>
            <p:nvPr/>
          </p:nvSpPr>
          <p:spPr bwMode="auto">
            <a:xfrm>
              <a:off x="2339" y="176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2" name="Oval 162"/>
            <p:cNvSpPr>
              <a:spLocks noChangeArrowheads="1"/>
            </p:cNvSpPr>
            <p:nvPr/>
          </p:nvSpPr>
          <p:spPr bwMode="auto">
            <a:xfrm>
              <a:off x="2342" y="176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3" name="Oval 163"/>
            <p:cNvSpPr>
              <a:spLocks noChangeArrowheads="1"/>
            </p:cNvSpPr>
            <p:nvPr/>
          </p:nvSpPr>
          <p:spPr bwMode="auto">
            <a:xfrm>
              <a:off x="2340" y="155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4" name="Oval 164"/>
            <p:cNvSpPr>
              <a:spLocks noChangeArrowheads="1"/>
            </p:cNvSpPr>
            <p:nvPr/>
          </p:nvSpPr>
          <p:spPr bwMode="auto">
            <a:xfrm>
              <a:off x="2340" y="155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5" name="Oval 165"/>
            <p:cNvSpPr>
              <a:spLocks noChangeArrowheads="1"/>
            </p:cNvSpPr>
            <p:nvPr/>
          </p:nvSpPr>
          <p:spPr bwMode="auto">
            <a:xfrm>
              <a:off x="2338" y="134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6" name="Oval 166"/>
            <p:cNvSpPr>
              <a:spLocks noChangeArrowheads="1"/>
            </p:cNvSpPr>
            <p:nvPr/>
          </p:nvSpPr>
          <p:spPr bwMode="auto">
            <a:xfrm>
              <a:off x="2340" y="134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7" name="Oval 167"/>
            <p:cNvSpPr>
              <a:spLocks noChangeArrowheads="1"/>
            </p:cNvSpPr>
            <p:nvPr/>
          </p:nvSpPr>
          <p:spPr bwMode="auto">
            <a:xfrm>
              <a:off x="2340" y="134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8" name="Oval 168"/>
            <p:cNvSpPr>
              <a:spLocks noChangeArrowheads="1"/>
            </p:cNvSpPr>
            <p:nvPr/>
          </p:nvSpPr>
          <p:spPr bwMode="auto">
            <a:xfrm>
              <a:off x="2651" y="186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09" name="Oval 169"/>
            <p:cNvSpPr>
              <a:spLocks noChangeArrowheads="1"/>
            </p:cNvSpPr>
            <p:nvPr/>
          </p:nvSpPr>
          <p:spPr bwMode="auto">
            <a:xfrm>
              <a:off x="2442" y="165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0" name="Oval 170"/>
            <p:cNvSpPr>
              <a:spLocks noChangeArrowheads="1"/>
            </p:cNvSpPr>
            <p:nvPr/>
          </p:nvSpPr>
          <p:spPr bwMode="auto">
            <a:xfrm>
              <a:off x="2651" y="186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1" name="Oval 171"/>
            <p:cNvSpPr>
              <a:spLocks noChangeArrowheads="1"/>
            </p:cNvSpPr>
            <p:nvPr/>
          </p:nvSpPr>
          <p:spPr bwMode="auto">
            <a:xfrm>
              <a:off x="2649" y="165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2" name="Oval 172"/>
            <p:cNvSpPr>
              <a:spLocks noChangeArrowheads="1"/>
            </p:cNvSpPr>
            <p:nvPr/>
          </p:nvSpPr>
          <p:spPr bwMode="auto">
            <a:xfrm>
              <a:off x="2651" y="165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3" name="Oval 173"/>
            <p:cNvSpPr>
              <a:spLocks noChangeArrowheads="1"/>
            </p:cNvSpPr>
            <p:nvPr/>
          </p:nvSpPr>
          <p:spPr bwMode="auto">
            <a:xfrm>
              <a:off x="2649" y="144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4" name="Oval 174"/>
            <p:cNvSpPr>
              <a:spLocks noChangeArrowheads="1"/>
            </p:cNvSpPr>
            <p:nvPr/>
          </p:nvSpPr>
          <p:spPr bwMode="auto">
            <a:xfrm>
              <a:off x="2650" y="123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5" name="Oval 175"/>
            <p:cNvSpPr>
              <a:spLocks noChangeArrowheads="1"/>
            </p:cNvSpPr>
            <p:nvPr/>
          </p:nvSpPr>
          <p:spPr bwMode="auto">
            <a:xfrm>
              <a:off x="2547" y="197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6" name="Oval 176"/>
            <p:cNvSpPr>
              <a:spLocks noChangeArrowheads="1"/>
            </p:cNvSpPr>
            <p:nvPr/>
          </p:nvSpPr>
          <p:spPr bwMode="auto">
            <a:xfrm>
              <a:off x="2550" y="197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7" name="Oval 177"/>
            <p:cNvSpPr>
              <a:spLocks noChangeArrowheads="1"/>
            </p:cNvSpPr>
            <p:nvPr/>
          </p:nvSpPr>
          <p:spPr bwMode="auto">
            <a:xfrm>
              <a:off x="2548" y="176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8" name="Oval 178"/>
            <p:cNvSpPr>
              <a:spLocks noChangeArrowheads="1"/>
            </p:cNvSpPr>
            <p:nvPr/>
          </p:nvSpPr>
          <p:spPr bwMode="auto">
            <a:xfrm>
              <a:off x="2548" y="176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19" name="Oval 179"/>
            <p:cNvSpPr>
              <a:spLocks noChangeArrowheads="1"/>
            </p:cNvSpPr>
            <p:nvPr/>
          </p:nvSpPr>
          <p:spPr bwMode="auto">
            <a:xfrm>
              <a:off x="2546" y="155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0" name="Oval 180"/>
            <p:cNvSpPr>
              <a:spLocks noChangeArrowheads="1"/>
            </p:cNvSpPr>
            <p:nvPr/>
          </p:nvSpPr>
          <p:spPr bwMode="auto">
            <a:xfrm>
              <a:off x="2548" y="155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1" name="Oval 181"/>
            <p:cNvSpPr>
              <a:spLocks noChangeArrowheads="1"/>
            </p:cNvSpPr>
            <p:nvPr/>
          </p:nvSpPr>
          <p:spPr bwMode="auto">
            <a:xfrm>
              <a:off x="2546" y="134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2" name="Oval 182"/>
            <p:cNvSpPr>
              <a:spLocks noChangeArrowheads="1"/>
            </p:cNvSpPr>
            <p:nvPr/>
          </p:nvSpPr>
          <p:spPr bwMode="auto">
            <a:xfrm>
              <a:off x="2547" y="113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3" name="Oval 183"/>
            <p:cNvSpPr>
              <a:spLocks noChangeArrowheads="1"/>
            </p:cNvSpPr>
            <p:nvPr/>
          </p:nvSpPr>
          <p:spPr bwMode="auto">
            <a:xfrm>
              <a:off x="2547" y="113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4" name="Oval 184"/>
            <p:cNvSpPr>
              <a:spLocks noChangeArrowheads="1"/>
            </p:cNvSpPr>
            <p:nvPr/>
          </p:nvSpPr>
          <p:spPr bwMode="auto">
            <a:xfrm>
              <a:off x="2654" y="207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5" name="Oval 185"/>
            <p:cNvSpPr>
              <a:spLocks noChangeArrowheads="1"/>
            </p:cNvSpPr>
            <p:nvPr/>
          </p:nvSpPr>
          <p:spPr bwMode="auto">
            <a:xfrm>
              <a:off x="2550" y="218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6" name="Oval 186"/>
            <p:cNvSpPr>
              <a:spLocks noChangeArrowheads="1"/>
            </p:cNvSpPr>
            <p:nvPr/>
          </p:nvSpPr>
          <p:spPr bwMode="auto">
            <a:xfrm>
              <a:off x="2762" y="217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7" name="Oval 187"/>
            <p:cNvSpPr>
              <a:spLocks noChangeArrowheads="1"/>
            </p:cNvSpPr>
            <p:nvPr/>
          </p:nvSpPr>
          <p:spPr bwMode="auto">
            <a:xfrm>
              <a:off x="2760" y="1963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8" name="Oval 188"/>
            <p:cNvSpPr>
              <a:spLocks noChangeArrowheads="1"/>
            </p:cNvSpPr>
            <p:nvPr/>
          </p:nvSpPr>
          <p:spPr bwMode="auto">
            <a:xfrm>
              <a:off x="2760" y="196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29" name="Oval 189"/>
            <p:cNvSpPr>
              <a:spLocks noChangeArrowheads="1"/>
            </p:cNvSpPr>
            <p:nvPr/>
          </p:nvSpPr>
          <p:spPr bwMode="auto">
            <a:xfrm>
              <a:off x="2758" y="175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0" name="Oval 190"/>
            <p:cNvSpPr>
              <a:spLocks noChangeArrowheads="1"/>
            </p:cNvSpPr>
            <p:nvPr/>
          </p:nvSpPr>
          <p:spPr bwMode="auto">
            <a:xfrm>
              <a:off x="2761" y="175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1" name="Oval 191"/>
            <p:cNvSpPr>
              <a:spLocks noChangeArrowheads="1"/>
            </p:cNvSpPr>
            <p:nvPr/>
          </p:nvSpPr>
          <p:spPr bwMode="auto">
            <a:xfrm>
              <a:off x="2759" y="154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2" name="Oval 192"/>
            <p:cNvSpPr>
              <a:spLocks noChangeArrowheads="1"/>
            </p:cNvSpPr>
            <p:nvPr/>
          </p:nvSpPr>
          <p:spPr bwMode="auto">
            <a:xfrm>
              <a:off x="2759" y="154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3" name="Oval 193"/>
            <p:cNvSpPr>
              <a:spLocks noChangeArrowheads="1"/>
            </p:cNvSpPr>
            <p:nvPr/>
          </p:nvSpPr>
          <p:spPr bwMode="auto">
            <a:xfrm>
              <a:off x="2757" y="133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4" name="Oval 194"/>
            <p:cNvSpPr>
              <a:spLocks noChangeArrowheads="1"/>
            </p:cNvSpPr>
            <p:nvPr/>
          </p:nvSpPr>
          <p:spPr bwMode="auto">
            <a:xfrm>
              <a:off x="2759" y="133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5" name="Oval 195"/>
            <p:cNvSpPr>
              <a:spLocks noChangeArrowheads="1"/>
            </p:cNvSpPr>
            <p:nvPr/>
          </p:nvSpPr>
          <p:spPr bwMode="auto">
            <a:xfrm>
              <a:off x="2759" y="133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6" name="Oval 196"/>
            <p:cNvSpPr>
              <a:spLocks noChangeArrowheads="1"/>
            </p:cNvSpPr>
            <p:nvPr/>
          </p:nvSpPr>
          <p:spPr bwMode="auto">
            <a:xfrm>
              <a:off x="2757" y="112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7" name="Oval 197"/>
            <p:cNvSpPr>
              <a:spLocks noChangeArrowheads="1"/>
            </p:cNvSpPr>
            <p:nvPr/>
          </p:nvSpPr>
          <p:spPr bwMode="auto">
            <a:xfrm>
              <a:off x="2760" y="112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8" name="Oval 198"/>
            <p:cNvSpPr>
              <a:spLocks noChangeArrowheads="1"/>
            </p:cNvSpPr>
            <p:nvPr/>
          </p:nvSpPr>
          <p:spPr bwMode="auto">
            <a:xfrm>
              <a:off x="2758" y="91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39" name="Oval 199"/>
            <p:cNvSpPr>
              <a:spLocks noChangeArrowheads="1"/>
            </p:cNvSpPr>
            <p:nvPr/>
          </p:nvSpPr>
          <p:spPr bwMode="auto">
            <a:xfrm>
              <a:off x="2758" y="92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0" name="Oval 200"/>
            <p:cNvSpPr>
              <a:spLocks noChangeArrowheads="1"/>
            </p:cNvSpPr>
            <p:nvPr/>
          </p:nvSpPr>
          <p:spPr bwMode="auto">
            <a:xfrm>
              <a:off x="1604" y="208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1" name="Oval 201"/>
            <p:cNvSpPr>
              <a:spLocks noChangeArrowheads="1"/>
            </p:cNvSpPr>
            <p:nvPr/>
          </p:nvSpPr>
          <p:spPr bwMode="auto">
            <a:xfrm>
              <a:off x="1811" y="208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2" name="Oval 202"/>
            <p:cNvSpPr>
              <a:spLocks noChangeArrowheads="1"/>
            </p:cNvSpPr>
            <p:nvPr/>
          </p:nvSpPr>
          <p:spPr bwMode="auto">
            <a:xfrm>
              <a:off x="1813" y="20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3" name="Oval 203"/>
            <p:cNvSpPr>
              <a:spLocks noChangeArrowheads="1"/>
            </p:cNvSpPr>
            <p:nvPr/>
          </p:nvSpPr>
          <p:spPr bwMode="auto">
            <a:xfrm>
              <a:off x="1811" y="187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4" name="Oval 204"/>
            <p:cNvSpPr>
              <a:spLocks noChangeArrowheads="1"/>
            </p:cNvSpPr>
            <p:nvPr/>
          </p:nvSpPr>
          <p:spPr bwMode="auto">
            <a:xfrm>
              <a:off x="2022" y="165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5" name="Oval 205"/>
            <p:cNvSpPr>
              <a:spLocks noChangeArrowheads="1"/>
            </p:cNvSpPr>
            <p:nvPr/>
          </p:nvSpPr>
          <p:spPr bwMode="auto">
            <a:xfrm>
              <a:off x="1710" y="218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6" name="Oval 206"/>
            <p:cNvSpPr>
              <a:spLocks noChangeArrowheads="1"/>
            </p:cNvSpPr>
            <p:nvPr/>
          </p:nvSpPr>
          <p:spPr bwMode="auto">
            <a:xfrm>
              <a:off x="1710" y="219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7" name="Oval 207"/>
            <p:cNvSpPr>
              <a:spLocks noChangeArrowheads="1"/>
            </p:cNvSpPr>
            <p:nvPr/>
          </p:nvSpPr>
          <p:spPr bwMode="auto">
            <a:xfrm>
              <a:off x="1708" y="197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8" name="Oval 208"/>
            <p:cNvSpPr>
              <a:spLocks noChangeArrowheads="1"/>
            </p:cNvSpPr>
            <p:nvPr/>
          </p:nvSpPr>
          <p:spPr bwMode="auto">
            <a:xfrm>
              <a:off x="1710" y="19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49" name="Oval 209"/>
            <p:cNvSpPr>
              <a:spLocks noChangeArrowheads="1"/>
            </p:cNvSpPr>
            <p:nvPr/>
          </p:nvSpPr>
          <p:spPr bwMode="auto">
            <a:xfrm>
              <a:off x="1710" y="19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0" name="Oval 210"/>
            <p:cNvSpPr>
              <a:spLocks noChangeArrowheads="1"/>
            </p:cNvSpPr>
            <p:nvPr/>
          </p:nvSpPr>
          <p:spPr bwMode="auto">
            <a:xfrm>
              <a:off x="2019" y="20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1" name="Oval 211"/>
            <p:cNvSpPr>
              <a:spLocks noChangeArrowheads="1"/>
            </p:cNvSpPr>
            <p:nvPr/>
          </p:nvSpPr>
          <p:spPr bwMode="auto">
            <a:xfrm>
              <a:off x="2020" y="186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2" name="Oval 212"/>
            <p:cNvSpPr>
              <a:spLocks noChangeArrowheads="1"/>
            </p:cNvSpPr>
            <p:nvPr/>
          </p:nvSpPr>
          <p:spPr bwMode="auto">
            <a:xfrm>
              <a:off x="1916" y="2186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3" name="Oval 213"/>
            <p:cNvSpPr>
              <a:spLocks noChangeArrowheads="1"/>
            </p:cNvSpPr>
            <p:nvPr/>
          </p:nvSpPr>
          <p:spPr bwMode="auto">
            <a:xfrm>
              <a:off x="1918" y="2185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4" name="Oval 214"/>
            <p:cNvSpPr>
              <a:spLocks noChangeArrowheads="1"/>
            </p:cNvSpPr>
            <p:nvPr/>
          </p:nvSpPr>
          <p:spPr bwMode="auto">
            <a:xfrm>
              <a:off x="1916" y="197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5" name="Oval 215"/>
            <p:cNvSpPr>
              <a:spLocks noChangeArrowheads="1"/>
            </p:cNvSpPr>
            <p:nvPr/>
          </p:nvSpPr>
          <p:spPr bwMode="auto">
            <a:xfrm>
              <a:off x="1917" y="1767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6" name="Oval 216"/>
            <p:cNvSpPr>
              <a:spLocks noChangeArrowheads="1"/>
            </p:cNvSpPr>
            <p:nvPr/>
          </p:nvSpPr>
          <p:spPr bwMode="auto">
            <a:xfrm>
              <a:off x="1917" y="177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7" name="Oval 217"/>
            <p:cNvSpPr>
              <a:spLocks noChangeArrowheads="1"/>
            </p:cNvSpPr>
            <p:nvPr/>
          </p:nvSpPr>
          <p:spPr bwMode="auto">
            <a:xfrm>
              <a:off x="2129" y="2178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8" name="Oval 218"/>
            <p:cNvSpPr>
              <a:spLocks noChangeArrowheads="1"/>
            </p:cNvSpPr>
            <p:nvPr/>
          </p:nvSpPr>
          <p:spPr bwMode="auto">
            <a:xfrm>
              <a:off x="2129" y="21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59" name="Oval 219"/>
            <p:cNvSpPr>
              <a:spLocks noChangeArrowheads="1"/>
            </p:cNvSpPr>
            <p:nvPr/>
          </p:nvSpPr>
          <p:spPr bwMode="auto">
            <a:xfrm>
              <a:off x="2127" y="1970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0" name="Oval 220"/>
            <p:cNvSpPr>
              <a:spLocks noChangeArrowheads="1"/>
            </p:cNvSpPr>
            <p:nvPr/>
          </p:nvSpPr>
          <p:spPr bwMode="auto">
            <a:xfrm>
              <a:off x="2129" y="1969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1" name="Oval 221"/>
            <p:cNvSpPr>
              <a:spLocks noChangeArrowheads="1"/>
            </p:cNvSpPr>
            <p:nvPr/>
          </p:nvSpPr>
          <p:spPr bwMode="auto">
            <a:xfrm>
              <a:off x="2129" y="197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2" name="Oval 222"/>
            <p:cNvSpPr>
              <a:spLocks noChangeArrowheads="1"/>
            </p:cNvSpPr>
            <p:nvPr/>
          </p:nvSpPr>
          <p:spPr bwMode="auto">
            <a:xfrm>
              <a:off x="2127" y="176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3" name="Oval 223"/>
            <p:cNvSpPr>
              <a:spLocks noChangeArrowheads="1"/>
            </p:cNvSpPr>
            <p:nvPr/>
          </p:nvSpPr>
          <p:spPr bwMode="auto">
            <a:xfrm>
              <a:off x="2130" y="176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4" name="Oval 224"/>
            <p:cNvSpPr>
              <a:spLocks noChangeArrowheads="1"/>
            </p:cNvSpPr>
            <p:nvPr/>
          </p:nvSpPr>
          <p:spPr bwMode="auto">
            <a:xfrm>
              <a:off x="2128" y="155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5" name="Oval 225"/>
            <p:cNvSpPr>
              <a:spLocks noChangeArrowheads="1"/>
            </p:cNvSpPr>
            <p:nvPr/>
          </p:nvSpPr>
          <p:spPr bwMode="auto">
            <a:xfrm>
              <a:off x="2128" y="1554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6" name="Oval 226"/>
            <p:cNvSpPr>
              <a:spLocks noChangeArrowheads="1"/>
            </p:cNvSpPr>
            <p:nvPr/>
          </p:nvSpPr>
          <p:spPr bwMode="auto">
            <a:xfrm>
              <a:off x="1500" y="2181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67" name="Oval 227"/>
            <p:cNvSpPr>
              <a:spLocks noChangeArrowheads="1"/>
            </p:cNvSpPr>
            <p:nvPr/>
          </p:nvSpPr>
          <p:spPr bwMode="auto">
            <a:xfrm>
              <a:off x="2234" y="2282"/>
              <a:ext cx="56" cy="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71356" name="Group 316"/>
          <p:cNvGrpSpPr/>
          <p:nvPr/>
        </p:nvGrpSpPr>
        <p:grpSpPr bwMode="auto">
          <a:xfrm>
            <a:off x="2014538" y="4137025"/>
            <a:ext cx="5200650" cy="1201738"/>
            <a:chOff x="301" y="1334"/>
            <a:chExt cx="3276" cy="757"/>
          </a:xfrm>
        </p:grpSpPr>
        <p:sp>
          <p:nvSpPr>
            <p:cNvPr id="471269" name="Oval 229"/>
            <p:cNvSpPr>
              <a:spLocks noChangeArrowheads="1"/>
            </p:cNvSpPr>
            <p:nvPr/>
          </p:nvSpPr>
          <p:spPr bwMode="auto">
            <a:xfrm rot="17774865">
              <a:off x="1775" y="133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0" name="Oval 230"/>
            <p:cNvSpPr>
              <a:spLocks noChangeArrowheads="1"/>
            </p:cNvSpPr>
            <p:nvPr/>
          </p:nvSpPr>
          <p:spPr bwMode="auto">
            <a:xfrm rot="17774865">
              <a:off x="300" y="1982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1" name="Oval 231"/>
            <p:cNvSpPr>
              <a:spLocks noChangeArrowheads="1"/>
            </p:cNvSpPr>
            <p:nvPr/>
          </p:nvSpPr>
          <p:spPr bwMode="auto">
            <a:xfrm rot="17774865">
              <a:off x="515" y="189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2" name="Oval 232"/>
            <p:cNvSpPr>
              <a:spLocks noChangeArrowheads="1"/>
            </p:cNvSpPr>
            <p:nvPr/>
          </p:nvSpPr>
          <p:spPr bwMode="auto">
            <a:xfrm rot="17774865">
              <a:off x="1568" y="142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3" name="Oval 233"/>
            <p:cNvSpPr>
              <a:spLocks noChangeArrowheads="1"/>
            </p:cNvSpPr>
            <p:nvPr/>
          </p:nvSpPr>
          <p:spPr bwMode="auto">
            <a:xfrm rot="17774865">
              <a:off x="1987" y="190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4" name="Oval 234"/>
            <p:cNvSpPr>
              <a:spLocks noChangeArrowheads="1"/>
            </p:cNvSpPr>
            <p:nvPr/>
          </p:nvSpPr>
          <p:spPr bwMode="auto">
            <a:xfrm rot="17774865">
              <a:off x="1770" y="190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5" name="Oval 235"/>
            <p:cNvSpPr>
              <a:spLocks noChangeArrowheads="1"/>
            </p:cNvSpPr>
            <p:nvPr/>
          </p:nvSpPr>
          <p:spPr bwMode="auto">
            <a:xfrm rot="17774865">
              <a:off x="1770" y="1713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6" name="Oval 236"/>
            <p:cNvSpPr>
              <a:spLocks noChangeArrowheads="1"/>
            </p:cNvSpPr>
            <p:nvPr/>
          </p:nvSpPr>
          <p:spPr bwMode="auto">
            <a:xfrm rot="17774865">
              <a:off x="1770" y="180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7" name="Oval 237"/>
            <p:cNvSpPr>
              <a:spLocks noChangeArrowheads="1"/>
            </p:cNvSpPr>
            <p:nvPr/>
          </p:nvSpPr>
          <p:spPr bwMode="auto">
            <a:xfrm rot="17774865">
              <a:off x="2197" y="1903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8" name="Oval 238"/>
            <p:cNvSpPr>
              <a:spLocks noChangeArrowheads="1"/>
            </p:cNvSpPr>
            <p:nvPr/>
          </p:nvSpPr>
          <p:spPr bwMode="auto">
            <a:xfrm rot="17774865">
              <a:off x="1775" y="161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79" name="Oval 239"/>
            <p:cNvSpPr>
              <a:spLocks noChangeArrowheads="1"/>
            </p:cNvSpPr>
            <p:nvPr/>
          </p:nvSpPr>
          <p:spPr bwMode="auto">
            <a:xfrm rot="17774865">
              <a:off x="1775" y="143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0" name="Oval 240"/>
            <p:cNvSpPr>
              <a:spLocks noChangeArrowheads="1"/>
            </p:cNvSpPr>
            <p:nvPr/>
          </p:nvSpPr>
          <p:spPr bwMode="auto">
            <a:xfrm rot="17774865">
              <a:off x="1775" y="152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1" name="Oval 241"/>
            <p:cNvSpPr>
              <a:spLocks noChangeArrowheads="1"/>
            </p:cNvSpPr>
            <p:nvPr/>
          </p:nvSpPr>
          <p:spPr bwMode="auto">
            <a:xfrm rot="17774865">
              <a:off x="1992" y="133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2" name="Oval 242"/>
            <p:cNvSpPr>
              <a:spLocks noChangeArrowheads="1"/>
            </p:cNvSpPr>
            <p:nvPr/>
          </p:nvSpPr>
          <p:spPr bwMode="auto">
            <a:xfrm rot="17774865">
              <a:off x="1987" y="171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3" name="Oval 243"/>
            <p:cNvSpPr>
              <a:spLocks noChangeArrowheads="1"/>
            </p:cNvSpPr>
            <p:nvPr/>
          </p:nvSpPr>
          <p:spPr bwMode="auto">
            <a:xfrm rot="17774865">
              <a:off x="1987" y="181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4" name="Oval 244"/>
            <p:cNvSpPr>
              <a:spLocks noChangeArrowheads="1"/>
            </p:cNvSpPr>
            <p:nvPr/>
          </p:nvSpPr>
          <p:spPr bwMode="auto">
            <a:xfrm rot="17774865">
              <a:off x="1992" y="162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5" name="Oval 245"/>
            <p:cNvSpPr>
              <a:spLocks noChangeArrowheads="1"/>
            </p:cNvSpPr>
            <p:nvPr/>
          </p:nvSpPr>
          <p:spPr bwMode="auto">
            <a:xfrm rot="17774865">
              <a:off x="1992" y="1432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6" name="Oval 246"/>
            <p:cNvSpPr>
              <a:spLocks noChangeArrowheads="1"/>
            </p:cNvSpPr>
            <p:nvPr/>
          </p:nvSpPr>
          <p:spPr bwMode="auto">
            <a:xfrm rot="17774865">
              <a:off x="1992" y="152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7" name="Oval 247"/>
            <p:cNvSpPr>
              <a:spLocks noChangeArrowheads="1"/>
            </p:cNvSpPr>
            <p:nvPr/>
          </p:nvSpPr>
          <p:spPr bwMode="auto">
            <a:xfrm rot="17774865">
              <a:off x="2197" y="1812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8" name="Oval 248"/>
            <p:cNvSpPr>
              <a:spLocks noChangeArrowheads="1"/>
            </p:cNvSpPr>
            <p:nvPr/>
          </p:nvSpPr>
          <p:spPr bwMode="auto">
            <a:xfrm rot="17774865">
              <a:off x="2197" y="162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89" name="Oval 249"/>
            <p:cNvSpPr>
              <a:spLocks noChangeArrowheads="1"/>
            </p:cNvSpPr>
            <p:nvPr/>
          </p:nvSpPr>
          <p:spPr bwMode="auto">
            <a:xfrm rot="17774865">
              <a:off x="2197" y="172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0" name="Oval 250"/>
            <p:cNvSpPr>
              <a:spLocks noChangeArrowheads="1"/>
            </p:cNvSpPr>
            <p:nvPr/>
          </p:nvSpPr>
          <p:spPr bwMode="auto">
            <a:xfrm rot="17774865">
              <a:off x="2202" y="153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1" name="Oval 251"/>
            <p:cNvSpPr>
              <a:spLocks noChangeArrowheads="1"/>
            </p:cNvSpPr>
            <p:nvPr/>
          </p:nvSpPr>
          <p:spPr bwMode="auto">
            <a:xfrm rot="17774865">
              <a:off x="2202" y="143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2" name="Oval 252"/>
            <p:cNvSpPr>
              <a:spLocks noChangeArrowheads="1"/>
            </p:cNvSpPr>
            <p:nvPr/>
          </p:nvSpPr>
          <p:spPr bwMode="auto">
            <a:xfrm rot="17774865">
              <a:off x="1562" y="198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3" name="Oval 253"/>
            <p:cNvSpPr>
              <a:spLocks noChangeArrowheads="1"/>
            </p:cNvSpPr>
            <p:nvPr/>
          </p:nvSpPr>
          <p:spPr bwMode="auto">
            <a:xfrm rot="17774865">
              <a:off x="1562" y="189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4" name="Oval 254"/>
            <p:cNvSpPr>
              <a:spLocks noChangeArrowheads="1"/>
            </p:cNvSpPr>
            <p:nvPr/>
          </p:nvSpPr>
          <p:spPr bwMode="auto">
            <a:xfrm rot="17774865">
              <a:off x="1562" y="170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5" name="Oval 255"/>
            <p:cNvSpPr>
              <a:spLocks noChangeArrowheads="1"/>
            </p:cNvSpPr>
            <p:nvPr/>
          </p:nvSpPr>
          <p:spPr bwMode="auto">
            <a:xfrm rot="17774865">
              <a:off x="1562" y="1804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6" name="Oval 256"/>
            <p:cNvSpPr>
              <a:spLocks noChangeArrowheads="1"/>
            </p:cNvSpPr>
            <p:nvPr/>
          </p:nvSpPr>
          <p:spPr bwMode="auto">
            <a:xfrm rot="17774865">
              <a:off x="1567" y="1614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7" name="Oval 257"/>
            <p:cNvSpPr>
              <a:spLocks noChangeArrowheads="1"/>
            </p:cNvSpPr>
            <p:nvPr/>
          </p:nvSpPr>
          <p:spPr bwMode="auto">
            <a:xfrm rot="17774865">
              <a:off x="1567" y="152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8" name="Oval 258"/>
            <p:cNvSpPr>
              <a:spLocks noChangeArrowheads="1"/>
            </p:cNvSpPr>
            <p:nvPr/>
          </p:nvSpPr>
          <p:spPr bwMode="auto">
            <a:xfrm rot="17774865">
              <a:off x="1356" y="198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299" name="Oval 259"/>
            <p:cNvSpPr>
              <a:spLocks noChangeArrowheads="1"/>
            </p:cNvSpPr>
            <p:nvPr/>
          </p:nvSpPr>
          <p:spPr bwMode="auto">
            <a:xfrm rot="17774865">
              <a:off x="1356" y="189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0" name="Oval 260"/>
            <p:cNvSpPr>
              <a:spLocks noChangeArrowheads="1"/>
            </p:cNvSpPr>
            <p:nvPr/>
          </p:nvSpPr>
          <p:spPr bwMode="auto">
            <a:xfrm rot="17774865">
              <a:off x="1356" y="171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1" name="Oval 261"/>
            <p:cNvSpPr>
              <a:spLocks noChangeArrowheads="1"/>
            </p:cNvSpPr>
            <p:nvPr/>
          </p:nvSpPr>
          <p:spPr bwMode="auto">
            <a:xfrm rot="17774865">
              <a:off x="1356" y="180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2" name="Oval 262"/>
            <p:cNvSpPr>
              <a:spLocks noChangeArrowheads="1"/>
            </p:cNvSpPr>
            <p:nvPr/>
          </p:nvSpPr>
          <p:spPr bwMode="auto">
            <a:xfrm rot="17774865">
              <a:off x="1361" y="161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3" name="Oval 263"/>
            <p:cNvSpPr>
              <a:spLocks noChangeArrowheads="1"/>
            </p:cNvSpPr>
            <p:nvPr/>
          </p:nvSpPr>
          <p:spPr bwMode="auto">
            <a:xfrm rot="17774865">
              <a:off x="1143" y="198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4" name="Oval 264"/>
            <p:cNvSpPr>
              <a:spLocks noChangeArrowheads="1"/>
            </p:cNvSpPr>
            <p:nvPr/>
          </p:nvSpPr>
          <p:spPr bwMode="auto">
            <a:xfrm rot="17774865">
              <a:off x="1143" y="189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5" name="Oval 265"/>
            <p:cNvSpPr>
              <a:spLocks noChangeArrowheads="1"/>
            </p:cNvSpPr>
            <p:nvPr/>
          </p:nvSpPr>
          <p:spPr bwMode="auto">
            <a:xfrm rot="17774865">
              <a:off x="1143" y="171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6" name="Oval 266"/>
            <p:cNvSpPr>
              <a:spLocks noChangeArrowheads="1"/>
            </p:cNvSpPr>
            <p:nvPr/>
          </p:nvSpPr>
          <p:spPr bwMode="auto">
            <a:xfrm rot="17774865">
              <a:off x="1143" y="180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7" name="Oval 267"/>
            <p:cNvSpPr>
              <a:spLocks noChangeArrowheads="1"/>
            </p:cNvSpPr>
            <p:nvPr/>
          </p:nvSpPr>
          <p:spPr bwMode="auto">
            <a:xfrm rot="17774865">
              <a:off x="941" y="199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8" name="Oval 268"/>
            <p:cNvSpPr>
              <a:spLocks noChangeArrowheads="1"/>
            </p:cNvSpPr>
            <p:nvPr/>
          </p:nvSpPr>
          <p:spPr bwMode="auto">
            <a:xfrm rot="17774865">
              <a:off x="941" y="190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09" name="Oval 269"/>
            <p:cNvSpPr>
              <a:spLocks noChangeArrowheads="1"/>
            </p:cNvSpPr>
            <p:nvPr/>
          </p:nvSpPr>
          <p:spPr bwMode="auto">
            <a:xfrm rot="17774865">
              <a:off x="941" y="181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0" name="Oval 270"/>
            <p:cNvSpPr>
              <a:spLocks noChangeArrowheads="1"/>
            </p:cNvSpPr>
            <p:nvPr/>
          </p:nvSpPr>
          <p:spPr bwMode="auto">
            <a:xfrm rot="17774865">
              <a:off x="723" y="199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1" name="Oval 271"/>
            <p:cNvSpPr>
              <a:spLocks noChangeArrowheads="1"/>
            </p:cNvSpPr>
            <p:nvPr/>
          </p:nvSpPr>
          <p:spPr bwMode="auto">
            <a:xfrm rot="17774865">
              <a:off x="723" y="189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2" name="Oval 272"/>
            <p:cNvSpPr>
              <a:spLocks noChangeArrowheads="1"/>
            </p:cNvSpPr>
            <p:nvPr/>
          </p:nvSpPr>
          <p:spPr bwMode="auto">
            <a:xfrm rot="17774865">
              <a:off x="516" y="198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3" name="Oval 273"/>
            <p:cNvSpPr>
              <a:spLocks noChangeArrowheads="1"/>
            </p:cNvSpPr>
            <p:nvPr/>
          </p:nvSpPr>
          <p:spPr bwMode="auto">
            <a:xfrm rot="17774865">
              <a:off x="723" y="180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4" name="Oval 274"/>
            <p:cNvSpPr>
              <a:spLocks noChangeArrowheads="1"/>
            </p:cNvSpPr>
            <p:nvPr/>
          </p:nvSpPr>
          <p:spPr bwMode="auto">
            <a:xfrm rot="17774865">
              <a:off x="2412" y="198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5" name="Oval 275"/>
            <p:cNvSpPr>
              <a:spLocks noChangeArrowheads="1"/>
            </p:cNvSpPr>
            <p:nvPr/>
          </p:nvSpPr>
          <p:spPr bwMode="auto">
            <a:xfrm rot="17774865">
              <a:off x="2412" y="189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6" name="Oval 276"/>
            <p:cNvSpPr>
              <a:spLocks noChangeArrowheads="1"/>
            </p:cNvSpPr>
            <p:nvPr/>
          </p:nvSpPr>
          <p:spPr bwMode="auto">
            <a:xfrm rot="17774865">
              <a:off x="2412" y="171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7" name="Oval 277"/>
            <p:cNvSpPr>
              <a:spLocks noChangeArrowheads="1"/>
            </p:cNvSpPr>
            <p:nvPr/>
          </p:nvSpPr>
          <p:spPr bwMode="auto">
            <a:xfrm rot="17774865">
              <a:off x="2412" y="180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8" name="Oval 278"/>
            <p:cNvSpPr>
              <a:spLocks noChangeArrowheads="1"/>
            </p:cNvSpPr>
            <p:nvPr/>
          </p:nvSpPr>
          <p:spPr bwMode="auto">
            <a:xfrm rot="17774865">
              <a:off x="2417" y="161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19" name="Oval 279"/>
            <p:cNvSpPr>
              <a:spLocks noChangeArrowheads="1"/>
            </p:cNvSpPr>
            <p:nvPr/>
          </p:nvSpPr>
          <p:spPr bwMode="auto">
            <a:xfrm rot="17774865">
              <a:off x="2625" y="198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0" name="Oval 280"/>
            <p:cNvSpPr>
              <a:spLocks noChangeArrowheads="1"/>
            </p:cNvSpPr>
            <p:nvPr/>
          </p:nvSpPr>
          <p:spPr bwMode="auto">
            <a:xfrm rot="17774865">
              <a:off x="2625" y="1897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1" name="Oval 281"/>
            <p:cNvSpPr>
              <a:spLocks noChangeArrowheads="1"/>
            </p:cNvSpPr>
            <p:nvPr/>
          </p:nvSpPr>
          <p:spPr bwMode="auto">
            <a:xfrm rot="17774865">
              <a:off x="2625" y="1711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2" name="Oval 282"/>
            <p:cNvSpPr>
              <a:spLocks noChangeArrowheads="1"/>
            </p:cNvSpPr>
            <p:nvPr/>
          </p:nvSpPr>
          <p:spPr bwMode="auto">
            <a:xfrm rot="17774865">
              <a:off x="2625" y="180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3" name="Oval 283"/>
            <p:cNvSpPr>
              <a:spLocks noChangeArrowheads="1"/>
            </p:cNvSpPr>
            <p:nvPr/>
          </p:nvSpPr>
          <p:spPr bwMode="auto">
            <a:xfrm rot="17774865">
              <a:off x="2834" y="199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4" name="Oval 284"/>
            <p:cNvSpPr>
              <a:spLocks noChangeArrowheads="1"/>
            </p:cNvSpPr>
            <p:nvPr/>
          </p:nvSpPr>
          <p:spPr bwMode="auto">
            <a:xfrm rot="17774865">
              <a:off x="2834" y="189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5" name="Oval 285"/>
            <p:cNvSpPr>
              <a:spLocks noChangeArrowheads="1"/>
            </p:cNvSpPr>
            <p:nvPr/>
          </p:nvSpPr>
          <p:spPr bwMode="auto">
            <a:xfrm rot="17774865">
              <a:off x="2834" y="1713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6" name="Oval 286"/>
            <p:cNvSpPr>
              <a:spLocks noChangeArrowheads="1"/>
            </p:cNvSpPr>
            <p:nvPr/>
          </p:nvSpPr>
          <p:spPr bwMode="auto">
            <a:xfrm rot="17774865">
              <a:off x="2834" y="180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7" name="Oval 287"/>
            <p:cNvSpPr>
              <a:spLocks noChangeArrowheads="1"/>
            </p:cNvSpPr>
            <p:nvPr/>
          </p:nvSpPr>
          <p:spPr bwMode="auto">
            <a:xfrm rot="17774865">
              <a:off x="3047" y="1990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8" name="Oval 288"/>
            <p:cNvSpPr>
              <a:spLocks noChangeArrowheads="1"/>
            </p:cNvSpPr>
            <p:nvPr/>
          </p:nvSpPr>
          <p:spPr bwMode="auto">
            <a:xfrm rot="17774865">
              <a:off x="3047" y="1899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29" name="Oval 289"/>
            <p:cNvSpPr>
              <a:spLocks noChangeArrowheads="1"/>
            </p:cNvSpPr>
            <p:nvPr/>
          </p:nvSpPr>
          <p:spPr bwMode="auto">
            <a:xfrm rot="17774865">
              <a:off x="3047" y="180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30" name="Oval 290"/>
            <p:cNvSpPr>
              <a:spLocks noChangeArrowheads="1"/>
            </p:cNvSpPr>
            <p:nvPr/>
          </p:nvSpPr>
          <p:spPr bwMode="auto">
            <a:xfrm rot="17774865">
              <a:off x="3260" y="1986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31" name="Oval 291"/>
            <p:cNvSpPr>
              <a:spLocks noChangeArrowheads="1"/>
            </p:cNvSpPr>
            <p:nvPr/>
          </p:nvSpPr>
          <p:spPr bwMode="auto">
            <a:xfrm rot="17774865">
              <a:off x="3260" y="1895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32" name="Oval 292"/>
            <p:cNvSpPr>
              <a:spLocks noChangeArrowheads="1"/>
            </p:cNvSpPr>
            <p:nvPr/>
          </p:nvSpPr>
          <p:spPr bwMode="auto">
            <a:xfrm rot="17774865">
              <a:off x="3483" y="1988"/>
              <a:ext cx="95" cy="93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1335" name="Freeform 295"/>
          <p:cNvSpPr/>
          <p:nvPr/>
        </p:nvSpPr>
        <p:spPr bwMode="auto">
          <a:xfrm>
            <a:off x="4033838" y="1343025"/>
            <a:ext cx="471487" cy="328613"/>
          </a:xfrm>
          <a:custGeom>
            <a:avLst/>
            <a:gdLst>
              <a:gd name="T0" fmla="*/ 51 w 297"/>
              <a:gd name="T1" fmla="*/ 0 h 207"/>
              <a:gd name="T2" fmla="*/ 297 w 297"/>
              <a:gd name="T3" fmla="*/ 174 h 207"/>
              <a:gd name="T4" fmla="*/ 297 w 297"/>
              <a:gd name="T5" fmla="*/ 207 h 207"/>
              <a:gd name="T6" fmla="*/ 0 w 297"/>
              <a:gd name="T7" fmla="*/ 0 h 207"/>
              <a:gd name="T8" fmla="*/ 51 w 297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07">
                <a:moveTo>
                  <a:pt x="51" y="0"/>
                </a:moveTo>
                <a:lnTo>
                  <a:pt x="297" y="174"/>
                </a:lnTo>
                <a:lnTo>
                  <a:pt x="297" y="207"/>
                </a:lnTo>
                <a:lnTo>
                  <a:pt x="0" y="0"/>
                </a:lnTo>
                <a:lnTo>
                  <a:pt x="51" y="0"/>
                </a:ln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36" name="Oval 296"/>
          <p:cNvSpPr>
            <a:spLocks noChangeArrowheads="1"/>
          </p:cNvSpPr>
          <p:nvPr/>
        </p:nvSpPr>
        <p:spPr bwMode="auto">
          <a:xfrm rot="17774865">
            <a:off x="4494212" y="1503363"/>
            <a:ext cx="150813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37" name="Oval 297"/>
          <p:cNvSpPr>
            <a:spLocks noChangeArrowheads="1"/>
          </p:cNvSpPr>
          <p:nvPr/>
        </p:nvSpPr>
        <p:spPr bwMode="auto">
          <a:xfrm rot="17774865">
            <a:off x="4625975" y="1439863"/>
            <a:ext cx="150813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38" name="Oval 298"/>
          <p:cNvSpPr>
            <a:spLocks noChangeArrowheads="1"/>
          </p:cNvSpPr>
          <p:nvPr/>
        </p:nvSpPr>
        <p:spPr bwMode="auto">
          <a:xfrm rot="17774865">
            <a:off x="4373563" y="1406525"/>
            <a:ext cx="150812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39" name="Oval 299"/>
          <p:cNvSpPr>
            <a:spLocks noChangeArrowheads="1"/>
          </p:cNvSpPr>
          <p:nvPr/>
        </p:nvSpPr>
        <p:spPr bwMode="auto">
          <a:xfrm rot="17774865">
            <a:off x="4506912" y="1344613"/>
            <a:ext cx="150813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40" name="Oval 300"/>
          <p:cNvSpPr>
            <a:spLocks noChangeArrowheads="1"/>
          </p:cNvSpPr>
          <p:nvPr/>
        </p:nvSpPr>
        <p:spPr bwMode="auto">
          <a:xfrm rot="17774865">
            <a:off x="4745037" y="1354138"/>
            <a:ext cx="150813" cy="1476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41" name="Oval 301"/>
          <p:cNvSpPr>
            <a:spLocks noChangeArrowheads="1"/>
          </p:cNvSpPr>
          <p:nvPr/>
        </p:nvSpPr>
        <p:spPr bwMode="auto">
          <a:xfrm rot="17774865">
            <a:off x="4254501" y="1320800"/>
            <a:ext cx="150812" cy="1476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42" name="Freeform 302"/>
          <p:cNvSpPr/>
          <p:nvPr/>
        </p:nvSpPr>
        <p:spPr bwMode="auto">
          <a:xfrm flipH="1">
            <a:off x="4679950" y="1350963"/>
            <a:ext cx="471488" cy="328612"/>
          </a:xfrm>
          <a:custGeom>
            <a:avLst/>
            <a:gdLst>
              <a:gd name="T0" fmla="*/ 51 w 297"/>
              <a:gd name="T1" fmla="*/ 0 h 207"/>
              <a:gd name="T2" fmla="*/ 297 w 297"/>
              <a:gd name="T3" fmla="*/ 174 h 207"/>
              <a:gd name="T4" fmla="*/ 297 w 297"/>
              <a:gd name="T5" fmla="*/ 207 h 207"/>
              <a:gd name="T6" fmla="*/ 0 w 297"/>
              <a:gd name="T7" fmla="*/ 0 h 207"/>
              <a:gd name="T8" fmla="*/ 51 w 297"/>
              <a:gd name="T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07">
                <a:moveTo>
                  <a:pt x="51" y="0"/>
                </a:moveTo>
                <a:lnTo>
                  <a:pt x="297" y="174"/>
                </a:lnTo>
                <a:lnTo>
                  <a:pt x="297" y="207"/>
                </a:lnTo>
                <a:lnTo>
                  <a:pt x="0" y="0"/>
                </a:lnTo>
                <a:lnTo>
                  <a:pt x="51" y="0"/>
                </a:lnTo>
                <a:close/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48" name="WordArt 308"/>
          <p:cNvSpPr>
            <a:spLocks noChangeArrowheads="1" noChangeShapeType="1" noTextEdit="1"/>
          </p:cNvSpPr>
          <p:nvPr/>
        </p:nvSpPr>
        <p:spPr bwMode="auto">
          <a:xfrm>
            <a:off x="3113088" y="717550"/>
            <a:ext cx="3006725" cy="339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高尔顿钉板试验</a:t>
            </a:r>
          </a:p>
        </p:txBody>
      </p:sp>
      <p:grpSp>
        <p:nvGrpSpPr>
          <p:cNvPr id="471350" name="Group 310"/>
          <p:cNvGrpSpPr/>
          <p:nvPr/>
        </p:nvGrpSpPr>
        <p:grpSpPr bwMode="auto">
          <a:xfrm>
            <a:off x="1625600" y="-317500"/>
            <a:ext cx="6159500" cy="5537200"/>
            <a:chOff x="1024" y="-200"/>
            <a:chExt cx="3880" cy="3488"/>
          </a:xfrm>
        </p:grpSpPr>
        <p:sp>
          <p:nvSpPr>
            <p:cNvPr id="471333" name="Freeform 293"/>
            <p:cNvSpPr/>
            <p:nvPr/>
          </p:nvSpPr>
          <p:spPr bwMode="auto">
            <a:xfrm>
              <a:off x="1024" y="2540"/>
              <a:ext cx="3880" cy="748"/>
            </a:xfrm>
            <a:custGeom>
              <a:avLst/>
              <a:gdLst>
                <a:gd name="T0" fmla="*/ 0 w 3880"/>
                <a:gd name="T1" fmla="*/ 748 h 748"/>
                <a:gd name="T2" fmla="*/ 304 w 3880"/>
                <a:gd name="T3" fmla="*/ 684 h 748"/>
                <a:gd name="T4" fmla="*/ 624 w 3880"/>
                <a:gd name="T5" fmla="*/ 596 h 748"/>
                <a:gd name="T6" fmla="*/ 1003 w 3880"/>
                <a:gd name="T7" fmla="*/ 472 h 748"/>
                <a:gd name="T8" fmla="*/ 1419 w 3880"/>
                <a:gd name="T9" fmla="*/ 272 h 748"/>
                <a:gd name="T10" fmla="*/ 1875 w 3880"/>
                <a:gd name="T11" fmla="*/ 0 h 748"/>
                <a:gd name="T12" fmla="*/ 2315 w 3880"/>
                <a:gd name="T13" fmla="*/ 272 h 748"/>
                <a:gd name="T14" fmla="*/ 2723 w 3880"/>
                <a:gd name="T15" fmla="*/ 464 h 748"/>
                <a:gd name="T16" fmla="*/ 3171 w 3880"/>
                <a:gd name="T17" fmla="*/ 592 h 748"/>
                <a:gd name="T18" fmla="*/ 3560 w 3880"/>
                <a:gd name="T19" fmla="*/ 692 h 748"/>
                <a:gd name="T20" fmla="*/ 3880 w 3880"/>
                <a:gd name="T21" fmla="*/ 74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0" h="748">
                  <a:moveTo>
                    <a:pt x="0" y="748"/>
                  </a:moveTo>
                  <a:cubicBezTo>
                    <a:pt x="51" y="737"/>
                    <a:pt x="200" y="709"/>
                    <a:pt x="304" y="684"/>
                  </a:cubicBezTo>
                  <a:cubicBezTo>
                    <a:pt x="408" y="659"/>
                    <a:pt x="508" y="631"/>
                    <a:pt x="624" y="596"/>
                  </a:cubicBezTo>
                  <a:cubicBezTo>
                    <a:pt x="740" y="561"/>
                    <a:pt x="871" y="526"/>
                    <a:pt x="1003" y="472"/>
                  </a:cubicBezTo>
                  <a:cubicBezTo>
                    <a:pt x="1135" y="418"/>
                    <a:pt x="1274" y="351"/>
                    <a:pt x="1419" y="272"/>
                  </a:cubicBezTo>
                  <a:cubicBezTo>
                    <a:pt x="1564" y="193"/>
                    <a:pt x="1726" y="0"/>
                    <a:pt x="1875" y="0"/>
                  </a:cubicBezTo>
                  <a:cubicBezTo>
                    <a:pt x="2024" y="0"/>
                    <a:pt x="2174" y="195"/>
                    <a:pt x="2315" y="272"/>
                  </a:cubicBezTo>
                  <a:cubicBezTo>
                    <a:pt x="2456" y="349"/>
                    <a:pt x="2580" y="411"/>
                    <a:pt x="2723" y="464"/>
                  </a:cubicBezTo>
                  <a:cubicBezTo>
                    <a:pt x="2866" y="517"/>
                    <a:pt x="3032" y="554"/>
                    <a:pt x="3171" y="592"/>
                  </a:cubicBezTo>
                  <a:cubicBezTo>
                    <a:pt x="3310" y="630"/>
                    <a:pt x="3442" y="667"/>
                    <a:pt x="3560" y="692"/>
                  </a:cubicBezTo>
                  <a:cubicBezTo>
                    <a:pt x="3678" y="717"/>
                    <a:pt x="3813" y="730"/>
                    <a:pt x="3880" y="74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1349" name="Oval 309"/>
            <p:cNvSpPr>
              <a:spLocks noChangeArrowheads="1"/>
            </p:cNvSpPr>
            <p:nvPr/>
          </p:nvSpPr>
          <p:spPr bwMode="auto">
            <a:xfrm>
              <a:off x="2816" y="-200"/>
              <a:ext cx="152" cy="168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71355" name="Group 315"/>
          <p:cNvGrpSpPr/>
          <p:nvPr/>
        </p:nvGrpSpPr>
        <p:grpSpPr bwMode="auto">
          <a:xfrm>
            <a:off x="6140450" y="3286125"/>
            <a:ext cx="2522538" cy="585788"/>
            <a:chOff x="3907" y="2498"/>
            <a:chExt cx="1161" cy="213"/>
          </a:xfrm>
        </p:grpSpPr>
        <p:sp>
          <p:nvSpPr>
            <p:cNvPr id="471352" name="AutoShape 312"/>
            <p:cNvSpPr>
              <a:spLocks noChangeArrowheads="1"/>
            </p:cNvSpPr>
            <p:nvPr/>
          </p:nvSpPr>
          <p:spPr bwMode="auto">
            <a:xfrm>
              <a:off x="3907" y="2498"/>
              <a:ext cx="1161" cy="213"/>
            </a:xfrm>
            <a:prstGeom prst="wedgeRectCallout">
              <a:avLst>
                <a:gd name="adj1" fmla="val -45954"/>
                <a:gd name="adj2" fmla="val 203991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353" name="WordArt 313"/>
            <p:cNvSpPr>
              <a:spLocks noChangeArrowheads="1" noChangeShapeType="1" noTextEdit="1"/>
            </p:cNvSpPr>
            <p:nvPr/>
          </p:nvSpPr>
          <p:spPr bwMode="auto">
            <a:xfrm>
              <a:off x="3967" y="2532"/>
              <a:ext cx="102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这是什么曲线</a:t>
              </a:r>
              <a:r>
                <a:rPr lang="en-US" altLang="zh-CN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69 C 0.0033 0.00301 0.01267 0.01505 0.0184 0.02199 C 0.02413 0.02894 0.03507 0.03334 0.03507 0.04074 C 0.03507 0.04815 0.01875 0.05903 0.01892 0.06713 C 0.0191 0.07524 0.03073 0.08195 0.03663 0.09005 C 0.04254 0.09815 0.05434 0.10649 0.05434 0.11505 C 0.05434 0.12361 0.04201 0.13403 0.03611 0.14213 C 0.03021 0.15024 0.01858 0.15672 0.01892 0.16436 C 0.01927 0.17199 0.03195 0.1801 0.0382 0.18797 C 0.04445 0.19584 0.05 0.20324 0.0559 0.21088 C 0.06181 0.21852 0.07309 0.22524 0.07309 0.2338 C 0.07309 0.24236 0.0559 0.25371 0.0559 0.26227 C 0.0559 0.27084 0.06736 0.27732 0.07309 0.28519 C 0.07882 0.29306 0.0908 0.30116 0.0908 0.30949 C 0.0908 0.31783 0.07865 0.32686 0.07309 0.33588 C 0.06754 0.34491 0.06042 0.34977 0.05747 0.36297 C 0.05451 0.37616 0.05625 0.38889 0.0559 0.41436 C 0.05556 0.43982 0.0559 0.49468 0.0559 0.51574 " pathEditMode="relative" rAng="0" ptsTypes="aaaaaaaaaaaaaaaaaa">
                                      <p:cBhvr>
                                        <p:cTn id="13" dur="2000" fill="hold"/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16 C 0.00365 0.00486 0.01406 0.01667 0.01997 0.02338 C 0.02587 0.0301 0.03594 0.03449 0.03559 0.04213 C 0.03524 0.04977 0.02396 0.06135 0.01788 0.06991 C 0.01181 0.07848 -0.00052 0.08565 -0.00035 0.09352 C -0.00017 0.10139 0.01892 0.10973 0.01892 0.11783 C 0.01892 0.12593 0.00035 0.13473 0.00017 0.14283 C -5.55556E-7 0.15093 0.01233 0.15834 0.0184 0.16644 C 0.02448 0.17454 0.0309 0.18357 0.03715 0.19213 C 0.0434 0.2007 0.05556 0.20973 0.05538 0.21783 C 0.05521 0.22593 0.04219 0.2338 0.03611 0.24144 C 0.03004 0.24908 0.02431 0.25625 0.0184 0.26366 C 0.0125 0.27107 -5.55556E-7 0.27778 0.00017 0.28588 C 0.00035 0.29352 0.01285 0.30371 0.01892 0.31227 C 0.025 0.32084 0.03646 0.3301 0.03663 0.33797 C 0.03681 0.34584 0.02326 0.34838 0.02049 0.35949 C 0.01771 0.37061 0.01962 0.37848 0.01945 0.40463 C 0.01927 0.43079 0.01945 0.49329 0.01945 0.51644 " pathEditMode="relative" rAng="0" ptsTypes="aaaaaaaaaaaaaaaaaa">
                                      <p:cBhvr>
                                        <p:cTn id="16" dur="2000" fill="hold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C -0.00295 0.00371 -0.01823 0.01482 -0.01805 0.02269 C -0.01788 0.03056 -0.00555 0.0382 0.0007 0.04699 C 0.00695 0.05579 0.0191 0.0669 0.01892 0.07477 C 0.01875 0.08264 0.00642 0.08727 0.00017 0.09422 C -0.00608 0.10116 -0.01233 0.10903 -0.01858 0.11713 C -0.02483 0.12524 -0.03785 0.13519 -0.03785 0.14352 C -0.03785 0.15186 -0.02552 0.15926 -0.0191 0.16713 C -0.01267 0.175 0.0007 0.18334 0.0007 0.19144 C 0.0007 0.19954 -0.01233 0.20741 -0.01858 0.21574 C -0.02483 0.22408 -0.03733 0.23426 -0.03733 0.24213 C -0.03733 0.25 -0.0191 0.25556 -0.0191 0.26366 C -0.0191 0.27153 -0.0375 0.28241 -0.03733 0.29005 C -0.03715 0.29861 -0.02483 0.30463 -0.01858 0.31227 C -0.01233 0.31991 0.00052 0.32871 0.0007 0.33658 C 0.00087 0.34445 -0.01389 0.34584 -0.01701 0.36019 C -0.02014 0.37454 -0.01788 0.3963 -0.01805 0.42199 C -0.01823 0.44769 -0.01805 0.49561 -0.01805 0.51505 " pathEditMode="relative" rAng="0" ptsTypes="aaaaaaaaaaaaaaaaaa">
                                      <p:cBhvr>
                                        <p:cTn id="19" dur="20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257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7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71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71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71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7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7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47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9" grpId="0" bldLvl="0" animBg="1"/>
      <p:bldP spid="471051" grpId="0" bldLvl="0" animBg="1"/>
      <p:bldP spid="471052" grpId="0" bldLvl="0" animBg="1"/>
      <p:bldP spid="471336" grpId="0" bldLvl="0" animBg="1"/>
      <p:bldP spid="471337" grpId="0" bldLvl="0" animBg="1"/>
      <p:bldP spid="471338" grpId="0" bldLvl="0" animBg="1"/>
      <p:bldP spid="471339" grpId="0" bldLvl="0" animBg="1"/>
      <p:bldP spid="471340" grpId="0" bldLvl="0" animBg="1"/>
      <p:bldP spid="471341" grpId="0" bldLvl="0" animBg="1"/>
      <p:bldP spid="4713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6" name="Rectangle 12"/>
          <p:cNvSpPr>
            <a:spLocks noChangeArrowheads="1"/>
          </p:cNvSpPr>
          <p:nvPr/>
        </p:nvSpPr>
        <p:spPr bwMode="auto">
          <a:xfrm>
            <a:off x="25400" y="1538288"/>
            <a:ext cx="6173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其概率密度和分布函数分别为</a:t>
            </a:r>
          </a:p>
        </p:txBody>
      </p:sp>
      <p:grpSp>
        <p:nvGrpSpPr>
          <p:cNvPr id="436335" name="Group 111"/>
          <p:cNvGrpSpPr/>
          <p:nvPr/>
        </p:nvGrpSpPr>
        <p:grpSpPr bwMode="auto">
          <a:xfrm>
            <a:off x="810148" y="5796494"/>
            <a:ext cx="4352925" cy="596900"/>
            <a:chOff x="568" y="3757"/>
            <a:chExt cx="2742" cy="376"/>
          </a:xfrm>
        </p:grpSpPr>
        <p:sp>
          <p:nvSpPr>
            <p:cNvPr id="436263" name="Rectangle 39"/>
            <p:cNvSpPr>
              <a:spLocks noChangeArrowheads="1"/>
            </p:cNvSpPr>
            <p:nvPr/>
          </p:nvSpPr>
          <p:spPr bwMode="auto">
            <a:xfrm>
              <a:off x="568" y="3757"/>
              <a:ext cx="27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33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可查附表 求          的值</a:t>
              </a:r>
            </a:p>
          </p:txBody>
        </p:sp>
        <p:graphicFrame>
          <p:nvGraphicFramePr>
            <p:cNvPr id="436264" name="Object 40"/>
            <p:cNvGraphicFramePr>
              <a:graphicFrameLocks noChangeAspect="1"/>
            </p:cNvGraphicFramePr>
            <p:nvPr/>
          </p:nvGraphicFramePr>
          <p:xfrm>
            <a:off x="1818" y="3837"/>
            <a:ext cx="5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29600" imgH="4572000" progId="Equation.DSMT4">
                    <p:embed/>
                  </p:oleObj>
                </mc:Choice>
                <mc:Fallback>
                  <p:oleObj name="Equation" r:id="rId2" imgW="8229600" imgH="4572000" progId="Equation.DSMT4">
                    <p:embed/>
                    <p:pic>
                      <p:nvPicPr>
                        <p:cNvPr id="0" name="图片 659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3837"/>
                          <a:ext cx="5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6294" name="Object 70"/>
          <p:cNvGraphicFramePr>
            <a:graphicFrameLocks noChangeAspect="1"/>
          </p:cNvGraphicFramePr>
          <p:nvPr/>
        </p:nvGraphicFramePr>
        <p:xfrm>
          <a:off x="1889125" y="1955800"/>
          <a:ext cx="56403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20800" imgH="8839200" progId="Equation.DSMT4">
                  <p:embed/>
                </p:oleObj>
              </mc:Choice>
              <mc:Fallback>
                <p:oleObj name="Equation" r:id="rId4" imgW="52120800" imgH="8839200" progId="Equation.DSMT4">
                  <p:embed/>
                  <p:pic>
                    <p:nvPicPr>
                      <p:cNvPr id="0" name="图片 659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955800"/>
                        <a:ext cx="56403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6298" name="Group 74"/>
          <p:cNvGrpSpPr/>
          <p:nvPr/>
        </p:nvGrpSpPr>
        <p:grpSpPr bwMode="auto">
          <a:xfrm>
            <a:off x="762000" y="608013"/>
            <a:ext cx="7910513" cy="544512"/>
            <a:chOff x="544" y="535"/>
            <a:chExt cx="4983" cy="343"/>
          </a:xfrm>
        </p:grpSpPr>
        <p:sp>
          <p:nvSpPr>
            <p:cNvPr id="436228" name="Rectangle 4"/>
            <p:cNvSpPr>
              <a:spLocks noChangeArrowheads="1"/>
            </p:cNvSpPr>
            <p:nvPr/>
          </p:nvSpPr>
          <p:spPr bwMode="auto">
            <a:xfrm>
              <a:off x="544" y="550"/>
              <a:ext cx="3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特别当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b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时</a:t>
              </a:r>
              <a:r>
                <a:rPr lang="en-US" altLang="zh-CN" b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称为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36295" name="Object 71"/>
            <p:cNvGraphicFramePr>
              <a:graphicFrameLocks noChangeAspect="1"/>
            </p:cNvGraphicFramePr>
            <p:nvPr/>
          </p:nvGraphicFramePr>
          <p:xfrm>
            <a:off x="1268" y="570"/>
            <a:ext cx="114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0" imgH="4572000" progId="Equation.DSMT4">
                    <p:embed/>
                  </p:oleObj>
                </mc:Choice>
                <mc:Fallback>
                  <p:oleObj name="Equation" r:id="rId6" imgW="16764000" imgH="4572000" progId="Equation.DSMT4">
                    <p:embed/>
                    <p:pic>
                      <p:nvPicPr>
                        <p:cNvPr id="0" name="图片 6598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570"/>
                          <a:ext cx="114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296" name="Rectangle 72"/>
            <p:cNvSpPr>
              <a:spLocks noChangeArrowheads="1"/>
            </p:cNvSpPr>
            <p:nvPr/>
          </p:nvSpPr>
          <p:spPr bwMode="auto">
            <a:xfrm>
              <a:off x="3137" y="551"/>
              <a:ext cx="1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标准正态分布</a:t>
              </a:r>
            </a:p>
          </p:txBody>
        </p:sp>
        <p:sp>
          <p:nvSpPr>
            <p:cNvPr id="436297" name="Rectangle 73"/>
            <p:cNvSpPr>
              <a:spLocks noChangeArrowheads="1"/>
            </p:cNvSpPr>
            <p:nvPr/>
          </p:nvSpPr>
          <p:spPr bwMode="auto">
            <a:xfrm>
              <a:off x="4481" y="535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>
                  <a:solidFill>
                    <a:schemeClr val="bg2"/>
                  </a:solidFill>
                </a:rPr>
                <a:t>,</a:t>
              </a:r>
              <a:r>
                <a:rPr lang="zh-CN" altLang="en-US" b="1">
                  <a:solidFill>
                    <a:schemeClr val="bg2"/>
                  </a:solidFill>
                </a:rPr>
                <a:t>记为</a:t>
              </a:r>
            </a:p>
          </p:txBody>
        </p:sp>
      </p:grpSp>
      <p:graphicFrame>
        <p:nvGraphicFramePr>
          <p:cNvPr id="436299" name="Object 75"/>
          <p:cNvGraphicFramePr>
            <a:graphicFrameLocks noChangeAspect="1"/>
          </p:cNvGraphicFramePr>
          <p:nvPr/>
        </p:nvGraphicFramePr>
        <p:xfrm>
          <a:off x="3854450" y="1174750"/>
          <a:ext cx="17145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49600" imgH="4267200" progId="Equation.DSMT4">
                  <p:embed/>
                </p:oleObj>
              </mc:Choice>
              <mc:Fallback>
                <p:oleObj name="Equation" r:id="rId8" imgW="15849600" imgH="4267200" progId="Equation.DSMT4">
                  <p:embed/>
                  <p:pic>
                    <p:nvPicPr>
                      <p:cNvPr id="0" name="图片 659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174750"/>
                        <a:ext cx="17145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05" name="Object 81"/>
          <p:cNvGraphicFramePr>
            <a:graphicFrameLocks noChangeAspect="1"/>
          </p:cNvGraphicFramePr>
          <p:nvPr/>
        </p:nvGraphicFramePr>
        <p:xfrm>
          <a:off x="5145088" y="4616450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43200" imgH="3048000" progId="Equation.DSMT4">
                  <p:embed/>
                </p:oleObj>
              </mc:Choice>
              <mc:Fallback>
                <p:oleObj name="Equation" r:id="rId10" imgW="2743200" imgH="3048000" progId="Equation.DSMT4">
                  <p:embed/>
                  <p:pic>
                    <p:nvPicPr>
                      <p:cNvPr id="0" name="图片 659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616450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13" name="Object 89"/>
          <p:cNvGraphicFramePr>
            <a:graphicFrameLocks noChangeAspect="1"/>
          </p:cNvGraphicFramePr>
          <p:nvPr/>
        </p:nvGraphicFramePr>
        <p:xfrm>
          <a:off x="3549650" y="4616450"/>
          <a:ext cx="4937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0" imgH="3048000" progId="Equation.DSMT4">
                  <p:embed/>
                </p:oleObj>
              </mc:Choice>
              <mc:Fallback>
                <p:oleObj name="Equation" r:id="rId12" imgW="4572000" imgH="3048000" progId="Equation.DSMT4">
                  <p:embed/>
                  <p:pic>
                    <p:nvPicPr>
                      <p:cNvPr id="0" name="图片 659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616450"/>
                        <a:ext cx="4937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16" name="Line 92"/>
          <p:cNvSpPr>
            <a:spLocks noChangeShapeType="1"/>
          </p:cNvSpPr>
          <p:nvPr/>
        </p:nvSpPr>
        <p:spPr bwMode="auto">
          <a:xfrm>
            <a:off x="5302250" y="4070350"/>
            <a:ext cx="0" cy="5969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6312" name="Group 88"/>
          <p:cNvGrpSpPr/>
          <p:nvPr/>
        </p:nvGrpSpPr>
        <p:grpSpPr bwMode="auto">
          <a:xfrm>
            <a:off x="2244725" y="2835275"/>
            <a:ext cx="5051425" cy="2122488"/>
            <a:chOff x="1414" y="1786"/>
            <a:chExt cx="3182" cy="1337"/>
          </a:xfrm>
        </p:grpSpPr>
        <p:sp>
          <p:nvSpPr>
            <p:cNvPr id="436307" name="Line 83"/>
            <p:cNvSpPr>
              <a:spLocks noChangeShapeType="1"/>
            </p:cNvSpPr>
            <p:nvPr/>
          </p:nvSpPr>
          <p:spPr bwMode="auto">
            <a:xfrm>
              <a:off x="1414" y="2935"/>
              <a:ext cx="301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6308" name="Line 84"/>
            <p:cNvSpPr>
              <a:spLocks noChangeShapeType="1"/>
            </p:cNvSpPr>
            <p:nvPr/>
          </p:nvSpPr>
          <p:spPr bwMode="auto">
            <a:xfrm flipH="1" flipV="1">
              <a:off x="2867" y="1886"/>
              <a:ext cx="0" cy="10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36309" name="Object 85"/>
            <p:cNvGraphicFramePr>
              <a:graphicFrameLocks noChangeAspect="1"/>
            </p:cNvGraphicFramePr>
            <p:nvPr/>
          </p:nvGraphicFramePr>
          <p:xfrm>
            <a:off x="4410" y="2844"/>
            <a:ext cx="1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43200" imgH="3048000" progId="Equation.DSMT4">
                    <p:embed/>
                  </p:oleObj>
                </mc:Choice>
                <mc:Fallback>
                  <p:oleObj name="Equation" r:id="rId14" imgW="2743200" imgH="3048000" progId="Equation.DSMT4">
                    <p:embed/>
                    <p:pic>
                      <p:nvPicPr>
                        <p:cNvPr id="0" name="图片 659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844"/>
                          <a:ext cx="18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6310" name="Object 86"/>
            <p:cNvGraphicFramePr>
              <a:graphicFrameLocks noChangeAspect="1"/>
            </p:cNvGraphicFramePr>
            <p:nvPr/>
          </p:nvGraphicFramePr>
          <p:xfrm>
            <a:off x="2754" y="2886"/>
            <a:ext cx="20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657600" progId="Equation.DSMT4">
                    <p:embed/>
                  </p:oleObj>
                </mc:Choice>
                <mc:Fallback>
                  <p:oleObj name="Equation" r:id="rId16" imgW="3048000" imgH="3657600" progId="Equation.DSMT4">
                    <p:embed/>
                    <p:pic>
                      <p:nvPicPr>
                        <p:cNvPr id="0" name="图片 659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2886"/>
                          <a:ext cx="20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6311" name="Object 87"/>
            <p:cNvGraphicFramePr>
              <a:graphicFrameLocks noChangeAspect="1"/>
            </p:cNvGraphicFramePr>
            <p:nvPr/>
          </p:nvGraphicFramePr>
          <p:xfrm>
            <a:off x="2861" y="1786"/>
            <a:ext cx="5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400800" imgH="3657600" progId="Equation.DSMT4">
                    <p:embed/>
                  </p:oleObj>
                </mc:Choice>
                <mc:Fallback>
                  <p:oleObj name="Equation" r:id="rId18" imgW="6400800" imgH="3657600" progId="Equation.DSMT4">
                    <p:embed/>
                    <p:pic>
                      <p:nvPicPr>
                        <p:cNvPr id="0" name="图片 659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1786"/>
                          <a:ext cx="5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6315" name="Freeform 91"/>
          <p:cNvSpPr/>
          <p:nvPr/>
        </p:nvSpPr>
        <p:spPr bwMode="auto">
          <a:xfrm>
            <a:off x="2300288" y="3476625"/>
            <a:ext cx="2998787" cy="1181100"/>
          </a:xfrm>
          <a:custGeom>
            <a:avLst/>
            <a:gdLst>
              <a:gd name="T0" fmla="*/ 0 w 1889"/>
              <a:gd name="T1" fmla="*/ 705 h 744"/>
              <a:gd name="T2" fmla="*/ 138 w 1889"/>
              <a:gd name="T3" fmla="*/ 699 h 744"/>
              <a:gd name="T4" fmla="*/ 284 w 1889"/>
              <a:gd name="T5" fmla="*/ 687 h 744"/>
              <a:gd name="T6" fmla="*/ 399 w 1889"/>
              <a:gd name="T7" fmla="*/ 670 h 744"/>
              <a:gd name="T8" fmla="*/ 498 w 1889"/>
              <a:gd name="T9" fmla="*/ 654 h 744"/>
              <a:gd name="T10" fmla="*/ 602 w 1889"/>
              <a:gd name="T11" fmla="*/ 628 h 744"/>
              <a:gd name="T12" fmla="*/ 689 w 1889"/>
              <a:gd name="T13" fmla="*/ 589 h 744"/>
              <a:gd name="T14" fmla="*/ 755 w 1889"/>
              <a:gd name="T15" fmla="*/ 546 h 744"/>
              <a:gd name="T16" fmla="*/ 825 w 1889"/>
              <a:gd name="T17" fmla="*/ 484 h 744"/>
              <a:gd name="T18" fmla="*/ 873 w 1889"/>
              <a:gd name="T19" fmla="*/ 432 h 744"/>
              <a:gd name="T20" fmla="*/ 1128 w 1889"/>
              <a:gd name="T21" fmla="*/ 111 h 744"/>
              <a:gd name="T22" fmla="*/ 1188 w 1889"/>
              <a:gd name="T23" fmla="*/ 64 h 744"/>
              <a:gd name="T24" fmla="*/ 1257 w 1889"/>
              <a:gd name="T25" fmla="*/ 27 h 744"/>
              <a:gd name="T26" fmla="*/ 1322 w 1889"/>
              <a:gd name="T27" fmla="*/ 7 h 744"/>
              <a:gd name="T28" fmla="*/ 1383 w 1889"/>
              <a:gd name="T29" fmla="*/ 0 h 744"/>
              <a:gd name="T30" fmla="*/ 1469 w 1889"/>
              <a:gd name="T31" fmla="*/ 4 h 744"/>
              <a:gd name="T32" fmla="*/ 1557 w 1889"/>
              <a:gd name="T33" fmla="*/ 28 h 744"/>
              <a:gd name="T34" fmla="*/ 1649 w 1889"/>
              <a:gd name="T35" fmla="*/ 85 h 744"/>
              <a:gd name="T36" fmla="*/ 1709 w 1889"/>
              <a:gd name="T37" fmla="*/ 147 h 744"/>
              <a:gd name="T38" fmla="*/ 1757 w 1889"/>
              <a:gd name="T39" fmla="*/ 208 h 744"/>
              <a:gd name="T40" fmla="*/ 1811 w 1889"/>
              <a:gd name="T41" fmla="*/ 280 h 744"/>
              <a:gd name="T42" fmla="*/ 1887 w 1889"/>
              <a:gd name="T43" fmla="*/ 368 h 744"/>
              <a:gd name="T44" fmla="*/ 1889 w 1889"/>
              <a:gd name="T45" fmla="*/ 744 h 744"/>
              <a:gd name="T46" fmla="*/ 2 w 1889"/>
              <a:gd name="T47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89" h="744">
                <a:moveTo>
                  <a:pt x="0" y="705"/>
                </a:moveTo>
                <a:lnTo>
                  <a:pt x="138" y="699"/>
                </a:lnTo>
                <a:lnTo>
                  <a:pt x="284" y="687"/>
                </a:lnTo>
                <a:lnTo>
                  <a:pt x="399" y="670"/>
                </a:lnTo>
                <a:lnTo>
                  <a:pt x="498" y="654"/>
                </a:lnTo>
                <a:lnTo>
                  <a:pt x="602" y="628"/>
                </a:lnTo>
                <a:lnTo>
                  <a:pt x="689" y="589"/>
                </a:lnTo>
                <a:lnTo>
                  <a:pt x="755" y="546"/>
                </a:lnTo>
                <a:lnTo>
                  <a:pt x="825" y="484"/>
                </a:lnTo>
                <a:lnTo>
                  <a:pt x="873" y="432"/>
                </a:lnTo>
                <a:lnTo>
                  <a:pt x="1128" y="111"/>
                </a:lnTo>
                <a:lnTo>
                  <a:pt x="1188" y="64"/>
                </a:lnTo>
                <a:lnTo>
                  <a:pt x="1257" y="27"/>
                </a:lnTo>
                <a:lnTo>
                  <a:pt x="1322" y="7"/>
                </a:lnTo>
                <a:lnTo>
                  <a:pt x="1383" y="0"/>
                </a:lnTo>
                <a:lnTo>
                  <a:pt x="1469" y="4"/>
                </a:lnTo>
                <a:lnTo>
                  <a:pt x="1557" y="28"/>
                </a:lnTo>
                <a:lnTo>
                  <a:pt x="1649" y="85"/>
                </a:lnTo>
                <a:lnTo>
                  <a:pt x="1709" y="147"/>
                </a:lnTo>
                <a:lnTo>
                  <a:pt x="1757" y="208"/>
                </a:lnTo>
                <a:lnTo>
                  <a:pt x="1811" y="280"/>
                </a:lnTo>
                <a:lnTo>
                  <a:pt x="1887" y="368"/>
                </a:lnTo>
                <a:lnTo>
                  <a:pt x="1889" y="744"/>
                </a:lnTo>
                <a:lnTo>
                  <a:pt x="2" y="744"/>
                </a:lnTo>
              </a:path>
            </a:pathLst>
          </a:custGeom>
          <a:solidFill>
            <a:schemeClr val="folHlink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prstDash val="dash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6322" name="Group 98"/>
          <p:cNvGrpSpPr/>
          <p:nvPr/>
        </p:nvGrpSpPr>
        <p:grpSpPr bwMode="auto">
          <a:xfrm>
            <a:off x="2303463" y="3961354"/>
            <a:ext cx="1535112" cy="676275"/>
            <a:chOff x="1451" y="2508"/>
            <a:chExt cx="967" cy="426"/>
          </a:xfrm>
        </p:grpSpPr>
        <p:sp>
          <p:nvSpPr>
            <p:cNvPr id="436320" name="Freeform 96"/>
            <p:cNvSpPr/>
            <p:nvPr/>
          </p:nvSpPr>
          <p:spPr bwMode="auto">
            <a:xfrm>
              <a:off x="1451" y="2508"/>
              <a:ext cx="967" cy="426"/>
            </a:xfrm>
            <a:custGeom>
              <a:avLst/>
              <a:gdLst>
                <a:gd name="T0" fmla="*/ 1 w 967"/>
                <a:gd name="T1" fmla="*/ 389 h 426"/>
                <a:gd name="T2" fmla="*/ 94 w 967"/>
                <a:gd name="T3" fmla="*/ 381 h 426"/>
                <a:gd name="T4" fmla="*/ 213 w 967"/>
                <a:gd name="T5" fmla="*/ 374 h 426"/>
                <a:gd name="T6" fmla="*/ 313 w 967"/>
                <a:gd name="T7" fmla="*/ 363 h 426"/>
                <a:gd name="T8" fmla="*/ 405 w 967"/>
                <a:gd name="T9" fmla="*/ 353 h 426"/>
                <a:gd name="T10" fmla="*/ 502 w 967"/>
                <a:gd name="T11" fmla="*/ 336 h 426"/>
                <a:gd name="T12" fmla="*/ 589 w 967"/>
                <a:gd name="T13" fmla="*/ 317 h 426"/>
                <a:gd name="T14" fmla="*/ 663 w 967"/>
                <a:gd name="T15" fmla="*/ 288 h 426"/>
                <a:gd name="T16" fmla="*/ 730 w 967"/>
                <a:gd name="T17" fmla="*/ 248 h 426"/>
                <a:gd name="T18" fmla="*/ 787 w 967"/>
                <a:gd name="T19" fmla="*/ 200 h 426"/>
                <a:gd name="T20" fmla="*/ 840 w 967"/>
                <a:gd name="T21" fmla="*/ 152 h 426"/>
                <a:gd name="T22" fmla="*/ 903 w 967"/>
                <a:gd name="T23" fmla="*/ 78 h 426"/>
                <a:gd name="T24" fmla="*/ 966 w 967"/>
                <a:gd name="T25" fmla="*/ 0 h 426"/>
                <a:gd name="T26" fmla="*/ 967 w 967"/>
                <a:gd name="T27" fmla="*/ 426 h 426"/>
                <a:gd name="T28" fmla="*/ 0 w 967"/>
                <a:gd name="T2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426">
                  <a:moveTo>
                    <a:pt x="1" y="389"/>
                  </a:moveTo>
                  <a:lnTo>
                    <a:pt x="94" y="381"/>
                  </a:lnTo>
                  <a:lnTo>
                    <a:pt x="213" y="374"/>
                  </a:lnTo>
                  <a:lnTo>
                    <a:pt x="313" y="363"/>
                  </a:lnTo>
                  <a:lnTo>
                    <a:pt x="405" y="353"/>
                  </a:lnTo>
                  <a:lnTo>
                    <a:pt x="502" y="336"/>
                  </a:lnTo>
                  <a:lnTo>
                    <a:pt x="589" y="317"/>
                  </a:lnTo>
                  <a:lnTo>
                    <a:pt x="663" y="288"/>
                  </a:lnTo>
                  <a:lnTo>
                    <a:pt x="730" y="248"/>
                  </a:lnTo>
                  <a:lnTo>
                    <a:pt x="787" y="200"/>
                  </a:lnTo>
                  <a:lnTo>
                    <a:pt x="840" y="152"/>
                  </a:lnTo>
                  <a:lnTo>
                    <a:pt x="903" y="78"/>
                  </a:lnTo>
                  <a:lnTo>
                    <a:pt x="966" y="0"/>
                  </a:lnTo>
                  <a:lnTo>
                    <a:pt x="967" y="426"/>
                  </a:lnTo>
                  <a:lnTo>
                    <a:pt x="0" y="426"/>
                  </a:lnTo>
                </a:path>
              </a:pathLst>
            </a:custGeom>
            <a:solidFill>
              <a:schemeClr val="accent1">
                <a:alpha val="49001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6321" name="Line 97"/>
            <p:cNvSpPr>
              <a:spLocks noChangeShapeType="1"/>
            </p:cNvSpPr>
            <p:nvPr/>
          </p:nvSpPr>
          <p:spPr bwMode="auto">
            <a:xfrm>
              <a:off x="2414" y="2517"/>
              <a:ext cx="1" cy="41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6301" name="Group 77"/>
          <p:cNvGrpSpPr/>
          <p:nvPr/>
        </p:nvGrpSpPr>
        <p:grpSpPr bwMode="auto">
          <a:xfrm>
            <a:off x="2293938" y="3475038"/>
            <a:ext cx="4495800" cy="1120775"/>
            <a:chOff x="1597" y="3237"/>
            <a:chExt cx="2832" cy="706"/>
          </a:xfrm>
        </p:grpSpPr>
        <p:sp>
          <p:nvSpPr>
            <p:cNvPr id="436302" name="Freeform 78"/>
            <p:cNvSpPr/>
            <p:nvPr/>
          </p:nvSpPr>
          <p:spPr bwMode="auto">
            <a:xfrm>
              <a:off x="1597" y="3237"/>
              <a:ext cx="1407" cy="705"/>
            </a:xfrm>
            <a:custGeom>
              <a:avLst/>
              <a:gdLst>
                <a:gd name="T0" fmla="*/ 0 w 1575"/>
                <a:gd name="T1" fmla="*/ 856 h 856"/>
                <a:gd name="T2" fmla="*/ 672 w 1575"/>
                <a:gd name="T3" fmla="*/ 767 h 856"/>
                <a:gd name="T4" fmla="*/ 1040 w 1575"/>
                <a:gd name="T5" fmla="*/ 447 h 856"/>
                <a:gd name="T6" fmla="*/ 1230 w 1575"/>
                <a:gd name="T7" fmla="*/ 184 h 856"/>
                <a:gd name="T8" fmla="*/ 1440 w 1575"/>
                <a:gd name="T9" fmla="*/ 23 h 856"/>
                <a:gd name="T10" fmla="*/ 1575 w 1575"/>
                <a:gd name="T1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5" h="856">
                  <a:moveTo>
                    <a:pt x="0" y="856"/>
                  </a:moveTo>
                  <a:cubicBezTo>
                    <a:pt x="123" y="856"/>
                    <a:pt x="495" y="828"/>
                    <a:pt x="672" y="767"/>
                  </a:cubicBezTo>
                  <a:cubicBezTo>
                    <a:pt x="849" y="706"/>
                    <a:pt x="957" y="556"/>
                    <a:pt x="1040" y="447"/>
                  </a:cubicBezTo>
                  <a:cubicBezTo>
                    <a:pt x="1123" y="338"/>
                    <a:pt x="1167" y="271"/>
                    <a:pt x="1230" y="184"/>
                  </a:cubicBezTo>
                  <a:cubicBezTo>
                    <a:pt x="1293" y="97"/>
                    <a:pt x="1374" y="46"/>
                    <a:pt x="1440" y="23"/>
                  </a:cubicBezTo>
                  <a:cubicBezTo>
                    <a:pt x="1506" y="0"/>
                    <a:pt x="1548" y="1"/>
                    <a:pt x="1575" y="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6303" name="Freeform 79"/>
            <p:cNvSpPr/>
            <p:nvPr/>
          </p:nvSpPr>
          <p:spPr bwMode="auto">
            <a:xfrm flipH="1">
              <a:off x="3001" y="3238"/>
              <a:ext cx="1428" cy="705"/>
            </a:xfrm>
            <a:custGeom>
              <a:avLst/>
              <a:gdLst>
                <a:gd name="T0" fmla="*/ 0 w 1575"/>
                <a:gd name="T1" fmla="*/ 856 h 856"/>
                <a:gd name="T2" fmla="*/ 672 w 1575"/>
                <a:gd name="T3" fmla="*/ 767 h 856"/>
                <a:gd name="T4" fmla="*/ 1040 w 1575"/>
                <a:gd name="T5" fmla="*/ 447 h 856"/>
                <a:gd name="T6" fmla="*/ 1230 w 1575"/>
                <a:gd name="T7" fmla="*/ 184 h 856"/>
                <a:gd name="T8" fmla="*/ 1440 w 1575"/>
                <a:gd name="T9" fmla="*/ 23 h 856"/>
                <a:gd name="T10" fmla="*/ 1575 w 1575"/>
                <a:gd name="T11" fmla="*/ 4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5" h="856">
                  <a:moveTo>
                    <a:pt x="0" y="856"/>
                  </a:moveTo>
                  <a:cubicBezTo>
                    <a:pt x="123" y="856"/>
                    <a:pt x="495" y="828"/>
                    <a:pt x="672" y="767"/>
                  </a:cubicBezTo>
                  <a:cubicBezTo>
                    <a:pt x="849" y="706"/>
                    <a:pt x="957" y="556"/>
                    <a:pt x="1040" y="447"/>
                  </a:cubicBezTo>
                  <a:cubicBezTo>
                    <a:pt x="1123" y="338"/>
                    <a:pt x="1167" y="271"/>
                    <a:pt x="1230" y="184"/>
                  </a:cubicBezTo>
                  <a:cubicBezTo>
                    <a:pt x="1293" y="97"/>
                    <a:pt x="1374" y="46"/>
                    <a:pt x="1440" y="23"/>
                  </a:cubicBezTo>
                  <a:cubicBezTo>
                    <a:pt x="1506" y="0"/>
                    <a:pt x="1548" y="1"/>
                    <a:pt x="1575" y="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6327" name="Group 103"/>
          <p:cNvGrpSpPr/>
          <p:nvPr/>
        </p:nvGrpSpPr>
        <p:grpSpPr bwMode="auto">
          <a:xfrm>
            <a:off x="4965707" y="3414715"/>
            <a:ext cx="1593852" cy="776288"/>
            <a:chOff x="3128" y="2151"/>
            <a:chExt cx="1004" cy="489"/>
          </a:xfrm>
        </p:grpSpPr>
        <p:graphicFrame>
          <p:nvGraphicFramePr>
            <p:cNvPr id="436323" name="Object 99"/>
            <p:cNvGraphicFramePr>
              <a:graphicFrameLocks noChangeAspect="1"/>
            </p:cNvGraphicFramePr>
            <p:nvPr/>
          </p:nvGraphicFramePr>
          <p:xfrm>
            <a:off x="3481" y="2151"/>
            <a:ext cx="65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315200" imgH="3962400" progId="Equation.DSMT4">
                    <p:embed/>
                  </p:oleObj>
                </mc:Choice>
                <mc:Fallback>
                  <p:oleObj name="Equation" r:id="rId20" imgW="7315200" imgH="3962400" progId="Equation.DSMT4">
                    <p:embed/>
                    <p:pic>
                      <p:nvPicPr>
                        <p:cNvPr id="0" name="图片 659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2151"/>
                          <a:ext cx="65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326" name="Line 102"/>
            <p:cNvSpPr>
              <a:spLocks noChangeShapeType="1"/>
            </p:cNvSpPr>
            <p:nvPr/>
          </p:nvSpPr>
          <p:spPr bwMode="auto">
            <a:xfrm flipH="1">
              <a:off x="3128" y="2376"/>
              <a:ext cx="336" cy="2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6330" name="Group 106"/>
          <p:cNvGrpSpPr/>
          <p:nvPr/>
        </p:nvGrpSpPr>
        <p:grpSpPr bwMode="auto">
          <a:xfrm>
            <a:off x="2333625" y="3476624"/>
            <a:ext cx="1322388" cy="942974"/>
            <a:chOff x="1470" y="2190"/>
            <a:chExt cx="833" cy="594"/>
          </a:xfrm>
        </p:grpSpPr>
        <p:graphicFrame>
          <p:nvGraphicFramePr>
            <p:cNvPr id="436324" name="Object 100"/>
            <p:cNvGraphicFramePr>
              <a:graphicFrameLocks noChangeAspect="1"/>
            </p:cNvGraphicFramePr>
            <p:nvPr/>
          </p:nvGraphicFramePr>
          <p:xfrm>
            <a:off x="1470" y="2190"/>
            <a:ext cx="83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839200" imgH="3962400" progId="Equation.DSMT4">
                    <p:embed/>
                  </p:oleObj>
                </mc:Choice>
                <mc:Fallback>
                  <p:oleObj name="Equation" r:id="rId22" imgW="8839200" imgH="3962400" progId="Equation.DSMT4">
                    <p:embed/>
                    <p:pic>
                      <p:nvPicPr>
                        <p:cNvPr id="0" name="图片 6598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190"/>
                          <a:ext cx="83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6328" name="Line 104"/>
            <p:cNvSpPr>
              <a:spLocks noChangeShapeType="1"/>
            </p:cNvSpPr>
            <p:nvPr/>
          </p:nvSpPr>
          <p:spPr bwMode="auto">
            <a:xfrm>
              <a:off x="2048" y="2488"/>
              <a:ext cx="240" cy="2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med" len="lg"/>
            </a:ln>
            <a:effectLst>
              <a:outerShdw dist="89803" dir="487806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6334" name="Group 110"/>
          <p:cNvGrpSpPr/>
          <p:nvPr/>
        </p:nvGrpSpPr>
        <p:grpSpPr bwMode="auto">
          <a:xfrm>
            <a:off x="5113335" y="5102225"/>
            <a:ext cx="2847973" cy="565150"/>
            <a:chOff x="3677" y="3326"/>
            <a:chExt cx="1794" cy="356"/>
          </a:xfrm>
          <a:solidFill>
            <a:schemeClr val="bg1"/>
          </a:solidFill>
        </p:grpSpPr>
        <p:sp>
          <p:nvSpPr>
            <p:cNvPr id="436332" name="AutoShape 108"/>
            <p:cNvSpPr>
              <a:spLocks noChangeArrowheads="1"/>
            </p:cNvSpPr>
            <p:nvPr/>
          </p:nvSpPr>
          <p:spPr bwMode="auto">
            <a:xfrm>
              <a:off x="3677" y="3326"/>
              <a:ext cx="1794" cy="356"/>
            </a:xfrm>
            <a:prstGeom prst="wedgeRectCallout">
              <a:avLst>
                <a:gd name="adj1" fmla="val -34236"/>
                <a:gd name="adj2" fmla="val -107583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36333" name="Object 109"/>
            <p:cNvGraphicFramePr>
              <a:graphicFrameLocks noChangeAspect="1"/>
            </p:cNvGraphicFramePr>
            <p:nvPr/>
          </p:nvGraphicFramePr>
          <p:xfrm>
            <a:off x="3725" y="3379"/>
            <a:ext cx="17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4993600" imgH="4572000" progId="Equation.DSMT4">
                    <p:embed/>
                  </p:oleObj>
                </mc:Choice>
                <mc:Fallback>
                  <p:oleObj name="Equation" r:id="rId24" imgW="24993600" imgH="4572000" progId="Equation.DSMT4">
                    <p:embed/>
                    <p:pic>
                      <p:nvPicPr>
                        <p:cNvPr id="0" name="图片 659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3379"/>
                          <a:ext cx="1704" cy="2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4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4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6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6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3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3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0"/>
                                        <p:tgtEl>
                                          <p:spTgt spid="43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6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3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6" grpId="0" bldLvl="0" animBg="1"/>
      <p:bldP spid="436316" grpId="0" bldLvl="0" animBg="1"/>
      <p:bldP spid="43631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23850" y="1512888"/>
          <a:ext cx="8424865" cy="519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51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0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6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0.5040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0.5160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0.5199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0.5319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0.5359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0.5398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0.5438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0.5517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0.5596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0.5636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0.5714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0.5753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0.5793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0.5871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0.5910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0.5948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0.5987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0.6026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0.6064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0.6179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0.6255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0.6331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0.6443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0.6517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0.6554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0.6591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0.6915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0.6950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0.7088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0.7157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0.7190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0.9989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0.9990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2727325" y="581025"/>
          <a:ext cx="3698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76800" imgH="9144000" progId="Equation.DSMT4">
                  <p:embed/>
                </p:oleObj>
              </mc:Choice>
              <mc:Fallback>
                <p:oleObj name="Equation" r:id="rId2" imgW="42976800" imgH="9144000" progId="Equation.DSMT4">
                  <p:embed/>
                  <p:pic>
                    <p:nvPicPr>
                      <p:cNvPr id="0" name="图片 706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81025"/>
                        <a:ext cx="36988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280" name="Group 32"/>
          <p:cNvGrpSpPr/>
          <p:nvPr/>
        </p:nvGrpSpPr>
        <p:grpSpPr bwMode="auto">
          <a:xfrm>
            <a:off x="1784351" y="630238"/>
            <a:ext cx="6142038" cy="533400"/>
            <a:chOff x="1028" y="397"/>
            <a:chExt cx="3869" cy="336"/>
          </a:xfrm>
        </p:grpSpPr>
        <p:sp>
          <p:nvSpPr>
            <p:cNvPr id="437250" name="Rectangle 2"/>
            <p:cNvSpPr>
              <a:spLocks noChangeArrowheads="1"/>
            </p:cNvSpPr>
            <p:nvPr/>
          </p:nvSpPr>
          <p:spPr bwMode="auto">
            <a:xfrm>
              <a:off x="3411" y="397"/>
              <a:ext cx="14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之间的关系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37279" name="Object 31"/>
            <p:cNvGraphicFramePr>
              <a:graphicFrameLocks noChangeAspect="1"/>
            </p:cNvGraphicFramePr>
            <p:nvPr/>
          </p:nvGraphicFramePr>
          <p:xfrm>
            <a:off x="1028" y="417"/>
            <a:ext cx="24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271200" imgH="4876800" progId="Equation.DSMT4">
                    <p:embed/>
                  </p:oleObj>
                </mc:Choice>
                <mc:Fallback>
                  <p:oleObj name="Equation" r:id="rId2" imgW="36271200" imgH="4876800" progId="Equation.DSMT4">
                    <p:embed/>
                    <p:pic>
                      <p:nvPicPr>
                        <p:cNvPr id="0" name="图片 6609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417"/>
                          <a:ext cx="24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7281" name="WordArt 33"/>
          <p:cNvSpPr>
            <a:spLocks noChangeArrowheads="1" noChangeShapeType="1" noTextEdit="1"/>
          </p:cNvSpPr>
          <p:nvPr/>
        </p:nvSpPr>
        <p:spPr bwMode="auto">
          <a:xfrm>
            <a:off x="779463" y="1831975"/>
            <a:ext cx="347662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6699FF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sp>
        <p:nvSpPr>
          <p:cNvPr id="437282" name="WordArt 34"/>
          <p:cNvSpPr>
            <a:spLocks noChangeArrowheads="1" noChangeShapeType="1" noTextEdit="1"/>
          </p:cNvSpPr>
          <p:nvPr/>
        </p:nvSpPr>
        <p:spPr bwMode="auto">
          <a:xfrm>
            <a:off x="762000" y="1306513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引理</a:t>
            </a:r>
          </a:p>
        </p:txBody>
      </p:sp>
      <p:grpSp>
        <p:nvGrpSpPr>
          <p:cNvPr id="437286" name="Group 38"/>
          <p:cNvGrpSpPr/>
          <p:nvPr/>
        </p:nvGrpSpPr>
        <p:grpSpPr bwMode="auto">
          <a:xfrm>
            <a:off x="1731963" y="1023940"/>
            <a:ext cx="6416679" cy="898525"/>
            <a:chOff x="1043" y="581"/>
            <a:chExt cx="4042" cy="566"/>
          </a:xfrm>
        </p:grpSpPr>
        <p:sp>
          <p:nvSpPr>
            <p:cNvPr id="437256" name="Rectangle 8"/>
            <p:cNvSpPr>
              <a:spLocks noChangeArrowheads="1"/>
            </p:cNvSpPr>
            <p:nvPr/>
          </p:nvSpPr>
          <p:spPr bwMode="auto">
            <a:xfrm>
              <a:off x="1043" y="689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若</a:t>
              </a:r>
            </a:p>
          </p:txBody>
        </p:sp>
        <p:sp>
          <p:nvSpPr>
            <p:cNvPr id="437283" name="Rectangle 35"/>
            <p:cNvSpPr>
              <a:spLocks noChangeArrowheads="1"/>
            </p:cNvSpPr>
            <p:nvPr/>
          </p:nvSpPr>
          <p:spPr bwMode="auto">
            <a:xfrm>
              <a:off x="2725" y="692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</a:t>
              </a:r>
            </a:p>
          </p:txBody>
        </p:sp>
        <p:graphicFrame>
          <p:nvGraphicFramePr>
            <p:cNvPr id="437284" name="Object 36"/>
            <p:cNvGraphicFramePr>
              <a:graphicFrameLocks noChangeAspect="1"/>
            </p:cNvGraphicFramePr>
            <p:nvPr/>
          </p:nvGraphicFramePr>
          <p:xfrm>
            <a:off x="1290" y="699"/>
            <a:ext cx="150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507200" imgH="4876800" progId="Equation.DSMT4">
                    <p:embed/>
                  </p:oleObj>
                </mc:Choice>
                <mc:Fallback>
                  <p:oleObj name="Equation" r:id="rId4" imgW="19507200" imgH="4876800" progId="Equation.DSMT4">
                    <p:embed/>
                    <p:pic>
                      <p:nvPicPr>
                        <p:cNvPr id="0" name="图片 6609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699"/>
                          <a:ext cx="150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7285" name="Object 37"/>
            <p:cNvGraphicFramePr>
              <a:graphicFrameLocks noChangeAspect="1"/>
            </p:cNvGraphicFramePr>
            <p:nvPr/>
          </p:nvGraphicFramePr>
          <p:xfrm>
            <a:off x="2991" y="581"/>
            <a:ext cx="2094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822400" imgH="7620000" progId="Equation.DSMT4">
                    <p:embed/>
                  </p:oleObj>
                </mc:Choice>
                <mc:Fallback>
                  <p:oleObj name="Equation" r:id="rId6" imgW="26822400" imgH="7620000" progId="Equation.DSMT4">
                    <p:embed/>
                    <p:pic>
                      <p:nvPicPr>
                        <p:cNvPr id="0" name="图片 660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581"/>
                          <a:ext cx="2094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7287" name="Object 39"/>
          <p:cNvGraphicFramePr>
            <a:graphicFrameLocks noChangeAspect="1"/>
          </p:cNvGraphicFramePr>
          <p:nvPr/>
        </p:nvGraphicFramePr>
        <p:xfrm>
          <a:off x="1119188" y="2330450"/>
          <a:ext cx="26828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0" imgH="4572000" progId="Equation.DSMT4">
                  <p:embed/>
                </p:oleObj>
              </mc:Choice>
              <mc:Fallback>
                <p:oleObj name="Equation" r:id="rId8" imgW="22860000" imgH="4572000" progId="Equation.DSMT4">
                  <p:embed/>
                  <p:pic>
                    <p:nvPicPr>
                      <p:cNvPr id="0" name="图片 660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330450"/>
                        <a:ext cx="26828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7289" name="Group 41"/>
          <p:cNvGrpSpPr/>
          <p:nvPr/>
        </p:nvGrpSpPr>
        <p:grpSpPr bwMode="auto">
          <a:xfrm>
            <a:off x="1328738" y="1720850"/>
            <a:ext cx="3160712" cy="519113"/>
            <a:chOff x="789" y="1108"/>
            <a:chExt cx="1991" cy="327"/>
          </a:xfrm>
        </p:grpSpPr>
        <p:sp>
          <p:nvSpPr>
            <p:cNvPr id="437257" name="Rectangle 9"/>
            <p:cNvSpPr>
              <a:spLocks noChangeArrowheads="1"/>
            </p:cNvSpPr>
            <p:nvPr/>
          </p:nvSpPr>
          <p:spPr bwMode="auto">
            <a:xfrm>
              <a:off x="938" y="1108"/>
              <a:ext cx="1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的分布函数为</a:t>
              </a:r>
              <a:endParaRPr lang="zh-CN" altLang="en-US" i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7288" name="Object 40"/>
            <p:cNvGraphicFramePr>
              <a:graphicFrameLocks noChangeAspect="1"/>
            </p:cNvGraphicFramePr>
            <p:nvPr/>
          </p:nvGraphicFramePr>
          <p:xfrm>
            <a:off x="789" y="1180"/>
            <a:ext cx="25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57600" imgH="3352800" progId="Equation.DSMT4">
                    <p:embed/>
                  </p:oleObj>
                </mc:Choice>
                <mc:Fallback>
                  <p:oleObj name="Equation" r:id="rId10" imgW="3657600" imgH="3352800" progId="Equation.DSMT4">
                    <p:embed/>
                    <p:pic>
                      <p:nvPicPr>
                        <p:cNvPr id="0" name="图片 6609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1180"/>
                          <a:ext cx="25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7290" name="Object 42"/>
          <p:cNvGraphicFramePr>
            <a:graphicFrameLocks noChangeAspect="1"/>
          </p:cNvGraphicFramePr>
          <p:nvPr/>
        </p:nvGraphicFramePr>
        <p:xfrm>
          <a:off x="3702050" y="2063750"/>
          <a:ext cx="2863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45600" imgH="7620000" progId="Equation.DSMT4">
                  <p:embed/>
                </p:oleObj>
              </mc:Choice>
              <mc:Fallback>
                <p:oleObj name="Equation" r:id="rId12" imgW="21945600" imgH="7620000" progId="Equation.DSMT4">
                  <p:embed/>
                  <p:pic>
                    <p:nvPicPr>
                      <p:cNvPr id="0" name="图片 660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2063750"/>
                        <a:ext cx="2863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91" name="Object 43"/>
          <p:cNvGraphicFramePr>
            <a:graphicFrameLocks noChangeAspect="1"/>
          </p:cNvGraphicFramePr>
          <p:nvPr/>
        </p:nvGraphicFramePr>
        <p:xfrm>
          <a:off x="3686175" y="2898775"/>
          <a:ext cx="2895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50400" imgH="3962400" progId="Equation.DSMT4">
                  <p:embed/>
                </p:oleObj>
              </mc:Choice>
              <mc:Fallback>
                <p:oleObj name="Equation" r:id="rId14" imgW="22250400" imgH="3962400" progId="Equation.DSMT4">
                  <p:embed/>
                  <p:pic>
                    <p:nvPicPr>
                      <p:cNvPr id="0" name="图片 660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898775"/>
                        <a:ext cx="2895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92" name="Object 44"/>
          <p:cNvGraphicFramePr>
            <a:graphicFrameLocks noChangeAspect="1"/>
          </p:cNvGraphicFramePr>
          <p:nvPr/>
        </p:nvGraphicFramePr>
        <p:xfrm>
          <a:off x="3678238" y="3178175"/>
          <a:ext cx="39671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956000" imgH="9448800" progId="Equation.DSMT4">
                  <p:embed/>
                </p:oleObj>
              </mc:Choice>
              <mc:Fallback>
                <p:oleObj name="Equation" r:id="rId16" imgW="28956000" imgH="9448800" progId="Equation.DSMT4">
                  <p:embed/>
                  <p:pic>
                    <p:nvPicPr>
                      <p:cNvPr id="0" name="图片 660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3178175"/>
                        <a:ext cx="396716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93" name="Object 45"/>
          <p:cNvGraphicFramePr>
            <a:graphicFrameLocks noChangeAspect="1"/>
          </p:cNvGraphicFramePr>
          <p:nvPr/>
        </p:nvGraphicFramePr>
        <p:xfrm>
          <a:off x="3683000" y="4133850"/>
          <a:ext cx="28336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336000" imgH="8534400" progId="Equation.DSMT4">
                  <p:embed/>
                </p:oleObj>
              </mc:Choice>
              <mc:Fallback>
                <p:oleObj name="Equation" r:id="rId18" imgW="21336000" imgH="8534400" progId="Equation.DSMT4">
                  <p:embed/>
                  <p:pic>
                    <p:nvPicPr>
                      <p:cNvPr id="0" name="图片 660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133850"/>
                        <a:ext cx="283368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94" name="Object 46"/>
          <p:cNvGraphicFramePr>
            <a:graphicFrameLocks noChangeAspect="1"/>
          </p:cNvGraphicFramePr>
          <p:nvPr/>
        </p:nvGraphicFramePr>
        <p:xfrm>
          <a:off x="3662363" y="5236296"/>
          <a:ext cx="1447018" cy="600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753600" imgH="4267200" progId="Equation.DSMT4">
                  <p:embed/>
                </p:oleObj>
              </mc:Choice>
              <mc:Fallback>
                <p:oleObj name="Equation" r:id="rId20" imgW="9753600" imgH="4267200" progId="Equation.DSMT4">
                  <p:embed/>
                  <p:pic>
                    <p:nvPicPr>
                      <p:cNvPr id="0" name="图片 660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5236296"/>
                        <a:ext cx="1447018" cy="600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95" name="Object 47"/>
          <p:cNvGraphicFramePr>
            <a:graphicFrameLocks noChangeAspect="1"/>
          </p:cNvGraphicFramePr>
          <p:nvPr/>
        </p:nvGraphicFramePr>
        <p:xfrm>
          <a:off x="1522412" y="5876781"/>
          <a:ext cx="2398535" cy="49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507200" imgH="4267200" progId="Equation.DSMT4">
                  <p:embed/>
                </p:oleObj>
              </mc:Choice>
              <mc:Fallback>
                <p:oleObj name="Equation" r:id="rId22" imgW="19507200" imgH="4267200" progId="Equation.DSMT4">
                  <p:embed/>
                  <p:pic>
                    <p:nvPicPr>
                      <p:cNvPr id="0" name="图片 660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5876781"/>
                        <a:ext cx="2398535" cy="496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7310" name="Group 62"/>
          <p:cNvGrpSpPr/>
          <p:nvPr/>
        </p:nvGrpSpPr>
        <p:grpSpPr bwMode="auto">
          <a:xfrm>
            <a:off x="1663700" y="3197225"/>
            <a:ext cx="2049463" cy="565150"/>
            <a:chOff x="1040" y="2014"/>
            <a:chExt cx="1291" cy="356"/>
          </a:xfrm>
        </p:grpSpPr>
        <p:sp>
          <p:nvSpPr>
            <p:cNvPr id="437296" name="AutoShape 48"/>
            <p:cNvSpPr>
              <a:spLocks noChangeArrowheads="1"/>
            </p:cNvSpPr>
            <p:nvPr/>
          </p:nvSpPr>
          <p:spPr bwMode="auto">
            <a:xfrm>
              <a:off x="1040" y="2014"/>
              <a:ext cx="1259" cy="356"/>
            </a:xfrm>
            <a:prstGeom prst="wedgeRectCallout">
              <a:avLst>
                <a:gd name="adj1" fmla="val 84949"/>
                <a:gd name="adj2" fmla="val -58148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437300" name="Object 52"/>
            <p:cNvGraphicFramePr>
              <a:graphicFrameLocks noChangeAspect="1"/>
            </p:cNvGraphicFramePr>
            <p:nvPr/>
          </p:nvGraphicFramePr>
          <p:xfrm>
            <a:off x="1043" y="2035"/>
            <a:ext cx="128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897600" imgH="4876800" progId="Equation.DSMT4">
                    <p:embed/>
                  </p:oleObj>
                </mc:Choice>
                <mc:Fallback>
                  <p:oleObj name="Equation" r:id="rId24" imgW="18897600" imgH="4876800" progId="Equation.DSMT4">
                    <p:embed/>
                    <p:pic>
                      <p:nvPicPr>
                        <p:cNvPr id="0" name="图片 660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2035"/>
                          <a:ext cx="128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E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7311" name="Group 63"/>
          <p:cNvGrpSpPr/>
          <p:nvPr/>
        </p:nvGrpSpPr>
        <p:grpSpPr bwMode="auto">
          <a:xfrm>
            <a:off x="6494348" y="4413452"/>
            <a:ext cx="2482850" cy="1738313"/>
            <a:chOff x="3825" y="2660"/>
            <a:chExt cx="1564" cy="1095"/>
          </a:xfrm>
          <a:solidFill>
            <a:schemeClr val="bg1"/>
          </a:solidFill>
        </p:grpSpPr>
        <p:sp>
          <p:nvSpPr>
            <p:cNvPr id="437304" name="AutoShape 56"/>
            <p:cNvSpPr>
              <a:spLocks noChangeArrowheads="1"/>
            </p:cNvSpPr>
            <p:nvPr/>
          </p:nvSpPr>
          <p:spPr bwMode="auto">
            <a:xfrm>
              <a:off x="3825" y="2695"/>
              <a:ext cx="1564" cy="1060"/>
            </a:xfrm>
            <a:prstGeom prst="wedgeRectCallout">
              <a:avLst>
                <a:gd name="adj1" fmla="val -40088"/>
                <a:gd name="adj2" fmla="val -76134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</a:pPr>
              <a:endPara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令</a:t>
              </a:r>
            </a:p>
            <a:p>
              <a:pPr>
                <a:spcBef>
                  <a:spcPct val="50000"/>
                </a:spcBef>
              </a:pPr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37306" name="Object 58"/>
            <p:cNvGraphicFramePr>
              <a:graphicFrameLocks noChangeAspect="1"/>
            </p:cNvGraphicFramePr>
            <p:nvPr/>
          </p:nvGraphicFramePr>
          <p:xfrm>
            <a:off x="4149" y="2660"/>
            <a:ext cx="93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716000" imgH="7620000" progId="Equation.DSMT4">
                    <p:embed/>
                  </p:oleObj>
                </mc:Choice>
                <mc:Fallback>
                  <p:oleObj name="Equation" r:id="rId26" imgW="13716000" imgH="7620000" progId="Equation.DSMT4">
                    <p:embed/>
                    <p:pic>
                      <p:nvPicPr>
                        <p:cNvPr id="0" name="图片 660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2660"/>
                          <a:ext cx="93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7307" name="Object 59"/>
          <p:cNvGraphicFramePr>
            <a:graphicFrameLocks noChangeAspect="1"/>
          </p:cNvGraphicFramePr>
          <p:nvPr/>
        </p:nvGraphicFramePr>
        <p:xfrm>
          <a:off x="6607494" y="5130426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1336000" imgH="3962400" progId="Equation.DSMT4">
                  <p:embed/>
                </p:oleObj>
              </mc:Choice>
              <mc:Fallback>
                <p:oleObj name="Equation" r:id="rId28" imgW="21336000" imgH="3962400" progId="Equation.DSMT4">
                  <p:embed/>
                  <p:pic>
                    <p:nvPicPr>
                      <p:cNvPr id="0" name="图片 660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494" y="5130426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08" name="Object 60"/>
          <p:cNvGraphicFramePr>
            <a:graphicFrameLocks noChangeAspect="1"/>
          </p:cNvGraphicFramePr>
          <p:nvPr/>
        </p:nvGraphicFramePr>
        <p:xfrm>
          <a:off x="6563044" y="5595564"/>
          <a:ext cx="1616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935200" imgH="3352800" progId="Equation.DSMT4">
                  <p:embed/>
                </p:oleObj>
              </mc:Choice>
              <mc:Fallback>
                <p:oleObj name="Equation" r:id="rId30" imgW="14935200" imgH="3352800" progId="Equation.DSMT4">
                  <p:embed/>
                  <p:pic>
                    <p:nvPicPr>
                      <p:cNvPr id="0" name="图片 660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044" y="5595564"/>
                        <a:ext cx="1616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7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7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7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7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37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7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7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37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37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37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1" grpId="0"/>
      <p:bldP spid="4372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1290638" y="2684463"/>
            <a:ext cx="729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⑴ </a:t>
            </a:r>
            <a:r>
              <a:rPr lang="zh-CN" altLang="en-US" b="1" dirty="0">
                <a:solidFill>
                  <a:schemeClr val="bg2"/>
                </a:solidFill>
              </a:rPr>
              <a:t>在</a:t>
            </a:r>
            <a:r>
              <a:rPr lang="en-US" altLang="zh-CN" b="1" dirty="0">
                <a:solidFill>
                  <a:schemeClr val="bg2"/>
                </a:solidFill>
              </a:rPr>
              <a:t>70</a:t>
            </a:r>
            <a:r>
              <a:rPr lang="zh-CN" altLang="en-US" b="1" dirty="0">
                <a:solidFill>
                  <a:schemeClr val="bg2"/>
                </a:solidFill>
              </a:rPr>
              <a:t>分钟内</a:t>
            </a:r>
            <a:r>
              <a:rPr lang="en-US" altLang="zh-CN" b="1" dirty="0">
                <a:solidFill>
                  <a:schemeClr val="bg2"/>
                </a:solidFill>
              </a:rPr>
              <a:t>,</a:t>
            </a:r>
            <a:r>
              <a:rPr lang="zh-CN" altLang="en-US" b="1" dirty="0">
                <a:solidFill>
                  <a:schemeClr val="bg2"/>
                </a:solidFill>
              </a:rPr>
              <a:t>走路线</a:t>
            </a:r>
            <a:r>
              <a:rPr lang="zh-CN" altLang="en-US" sz="1400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及时赶到的概率为</a:t>
            </a: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-4763" y="4905375"/>
            <a:ext cx="61912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故在这种情况下应该走第二条路线</a:t>
            </a:r>
            <a:r>
              <a:rPr lang="en-US" altLang="zh-CN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38293" name="WordArt 21"/>
          <p:cNvSpPr>
            <a:spLocks noChangeArrowheads="1" noChangeShapeType="1" noTextEdit="1"/>
          </p:cNvSpPr>
          <p:nvPr/>
        </p:nvSpPr>
        <p:spPr bwMode="auto">
          <a:xfrm>
            <a:off x="800100" y="2770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6699FF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38295" name="Object 23"/>
          <p:cNvGraphicFramePr>
            <a:graphicFrameLocks noChangeAspect="1"/>
          </p:cNvGraphicFramePr>
          <p:nvPr/>
        </p:nvGraphicFramePr>
        <p:xfrm>
          <a:off x="1592263" y="3294063"/>
          <a:ext cx="18462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68800" imgH="3962400" progId="Equation.DSMT4">
                  <p:embed/>
                </p:oleObj>
              </mc:Choice>
              <mc:Fallback>
                <p:oleObj name="Equation" r:id="rId2" imgW="17068800" imgH="3962400" progId="Equation.DSMT4">
                  <p:embed/>
                  <p:pic>
                    <p:nvPicPr>
                      <p:cNvPr id="0" name="图片 662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294063"/>
                        <a:ext cx="18462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8298" name="Group 26"/>
          <p:cNvGrpSpPr/>
          <p:nvPr/>
        </p:nvGrpSpPr>
        <p:grpSpPr bwMode="auto">
          <a:xfrm>
            <a:off x="0" y="527050"/>
            <a:ext cx="9142413" cy="2227263"/>
            <a:chOff x="0" y="308"/>
            <a:chExt cx="5759" cy="1403"/>
          </a:xfrm>
        </p:grpSpPr>
        <p:graphicFrame>
          <p:nvGraphicFramePr>
            <p:cNvPr id="438276" name="Object 4"/>
            <p:cNvGraphicFramePr>
              <a:graphicFrameLocks noChangeAspect="1"/>
            </p:cNvGraphicFramePr>
            <p:nvPr/>
          </p:nvGraphicFramePr>
          <p:xfrm>
            <a:off x="1848" y="1310"/>
            <a:ext cx="19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400" imgH="292100" progId="Equation.3">
                    <p:embed/>
                  </p:oleObj>
                </mc:Choice>
                <mc:Fallback>
                  <p:oleObj name="公式" r:id="rId4" imgW="152400" imgH="292100" progId="Equation.3">
                    <p:embed/>
                    <p:pic>
                      <p:nvPicPr>
                        <p:cNvPr id="0" name="图片 662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1310"/>
                          <a:ext cx="19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>
              <a:off x="0" y="308"/>
              <a:ext cx="5759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/>
                  </a:solidFill>
                </a:rPr>
                <a:t>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从某地乘车往火车站有两条路线可走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第一条路线穿过市区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路程较短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但交通拥挤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所需时间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第二条路线走环线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路程较远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但意外阻塞少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所需时间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                     ⑴ 若有</a:t>
              </a:r>
              <a:r>
                <a:rPr lang="en-US" altLang="zh-CN" b="1" dirty="0">
                  <a:solidFill>
                    <a:schemeClr val="bg2"/>
                  </a:solidFill>
                </a:rPr>
                <a:t>70</a:t>
              </a:r>
              <a:r>
                <a:rPr lang="zh-CN" altLang="en-US" b="1" dirty="0">
                  <a:solidFill>
                    <a:schemeClr val="bg2"/>
                  </a:solidFill>
                </a:rPr>
                <a:t>分钟时间可用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问应走哪条路线</a:t>
              </a:r>
              <a:r>
                <a:rPr lang="en-US" altLang="zh-CN" b="1" dirty="0">
                  <a:solidFill>
                    <a:schemeClr val="bg2"/>
                  </a:solidFill>
                </a:rPr>
                <a:t>?⑵ </a:t>
              </a:r>
              <a:r>
                <a:rPr lang="zh-CN" altLang="en-US" b="1" dirty="0">
                  <a:solidFill>
                    <a:schemeClr val="bg2"/>
                  </a:solidFill>
                </a:rPr>
                <a:t>若只有</a:t>
              </a:r>
              <a:r>
                <a:rPr lang="en-US" altLang="zh-CN" b="1" dirty="0">
                  <a:solidFill>
                    <a:schemeClr val="bg2"/>
                  </a:solidFill>
                </a:rPr>
                <a:t>65</a:t>
              </a:r>
              <a:r>
                <a:rPr lang="zh-CN" altLang="en-US" b="1" dirty="0">
                  <a:solidFill>
                    <a:schemeClr val="bg2"/>
                  </a:solidFill>
                </a:rPr>
                <a:t>分钟时间可用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问又应走哪条路线？</a:t>
              </a:r>
            </a:p>
          </p:txBody>
        </p:sp>
        <p:graphicFrame>
          <p:nvGraphicFramePr>
            <p:cNvPr id="43829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770399"/>
                </p:ext>
              </p:extLst>
            </p:nvPr>
          </p:nvGraphicFramePr>
          <p:xfrm>
            <a:off x="3857" y="636"/>
            <a:ext cx="145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336000" imgH="4267200" progId="Equation.DSMT4">
                    <p:embed/>
                  </p:oleObj>
                </mc:Choice>
                <mc:Fallback>
                  <p:oleObj name="Equation" r:id="rId6" imgW="21336000" imgH="4267200" progId="Equation.DSMT4">
                    <p:embed/>
                    <p:pic>
                      <p:nvPicPr>
                        <p:cNvPr id="0" name="图片 662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636"/>
                          <a:ext cx="145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8297" name="Object 25"/>
            <p:cNvGraphicFramePr>
              <a:graphicFrameLocks noChangeAspect="1"/>
            </p:cNvGraphicFramePr>
            <p:nvPr/>
          </p:nvGraphicFramePr>
          <p:xfrm>
            <a:off x="47" y="1173"/>
            <a:ext cx="13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812000" imgH="4267200" progId="Equation.DSMT4">
                    <p:embed/>
                  </p:oleObj>
                </mc:Choice>
                <mc:Fallback>
                  <p:oleObj name="Equation" r:id="rId8" imgW="19812000" imgH="4267200" progId="Equation.DSMT4">
                    <p:embed/>
                    <p:pic>
                      <p:nvPicPr>
                        <p:cNvPr id="0" name="图片 662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" y="1173"/>
                          <a:ext cx="13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299" name="WordArt 27"/>
          <p:cNvSpPr>
            <a:spLocks noChangeArrowheads="1" noChangeShapeType="1" noTextEdit="1"/>
          </p:cNvSpPr>
          <p:nvPr/>
        </p:nvSpPr>
        <p:spPr bwMode="auto">
          <a:xfrm>
            <a:off x="354648" y="62896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38300" name="Object 28"/>
          <p:cNvGraphicFramePr>
            <a:graphicFrameLocks noChangeAspect="1"/>
          </p:cNvGraphicFramePr>
          <p:nvPr/>
        </p:nvGraphicFramePr>
        <p:xfrm>
          <a:off x="3381375" y="3128963"/>
          <a:ext cx="16462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0" imgH="7010400" progId="Equation.DSMT4">
                  <p:embed/>
                </p:oleObj>
              </mc:Choice>
              <mc:Fallback>
                <p:oleObj name="Equation" r:id="rId10" imgW="15240000" imgH="7010400" progId="Equation.DSMT4">
                  <p:embed/>
                  <p:pic>
                    <p:nvPicPr>
                      <p:cNvPr id="0" name="图片 662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128963"/>
                        <a:ext cx="16462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1" name="Object 29"/>
          <p:cNvGraphicFramePr>
            <a:graphicFrameLocks noChangeAspect="1"/>
          </p:cNvGraphicFramePr>
          <p:nvPr/>
        </p:nvGraphicFramePr>
        <p:xfrm>
          <a:off x="4957763" y="3282950"/>
          <a:ext cx="1087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058400" imgH="4267200" progId="Equation.DSMT4">
                  <p:embed/>
                </p:oleObj>
              </mc:Choice>
              <mc:Fallback>
                <p:oleObj name="Equation" r:id="rId12" imgW="10058400" imgH="4267200" progId="Equation.DSMT4">
                  <p:embed/>
                  <p:pic>
                    <p:nvPicPr>
                      <p:cNvPr id="0" name="图片 662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282950"/>
                        <a:ext cx="1087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2" name="Object 30"/>
          <p:cNvGraphicFramePr>
            <a:graphicFrameLocks noChangeAspect="1"/>
          </p:cNvGraphicFramePr>
          <p:nvPr/>
        </p:nvGraphicFramePr>
        <p:xfrm>
          <a:off x="6016625" y="3289300"/>
          <a:ext cx="1284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87200" imgH="3657600" progId="Equation.DSMT4">
                  <p:embed/>
                </p:oleObj>
              </mc:Choice>
              <mc:Fallback>
                <p:oleObj name="Equation" r:id="rId14" imgW="11887200" imgH="3657600" progId="Equation.DSMT4">
                  <p:embed/>
                  <p:pic>
                    <p:nvPicPr>
                      <p:cNvPr id="0" name="图片 662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3289300"/>
                        <a:ext cx="12842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-12700" y="3803650"/>
            <a:ext cx="5110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走路线</a:t>
            </a:r>
            <a:r>
              <a:rPr lang="zh-CN" altLang="en-US" sz="1400" b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bg2"/>
                </a:solidFill>
              </a:rPr>
              <a:t>及时赶到的概率为</a:t>
            </a:r>
          </a:p>
        </p:txBody>
      </p:sp>
      <p:graphicFrame>
        <p:nvGraphicFramePr>
          <p:cNvPr id="438304" name="Object 32"/>
          <p:cNvGraphicFramePr>
            <a:graphicFrameLocks noChangeAspect="1"/>
          </p:cNvGraphicFramePr>
          <p:nvPr/>
        </p:nvGraphicFramePr>
        <p:xfrm>
          <a:off x="1581150" y="4440238"/>
          <a:ext cx="18462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68800" imgH="3962400" progId="Equation.DSMT4">
                  <p:embed/>
                </p:oleObj>
              </mc:Choice>
              <mc:Fallback>
                <p:oleObj name="Equation" r:id="rId16" imgW="17068800" imgH="3962400" progId="Equation.DSMT4">
                  <p:embed/>
                  <p:pic>
                    <p:nvPicPr>
                      <p:cNvPr id="0" name="图片 662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440238"/>
                        <a:ext cx="18462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5" name="Object 33"/>
          <p:cNvGraphicFramePr>
            <a:graphicFrameLocks noChangeAspect="1"/>
          </p:cNvGraphicFramePr>
          <p:nvPr/>
        </p:nvGraphicFramePr>
        <p:xfrm>
          <a:off x="3370263" y="4271963"/>
          <a:ext cx="16462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40000" imgH="7010400" progId="Equation.DSMT4">
                  <p:embed/>
                </p:oleObj>
              </mc:Choice>
              <mc:Fallback>
                <p:oleObj name="Equation" r:id="rId18" imgW="15240000" imgH="7010400" progId="Equation.DSMT4">
                  <p:embed/>
                  <p:pic>
                    <p:nvPicPr>
                      <p:cNvPr id="0" name="图片 662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271963"/>
                        <a:ext cx="16462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6" name="Object 34"/>
          <p:cNvGraphicFramePr>
            <a:graphicFrameLocks noChangeAspect="1"/>
          </p:cNvGraphicFramePr>
          <p:nvPr/>
        </p:nvGraphicFramePr>
        <p:xfrm>
          <a:off x="4959350" y="4427538"/>
          <a:ext cx="13176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92000" imgH="4267200" progId="Equation.DSMT4">
                  <p:embed/>
                </p:oleObj>
              </mc:Choice>
              <mc:Fallback>
                <p:oleObj name="Equation" r:id="rId20" imgW="12192000" imgH="4267200" progId="Equation.DSMT4">
                  <p:embed/>
                  <p:pic>
                    <p:nvPicPr>
                      <p:cNvPr id="0" name="图片 662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427538"/>
                        <a:ext cx="13176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7" name="Object 35"/>
          <p:cNvGraphicFramePr>
            <a:graphicFrameLocks noChangeAspect="1"/>
          </p:cNvGraphicFramePr>
          <p:nvPr/>
        </p:nvGraphicFramePr>
        <p:xfrm>
          <a:off x="6208713" y="4433888"/>
          <a:ext cx="1285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887200" imgH="3657600" progId="Equation.DSMT4">
                  <p:embed/>
                </p:oleObj>
              </mc:Choice>
              <mc:Fallback>
                <p:oleObj name="Equation" r:id="rId22" imgW="11887200" imgH="3657600" progId="Equation.DSMT4">
                  <p:embed/>
                  <p:pic>
                    <p:nvPicPr>
                      <p:cNvPr id="0" name="图片 662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4433888"/>
                        <a:ext cx="1285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8310" name="Group 38"/>
          <p:cNvGrpSpPr/>
          <p:nvPr/>
        </p:nvGrpSpPr>
        <p:grpSpPr bwMode="auto">
          <a:xfrm>
            <a:off x="4802268" y="5454183"/>
            <a:ext cx="3013075" cy="1301750"/>
            <a:chOff x="1090" y="2465"/>
            <a:chExt cx="1898" cy="820"/>
          </a:xfrm>
          <a:solidFill>
            <a:schemeClr val="bg1"/>
          </a:solidFill>
        </p:grpSpPr>
        <p:sp>
          <p:nvSpPr>
            <p:cNvPr id="438308" name="AutoShape 36"/>
            <p:cNvSpPr>
              <a:spLocks noChangeArrowheads="1"/>
            </p:cNvSpPr>
            <p:nvPr/>
          </p:nvSpPr>
          <p:spPr bwMode="auto">
            <a:xfrm>
              <a:off x="1090" y="2465"/>
              <a:ext cx="1898" cy="820"/>
            </a:xfrm>
            <a:prstGeom prst="wedgeRectCallout">
              <a:avLst>
                <a:gd name="adj1" fmla="val -20897"/>
                <a:gd name="adj2" fmla="val -42906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38309" name="Object 37"/>
            <p:cNvGraphicFramePr>
              <a:graphicFrameLocks noChangeAspect="1"/>
            </p:cNvGraphicFramePr>
            <p:nvPr/>
          </p:nvGraphicFramePr>
          <p:xfrm>
            <a:off x="1141" y="2581"/>
            <a:ext cx="178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6212800" imgH="10668000" progId="Equation.DSMT4">
                    <p:embed/>
                  </p:oleObj>
                </mc:Choice>
                <mc:Fallback>
                  <p:oleObj name="Equation" r:id="rId24" imgW="26212800" imgH="10668000" progId="Equation.DSMT4">
                    <p:embed/>
                    <p:pic>
                      <p:nvPicPr>
                        <p:cNvPr id="0" name="图片 662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2581"/>
                          <a:ext cx="1786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8311" name="Group 39"/>
          <p:cNvGrpSpPr/>
          <p:nvPr/>
        </p:nvGrpSpPr>
        <p:grpSpPr bwMode="auto">
          <a:xfrm>
            <a:off x="1417484" y="5455770"/>
            <a:ext cx="3013075" cy="1301750"/>
            <a:chOff x="1090" y="2465"/>
            <a:chExt cx="1898" cy="820"/>
          </a:xfrm>
        </p:grpSpPr>
        <p:sp>
          <p:nvSpPr>
            <p:cNvPr id="438312" name="AutoShape 40"/>
            <p:cNvSpPr>
              <a:spLocks noChangeArrowheads="1"/>
            </p:cNvSpPr>
            <p:nvPr/>
          </p:nvSpPr>
          <p:spPr bwMode="auto">
            <a:xfrm>
              <a:off x="1090" y="2465"/>
              <a:ext cx="1898" cy="820"/>
            </a:xfrm>
            <a:prstGeom prst="wedgeRectCallout">
              <a:avLst>
                <a:gd name="adj1" fmla="val -19564"/>
                <a:gd name="adj2" fmla="val -45222"/>
              </a:avLst>
            </a:prstGeom>
            <a:solidFill>
              <a:schemeClr val="bg1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38313" name="Object 41"/>
            <p:cNvGraphicFramePr>
              <a:graphicFrameLocks noChangeAspect="1"/>
            </p:cNvGraphicFramePr>
            <p:nvPr/>
          </p:nvGraphicFramePr>
          <p:xfrm>
            <a:off x="1141" y="2581"/>
            <a:ext cx="178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212800" imgH="10668000" progId="Equation.DSMT4">
                    <p:embed/>
                  </p:oleObj>
                </mc:Choice>
                <mc:Fallback>
                  <p:oleObj name="Equation" r:id="rId26" imgW="26212800" imgH="10668000" progId="Equation.DSMT4">
                    <p:embed/>
                    <p:pic>
                      <p:nvPicPr>
                        <p:cNvPr id="0" name="图片 662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2581"/>
                          <a:ext cx="1786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99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38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38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2" grpId="0" bldLvl="0" animBg="1" autoUpdateAnimBg="0"/>
      <p:bldP spid="438285" grpId="0" bldLvl="0" animBg="1" autoUpdateAnimBg="0"/>
      <p:bldP spid="438293" grpId="0"/>
      <p:bldP spid="438299" grpId="0" animBg="1"/>
      <p:bldP spid="438303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81150" y="4438650"/>
          <a:ext cx="1844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68800" imgH="3962400" progId="Equation.DSMT4">
                  <p:embed/>
                </p:oleObj>
              </mc:Choice>
              <mc:Fallback>
                <p:oleObj name="Equation" r:id="rId2" imgW="17068800" imgH="39624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438650"/>
                        <a:ext cx="18446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70263" y="4270375"/>
          <a:ext cx="16462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292100" progId="Equation.DSMT4">
                  <p:embed/>
                </p:oleObj>
              </mc:Choice>
              <mc:Fallback>
                <p:oleObj name="Equation" r:id="rId4" imgW="635000" imgH="2921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270375"/>
                        <a:ext cx="16462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3" name="WordArt 21"/>
          <p:cNvSpPr>
            <a:spLocks noChangeArrowheads="1" noChangeShapeType="1" noTextEdit="1"/>
          </p:cNvSpPr>
          <p:nvPr/>
        </p:nvSpPr>
        <p:spPr bwMode="auto">
          <a:xfrm>
            <a:off x="800100" y="2770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6699FF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38298" name="Group 26"/>
          <p:cNvGrpSpPr/>
          <p:nvPr/>
        </p:nvGrpSpPr>
        <p:grpSpPr bwMode="auto">
          <a:xfrm>
            <a:off x="0" y="527050"/>
            <a:ext cx="9142413" cy="2227263"/>
            <a:chOff x="0" y="308"/>
            <a:chExt cx="5759" cy="1403"/>
          </a:xfrm>
        </p:grpSpPr>
        <p:graphicFrame>
          <p:nvGraphicFramePr>
            <p:cNvPr id="438276" name="Object 4"/>
            <p:cNvGraphicFramePr>
              <a:graphicFrameLocks noChangeAspect="1"/>
            </p:cNvGraphicFramePr>
            <p:nvPr/>
          </p:nvGraphicFramePr>
          <p:xfrm>
            <a:off x="1848" y="1310"/>
            <a:ext cx="19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400" imgH="292100" progId="Equation.3">
                    <p:embed/>
                  </p:oleObj>
                </mc:Choice>
                <mc:Fallback>
                  <p:oleObj name="公式" r:id="rId6" imgW="152400" imgH="292100" progId="Equation.3">
                    <p:embed/>
                    <p:pic>
                      <p:nvPicPr>
                        <p:cNvPr id="0" name="图片 702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1310"/>
                          <a:ext cx="19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>
              <a:off x="0" y="308"/>
              <a:ext cx="5759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000000"/>
                  </a:solidFill>
                </a:rPr>
                <a:t>       </a:t>
              </a:r>
              <a:r>
                <a:rPr lang="zh-CN" altLang="en-US" b="1" dirty="0">
                  <a:solidFill>
                    <a:srgbClr val="000000"/>
                  </a:solidFill>
                </a:rPr>
                <a:t>从某地乘车往火车站有两条路线可走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第一条路线穿过市区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路程较短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但交通拥挤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所需时间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00"/>
                  </a:solidFill>
                </a:rPr>
                <a:t>第二条路线走环线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路程较远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但意外阻塞少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所需时间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00"/>
                  </a:solidFill>
                </a:rPr>
                <a:t>                     ⑴ 若有</a:t>
              </a:r>
              <a:r>
                <a:rPr lang="en-US" altLang="zh-CN" b="1" dirty="0">
                  <a:solidFill>
                    <a:srgbClr val="000000"/>
                  </a:solidFill>
                </a:rPr>
                <a:t>70</a:t>
              </a:r>
              <a:r>
                <a:rPr lang="zh-CN" altLang="en-US" b="1" dirty="0">
                  <a:solidFill>
                    <a:srgbClr val="000000"/>
                  </a:solidFill>
                </a:rPr>
                <a:t>分钟时间可用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问应走哪条路线</a:t>
              </a:r>
              <a:r>
                <a:rPr lang="en-US" altLang="zh-CN" b="1" dirty="0">
                  <a:solidFill>
                    <a:srgbClr val="000000"/>
                  </a:solidFill>
                </a:rPr>
                <a:t>?⑵ </a:t>
              </a:r>
              <a:r>
                <a:rPr lang="zh-CN" altLang="en-US" b="1" dirty="0">
                  <a:solidFill>
                    <a:srgbClr val="000000"/>
                  </a:solidFill>
                </a:rPr>
                <a:t>若只有</a:t>
              </a:r>
              <a:r>
                <a:rPr lang="en-US" altLang="zh-CN" b="1" dirty="0">
                  <a:solidFill>
                    <a:srgbClr val="000000"/>
                  </a:solidFill>
                </a:rPr>
                <a:t>65</a:t>
              </a:r>
              <a:r>
                <a:rPr lang="zh-CN" altLang="en-US" b="1" dirty="0">
                  <a:solidFill>
                    <a:srgbClr val="000000"/>
                  </a:solidFill>
                </a:rPr>
                <a:t>分钟时间可用</a:t>
              </a:r>
              <a:r>
                <a:rPr lang="en-US" altLang="zh-CN" b="1" dirty="0">
                  <a:solidFill>
                    <a:srgbClr val="000000"/>
                  </a:solidFill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</a:rPr>
                <a:t>问又应走哪条路线？</a:t>
              </a:r>
            </a:p>
          </p:txBody>
        </p:sp>
        <p:graphicFrame>
          <p:nvGraphicFramePr>
            <p:cNvPr id="43829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483965"/>
                </p:ext>
              </p:extLst>
            </p:nvPr>
          </p:nvGraphicFramePr>
          <p:xfrm>
            <a:off x="3950" y="636"/>
            <a:ext cx="145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336000" imgH="4267200" progId="Equation.DSMT4">
                    <p:embed/>
                  </p:oleObj>
                </mc:Choice>
                <mc:Fallback>
                  <p:oleObj name="Equation" r:id="rId8" imgW="21336000" imgH="4267200" progId="Equation.DSMT4">
                    <p:embed/>
                    <p:pic>
                      <p:nvPicPr>
                        <p:cNvPr id="0" name="图片 702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636"/>
                          <a:ext cx="145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8297" name="Object 25"/>
            <p:cNvGraphicFramePr>
              <a:graphicFrameLocks noChangeAspect="1"/>
            </p:cNvGraphicFramePr>
            <p:nvPr/>
          </p:nvGraphicFramePr>
          <p:xfrm>
            <a:off x="47" y="1173"/>
            <a:ext cx="135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812000" imgH="4267200" progId="Equation.DSMT4">
                    <p:embed/>
                  </p:oleObj>
                </mc:Choice>
                <mc:Fallback>
                  <p:oleObj name="Equation" r:id="rId10" imgW="19812000" imgH="4267200" progId="Equation.DSMT4">
                    <p:embed/>
                    <p:pic>
                      <p:nvPicPr>
                        <p:cNvPr id="0" name="图片 702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" y="1173"/>
                          <a:ext cx="135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299" name="WordArt 27"/>
          <p:cNvSpPr>
            <a:spLocks noChangeArrowheads="1" noChangeShapeType="1" noTextEdit="1"/>
          </p:cNvSpPr>
          <p:nvPr/>
        </p:nvSpPr>
        <p:spPr bwMode="auto">
          <a:xfrm>
            <a:off x="365750" y="63865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auto">
          <a:xfrm>
            <a:off x="1290638" y="2682876"/>
            <a:ext cx="729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⑵ </a:t>
            </a:r>
            <a:r>
              <a:rPr lang="zh-CN" altLang="en-US" b="1" dirty="0">
                <a:solidFill>
                  <a:schemeClr val="bg2"/>
                </a:solidFill>
              </a:rPr>
              <a:t>在</a:t>
            </a:r>
            <a:r>
              <a:rPr lang="en-US" altLang="zh-CN" b="1" dirty="0">
                <a:solidFill>
                  <a:schemeClr val="bg2"/>
                </a:solidFill>
              </a:rPr>
              <a:t>65</a:t>
            </a:r>
            <a:r>
              <a:rPr lang="zh-CN" altLang="en-US" b="1" dirty="0">
                <a:solidFill>
                  <a:schemeClr val="bg2"/>
                </a:solidFill>
              </a:rPr>
              <a:t>分钟内</a:t>
            </a:r>
            <a:r>
              <a:rPr lang="en-US" altLang="zh-CN" b="1" dirty="0">
                <a:solidFill>
                  <a:schemeClr val="bg2"/>
                </a:solidFill>
              </a:rPr>
              <a:t>,</a:t>
            </a:r>
            <a:r>
              <a:rPr lang="zh-CN" altLang="en-US" b="1" dirty="0">
                <a:solidFill>
                  <a:schemeClr val="bg2"/>
                </a:solidFill>
              </a:rPr>
              <a:t>走路线</a:t>
            </a:r>
            <a:r>
              <a:rPr lang="zh-CN" altLang="en-US" sz="1400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及时赶到的概率为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-4763" y="4903788"/>
            <a:ext cx="61912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故在这种情况下应该走第一条路线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</a:p>
        </p:txBody>
      </p:sp>
      <p:graphicFrame>
        <p:nvGraphicFramePr>
          <p:cNvPr id="28" name="Object 45"/>
          <p:cNvGraphicFramePr>
            <a:graphicFrameLocks noChangeAspect="1"/>
          </p:cNvGraphicFramePr>
          <p:nvPr/>
        </p:nvGraphicFramePr>
        <p:xfrm>
          <a:off x="1592263" y="3294063"/>
          <a:ext cx="18446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68800" imgH="3962400" progId="Equation.DSMT4">
                  <p:embed/>
                </p:oleObj>
              </mc:Choice>
              <mc:Fallback>
                <p:oleObj name="Equation" r:id="rId12" imgW="17068800" imgH="3962400" progId="Equation.DSMT4">
                  <p:embed/>
                  <p:pic>
                    <p:nvPicPr>
                      <p:cNvPr id="0" name="图片 702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294063"/>
                        <a:ext cx="18446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6"/>
          <p:cNvGraphicFramePr>
            <a:graphicFrameLocks noChangeAspect="1"/>
          </p:cNvGraphicFramePr>
          <p:nvPr/>
        </p:nvGraphicFramePr>
        <p:xfrm>
          <a:off x="3381375" y="3127375"/>
          <a:ext cx="16462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40000" imgH="7010400" progId="Equation.DSMT4">
                  <p:embed/>
                </p:oleObj>
              </mc:Choice>
              <mc:Fallback>
                <p:oleObj name="Equation" r:id="rId14" imgW="15240000" imgH="7010400" progId="Equation.DSMT4">
                  <p:embed/>
                  <p:pic>
                    <p:nvPicPr>
                      <p:cNvPr id="0" name="图片 702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127375"/>
                        <a:ext cx="16462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7"/>
          <p:cNvGraphicFramePr>
            <a:graphicFrameLocks noChangeAspect="1"/>
          </p:cNvGraphicFramePr>
          <p:nvPr/>
        </p:nvGraphicFramePr>
        <p:xfrm>
          <a:off x="4906963" y="3281363"/>
          <a:ext cx="13176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2000" imgH="4267200" progId="Equation.DSMT4">
                  <p:embed/>
                </p:oleObj>
              </mc:Choice>
              <mc:Fallback>
                <p:oleObj name="Equation" r:id="rId16" imgW="12192000" imgH="4267200" progId="Equation.DSMT4">
                  <p:embed/>
                  <p:pic>
                    <p:nvPicPr>
                      <p:cNvPr id="0" name="图片 702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281363"/>
                        <a:ext cx="13176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8"/>
          <p:cNvGraphicFramePr>
            <a:graphicFrameLocks noChangeAspect="1"/>
          </p:cNvGraphicFramePr>
          <p:nvPr/>
        </p:nvGraphicFramePr>
        <p:xfrm>
          <a:off x="6130925" y="3287713"/>
          <a:ext cx="1284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887200" imgH="3657600" progId="Equation.DSMT4">
                  <p:embed/>
                </p:oleObj>
              </mc:Choice>
              <mc:Fallback>
                <p:oleObj name="Equation" r:id="rId18" imgW="11887200" imgH="3657600" progId="Equation.DSMT4">
                  <p:embed/>
                  <p:pic>
                    <p:nvPicPr>
                      <p:cNvPr id="0" name="图片 702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287713"/>
                        <a:ext cx="12842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-12700" y="3802063"/>
            <a:ext cx="5110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走路线</a:t>
            </a:r>
            <a:r>
              <a:rPr lang="zh-CN" altLang="en-US" sz="1400" b="1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</a:rPr>
              <a:t>及时赶到的概率为</a:t>
            </a:r>
          </a:p>
        </p:txBody>
      </p:sp>
      <p:graphicFrame>
        <p:nvGraphicFramePr>
          <p:cNvPr id="33" name="Object 52"/>
          <p:cNvGraphicFramePr>
            <a:graphicFrameLocks noChangeAspect="1"/>
          </p:cNvGraphicFramePr>
          <p:nvPr/>
        </p:nvGraphicFramePr>
        <p:xfrm>
          <a:off x="4878388" y="4425950"/>
          <a:ext cx="14827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716000" imgH="4267200" progId="Equation.DSMT4">
                  <p:embed/>
                </p:oleObj>
              </mc:Choice>
              <mc:Fallback>
                <p:oleObj name="Equation" r:id="rId20" imgW="13716000" imgH="4267200" progId="Equation.DSMT4">
                  <p:embed/>
                  <p:pic>
                    <p:nvPicPr>
                      <p:cNvPr id="0" name="图片 702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4425950"/>
                        <a:ext cx="14827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3"/>
          <p:cNvGraphicFramePr>
            <a:graphicFrameLocks noChangeAspect="1"/>
          </p:cNvGraphicFramePr>
          <p:nvPr/>
        </p:nvGraphicFramePr>
        <p:xfrm>
          <a:off x="6256338" y="4422775"/>
          <a:ext cx="1284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887200" imgH="3657600" progId="Equation.DSMT4">
                  <p:embed/>
                </p:oleObj>
              </mc:Choice>
              <mc:Fallback>
                <p:oleObj name="Equation" r:id="rId22" imgW="11887200" imgH="3657600" progId="Equation.DSMT4">
                  <p:embed/>
                  <p:pic>
                    <p:nvPicPr>
                      <p:cNvPr id="0" name="图片 702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4422775"/>
                        <a:ext cx="12842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 autoUpdateAnimBg="0"/>
      <p:bldP spid="32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2794000" y="2049463"/>
          <a:ext cx="3095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400" imgH="292100" progId="Equation.3">
                  <p:embed/>
                </p:oleObj>
              </mc:Choice>
              <mc:Fallback>
                <p:oleObj name="公式" r:id="rId2" imgW="152400" imgH="292100" progId="Equation.3">
                  <p:embed/>
                  <p:pic>
                    <p:nvPicPr>
                      <p:cNvPr id="0" name="图片 663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49463"/>
                        <a:ext cx="3095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66" name="WordArt 22"/>
          <p:cNvSpPr>
            <a:spLocks noChangeArrowheads="1" noChangeShapeType="1" noTextEdit="1"/>
          </p:cNvSpPr>
          <p:nvPr/>
        </p:nvSpPr>
        <p:spPr bwMode="auto">
          <a:xfrm>
            <a:off x="835025" y="20970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6699FF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41367" name="WordArt 23"/>
          <p:cNvSpPr>
            <a:spLocks noChangeArrowheads="1" noChangeShapeType="1" noTextEdit="1"/>
          </p:cNvSpPr>
          <p:nvPr/>
        </p:nvSpPr>
        <p:spPr bwMode="auto">
          <a:xfrm>
            <a:off x="8350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41392" name="Group 48"/>
          <p:cNvGrpSpPr/>
          <p:nvPr/>
        </p:nvGrpSpPr>
        <p:grpSpPr bwMode="auto">
          <a:xfrm>
            <a:off x="1298575" y="511175"/>
            <a:ext cx="2538413" cy="544513"/>
            <a:chOff x="818" y="322"/>
            <a:chExt cx="1599" cy="343"/>
          </a:xfrm>
        </p:grpSpPr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818" y="322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2"/>
                  </a:solidFill>
                </a:rPr>
                <a:t>设</a:t>
              </a:r>
            </a:p>
          </p:txBody>
        </p:sp>
        <p:graphicFrame>
          <p:nvGraphicFramePr>
            <p:cNvPr id="441368" name="Object 24"/>
            <p:cNvGraphicFramePr>
              <a:graphicFrameLocks noChangeAspect="1"/>
            </p:cNvGraphicFramePr>
            <p:nvPr/>
          </p:nvGraphicFramePr>
          <p:xfrm>
            <a:off x="1088" y="351"/>
            <a:ext cx="13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507200" imgH="4876800" progId="Equation.DSMT4">
                    <p:embed/>
                  </p:oleObj>
                </mc:Choice>
                <mc:Fallback>
                  <p:oleObj name="Equation" r:id="rId4" imgW="19507200" imgH="4876800" progId="Equation.DSMT4">
                    <p:embed/>
                    <p:pic>
                      <p:nvPicPr>
                        <p:cNvPr id="0" name="图片 663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51"/>
                          <a:ext cx="132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369" name="Rectangle 25"/>
          <p:cNvSpPr>
            <a:spLocks noChangeArrowheads="1"/>
          </p:cNvSpPr>
          <p:nvPr/>
        </p:nvSpPr>
        <p:spPr bwMode="auto">
          <a:xfrm>
            <a:off x="3776663" y="5127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求下列概率值：</a:t>
            </a:r>
          </a:p>
        </p:txBody>
      </p:sp>
      <p:graphicFrame>
        <p:nvGraphicFramePr>
          <p:cNvPr id="441371" name="Object 27"/>
          <p:cNvGraphicFramePr>
            <a:graphicFrameLocks noChangeAspect="1"/>
          </p:cNvGraphicFramePr>
          <p:nvPr/>
        </p:nvGraphicFramePr>
        <p:xfrm>
          <a:off x="2665413" y="990600"/>
          <a:ext cx="34274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99200" imgH="11277600" progId="Equation.DSMT4">
                  <p:embed/>
                </p:oleObj>
              </mc:Choice>
              <mc:Fallback>
                <p:oleObj name="Equation" r:id="rId6" imgW="31699200" imgH="11277600" progId="Equation.DSMT4">
                  <p:embed/>
                  <p:pic>
                    <p:nvPicPr>
                      <p:cNvPr id="0" name="图片 663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990600"/>
                        <a:ext cx="342741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377" name="Group 33"/>
          <p:cNvGrpSpPr/>
          <p:nvPr/>
        </p:nvGrpSpPr>
        <p:grpSpPr bwMode="auto">
          <a:xfrm>
            <a:off x="1314450" y="1997075"/>
            <a:ext cx="4418013" cy="577850"/>
            <a:chOff x="1900" y="1666"/>
            <a:chExt cx="2783" cy="364"/>
          </a:xfrm>
        </p:grpSpPr>
        <p:sp>
          <p:nvSpPr>
            <p:cNvPr id="441374" name="Rectangle 30"/>
            <p:cNvSpPr>
              <a:spLocks noChangeArrowheads="1"/>
            </p:cNvSpPr>
            <p:nvPr/>
          </p:nvSpPr>
          <p:spPr bwMode="auto">
            <a:xfrm>
              <a:off x="1900" y="1666"/>
              <a:ext cx="1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2"/>
                  </a:solidFill>
                </a:rPr>
                <a:t>由引理知</a:t>
              </a:r>
            </a:p>
          </p:txBody>
        </p:sp>
        <p:graphicFrame>
          <p:nvGraphicFramePr>
            <p:cNvPr id="441376" name="Object 32"/>
            <p:cNvGraphicFramePr>
              <a:graphicFrameLocks noChangeAspect="1"/>
            </p:cNvGraphicFramePr>
            <p:nvPr/>
          </p:nvGraphicFramePr>
          <p:xfrm>
            <a:off x="2917" y="1714"/>
            <a:ext cx="176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908000" imgH="4876800" progId="Equation.DSMT4">
                    <p:embed/>
                  </p:oleObj>
                </mc:Choice>
                <mc:Fallback>
                  <p:oleObj name="Equation" r:id="rId8" imgW="25908000" imgH="4876800" progId="Equation.DSMT4">
                    <p:embed/>
                    <p:pic>
                      <p:nvPicPr>
                        <p:cNvPr id="0" name="图片 663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1714"/>
                          <a:ext cx="176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1378" name="Object 34"/>
          <p:cNvGraphicFramePr>
            <a:graphicFrameLocks noChangeAspect="1"/>
          </p:cNvGraphicFramePr>
          <p:nvPr/>
        </p:nvGraphicFramePr>
        <p:xfrm>
          <a:off x="990600" y="2570163"/>
          <a:ext cx="3429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99200" imgH="4267200" progId="Equation.DSMT4">
                  <p:embed/>
                </p:oleObj>
              </mc:Choice>
              <mc:Fallback>
                <p:oleObj name="Equation" r:id="rId10" imgW="31699200" imgH="4267200" progId="Equation.DSMT4">
                  <p:embed/>
                  <p:pic>
                    <p:nvPicPr>
                      <p:cNvPr id="0" name="图片 663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70163"/>
                        <a:ext cx="3429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79" name="Object 35"/>
          <p:cNvGraphicFramePr>
            <a:graphicFrameLocks noChangeAspect="1"/>
          </p:cNvGraphicFramePr>
          <p:nvPr/>
        </p:nvGraphicFramePr>
        <p:xfrm>
          <a:off x="4338638" y="2384425"/>
          <a:ext cx="28019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8000" imgH="7620000" progId="Equation.DSMT4">
                  <p:embed/>
                </p:oleObj>
              </mc:Choice>
              <mc:Fallback>
                <p:oleObj name="Equation" r:id="rId12" imgW="25908000" imgH="7620000" progId="Equation.DSMT4">
                  <p:embed/>
                  <p:pic>
                    <p:nvPicPr>
                      <p:cNvPr id="0" name="图片 663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2384425"/>
                        <a:ext cx="28019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0" name="Object 36"/>
          <p:cNvGraphicFramePr>
            <a:graphicFrameLocks noChangeAspect="1"/>
          </p:cNvGraphicFramePr>
          <p:nvPr/>
        </p:nvGraphicFramePr>
        <p:xfrm>
          <a:off x="4318000" y="3028950"/>
          <a:ext cx="21097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507200" imgH="4267200" progId="Equation.DSMT4">
                  <p:embed/>
                </p:oleObj>
              </mc:Choice>
              <mc:Fallback>
                <p:oleObj name="Equation" r:id="rId14" imgW="19507200" imgH="4267200" progId="Equation.DSMT4">
                  <p:embed/>
                  <p:pic>
                    <p:nvPicPr>
                      <p:cNvPr id="0" name="图片 663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028950"/>
                        <a:ext cx="21097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1" name="Object 37"/>
          <p:cNvGraphicFramePr>
            <a:graphicFrameLocks noChangeAspect="1"/>
          </p:cNvGraphicFramePr>
          <p:nvPr/>
        </p:nvGraphicFramePr>
        <p:xfrm>
          <a:off x="4319588" y="3425825"/>
          <a:ext cx="1582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30400" imgH="4267200" progId="Equation.DSMT4">
                  <p:embed/>
                </p:oleObj>
              </mc:Choice>
              <mc:Fallback>
                <p:oleObj name="Equation" r:id="rId16" imgW="14630400" imgH="4267200" progId="Equation.DSMT4">
                  <p:embed/>
                  <p:pic>
                    <p:nvPicPr>
                      <p:cNvPr id="0" name="图片 663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425825"/>
                        <a:ext cx="1582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2" name="Object 38"/>
          <p:cNvGraphicFramePr>
            <a:graphicFrameLocks noChangeAspect="1"/>
          </p:cNvGraphicFramePr>
          <p:nvPr/>
        </p:nvGraphicFramePr>
        <p:xfrm>
          <a:off x="4335463" y="3813175"/>
          <a:ext cx="12858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887200" imgH="3657600" progId="Equation.DSMT4">
                  <p:embed/>
                </p:oleObj>
              </mc:Choice>
              <mc:Fallback>
                <p:oleObj name="Equation" r:id="rId18" imgW="11887200" imgH="3657600" progId="Equation.DSMT4">
                  <p:embed/>
                  <p:pic>
                    <p:nvPicPr>
                      <p:cNvPr id="0" name="图片 663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813175"/>
                        <a:ext cx="12858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3" name="Object 39"/>
          <p:cNvGraphicFramePr>
            <a:graphicFrameLocks noChangeAspect="1"/>
          </p:cNvGraphicFramePr>
          <p:nvPr/>
        </p:nvGraphicFramePr>
        <p:xfrm>
          <a:off x="1012825" y="4170363"/>
          <a:ext cx="3363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089600" imgH="4267200" progId="Equation.DSMT4">
                  <p:embed/>
                </p:oleObj>
              </mc:Choice>
              <mc:Fallback>
                <p:oleObj name="Equation" r:id="rId20" imgW="31089600" imgH="4267200" progId="Equation.DSMT4">
                  <p:embed/>
                  <p:pic>
                    <p:nvPicPr>
                      <p:cNvPr id="0" name="图片 663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170363"/>
                        <a:ext cx="3363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4" name="Object 40"/>
          <p:cNvGraphicFramePr>
            <a:graphicFrameLocks noChangeAspect="1"/>
          </p:cNvGraphicFramePr>
          <p:nvPr/>
        </p:nvGraphicFramePr>
        <p:xfrm>
          <a:off x="4351338" y="3976688"/>
          <a:ext cx="28670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517600" imgH="7620000" progId="Equation.DSMT4">
                  <p:embed/>
                </p:oleObj>
              </mc:Choice>
              <mc:Fallback>
                <p:oleObj name="Equation" r:id="rId22" imgW="26517600" imgH="7620000" progId="Equation.DSMT4">
                  <p:embed/>
                  <p:pic>
                    <p:nvPicPr>
                      <p:cNvPr id="0" name="图片 663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976688"/>
                        <a:ext cx="28670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5" name="Object 41"/>
          <p:cNvGraphicFramePr>
            <a:graphicFrameLocks noChangeAspect="1"/>
          </p:cNvGraphicFramePr>
          <p:nvPr/>
        </p:nvGraphicFramePr>
        <p:xfrm>
          <a:off x="4337050" y="4622800"/>
          <a:ext cx="16144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935200" imgH="4267200" progId="Equation.DSMT4">
                  <p:embed/>
                </p:oleObj>
              </mc:Choice>
              <mc:Fallback>
                <p:oleObj name="Equation" r:id="rId24" imgW="14935200" imgH="4267200" progId="Equation.DSMT4">
                  <p:embed/>
                  <p:pic>
                    <p:nvPicPr>
                      <p:cNvPr id="0" name="图片 663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622800"/>
                        <a:ext cx="16144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6" name="Object 42"/>
          <p:cNvGraphicFramePr>
            <a:graphicFrameLocks noChangeAspect="1"/>
          </p:cNvGraphicFramePr>
          <p:nvPr/>
        </p:nvGraphicFramePr>
        <p:xfrm>
          <a:off x="4337050" y="5021263"/>
          <a:ext cx="1285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887200" imgH="3657600" progId="Equation.DSMT4">
                  <p:embed/>
                </p:oleObj>
              </mc:Choice>
              <mc:Fallback>
                <p:oleObj name="Equation" r:id="rId26" imgW="11887200" imgH="3657600" progId="Equation.DSMT4">
                  <p:embed/>
                  <p:pic>
                    <p:nvPicPr>
                      <p:cNvPr id="0" name="图片 663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021263"/>
                        <a:ext cx="12858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7" name="Object 43"/>
          <p:cNvGraphicFramePr>
            <a:graphicFrameLocks noChangeAspect="1"/>
          </p:cNvGraphicFramePr>
          <p:nvPr/>
        </p:nvGraphicFramePr>
        <p:xfrm>
          <a:off x="1068388" y="5416550"/>
          <a:ext cx="33305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784800" imgH="4267200" progId="Equation.DSMT4">
                  <p:embed/>
                </p:oleObj>
              </mc:Choice>
              <mc:Fallback>
                <p:oleObj name="Equation" r:id="rId28" imgW="30784800" imgH="4267200" progId="Equation.DSMT4">
                  <p:embed/>
                  <p:pic>
                    <p:nvPicPr>
                      <p:cNvPr id="0" name="图片 663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416550"/>
                        <a:ext cx="33305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8" name="Object 44"/>
          <p:cNvGraphicFramePr>
            <a:graphicFrameLocks noChangeAspect="1"/>
          </p:cNvGraphicFramePr>
          <p:nvPr/>
        </p:nvGraphicFramePr>
        <p:xfrm>
          <a:off x="4352925" y="5210175"/>
          <a:ext cx="28352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6212800" imgH="7620000" progId="Equation.DSMT4">
                  <p:embed/>
                </p:oleObj>
              </mc:Choice>
              <mc:Fallback>
                <p:oleObj name="Equation" r:id="rId30" imgW="26212800" imgH="7620000" progId="Equation.DSMT4">
                  <p:embed/>
                  <p:pic>
                    <p:nvPicPr>
                      <p:cNvPr id="0" name="图片 663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5210175"/>
                        <a:ext cx="28352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89" name="Object 45"/>
          <p:cNvGraphicFramePr>
            <a:graphicFrameLocks noChangeAspect="1"/>
          </p:cNvGraphicFramePr>
          <p:nvPr/>
        </p:nvGraphicFramePr>
        <p:xfrm>
          <a:off x="4322763" y="5854700"/>
          <a:ext cx="1616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935200" imgH="4267200" progId="Equation.DSMT4">
                  <p:embed/>
                </p:oleObj>
              </mc:Choice>
              <mc:Fallback>
                <p:oleObj name="Equation" r:id="rId32" imgW="14935200" imgH="4267200" progId="Equation.DSMT4">
                  <p:embed/>
                  <p:pic>
                    <p:nvPicPr>
                      <p:cNvPr id="0" name="图片 663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854700"/>
                        <a:ext cx="1616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90" name="Object 46"/>
          <p:cNvGraphicFramePr>
            <a:graphicFrameLocks noChangeAspect="1"/>
          </p:cNvGraphicFramePr>
          <p:nvPr/>
        </p:nvGraphicFramePr>
        <p:xfrm>
          <a:off x="4335463" y="6280150"/>
          <a:ext cx="12858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887200" imgH="3657600" progId="Equation.DSMT4">
                  <p:embed/>
                </p:oleObj>
              </mc:Choice>
              <mc:Fallback>
                <p:oleObj name="Equation" r:id="rId34" imgW="11887200" imgH="3657600" progId="Equation.DSMT4">
                  <p:embed/>
                  <p:pic>
                    <p:nvPicPr>
                      <p:cNvPr id="0" name="图片 663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6280150"/>
                        <a:ext cx="12858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1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1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6" grpId="0"/>
      <p:bldP spid="441367" grpId="0" animBg="1"/>
      <p:bldP spid="44136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67" name="WordArt 23"/>
          <p:cNvSpPr>
            <a:spLocks noChangeArrowheads="1" noChangeShapeType="1" noTextEdit="1"/>
          </p:cNvSpPr>
          <p:nvPr/>
        </p:nvSpPr>
        <p:spPr bwMode="auto">
          <a:xfrm>
            <a:off x="8350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41392" name="Group 48"/>
          <p:cNvGrpSpPr/>
          <p:nvPr/>
        </p:nvGrpSpPr>
        <p:grpSpPr bwMode="auto">
          <a:xfrm>
            <a:off x="1298575" y="511175"/>
            <a:ext cx="2538413" cy="544513"/>
            <a:chOff x="818" y="322"/>
            <a:chExt cx="1599" cy="343"/>
          </a:xfrm>
        </p:grpSpPr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818" y="322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2"/>
                  </a:solidFill>
                </a:rPr>
                <a:t>设</a:t>
              </a:r>
            </a:p>
          </p:txBody>
        </p:sp>
        <p:graphicFrame>
          <p:nvGraphicFramePr>
            <p:cNvPr id="441368" name="Object 24"/>
            <p:cNvGraphicFramePr>
              <a:graphicFrameLocks noChangeAspect="1"/>
            </p:cNvGraphicFramePr>
            <p:nvPr/>
          </p:nvGraphicFramePr>
          <p:xfrm>
            <a:off x="1088" y="351"/>
            <a:ext cx="13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507200" imgH="4876800" progId="Equation.DSMT4">
                    <p:embed/>
                  </p:oleObj>
                </mc:Choice>
                <mc:Fallback>
                  <p:oleObj name="Equation" r:id="rId2" imgW="19507200" imgH="4876800" progId="Equation.DSMT4">
                    <p:embed/>
                    <p:pic>
                      <p:nvPicPr>
                        <p:cNvPr id="0" name="图片 703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51"/>
                          <a:ext cx="132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1369" name="Rectangle 25"/>
          <p:cNvSpPr>
            <a:spLocks noChangeArrowheads="1"/>
          </p:cNvSpPr>
          <p:nvPr/>
        </p:nvSpPr>
        <p:spPr bwMode="auto">
          <a:xfrm>
            <a:off x="3776663" y="5127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求得下列概率值：</a:t>
            </a:r>
          </a:p>
        </p:txBody>
      </p:sp>
      <p:graphicFrame>
        <p:nvGraphicFramePr>
          <p:cNvPr id="441371" name="Object 27"/>
          <p:cNvGraphicFramePr>
            <a:graphicFrameLocks noChangeAspect="1"/>
          </p:cNvGraphicFramePr>
          <p:nvPr/>
        </p:nvGraphicFramePr>
        <p:xfrm>
          <a:off x="2665413" y="990600"/>
          <a:ext cx="34274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99200" imgH="11277600" progId="Equation.DSMT4">
                  <p:embed/>
                </p:oleObj>
              </mc:Choice>
              <mc:Fallback>
                <p:oleObj name="Equation" r:id="rId4" imgW="31699200" imgH="11277600" progId="Equation.DSMT4">
                  <p:embed/>
                  <p:pic>
                    <p:nvPicPr>
                      <p:cNvPr id="0" name="图片 703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990600"/>
                        <a:ext cx="342741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91" name="Object 47"/>
          <p:cNvGraphicFramePr>
            <a:graphicFrameLocks noChangeAspect="1"/>
          </p:cNvGraphicFramePr>
          <p:nvPr/>
        </p:nvGraphicFramePr>
        <p:xfrm>
          <a:off x="6013450" y="993775"/>
          <a:ext cx="12858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87200" imgH="10972800" progId="Equation.DSMT4">
                  <p:embed/>
                </p:oleObj>
              </mc:Choice>
              <mc:Fallback>
                <p:oleObj name="Equation" r:id="rId6" imgW="11887200" imgH="10972800" progId="Equation.DSMT4">
                  <p:embed/>
                  <p:pic>
                    <p:nvPicPr>
                      <p:cNvPr id="0" name="图片 703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993775"/>
                        <a:ext cx="12858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56"/>
          <p:cNvGrpSpPr/>
          <p:nvPr/>
        </p:nvGrpSpPr>
        <p:grpSpPr bwMode="auto">
          <a:xfrm>
            <a:off x="3317875" y="2852738"/>
            <a:ext cx="2514600" cy="2016125"/>
            <a:chOff x="2065" y="2478"/>
            <a:chExt cx="1584" cy="1270"/>
          </a:xfrm>
        </p:grpSpPr>
        <p:graphicFrame>
          <p:nvGraphicFramePr>
            <p:cNvPr id="28" name="Object 57"/>
            <p:cNvGraphicFramePr>
              <a:graphicFrameLocks noChangeAspect="1"/>
            </p:cNvGraphicFramePr>
            <p:nvPr/>
          </p:nvGraphicFramePr>
          <p:xfrm>
            <a:off x="2757" y="3375"/>
            <a:ext cx="313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3352800" progId="Equation.DSMT4">
                    <p:embed/>
                  </p:oleObj>
                </mc:Choice>
                <mc:Fallback>
                  <p:oleObj name="Equation" r:id="rId8" imgW="3352800" imgH="3352800" progId="Equation.DSMT4">
                    <p:embed/>
                    <p:pic>
                      <p:nvPicPr>
                        <p:cNvPr id="0" name="图片 703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3375"/>
                          <a:ext cx="313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2268" y="2478"/>
              <a:ext cx="0" cy="85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>
              <a:off x="3447" y="2478"/>
              <a:ext cx="0" cy="85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>
              <a:off x="2268" y="3513"/>
              <a:ext cx="0" cy="23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>
              <a:off x="3447" y="3513"/>
              <a:ext cx="0" cy="23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33" name="Object 62"/>
            <p:cNvGraphicFramePr>
              <a:graphicFrameLocks noChangeAspect="1"/>
            </p:cNvGraphicFramePr>
            <p:nvPr/>
          </p:nvGraphicFramePr>
          <p:xfrm>
            <a:off x="2562" y="3521"/>
            <a:ext cx="6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801600" imgH="4267200" progId="Equation.DSMT4">
                    <p:embed/>
                  </p:oleObj>
                </mc:Choice>
                <mc:Fallback>
                  <p:oleObj name="Equation" r:id="rId10" imgW="12801600" imgH="4267200" progId="Equation.DSMT4">
                    <p:embed/>
                    <p:pic>
                      <p:nvPicPr>
                        <p:cNvPr id="0" name="图片 703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521"/>
                          <a:ext cx="62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63"/>
            <p:cNvGraphicFramePr>
              <a:graphicFrameLocks noChangeAspect="1"/>
            </p:cNvGraphicFramePr>
            <p:nvPr/>
          </p:nvGraphicFramePr>
          <p:xfrm>
            <a:off x="2065" y="3380"/>
            <a:ext cx="40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448800" imgH="3962400" progId="Equation.DSMT4">
                    <p:embed/>
                  </p:oleObj>
                </mc:Choice>
                <mc:Fallback>
                  <p:oleObj name="Equation" r:id="rId12" imgW="9448800" imgH="3962400" progId="Equation.DSMT4">
                    <p:embed/>
                    <p:pic>
                      <p:nvPicPr>
                        <p:cNvPr id="0" name="图片 703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" y="3380"/>
                          <a:ext cx="40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64"/>
            <p:cNvGraphicFramePr>
              <a:graphicFrameLocks noChangeAspect="1"/>
            </p:cNvGraphicFramePr>
            <p:nvPr/>
          </p:nvGraphicFramePr>
          <p:xfrm>
            <a:off x="3244" y="3362"/>
            <a:ext cx="40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448800" imgH="4267200" progId="Equation.DSMT4">
                    <p:embed/>
                  </p:oleObj>
                </mc:Choice>
                <mc:Fallback>
                  <p:oleObj name="Equation" r:id="rId14" imgW="9448800" imgH="4267200" progId="Equation.DSMT4">
                    <p:embed/>
                    <p:pic>
                      <p:nvPicPr>
                        <p:cNvPr id="0" name="图片 703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3362"/>
                          <a:ext cx="405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65"/>
            <p:cNvSpPr>
              <a:spLocks noChangeShapeType="1"/>
            </p:cNvSpPr>
            <p:nvPr/>
          </p:nvSpPr>
          <p:spPr bwMode="auto">
            <a:xfrm>
              <a:off x="3153" y="3634"/>
              <a:ext cx="29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 flipH="1">
              <a:off x="2268" y="3634"/>
              <a:ext cx="28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67"/>
          <p:cNvGrpSpPr/>
          <p:nvPr/>
        </p:nvGrpSpPr>
        <p:grpSpPr bwMode="auto">
          <a:xfrm>
            <a:off x="2343150" y="3679825"/>
            <a:ext cx="4508501" cy="1549400"/>
            <a:chOff x="1430" y="2998"/>
            <a:chExt cx="2840" cy="976"/>
          </a:xfrm>
        </p:grpSpPr>
        <p:sp>
          <p:nvSpPr>
            <p:cNvPr id="39" name="Line 68"/>
            <p:cNvSpPr>
              <a:spLocks noChangeShapeType="1"/>
            </p:cNvSpPr>
            <p:nvPr/>
          </p:nvSpPr>
          <p:spPr bwMode="auto">
            <a:xfrm>
              <a:off x="1678" y="2998"/>
              <a:ext cx="0" cy="34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3991" y="2999"/>
              <a:ext cx="0" cy="34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1" name="Object 70"/>
            <p:cNvGraphicFramePr>
              <a:graphicFrameLocks noChangeAspect="1"/>
            </p:cNvGraphicFramePr>
            <p:nvPr/>
          </p:nvGraphicFramePr>
          <p:xfrm>
            <a:off x="1430" y="3339"/>
            <a:ext cx="49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582400" imgH="4876800" progId="Equation.DSMT4">
                    <p:embed/>
                  </p:oleObj>
                </mc:Choice>
                <mc:Fallback>
                  <p:oleObj name="Equation" r:id="rId16" imgW="11582400" imgH="4876800" progId="Equation.DSMT4">
                    <p:embed/>
                    <p:pic>
                      <p:nvPicPr>
                        <p:cNvPr id="0" name="图片 703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339"/>
                          <a:ext cx="49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71"/>
            <p:cNvGraphicFramePr>
              <a:graphicFrameLocks noChangeAspect="1"/>
            </p:cNvGraphicFramePr>
            <p:nvPr/>
          </p:nvGraphicFramePr>
          <p:xfrm>
            <a:off x="3774" y="3317"/>
            <a:ext cx="49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582400" imgH="4876800" progId="Equation.DSMT4">
                    <p:embed/>
                  </p:oleObj>
                </mc:Choice>
                <mc:Fallback>
                  <p:oleObj name="Equation" r:id="rId18" imgW="11582400" imgH="4876800" progId="Equation.DSMT4">
                    <p:embed/>
                    <p:pic>
                      <p:nvPicPr>
                        <p:cNvPr id="0" name="图片 703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3317"/>
                          <a:ext cx="49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72"/>
            <p:cNvGraphicFramePr>
              <a:graphicFrameLocks noChangeAspect="1"/>
            </p:cNvGraphicFramePr>
            <p:nvPr/>
          </p:nvGraphicFramePr>
          <p:xfrm>
            <a:off x="2547" y="3759"/>
            <a:ext cx="6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801600" imgH="4267200" progId="Equation.DSMT4">
                    <p:embed/>
                  </p:oleObj>
                </mc:Choice>
                <mc:Fallback>
                  <p:oleObj name="Equation" r:id="rId20" imgW="12801600" imgH="4267200" progId="Equation.DSMT4">
                    <p:embed/>
                    <p:pic>
                      <p:nvPicPr>
                        <p:cNvPr id="0" name="图片 703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3759"/>
                          <a:ext cx="62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73"/>
            <p:cNvSpPr>
              <a:spLocks noChangeShapeType="1"/>
            </p:cNvSpPr>
            <p:nvPr/>
          </p:nvSpPr>
          <p:spPr bwMode="auto">
            <a:xfrm>
              <a:off x="1678" y="3521"/>
              <a:ext cx="0" cy="3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>
              <a:off x="3991" y="3513"/>
              <a:ext cx="0" cy="39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Line 75"/>
            <p:cNvSpPr>
              <a:spLocks noChangeShapeType="1"/>
            </p:cNvSpPr>
            <p:nvPr/>
          </p:nvSpPr>
          <p:spPr bwMode="auto">
            <a:xfrm flipH="1">
              <a:off x="1678" y="3861"/>
              <a:ext cx="87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3153" y="3861"/>
              <a:ext cx="83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77"/>
          <p:cNvGrpSpPr/>
          <p:nvPr/>
        </p:nvGrpSpPr>
        <p:grpSpPr bwMode="auto">
          <a:xfrm>
            <a:off x="1368425" y="4003675"/>
            <a:ext cx="6345236" cy="1620838"/>
            <a:chOff x="840" y="3203"/>
            <a:chExt cx="3997" cy="1021"/>
          </a:xfrm>
        </p:grpSpPr>
        <p:sp>
          <p:nvSpPr>
            <p:cNvPr id="49" name="Line 78"/>
            <p:cNvSpPr>
              <a:spLocks noChangeShapeType="1"/>
            </p:cNvSpPr>
            <p:nvPr/>
          </p:nvSpPr>
          <p:spPr bwMode="auto">
            <a:xfrm>
              <a:off x="1088" y="3203"/>
              <a:ext cx="0" cy="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Line 79"/>
            <p:cNvSpPr>
              <a:spLocks noChangeShapeType="1"/>
            </p:cNvSpPr>
            <p:nvPr/>
          </p:nvSpPr>
          <p:spPr bwMode="auto">
            <a:xfrm>
              <a:off x="4536" y="3203"/>
              <a:ext cx="0" cy="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51" name="Object 80"/>
            <p:cNvGraphicFramePr>
              <a:graphicFrameLocks noChangeAspect="1"/>
            </p:cNvGraphicFramePr>
            <p:nvPr/>
          </p:nvGraphicFramePr>
          <p:xfrm>
            <a:off x="840" y="3339"/>
            <a:ext cx="49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582400" imgH="4876800" progId="Equation.DSMT4">
                    <p:embed/>
                  </p:oleObj>
                </mc:Choice>
                <mc:Fallback>
                  <p:oleObj name="Equation" r:id="rId22" imgW="11582400" imgH="4876800" progId="Equation.DSMT4">
                    <p:embed/>
                    <p:pic>
                      <p:nvPicPr>
                        <p:cNvPr id="0" name="图片 703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3339"/>
                          <a:ext cx="49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81"/>
            <p:cNvGraphicFramePr>
              <a:graphicFrameLocks noChangeAspect="1"/>
            </p:cNvGraphicFramePr>
            <p:nvPr/>
          </p:nvGraphicFramePr>
          <p:xfrm>
            <a:off x="4341" y="3317"/>
            <a:ext cx="49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582400" imgH="4876800" progId="Equation.DSMT4">
                    <p:embed/>
                  </p:oleObj>
                </mc:Choice>
                <mc:Fallback>
                  <p:oleObj name="Equation" r:id="rId24" imgW="11582400" imgH="4876800" progId="Equation.DSMT4">
                    <p:embed/>
                    <p:pic>
                      <p:nvPicPr>
                        <p:cNvPr id="0" name="图片 703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3317"/>
                          <a:ext cx="49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2"/>
            <p:cNvGraphicFramePr>
              <a:graphicFrameLocks noChangeAspect="1"/>
            </p:cNvGraphicFramePr>
            <p:nvPr/>
          </p:nvGraphicFramePr>
          <p:xfrm>
            <a:off x="2547" y="4009"/>
            <a:ext cx="6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801600" imgH="4267200" progId="Equation.DSMT4">
                    <p:embed/>
                  </p:oleObj>
                </mc:Choice>
                <mc:Fallback>
                  <p:oleObj name="Equation" r:id="rId26" imgW="12801600" imgH="4267200" progId="Equation.DSMT4">
                    <p:embed/>
                    <p:pic>
                      <p:nvPicPr>
                        <p:cNvPr id="0" name="图片 703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4009"/>
                          <a:ext cx="62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83"/>
            <p:cNvSpPr>
              <a:spLocks noChangeShapeType="1"/>
            </p:cNvSpPr>
            <p:nvPr/>
          </p:nvSpPr>
          <p:spPr bwMode="auto">
            <a:xfrm>
              <a:off x="1088" y="3513"/>
              <a:ext cx="0" cy="7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Line 84"/>
            <p:cNvSpPr>
              <a:spLocks noChangeShapeType="1"/>
            </p:cNvSpPr>
            <p:nvPr/>
          </p:nvSpPr>
          <p:spPr bwMode="auto">
            <a:xfrm>
              <a:off x="4536" y="3513"/>
              <a:ext cx="0" cy="7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Line 85"/>
            <p:cNvSpPr>
              <a:spLocks noChangeShapeType="1"/>
            </p:cNvSpPr>
            <p:nvPr/>
          </p:nvSpPr>
          <p:spPr bwMode="auto">
            <a:xfrm flipH="1">
              <a:off x="1088" y="4110"/>
              <a:ext cx="1461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3153" y="4110"/>
              <a:ext cx="138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Group 91"/>
          <p:cNvGrpSpPr/>
          <p:nvPr/>
        </p:nvGrpSpPr>
        <p:grpSpPr bwMode="auto">
          <a:xfrm>
            <a:off x="2197100" y="5781675"/>
            <a:ext cx="6945313" cy="519113"/>
            <a:chOff x="204" y="3634"/>
            <a:chExt cx="4375" cy="327"/>
          </a:xfrm>
        </p:grpSpPr>
        <p:sp>
          <p:nvSpPr>
            <p:cNvPr id="59" name="Rectangle 88"/>
            <p:cNvSpPr>
              <a:spLocks noChangeArrowheads="1"/>
            </p:cNvSpPr>
            <p:nvPr/>
          </p:nvSpPr>
          <p:spPr bwMode="auto">
            <a:xfrm>
              <a:off x="204" y="3634"/>
              <a:ext cx="4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正态</a:t>
              </a:r>
              <a:r>
                <a:rPr lang="en-US" altLang="zh-CN" b="1" dirty="0" err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的值几乎都落在                          内</a:t>
              </a:r>
            </a:p>
          </p:txBody>
        </p:sp>
        <p:graphicFrame>
          <p:nvGraphicFramePr>
            <p:cNvPr id="60" name="Object 89"/>
            <p:cNvGraphicFramePr>
              <a:graphicFrameLocks noChangeAspect="1"/>
            </p:cNvGraphicFramePr>
            <p:nvPr/>
          </p:nvGraphicFramePr>
          <p:xfrm>
            <a:off x="2501" y="3676"/>
            <a:ext cx="152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640800" imgH="4267200" progId="Equation.DSMT4">
                    <p:embed/>
                  </p:oleObj>
                </mc:Choice>
                <mc:Fallback>
                  <p:oleObj name="Equation" r:id="rId28" imgW="21640800" imgH="4267200" progId="Equation.DSMT4">
                    <p:embed/>
                    <p:pic>
                      <p:nvPicPr>
                        <p:cNvPr id="0" name="图片 703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3676"/>
                          <a:ext cx="152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WordArt 90"/>
          <p:cNvSpPr>
            <a:spLocks noChangeArrowheads="1" noChangeShapeType="1" noTextEdit="1"/>
          </p:cNvSpPr>
          <p:nvPr/>
        </p:nvSpPr>
        <p:spPr bwMode="auto">
          <a:xfrm>
            <a:off x="635000" y="5899150"/>
            <a:ext cx="1492250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l-GR" altLang="zh-CN" sz="3600" b="1" kern="10" dirty="0">
                <a:ln w="15875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3σ</a:t>
            </a:r>
            <a:r>
              <a:rPr lang="zh-CN" altLang="en-US" sz="3600" b="1" kern="10" dirty="0">
                <a:ln w="15875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原则：</a:t>
            </a:r>
          </a:p>
        </p:txBody>
      </p:sp>
      <p:grpSp>
        <p:nvGrpSpPr>
          <p:cNvPr id="62" name="Group 94"/>
          <p:cNvGrpSpPr/>
          <p:nvPr/>
        </p:nvGrpSpPr>
        <p:grpSpPr bwMode="auto">
          <a:xfrm>
            <a:off x="1066800" y="2525713"/>
            <a:ext cx="6950075" cy="1706562"/>
            <a:chOff x="680" y="1583"/>
            <a:chExt cx="4378" cy="1075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680" y="2658"/>
              <a:ext cx="437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Line 55"/>
            <p:cNvSpPr>
              <a:spLocks noChangeShapeType="1"/>
            </p:cNvSpPr>
            <p:nvPr/>
          </p:nvSpPr>
          <p:spPr bwMode="auto">
            <a:xfrm>
              <a:off x="2902" y="1599"/>
              <a:ext cx="0" cy="105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5" name="Group 93"/>
            <p:cNvGrpSpPr/>
            <p:nvPr/>
          </p:nvGrpSpPr>
          <p:grpSpPr bwMode="auto">
            <a:xfrm>
              <a:off x="688" y="1583"/>
              <a:ext cx="4302" cy="1004"/>
              <a:chOff x="680" y="1599"/>
              <a:chExt cx="4302" cy="1004"/>
            </a:xfrm>
          </p:grpSpPr>
          <p:sp>
            <p:nvSpPr>
              <p:cNvPr id="66" name="Freeform 53"/>
              <p:cNvSpPr/>
              <p:nvPr/>
            </p:nvSpPr>
            <p:spPr bwMode="auto">
              <a:xfrm>
                <a:off x="680" y="1599"/>
                <a:ext cx="2222" cy="1003"/>
              </a:xfrm>
              <a:custGeom>
                <a:avLst/>
                <a:gdLst>
                  <a:gd name="T0" fmla="*/ 0 w 2222"/>
                  <a:gd name="T1" fmla="*/ 1003 h 1003"/>
                  <a:gd name="T2" fmla="*/ 692 w 2222"/>
                  <a:gd name="T3" fmla="*/ 856 h 1003"/>
                  <a:gd name="T4" fmla="*/ 1207 w 2222"/>
                  <a:gd name="T5" fmla="*/ 603 h 1003"/>
                  <a:gd name="T6" fmla="*/ 1530 w 2222"/>
                  <a:gd name="T7" fmla="*/ 269 h 1003"/>
                  <a:gd name="T8" fmla="*/ 1826 w 2222"/>
                  <a:gd name="T9" fmla="*/ 49 h 1003"/>
                  <a:gd name="T10" fmla="*/ 2222 w 2222"/>
                  <a:gd name="T11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2" h="1003">
                    <a:moveTo>
                      <a:pt x="0" y="1003"/>
                    </a:moveTo>
                    <a:cubicBezTo>
                      <a:pt x="241" y="999"/>
                      <a:pt x="486" y="925"/>
                      <a:pt x="692" y="856"/>
                    </a:cubicBezTo>
                    <a:cubicBezTo>
                      <a:pt x="898" y="787"/>
                      <a:pt x="1067" y="701"/>
                      <a:pt x="1207" y="603"/>
                    </a:cubicBezTo>
                    <a:cubicBezTo>
                      <a:pt x="1347" y="505"/>
                      <a:pt x="1439" y="370"/>
                      <a:pt x="1530" y="269"/>
                    </a:cubicBezTo>
                    <a:cubicBezTo>
                      <a:pt x="1621" y="168"/>
                      <a:pt x="1713" y="95"/>
                      <a:pt x="1826" y="49"/>
                    </a:cubicBezTo>
                    <a:cubicBezTo>
                      <a:pt x="1939" y="3"/>
                      <a:pt x="2081" y="2"/>
                      <a:pt x="2222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Freeform 92"/>
              <p:cNvSpPr/>
              <p:nvPr/>
            </p:nvSpPr>
            <p:spPr bwMode="auto">
              <a:xfrm flipH="1">
                <a:off x="2900" y="1600"/>
                <a:ext cx="2082" cy="1003"/>
              </a:xfrm>
              <a:custGeom>
                <a:avLst/>
                <a:gdLst>
                  <a:gd name="T0" fmla="*/ 0 w 2222"/>
                  <a:gd name="T1" fmla="*/ 1003 h 1003"/>
                  <a:gd name="T2" fmla="*/ 692 w 2222"/>
                  <a:gd name="T3" fmla="*/ 856 h 1003"/>
                  <a:gd name="T4" fmla="*/ 1207 w 2222"/>
                  <a:gd name="T5" fmla="*/ 603 h 1003"/>
                  <a:gd name="T6" fmla="*/ 1530 w 2222"/>
                  <a:gd name="T7" fmla="*/ 269 h 1003"/>
                  <a:gd name="T8" fmla="*/ 1826 w 2222"/>
                  <a:gd name="T9" fmla="*/ 49 h 1003"/>
                  <a:gd name="T10" fmla="*/ 2222 w 2222"/>
                  <a:gd name="T11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2" h="1003">
                    <a:moveTo>
                      <a:pt x="0" y="1003"/>
                    </a:moveTo>
                    <a:cubicBezTo>
                      <a:pt x="241" y="999"/>
                      <a:pt x="486" y="925"/>
                      <a:pt x="692" y="856"/>
                    </a:cubicBezTo>
                    <a:cubicBezTo>
                      <a:pt x="898" y="787"/>
                      <a:pt x="1067" y="701"/>
                      <a:pt x="1207" y="603"/>
                    </a:cubicBezTo>
                    <a:cubicBezTo>
                      <a:pt x="1347" y="505"/>
                      <a:pt x="1439" y="370"/>
                      <a:pt x="1530" y="269"/>
                    </a:cubicBezTo>
                    <a:cubicBezTo>
                      <a:pt x="1621" y="168"/>
                      <a:pt x="1713" y="95"/>
                      <a:pt x="1826" y="49"/>
                    </a:cubicBezTo>
                    <a:cubicBezTo>
                      <a:pt x="1939" y="3"/>
                      <a:pt x="2081" y="2"/>
                      <a:pt x="2222" y="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8" name="Freeform 97"/>
          <p:cNvSpPr/>
          <p:nvPr/>
        </p:nvSpPr>
        <p:spPr bwMode="auto">
          <a:xfrm>
            <a:off x="2750596" y="2543699"/>
            <a:ext cx="3670300" cy="1695450"/>
          </a:xfrm>
          <a:custGeom>
            <a:avLst/>
            <a:gdLst>
              <a:gd name="T0" fmla="*/ 0 w 2312"/>
              <a:gd name="T1" fmla="*/ 708 h 1068"/>
              <a:gd name="T2" fmla="*/ 155 w 2312"/>
              <a:gd name="T3" fmla="*/ 606 h 1068"/>
              <a:gd name="T4" fmla="*/ 278 w 2312"/>
              <a:gd name="T5" fmla="*/ 507 h 1068"/>
              <a:gd name="T6" fmla="*/ 362 w 2312"/>
              <a:gd name="T7" fmla="*/ 417 h 1068"/>
              <a:gd name="T8" fmla="*/ 440 w 2312"/>
              <a:gd name="T9" fmla="*/ 315 h 1068"/>
              <a:gd name="T10" fmla="*/ 536 w 2312"/>
              <a:gd name="T11" fmla="*/ 213 h 1068"/>
              <a:gd name="T12" fmla="*/ 644 w 2312"/>
              <a:gd name="T13" fmla="*/ 123 h 1068"/>
              <a:gd name="T14" fmla="*/ 746 w 2312"/>
              <a:gd name="T15" fmla="*/ 63 h 1068"/>
              <a:gd name="T16" fmla="*/ 854 w 2312"/>
              <a:gd name="T17" fmla="*/ 24 h 1068"/>
              <a:gd name="T18" fmla="*/ 986 w 2312"/>
              <a:gd name="T19" fmla="*/ 0 h 1068"/>
              <a:gd name="T20" fmla="*/ 1172 w 2312"/>
              <a:gd name="T21" fmla="*/ 0 h 1068"/>
              <a:gd name="T22" fmla="*/ 1322 w 2312"/>
              <a:gd name="T23" fmla="*/ 0 h 1068"/>
              <a:gd name="T24" fmla="*/ 1478 w 2312"/>
              <a:gd name="T25" fmla="*/ 18 h 1068"/>
              <a:gd name="T26" fmla="*/ 1628 w 2312"/>
              <a:gd name="T27" fmla="*/ 84 h 1068"/>
              <a:gd name="T28" fmla="*/ 1760 w 2312"/>
              <a:gd name="T29" fmla="*/ 189 h 1068"/>
              <a:gd name="T30" fmla="*/ 1940 w 2312"/>
              <a:gd name="T31" fmla="*/ 411 h 1068"/>
              <a:gd name="T32" fmla="*/ 2060 w 2312"/>
              <a:gd name="T33" fmla="*/ 546 h 1068"/>
              <a:gd name="T34" fmla="*/ 2195 w 2312"/>
              <a:gd name="T35" fmla="*/ 648 h 1068"/>
              <a:gd name="T36" fmla="*/ 2312 w 2312"/>
              <a:gd name="T37" fmla="*/ 724 h 1068"/>
              <a:gd name="T38" fmla="*/ 2312 w 2312"/>
              <a:gd name="T39" fmla="*/ 1068 h 1068"/>
              <a:gd name="T40" fmla="*/ 0 w 2312"/>
              <a:gd name="T41" fmla="*/ 1068 h 1068"/>
              <a:gd name="T42" fmla="*/ 0 w 2312"/>
              <a:gd name="T43" fmla="*/ 708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12" h="1068">
                <a:moveTo>
                  <a:pt x="0" y="708"/>
                </a:moveTo>
                <a:lnTo>
                  <a:pt x="155" y="606"/>
                </a:lnTo>
                <a:lnTo>
                  <a:pt x="278" y="507"/>
                </a:lnTo>
                <a:lnTo>
                  <a:pt x="362" y="417"/>
                </a:lnTo>
                <a:lnTo>
                  <a:pt x="440" y="315"/>
                </a:lnTo>
                <a:lnTo>
                  <a:pt x="536" y="213"/>
                </a:lnTo>
                <a:lnTo>
                  <a:pt x="644" y="123"/>
                </a:lnTo>
                <a:lnTo>
                  <a:pt x="746" y="63"/>
                </a:lnTo>
                <a:lnTo>
                  <a:pt x="854" y="24"/>
                </a:lnTo>
                <a:lnTo>
                  <a:pt x="986" y="0"/>
                </a:lnTo>
                <a:lnTo>
                  <a:pt x="1172" y="0"/>
                </a:lnTo>
                <a:lnTo>
                  <a:pt x="1322" y="0"/>
                </a:lnTo>
                <a:lnTo>
                  <a:pt x="1478" y="18"/>
                </a:lnTo>
                <a:lnTo>
                  <a:pt x="1628" y="84"/>
                </a:lnTo>
                <a:lnTo>
                  <a:pt x="1760" y="189"/>
                </a:lnTo>
                <a:lnTo>
                  <a:pt x="1940" y="411"/>
                </a:lnTo>
                <a:lnTo>
                  <a:pt x="2060" y="546"/>
                </a:lnTo>
                <a:lnTo>
                  <a:pt x="2195" y="648"/>
                </a:lnTo>
                <a:lnTo>
                  <a:pt x="2312" y="724"/>
                </a:lnTo>
                <a:lnTo>
                  <a:pt x="2312" y="1068"/>
                </a:lnTo>
                <a:lnTo>
                  <a:pt x="0" y="1068"/>
                </a:lnTo>
                <a:lnTo>
                  <a:pt x="0" y="708"/>
                </a:lnTo>
                <a:close/>
              </a:path>
            </a:pathLst>
          </a:custGeom>
          <a:pattFill prst="wdUpDiag">
            <a:fgClr>
              <a:schemeClr val="folHlink">
                <a:alpha val="41000"/>
              </a:schemeClr>
            </a:fgClr>
            <a:bgClr>
              <a:schemeClr val="accent2">
                <a:alpha val="41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Freeform 96"/>
          <p:cNvSpPr/>
          <p:nvPr/>
        </p:nvSpPr>
        <p:spPr bwMode="auto">
          <a:xfrm>
            <a:off x="3643838" y="2527301"/>
            <a:ext cx="1881187" cy="1706563"/>
          </a:xfrm>
          <a:custGeom>
            <a:avLst/>
            <a:gdLst>
              <a:gd name="T0" fmla="*/ 0 w 1185"/>
              <a:gd name="T1" fmla="*/ 187 h 1075"/>
              <a:gd name="T2" fmla="*/ 108 w 1185"/>
              <a:gd name="T3" fmla="*/ 108 h 1075"/>
              <a:gd name="T4" fmla="*/ 210 w 1185"/>
              <a:gd name="T5" fmla="*/ 51 h 1075"/>
              <a:gd name="T6" fmla="*/ 335 w 1185"/>
              <a:gd name="T7" fmla="*/ 15 h 1075"/>
              <a:gd name="T8" fmla="*/ 489 w 1185"/>
              <a:gd name="T9" fmla="*/ 3 h 1075"/>
              <a:gd name="T10" fmla="*/ 619 w 1185"/>
              <a:gd name="T11" fmla="*/ 0 h 1075"/>
              <a:gd name="T12" fmla="*/ 746 w 1185"/>
              <a:gd name="T13" fmla="*/ 6 h 1075"/>
              <a:gd name="T14" fmla="*/ 864 w 1185"/>
              <a:gd name="T15" fmla="*/ 15 h 1075"/>
              <a:gd name="T16" fmla="*/ 971 w 1185"/>
              <a:gd name="T17" fmla="*/ 43 h 1075"/>
              <a:gd name="T18" fmla="*/ 1065 w 1185"/>
              <a:gd name="T19" fmla="*/ 90 h 1075"/>
              <a:gd name="T20" fmla="*/ 1134 w 1185"/>
              <a:gd name="T21" fmla="*/ 145 h 1075"/>
              <a:gd name="T22" fmla="*/ 1183 w 1185"/>
              <a:gd name="T23" fmla="*/ 194 h 1075"/>
              <a:gd name="T24" fmla="*/ 1185 w 1185"/>
              <a:gd name="T25" fmla="*/ 1075 h 1075"/>
              <a:gd name="T26" fmla="*/ 6 w 1185"/>
              <a:gd name="T27" fmla="*/ 1075 h 1075"/>
              <a:gd name="T28" fmla="*/ 0 w 1185"/>
              <a:gd name="T29" fmla="*/ 187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5" h="1075">
                <a:moveTo>
                  <a:pt x="0" y="187"/>
                </a:moveTo>
                <a:lnTo>
                  <a:pt x="108" y="108"/>
                </a:lnTo>
                <a:lnTo>
                  <a:pt x="210" y="51"/>
                </a:lnTo>
                <a:lnTo>
                  <a:pt x="335" y="15"/>
                </a:lnTo>
                <a:lnTo>
                  <a:pt x="489" y="3"/>
                </a:lnTo>
                <a:lnTo>
                  <a:pt x="619" y="0"/>
                </a:lnTo>
                <a:lnTo>
                  <a:pt x="746" y="6"/>
                </a:lnTo>
                <a:lnTo>
                  <a:pt x="864" y="15"/>
                </a:lnTo>
                <a:lnTo>
                  <a:pt x="971" y="43"/>
                </a:lnTo>
                <a:lnTo>
                  <a:pt x="1065" y="90"/>
                </a:lnTo>
                <a:lnTo>
                  <a:pt x="1134" y="145"/>
                </a:lnTo>
                <a:lnTo>
                  <a:pt x="1183" y="194"/>
                </a:lnTo>
                <a:lnTo>
                  <a:pt x="1185" y="1075"/>
                </a:lnTo>
                <a:lnTo>
                  <a:pt x="6" y="1075"/>
                </a:lnTo>
                <a:lnTo>
                  <a:pt x="0" y="187"/>
                </a:lnTo>
                <a:close/>
              </a:path>
            </a:pathLst>
          </a:custGeom>
          <a:solidFill>
            <a:schemeClr val="folHlink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8" grpId="0" bldLvl="0" animBg="1"/>
      <p:bldP spid="6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438" name="Group 46"/>
          <p:cNvGrpSpPr/>
          <p:nvPr/>
        </p:nvGrpSpPr>
        <p:grpSpPr bwMode="auto">
          <a:xfrm>
            <a:off x="174625" y="1841500"/>
            <a:ext cx="8816975" cy="946150"/>
            <a:chOff x="110" y="1160"/>
            <a:chExt cx="5554" cy="596"/>
          </a:xfrm>
        </p:grpSpPr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110" y="1160"/>
              <a:ext cx="555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/>
                  </a:solidFill>
                </a:rPr>
                <a:t>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未知参数      </a:t>
              </a:r>
              <a:r>
                <a:rPr lang="zh-CN" altLang="en-US" b="1" i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是该运动员的真实成绩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lang="zh-CN" altLang="en-US" b="1" dirty="0">
                  <a:solidFill>
                    <a:schemeClr val="bg2"/>
                  </a:solidFill>
                </a:rPr>
                <a:t>参数  的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意义知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可用  个评分值的平均数作为估计值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即</a:t>
              </a:r>
              <a:endParaRPr lang="zh-CN" altLang="el-GR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43425" name="Object 33"/>
            <p:cNvGraphicFramePr>
              <a:graphicFrameLocks noChangeAspect="1"/>
            </p:cNvGraphicFramePr>
            <p:nvPr/>
          </p:nvGraphicFramePr>
          <p:xfrm>
            <a:off x="1879" y="1231"/>
            <a:ext cx="2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2800" imgH="3352800" progId="Equation.DSMT4">
                    <p:embed/>
                  </p:oleObj>
                </mc:Choice>
                <mc:Fallback>
                  <p:oleObj name="Equation" r:id="rId2" imgW="3352800" imgH="3352800" progId="Equation.DSMT4">
                    <p:embed/>
                    <p:pic>
                      <p:nvPicPr>
                        <p:cNvPr id="0" name="图片 6638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1231"/>
                          <a:ext cx="2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26" name="Object 34"/>
            <p:cNvGraphicFramePr>
              <a:graphicFrameLocks noChangeAspect="1"/>
            </p:cNvGraphicFramePr>
            <p:nvPr/>
          </p:nvGraphicFramePr>
          <p:xfrm>
            <a:off x="5136" y="1240"/>
            <a:ext cx="2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3352800" progId="Equation.DSMT4">
                    <p:embed/>
                  </p:oleObj>
                </mc:Choice>
                <mc:Fallback>
                  <p:oleObj name="Equation" r:id="rId4" imgW="3352800" imgH="3352800" progId="Equation.DSMT4">
                    <p:embed/>
                    <p:pic>
                      <p:nvPicPr>
                        <p:cNvPr id="0" name="图片 663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240"/>
                          <a:ext cx="2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427" name="Object 35"/>
            <p:cNvGraphicFramePr>
              <a:graphicFrameLocks noChangeAspect="1"/>
            </p:cNvGraphicFramePr>
            <p:nvPr/>
          </p:nvGraphicFramePr>
          <p:xfrm>
            <a:off x="1421" y="1505"/>
            <a:ext cx="18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43200" imgH="3352800" progId="Equation.DSMT4">
                    <p:embed/>
                  </p:oleObj>
                </mc:Choice>
                <mc:Fallback>
                  <p:oleObj name="Equation" r:id="rId6" imgW="2743200" imgH="3352800" progId="Equation.DSMT4">
                    <p:embed/>
                    <p:pic>
                      <p:nvPicPr>
                        <p:cNvPr id="0" name="图片 663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505"/>
                          <a:ext cx="18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1600200" y="4522788"/>
            <a:ext cx="77612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1313FF"/>
                </a:solidFill>
              </a:rPr>
              <a:t>    </a:t>
            </a:r>
            <a:r>
              <a:rPr lang="zh-CN" altLang="en-US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在体育比赛中为了保证裁判评分的公正性，往往去掉一个最低分、去掉一个最高分，取余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下分数的平均值作为运动员最后的得分</a:t>
            </a:r>
            <a:r>
              <a:rPr lang="en-US" altLang="zh-CN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443413" name="Rectangle 21"/>
          <p:cNvSpPr>
            <a:spLocks noChangeArrowheads="1"/>
          </p:cNvSpPr>
          <p:nvPr/>
        </p:nvSpPr>
        <p:spPr bwMode="auto">
          <a:xfrm>
            <a:off x="200025" y="3143250"/>
            <a:ext cx="16748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</a:rPr>
              <a:t>然而</a:t>
            </a:r>
          </a:p>
        </p:txBody>
      </p:sp>
      <p:sp>
        <p:nvSpPr>
          <p:cNvPr id="443418" name="WordArt 26"/>
          <p:cNvSpPr>
            <a:spLocks noChangeArrowheads="1" noChangeShapeType="1" noTextEdit="1"/>
          </p:cNvSpPr>
          <p:nvPr/>
        </p:nvSpPr>
        <p:spPr bwMode="auto">
          <a:xfrm>
            <a:off x="502285" y="194214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313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161925" y="527050"/>
            <a:ext cx="8778875" cy="94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       </a:t>
            </a:r>
            <a:r>
              <a:rPr lang="zh-CN" altLang="en-US" b="1" dirty="0">
                <a:solidFill>
                  <a:schemeClr val="bg2"/>
                </a:solidFill>
              </a:rPr>
              <a:t>在某体育比赛中</a:t>
            </a:r>
            <a:r>
              <a:rPr lang="en-US" altLang="zh-CN" b="1" dirty="0">
                <a:solidFill>
                  <a:schemeClr val="bg2"/>
                </a:solidFill>
              </a:rPr>
              <a:t>,</a:t>
            </a:r>
            <a:r>
              <a:rPr lang="zh-CN" altLang="en-US" b="1" dirty="0">
                <a:solidFill>
                  <a:schemeClr val="bg2"/>
                </a:solidFill>
              </a:rPr>
              <a:t>设裁判给运动员的表演打的分数                位裁判给某一运动员的评分分别为 </a:t>
            </a:r>
          </a:p>
        </p:txBody>
      </p:sp>
      <p:grpSp>
        <p:nvGrpSpPr>
          <p:cNvPr id="443424" name="Group 32"/>
          <p:cNvGrpSpPr/>
          <p:nvPr/>
        </p:nvGrpSpPr>
        <p:grpSpPr bwMode="auto">
          <a:xfrm>
            <a:off x="249238" y="1366838"/>
            <a:ext cx="7054850" cy="544512"/>
            <a:chOff x="157" y="861"/>
            <a:chExt cx="4444" cy="343"/>
          </a:xfrm>
        </p:grpSpPr>
        <p:graphicFrame>
          <p:nvGraphicFramePr>
            <p:cNvPr id="443421" name="Object 29"/>
            <p:cNvGraphicFramePr>
              <a:graphicFrameLocks noChangeAspect="1"/>
            </p:cNvGraphicFramePr>
            <p:nvPr/>
          </p:nvGraphicFramePr>
          <p:xfrm>
            <a:off x="157" y="948"/>
            <a:ext cx="16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079200" imgH="3962400" progId="Equation.DSMT4">
                    <p:embed/>
                  </p:oleObj>
                </mc:Choice>
                <mc:Fallback>
                  <p:oleObj name="Equation" r:id="rId8" imgW="24079200" imgH="3962400" progId="Equation.DSMT4">
                    <p:embed/>
                    <p:pic>
                      <p:nvPicPr>
                        <p:cNvPr id="0" name="图片 663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" y="948"/>
                          <a:ext cx="164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422" name="Rectangle 30"/>
            <p:cNvSpPr>
              <a:spLocks noChangeArrowheads="1"/>
            </p:cNvSpPr>
            <p:nvPr/>
          </p:nvSpPr>
          <p:spPr bwMode="auto">
            <a:xfrm>
              <a:off x="1815" y="861"/>
              <a:ext cx="2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试问这些分数是否公正？                 </a:t>
              </a:r>
            </a:p>
          </p:txBody>
        </p:sp>
      </p:grpSp>
      <p:graphicFrame>
        <p:nvGraphicFramePr>
          <p:cNvPr id="443429" name="Object 37"/>
          <p:cNvGraphicFramePr>
            <a:graphicFrameLocks noChangeAspect="1"/>
          </p:cNvGraphicFramePr>
          <p:nvPr/>
        </p:nvGraphicFramePr>
        <p:xfrm>
          <a:off x="2235200" y="2820988"/>
          <a:ext cx="4703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586400" imgH="4572000" progId="Equation.DSMT4">
                  <p:embed/>
                </p:oleObj>
              </mc:Choice>
              <mc:Fallback>
                <p:oleObj name="Equation" r:id="rId10" imgW="43586400" imgH="4572000" progId="Equation.DSMT4">
                  <p:embed/>
                  <p:pic>
                    <p:nvPicPr>
                      <p:cNvPr id="0" name="图片 663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820988"/>
                        <a:ext cx="4703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30" name="Object 38"/>
          <p:cNvGraphicFramePr>
            <a:graphicFrameLocks noChangeAspect="1"/>
          </p:cNvGraphicFramePr>
          <p:nvPr/>
        </p:nvGraphicFramePr>
        <p:xfrm>
          <a:off x="1876425" y="3571875"/>
          <a:ext cx="3948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576000" imgH="4572000" progId="Equation.DSMT4">
                  <p:embed/>
                </p:oleObj>
              </mc:Choice>
              <mc:Fallback>
                <p:oleObj name="Equation" r:id="rId12" imgW="36576000" imgH="4572000" progId="Equation.DSMT4">
                  <p:embed/>
                  <p:pic>
                    <p:nvPicPr>
                      <p:cNvPr id="0" name="图片 663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571875"/>
                        <a:ext cx="39481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31" name="Object 39"/>
          <p:cNvGraphicFramePr>
            <a:graphicFrameLocks noChangeAspect="1"/>
          </p:cNvGraphicFramePr>
          <p:nvPr/>
        </p:nvGraphicFramePr>
        <p:xfrm>
          <a:off x="5748338" y="3594100"/>
          <a:ext cx="15462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25600" imgH="3657600" progId="Equation.DSMT4">
                  <p:embed/>
                </p:oleObj>
              </mc:Choice>
              <mc:Fallback>
                <p:oleObj name="Equation" r:id="rId14" imgW="14325600" imgH="3657600" progId="Equation.DSMT4">
                  <p:embed/>
                  <p:pic>
                    <p:nvPicPr>
                      <p:cNvPr id="0" name="图片 663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594100"/>
                        <a:ext cx="15462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433" name="Group 41"/>
          <p:cNvGrpSpPr/>
          <p:nvPr/>
        </p:nvGrpSpPr>
        <p:grpSpPr bwMode="auto">
          <a:xfrm>
            <a:off x="198438" y="3954459"/>
            <a:ext cx="8716962" cy="565149"/>
            <a:chOff x="181" y="2795"/>
            <a:chExt cx="5491" cy="356"/>
          </a:xfrm>
        </p:grpSpPr>
        <p:sp>
          <p:nvSpPr>
            <p:cNvPr id="443401" name="Rectangle 9"/>
            <p:cNvSpPr>
              <a:spLocks noChangeArrowheads="1"/>
            </p:cNvSpPr>
            <p:nvPr/>
          </p:nvSpPr>
          <p:spPr bwMode="auto">
            <a:xfrm>
              <a:off x="181" y="2795"/>
              <a:ext cx="5491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依据     原则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这几乎是不可能的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故认为分数不公正</a:t>
              </a:r>
              <a:r>
                <a:rPr lang="en-US" altLang="zh-CN" b="1" dirty="0">
                  <a:solidFill>
                    <a:schemeClr val="bg2"/>
                  </a:solidFill>
                </a:rPr>
                <a:t>.</a:t>
              </a:r>
              <a:endParaRPr lang="el-GR" altLang="zh-CN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43432" name="Object 40"/>
            <p:cNvGraphicFramePr>
              <a:graphicFrameLocks noChangeAspect="1"/>
            </p:cNvGraphicFramePr>
            <p:nvPr/>
          </p:nvGraphicFramePr>
          <p:xfrm>
            <a:off x="710" y="2888"/>
            <a:ext cx="3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876800" imgH="3657600" progId="Equation.DSMT4">
                    <p:embed/>
                  </p:oleObj>
                </mc:Choice>
                <mc:Fallback>
                  <p:oleObj name="Equation" r:id="rId16" imgW="4876800" imgH="3657600" progId="Equation.DSMT4">
                    <p:embed/>
                    <p:pic>
                      <p:nvPicPr>
                        <p:cNvPr id="0" name="图片 663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2888"/>
                          <a:ext cx="3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434" name="AutoShape 42"/>
          <p:cNvSpPr>
            <a:spLocks noChangeArrowheads="1"/>
          </p:cNvSpPr>
          <p:nvPr/>
        </p:nvSpPr>
        <p:spPr bwMode="auto">
          <a:xfrm>
            <a:off x="5002306" y="6072188"/>
            <a:ext cx="3272491" cy="539750"/>
          </a:xfrm>
          <a:prstGeom prst="wedgeRectCallout">
            <a:avLst>
              <a:gd name="adj1" fmla="val 20449"/>
              <a:gd name="adj2" fmla="val -90884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数据具有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“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稳健性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”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3435" name="AutoShape 43"/>
          <p:cNvSpPr>
            <a:spLocks noChangeArrowheads="1"/>
          </p:cNvSpPr>
          <p:nvPr/>
        </p:nvSpPr>
        <p:spPr bwMode="auto">
          <a:xfrm>
            <a:off x="366713" y="4929188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9933"/>
              </a:solidFill>
            </a:endParaRPr>
          </a:p>
        </p:txBody>
      </p:sp>
      <p:sp>
        <p:nvSpPr>
          <p:cNvPr id="443436" name="WordArt 44"/>
          <p:cNvSpPr>
            <a:spLocks noChangeArrowheads="1" noChangeShapeType="1" noTextEdit="1"/>
          </p:cNvSpPr>
          <p:nvPr/>
        </p:nvSpPr>
        <p:spPr bwMode="auto">
          <a:xfrm>
            <a:off x="655638" y="5053013"/>
            <a:ext cx="3540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sp>
        <p:nvSpPr>
          <p:cNvPr id="443437" name="WordArt 45"/>
          <p:cNvSpPr>
            <a:spLocks noChangeArrowheads="1" noChangeShapeType="1" noTextEdit="1"/>
          </p:cNvSpPr>
          <p:nvPr/>
        </p:nvSpPr>
        <p:spPr bwMode="auto">
          <a:xfrm>
            <a:off x="448469" y="59907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2644" y="6037364"/>
            <a:ext cx="2709396" cy="540725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lnSpc>
                <a:spcPct val="100000"/>
              </a:lnSpc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应用：数据校验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3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3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3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3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3" grpId="0" bldLvl="0" animBg="1"/>
      <p:bldP spid="443413" grpId="0" bldLvl="0" animBg="1"/>
      <p:bldP spid="443418" grpId="0"/>
      <p:bldP spid="443434" grpId="0" bldLvl="0" animBg="1"/>
      <p:bldP spid="443435" grpId="0" bldLvl="0" animBg="1"/>
      <p:bldP spid="443436" grpId="0" animBg="1"/>
      <p:bldP spid="443437" grpId="0" animBg="1"/>
      <p:bldP spid="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7" name="Object 9"/>
          <p:cNvGraphicFramePr>
            <a:graphicFrameLocks noChangeAspect="1"/>
          </p:cNvGraphicFramePr>
          <p:nvPr/>
        </p:nvGraphicFramePr>
        <p:xfrm>
          <a:off x="2145924" y="2251394"/>
          <a:ext cx="22987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78400" imgH="3962400" progId="Equation.DSMT4">
                  <p:embed/>
                </p:oleObj>
              </mc:Choice>
              <mc:Fallback>
                <p:oleObj name="Equation" r:id="rId2" imgW="17678400" imgH="3962400" progId="Equation.DSMT4">
                  <p:embed/>
                  <p:pic>
                    <p:nvPicPr>
                      <p:cNvPr id="0" name="图片 588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924" y="2251394"/>
                        <a:ext cx="22987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5" name="Object 17"/>
          <p:cNvGraphicFramePr>
            <a:graphicFrameLocks noChangeAspect="1"/>
          </p:cNvGraphicFramePr>
          <p:nvPr/>
        </p:nvGraphicFramePr>
        <p:xfrm>
          <a:off x="3598063" y="1509125"/>
          <a:ext cx="3294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41600" imgH="4267200" progId="Equation.DSMT4">
                  <p:embed/>
                </p:oleObj>
              </mc:Choice>
              <mc:Fallback>
                <p:oleObj name="Equation" r:id="rId4" imgW="28041600" imgH="4267200" progId="Equation.DSMT4">
                  <p:embed/>
                  <p:pic>
                    <p:nvPicPr>
                      <p:cNvPr id="0" name="图片 588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063" y="1509125"/>
                        <a:ext cx="3294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8" name="Text Box 20"/>
          <p:cNvSpPr txBox="1">
            <a:spLocks noChangeArrowheads="1"/>
          </p:cNvSpPr>
          <p:nvPr/>
        </p:nvSpPr>
        <p:spPr bwMode="auto">
          <a:xfrm>
            <a:off x="2549149" y="896877"/>
            <a:ext cx="563620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怎样利用分布函数计算概率</a:t>
            </a:r>
          </a:p>
        </p:txBody>
      </p:sp>
      <p:graphicFrame>
        <p:nvGraphicFramePr>
          <p:cNvPr id="380995" name="Object 67"/>
          <p:cNvGraphicFramePr>
            <a:graphicFrameLocks noChangeAspect="1"/>
          </p:cNvGraphicFramePr>
          <p:nvPr/>
        </p:nvGraphicFramePr>
        <p:xfrm>
          <a:off x="4456184" y="2286514"/>
          <a:ext cx="2674491" cy="50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897600" imgH="4267200" progId="Equation.DSMT4">
                  <p:embed/>
                </p:oleObj>
              </mc:Choice>
              <mc:Fallback>
                <p:oleObj name="Equation" r:id="rId6" imgW="18897600" imgH="4267200" progId="Equation.DSMT4">
                  <p:embed/>
                  <p:pic>
                    <p:nvPicPr>
                      <p:cNvPr id="0" name="图片 588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84" y="2286514"/>
                        <a:ext cx="2674491" cy="50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96" name="Object 68"/>
          <p:cNvGraphicFramePr>
            <a:graphicFrameLocks noChangeAspect="1"/>
          </p:cNvGraphicFramePr>
          <p:nvPr/>
        </p:nvGraphicFramePr>
        <p:xfrm>
          <a:off x="2349500" y="3925788"/>
          <a:ext cx="1809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106400" imgH="3962400" progId="Equation.DSMT4">
                  <p:embed/>
                </p:oleObj>
              </mc:Choice>
              <mc:Fallback>
                <p:oleObj name="Equation" r:id="rId8" imgW="13106400" imgH="3962400" progId="Equation.DSMT4">
                  <p:embed/>
                  <p:pic>
                    <p:nvPicPr>
                      <p:cNvPr id="0" name="图片 588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925788"/>
                        <a:ext cx="1809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004" name="Group 76"/>
          <p:cNvGrpSpPr/>
          <p:nvPr/>
        </p:nvGrpSpPr>
        <p:grpSpPr bwMode="auto">
          <a:xfrm>
            <a:off x="1583950" y="1055421"/>
            <a:ext cx="763587" cy="400050"/>
            <a:chOff x="581" y="1694"/>
            <a:chExt cx="481" cy="252"/>
          </a:xfrm>
        </p:grpSpPr>
        <p:pic>
          <p:nvPicPr>
            <p:cNvPr id="381005" name="Picture 77" descr="4"/>
            <p:cNvPicPr>
              <a:picLocks noChangeAspect="1" noChangeArrowheads="1" noCrop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1006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381007" name="WordArt 79"/>
          <p:cNvSpPr>
            <a:spLocks noChangeArrowheads="1" noChangeShapeType="1" noTextEdit="1"/>
          </p:cNvSpPr>
          <p:nvPr/>
        </p:nvSpPr>
        <p:spPr bwMode="auto">
          <a:xfrm>
            <a:off x="7025900" y="1556184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81010" name="Group 82"/>
          <p:cNvGrpSpPr/>
          <p:nvPr/>
        </p:nvGrpSpPr>
        <p:grpSpPr bwMode="auto">
          <a:xfrm>
            <a:off x="936625" y="3261901"/>
            <a:ext cx="763588" cy="400050"/>
            <a:chOff x="581" y="1694"/>
            <a:chExt cx="481" cy="252"/>
          </a:xfrm>
        </p:grpSpPr>
        <p:pic>
          <p:nvPicPr>
            <p:cNvPr id="381011" name="Picture 83" descr="4"/>
            <p:cNvPicPr>
              <a:picLocks noChangeAspect="1" noChangeArrowheads="1" noCrop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101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381016" name="Group 88"/>
          <p:cNvGrpSpPr/>
          <p:nvPr/>
        </p:nvGrpSpPr>
        <p:grpSpPr bwMode="auto">
          <a:xfrm>
            <a:off x="1890047" y="3059128"/>
            <a:ext cx="5892806" cy="696916"/>
            <a:chOff x="1308" y="1863"/>
            <a:chExt cx="3712" cy="439"/>
          </a:xfrm>
        </p:grpSpPr>
        <p:sp>
          <p:nvSpPr>
            <p:cNvPr id="381013" name="Text Box 85"/>
            <p:cNvSpPr txBox="1">
              <a:spLocks noChangeArrowheads="1"/>
            </p:cNvSpPr>
            <p:nvPr/>
          </p:nvSpPr>
          <p:spPr bwMode="auto">
            <a:xfrm>
              <a:off x="1308" y="1863"/>
              <a:ext cx="1811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怎样计算概率</a:t>
              </a:r>
            </a:p>
          </p:txBody>
        </p:sp>
        <p:graphicFrame>
          <p:nvGraphicFramePr>
            <p:cNvPr id="381014" name="Object 86"/>
            <p:cNvGraphicFramePr>
              <a:graphicFrameLocks noChangeAspect="1"/>
            </p:cNvGraphicFramePr>
            <p:nvPr/>
          </p:nvGraphicFramePr>
          <p:xfrm>
            <a:off x="2863" y="1973"/>
            <a:ext cx="196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565600" imgH="4267200" progId="Equation.DSMT4">
                    <p:embed/>
                  </p:oleObj>
                </mc:Choice>
                <mc:Fallback>
                  <p:oleObj name="Equation" r:id="rId11" imgW="29565600" imgH="4267200" progId="Equation.DSMT4">
                    <p:embed/>
                    <p:pic>
                      <p:nvPicPr>
                        <p:cNvPr id="0" name="图片 588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1973"/>
                          <a:ext cx="196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015" name="Text Box 87"/>
            <p:cNvSpPr txBox="1">
              <a:spLocks noChangeArrowheads="1"/>
            </p:cNvSpPr>
            <p:nvPr/>
          </p:nvSpPr>
          <p:spPr bwMode="auto">
            <a:xfrm>
              <a:off x="3905" y="1872"/>
              <a:ext cx="1115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为常数</a:t>
              </a:r>
            </a:p>
          </p:txBody>
        </p:sp>
      </p:grpSp>
      <p:sp>
        <p:nvSpPr>
          <p:cNvPr id="381017" name="WordArt 89"/>
          <p:cNvSpPr>
            <a:spLocks noChangeArrowheads="1" noChangeShapeType="1" noTextEdit="1"/>
          </p:cNvSpPr>
          <p:nvPr/>
        </p:nvSpPr>
        <p:spPr bwMode="auto">
          <a:xfrm>
            <a:off x="7438407" y="3301588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81028" name="WordArt 100"/>
          <p:cNvSpPr>
            <a:spLocks noChangeArrowheads="1" noChangeShapeType="1" noTextEdit="1"/>
          </p:cNvSpPr>
          <p:nvPr/>
        </p:nvSpPr>
        <p:spPr bwMode="auto">
          <a:xfrm>
            <a:off x="1137304" y="4996170"/>
            <a:ext cx="7048050" cy="10064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由于分布函数是一个普通的函数，</a:t>
            </a:r>
          </a:p>
          <a:p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所以可以应用微积分工具来研究随机现象</a:t>
            </a:r>
          </a:p>
        </p:txBody>
      </p:sp>
      <p:graphicFrame>
        <p:nvGraphicFramePr>
          <p:cNvPr id="381001" name="Object 73"/>
          <p:cNvGraphicFramePr>
            <a:graphicFrameLocks noChangeAspect="1"/>
          </p:cNvGraphicFramePr>
          <p:nvPr/>
        </p:nvGraphicFramePr>
        <p:xfrm>
          <a:off x="4018796" y="3922615"/>
          <a:ext cx="3111879" cy="55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00" imgH="4267200" progId="Equation.DSMT4">
                  <p:embed/>
                </p:oleObj>
              </mc:Choice>
              <mc:Fallback>
                <p:oleObj name="Equation" r:id="rId13" imgW="22860000" imgH="4267200" progId="Equation.DSMT4">
                  <p:embed/>
                  <p:pic>
                    <p:nvPicPr>
                      <p:cNvPr id="0" name="图片 588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796" y="3922615"/>
                        <a:ext cx="3111879" cy="551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86379" y="668057"/>
            <a:ext cx="2101850" cy="73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49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4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8" grpId="0"/>
      <p:bldP spid="381007" grpId="0" animBg="1"/>
      <p:bldP spid="381017" grpId="0" animBg="1"/>
      <p:bldP spid="3810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1133662" y="31162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131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1905000" y="3870325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h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≤ 0.01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468313" y="4735513"/>
            <a:ext cx="511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3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≥ 0.99</a:t>
            </a: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395288" y="5646738"/>
            <a:ext cx="556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下面我们来求满足上式的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最小的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.</a:t>
            </a:r>
          </a:p>
        </p:txBody>
      </p:sp>
      <p:pic>
        <p:nvPicPr>
          <p:cNvPr id="517126" name="Picture 6" descr="公交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3921125"/>
            <a:ext cx="2921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1187450" y="609600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再看一个应用正态分布的例子：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457200" y="1308100"/>
            <a:ext cx="83185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solidFill>
                  <a:srgbClr val="1313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131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练习</a:t>
            </a:r>
            <a:r>
              <a:rPr lang="zh-CN" altLang="en-US" b="1" dirty="0">
                <a:solidFill>
                  <a:srgbClr val="1313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公共汽车车门的高度是按男子与车门顶头碰头机会在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0.01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以下来设计的。设男子身高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(170,6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（单位：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cm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），问车门高度应如何确定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    </a:t>
            </a: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1624172" y="3138488"/>
            <a:ext cx="5351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设车门高度为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cm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，按设计要求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bldLvl="0" animBg="1" autoUpdateAnimBg="0"/>
      <p:bldP spid="517123" grpId="0" bldLvl="0" animBg="1"/>
      <p:bldP spid="517124" grpId="0" bldLvl="0" animBg="1"/>
      <p:bldP spid="517125" grpId="0" bldLvl="0" animBg="1" autoUpdateAnimBg="0"/>
      <p:bldP spid="517127" grpId="0" bldLvl="0" animBg="1" autoUpdateAnimBg="0"/>
      <p:bldP spid="517128" grpId="0" bldLvl="0" animBg="1" autoUpdateAnimBg="0"/>
      <p:bldP spid="51712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1136650" y="1498506"/>
            <a:ext cx="3113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因为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～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(170,6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),</a:t>
            </a:r>
          </a:p>
        </p:txBody>
      </p:sp>
      <p:sp>
        <p:nvSpPr>
          <p:cNvPr id="518147" name="Rectangle 3"/>
          <p:cNvSpPr>
            <a:spLocks noChangeArrowheads="1"/>
          </p:cNvSpPr>
          <p:nvPr/>
        </p:nvSpPr>
        <p:spPr bwMode="auto">
          <a:xfrm>
            <a:off x="539750" y="2498631"/>
            <a:ext cx="2154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故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P{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&lt;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h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}=</a:t>
            </a:r>
          </a:p>
        </p:txBody>
      </p:sp>
      <p:grpSp>
        <p:nvGrpSpPr>
          <p:cNvPr id="518148" name="Group 4"/>
          <p:cNvGrpSpPr/>
          <p:nvPr/>
        </p:nvGrpSpPr>
        <p:grpSpPr bwMode="auto">
          <a:xfrm>
            <a:off x="747714" y="4281399"/>
            <a:ext cx="5867400" cy="519113"/>
            <a:chOff x="704" y="3767"/>
            <a:chExt cx="3696" cy="327"/>
          </a:xfrm>
        </p:grpSpPr>
        <p:graphicFrame>
          <p:nvGraphicFramePr>
            <p:cNvPr id="518149" name="Object 5"/>
            <p:cNvGraphicFramePr>
              <a:graphicFrameLocks noChangeAspect="1"/>
            </p:cNvGraphicFramePr>
            <p:nvPr/>
          </p:nvGraphicFramePr>
          <p:xfrm>
            <a:off x="1422" y="3798"/>
            <a:ext cx="3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657600" progId="Equation.DSMT4">
                    <p:embed/>
                  </p:oleObj>
                </mc:Choice>
                <mc:Fallback>
                  <p:oleObj name="Equation" r:id="rId2" imgW="3962400" imgH="3657600" progId="Equation.DSMT4">
                    <p:embed/>
                    <p:pic>
                      <p:nvPicPr>
                        <p:cNvPr id="0" name="图片 664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3798"/>
                          <a:ext cx="30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50" name="Text Box 6"/>
            <p:cNvSpPr txBox="1">
              <a:spLocks noChangeArrowheads="1"/>
            </p:cNvSpPr>
            <p:nvPr/>
          </p:nvSpPr>
          <p:spPr bwMode="auto">
            <a:xfrm>
              <a:off x="704" y="3767"/>
              <a:ext cx="3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查表得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(2.33)=0.9901&gt;0.99</a:t>
              </a:r>
            </a:p>
          </p:txBody>
        </p:sp>
      </p:grpSp>
      <p:grpSp>
        <p:nvGrpSpPr>
          <p:cNvPr id="518151" name="Group 7"/>
          <p:cNvGrpSpPr/>
          <p:nvPr/>
        </p:nvGrpSpPr>
        <p:grpSpPr bwMode="auto">
          <a:xfrm>
            <a:off x="395288" y="4927506"/>
            <a:ext cx="3444877" cy="989012"/>
            <a:chOff x="488" y="2160"/>
            <a:chExt cx="2170" cy="623"/>
          </a:xfrm>
        </p:grpSpPr>
        <p:graphicFrame>
          <p:nvGraphicFramePr>
            <p:cNvPr id="518152" name="Object 8"/>
            <p:cNvGraphicFramePr>
              <a:graphicFrameLocks noChangeAspect="1"/>
            </p:cNvGraphicFramePr>
            <p:nvPr/>
          </p:nvGraphicFramePr>
          <p:xfrm>
            <a:off x="1109" y="2160"/>
            <a:ext cx="8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496800" imgH="9448800" progId="Equation.DSMT4">
                    <p:embed/>
                  </p:oleObj>
                </mc:Choice>
                <mc:Fallback>
                  <p:oleObj name="Equation" r:id="rId4" imgW="12496800" imgH="9448800" progId="Equation.DSMT4">
                    <p:embed/>
                    <p:pic>
                      <p:nvPicPr>
                        <p:cNvPr id="0" name="图片 664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2160"/>
                          <a:ext cx="827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488" y="2286"/>
              <a:ext cx="21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因而            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= 2.33,</a:t>
              </a:r>
            </a:p>
          </p:txBody>
        </p:sp>
      </p:grpSp>
      <p:grpSp>
        <p:nvGrpSpPr>
          <p:cNvPr id="518154" name="Group 10"/>
          <p:cNvGrpSpPr/>
          <p:nvPr/>
        </p:nvGrpSpPr>
        <p:grpSpPr bwMode="auto">
          <a:xfrm>
            <a:off x="395288" y="5984786"/>
            <a:ext cx="4267200" cy="584200"/>
            <a:chOff x="432" y="3456"/>
            <a:chExt cx="2688" cy="368"/>
          </a:xfrm>
        </p:grpSpPr>
        <p:sp>
          <p:nvSpPr>
            <p:cNvPr id="518155" name="Text Box 11"/>
            <p:cNvSpPr txBox="1">
              <a:spLocks noChangeArrowheads="1"/>
            </p:cNvSpPr>
            <p:nvPr/>
          </p:nvSpPr>
          <p:spPr bwMode="auto">
            <a:xfrm>
              <a:off x="432" y="3456"/>
              <a:ext cx="26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即</a:t>
              </a:r>
              <a:r>
                <a:rPr lang="zh-CN" altLang="en-US" sz="3200" b="1" dirty="0">
                  <a:solidFill>
                    <a:schemeClr val="bg2"/>
                  </a:solidFill>
                  <a:latin typeface="Times New Roman" panose="02020603050405020304"/>
                </a:rPr>
                <a:t>  </a:t>
              </a:r>
              <a:r>
                <a:rPr lang="en-US" altLang="zh-CN" sz="3200" b="1" i="1" dirty="0">
                  <a:solidFill>
                    <a:schemeClr val="bg2"/>
                  </a:solidFill>
                  <a:latin typeface="Times New Roman" panose="02020603050405020304"/>
                </a:rPr>
                <a:t>h</a:t>
              </a: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/>
                </a:rPr>
                <a:t>=170+13.98    184</a:t>
              </a:r>
              <a:endParaRPr lang="en-US" altLang="zh-CN" sz="2400" dirty="0">
                <a:solidFill>
                  <a:schemeClr val="bg2"/>
                </a:solidFill>
                <a:latin typeface="Times New Roman" panose="02020603050405020304"/>
              </a:endParaRPr>
            </a:p>
          </p:txBody>
        </p:sp>
        <p:graphicFrame>
          <p:nvGraphicFramePr>
            <p:cNvPr id="518156" name="Object 12"/>
            <p:cNvGraphicFramePr>
              <a:graphicFrameLocks noChangeAspect="1"/>
            </p:cNvGraphicFramePr>
            <p:nvPr/>
          </p:nvGraphicFramePr>
          <p:xfrm>
            <a:off x="2280" y="3549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8000" imgH="2743200" progId="Equation.DSMT4">
                    <p:embed/>
                  </p:oleObj>
                </mc:Choice>
                <mc:Fallback>
                  <p:oleObj name="Equation" r:id="rId6" imgW="3048000" imgH="2743200" progId="Equation.DSMT4">
                    <p:embed/>
                    <p:pic>
                      <p:nvPicPr>
                        <p:cNvPr id="0" name="图片 664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3549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8157" name="AutoShape 13"/>
          <p:cNvSpPr>
            <a:spLocks noChangeArrowheads="1"/>
          </p:cNvSpPr>
          <p:nvPr/>
        </p:nvSpPr>
        <p:spPr bwMode="auto">
          <a:xfrm>
            <a:off x="5726113" y="4457606"/>
            <a:ext cx="3035300" cy="1890712"/>
          </a:xfrm>
          <a:prstGeom prst="wedgeRectCallout">
            <a:avLst>
              <a:gd name="adj1" fmla="val -94403"/>
              <a:gd name="adj2" fmla="val 49579"/>
            </a:avLst>
          </a:prstGeom>
          <a:solidFill>
            <a:srgbClr val="0000D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  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设计车门高度为</a:t>
            </a:r>
          </a:p>
          <a:p>
            <a:pPr algn="just">
              <a:lnSpc>
                <a:spcPct val="100000"/>
              </a:lnSpc>
            </a:pP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184</a:t>
            </a: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厘米时，可使</a:t>
            </a: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男子与车门碰头</a:t>
            </a: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机会不超过</a:t>
            </a: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</a:rPr>
              <a:t>0.01.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</a:endParaRPr>
          </a:p>
        </p:txBody>
      </p:sp>
      <p:grpSp>
        <p:nvGrpSpPr>
          <p:cNvPr id="518158" name="Group 14"/>
          <p:cNvGrpSpPr/>
          <p:nvPr/>
        </p:nvGrpSpPr>
        <p:grpSpPr bwMode="auto">
          <a:xfrm>
            <a:off x="838200" y="612681"/>
            <a:ext cx="6934200" cy="614363"/>
            <a:chOff x="576" y="192"/>
            <a:chExt cx="4368" cy="387"/>
          </a:xfrm>
        </p:grpSpPr>
        <p:sp>
          <p:nvSpPr>
            <p:cNvPr id="518159" name="Rectangle 15"/>
            <p:cNvSpPr>
              <a:spLocks noChangeArrowheads="1"/>
            </p:cNvSpPr>
            <p:nvPr/>
          </p:nvSpPr>
          <p:spPr bwMode="auto">
            <a:xfrm>
              <a:off x="1418" y="211"/>
              <a:ext cx="19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/>
                </a:rPr>
                <a:t>P{</a:t>
              </a:r>
              <a:r>
                <a:rPr lang="en-US" altLang="zh-CN" sz="3200" b="1" i="1" dirty="0">
                  <a:solidFill>
                    <a:schemeClr val="bg2"/>
                  </a:solidFill>
                  <a:latin typeface="Times New Roman" panose="02020603050405020304"/>
                </a:rPr>
                <a:t>X </a:t>
              </a: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/>
                </a:rPr>
                <a:t>&lt; </a:t>
              </a:r>
              <a:r>
                <a:rPr lang="en-US" altLang="zh-CN" sz="3200" b="1" i="1" dirty="0">
                  <a:solidFill>
                    <a:schemeClr val="bg2"/>
                  </a:solidFill>
                  <a:latin typeface="Times New Roman" panose="02020603050405020304"/>
                </a:rPr>
                <a:t>h</a:t>
              </a:r>
              <a:r>
                <a:rPr lang="en-US" altLang="zh-CN" sz="3200" b="1" dirty="0">
                  <a:solidFill>
                    <a:schemeClr val="bg2"/>
                  </a:solidFill>
                  <a:latin typeface="Times New Roman" panose="02020603050405020304"/>
                </a:rPr>
                <a:t> }     0.99</a:t>
              </a:r>
            </a:p>
          </p:txBody>
        </p:sp>
        <p:graphicFrame>
          <p:nvGraphicFramePr>
            <p:cNvPr id="518160" name="Object 16"/>
            <p:cNvGraphicFramePr>
              <a:graphicFrameLocks noChangeAspect="1"/>
            </p:cNvGraphicFramePr>
            <p:nvPr/>
          </p:nvGraphicFramePr>
          <p:xfrm>
            <a:off x="2532" y="281"/>
            <a:ext cx="27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0" imgH="3657600" progId="Equation.DSMT4">
                    <p:embed/>
                  </p:oleObj>
                </mc:Choice>
                <mc:Fallback>
                  <p:oleObj name="Equation" r:id="rId8" imgW="3048000" imgH="3657600" progId="Equation.DSMT4">
                    <p:embed/>
                    <p:pic>
                      <p:nvPicPr>
                        <p:cNvPr id="0" name="图片 6648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81"/>
                          <a:ext cx="27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61" name="Rectangle 17"/>
            <p:cNvSpPr>
              <a:spLocks noChangeArrowheads="1"/>
            </p:cNvSpPr>
            <p:nvPr/>
          </p:nvSpPr>
          <p:spPr bwMode="auto">
            <a:xfrm>
              <a:off x="576" y="192"/>
              <a:ext cx="8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3200" b="1" dirty="0">
                  <a:solidFill>
                    <a:schemeClr val="bg2"/>
                  </a:solidFill>
                  <a:latin typeface="Times New Roman" panose="02020603050405020304"/>
                </a:rPr>
                <a:t>求满足</a:t>
              </a:r>
            </a:p>
          </p:txBody>
        </p:sp>
        <p:sp>
          <p:nvSpPr>
            <p:cNvPr id="518162" name="Rectangle 18"/>
            <p:cNvSpPr>
              <a:spLocks noChangeArrowheads="1"/>
            </p:cNvSpPr>
            <p:nvPr/>
          </p:nvSpPr>
          <p:spPr bwMode="auto">
            <a:xfrm>
              <a:off x="3208" y="205"/>
              <a:ext cx="17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3200" b="1" dirty="0">
                  <a:solidFill>
                    <a:schemeClr val="bg2"/>
                  </a:solidFill>
                  <a:latin typeface="Times New Roman" panose="02020603050405020304"/>
                </a:rPr>
                <a:t>的最小的 </a:t>
              </a:r>
              <a:r>
                <a:rPr lang="en-US" altLang="zh-CN" sz="3200" b="1" i="1" dirty="0">
                  <a:solidFill>
                    <a:schemeClr val="bg2"/>
                  </a:solidFill>
                  <a:latin typeface="Times New Roman" panose="02020603050405020304"/>
                </a:rPr>
                <a:t>h .</a:t>
              </a:r>
              <a:endParaRPr lang="en-US" altLang="zh-CN" sz="3200" b="1" dirty="0">
                <a:solidFill>
                  <a:schemeClr val="bg2"/>
                </a:solidFill>
                <a:latin typeface="Times New Roman" panose="02020603050405020304"/>
              </a:endParaRPr>
            </a:p>
          </p:txBody>
        </p:sp>
      </p:grpSp>
      <p:pic>
        <p:nvPicPr>
          <p:cNvPr id="518163" name="Picture 19" descr="公交车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66918"/>
            <a:ext cx="2160588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8164" name="Group 20"/>
          <p:cNvGrpSpPr/>
          <p:nvPr/>
        </p:nvGrpSpPr>
        <p:grpSpPr bwMode="auto">
          <a:xfrm>
            <a:off x="4572000" y="1381031"/>
            <a:ext cx="3887788" cy="908050"/>
            <a:chOff x="2699" y="709"/>
            <a:chExt cx="2449" cy="572"/>
          </a:xfrm>
        </p:grpSpPr>
        <p:graphicFrame>
          <p:nvGraphicFramePr>
            <p:cNvPr id="518165" name="Object 21"/>
            <p:cNvGraphicFramePr>
              <a:graphicFrameLocks noChangeAspect="1"/>
            </p:cNvGraphicFramePr>
            <p:nvPr/>
          </p:nvGraphicFramePr>
          <p:xfrm>
            <a:off x="3297" y="709"/>
            <a:ext cx="1727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8346400" imgH="9448800" progId="Equation.DSMT4">
                    <p:embed/>
                  </p:oleObj>
                </mc:Choice>
                <mc:Fallback>
                  <p:oleObj name="Equation" r:id="rId11" imgW="28346400" imgH="9448800" progId="Equation.DSMT4">
                    <p:embed/>
                    <p:pic>
                      <p:nvPicPr>
                        <p:cNvPr id="0" name="图片 6648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709"/>
                          <a:ext cx="1727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66" name="Rectangle 22"/>
            <p:cNvSpPr>
              <a:spLocks noChangeArrowheads="1"/>
            </p:cNvSpPr>
            <p:nvPr/>
          </p:nvSpPr>
          <p:spPr bwMode="auto">
            <a:xfrm>
              <a:off x="2699" y="794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所以                           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.</a:t>
              </a:r>
            </a:p>
          </p:txBody>
        </p:sp>
      </p:grpSp>
      <p:graphicFrame>
        <p:nvGraphicFramePr>
          <p:cNvPr id="518167" name="Object 23"/>
          <p:cNvGraphicFramePr>
            <a:graphicFrameLocks noChangeAspect="1"/>
          </p:cNvGraphicFramePr>
          <p:nvPr/>
        </p:nvGraphicFramePr>
        <p:xfrm>
          <a:off x="2478088" y="2316163"/>
          <a:ext cx="337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076800" imgH="22555200" progId="Equation.DSMT4">
                  <p:embed/>
                </p:oleObj>
              </mc:Choice>
              <mc:Fallback>
                <p:oleObj name="Equation" r:id="rId13" imgW="81076800" imgH="22555200" progId="Equation.DSMT4">
                  <p:embed/>
                  <p:pic>
                    <p:nvPicPr>
                      <p:cNvPr id="0" name="图片 664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316163"/>
                        <a:ext cx="337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8" name="Object 24"/>
          <p:cNvGraphicFramePr>
            <a:graphicFrameLocks noChangeAspect="1"/>
          </p:cNvGraphicFramePr>
          <p:nvPr/>
        </p:nvGraphicFramePr>
        <p:xfrm>
          <a:off x="2338388" y="3314700"/>
          <a:ext cx="208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987200" imgH="22555200" progId="Equation.DSMT4">
                  <p:embed/>
                </p:oleObj>
              </mc:Choice>
              <mc:Fallback>
                <p:oleObj name="Equation" r:id="rId15" imgW="49987200" imgH="22555200" progId="Equation.DSMT4">
                  <p:embed/>
                  <p:pic>
                    <p:nvPicPr>
                      <p:cNvPr id="0" name="图片 664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314700"/>
                        <a:ext cx="2082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bldLvl="0" animBg="1" autoUpdateAnimBg="0"/>
      <p:bldP spid="518147" grpId="0" bldLvl="0" animBg="1"/>
      <p:bldP spid="518157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WordArt 3"/>
          <p:cNvSpPr>
            <a:spLocks noChangeArrowheads="1" noChangeShapeType="1" noTextEdit="1"/>
          </p:cNvSpPr>
          <p:nvPr/>
        </p:nvSpPr>
        <p:spPr bwMode="auto">
          <a:xfrm>
            <a:off x="2087563" y="631825"/>
            <a:ext cx="5114925" cy="34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几种重要的连续型随机变量</a:t>
            </a:r>
          </a:p>
        </p:txBody>
      </p:sp>
      <p:sp>
        <p:nvSpPr>
          <p:cNvPr id="452612" name="WordArt 4"/>
          <p:cNvSpPr>
            <a:spLocks noChangeArrowheads="1" noChangeShapeType="1" noTextEdit="1"/>
          </p:cNvSpPr>
          <p:nvPr/>
        </p:nvSpPr>
        <p:spPr bwMode="auto">
          <a:xfrm>
            <a:off x="291402" y="1025525"/>
            <a:ext cx="2459736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（二）均匀分布</a:t>
            </a:r>
          </a:p>
        </p:txBody>
      </p:sp>
      <p:grpSp>
        <p:nvGrpSpPr>
          <p:cNvPr id="452614" name="Group 6"/>
          <p:cNvGrpSpPr/>
          <p:nvPr/>
        </p:nvGrpSpPr>
        <p:grpSpPr bwMode="auto">
          <a:xfrm>
            <a:off x="835025" y="1300163"/>
            <a:ext cx="4448175" cy="519112"/>
            <a:chOff x="334" y="1059"/>
            <a:chExt cx="2802" cy="327"/>
          </a:xfrm>
        </p:grpSpPr>
        <p:sp>
          <p:nvSpPr>
            <p:cNvPr id="452615" name="Rectangle 7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如果         的密度函数为</a:t>
              </a:r>
            </a:p>
          </p:txBody>
        </p:sp>
        <p:graphicFrame>
          <p:nvGraphicFramePr>
            <p:cNvPr id="452616" name="Object 8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24800" imgH="3657600" progId="Equation.DSMT4">
                    <p:embed/>
                  </p:oleObj>
                </mc:Choice>
                <mc:Fallback>
                  <p:oleObj name="Equation" r:id="rId2" imgW="7924800" imgH="3657600" progId="Equation.DSMT4">
                    <p:embed/>
                    <p:pic>
                      <p:nvPicPr>
                        <p:cNvPr id="0" name="图片 640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42" name="Group 34"/>
          <p:cNvGrpSpPr/>
          <p:nvPr/>
        </p:nvGrpSpPr>
        <p:grpSpPr bwMode="auto">
          <a:xfrm>
            <a:off x="112713" y="2901950"/>
            <a:ext cx="8255001" cy="542925"/>
            <a:chOff x="71" y="1892"/>
            <a:chExt cx="5200" cy="342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71" y="1892"/>
              <a:ext cx="4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则称    服从区间        上的</a:t>
              </a:r>
              <a:r>
                <a:rPr lang="zh-CN" altLang="en-US" b="1" dirty="0">
                  <a:solidFill>
                    <a:srgbClr val="FF0000"/>
                  </a:solidFill>
                </a:rPr>
                <a:t>       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记为 </a:t>
              </a:r>
            </a:p>
          </p:txBody>
        </p:sp>
        <p:graphicFrame>
          <p:nvGraphicFramePr>
            <p:cNvPr id="452619" name="Object 11"/>
            <p:cNvGraphicFramePr>
              <a:graphicFrameLocks noChangeAspect="1"/>
            </p:cNvGraphicFramePr>
            <p:nvPr/>
          </p:nvGraphicFramePr>
          <p:xfrm>
            <a:off x="574" y="1962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图片 640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962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20" name="Rectangle 12"/>
            <p:cNvSpPr>
              <a:spLocks noChangeArrowheads="1"/>
            </p:cNvSpPr>
            <p:nvPr/>
          </p:nvSpPr>
          <p:spPr bwMode="auto">
            <a:xfrm>
              <a:off x="2664" y="1901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6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均匀分布，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  <p:graphicFrame>
          <p:nvGraphicFramePr>
            <p:cNvPr id="452621" name="Object 13"/>
            <p:cNvGraphicFramePr>
              <a:graphicFrameLocks noChangeAspect="1"/>
            </p:cNvGraphicFramePr>
            <p:nvPr/>
          </p:nvGraphicFramePr>
          <p:xfrm>
            <a:off x="1745" y="1941"/>
            <a:ext cx="5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20000" imgH="4267200" progId="Equation.DSMT4">
                    <p:embed/>
                  </p:oleObj>
                </mc:Choice>
                <mc:Fallback>
                  <p:oleObj name="Equation" r:id="rId6" imgW="7620000" imgH="4267200" progId="Equation.DSMT4">
                    <p:embed/>
                    <p:pic>
                      <p:nvPicPr>
                        <p:cNvPr id="0" name="图片 640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41"/>
                          <a:ext cx="5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41" name="Object 33"/>
            <p:cNvGraphicFramePr>
              <a:graphicFrameLocks noChangeAspect="1"/>
            </p:cNvGraphicFramePr>
            <p:nvPr/>
          </p:nvGraphicFramePr>
          <p:xfrm>
            <a:off x="4124" y="1958"/>
            <a:ext cx="11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764000" imgH="4267200" progId="Equation.DSMT4">
                    <p:embed/>
                  </p:oleObj>
                </mc:Choice>
                <mc:Fallback>
                  <p:oleObj name="Equation" r:id="rId8" imgW="16764000" imgH="4267200" progId="Equation.DSMT4">
                    <p:embed/>
                    <p:pic>
                      <p:nvPicPr>
                        <p:cNvPr id="0" name="图片 640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958"/>
                          <a:ext cx="11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2643" name="WordArt 35"/>
          <p:cNvSpPr>
            <a:spLocks noChangeArrowheads="1" noChangeShapeType="1" noTextEdit="1"/>
          </p:cNvSpPr>
          <p:nvPr/>
        </p:nvSpPr>
        <p:spPr bwMode="auto">
          <a:xfrm>
            <a:off x="1441450" y="35718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52644" name="WordArt 36"/>
          <p:cNvSpPr>
            <a:spLocks noChangeArrowheads="1" noChangeShapeType="1" noTextEdit="1"/>
          </p:cNvSpPr>
          <p:nvPr/>
        </p:nvSpPr>
        <p:spPr bwMode="auto">
          <a:xfrm>
            <a:off x="1435100" y="4578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52646" name="WordArt 38"/>
          <p:cNvSpPr>
            <a:spLocks noChangeArrowheads="1" noChangeShapeType="1" noTextEdit="1"/>
          </p:cNvSpPr>
          <p:nvPr/>
        </p:nvSpPr>
        <p:spPr bwMode="auto">
          <a:xfrm>
            <a:off x="965200" y="3563938"/>
            <a:ext cx="330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aphicFrame>
        <p:nvGraphicFramePr>
          <p:cNvPr id="452672" name="Object 64"/>
          <p:cNvGraphicFramePr>
            <a:graphicFrameLocks noChangeAspect="1"/>
          </p:cNvGraphicFramePr>
          <p:nvPr/>
        </p:nvGraphicFramePr>
        <p:xfrm>
          <a:off x="1951038" y="3498850"/>
          <a:ext cx="17827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59200" imgH="4267200" progId="Equation.DSMT4">
                  <p:embed/>
                </p:oleObj>
              </mc:Choice>
              <mc:Fallback>
                <p:oleObj name="Equation" r:id="rId10" imgW="16459200" imgH="4267200" progId="Equation.DSMT4">
                  <p:embed/>
                  <p:pic>
                    <p:nvPicPr>
                      <p:cNvPr id="0" name="图片 640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3498850"/>
                        <a:ext cx="17827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73" name="Object 65"/>
          <p:cNvGraphicFramePr>
            <a:graphicFrameLocks noChangeAspect="1"/>
          </p:cNvGraphicFramePr>
          <p:nvPr/>
        </p:nvGraphicFramePr>
        <p:xfrm>
          <a:off x="3656013" y="3348038"/>
          <a:ext cx="3135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56000" imgH="7010400" progId="Equation.DSMT4">
                  <p:embed/>
                </p:oleObj>
              </mc:Choice>
              <mc:Fallback>
                <p:oleObj name="Equation" r:id="rId12" imgW="28956000" imgH="7010400" progId="Equation.DSMT4">
                  <p:embed/>
                  <p:pic>
                    <p:nvPicPr>
                      <p:cNvPr id="0" name="图片 640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348038"/>
                        <a:ext cx="31353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75" name="Object 67"/>
          <p:cNvGraphicFramePr>
            <a:graphicFrameLocks noChangeAspect="1"/>
          </p:cNvGraphicFramePr>
          <p:nvPr/>
        </p:nvGraphicFramePr>
        <p:xfrm>
          <a:off x="6692526" y="3498850"/>
          <a:ext cx="495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0" imgH="3352800" progId="Equation.DSMT4">
                  <p:embed/>
                </p:oleObj>
              </mc:Choice>
              <mc:Fallback>
                <p:oleObj name="Equation" r:id="rId14" imgW="4572000" imgH="3352800" progId="Equation.DSMT4">
                  <p:embed/>
                  <p:pic>
                    <p:nvPicPr>
                      <p:cNvPr id="0" name="图片 640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526" y="3498850"/>
                        <a:ext cx="4953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2679" name="Group 71"/>
          <p:cNvGrpSpPr/>
          <p:nvPr/>
        </p:nvGrpSpPr>
        <p:grpSpPr bwMode="auto">
          <a:xfrm>
            <a:off x="1890713" y="3956054"/>
            <a:ext cx="4448175" cy="519113"/>
            <a:chOff x="679" y="2844"/>
            <a:chExt cx="2802" cy="327"/>
          </a:xfrm>
        </p:grpSpPr>
        <p:sp>
          <p:nvSpPr>
            <p:cNvPr id="452677" name="Rectangle 69"/>
            <p:cNvSpPr>
              <a:spLocks noChangeArrowheads="1"/>
            </p:cNvSpPr>
            <p:nvPr/>
          </p:nvSpPr>
          <p:spPr bwMode="auto">
            <a:xfrm>
              <a:off x="679" y="2844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故       的确是密度函数</a:t>
              </a:r>
              <a:r>
                <a:rPr lang="en-US" altLang="zh-CN" b="1" dirty="0">
                  <a:solidFill>
                    <a:schemeClr val="bg2"/>
                  </a:solidFill>
                </a:rPr>
                <a:t>.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52678" name="Object 70"/>
            <p:cNvGraphicFramePr>
              <a:graphicFrameLocks noChangeAspect="1"/>
            </p:cNvGraphicFramePr>
            <p:nvPr/>
          </p:nvGraphicFramePr>
          <p:xfrm>
            <a:off x="924" y="2893"/>
            <a:ext cx="51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620000" imgH="4267200" progId="Equation.DSMT4">
                    <p:embed/>
                  </p:oleObj>
                </mc:Choice>
                <mc:Fallback>
                  <p:oleObj name="Equation" r:id="rId16" imgW="7620000" imgH="4267200" progId="Equation.DSMT4">
                    <p:embed/>
                    <p:pic>
                      <p:nvPicPr>
                        <p:cNvPr id="0" name="图片 640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893"/>
                          <a:ext cx="51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83" name="Group 75"/>
          <p:cNvGrpSpPr/>
          <p:nvPr/>
        </p:nvGrpSpPr>
        <p:grpSpPr bwMode="auto">
          <a:xfrm>
            <a:off x="1873250" y="4440242"/>
            <a:ext cx="2092324" cy="519113"/>
            <a:chOff x="1388" y="2781"/>
            <a:chExt cx="1318" cy="327"/>
          </a:xfrm>
        </p:grpSpPr>
        <p:sp>
          <p:nvSpPr>
            <p:cNvPr id="452681" name="Rectangle 73"/>
            <p:cNvSpPr>
              <a:spLocks noChangeArrowheads="1"/>
            </p:cNvSpPr>
            <p:nvPr/>
          </p:nvSpPr>
          <p:spPr bwMode="auto">
            <a:xfrm>
              <a:off x="1808" y="2781"/>
              <a:ext cx="8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2"/>
                  </a:solidFill>
                </a:rPr>
                <a:t>的图形</a:t>
              </a:r>
            </a:p>
          </p:txBody>
        </p:sp>
        <p:graphicFrame>
          <p:nvGraphicFramePr>
            <p:cNvPr id="452682" name="Object 74"/>
            <p:cNvGraphicFramePr>
              <a:graphicFrameLocks noChangeAspect="1"/>
            </p:cNvGraphicFramePr>
            <p:nvPr/>
          </p:nvGraphicFramePr>
          <p:xfrm>
            <a:off x="1388" y="2830"/>
            <a:ext cx="5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620000" imgH="4267200" progId="Equation.DSMT4">
                    <p:embed/>
                  </p:oleObj>
                </mc:Choice>
                <mc:Fallback>
                  <p:oleObj name="Equation" r:id="rId18" imgW="7620000" imgH="4267200" progId="Equation.DSMT4">
                    <p:embed/>
                    <p:pic>
                      <p:nvPicPr>
                        <p:cNvPr id="0" name="图片 640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830"/>
                          <a:ext cx="5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737" name="Group 129"/>
          <p:cNvGrpSpPr/>
          <p:nvPr/>
        </p:nvGrpSpPr>
        <p:grpSpPr bwMode="auto">
          <a:xfrm>
            <a:off x="2984500" y="1790701"/>
            <a:ext cx="3595688" cy="1160463"/>
            <a:chOff x="1880" y="1128"/>
            <a:chExt cx="2265" cy="731"/>
          </a:xfrm>
        </p:grpSpPr>
        <p:graphicFrame>
          <p:nvGraphicFramePr>
            <p:cNvPr id="452613" name="Object 5"/>
            <p:cNvGraphicFramePr>
              <a:graphicFrameLocks noChangeAspect="1"/>
            </p:cNvGraphicFramePr>
            <p:nvPr/>
          </p:nvGraphicFramePr>
          <p:xfrm>
            <a:off x="1880" y="1128"/>
            <a:ext cx="2139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394400" imgH="11277600" progId="Equation.DSMT4">
                    <p:embed/>
                  </p:oleObj>
                </mc:Choice>
                <mc:Fallback>
                  <p:oleObj name="Equation" r:id="rId20" imgW="31394400" imgH="11277600" progId="Equation.DSMT4">
                    <p:embed/>
                    <p:pic>
                      <p:nvPicPr>
                        <p:cNvPr id="0" name="图片 640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128"/>
                          <a:ext cx="2139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735" name="Rectangle 127"/>
            <p:cNvSpPr>
              <a:spLocks noChangeArrowheads="1"/>
            </p:cNvSpPr>
            <p:nvPr/>
          </p:nvSpPr>
          <p:spPr bwMode="auto">
            <a:xfrm>
              <a:off x="3279" y="1516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其它</a:t>
              </a:r>
            </a:p>
          </p:txBody>
        </p:sp>
      </p:grpSp>
      <p:grpSp>
        <p:nvGrpSpPr>
          <p:cNvPr id="30740" name="组合 412716"/>
          <p:cNvGrpSpPr/>
          <p:nvPr/>
        </p:nvGrpSpPr>
        <p:grpSpPr>
          <a:xfrm>
            <a:off x="5683250" y="4978718"/>
            <a:ext cx="2598738" cy="1698625"/>
            <a:chOff x="3360" y="2947"/>
            <a:chExt cx="1637" cy="1070"/>
          </a:xfrm>
        </p:grpSpPr>
        <p:sp>
          <p:nvSpPr>
            <p:cNvPr id="30741" name="直接连接符 412703"/>
            <p:cNvSpPr/>
            <p:nvPr/>
          </p:nvSpPr>
          <p:spPr>
            <a:xfrm>
              <a:off x="3360" y="3815"/>
              <a:ext cx="1637" cy="0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30742" name="直接连接符 412704"/>
            <p:cNvSpPr/>
            <p:nvPr/>
          </p:nvSpPr>
          <p:spPr>
            <a:xfrm flipV="1">
              <a:off x="3552" y="2956"/>
              <a:ext cx="0" cy="1061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aphicFrame>
          <p:nvGraphicFramePr>
            <p:cNvPr id="30743" name="对象 412705"/>
            <p:cNvGraphicFramePr/>
            <p:nvPr/>
          </p:nvGraphicFramePr>
          <p:xfrm>
            <a:off x="3597" y="2947"/>
            <a:ext cx="24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80365" imgH="254000" progId="Equation.DSMT4">
                    <p:embed/>
                  </p:oleObj>
                </mc:Choice>
                <mc:Fallback>
                  <p:oleObj r:id="rId22" imgW="380365" imgH="2540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597" y="2947"/>
                          <a:ext cx="24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4" name="对象 412706"/>
            <p:cNvGraphicFramePr/>
            <p:nvPr/>
          </p:nvGraphicFramePr>
          <p:xfrm>
            <a:off x="3467" y="3820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27000" imgH="177165" progId="Equation.DSMT4">
                    <p:embed/>
                  </p:oleObj>
                </mc:Choice>
                <mc:Fallback>
                  <p:oleObj r:id="rId24" imgW="127000" imgH="177165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467" y="3820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对象 412707"/>
            <p:cNvGraphicFramePr/>
            <p:nvPr/>
          </p:nvGraphicFramePr>
          <p:xfrm>
            <a:off x="4289" y="3845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27000" imgH="177165" progId="Equation.DSMT4">
                    <p:embed/>
                  </p:oleObj>
                </mc:Choice>
                <mc:Fallback>
                  <p:oleObj r:id="rId26" imgW="127000" imgH="177165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289" y="3845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对象 412708"/>
            <p:cNvGraphicFramePr/>
            <p:nvPr/>
          </p:nvGraphicFramePr>
          <p:xfrm>
            <a:off x="4917" y="384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27000" imgH="139700" progId="Equation.DSMT4">
                    <p:embed/>
                  </p:oleObj>
                </mc:Choice>
                <mc:Fallback>
                  <p:oleObj r:id="rId28" imgW="127000" imgH="1397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917" y="3847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7" name="对象 412709"/>
            <p:cNvGraphicFramePr/>
            <p:nvPr/>
          </p:nvGraphicFramePr>
          <p:xfrm>
            <a:off x="3707" y="384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27000" imgH="139700" progId="Equation.DSMT4">
                    <p:embed/>
                  </p:oleObj>
                </mc:Choice>
                <mc:Fallback>
                  <p:oleObj r:id="rId30" imgW="127000" imgH="1397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707" y="3842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8" name="对象 412710"/>
            <p:cNvGraphicFramePr/>
            <p:nvPr/>
          </p:nvGraphicFramePr>
          <p:xfrm>
            <a:off x="3417" y="3116"/>
            <a:ext cx="8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88265" imgH="164465" progId="Equation.DSMT4">
                    <p:embed/>
                  </p:oleObj>
                </mc:Choice>
                <mc:Fallback>
                  <p:oleObj r:id="rId32" imgW="88265" imgH="164465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417" y="3116"/>
                          <a:ext cx="83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9" name="组合 412715"/>
            <p:cNvGrpSpPr/>
            <p:nvPr/>
          </p:nvGrpSpPr>
          <p:grpSpPr>
            <a:xfrm>
              <a:off x="3547" y="3183"/>
              <a:ext cx="1101" cy="627"/>
              <a:chOff x="3547" y="3183"/>
              <a:chExt cx="1101" cy="627"/>
            </a:xfrm>
          </p:grpSpPr>
          <p:sp>
            <p:nvSpPr>
              <p:cNvPr id="30750" name="直接连接符 412712"/>
              <p:cNvSpPr/>
              <p:nvPr/>
            </p:nvSpPr>
            <p:spPr>
              <a:xfrm flipV="1">
                <a:off x="3760" y="3183"/>
                <a:ext cx="556" cy="627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</p:sp>
          <p:sp>
            <p:nvSpPr>
              <p:cNvPr id="30751" name="直接连接符 412713"/>
              <p:cNvSpPr/>
              <p:nvPr/>
            </p:nvSpPr>
            <p:spPr>
              <a:xfrm>
                <a:off x="4315" y="3183"/>
                <a:ext cx="33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</p:sp>
          <p:sp>
            <p:nvSpPr>
              <p:cNvPr id="30752" name="直接连接符 412714"/>
              <p:cNvSpPr/>
              <p:nvPr/>
            </p:nvSpPr>
            <p:spPr>
              <a:xfrm>
                <a:off x="3547" y="3810"/>
                <a:ext cx="21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</p:sp>
        </p:grpSp>
      </p:grpSp>
      <p:grpSp>
        <p:nvGrpSpPr>
          <p:cNvPr id="30727" name="组合 412711"/>
          <p:cNvGrpSpPr/>
          <p:nvPr/>
        </p:nvGrpSpPr>
        <p:grpSpPr>
          <a:xfrm>
            <a:off x="1627188" y="4975225"/>
            <a:ext cx="2627312" cy="1698625"/>
            <a:chOff x="821" y="2942"/>
            <a:chExt cx="1655" cy="1070"/>
          </a:xfrm>
        </p:grpSpPr>
        <p:grpSp>
          <p:nvGrpSpPr>
            <p:cNvPr id="30728" name="组合 412701"/>
            <p:cNvGrpSpPr/>
            <p:nvPr/>
          </p:nvGrpSpPr>
          <p:grpSpPr>
            <a:xfrm>
              <a:off x="821" y="2942"/>
              <a:ext cx="1655" cy="1070"/>
              <a:chOff x="821" y="2942"/>
              <a:chExt cx="1655" cy="1070"/>
            </a:xfrm>
          </p:grpSpPr>
          <p:sp>
            <p:nvSpPr>
              <p:cNvPr id="30729" name="直接连接符 412690"/>
              <p:cNvSpPr/>
              <p:nvPr/>
            </p:nvSpPr>
            <p:spPr>
              <a:xfrm>
                <a:off x="839" y="3810"/>
                <a:ext cx="1637" cy="0"/>
              </a:xfrm>
              <a:prstGeom prst="line">
                <a:avLst/>
              </a:prstGeom>
              <a:ln w="127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sp>
            <p:nvSpPr>
              <p:cNvPr id="30730" name="直接连接符 412691"/>
              <p:cNvSpPr/>
              <p:nvPr/>
            </p:nvSpPr>
            <p:spPr>
              <a:xfrm flipV="1">
                <a:off x="1031" y="2951"/>
                <a:ext cx="0" cy="1061"/>
              </a:xfrm>
              <a:prstGeom prst="line">
                <a:avLst/>
              </a:prstGeom>
              <a:ln w="127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stealth" w="med" len="lg"/>
              </a:ln>
            </p:spPr>
          </p:sp>
          <p:graphicFrame>
            <p:nvGraphicFramePr>
              <p:cNvPr id="30731" name="对象 412692"/>
              <p:cNvGraphicFramePr/>
              <p:nvPr/>
            </p:nvGraphicFramePr>
            <p:xfrm>
              <a:off x="1080" y="2942"/>
              <a:ext cx="23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4" imgW="367665" imgH="254000" progId="Equation.DSMT4">
                      <p:embed/>
                    </p:oleObj>
                  </mc:Choice>
                  <mc:Fallback>
                    <p:oleObj r:id="rId34" imgW="367665" imgH="254000" progId="Equation.DSMT4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080" y="2942"/>
                            <a:ext cx="232" cy="1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对象 412693"/>
              <p:cNvGraphicFramePr/>
              <p:nvPr/>
            </p:nvGraphicFramePr>
            <p:xfrm>
              <a:off x="946" y="3815"/>
              <a:ext cx="8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6" imgW="127000" imgH="177165" progId="Equation.DSMT4">
                      <p:embed/>
                    </p:oleObj>
                  </mc:Choice>
                  <mc:Fallback>
                    <p:oleObj r:id="rId36" imgW="127000" imgH="177165" progId="Equation.DSMT4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946" y="3815"/>
                            <a:ext cx="80" cy="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对象 412694"/>
              <p:cNvGraphicFramePr/>
              <p:nvPr/>
            </p:nvGraphicFramePr>
            <p:xfrm>
              <a:off x="1878" y="3840"/>
              <a:ext cx="8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7" imgW="127000" imgH="177165" progId="Equation.DSMT4">
                      <p:embed/>
                    </p:oleObj>
                  </mc:Choice>
                  <mc:Fallback>
                    <p:oleObj r:id="rId37" imgW="127000" imgH="177165" progId="Equation.DSMT4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1878" y="3840"/>
                            <a:ext cx="80" cy="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对象 412695"/>
              <p:cNvGraphicFramePr/>
              <p:nvPr/>
            </p:nvGraphicFramePr>
            <p:xfrm>
              <a:off x="2396" y="3842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8" imgW="127000" imgH="139700" progId="Equation.DSMT4">
                      <p:embed/>
                    </p:oleObj>
                  </mc:Choice>
                  <mc:Fallback>
                    <p:oleObj r:id="rId38" imgW="127000" imgH="139700" progId="Equation.DSMT4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396" y="3842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对象 412696"/>
              <p:cNvGraphicFramePr/>
              <p:nvPr/>
            </p:nvGraphicFramePr>
            <p:xfrm>
              <a:off x="1326" y="3837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9" imgW="127000" imgH="139700" progId="Equation.DSMT4">
                      <p:embed/>
                    </p:oleObj>
                  </mc:Choice>
                  <mc:Fallback>
                    <p:oleObj r:id="rId39" imgW="127000" imgH="139700" progId="Equation.DSMT4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326" y="3837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6" name="对象 412697"/>
              <p:cNvGraphicFramePr/>
              <p:nvPr/>
            </p:nvGraphicFramePr>
            <p:xfrm>
              <a:off x="821" y="3455"/>
              <a:ext cx="214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0" imgW="228600" imgH="228600" progId="Equation.DSMT4">
                      <p:embed/>
                    </p:oleObj>
                  </mc:Choice>
                  <mc:Fallback>
                    <p:oleObj r:id="rId40" imgW="228600" imgH="228600" progId="Equation.DSMT4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821" y="3455"/>
                            <a:ext cx="214" cy="2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7" name="直接连接符 412698"/>
            <p:cNvSpPr/>
            <p:nvPr/>
          </p:nvSpPr>
          <p:spPr>
            <a:xfrm>
              <a:off x="1374" y="3567"/>
              <a:ext cx="0" cy="243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lg"/>
            </a:ln>
          </p:spPr>
        </p:sp>
        <p:sp>
          <p:nvSpPr>
            <p:cNvPr id="30738" name="直接连接符 412699"/>
            <p:cNvSpPr/>
            <p:nvPr/>
          </p:nvSpPr>
          <p:spPr>
            <a:xfrm>
              <a:off x="1900" y="3563"/>
              <a:ext cx="0" cy="243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lg"/>
            </a:ln>
          </p:spPr>
        </p:sp>
        <p:sp>
          <p:nvSpPr>
            <p:cNvPr id="30739" name="直接连接符 412700"/>
            <p:cNvSpPr/>
            <p:nvPr/>
          </p:nvSpPr>
          <p:spPr>
            <a:xfrm>
              <a:off x="1374" y="3567"/>
              <a:ext cx="52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lg"/>
            </a:ln>
          </p:spPr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2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2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nimBg="1"/>
      <p:bldP spid="452612" grpId="0" animBg="1"/>
      <p:bldP spid="452643" grpId="0"/>
      <p:bldP spid="452644" grpId="0"/>
      <p:bldP spid="4526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6" name="WordArt 38"/>
          <p:cNvSpPr>
            <a:spLocks noChangeArrowheads="1" noChangeShapeType="1" noTextEdit="1"/>
          </p:cNvSpPr>
          <p:nvPr/>
        </p:nvSpPr>
        <p:spPr bwMode="auto">
          <a:xfrm>
            <a:off x="965200" y="3563938"/>
            <a:ext cx="330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sp>
        <p:nvSpPr>
          <p:cNvPr id="66" name="WordArt 37"/>
          <p:cNvSpPr>
            <a:spLocks noChangeArrowheads="1" noChangeShapeType="1" noTextEdit="1"/>
          </p:cNvSpPr>
          <p:nvPr/>
        </p:nvSpPr>
        <p:spPr bwMode="auto">
          <a:xfrm>
            <a:off x="1435100" y="3595688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67" name="Group 101"/>
          <p:cNvGrpSpPr/>
          <p:nvPr/>
        </p:nvGrpSpPr>
        <p:grpSpPr bwMode="auto">
          <a:xfrm>
            <a:off x="1844676" y="3441700"/>
            <a:ext cx="3414713" cy="528638"/>
            <a:chOff x="1210" y="2148"/>
            <a:chExt cx="2151" cy="333"/>
          </a:xfrm>
        </p:grpSpPr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2791" y="2148"/>
              <a:ext cx="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有</a:t>
              </a:r>
            </a:p>
          </p:txBody>
        </p:sp>
        <p:graphicFrame>
          <p:nvGraphicFramePr>
            <p:cNvPr id="69" name="Object 99"/>
            <p:cNvGraphicFramePr>
              <a:graphicFrameLocks noChangeAspect="1"/>
            </p:cNvGraphicFramePr>
            <p:nvPr/>
          </p:nvGraphicFramePr>
          <p:xfrm>
            <a:off x="1210" y="2205"/>
            <a:ext cx="17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993600" imgH="4267200" progId="Equation.DSMT4">
                    <p:embed/>
                  </p:oleObj>
                </mc:Choice>
                <mc:Fallback>
                  <p:oleObj name="Equation" r:id="rId2" imgW="24993600" imgH="4267200" progId="Equation.DSMT4">
                    <p:embed/>
                    <p:pic>
                      <p:nvPicPr>
                        <p:cNvPr id="0" name="图片 641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2205"/>
                          <a:ext cx="17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" name="Object 100"/>
          <p:cNvGraphicFramePr>
            <a:graphicFrameLocks noChangeAspect="1"/>
          </p:cNvGraphicFramePr>
          <p:nvPr/>
        </p:nvGraphicFramePr>
        <p:xfrm>
          <a:off x="889000" y="4052888"/>
          <a:ext cx="39909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80800" imgH="7010400" progId="Equation.DSMT4">
                  <p:embed/>
                </p:oleObj>
              </mc:Choice>
              <mc:Fallback>
                <p:oleObj name="Equation" r:id="rId4" imgW="36880800" imgH="7010400" progId="Equation.DSMT4">
                  <p:embed/>
                  <p:pic>
                    <p:nvPicPr>
                      <p:cNvPr id="0" name="图片 641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052888"/>
                        <a:ext cx="39909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99711"/>
              </p:ext>
            </p:extLst>
          </p:nvPr>
        </p:nvGraphicFramePr>
        <p:xfrm>
          <a:off x="4711232" y="4129088"/>
          <a:ext cx="3042686" cy="60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291960" progId="Equation.DSMT4">
                  <p:embed/>
                </p:oleObj>
              </mc:Choice>
              <mc:Fallback>
                <p:oleObj name="Equation" r:id="rId6" imgW="1396800" imgH="291960" progId="Equation.DSMT4">
                  <p:embed/>
                  <p:pic>
                    <p:nvPicPr>
                      <p:cNvPr id="0" name="图片 641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232" y="4129088"/>
                        <a:ext cx="3042686" cy="606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130"/>
          <p:cNvGrpSpPr/>
          <p:nvPr/>
        </p:nvGrpSpPr>
        <p:grpSpPr bwMode="auto">
          <a:xfrm>
            <a:off x="95250" y="4760913"/>
            <a:ext cx="8996363" cy="1373187"/>
            <a:chOff x="92" y="3107"/>
            <a:chExt cx="5667" cy="865"/>
          </a:xfrm>
        </p:grpSpPr>
        <p:sp>
          <p:nvSpPr>
            <p:cNvPr id="73" name="Rectangle 105"/>
            <p:cNvSpPr>
              <a:spLocks noChangeArrowheads="1"/>
            </p:cNvSpPr>
            <p:nvPr/>
          </p:nvSpPr>
          <p:spPr bwMode="auto">
            <a:xfrm>
              <a:off x="92" y="3107"/>
              <a:ext cx="566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    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即</a:t>
              </a:r>
              <a:r>
                <a:rPr lang="zh-CN" altLang="en-US" sz="1200" b="1" dirty="0">
                  <a:solidFill>
                    <a:schemeClr val="bg2"/>
                  </a:solidFill>
                  <a:latin typeface="Times New Roman" panose="02020603050405020304"/>
                </a:rPr>
                <a:t> </a:t>
              </a:r>
              <a:r>
                <a:rPr lang="zh-CN" altLang="en-US" b="1" i="1" dirty="0">
                  <a:solidFill>
                    <a:schemeClr val="bg2"/>
                  </a:solidFill>
                  <a:latin typeface="Times New Roman" panose="02020603050405020304"/>
                </a:rPr>
                <a:t>   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落在              中的概率只与区间长度有关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而与位置无关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这反映了某种“等可能性”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/>
                </a:rPr>
                <a:t>即         在区间         上“等可能取值”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/>
                </a:rPr>
                <a:t>.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/>
              </a:endParaRPr>
            </a:p>
          </p:txBody>
        </p:sp>
        <p:graphicFrame>
          <p:nvGraphicFramePr>
            <p:cNvPr id="74" name="Object 108"/>
            <p:cNvGraphicFramePr>
              <a:graphicFrameLocks noChangeAspect="1"/>
            </p:cNvGraphicFramePr>
            <p:nvPr/>
          </p:nvGraphicFramePr>
          <p:xfrm>
            <a:off x="558" y="3176"/>
            <a:ext cx="26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352800" progId="Equation.DSMT4">
                    <p:embed/>
                  </p:oleObj>
                </mc:Choice>
                <mc:Fallback>
                  <p:oleObj name="Equation" r:id="rId8" imgW="3962400" imgH="3352800" progId="Equation.DSMT4">
                    <p:embed/>
                    <p:pic>
                      <p:nvPicPr>
                        <p:cNvPr id="0" name="图片 641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3176"/>
                          <a:ext cx="26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109"/>
            <p:cNvGraphicFramePr>
              <a:graphicFrameLocks noChangeAspect="1"/>
            </p:cNvGraphicFramePr>
            <p:nvPr/>
          </p:nvGraphicFramePr>
          <p:xfrm>
            <a:off x="1233" y="3150"/>
            <a:ext cx="8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192000" imgH="4267200" progId="Equation.DSMT4">
                    <p:embed/>
                  </p:oleObj>
                </mc:Choice>
                <mc:Fallback>
                  <p:oleObj name="Equation" r:id="rId10" imgW="12192000" imgH="4267200" progId="Equation.DSMT4">
                    <p:embed/>
                    <p:pic>
                      <p:nvPicPr>
                        <p:cNvPr id="0" name="图片 641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3150"/>
                          <a:ext cx="8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110"/>
            <p:cNvGraphicFramePr>
              <a:graphicFrameLocks noChangeAspect="1"/>
            </p:cNvGraphicFramePr>
            <p:nvPr/>
          </p:nvGraphicFramePr>
          <p:xfrm>
            <a:off x="3642" y="3428"/>
            <a:ext cx="54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24800" imgH="3657600" progId="Equation.DSMT4">
                    <p:embed/>
                  </p:oleObj>
                </mc:Choice>
                <mc:Fallback>
                  <p:oleObj name="Equation" r:id="rId12" imgW="7924800" imgH="3657600" progId="Equation.DSMT4">
                    <p:embed/>
                    <p:pic>
                      <p:nvPicPr>
                        <p:cNvPr id="0" name="图片 641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2" y="3428"/>
                          <a:ext cx="54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11"/>
            <p:cNvGraphicFramePr>
              <a:graphicFrameLocks noChangeAspect="1"/>
            </p:cNvGraphicFramePr>
            <p:nvPr/>
          </p:nvGraphicFramePr>
          <p:xfrm>
            <a:off x="4813" y="3425"/>
            <a:ext cx="52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620000" imgH="4267200" progId="Equation.DSMT4">
                    <p:embed/>
                  </p:oleObj>
                </mc:Choice>
                <mc:Fallback>
                  <p:oleObj name="Equation" r:id="rId14" imgW="7620000" imgH="4267200" progId="Equation.DSMT4">
                    <p:embed/>
                    <p:pic>
                      <p:nvPicPr>
                        <p:cNvPr id="0" name="图片 641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3425"/>
                          <a:ext cx="52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114"/>
          <p:cNvGrpSpPr/>
          <p:nvPr/>
        </p:nvGrpSpPr>
        <p:grpSpPr bwMode="auto">
          <a:xfrm>
            <a:off x="947738" y="6238875"/>
            <a:ext cx="763587" cy="400050"/>
            <a:chOff x="581" y="1694"/>
            <a:chExt cx="481" cy="252"/>
          </a:xfrm>
        </p:grpSpPr>
        <p:pic>
          <p:nvPicPr>
            <p:cNvPr id="79" name="Picture 115" descr="4"/>
            <p:cNvPicPr>
              <a:picLocks noChangeAspect="1" noChangeArrowheads="1" noCrop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FF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81" name="Group 122"/>
          <p:cNvGrpSpPr/>
          <p:nvPr/>
        </p:nvGrpSpPr>
        <p:grpSpPr bwMode="auto">
          <a:xfrm>
            <a:off x="1852613" y="6121400"/>
            <a:ext cx="5540374" cy="519113"/>
            <a:chOff x="1031" y="3716"/>
            <a:chExt cx="3490" cy="327"/>
          </a:xfrm>
        </p:grpSpPr>
        <p:sp>
          <p:nvSpPr>
            <p:cNvPr id="82" name="Rectangle 118"/>
            <p:cNvSpPr>
              <a:spLocks noChangeArrowheads="1"/>
            </p:cNvSpPr>
            <p:nvPr/>
          </p:nvSpPr>
          <p:spPr bwMode="auto">
            <a:xfrm>
              <a:off x="1031" y="3716"/>
              <a:ext cx="30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若                      为常数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</a:p>
          </p:txBody>
        </p:sp>
        <p:graphicFrame>
          <p:nvGraphicFramePr>
            <p:cNvPr id="83" name="Object 119"/>
            <p:cNvGraphicFramePr>
              <a:graphicFrameLocks noChangeAspect="1"/>
            </p:cNvGraphicFramePr>
            <p:nvPr/>
          </p:nvGraphicFramePr>
          <p:xfrm>
            <a:off x="1275" y="3765"/>
            <a:ext cx="108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849600" imgH="4267200" progId="Equation.DSMT4">
                    <p:embed/>
                  </p:oleObj>
                </mc:Choice>
                <mc:Fallback>
                  <p:oleObj name="Equation" r:id="rId17" imgW="15849600" imgH="4267200" progId="Equation.DSMT4">
                    <p:embed/>
                    <p:pic>
                      <p:nvPicPr>
                        <p:cNvPr id="0" name="图片 641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3765"/>
                          <a:ext cx="108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120"/>
            <p:cNvGraphicFramePr>
              <a:graphicFrameLocks noChangeAspect="1"/>
            </p:cNvGraphicFramePr>
            <p:nvPr/>
          </p:nvGraphicFramePr>
          <p:xfrm>
            <a:off x="3463" y="3776"/>
            <a:ext cx="105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544800" imgH="3962400" progId="Equation.DSMT4">
                    <p:embed/>
                  </p:oleObj>
                </mc:Choice>
                <mc:Fallback>
                  <p:oleObj name="Equation" r:id="rId19" imgW="15544800" imgH="3962400" progId="Equation.DSMT4">
                    <p:embed/>
                    <p:pic>
                      <p:nvPicPr>
                        <p:cNvPr id="0" name="图片 641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3776"/>
                          <a:ext cx="105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121"/>
            <p:cNvGraphicFramePr>
              <a:graphicFrameLocks noChangeAspect="1"/>
            </p:cNvGraphicFramePr>
            <p:nvPr/>
          </p:nvGraphicFramePr>
          <p:xfrm>
            <a:off x="2331" y="3805"/>
            <a:ext cx="24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657600" imgH="3352800" progId="Equation.DSMT4">
                    <p:embed/>
                  </p:oleObj>
                </mc:Choice>
                <mc:Fallback>
                  <p:oleObj name="Equation" r:id="rId21" imgW="3657600" imgH="3352800" progId="Equation.DSMT4">
                    <p:embed/>
                    <p:pic>
                      <p:nvPicPr>
                        <p:cNvPr id="0" name="图片 641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3805"/>
                          <a:ext cx="24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" name="Object 125"/>
          <p:cNvGraphicFramePr>
            <a:graphicFrameLocks noChangeAspect="1"/>
          </p:cNvGraphicFramePr>
          <p:nvPr/>
        </p:nvGraphicFramePr>
        <p:xfrm>
          <a:off x="7353300" y="6186488"/>
          <a:ext cx="296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43200" imgH="3657600" progId="Equation.DSMT4">
                  <p:embed/>
                </p:oleObj>
              </mc:Choice>
              <mc:Fallback>
                <p:oleObj name="Equation" r:id="rId23" imgW="2743200" imgH="3657600" progId="Equation.DSMT4">
                  <p:embed/>
                  <p:pic>
                    <p:nvPicPr>
                      <p:cNvPr id="0" name="图片 641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6186488"/>
                        <a:ext cx="2968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WordArt 4"/>
          <p:cNvSpPr>
            <a:spLocks noChangeArrowheads="1" noChangeShapeType="1" noTextEdit="1"/>
          </p:cNvSpPr>
          <p:nvPr/>
        </p:nvSpPr>
        <p:spPr bwMode="auto">
          <a:xfrm>
            <a:off x="291402" y="1025525"/>
            <a:ext cx="2459736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（一）均匀分布</a:t>
            </a:r>
          </a:p>
        </p:txBody>
      </p:sp>
      <p:grpSp>
        <p:nvGrpSpPr>
          <p:cNvPr id="40" name="Group 6"/>
          <p:cNvGrpSpPr/>
          <p:nvPr/>
        </p:nvGrpSpPr>
        <p:grpSpPr bwMode="auto">
          <a:xfrm>
            <a:off x="835025" y="1300163"/>
            <a:ext cx="4448175" cy="519112"/>
            <a:chOff x="334" y="1059"/>
            <a:chExt cx="2802" cy="327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如果         的密度函数为</a:t>
              </a:r>
            </a:p>
          </p:txBody>
        </p:sp>
        <p:graphicFrame>
          <p:nvGraphicFramePr>
            <p:cNvPr id="42" name="Object 8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924800" imgH="3657600" progId="Equation.DSMT4">
                    <p:embed/>
                  </p:oleObj>
                </mc:Choice>
                <mc:Fallback>
                  <p:oleObj name="Equation" r:id="rId25" imgW="7924800" imgH="3657600" progId="Equation.DSMT4">
                    <p:embed/>
                    <p:pic>
                      <p:nvPicPr>
                        <p:cNvPr id="0" name="图片 641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34"/>
          <p:cNvGrpSpPr/>
          <p:nvPr/>
        </p:nvGrpSpPr>
        <p:grpSpPr bwMode="auto">
          <a:xfrm>
            <a:off x="112713" y="2901950"/>
            <a:ext cx="8255001" cy="542925"/>
            <a:chOff x="71" y="1892"/>
            <a:chExt cx="5200" cy="342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71" y="1892"/>
              <a:ext cx="4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则称    服从区间        上的</a:t>
              </a:r>
              <a:r>
                <a:rPr lang="zh-CN" altLang="en-US" b="1" dirty="0">
                  <a:solidFill>
                    <a:srgbClr val="FF0000"/>
                  </a:solidFill>
                </a:rPr>
                <a:t>      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 记为</a:t>
              </a:r>
            </a:p>
          </p:txBody>
        </p:sp>
        <p:graphicFrame>
          <p:nvGraphicFramePr>
            <p:cNvPr id="45" name="Object 11"/>
            <p:cNvGraphicFramePr>
              <a:graphicFrameLocks noChangeAspect="1"/>
            </p:cNvGraphicFramePr>
            <p:nvPr/>
          </p:nvGraphicFramePr>
          <p:xfrm>
            <a:off x="574" y="1962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962400" imgH="3352800" progId="Equation.DSMT4">
                    <p:embed/>
                  </p:oleObj>
                </mc:Choice>
                <mc:Fallback>
                  <p:oleObj name="Equation" r:id="rId27" imgW="3962400" imgH="3352800" progId="Equation.DSMT4">
                    <p:embed/>
                    <p:pic>
                      <p:nvPicPr>
                        <p:cNvPr id="0" name="图片 641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962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2664" y="1901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6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均匀分布，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  <p:graphicFrame>
          <p:nvGraphicFramePr>
            <p:cNvPr id="47" name="Object 13"/>
            <p:cNvGraphicFramePr>
              <a:graphicFrameLocks noChangeAspect="1"/>
            </p:cNvGraphicFramePr>
            <p:nvPr/>
          </p:nvGraphicFramePr>
          <p:xfrm>
            <a:off x="1745" y="1941"/>
            <a:ext cx="5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7620000" imgH="4267200" progId="Equation.DSMT4">
                    <p:embed/>
                  </p:oleObj>
                </mc:Choice>
                <mc:Fallback>
                  <p:oleObj name="Equation" r:id="rId29" imgW="7620000" imgH="4267200" progId="Equation.DSMT4">
                    <p:embed/>
                    <p:pic>
                      <p:nvPicPr>
                        <p:cNvPr id="0" name="图片 641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941"/>
                          <a:ext cx="5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33"/>
            <p:cNvGraphicFramePr>
              <a:graphicFrameLocks noChangeAspect="1"/>
            </p:cNvGraphicFramePr>
            <p:nvPr/>
          </p:nvGraphicFramePr>
          <p:xfrm>
            <a:off x="4124" y="1958"/>
            <a:ext cx="11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764000" imgH="4267200" progId="Equation.DSMT4">
                    <p:embed/>
                  </p:oleObj>
                </mc:Choice>
                <mc:Fallback>
                  <p:oleObj name="Equation" r:id="rId31" imgW="16764000" imgH="4267200" progId="Equation.DSMT4">
                    <p:embed/>
                    <p:pic>
                      <p:nvPicPr>
                        <p:cNvPr id="0" name="图片 641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958"/>
                          <a:ext cx="11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129"/>
          <p:cNvGrpSpPr/>
          <p:nvPr/>
        </p:nvGrpSpPr>
        <p:grpSpPr bwMode="auto">
          <a:xfrm>
            <a:off x="2984500" y="1790701"/>
            <a:ext cx="3595688" cy="1160463"/>
            <a:chOff x="1880" y="1128"/>
            <a:chExt cx="2265" cy="731"/>
          </a:xfrm>
        </p:grpSpPr>
        <p:graphicFrame>
          <p:nvGraphicFramePr>
            <p:cNvPr id="50" name="Object 5"/>
            <p:cNvGraphicFramePr>
              <a:graphicFrameLocks noChangeAspect="1"/>
            </p:cNvGraphicFramePr>
            <p:nvPr/>
          </p:nvGraphicFramePr>
          <p:xfrm>
            <a:off x="1880" y="1128"/>
            <a:ext cx="2139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1394400" imgH="11277600" progId="Equation.DSMT4">
                    <p:embed/>
                  </p:oleObj>
                </mc:Choice>
                <mc:Fallback>
                  <p:oleObj name="Equation" r:id="rId33" imgW="31394400" imgH="11277600" progId="Equation.DSMT4">
                    <p:embed/>
                    <p:pic>
                      <p:nvPicPr>
                        <p:cNvPr id="0" name="图片 641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128"/>
                          <a:ext cx="2139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127"/>
            <p:cNvSpPr>
              <a:spLocks noChangeArrowheads="1"/>
            </p:cNvSpPr>
            <p:nvPr/>
          </p:nvSpPr>
          <p:spPr bwMode="auto">
            <a:xfrm>
              <a:off x="3279" y="1516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6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4" name="Rectangle 24"/>
          <p:cNvSpPr>
            <a:spLocks noChangeArrowheads="1"/>
          </p:cNvSpPr>
          <p:nvPr/>
        </p:nvSpPr>
        <p:spPr bwMode="auto">
          <a:xfrm>
            <a:off x="510989" y="379421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三段木棒能构成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-12700" y="1060450"/>
            <a:ext cx="9142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</a:rPr>
              <a:t>        </a:t>
            </a:r>
            <a:r>
              <a:rPr lang="zh-CN" altLang="en-US" b="1" dirty="0">
                <a:solidFill>
                  <a:schemeClr val="bg2"/>
                </a:solidFill>
              </a:rPr>
              <a:t>将长度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的木棒任意截为两段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求这两段</a:t>
            </a:r>
            <a:r>
              <a:rPr lang="zh-CN" altLang="en-US" b="1" dirty="0">
                <a:solidFill>
                  <a:schemeClr val="bg2"/>
                </a:solidFill>
              </a:rPr>
              <a:t>木棒与另一长度为</a:t>
            </a:r>
            <a:r>
              <a:rPr lang="zh-CN" altLang="en-US" sz="1200" b="1" dirty="0">
                <a:solidFill>
                  <a:schemeClr val="bg2"/>
                </a:solidFill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solidFill>
                  <a:schemeClr val="bg2"/>
                </a:solidFill>
              </a:rPr>
              <a:t>的木棒能构成三角形的概率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1366838" y="1914525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设截下的两段木棒长度分别</a:t>
            </a:r>
          </a:p>
        </p:txBody>
      </p:sp>
      <p:graphicFrame>
        <p:nvGraphicFramePr>
          <p:cNvPr id="384023" name="Object 23"/>
          <p:cNvGraphicFramePr>
            <a:graphicFrameLocks noChangeAspect="1"/>
          </p:cNvGraphicFramePr>
          <p:nvPr/>
        </p:nvGraphicFramePr>
        <p:xfrm>
          <a:off x="2671669" y="5357905"/>
          <a:ext cx="309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400" imgH="292100" progId="Equation.3">
                  <p:embed/>
                </p:oleObj>
              </mc:Choice>
              <mc:Fallback>
                <p:oleObj name="公式" r:id="rId2" imgW="152400" imgH="292100" progId="Equation.3">
                  <p:embed/>
                  <p:pic>
                    <p:nvPicPr>
                      <p:cNvPr id="0" name="图片 642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669" y="5357905"/>
                        <a:ext cx="3095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146423" y="5088030"/>
            <a:ext cx="511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故三段木棒能构成△的概率为</a:t>
            </a:r>
          </a:p>
        </p:txBody>
      </p:sp>
      <p:sp>
        <p:nvSpPr>
          <p:cNvPr id="384035" name="WordArt 35"/>
          <p:cNvSpPr>
            <a:spLocks noChangeArrowheads="1" noChangeShapeType="1" noTextEdit="1"/>
          </p:cNvSpPr>
          <p:nvPr/>
        </p:nvSpPr>
        <p:spPr bwMode="auto">
          <a:xfrm>
            <a:off x="2914650" y="652463"/>
            <a:ext cx="3171825" cy="33337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均匀分布的实际背景</a:t>
            </a:r>
          </a:p>
        </p:txBody>
      </p:sp>
      <p:sp>
        <p:nvSpPr>
          <p:cNvPr id="384036" name="WordArt 36"/>
          <p:cNvSpPr>
            <a:spLocks noChangeArrowheads="1" noChangeShapeType="1" noTextEdit="1"/>
          </p:cNvSpPr>
          <p:nvPr/>
        </p:nvSpPr>
        <p:spPr bwMode="auto">
          <a:xfrm>
            <a:off x="800100" y="2008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384038" name="Object 38"/>
          <p:cNvGraphicFramePr>
            <a:graphicFrameLocks noChangeAspect="1"/>
          </p:cNvGraphicFramePr>
          <p:nvPr/>
        </p:nvGraphicFramePr>
        <p:xfrm>
          <a:off x="5718175" y="2003425"/>
          <a:ext cx="1419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106400" imgH="3962400" progId="Equation.DSMT4">
                  <p:embed/>
                </p:oleObj>
              </mc:Choice>
              <mc:Fallback>
                <p:oleObj name="Equation" r:id="rId4" imgW="13106400" imgH="3962400" progId="Equation.DSMT4">
                  <p:embed/>
                  <p:pic>
                    <p:nvPicPr>
                      <p:cNvPr id="0" name="图片 642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2003425"/>
                        <a:ext cx="1419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43" name="Group 43"/>
          <p:cNvGrpSpPr/>
          <p:nvPr/>
        </p:nvGrpSpPr>
        <p:grpSpPr bwMode="auto">
          <a:xfrm>
            <a:off x="3529013" y="2571750"/>
            <a:ext cx="2925575" cy="709332"/>
            <a:chOff x="3935" y="1668"/>
            <a:chExt cx="1655" cy="342"/>
          </a:xfrm>
        </p:grpSpPr>
        <p:sp>
          <p:nvSpPr>
            <p:cNvPr id="384013" name="Line 13"/>
            <p:cNvSpPr>
              <a:spLocks noChangeShapeType="1"/>
            </p:cNvSpPr>
            <p:nvPr/>
          </p:nvSpPr>
          <p:spPr bwMode="auto">
            <a:xfrm>
              <a:off x="3935" y="1698"/>
              <a:ext cx="1655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4014" name="Oval 14"/>
            <p:cNvSpPr>
              <a:spLocks noChangeAspect="1" noChangeArrowheads="1"/>
            </p:cNvSpPr>
            <p:nvPr/>
          </p:nvSpPr>
          <p:spPr bwMode="auto">
            <a:xfrm>
              <a:off x="4661" y="1668"/>
              <a:ext cx="57" cy="5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FF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4039" name="AutoShape 39"/>
            <p:cNvSpPr/>
            <p:nvPr/>
          </p:nvSpPr>
          <p:spPr bwMode="auto">
            <a:xfrm rot="16200000">
              <a:off x="4268" y="1428"/>
              <a:ext cx="88" cy="736"/>
            </a:xfrm>
            <a:prstGeom prst="leftBrace">
              <a:avLst>
                <a:gd name="adj1" fmla="val 69697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4040" name="AutoShape 40"/>
            <p:cNvSpPr/>
            <p:nvPr/>
          </p:nvSpPr>
          <p:spPr bwMode="auto">
            <a:xfrm rot="16200000">
              <a:off x="5097" y="1353"/>
              <a:ext cx="88" cy="888"/>
            </a:xfrm>
            <a:prstGeom prst="leftBrace">
              <a:avLst>
                <a:gd name="adj1" fmla="val 84091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384041" name="Object 41"/>
            <p:cNvGraphicFramePr>
              <a:graphicFrameLocks noChangeAspect="1"/>
            </p:cNvGraphicFramePr>
            <p:nvPr/>
          </p:nvGraphicFramePr>
          <p:xfrm>
            <a:off x="4219" y="1824"/>
            <a:ext cx="189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43200" imgH="2438400" progId="Equation.DSMT4">
                    <p:embed/>
                  </p:oleObj>
                </mc:Choice>
                <mc:Fallback>
                  <p:oleObj name="Equation" r:id="rId6" imgW="2743200" imgH="2438400" progId="Equation.DSMT4">
                    <p:embed/>
                    <p:pic>
                      <p:nvPicPr>
                        <p:cNvPr id="0" name="图片 642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1824"/>
                          <a:ext cx="189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4042" name="Object 42"/>
            <p:cNvGraphicFramePr>
              <a:graphicFrameLocks noChangeAspect="1"/>
            </p:cNvGraphicFramePr>
            <p:nvPr/>
          </p:nvGraphicFramePr>
          <p:xfrm>
            <a:off x="4941" y="1813"/>
            <a:ext cx="39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91200" imgH="3048000" progId="Equation.DSMT4">
                    <p:embed/>
                  </p:oleObj>
                </mc:Choice>
                <mc:Fallback>
                  <p:oleObj name="Equation" r:id="rId8" imgW="5791200" imgH="3048000" progId="Equation.DSMT4">
                    <p:embed/>
                    <p:pic>
                      <p:nvPicPr>
                        <p:cNvPr id="0" name="图片 642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1" y="1813"/>
                          <a:ext cx="39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4060" name="Group 60"/>
          <p:cNvGrpSpPr/>
          <p:nvPr/>
        </p:nvGrpSpPr>
        <p:grpSpPr bwMode="auto">
          <a:xfrm>
            <a:off x="107576" y="3034646"/>
            <a:ext cx="1233488" cy="541337"/>
            <a:chOff x="0" y="1769"/>
            <a:chExt cx="777" cy="341"/>
          </a:xfrm>
        </p:grpSpPr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0" y="1769"/>
              <a:ext cx="5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则</a:t>
              </a:r>
            </a:p>
          </p:txBody>
        </p:sp>
        <p:graphicFrame>
          <p:nvGraphicFramePr>
            <p:cNvPr id="384044" name="Object 44"/>
            <p:cNvGraphicFramePr>
              <a:graphicFrameLocks noChangeAspect="1"/>
            </p:cNvGraphicFramePr>
            <p:nvPr/>
          </p:nvGraphicFramePr>
          <p:xfrm>
            <a:off x="255" y="1834"/>
            <a:ext cx="5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00800" imgH="3352800" progId="Equation.DSMT4">
                    <p:embed/>
                  </p:oleObj>
                </mc:Choice>
                <mc:Fallback>
                  <p:oleObj name="Equation" r:id="rId10" imgW="6400800" imgH="3352800" progId="Equation.DSMT4">
                    <p:embed/>
                    <p:pic>
                      <p:nvPicPr>
                        <p:cNvPr id="0" name="图片 642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834"/>
                          <a:ext cx="5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45" name="Object 45"/>
          <p:cNvGraphicFramePr>
            <a:graphicFrameLocks noChangeAspect="1"/>
          </p:cNvGraphicFramePr>
          <p:nvPr/>
        </p:nvGraphicFramePr>
        <p:xfrm>
          <a:off x="1221908" y="3147451"/>
          <a:ext cx="1386821" cy="51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72800" imgH="4267200" progId="Equation.DSMT4">
                  <p:embed/>
                </p:oleObj>
              </mc:Choice>
              <mc:Fallback>
                <p:oleObj name="Equation" r:id="rId12" imgW="10972800" imgH="4267200" progId="Equation.DSMT4">
                  <p:embed/>
                  <p:pic>
                    <p:nvPicPr>
                      <p:cNvPr id="0" name="图片 642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908" y="3147451"/>
                        <a:ext cx="1386821" cy="513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46" name="Object 46"/>
          <p:cNvGraphicFramePr>
            <a:graphicFrameLocks noChangeAspect="1"/>
          </p:cNvGraphicFramePr>
          <p:nvPr/>
        </p:nvGraphicFramePr>
        <p:xfrm>
          <a:off x="3104124" y="3904502"/>
          <a:ext cx="3635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52800" imgH="3352800" progId="Equation.DSMT4">
                  <p:embed/>
                </p:oleObj>
              </mc:Choice>
              <mc:Fallback>
                <p:oleObj name="Equation" r:id="rId14" imgW="3352800" imgH="3352800" progId="Equation.DSMT4">
                  <p:embed/>
                  <p:pic>
                    <p:nvPicPr>
                      <p:cNvPr id="0" name="图片 642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124" y="3904502"/>
                        <a:ext cx="3635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47" name="AutoShape 47"/>
          <p:cNvSpPr>
            <a:spLocks noChangeArrowheads="1"/>
          </p:cNvSpPr>
          <p:nvPr/>
        </p:nvSpPr>
        <p:spPr bwMode="auto">
          <a:xfrm>
            <a:off x="3498664" y="3964080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0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384049" name="Object 49"/>
          <p:cNvGraphicFramePr>
            <a:graphicFrameLocks noChangeAspect="1"/>
          </p:cNvGraphicFramePr>
          <p:nvPr/>
        </p:nvGraphicFramePr>
        <p:xfrm>
          <a:off x="3954463" y="3509963"/>
          <a:ext cx="24479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116800" imgH="8839200" progId="Equation.DSMT4">
                  <p:embed/>
                </p:oleObj>
              </mc:Choice>
              <mc:Fallback>
                <p:oleObj name="Equation" r:id="rId16" imgW="20116800" imgH="8839200" progId="Equation.DSMT4">
                  <p:embed/>
                  <p:pic>
                    <p:nvPicPr>
                      <p:cNvPr id="0" name="图片 642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509963"/>
                        <a:ext cx="24479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50" name="AutoShape 50"/>
          <p:cNvSpPr>
            <a:spLocks noChangeArrowheads="1"/>
          </p:cNvSpPr>
          <p:nvPr/>
        </p:nvSpPr>
        <p:spPr bwMode="auto">
          <a:xfrm>
            <a:off x="3527146" y="4689568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rgbClr val="FFC0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384051" name="Object 51"/>
          <p:cNvGraphicFramePr>
            <a:graphicFrameLocks noChangeAspect="1"/>
          </p:cNvGraphicFramePr>
          <p:nvPr/>
        </p:nvGraphicFramePr>
        <p:xfrm>
          <a:off x="4073525" y="4625975"/>
          <a:ext cx="2632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2000" imgH="3657600" progId="Equation.DSMT4">
                  <p:embed/>
                </p:oleObj>
              </mc:Choice>
              <mc:Fallback>
                <p:oleObj name="Equation" r:id="rId18" imgW="19812000" imgH="3657600" progId="Equation.DSMT4">
                  <p:embed/>
                  <p:pic>
                    <p:nvPicPr>
                      <p:cNvPr id="0" name="图片 642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625975"/>
                        <a:ext cx="2632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52" name="Object 52"/>
          <p:cNvGraphicFramePr>
            <a:graphicFrameLocks noChangeAspect="1"/>
          </p:cNvGraphicFramePr>
          <p:nvPr/>
        </p:nvGraphicFramePr>
        <p:xfrm>
          <a:off x="1651000" y="5811838"/>
          <a:ext cx="3298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736800" imgH="3962400" progId="Equation.DSMT4">
                  <p:embed/>
                </p:oleObj>
              </mc:Choice>
              <mc:Fallback>
                <p:oleObj name="Equation" r:id="rId20" imgW="27736800" imgH="3962400" progId="Equation.DSMT4">
                  <p:embed/>
                  <p:pic>
                    <p:nvPicPr>
                      <p:cNvPr id="0" name="图片 642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811838"/>
                        <a:ext cx="32988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53" name="Object 53"/>
          <p:cNvGraphicFramePr>
            <a:graphicFrameLocks noChangeAspect="1"/>
          </p:cNvGraphicFramePr>
          <p:nvPr/>
        </p:nvGraphicFramePr>
        <p:xfrm>
          <a:off x="4893779" y="5607143"/>
          <a:ext cx="1697077" cy="86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106400" imgH="7010400" progId="Equation.DSMT4">
                  <p:embed/>
                </p:oleObj>
              </mc:Choice>
              <mc:Fallback>
                <p:oleObj name="Equation" r:id="rId22" imgW="13106400" imgH="7010400" progId="Equation.DSMT4">
                  <p:embed/>
                  <p:pic>
                    <p:nvPicPr>
                      <p:cNvPr id="0" name="图片 642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779" y="5607143"/>
                        <a:ext cx="1697077" cy="86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54" name="Object 54"/>
          <p:cNvGraphicFramePr>
            <a:graphicFrameLocks noChangeAspect="1"/>
          </p:cNvGraphicFramePr>
          <p:nvPr/>
        </p:nvGraphicFramePr>
        <p:xfrm>
          <a:off x="6584950" y="5594350"/>
          <a:ext cx="7223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486400" imgH="7010400" progId="Equation.DSMT4">
                  <p:embed/>
                </p:oleObj>
              </mc:Choice>
              <mc:Fallback>
                <p:oleObj name="Equation" r:id="rId24" imgW="5486400" imgH="7010400" progId="Equation.DSMT4">
                  <p:embed/>
                  <p:pic>
                    <p:nvPicPr>
                      <p:cNvPr id="0" name="图片 642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594350"/>
                        <a:ext cx="7223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58" name="Group 58"/>
          <p:cNvGrpSpPr/>
          <p:nvPr/>
        </p:nvGrpSpPr>
        <p:grpSpPr bwMode="auto">
          <a:xfrm>
            <a:off x="6454588" y="3120231"/>
            <a:ext cx="2548083" cy="1596232"/>
            <a:chOff x="4046" y="2571"/>
            <a:chExt cx="1406" cy="727"/>
          </a:xfrm>
        </p:grpSpPr>
        <p:sp>
          <p:nvSpPr>
            <p:cNvPr id="384019" name="Freeform 19"/>
            <p:cNvSpPr/>
            <p:nvPr/>
          </p:nvSpPr>
          <p:spPr bwMode="auto">
            <a:xfrm>
              <a:off x="4046" y="2571"/>
              <a:ext cx="1066" cy="544"/>
            </a:xfrm>
            <a:custGeom>
              <a:avLst/>
              <a:gdLst>
                <a:gd name="T0" fmla="*/ 0 w 1066"/>
                <a:gd name="T1" fmla="*/ 544 h 544"/>
                <a:gd name="T2" fmla="*/ 884 w 1066"/>
                <a:gd name="T3" fmla="*/ 544 h 544"/>
                <a:gd name="T4" fmla="*/ 1066 w 1066"/>
                <a:gd name="T5" fmla="*/ 0 h 544"/>
                <a:gd name="T6" fmla="*/ 0 w 1066"/>
                <a:gd name="T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6" h="544">
                  <a:moveTo>
                    <a:pt x="0" y="544"/>
                  </a:moveTo>
                  <a:lnTo>
                    <a:pt x="884" y="544"/>
                  </a:lnTo>
                  <a:lnTo>
                    <a:pt x="1066" y="0"/>
                  </a:lnTo>
                  <a:lnTo>
                    <a:pt x="0" y="544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384055" name="Object 55"/>
            <p:cNvGraphicFramePr>
              <a:graphicFrameLocks noChangeAspect="1"/>
            </p:cNvGraphicFramePr>
            <p:nvPr/>
          </p:nvGraphicFramePr>
          <p:xfrm>
            <a:off x="4484" y="2663"/>
            <a:ext cx="18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743200" imgH="2438400" progId="Equation.DSMT4">
                    <p:embed/>
                  </p:oleObj>
                </mc:Choice>
                <mc:Fallback>
                  <p:oleObj name="Equation" r:id="rId26" imgW="2743200" imgH="2438400" progId="Equation.DSMT4">
                    <p:embed/>
                    <p:pic>
                      <p:nvPicPr>
                        <p:cNvPr id="0" name="图片 642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2663"/>
                          <a:ext cx="187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4056" name="Object 56"/>
            <p:cNvGraphicFramePr>
              <a:graphicFrameLocks noChangeAspect="1"/>
            </p:cNvGraphicFramePr>
            <p:nvPr/>
          </p:nvGraphicFramePr>
          <p:xfrm>
            <a:off x="4994" y="2796"/>
            <a:ext cx="4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705600" imgH="3048000" progId="Equation.DSMT4">
                    <p:embed/>
                  </p:oleObj>
                </mc:Choice>
                <mc:Fallback>
                  <p:oleObj name="Equation" r:id="rId28" imgW="6705600" imgH="3048000" progId="Equation.DSMT4">
                    <p:embed/>
                    <p:pic>
                      <p:nvPicPr>
                        <p:cNvPr id="0" name="图片 642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4" y="2796"/>
                          <a:ext cx="4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4057" name="Object 57"/>
            <p:cNvGraphicFramePr>
              <a:graphicFrameLocks noChangeAspect="1"/>
            </p:cNvGraphicFramePr>
            <p:nvPr/>
          </p:nvGraphicFramePr>
          <p:xfrm>
            <a:off x="4476" y="3101"/>
            <a:ext cx="1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828800" imgH="3048000" progId="Equation.DSMT4">
                    <p:embed/>
                  </p:oleObj>
                </mc:Choice>
                <mc:Fallback>
                  <p:oleObj name="Equation" r:id="rId30" imgW="1828800" imgH="3048000" progId="Equation.DSMT4">
                    <p:embed/>
                    <p:pic>
                      <p:nvPicPr>
                        <p:cNvPr id="0" name="图片 642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101"/>
                          <a:ext cx="1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4059" name="WordArt 59"/>
          <p:cNvSpPr>
            <a:spLocks noChangeArrowheads="1" noChangeShapeType="1" noTextEdit="1"/>
          </p:cNvSpPr>
          <p:nvPr/>
        </p:nvSpPr>
        <p:spPr bwMode="auto">
          <a:xfrm>
            <a:off x="415925" y="1100679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4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4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49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49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3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4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4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3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4" grpId="0"/>
      <p:bldP spid="384003" grpId="0"/>
      <p:bldP spid="384009" grpId="0"/>
      <p:bldP spid="384028" grpId="0"/>
      <p:bldP spid="384035" grpId="0" animBg="1"/>
      <p:bldP spid="384036" grpId="0"/>
      <p:bldP spid="384047" grpId="0" animBg="1"/>
      <p:bldP spid="384050" grpId="0" animBg="1"/>
      <p:bldP spid="3840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411" y="637943"/>
            <a:ext cx="8404413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     设随机变量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在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(2, 5)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上服从均匀分布，现对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进行三次独立观测，求至少有两次观测值大于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的概率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.</a:t>
            </a:r>
            <a:endParaRPr lang="zh-CN" altLang="en-US" dirty="0">
              <a:solidFill>
                <a:schemeClr val="bg2"/>
              </a:solidFill>
              <a:latin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578" y="1773110"/>
            <a:ext cx="771655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因为随机变量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在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(2, 5)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上服从均匀分布，所以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的概率密度为</a:t>
            </a:r>
            <a:endParaRPr lang="zh-CN" altLang="en-US" dirty="0">
              <a:solidFill>
                <a:schemeClr val="bg2"/>
              </a:solidFill>
              <a:latin typeface="Times New Roman" panose="02020603050405020304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04931" y="2366963"/>
          <a:ext cx="34544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175200" imgH="11277600" progId="Equation.DSMT4">
                  <p:embed/>
                </p:oleObj>
              </mc:Choice>
              <mc:Fallback>
                <p:oleObj name="Equation" r:id="rId2" imgW="30175200" imgH="11277600" progId="Equation.DSMT4">
                  <p:embed/>
                  <p:pic>
                    <p:nvPicPr>
                      <p:cNvPr id="0" name="图片 646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931" y="2366963"/>
                        <a:ext cx="34544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61365" y="3686039"/>
            <a:ext cx="6158755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事件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{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对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的观测值大于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的概率为</a:t>
            </a:r>
            <a:endParaRPr lang="zh-CN" altLang="en-US" dirty="0">
              <a:solidFill>
                <a:schemeClr val="bg2"/>
              </a:solidFill>
              <a:latin typeface="Times New Roman" panose="02020603050405020304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83238" y="3829050"/>
          <a:ext cx="1473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106400" imgH="3962400" progId="Equation.DSMT4">
                  <p:embed/>
                </p:oleObj>
              </mc:Choice>
              <mc:Fallback>
                <p:oleObj name="Equation" r:id="rId4" imgW="13106400" imgH="3962400" progId="Equation.DSMT4">
                  <p:embed/>
                  <p:pic>
                    <p:nvPicPr>
                      <p:cNvPr id="0" name="图片 646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829050"/>
                        <a:ext cx="1473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9600" y="3567113"/>
          <a:ext cx="18796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0" imgH="8229600" progId="Equation.DSMT4">
                  <p:embed/>
                </p:oleObj>
              </mc:Choice>
              <mc:Fallback>
                <p:oleObj name="Equation" r:id="rId6" imgW="18288000" imgH="8229600" progId="Equation.DSMT4">
                  <p:embed/>
                  <p:pic>
                    <p:nvPicPr>
                      <p:cNvPr id="0" name="图片 646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567113"/>
                        <a:ext cx="18796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36177" y="4458348"/>
            <a:ext cx="8135470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设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Y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表示三次独立观测中观测值大于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的次数，则</a:t>
            </a:r>
            <a:endParaRPr lang="zh-CN" altLang="en-US" dirty="0">
              <a:solidFill>
                <a:schemeClr val="bg2"/>
              </a:solidFill>
              <a:latin typeface="Times New Roman" panose="02020603050405020304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1138" y="5048250"/>
          <a:ext cx="18891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73600" imgH="8839200" progId="Equation.DSMT4">
                  <p:embed/>
                </p:oleObj>
              </mc:Choice>
              <mc:Fallback>
                <p:oleObj name="Equation" r:id="rId8" imgW="17373600" imgH="8839200" progId="Equation.DSMT4">
                  <p:embed/>
                  <p:pic>
                    <p:nvPicPr>
                      <p:cNvPr id="0" name="图片 646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048250"/>
                        <a:ext cx="18891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796211" y="5242558"/>
            <a:ext cx="1087157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 于是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12925" y="6008688"/>
          <a:ext cx="1412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92000" imgH="3962400" progId="Equation.DSMT4">
                  <p:embed/>
                </p:oleObj>
              </mc:Choice>
              <mc:Fallback>
                <p:oleObj name="Equation" r:id="rId10" imgW="12192000" imgH="3962400" progId="Equation.DSMT4">
                  <p:embed/>
                  <p:pic>
                    <p:nvPicPr>
                      <p:cNvPr id="0" name="图片 646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6008688"/>
                        <a:ext cx="14128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40741" y="5783283"/>
          <a:ext cx="1777031" cy="88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59200" imgH="8229600" progId="Equation.DSMT4">
                  <p:embed/>
                </p:oleObj>
              </mc:Choice>
              <mc:Fallback>
                <p:oleObj name="Equation" r:id="rId12" imgW="16459200" imgH="8229600" progId="Equation.DSMT4">
                  <p:embed/>
                  <p:pic>
                    <p:nvPicPr>
                      <p:cNvPr id="0" name="图片 646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741" y="5783283"/>
                        <a:ext cx="1777031" cy="886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07556" y="5783283"/>
          <a:ext cx="1312564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87200" imgH="8229600" progId="Equation.DSMT4">
                  <p:embed/>
                </p:oleObj>
              </mc:Choice>
              <mc:Fallback>
                <p:oleObj name="Equation" r:id="rId14" imgW="11887200" imgH="8229600" progId="Equation.DSMT4">
                  <p:embed/>
                  <p:pic>
                    <p:nvPicPr>
                      <p:cNvPr id="0" name="图片 646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556" y="5783283"/>
                        <a:ext cx="1312564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73800" y="5783263"/>
          <a:ext cx="8350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29600" imgH="8229600" progId="Equation.DSMT4">
                  <p:embed/>
                </p:oleObj>
              </mc:Choice>
              <mc:Fallback>
                <p:oleObj name="Equation" r:id="rId16" imgW="8229600" imgH="8229600" progId="Equation.DSMT4">
                  <p:embed/>
                  <p:pic>
                    <p:nvPicPr>
                      <p:cNvPr id="0" name="图片 646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783263"/>
                        <a:ext cx="8350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31"/>
          <p:cNvSpPr>
            <a:spLocks noChangeArrowheads="1" noChangeShapeType="1" noTextEdit="1"/>
          </p:cNvSpPr>
          <p:nvPr/>
        </p:nvSpPr>
        <p:spPr bwMode="auto">
          <a:xfrm>
            <a:off x="403411" y="796449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19" name="WordArt 36"/>
          <p:cNvSpPr>
            <a:spLocks noChangeArrowheads="1" noChangeShapeType="1" noTextEdit="1"/>
          </p:cNvSpPr>
          <p:nvPr/>
        </p:nvSpPr>
        <p:spPr bwMode="auto">
          <a:xfrm>
            <a:off x="478564" y="189766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1" grpId="0"/>
      <p:bldP spid="13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787" name="Group 83"/>
          <p:cNvGrpSpPr/>
          <p:nvPr/>
        </p:nvGrpSpPr>
        <p:grpSpPr bwMode="auto">
          <a:xfrm>
            <a:off x="5622925" y="4938713"/>
            <a:ext cx="2633663" cy="565150"/>
            <a:chOff x="3398" y="3111"/>
            <a:chExt cx="1659" cy="356"/>
          </a:xfrm>
        </p:grpSpPr>
        <p:sp>
          <p:nvSpPr>
            <p:cNvPr id="456784" name="AutoShape 80"/>
            <p:cNvSpPr>
              <a:spLocks noChangeArrowheads="1"/>
            </p:cNvSpPr>
            <p:nvPr/>
          </p:nvSpPr>
          <p:spPr bwMode="auto">
            <a:xfrm>
              <a:off x="3398" y="3111"/>
              <a:ext cx="1659" cy="356"/>
            </a:xfrm>
            <a:prstGeom prst="wedgeRectCallout">
              <a:avLst>
                <a:gd name="adj1" fmla="val -54157"/>
                <a:gd name="adj2" fmla="val 157583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r" font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越小曲线越平</a:t>
              </a:r>
            </a:p>
          </p:txBody>
        </p:sp>
        <p:graphicFrame>
          <p:nvGraphicFramePr>
            <p:cNvPr id="456785" name="Object 81"/>
            <p:cNvGraphicFramePr>
              <a:graphicFrameLocks noChangeAspect="1"/>
            </p:cNvGraphicFramePr>
            <p:nvPr/>
          </p:nvGraphicFramePr>
          <p:xfrm>
            <a:off x="3446" y="3201"/>
            <a:ext cx="20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8000" imgH="3657600" progId="Equation.DSMT4">
                    <p:embed/>
                  </p:oleObj>
                </mc:Choice>
                <mc:Fallback>
                  <p:oleObj name="Equation" r:id="rId2" imgW="3048000" imgH="3657600" progId="Equation.DSMT4">
                    <p:embed/>
                    <p:pic>
                      <p:nvPicPr>
                        <p:cNvPr id="0" name="图片 647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3201"/>
                          <a:ext cx="20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6707" name="WordArt 3"/>
          <p:cNvSpPr>
            <a:spLocks noChangeArrowheads="1" noChangeShapeType="1" noTextEdit="1"/>
          </p:cNvSpPr>
          <p:nvPr/>
        </p:nvSpPr>
        <p:spPr bwMode="auto">
          <a:xfrm>
            <a:off x="565150" y="622300"/>
            <a:ext cx="2197100" cy="3222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（三）指数分布</a:t>
            </a: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2784475" y="1508125"/>
          <a:ext cx="33623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27200" imgH="8839200" progId="Equation.DSMT4">
                  <p:embed/>
                </p:oleObj>
              </mc:Choice>
              <mc:Fallback>
                <p:oleObj name="Equation" r:id="rId4" imgW="27127200" imgH="8839200" progId="Equation.DSMT4">
                  <p:embed/>
                  <p:pic>
                    <p:nvPicPr>
                      <p:cNvPr id="0" name="图片 647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508125"/>
                        <a:ext cx="33623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6709" name="Group 5"/>
          <p:cNvGrpSpPr/>
          <p:nvPr/>
        </p:nvGrpSpPr>
        <p:grpSpPr bwMode="auto">
          <a:xfrm>
            <a:off x="835025" y="906463"/>
            <a:ext cx="4448175" cy="519112"/>
            <a:chOff x="334" y="1059"/>
            <a:chExt cx="2802" cy="327"/>
          </a:xfrm>
        </p:grpSpPr>
        <p:sp>
          <p:nvSpPr>
            <p:cNvPr id="456710" name="Rectangle 6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如果         的密度函数为</a:t>
              </a:r>
            </a:p>
          </p:txBody>
        </p:sp>
        <p:graphicFrame>
          <p:nvGraphicFramePr>
            <p:cNvPr id="456711" name="Object 7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647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769" name="Group 65"/>
          <p:cNvGrpSpPr/>
          <p:nvPr/>
        </p:nvGrpSpPr>
        <p:grpSpPr bwMode="auto">
          <a:xfrm>
            <a:off x="112713" y="2508250"/>
            <a:ext cx="8478839" cy="533400"/>
            <a:chOff x="71" y="1828"/>
            <a:chExt cx="5341" cy="336"/>
          </a:xfrm>
        </p:grpSpPr>
        <p:sp>
          <p:nvSpPr>
            <p:cNvPr id="456713" name="Rectangle 9"/>
            <p:cNvSpPr>
              <a:spLocks noChangeArrowheads="1"/>
            </p:cNvSpPr>
            <p:nvPr/>
          </p:nvSpPr>
          <p:spPr bwMode="auto">
            <a:xfrm>
              <a:off x="71" y="1828"/>
              <a:ext cx="4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则称   服从参数为        的                记为</a:t>
              </a:r>
            </a:p>
          </p:txBody>
        </p:sp>
        <p:graphicFrame>
          <p:nvGraphicFramePr>
            <p:cNvPr id="456714" name="Object 10"/>
            <p:cNvGraphicFramePr>
              <a:graphicFrameLocks noChangeAspect="1"/>
            </p:cNvGraphicFramePr>
            <p:nvPr/>
          </p:nvGraphicFramePr>
          <p:xfrm>
            <a:off x="574" y="1898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352800" progId="Equation.DSMT4">
                    <p:embed/>
                  </p:oleObj>
                </mc:Choice>
                <mc:Fallback>
                  <p:oleObj name="Equation" r:id="rId8" imgW="3962400" imgH="3352800" progId="Equation.DSMT4">
                    <p:embed/>
                    <p:pic>
                      <p:nvPicPr>
                        <p:cNvPr id="0" name="图片 647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898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715" name="Rectangle 11"/>
            <p:cNvSpPr>
              <a:spLocks noChangeArrowheads="1"/>
            </p:cNvSpPr>
            <p:nvPr/>
          </p:nvSpPr>
          <p:spPr bwMode="auto">
            <a:xfrm>
              <a:off x="2664" y="1837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指数分布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，</a:t>
              </a:r>
              <a:r>
                <a:rPr lang="zh-CN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  <p:graphicFrame>
          <p:nvGraphicFramePr>
            <p:cNvPr id="4567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625778"/>
                </p:ext>
              </p:extLst>
            </p:nvPr>
          </p:nvGraphicFramePr>
          <p:xfrm>
            <a:off x="1866" y="1897"/>
            <a:ext cx="52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3657600" progId="Equation.DSMT4">
                    <p:embed/>
                  </p:oleObj>
                </mc:Choice>
                <mc:Fallback>
                  <p:oleObj name="Equation" r:id="rId10" imgW="7620000" imgH="3657600" progId="Equation.DSMT4">
                    <p:embed/>
                    <p:pic>
                      <p:nvPicPr>
                        <p:cNvPr id="0" name="图片 647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1897"/>
                          <a:ext cx="52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17" name="Object 13"/>
            <p:cNvGraphicFramePr>
              <a:graphicFrameLocks noChangeAspect="1"/>
            </p:cNvGraphicFramePr>
            <p:nvPr/>
          </p:nvGraphicFramePr>
          <p:xfrm>
            <a:off x="4162" y="1888"/>
            <a:ext cx="12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288000" imgH="4267200" progId="Equation.DSMT4">
                    <p:embed/>
                  </p:oleObj>
                </mc:Choice>
                <mc:Fallback>
                  <p:oleObj name="Equation" r:id="rId12" imgW="18288000" imgH="4267200" progId="Equation.DSMT4">
                    <p:embed/>
                    <p:pic>
                      <p:nvPicPr>
                        <p:cNvPr id="0" name="图片 647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1888"/>
                          <a:ext cx="12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6718" name="WordArt 14"/>
          <p:cNvSpPr>
            <a:spLocks noChangeArrowheads="1" noChangeShapeType="1" noTextEdit="1"/>
          </p:cNvSpPr>
          <p:nvPr/>
        </p:nvSpPr>
        <p:spPr bwMode="auto">
          <a:xfrm>
            <a:off x="1441450" y="31527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6719" name="WordArt 15"/>
          <p:cNvSpPr>
            <a:spLocks noChangeArrowheads="1" noChangeShapeType="1" noTextEdit="1"/>
          </p:cNvSpPr>
          <p:nvPr/>
        </p:nvSpPr>
        <p:spPr bwMode="auto">
          <a:xfrm>
            <a:off x="1435100" y="41592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56720" name="WordArt 16"/>
          <p:cNvSpPr>
            <a:spLocks noChangeArrowheads="1" noChangeShapeType="1" noTextEdit="1"/>
          </p:cNvSpPr>
          <p:nvPr/>
        </p:nvSpPr>
        <p:spPr bwMode="auto">
          <a:xfrm>
            <a:off x="965200" y="3144838"/>
            <a:ext cx="330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</a:rPr>
              <a:t>注</a:t>
            </a:r>
          </a:p>
        </p:txBody>
      </p:sp>
      <p:graphicFrame>
        <p:nvGraphicFramePr>
          <p:cNvPr id="456721" name="Object 17"/>
          <p:cNvGraphicFramePr>
            <a:graphicFrameLocks noChangeAspect="1"/>
          </p:cNvGraphicFramePr>
          <p:nvPr/>
        </p:nvGraphicFramePr>
        <p:xfrm>
          <a:off x="1854053" y="3105873"/>
          <a:ext cx="17827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59200" imgH="4267200" progId="Equation.DSMT4">
                  <p:embed/>
                </p:oleObj>
              </mc:Choice>
              <mc:Fallback>
                <p:oleObj name="Equation" r:id="rId14" imgW="16459200" imgH="4267200" progId="Equation.DSMT4">
                  <p:embed/>
                  <p:pic>
                    <p:nvPicPr>
                      <p:cNvPr id="0" name="图片 647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053" y="3105873"/>
                        <a:ext cx="17827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22" name="Object 18"/>
          <p:cNvGraphicFramePr>
            <a:graphicFrameLocks noChangeAspect="1"/>
          </p:cNvGraphicFramePr>
          <p:nvPr/>
        </p:nvGraphicFramePr>
        <p:xfrm>
          <a:off x="5535267" y="2977805"/>
          <a:ext cx="1584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30400" imgH="6096000" progId="Equation.DSMT4">
                  <p:embed/>
                </p:oleObj>
              </mc:Choice>
              <mc:Fallback>
                <p:oleObj name="Equation" r:id="rId16" imgW="14630400" imgH="6096000" progId="Equation.DSMT4">
                  <p:embed/>
                  <p:pic>
                    <p:nvPicPr>
                      <p:cNvPr id="0" name="图片 647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267" y="2977805"/>
                        <a:ext cx="15843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6724" name="Group 20"/>
          <p:cNvGrpSpPr/>
          <p:nvPr/>
        </p:nvGrpSpPr>
        <p:grpSpPr bwMode="auto">
          <a:xfrm>
            <a:off x="1890713" y="3536954"/>
            <a:ext cx="4448175" cy="519113"/>
            <a:chOff x="679" y="2844"/>
            <a:chExt cx="2802" cy="327"/>
          </a:xfrm>
        </p:grpSpPr>
        <p:sp>
          <p:nvSpPr>
            <p:cNvPr id="456725" name="Rectangle 21"/>
            <p:cNvSpPr>
              <a:spLocks noChangeArrowheads="1"/>
            </p:cNvSpPr>
            <p:nvPr/>
          </p:nvSpPr>
          <p:spPr bwMode="auto">
            <a:xfrm>
              <a:off x="679" y="2844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故       的确是密度函数</a:t>
              </a:r>
              <a:r>
                <a:rPr lang="en-US" altLang="zh-CN" b="1" dirty="0">
                  <a:solidFill>
                    <a:schemeClr val="bg2"/>
                  </a:solidFill>
                </a:rPr>
                <a:t>.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5672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176240"/>
                </p:ext>
              </p:extLst>
            </p:nvPr>
          </p:nvGraphicFramePr>
          <p:xfrm>
            <a:off x="917" y="2893"/>
            <a:ext cx="51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620000" imgH="4267200" progId="Equation.DSMT4">
                    <p:embed/>
                  </p:oleObj>
                </mc:Choice>
                <mc:Fallback>
                  <p:oleObj name="Equation" r:id="rId18" imgW="7620000" imgH="4267200" progId="Equation.DSMT4">
                    <p:embed/>
                    <p:pic>
                      <p:nvPicPr>
                        <p:cNvPr id="0" name="图片 6477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2893"/>
                          <a:ext cx="51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727" name="Group 23"/>
          <p:cNvGrpSpPr/>
          <p:nvPr/>
        </p:nvGrpSpPr>
        <p:grpSpPr bwMode="auto">
          <a:xfrm>
            <a:off x="1873250" y="4021142"/>
            <a:ext cx="2092324" cy="519113"/>
            <a:chOff x="1388" y="2781"/>
            <a:chExt cx="1318" cy="327"/>
          </a:xfrm>
        </p:grpSpPr>
        <p:sp>
          <p:nvSpPr>
            <p:cNvPr id="456728" name="Rectangle 24"/>
            <p:cNvSpPr>
              <a:spLocks noChangeArrowheads="1"/>
            </p:cNvSpPr>
            <p:nvPr/>
          </p:nvSpPr>
          <p:spPr bwMode="auto">
            <a:xfrm>
              <a:off x="1808" y="2781"/>
              <a:ext cx="8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bg2"/>
                  </a:solidFill>
                </a:rPr>
                <a:t>的图形</a:t>
              </a:r>
            </a:p>
          </p:txBody>
        </p:sp>
        <p:graphicFrame>
          <p:nvGraphicFramePr>
            <p:cNvPr id="456729" name="Object 25"/>
            <p:cNvGraphicFramePr>
              <a:graphicFrameLocks noChangeAspect="1"/>
            </p:cNvGraphicFramePr>
            <p:nvPr/>
          </p:nvGraphicFramePr>
          <p:xfrm>
            <a:off x="1388" y="2830"/>
            <a:ext cx="5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620000" imgH="4267200" progId="Equation.DSMT4">
                    <p:embed/>
                  </p:oleObj>
                </mc:Choice>
                <mc:Fallback>
                  <p:oleObj name="Equation" r:id="rId20" imgW="7620000" imgH="4267200" progId="Equation.DSMT4">
                    <p:embed/>
                    <p:pic>
                      <p:nvPicPr>
                        <p:cNvPr id="0" name="图片 6477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830"/>
                          <a:ext cx="5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6743" name="Object 39"/>
          <p:cNvGraphicFramePr>
            <a:graphicFrameLocks noChangeAspect="1"/>
          </p:cNvGraphicFramePr>
          <p:nvPr/>
        </p:nvGraphicFramePr>
        <p:xfrm>
          <a:off x="3549650" y="4740275"/>
          <a:ext cx="330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48000" imgH="3657600" progId="Equation.DSMT4">
                  <p:embed/>
                </p:oleObj>
              </mc:Choice>
              <mc:Fallback>
                <p:oleObj name="Equation" r:id="rId22" imgW="3048000" imgH="3657600" progId="Equation.DSMT4">
                  <p:embed/>
                  <p:pic>
                    <p:nvPicPr>
                      <p:cNvPr id="0" name="图片 647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740275"/>
                        <a:ext cx="3302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6781" name="Group 77"/>
          <p:cNvGrpSpPr/>
          <p:nvPr/>
        </p:nvGrpSpPr>
        <p:grpSpPr bwMode="auto">
          <a:xfrm>
            <a:off x="3615418" y="4366637"/>
            <a:ext cx="3712854" cy="2232127"/>
            <a:chOff x="1693" y="2899"/>
            <a:chExt cx="2094" cy="1236"/>
          </a:xfrm>
        </p:grpSpPr>
        <p:sp>
          <p:nvSpPr>
            <p:cNvPr id="456731" name="Freeform 27"/>
            <p:cNvSpPr/>
            <p:nvPr/>
          </p:nvSpPr>
          <p:spPr bwMode="auto">
            <a:xfrm>
              <a:off x="1845" y="3951"/>
              <a:ext cx="1773" cy="1"/>
            </a:xfrm>
            <a:custGeom>
              <a:avLst/>
              <a:gdLst>
                <a:gd name="T0" fmla="*/ 0 w 1773"/>
                <a:gd name="T1" fmla="*/ 1 h 1"/>
                <a:gd name="T2" fmla="*/ 1773 w 177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3" h="1">
                  <a:moveTo>
                    <a:pt x="0" y="1"/>
                  </a:moveTo>
                  <a:lnTo>
                    <a:pt x="1773" y="0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6732" name="Line 28"/>
            <p:cNvSpPr>
              <a:spLocks noChangeShapeType="1"/>
            </p:cNvSpPr>
            <p:nvPr/>
          </p:nvSpPr>
          <p:spPr bwMode="auto">
            <a:xfrm flipV="1">
              <a:off x="1848" y="2960"/>
              <a:ext cx="0" cy="9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56733" name="Object 29"/>
            <p:cNvGraphicFramePr>
              <a:graphicFrameLocks noChangeAspect="1"/>
            </p:cNvGraphicFramePr>
            <p:nvPr/>
          </p:nvGraphicFramePr>
          <p:xfrm>
            <a:off x="1693" y="3923"/>
            <a:ext cx="20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43200" imgH="3048000" progId="Equation.DSMT4">
                    <p:embed/>
                  </p:oleObj>
                </mc:Choice>
                <mc:Fallback>
                  <p:oleObj name="Equation" r:id="rId24" imgW="2743200" imgH="3048000" progId="Equation.DSMT4">
                    <p:embed/>
                    <p:pic>
                      <p:nvPicPr>
                        <p:cNvPr id="0" name="图片 6477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" y="3923"/>
                          <a:ext cx="20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35" name="Object 31"/>
            <p:cNvGraphicFramePr>
              <a:graphicFrameLocks noChangeAspect="1"/>
            </p:cNvGraphicFramePr>
            <p:nvPr/>
          </p:nvGraphicFramePr>
          <p:xfrm>
            <a:off x="3597" y="3883"/>
            <a:ext cx="19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438400" imgH="2438400" progId="Equation.DSMT4">
                    <p:embed/>
                  </p:oleObj>
                </mc:Choice>
                <mc:Fallback>
                  <p:oleObj name="Equation" r:id="rId26" imgW="2438400" imgH="2438400" progId="Equation.DSMT4">
                    <p:embed/>
                    <p:pic>
                      <p:nvPicPr>
                        <p:cNvPr id="0" name="图片 647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3883"/>
                          <a:ext cx="19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44" name="Object 40"/>
            <p:cNvGraphicFramePr>
              <a:graphicFrameLocks noChangeAspect="1"/>
            </p:cNvGraphicFramePr>
            <p:nvPr/>
          </p:nvGraphicFramePr>
          <p:xfrm>
            <a:off x="1856" y="2899"/>
            <a:ext cx="40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181600" imgH="3352800" progId="Equation.DSMT4">
                    <p:embed/>
                  </p:oleObj>
                </mc:Choice>
                <mc:Fallback>
                  <p:oleObj name="Equation" r:id="rId28" imgW="5181600" imgH="3352800" progId="Equation.DSMT4">
                    <p:embed/>
                    <p:pic>
                      <p:nvPicPr>
                        <p:cNvPr id="0" name="图片 647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2899"/>
                          <a:ext cx="40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6771" name="Object 67"/>
          <p:cNvGraphicFramePr>
            <a:graphicFrameLocks noChangeAspect="1"/>
          </p:cNvGraphicFramePr>
          <p:nvPr/>
        </p:nvGraphicFramePr>
        <p:xfrm>
          <a:off x="7040080" y="2994162"/>
          <a:ext cx="17510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154400" imgH="6096000" progId="Equation.DSMT4">
                  <p:embed/>
                </p:oleObj>
              </mc:Choice>
              <mc:Fallback>
                <p:oleObj name="Equation" r:id="rId30" imgW="16154400" imgH="6096000" progId="Equation.DSMT4">
                  <p:embed/>
                  <p:pic>
                    <p:nvPicPr>
                      <p:cNvPr id="0" name="图片 647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080" y="2994162"/>
                        <a:ext cx="17510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D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23" name="Object 19"/>
          <p:cNvGraphicFramePr>
            <a:graphicFrameLocks noChangeAspect="1"/>
          </p:cNvGraphicFramePr>
          <p:nvPr/>
        </p:nvGraphicFramePr>
        <p:xfrm>
          <a:off x="8350078" y="3114743"/>
          <a:ext cx="5286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876800" imgH="3352800" progId="Equation.DSMT4">
                  <p:embed/>
                </p:oleObj>
              </mc:Choice>
              <mc:Fallback>
                <p:oleObj name="Equation" r:id="rId32" imgW="4876800" imgH="3352800" progId="Equation.DSMT4">
                  <p:embed/>
                  <p:pic>
                    <p:nvPicPr>
                      <p:cNvPr id="0" name="图片 647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078" y="3114743"/>
                        <a:ext cx="5286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80" name="Freeform 76"/>
          <p:cNvSpPr/>
          <p:nvPr/>
        </p:nvSpPr>
        <p:spPr bwMode="auto">
          <a:xfrm>
            <a:off x="3919685" y="4810743"/>
            <a:ext cx="2888366" cy="1433907"/>
          </a:xfrm>
          <a:custGeom>
            <a:avLst/>
            <a:gdLst>
              <a:gd name="T0" fmla="*/ 0 w 1629"/>
              <a:gd name="T1" fmla="*/ 0 h 794"/>
              <a:gd name="T2" fmla="*/ 189 w 1629"/>
              <a:gd name="T3" fmla="*/ 417 h 794"/>
              <a:gd name="T4" fmla="*/ 531 w 1629"/>
              <a:gd name="T5" fmla="*/ 663 h 794"/>
              <a:gd name="T6" fmla="*/ 939 w 1629"/>
              <a:gd name="T7" fmla="*/ 765 h 794"/>
              <a:gd name="T8" fmla="*/ 1296 w 1629"/>
              <a:gd name="T9" fmla="*/ 789 h 794"/>
              <a:gd name="T10" fmla="*/ 1629 w 1629"/>
              <a:gd name="T11" fmla="*/ 79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9" h="794">
                <a:moveTo>
                  <a:pt x="0" y="0"/>
                </a:moveTo>
                <a:cubicBezTo>
                  <a:pt x="32" y="70"/>
                  <a:pt x="101" y="307"/>
                  <a:pt x="189" y="417"/>
                </a:cubicBezTo>
                <a:cubicBezTo>
                  <a:pt x="277" y="527"/>
                  <a:pt x="406" y="605"/>
                  <a:pt x="531" y="663"/>
                </a:cubicBezTo>
                <a:cubicBezTo>
                  <a:pt x="656" y="721"/>
                  <a:pt x="812" y="744"/>
                  <a:pt x="939" y="765"/>
                </a:cubicBezTo>
                <a:cubicBezTo>
                  <a:pt x="1066" y="786"/>
                  <a:pt x="1181" y="784"/>
                  <a:pt x="1296" y="789"/>
                </a:cubicBezTo>
                <a:cubicBezTo>
                  <a:pt x="1411" y="794"/>
                  <a:pt x="1560" y="792"/>
                  <a:pt x="1629" y="79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56782" name="Object 78"/>
          <p:cNvGraphicFramePr>
            <a:graphicFrameLocks noChangeAspect="1"/>
          </p:cNvGraphicFramePr>
          <p:nvPr/>
        </p:nvGraphicFramePr>
        <p:xfrm>
          <a:off x="3557588" y="2962275"/>
          <a:ext cx="20796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202400" imgH="6096000" progId="Equation.DSMT4">
                  <p:embed/>
                </p:oleObj>
              </mc:Choice>
              <mc:Fallback>
                <p:oleObj name="Equation" r:id="rId34" imgW="19202400" imgH="6096000" progId="Equation.DSMT4">
                  <p:embed/>
                  <p:pic>
                    <p:nvPicPr>
                      <p:cNvPr id="0" name="图片 647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2962275"/>
                        <a:ext cx="20796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83" name="AutoShape 79"/>
          <p:cNvSpPr>
            <a:spLocks noChangeArrowheads="1"/>
          </p:cNvSpPr>
          <p:nvPr/>
        </p:nvSpPr>
        <p:spPr bwMode="auto">
          <a:xfrm>
            <a:off x="1138238" y="5356225"/>
            <a:ext cx="2290762" cy="565150"/>
          </a:xfrm>
          <a:prstGeom prst="wedgeRectCallout">
            <a:avLst>
              <a:gd name="adj1" fmla="val 78273"/>
              <a:gd name="adj2" fmla="val 49718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fontAlgn="ctr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下方面积为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45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1000"/>
                                        <p:tgtEl>
                                          <p:spTgt spid="45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6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6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6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6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animBg="1"/>
      <p:bldP spid="456718" grpId="0"/>
      <p:bldP spid="456719" grpId="0"/>
      <p:bldP spid="456720" grpId="0"/>
      <p:bldP spid="456780" grpId="0" animBg="1"/>
      <p:bldP spid="4567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3" y="1131570"/>
            <a:ext cx="2306556" cy="167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8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02" y="1110657"/>
            <a:ext cx="5903277" cy="44265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52400" y="3230880"/>
            <a:ext cx="2743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注意：</a:t>
            </a:r>
            <a:endParaRPr lang="en-US" altLang="zh-CN" b="1" dirty="0">
              <a:solidFill>
                <a:schemeClr val="bg2"/>
              </a:solidFill>
              <a:latin typeface="Times New Roman" panose="02020603050405020304"/>
            </a:endParaRPr>
          </a:p>
          <a:p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一些软件包中的定义（如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/>
              </a:rPr>
              <a:t>Matlab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）</a:t>
            </a:r>
            <a:endParaRPr lang="en-US" altLang="zh-CN" b="1" dirty="0">
              <a:solidFill>
                <a:schemeClr val="bg2"/>
              </a:solidFill>
              <a:latin typeface="Times New Roman" panose="02020603050405020304"/>
            </a:endParaRPr>
          </a:p>
          <a:p>
            <a:endParaRPr lang="zh-CN" altLang="en-US" b="1" dirty="0">
              <a:solidFill>
                <a:schemeClr val="bg2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WordArt 3"/>
          <p:cNvSpPr>
            <a:spLocks noChangeArrowheads="1" noChangeShapeType="1" noTextEdit="1"/>
          </p:cNvSpPr>
          <p:nvPr/>
        </p:nvSpPr>
        <p:spPr bwMode="auto">
          <a:xfrm>
            <a:off x="565150" y="622300"/>
            <a:ext cx="2197100" cy="3222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（三）指数分布</a:t>
            </a:r>
          </a:p>
        </p:txBody>
      </p:sp>
      <p:sp>
        <p:nvSpPr>
          <p:cNvPr id="56" name="WordArt 84"/>
          <p:cNvSpPr>
            <a:spLocks noChangeArrowheads="1" noChangeShapeType="1" noTextEdit="1"/>
          </p:cNvSpPr>
          <p:nvPr/>
        </p:nvSpPr>
        <p:spPr bwMode="auto">
          <a:xfrm>
            <a:off x="1433513" y="3149601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</a:rPr>
              <a:t>③</a:t>
            </a:r>
          </a:p>
        </p:txBody>
      </p:sp>
      <p:grpSp>
        <p:nvGrpSpPr>
          <p:cNvPr id="57" name="Group 90"/>
          <p:cNvGrpSpPr/>
          <p:nvPr/>
        </p:nvGrpSpPr>
        <p:grpSpPr bwMode="auto">
          <a:xfrm>
            <a:off x="1941513" y="3008313"/>
            <a:ext cx="3036888" cy="519113"/>
            <a:chOff x="1224" y="1924"/>
            <a:chExt cx="1913" cy="327"/>
          </a:xfrm>
        </p:grpSpPr>
        <p:sp>
          <p:nvSpPr>
            <p:cNvPr id="58" name="Rectangle 87"/>
            <p:cNvSpPr>
              <a:spLocks noChangeArrowheads="1"/>
            </p:cNvSpPr>
            <p:nvPr/>
          </p:nvSpPr>
          <p:spPr bwMode="auto">
            <a:xfrm>
              <a:off x="1383" y="1924"/>
              <a:ext cx="1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的分布函数为</a:t>
              </a:r>
            </a:p>
          </p:txBody>
        </p:sp>
        <p:graphicFrame>
          <p:nvGraphicFramePr>
            <p:cNvPr id="59" name="Object 88"/>
            <p:cNvGraphicFramePr>
              <a:graphicFrameLocks noChangeAspect="1"/>
            </p:cNvGraphicFramePr>
            <p:nvPr/>
          </p:nvGraphicFramePr>
          <p:xfrm>
            <a:off x="1224" y="1995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图片 648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995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92"/>
          <p:cNvGraphicFramePr>
            <a:graphicFrameLocks noChangeAspect="1"/>
          </p:cNvGraphicFramePr>
          <p:nvPr/>
        </p:nvGraphicFramePr>
        <p:xfrm>
          <a:off x="1908175" y="3449638"/>
          <a:ext cx="24733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0" imgH="6096000" progId="Equation.DSMT4">
                  <p:embed/>
                </p:oleObj>
              </mc:Choice>
              <mc:Fallback>
                <p:oleObj name="Equation" r:id="rId4" imgW="22860000" imgH="6096000" progId="Equation.DSMT4">
                  <p:embed/>
                  <p:pic>
                    <p:nvPicPr>
                      <p:cNvPr id="0" name="图片 648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49638"/>
                        <a:ext cx="24733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94"/>
          <p:cNvGraphicFramePr>
            <a:graphicFrameLocks noChangeAspect="1"/>
          </p:cNvGraphicFramePr>
          <p:nvPr/>
        </p:nvGraphicFramePr>
        <p:xfrm>
          <a:off x="2693779" y="5419725"/>
          <a:ext cx="2406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50400" imgH="8839200" progId="Equation.DSMT4">
                  <p:embed/>
                </p:oleObj>
              </mc:Choice>
              <mc:Fallback>
                <p:oleObj name="Equation" r:id="rId6" imgW="22250400" imgH="8839200" progId="Equation.DSMT4">
                  <p:embed/>
                  <p:pic>
                    <p:nvPicPr>
                      <p:cNvPr id="0" name="图片 648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779" y="5419725"/>
                        <a:ext cx="24066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95"/>
          <p:cNvGrpSpPr/>
          <p:nvPr/>
        </p:nvGrpSpPr>
        <p:grpSpPr bwMode="auto">
          <a:xfrm>
            <a:off x="5708441" y="3670681"/>
            <a:ext cx="3127119" cy="2249781"/>
            <a:chOff x="887" y="2648"/>
            <a:chExt cx="1767" cy="1160"/>
          </a:xfrm>
        </p:grpSpPr>
        <p:sp>
          <p:nvSpPr>
            <p:cNvPr id="63" name="Line 96"/>
            <p:cNvSpPr>
              <a:spLocks noChangeShapeType="1"/>
            </p:cNvSpPr>
            <p:nvPr/>
          </p:nvSpPr>
          <p:spPr bwMode="auto">
            <a:xfrm>
              <a:off x="1071" y="3641"/>
              <a:ext cx="14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Line 97"/>
            <p:cNvSpPr>
              <a:spLocks noChangeShapeType="1"/>
            </p:cNvSpPr>
            <p:nvPr/>
          </p:nvSpPr>
          <p:spPr bwMode="auto">
            <a:xfrm flipV="1">
              <a:off x="1071" y="2716"/>
              <a:ext cx="0" cy="9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65" name="Object 98"/>
            <p:cNvGraphicFramePr>
              <a:graphicFrameLocks noChangeAspect="1"/>
            </p:cNvGraphicFramePr>
            <p:nvPr/>
          </p:nvGraphicFramePr>
          <p:xfrm>
            <a:off x="1050" y="3630"/>
            <a:ext cx="160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8041600" imgH="3657600" progId="Equation.DSMT4">
                    <p:embed/>
                  </p:oleObj>
                </mc:Choice>
                <mc:Fallback>
                  <p:oleObj name="Equation" r:id="rId8" imgW="28041600" imgH="3657600" progId="Equation.DSMT4">
                    <p:embed/>
                    <p:pic>
                      <p:nvPicPr>
                        <p:cNvPr id="0" name="图片 648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3630"/>
                          <a:ext cx="160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99"/>
            <p:cNvGraphicFramePr>
              <a:graphicFrameLocks noChangeAspect="1"/>
            </p:cNvGraphicFramePr>
            <p:nvPr/>
          </p:nvGraphicFramePr>
          <p:xfrm>
            <a:off x="887" y="2798"/>
            <a:ext cx="16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400" imgH="3352800" progId="Equation.DSMT4">
                    <p:embed/>
                  </p:oleObj>
                </mc:Choice>
                <mc:Fallback>
                  <p:oleObj name="Equation" r:id="rId10" imgW="2438400" imgH="3352800" progId="Equation.DSMT4">
                    <p:embed/>
                    <p:pic>
                      <p:nvPicPr>
                        <p:cNvPr id="0" name="图片 648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798"/>
                          <a:ext cx="16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00"/>
            <p:cNvGraphicFramePr>
              <a:graphicFrameLocks noChangeAspect="1"/>
            </p:cNvGraphicFramePr>
            <p:nvPr/>
          </p:nvGraphicFramePr>
          <p:xfrm>
            <a:off x="1081" y="2648"/>
            <a:ext cx="57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144000" imgH="4267200" progId="Equation.DSMT4">
                    <p:embed/>
                  </p:oleObj>
                </mc:Choice>
                <mc:Fallback>
                  <p:oleObj name="Equation" r:id="rId12" imgW="9144000" imgH="4267200" progId="Equation.DSMT4">
                    <p:embed/>
                    <p:pic>
                      <p:nvPicPr>
                        <p:cNvPr id="0" name="图片 648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648"/>
                          <a:ext cx="57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101"/>
            <p:cNvSpPr>
              <a:spLocks noChangeShapeType="1"/>
            </p:cNvSpPr>
            <p:nvPr/>
          </p:nvSpPr>
          <p:spPr bwMode="auto">
            <a:xfrm>
              <a:off x="1071" y="2872"/>
              <a:ext cx="14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102"/>
            <p:cNvSpPr/>
            <p:nvPr/>
          </p:nvSpPr>
          <p:spPr bwMode="auto">
            <a:xfrm>
              <a:off x="1066" y="2908"/>
              <a:ext cx="1383" cy="726"/>
            </a:xfrm>
            <a:custGeom>
              <a:avLst/>
              <a:gdLst>
                <a:gd name="T0" fmla="*/ 0 w 1383"/>
                <a:gd name="T1" fmla="*/ 748 h 748"/>
                <a:gd name="T2" fmla="*/ 90 w 1383"/>
                <a:gd name="T3" fmla="*/ 453 h 748"/>
                <a:gd name="T4" fmla="*/ 226 w 1383"/>
                <a:gd name="T5" fmla="*/ 204 h 748"/>
                <a:gd name="T6" fmla="*/ 408 w 1383"/>
                <a:gd name="T7" fmla="*/ 90 h 748"/>
                <a:gd name="T8" fmla="*/ 816 w 1383"/>
                <a:gd name="T9" fmla="*/ 22 h 748"/>
                <a:gd name="T10" fmla="*/ 1383 w 1383"/>
                <a:gd name="T1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3" h="748">
                  <a:moveTo>
                    <a:pt x="0" y="748"/>
                  </a:moveTo>
                  <a:cubicBezTo>
                    <a:pt x="26" y="646"/>
                    <a:pt x="52" y="544"/>
                    <a:pt x="90" y="453"/>
                  </a:cubicBezTo>
                  <a:cubicBezTo>
                    <a:pt x="128" y="362"/>
                    <a:pt x="173" y="264"/>
                    <a:pt x="226" y="204"/>
                  </a:cubicBezTo>
                  <a:cubicBezTo>
                    <a:pt x="279" y="144"/>
                    <a:pt x="310" y="120"/>
                    <a:pt x="408" y="90"/>
                  </a:cubicBezTo>
                  <a:cubicBezTo>
                    <a:pt x="506" y="60"/>
                    <a:pt x="654" y="37"/>
                    <a:pt x="816" y="22"/>
                  </a:cubicBezTo>
                  <a:cubicBezTo>
                    <a:pt x="978" y="7"/>
                    <a:pt x="1180" y="3"/>
                    <a:pt x="138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70" name="Object 103"/>
          <p:cNvGraphicFramePr>
            <a:graphicFrameLocks noChangeAspect="1"/>
          </p:cNvGraphicFramePr>
          <p:nvPr/>
        </p:nvGraphicFramePr>
        <p:xfrm>
          <a:off x="2667000" y="4146550"/>
          <a:ext cx="27352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298400" imgH="10363200" progId="Equation.DSMT4">
                  <p:embed/>
                </p:oleObj>
              </mc:Choice>
              <mc:Fallback>
                <p:oleObj name="Equation" r:id="rId14" imgW="25298400" imgH="10363200" progId="Equation.DSMT4">
                  <p:embed/>
                  <p:pic>
                    <p:nvPicPr>
                      <p:cNvPr id="0" name="图片 648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46550"/>
                        <a:ext cx="27352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2784475" y="1508125"/>
          <a:ext cx="33623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127200" imgH="8839200" progId="Equation.DSMT4">
                  <p:embed/>
                </p:oleObj>
              </mc:Choice>
              <mc:Fallback>
                <p:oleObj name="Equation" r:id="rId16" imgW="27127200" imgH="8839200" progId="Equation.DSMT4">
                  <p:embed/>
                  <p:pic>
                    <p:nvPicPr>
                      <p:cNvPr id="0" name="图片 648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508125"/>
                        <a:ext cx="33623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5"/>
          <p:cNvGrpSpPr/>
          <p:nvPr/>
        </p:nvGrpSpPr>
        <p:grpSpPr bwMode="auto">
          <a:xfrm>
            <a:off x="835025" y="906463"/>
            <a:ext cx="4448175" cy="519112"/>
            <a:chOff x="334" y="1059"/>
            <a:chExt cx="2802" cy="327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34" y="1059"/>
              <a:ext cx="2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如果         的密度函数为</a:t>
              </a:r>
            </a:p>
          </p:txBody>
        </p:sp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888" y="1120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924800" imgH="3657600" progId="Equation.DSMT4">
                    <p:embed/>
                  </p:oleObj>
                </mc:Choice>
                <mc:Fallback>
                  <p:oleObj name="Equation" r:id="rId18" imgW="7924800" imgH="3657600" progId="Equation.DSMT4">
                    <p:embed/>
                    <p:pic>
                      <p:nvPicPr>
                        <p:cNvPr id="0" name="图片 648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120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65"/>
          <p:cNvGrpSpPr/>
          <p:nvPr/>
        </p:nvGrpSpPr>
        <p:grpSpPr bwMode="auto">
          <a:xfrm>
            <a:off x="112713" y="2508250"/>
            <a:ext cx="8478839" cy="533400"/>
            <a:chOff x="71" y="1828"/>
            <a:chExt cx="5341" cy="336"/>
          </a:xfrm>
        </p:grpSpPr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71" y="1828"/>
              <a:ext cx="4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则称   服从参数为         的               记为</a:t>
              </a:r>
            </a:p>
          </p:txBody>
        </p:sp>
        <p:graphicFrame>
          <p:nvGraphicFramePr>
            <p:cNvPr id="34" name="Object 10"/>
            <p:cNvGraphicFramePr>
              <a:graphicFrameLocks noChangeAspect="1"/>
            </p:cNvGraphicFramePr>
            <p:nvPr/>
          </p:nvGraphicFramePr>
          <p:xfrm>
            <a:off x="574" y="1898"/>
            <a:ext cx="2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62400" imgH="3352800" progId="Equation.DSMT4">
                    <p:embed/>
                  </p:oleObj>
                </mc:Choice>
                <mc:Fallback>
                  <p:oleObj name="Equation" r:id="rId20" imgW="3962400" imgH="3352800" progId="Equation.DSMT4">
                    <p:embed/>
                    <p:pic>
                      <p:nvPicPr>
                        <p:cNvPr id="0" name="图片 648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898"/>
                          <a:ext cx="2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2664" y="1837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指数分布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，</a:t>
              </a:r>
              <a:r>
                <a:rPr lang="zh-CN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1953" y="1897"/>
            <a:ext cx="52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620000" imgH="3657600" progId="Equation.DSMT4">
                    <p:embed/>
                  </p:oleObj>
                </mc:Choice>
                <mc:Fallback>
                  <p:oleObj name="Equation" r:id="rId22" imgW="7620000" imgH="3657600" progId="Equation.DSMT4">
                    <p:embed/>
                    <p:pic>
                      <p:nvPicPr>
                        <p:cNvPr id="0" name="图片 648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897"/>
                          <a:ext cx="52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3"/>
            <p:cNvGraphicFramePr>
              <a:graphicFrameLocks noChangeAspect="1"/>
            </p:cNvGraphicFramePr>
            <p:nvPr/>
          </p:nvGraphicFramePr>
          <p:xfrm>
            <a:off x="4162" y="1888"/>
            <a:ext cx="12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288000" imgH="4267200" progId="Equation.DSMT4">
                    <p:embed/>
                  </p:oleObj>
                </mc:Choice>
                <mc:Fallback>
                  <p:oleObj name="Equation" r:id="rId24" imgW="18288000" imgH="4267200" progId="Equation.DSMT4">
                    <p:embed/>
                    <p:pic>
                      <p:nvPicPr>
                        <p:cNvPr id="0" name="图片 648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1888"/>
                          <a:ext cx="12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WordArt 2"/>
          <p:cNvSpPr>
            <a:spLocks noChangeArrowheads="1" noChangeShapeType="1" noTextEdit="1"/>
          </p:cNvSpPr>
          <p:nvPr/>
        </p:nvSpPr>
        <p:spPr bwMode="auto">
          <a:xfrm>
            <a:off x="2460625" y="666750"/>
            <a:ext cx="4360863" cy="34131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指数分布与泊松分布的关系</a:t>
            </a:r>
          </a:p>
        </p:txBody>
      </p:sp>
      <p:sp>
        <p:nvSpPr>
          <p:cNvPr id="458756" name="Line 4"/>
          <p:cNvSpPr>
            <a:spLocks noChangeShapeType="1"/>
          </p:cNvSpPr>
          <p:nvPr/>
        </p:nvSpPr>
        <p:spPr bwMode="auto">
          <a:xfrm>
            <a:off x="1866900" y="1981200"/>
            <a:ext cx="622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stealth" w="lg" len="lg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1690688" y="2009775"/>
          <a:ext cx="29686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3048000" progId="Equation.DSMT4">
                  <p:embed/>
                </p:oleObj>
              </mc:Choice>
              <mc:Fallback>
                <p:oleObj name="Equation" r:id="rId2" imgW="2743200" imgH="3048000" progId="Equation.DSMT4">
                  <p:embed/>
                  <p:pic>
                    <p:nvPicPr>
                      <p:cNvPr id="0" name="图片 649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009775"/>
                        <a:ext cx="29686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8" name="WordArt 6"/>
          <p:cNvSpPr>
            <a:spLocks noChangeArrowheads="1" noChangeShapeType="1" noTextEdit="1"/>
          </p:cNvSpPr>
          <p:nvPr/>
        </p:nvSpPr>
        <p:spPr bwMode="auto">
          <a:xfrm>
            <a:off x="7386638" y="1566863"/>
            <a:ext cx="900112" cy="230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时间轴</a:t>
            </a:r>
          </a:p>
        </p:txBody>
      </p:sp>
      <p:graphicFrame>
        <p:nvGraphicFramePr>
          <p:cNvPr id="458759" name="Object 7"/>
          <p:cNvGraphicFramePr>
            <a:graphicFrameLocks noChangeAspect="1"/>
          </p:cNvGraphicFramePr>
          <p:nvPr/>
        </p:nvGraphicFramePr>
        <p:xfrm>
          <a:off x="5457825" y="1816100"/>
          <a:ext cx="231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00" imgH="5181600" progId="Equation.DSMT4">
                  <p:embed/>
                </p:oleObj>
              </mc:Choice>
              <mc:Fallback>
                <p:oleObj name="Equation" r:id="rId4" imgW="2133600" imgH="5181600" progId="Equation.DSMT4">
                  <p:embed/>
                  <p:pic>
                    <p:nvPicPr>
                      <p:cNvPr id="0" name="图片 649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1816100"/>
                        <a:ext cx="231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0" name="Oval 8"/>
          <p:cNvSpPr>
            <a:spLocks noChangeArrowheads="1"/>
          </p:cNvSpPr>
          <p:nvPr/>
        </p:nvSpPr>
        <p:spPr bwMode="auto">
          <a:xfrm>
            <a:off x="2870200" y="1936750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8761" name="Oval 9"/>
          <p:cNvSpPr>
            <a:spLocks noChangeArrowheads="1"/>
          </p:cNvSpPr>
          <p:nvPr/>
        </p:nvSpPr>
        <p:spPr bwMode="auto">
          <a:xfrm>
            <a:off x="3227388" y="193833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8762" name="Oval 10"/>
          <p:cNvSpPr>
            <a:spLocks noChangeArrowheads="1"/>
          </p:cNvSpPr>
          <p:nvPr/>
        </p:nvSpPr>
        <p:spPr bwMode="auto">
          <a:xfrm>
            <a:off x="2619375" y="1936750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8763" name="Oval 11"/>
          <p:cNvSpPr>
            <a:spLocks noChangeArrowheads="1"/>
          </p:cNvSpPr>
          <p:nvPr/>
        </p:nvSpPr>
        <p:spPr bwMode="auto">
          <a:xfrm>
            <a:off x="3903663" y="1938338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8764" name="Oval 12"/>
          <p:cNvSpPr>
            <a:spLocks noChangeArrowheads="1"/>
          </p:cNvSpPr>
          <p:nvPr/>
        </p:nvSpPr>
        <p:spPr bwMode="auto">
          <a:xfrm>
            <a:off x="4705350" y="1936750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8765" name="Oval 13"/>
          <p:cNvSpPr>
            <a:spLocks noChangeArrowheads="1"/>
          </p:cNvSpPr>
          <p:nvPr/>
        </p:nvSpPr>
        <p:spPr bwMode="auto">
          <a:xfrm>
            <a:off x="5160963" y="1935163"/>
            <a:ext cx="88900" cy="88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58766" name="Group 14"/>
          <p:cNvGrpSpPr/>
          <p:nvPr/>
        </p:nvGrpSpPr>
        <p:grpSpPr bwMode="auto">
          <a:xfrm>
            <a:off x="798513" y="1057275"/>
            <a:ext cx="7924800" cy="519113"/>
            <a:chOff x="719" y="1842"/>
            <a:chExt cx="4992" cy="327"/>
          </a:xfrm>
        </p:grpSpPr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719" y="1842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在泊松流中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记时间间隔        中出现的质点数为</a:t>
              </a:r>
            </a:p>
          </p:txBody>
        </p:sp>
        <p:graphicFrame>
          <p:nvGraphicFramePr>
            <p:cNvPr id="458768" name="Object 16"/>
            <p:cNvGraphicFramePr>
              <a:graphicFrameLocks noChangeAspect="1"/>
            </p:cNvGraphicFramePr>
            <p:nvPr/>
          </p:nvGraphicFramePr>
          <p:xfrm>
            <a:off x="3157" y="1886"/>
            <a:ext cx="48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010400" imgH="4267200" progId="Equation.DSMT4">
                    <p:embed/>
                  </p:oleObj>
                </mc:Choice>
                <mc:Fallback>
                  <p:oleObj name="Equation" r:id="rId6" imgW="7010400" imgH="4267200" progId="Equation.DSMT4">
                    <p:embed/>
                    <p:pic>
                      <p:nvPicPr>
                        <p:cNvPr id="0" name="图片 649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1886"/>
                          <a:ext cx="48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769" name="Object 17"/>
            <p:cNvGraphicFramePr>
              <a:graphicFrameLocks noChangeAspect="1"/>
            </p:cNvGraphicFramePr>
            <p:nvPr/>
          </p:nvGraphicFramePr>
          <p:xfrm>
            <a:off x="5374" y="1933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352800" progId="Equation.DSMT4">
                    <p:embed/>
                  </p:oleObj>
                </mc:Choice>
                <mc:Fallback>
                  <p:oleObj name="Equation" r:id="rId8" imgW="3962400" imgH="3352800" progId="Equation.DSMT4">
                    <p:embed/>
                    <p:pic>
                      <p:nvPicPr>
                        <p:cNvPr id="0" name="图片 649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1933"/>
                          <a:ext cx="2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70" name="Object 18"/>
          <p:cNvGraphicFramePr>
            <a:graphicFrameLocks noChangeAspect="1"/>
          </p:cNvGraphicFramePr>
          <p:nvPr/>
        </p:nvGraphicFramePr>
        <p:xfrm>
          <a:off x="2135188" y="2449513"/>
          <a:ext cx="5686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415200" imgH="7924800" progId="Equation.DSMT4">
                  <p:embed/>
                </p:oleObj>
              </mc:Choice>
              <mc:Fallback>
                <p:oleObj name="Equation" r:id="rId10" imgW="45415200" imgH="7924800" progId="Equation.DSMT4">
                  <p:embed/>
                  <p:pic>
                    <p:nvPicPr>
                      <p:cNvPr id="0" name="图片 649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449513"/>
                        <a:ext cx="56864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71" name="Group 19"/>
          <p:cNvGrpSpPr/>
          <p:nvPr/>
        </p:nvGrpSpPr>
        <p:grpSpPr bwMode="auto">
          <a:xfrm>
            <a:off x="38100" y="3268667"/>
            <a:ext cx="5897563" cy="573088"/>
            <a:chOff x="414" y="3419"/>
            <a:chExt cx="3715" cy="361"/>
          </a:xfrm>
        </p:grpSpPr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414" y="3419"/>
              <a:ext cx="233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其中参数          称为</a:t>
              </a:r>
            </a:p>
          </p:txBody>
        </p:sp>
        <p:graphicFrame>
          <p:nvGraphicFramePr>
            <p:cNvPr id="458773" name="Object 21"/>
            <p:cNvGraphicFramePr>
              <a:graphicFrameLocks noChangeAspect="1"/>
            </p:cNvGraphicFramePr>
            <p:nvPr/>
          </p:nvGraphicFramePr>
          <p:xfrm>
            <a:off x="1373" y="3487"/>
            <a:ext cx="66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3962400" progId="Equation.DSMT4">
                    <p:embed/>
                  </p:oleObj>
                </mc:Choice>
                <mc:Fallback>
                  <p:oleObj name="Equation" r:id="rId12" imgW="8534400" imgH="3962400" progId="Equation.DSMT4">
                    <p:embed/>
                    <p:pic>
                      <p:nvPicPr>
                        <p:cNvPr id="0" name="图片 649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487"/>
                          <a:ext cx="66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774" name="Rectangle 22"/>
            <p:cNvSpPr>
              <a:spLocks noChangeArrowheads="1"/>
            </p:cNvSpPr>
            <p:nvPr/>
          </p:nvSpPr>
          <p:spPr bwMode="auto">
            <a:xfrm>
              <a:off x="2415" y="3420"/>
              <a:ext cx="171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泊松强度</a:t>
              </a:r>
              <a:r>
                <a:rPr lang="en-US" altLang="zh-CN" b="1" dirty="0">
                  <a:solidFill>
                    <a:srgbClr val="FF0000"/>
                  </a:solidFill>
                </a:rPr>
                <a:t>.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8800" name="Group 48"/>
          <p:cNvGrpSpPr/>
          <p:nvPr/>
        </p:nvGrpSpPr>
        <p:grpSpPr bwMode="auto">
          <a:xfrm>
            <a:off x="785813" y="2239969"/>
            <a:ext cx="3416300" cy="954090"/>
            <a:chOff x="495" y="1411"/>
            <a:chExt cx="2152" cy="601"/>
          </a:xfrm>
        </p:grpSpPr>
        <p:sp>
          <p:nvSpPr>
            <p:cNvPr id="458776" name="Rectangle 24"/>
            <p:cNvSpPr>
              <a:spLocks noChangeArrowheads="1"/>
            </p:cNvSpPr>
            <p:nvPr/>
          </p:nvSpPr>
          <p:spPr bwMode="auto">
            <a:xfrm>
              <a:off x="495" y="1411"/>
              <a:ext cx="21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                    即有</a:t>
              </a:r>
            </a:p>
          </p:txBody>
        </p:sp>
        <p:graphicFrame>
          <p:nvGraphicFramePr>
            <p:cNvPr id="458777" name="Object 25"/>
            <p:cNvGraphicFramePr>
              <a:graphicFrameLocks noChangeAspect="1"/>
            </p:cNvGraphicFramePr>
            <p:nvPr/>
          </p:nvGraphicFramePr>
          <p:xfrm>
            <a:off x="748" y="1464"/>
            <a:ext cx="10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40000" imgH="4267200" progId="Equation.DSMT4">
                    <p:embed/>
                  </p:oleObj>
                </mc:Choice>
                <mc:Fallback>
                  <p:oleObj name="Equation" r:id="rId14" imgW="15240000" imgH="4267200" progId="Equation.DSMT4">
                    <p:embed/>
                    <p:pic>
                      <p:nvPicPr>
                        <p:cNvPr id="0" name="图片 649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464"/>
                          <a:ext cx="10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8787" name="Group 35"/>
          <p:cNvGrpSpPr/>
          <p:nvPr/>
        </p:nvGrpSpPr>
        <p:grpSpPr bwMode="auto">
          <a:xfrm>
            <a:off x="774700" y="3846513"/>
            <a:ext cx="6604000" cy="519112"/>
            <a:chOff x="816" y="2391"/>
            <a:chExt cx="4160" cy="327"/>
          </a:xfrm>
        </p:grpSpPr>
        <p:sp>
          <p:nvSpPr>
            <p:cNvPr id="458779" name="Rectangle 27"/>
            <p:cNvSpPr>
              <a:spLocks noChangeArrowheads="1"/>
            </p:cNvSpPr>
            <p:nvPr/>
          </p:nvSpPr>
          <p:spPr bwMode="auto">
            <a:xfrm>
              <a:off x="816" y="2391"/>
              <a:ext cx="4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记</a:t>
              </a:r>
              <a:r>
                <a:rPr lang="zh-CN" altLang="en-US" sz="1400" b="1" dirty="0">
                  <a:solidFill>
                    <a:schemeClr val="bg2"/>
                  </a:solidFill>
                </a:rPr>
                <a:t> </a:t>
              </a:r>
              <a:r>
                <a:rPr lang="zh-CN" altLang="en-US" b="1" i="1" dirty="0">
                  <a:solidFill>
                    <a:schemeClr val="bg2"/>
                  </a:solidFill>
                </a:rPr>
                <a:t>   </a:t>
              </a:r>
              <a:r>
                <a:rPr lang="zh-CN" altLang="en-US" b="1" dirty="0">
                  <a:solidFill>
                    <a:schemeClr val="bg2"/>
                  </a:solidFill>
                </a:rPr>
                <a:t>表示第一个质点出现的时间，则</a:t>
              </a:r>
            </a:p>
          </p:txBody>
        </p:sp>
        <p:graphicFrame>
          <p:nvGraphicFramePr>
            <p:cNvPr id="458786" name="Object 34"/>
            <p:cNvGraphicFramePr>
              <a:graphicFrameLocks noChangeAspect="1"/>
            </p:cNvGraphicFramePr>
            <p:nvPr/>
          </p:nvGraphicFramePr>
          <p:xfrm>
            <a:off x="1144" y="2449"/>
            <a:ext cx="22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352800" progId="Equation.DSMT4">
                    <p:embed/>
                  </p:oleObj>
                </mc:Choice>
                <mc:Fallback>
                  <p:oleObj name="Equation" r:id="rId16" imgW="3048000" imgH="3352800" progId="Equation.DSMT4">
                    <p:embed/>
                    <p:pic>
                      <p:nvPicPr>
                        <p:cNvPr id="0" name="图片 649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2449"/>
                          <a:ext cx="22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88" name="Object 36"/>
          <p:cNvGraphicFramePr>
            <a:graphicFrameLocks noChangeAspect="1"/>
          </p:cNvGraphicFramePr>
          <p:nvPr/>
        </p:nvGraphicFramePr>
        <p:xfrm>
          <a:off x="2116138" y="4437063"/>
          <a:ext cx="3454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822400" imgH="3962400" progId="Equation.DSMT4">
                  <p:embed/>
                </p:oleObj>
              </mc:Choice>
              <mc:Fallback>
                <p:oleObj name="Equation" r:id="rId18" imgW="26822400" imgH="3962400" progId="Equation.DSMT4">
                  <p:embed/>
                  <p:pic>
                    <p:nvPicPr>
                      <p:cNvPr id="0" name="图片 649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437063"/>
                        <a:ext cx="3454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0" name="Object 38"/>
          <p:cNvGraphicFramePr>
            <a:graphicFrameLocks noChangeAspect="1"/>
          </p:cNvGraphicFramePr>
          <p:nvPr/>
        </p:nvGraphicFramePr>
        <p:xfrm>
          <a:off x="5513294" y="4325283"/>
          <a:ext cx="1075765" cy="52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229600" imgH="4267200" progId="Equation.DSMT4">
                  <p:embed/>
                </p:oleObj>
              </mc:Choice>
              <mc:Fallback>
                <p:oleObj name="Equation" r:id="rId20" imgW="8229600" imgH="4267200" progId="Equation.DSMT4">
                  <p:embed/>
                  <p:pic>
                    <p:nvPicPr>
                      <p:cNvPr id="0" name="图片 649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294" y="4325283"/>
                        <a:ext cx="1075765" cy="526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92" name="Group 40"/>
          <p:cNvGrpSpPr/>
          <p:nvPr/>
        </p:nvGrpSpPr>
        <p:grpSpPr bwMode="auto">
          <a:xfrm>
            <a:off x="76200" y="4846638"/>
            <a:ext cx="3387725" cy="519112"/>
            <a:chOff x="385" y="3045"/>
            <a:chExt cx="2134" cy="327"/>
          </a:xfrm>
        </p:grpSpPr>
        <p:sp>
          <p:nvSpPr>
            <p:cNvPr id="458784" name="Rectangle 32"/>
            <p:cNvSpPr>
              <a:spLocks noChangeArrowheads="1"/>
            </p:cNvSpPr>
            <p:nvPr/>
          </p:nvSpPr>
          <p:spPr bwMode="auto">
            <a:xfrm>
              <a:off x="385" y="3045"/>
              <a:ext cx="2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即</a:t>
              </a:r>
              <a:r>
                <a:rPr lang="zh-CN" altLang="en-US" sz="1200" b="1" dirty="0">
                  <a:solidFill>
                    <a:schemeClr val="bg2"/>
                  </a:solidFill>
                </a:rPr>
                <a:t> </a:t>
              </a:r>
              <a:r>
                <a:rPr lang="zh-CN" altLang="en-US" b="1" i="1" dirty="0">
                  <a:solidFill>
                    <a:schemeClr val="bg2"/>
                  </a:solidFill>
                </a:rPr>
                <a:t>  </a:t>
              </a:r>
              <a:r>
                <a:rPr lang="zh-CN" altLang="en-US" b="1" dirty="0">
                  <a:solidFill>
                    <a:schemeClr val="bg2"/>
                  </a:solidFill>
                </a:rPr>
                <a:t>的分布函数为</a:t>
              </a:r>
            </a:p>
          </p:txBody>
        </p:sp>
        <p:graphicFrame>
          <p:nvGraphicFramePr>
            <p:cNvPr id="458791" name="Object 39"/>
            <p:cNvGraphicFramePr>
              <a:graphicFrameLocks noChangeAspect="1"/>
            </p:cNvGraphicFramePr>
            <p:nvPr/>
          </p:nvGraphicFramePr>
          <p:xfrm>
            <a:off x="697" y="3097"/>
            <a:ext cx="22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8000" imgH="3352800" progId="Equation.DSMT4">
                    <p:embed/>
                  </p:oleObj>
                </mc:Choice>
                <mc:Fallback>
                  <p:oleObj name="Equation" r:id="rId22" imgW="3048000" imgH="3352800" progId="Equation.DSMT4">
                    <p:embed/>
                    <p:pic>
                      <p:nvPicPr>
                        <p:cNvPr id="0" name="图片 649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3097"/>
                          <a:ext cx="22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93" name="Object 41"/>
          <p:cNvGraphicFramePr>
            <a:graphicFrameLocks noChangeAspect="1"/>
          </p:cNvGraphicFramePr>
          <p:nvPr/>
        </p:nvGraphicFramePr>
        <p:xfrm>
          <a:off x="2187575" y="5395913"/>
          <a:ext cx="4902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2367200" imgH="4876800" progId="Equation.DSMT4">
                  <p:embed/>
                </p:oleObj>
              </mc:Choice>
              <mc:Fallback>
                <p:oleObj name="Equation" r:id="rId24" imgW="42367200" imgH="4876800" progId="Equation.DSMT4">
                  <p:embed/>
                  <p:pic>
                    <p:nvPicPr>
                      <p:cNvPr id="0" name="图片 649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5395913"/>
                        <a:ext cx="4902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5" name="Object 43"/>
          <p:cNvGraphicFramePr>
            <a:graphicFrameLocks noChangeAspect="1"/>
          </p:cNvGraphicFramePr>
          <p:nvPr/>
        </p:nvGraphicFramePr>
        <p:xfrm>
          <a:off x="2809875" y="6043613"/>
          <a:ext cx="29289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384000" imgH="4267200" progId="Equation.DSMT4">
                  <p:embed/>
                </p:oleObj>
              </mc:Choice>
              <mc:Fallback>
                <p:oleObj name="Equation" r:id="rId26" imgW="24384000" imgH="4267200" progId="Equation.DSMT4">
                  <p:embed/>
                  <p:pic>
                    <p:nvPicPr>
                      <p:cNvPr id="0" name="图片 649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6043613"/>
                        <a:ext cx="29289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99" name="Group 47"/>
          <p:cNvGrpSpPr/>
          <p:nvPr/>
        </p:nvGrpSpPr>
        <p:grpSpPr bwMode="auto">
          <a:xfrm>
            <a:off x="1860550" y="1501775"/>
            <a:ext cx="787400" cy="384175"/>
            <a:chOff x="1172" y="1026"/>
            <a:chExt cx="496" cy="242"/>
          </a:xfrm>
        </p:grpSpPr>
        <p:graphicFrame>
          <p:nvGraphicFramePr>
            <p:cNvPr id="458797" name="Object 45"/>
            <p:cNvGraphicFramePr>
              <a:graphicFrameLocks noChangeAspect="1"/>
            </p:cNvGraphicFramePr>
            <p:nvPr/>
          </p:nvGraphicFramePr>
          <p:xfrm>
            <a:off x="1343" y="1026"/>
            <a:ext cx="20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048000" imgH="3048000" progId="Equation.DSMT4">
                    <p:embed/>
                  </p:oleObj>
                </mc:Choice>
                <mc:Fallback>
                  <p:oleObj name="Equation" r:id="rId28" imgW="3048000" imgH="3048000" progId="Equation.DSMT4">
                    <p:embed/>
                    <p:pic>
                      <p:nvPicPr>
                        <p:cNvPr id="0" name="图片 649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1026"/>
                          <a:ext cx="20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798" name="AutoShape 46"/>
            <p:cNvSpPr/>
            <p:nvPr/>
          </p:nvSpPr>
          <p:spPr bwMode="auto">
            <a:xfrm rot="5400000">
              <a:off x="1396" y="996"/>
              <a:ext cx="48" cy="496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1000"/>
                                        <p:tgtEl>
                                          <p:spTgt spid="45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animBg="1"/>
      <p:bldP spid="458756" grpId="0" animBg="1"/>
      <p:bldP spid="458758" grpId="0"/>
      <p:bldP spid="458760" grpId="0" animBg="1"/>
      <p:bldP spid="458761" grpId="0" animBg="1"/>
      <p:bldP spid="458762" grpId="0" animBg="1"/>
      <p:bldP spid="458763" grpId="0" animBg="1"/>
      <p:bldP spid="458764" grpId="0" animBg="1"/>
      <p:bldP spid="4587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6" name="WordArt 6"/>
          <p:cNvSpPr>
            <a:spLocks noChangeArrowheads="1" noChangeShapeType="1" noTextEdit="1"/>
          </p:cNvSpPr>
          <p:nvPr/>
        </p:nvSpPr>
        <p:spPr bwMode="auto">
          <a:xfrm>
            <a:off x="846138" y="6461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50567" name="Group 7"/>
          <p:cNvGrpSpPr/>
          <p:nvPr/>
        </p:nvGrpSpPr>
        <p:grpSpPr bwMode="auto">
          <a:xfrm>
            <a:off x="1706563" y="531813"/>
            <a:ext cx="5345112" cy="519112"/>
            <a:chOff x="1243" y="367"/>
            <a:chExt cx="3367" cy="327"/>
          </a:xfrm>
        </p:grpSpPr>
        <p:sp>
          <p:nvSpPr>
            <p:cNvPr id="450568" name="Rectangle 8"/>
            <p:cNvSpPr>
              <a:spLocks noChangeArrowheads="1"/>
            </p:cNvSpPr>
            <p:nvPr/>
          </p:nvSpPr>
          <p:spPr bwMode="auto">
            <a:xfrm>
              <a:off x="1243" y="367"/>
              <a:ext cx="3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若         的分布函数能够表为</a:t>
              </a:r>
            </a:p>
          </p:txBody>
        </p:sp>
        <p:graphicFrame>
          <p:nvGraphicFramePr>
            <p:cNvPr id="450569" name="Object 9"/>
            <p:cNvGraphicFramePr>
              <a:graphicFrameLocks noChangeAspect="1"/>
            </p:cNvGraphicFramePr>
            <p:nvPr/>
          </p:nvGraphicFramePr>
          <p:xfrm>
            <a:off x="1567" y="434"/>
            <a:ext cx="54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24800" imgH="3657600" progId="Equation.DSMT4">
                    <p:embed/>
                  </p:oleObj>
                </mc:Choice>
                <mc:Fallback>
                  <p:oleObj name="Equation" r:id="rId2" imgW="7924800" imgH="3657600" progId="Equation.DSMT4">
                    <p:embed/>
                    <p:pic>
                      <p:nvPicPr>
                        <p:cNvPr id="0" name="图片 705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434"/>
                          <a:ext cx="54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570" name="Object 10"/>
          <p:cNvGraphicFramePr>
            <a:graphicFrameLocks noChangeAspect="1"/>
          </p:cNvGraphicFramePr>
          <p:nvPr/>
        </p:nvGraphicFramePr>
        <p:xfrm>
          <a:off x="2617788" y="908050"/>
          <a:ext cx="44465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0" imgH="6096000" progId="Equation.DSMT4">
                  <p:embed/>
                </p:oleObj>
              </mc:Choice>
              <mc:Fallback>
                <p:oleObj name="Equation" r:id="rId4" imgW="41148000" imgH="6096000" progId="Equation.DSMT4">
                  <p:embed/>
                  <p:pic>
                    <p:nvPicPr>
                      <p:cNvPr id="0" name="图片 705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908050"/>
                        <a:ext cx="44465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71" name="Group 11"/>
          <p:cNvGrpSpPr/>
          <p:nvPr/>
        </p:nvGrpSpPr>
        <p:grpSpPr bwMode="auto">
          <a:xfrm>
            <a:off x="0" y="1423988"/>
            <a:ext cx="9142413" cy="530225"/>
            <a:chOff x="0" y="1449"/>
            <a:chExt cx="5759" cy="334"/>
          </a:xfrm>
        </p:grpSpPr>
        <p:sp>
          <p:nvSpPr>
            <p:cNvPr id="450572" name="Rectangle 12"/>
            <p:cNvSpPr>
              <a:spLocks noChangeArrowheads="1"/>
            </p:cNvSpPr>
            <p:nvPr/>
          </p:nvSpPr>
          <p:spPr bwMode="auto">
            <a:xfrm>
              <a:off x="0" y="1456"/>
              <a:ext cx="5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其中            则称  </a:t>
              </a:r>
              <a:r>
                <a:rPr lang="zh-CN" altLang="en-US" b="1" i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为                </a:t>
              </a: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,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非负可积函数      称为</a:t>
              </a:r>
            </a:p>
          </p:txBody>
        </p:sp>
        <p:graphicFrame>
          <p:nvGraphicFramePr>
            <p:cNvPr id="450573" name="Object 13"/>
            <p:cNvGraphicFramePr>
              <a:graphicFrameLocks noChangeAspect="1"/>
            </p:cNvGraphicFramePr>
            <p:nvPr/>
          </p:nvGraphicFramePr>
          <p:xfrm>
            <a:off x="460" y="1486"/>
            <a:ext cx="8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192000" imgH="4267200" progId="Equation.DSMT4">
                    <p:embed/>
                  </p:oleObj>
                </mc:Choice>
                <mc:Fallback>
                  <p:oleObj name="Equation" r:id="rId6" imgW="12192000" imgH="4267200" progId="Equation.DSMT4">
                    <p:embed/>
                    <p:pic>
                      <p:nvPicPr>
                        <p:cNvPr id="0" name="图片 705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1486"/>
                          <a:ext cx="8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74" name="Object 14"/>
            <p:cNvGraphicFramePr>
              <a:graphicFrameLocks noChangeAspect="1"/>
            </p:cNvGraphicFramePr>
            <p:nvPr/>
          </p:nvGraphicFramePr>
          <p:xfrm>
            <a:off x="1757" y="1501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352800" progId="Equation.DSMT4">
                    <p:embed/>
                  </p:oleObj>
                </mc:Choice>
                <mc:Fallback>
                  <p:oleObj name="Equation" r:id="rId8" imgW="3962400" imgH="3352800" progId="Equation.DSMT4">
                    <p:embed/>
                    <p:pic>
                      <p:nvPicPr>
                        <p:cNvPr id="0" name="图片 705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1501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575" name="Rectangle 15"/>
            <p:cNvSpPr>
              <a:spLocks noChangeArrowheads="1"/>
            </p:cNvSpPr>
            <p:nvPr/>
          </p:nvSpPr>
          <p:spPr bwMode="auto">
            <a:xfrm>
              <a:off x="2147" y="1449"/>
              <a:ext cx="1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连续型</a:t>
              </a:r>
              <a:r>
                <a:rPr lang="en-US" altLang="zh-CN" b="1" dirty="0" err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endPara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50576" name="Object 16"/>
            <p:cNvGraphicFramePr>
              <a:graphicFrameLocks noChangeAspect="1"/>
            </p:cNvGraphicFramePr>
            <p:nvPr/>
          </p:nvGraphicFramePr>
          <p:xfrm>
            <a:off x="4680" y="1487"/>
            <a:ext cx="45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05600" imgH="4267200" progId="Equation.DSMT4">
                    <p:embed/>
                  </p:oleObj>
                </mc:Choice>
                <mc:Fallback>
                  <p:oleObj name="Equation" r:id="rId10" imgW="6705600" imgH="4267200" progId="Equation.DSMT4">
                    <p:embed/>
                    <p:pic>
                      <p:nvPicPr>
                        <p:cNvPr id="0" name="图片 705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1487"/>
                          <a:ext cx="45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577" name="Group 17"/>
          <p:cNvGrpSpPr/>
          <p:nvPr/>
        </p:nvGrpSpPr>
        <p:grpSpPr bwMode="auto">
          <a:xfrm>
            <a:off x="26988" y="1806575"/>
            <a:ext cx="7788276" cy="555625"/>
            <a:chOff x="25" y="1746"/>
            <a:chExt cx="4906" cy="350"/>
          </a:xfrm>
        </p:grpSpPr>
        <p:sp>
          <p:nvSpPr>
            <p:cNvPr id="450578" name="Rectangle 18"/>
            <p:cNvSpPr>
              <a:spLocks noChangeArrowheads="1"/>
            </p:cNvSpPr>
            <p:nvPr/>
          </p:nvSpPr>
          <p:spPr bwMode="auto">
            <a:xfrm>
              <a:off x="25" y="1769"/>
              <a:ext cx="19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概率密度函数</a:t>
              </a:r>
            </a:p>
          </p:txBody>
        </p:sp>
        <p:sp>
          <p:nvSpPr>
            <p:cNvPr id="450579" name="Rectangle 19"/>
            <p:cNvSpPr>
              <a:spLocks noChangeArrowheads="1"/>
            </p:cNvSpPr>
            <p:nvPr/>
          </p:nvSpPr>
          <p:spPr bwMode="auto">
            <a:xfrm>
              <a:off x="1385" y="1753"/>
              <a:ext cx="1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简称为</a:t>
              </a:r>
            </a:p>
          </p:txBody>
        </p:sp>
        <p:sp>
          <p:nvSpPr>
            <p:cNvPr id="450580" name="Rectangle 20"/>
            <p:cNvSpPr>
              <a:spLocks noChangeArrowheads="1"/>
            </p:cNvSpPr>
            <p:nvPr/>
          </p:nvSpPr>
          <p:spPr bwMode="auto">
            <a:xfrm>
              <a:off x="2170" y="1754"/>
              <a:ext cx="24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密度函数、密度，</a:t>
              </a:r>
              <a:r>
                <a:rPr lang="en-US" altLang="zh-CN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pdf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50581" name="Rectangle 21"/>
            <p:cNvSpPr>
              <a:spLocks noChangeArrowheads="1"/>
            </p:cNvSpPr>
            <p:nvPr/>
          </p:nvSpPr>
          <p:spPr bwMode="auto">
            <a:xfrm>
              <a:off x="4396" y="1746"/>
              <a:ext cx="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).</a:t>
              </a:r>
            </a:p>
          </p:txBody>
        </p:sp>
      </p:grpSp>
      <p:sp>
        <p:nvSpPr>
          <p:cNvPr id="450583" name="WordArt 23"/>
          <p:cNvSpPr>
            <a:spLocks noChangeArrowheads="1" noChangeShapeType="1" noTextEdit="1"/>
          </p:cNvSpPr>
          <p:nvPr/>
        </p:nvSpPr>
        <p:spPr bwMode="auto">
          <a:xfrm>
            <a:off x="863600" y="23590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50584" name="Object 24"/>
          <p:cNvGraphicFramePr>
            <a:graphicFrameLocks noChangeAspect="1"/>
          </p:cNvGraphicFramePr>
          <p:nvPr/>
        </p:nvGraphicFramePr>
        <p:xfrm>
          <a:off x="2571750" y="2635250"/>
          <a:ext cx="36337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46400" imgH="9448800" progId="Equation.DSMT4">
                  <p:embed/>
                </p:oleObj>
              </mc:Choice>
              <mc:Fallback>
                <p:oleObj name="Equation" r:id="rId12" imgW="28346400" imgH="9448800" progId="Equation.DSMT4">
                  <p:embed/>
                  <p:pic>
                    <p:nvPicPr>
                      <p:cNvPr id="0" name="图片 705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635250"/>
                        <a:ext cx="36337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88" name="Group 28"/>
          <p:cNvGrpSpPr/>
          <p:nvPr/>
        </p:nvGrpSpPr>
        <p:grpSpPr bwMode="auto">
          <a:xfrm>
            <a:off x="1403350" y="2222500"/>
            <a:ext cx="5345113" cy="519113"/>
            <a:chOff x="1243" y="367"/>
            <a:chExt cx="3367" cy="327"/>
          </a:xfrm>
        </p:grpSpPr>
        <p:sp>
          <p:nvSpPr>
            <p:cNvPr id="450589" name="Rectangle 29"/>
            <p:cNvSpPr>
              <a:spLocks noChangeArrowheads="1"/>
            </p:cNvSpPr>
            <p:nvPr/>
          </p:nvSpPr>
          <p:spPr bwMode="auto">
            <a:xfrm>
              <a:off x="1243" y="367"/>
              <a:ext cx="3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设        的分布函数为</a:t>
              </a:r>
            </a:p>
          </p:txBody>
        </p:sp>
        <p:graphicFrame>
          <p:nvGraphicFramePr>
            <p:cNvPr id="450590" name="Object 30"/>
            <p:cNvGraphicFramePr>
              <a:graphicFrameLocks noChangeAspect="1"/>
            </p:cNvGraphicFramePr>
            <p:nvPr/>
          </p:nvGraphicFramePr>
          <p:xfrm>
            <a:off x="1567" y="434"/>
            <a:ext cx="53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24800" imgH="3657600" progId="Equation.DSMT4">
                    <p:embed/>
                  </p:oleObj>
                </mc:Choice>
                <mc:Fallback>
                  <p:oleObj name="Equation" r:id="rId14" imgW="7924800" imgH="3657600" progId="Equation.DSMT4">
                    <p:embed/>
                    <p:pic>
                      <p:nvPicPr>
                        <p:cNvPr id="0" name="图片 705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434"/>
                          <a:ext cx="53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597" name="Group 37"/>
          <p:cNvGrpSpPr/>
          <p:nvPr/>
        </p:nvGrpSpPr>
        <p:grpSpPr bwMode="auto">
          <a:xfrm>
            <a:off x="33338" y="3468688"/>
            <a:ext cx="3605212" cy="519112"/>
            <a:chOff x="37" y="2377"/>
            <a:chExt cx="2271" cy="327"/>
          </a:xfrm>
        </p:grpSpPr>
        <p:sp>
          <p:nvSpPr>
            <p:cNvPr id="450592" name="Rectangle 32"/>
            <p:cNvSpPr>
              <a:spLocks noChangeArrowheads="1"/>
            </p:cNvSpPr>
            <p:nvPr/>
          </p:nvSpPr>
          <p:spPr bwMode="auto">
            <a:xfrm>
              <a:off x="37" y="2377"/>
              <a:ext cx="2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求    的密度函数</a:t>
              </a: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.</a:t>
              </a:r>
            </a:p>
          </p:txBody>
        </p:sp>
        <p:graphicFrame>
          <p:nvGraphicFramePr>
            <p:cNvPr id="450593" name="Object 33"/>
            <p:cNvGraphicFramePr>
              <a:graphicFrameLocks noChangeAspect="1"/>
            </p:cNvGraphicFramePr>
            <p:nvPr/>
          </p:nvGraphicFramePr>
          <p:xfrm>
            <a:off x="320" y="2437"/>
            <a:ext cx="27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62400" imgH="3352800" progId="Equation.DSMT4">
                    <p:embed/>
                  </p:oleObj>
                </mc:Choice>
                <mc:Fallback>
                  <p:oleObj name="Equation" r:id="rId16" imgW="3962400" imgH="3352800" progId="Equation.DSMT4">
                    <p:embed/>
                    <p:pic>
                      <p:nvPicPr>
                        <p:cNvPr id="0" name="图片 705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2437"/>
                          <a:ext cx="27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96" name="WordArt 36"/>
          <p:cNvSpPr>
            <a:spLocks noChangeArrowheads="1" noChangeShapeType="1" noTextEdit="1"/>
          </p:cNvSpPr>
          <p:nvPr/>
        </p:nvSpPr>
        <p:spPr bwMode="auto">
          <a:xfrm>
            <a:off x="860425" y="39766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313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50598" name="Object 38"/>
          <p:cNvGraphicFramePr>
            <a:graphicFrameLocks noChangeAspect="1"/>
          </p:cNvGraphicFramePr>
          <p:nvPr/>
        </p:nvGraphicFramePr>
        <p:xfrm>
          <a:off x="2852738" y="4260850"/>
          <a:ext cx="2960687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822400" imgH="11277600" progId="Equation.DSMT4">
                  <p:embed/>
                </p:oleObj>
              </mc:Choice>
              <mc:Fallback>
                <p:oleObj name="Equation" r:id="rId18" imgW="26822400" imgH="11277600" progId="Equation.DSMT4">
                  <p:embed/>
                  <p:pic>
                    <p:nvPicPr>
                      <p:cNvPr id="0" name="图片 705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260850"/>
                        <a:ext cx="2960687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2" name="Rectangle 42"/>
          <p:cNvSpPr>
            <a:spLocks noChangeArrowheads="1"/>
          </p:cNvSpPr>
          <p:nvPr/>
        </p:nvSpPr>
        <p:spPr bwMode="auto">
          <a:xfrm>
            <a:off x="749300" y="5375275"/>
            <a:ext cx="131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即有</a:t>
            </a:r>
          </a:p>
        </p:txBody>
      </p:sp>
      <p:graphicFrame>
        <p:nvGraphicFramePr>
          <p:cNvPr id="450603" name="Object 43"/>
          <p:cNvGraphicFramePr>
            <a:graphicFrameLocks noChangeAspect="1"/>
          </p:cNvGraphicFramePr>
          <p:nvPr/>
        </p:nvGraphicFramePr>
        <p:xfrm>
          <a:off x="2832100" y="5353050"/>
          <a:ext cx="49387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0" imgH="6096000" progId="Equation.DSMT4">
                  <p:embed/>
                </p:oleObj>
              </mc:Choice>
              <mc:Fallback>
                <p:oleObj name="Equation" r:id="rId20" imgW="41148000" imgH="6096000" progId="Equation.DSMT4">
                  <p:embed/>
                  <p:pic>
                    <p:nvPicPr>
                      <p:cNvPr id="0" name="图片 705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353050"/>
                        <a:ext cx="49387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4" name="Object 44"/>
          <p:cNvGraphicFramePr>
            <a:graphicFrameLocks noChangeAspect="1"/>
          </p:cNvGraphicFramePr>
          <p:nvPr/>
        </p:nvGraphicFramePr>
        <p:xfrm>
          <a:off x="5719763" y="4619625"/>
          <a:ext cx="11874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972800" imgH="4572000" progId="Equation.DSMT4">
                  <p:embed/>
                </p:oleObj>
              </mc:Choice>
              <mc:Fallback>
                <p:oleObj name="Equation" r:id="rId22" imgW="10972800" imgH="4572000" progId="Equation.DSMT4">
                  <p:embed/>
                  <p:pic>
                    <p:nvPicPr>
                      <p:cNvPr id="0" name="图片 705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4619625"/>
                        <a:ext cx="11874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8" name="Group 48"/>
          <p:cNvGrpSpPr/>
          <p:nvPr/>
        </p:nvGrpSpPr>
        <p:grpSpPr bwMode="auto">
          <a:xfrm>
            <a:off x="1411288" y="3851275"/>
            <a:ext cx="2978150" cy="519113"/>
            <a:chOff x="1017" y="2626"/>
            <a:chExt cx="1876" cy="327"/>
          </a:xfrm>
        </p:grpSpPr>
        <p:sp>
          <p:nvSpPr>
            <p:cNvPr id="450606" name="Rectangle 46"/>
            <p:cNvSpPr>
              <a:spLocks noChangeArrowheads="1"/>
            </p:cNvSpPr>
            <p:nvPr/>
          </p:nvSpPr>
          <p:spPr bwMode="auto">
            <a:xfrm>
              <a:off x="1182" y="2626"/>
              <a:ext cx="1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的密度函数为</a:t>
              </a:r>
            </a:p>
          </p:txBody>
        </p:sp>
        <p:graphicFrame>
          <p:nvGraphicFramePr>
            <p:cNvPr id="450607" name="Object 47"/>
            <p:cNvGraphicFramePr>
              <a:graphicFrameLocks noChangeAspect="1"/>
            </p:cNvGraphicFramePr>
            <p:nvPr/>
          </p:nvGraphicFramePr>
          <p:xfrm>
            <a:off x="1017" y="2702"/>
            <a:ext cx="27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962400" imgH="3352800" progId="Equation.DSMT4">
                    <p:embed/>
                  </p:oleObj>
                </mc:Choice>
                <mc:Fallback>
                  <p:oleObj name="Equation" r:id="rId24" imgW="3962400" imgH="3352800" progId="Equation.DSMT4">
                    <p:embed/>
                    <p:pic>
                      <p:nvPicPr>
                        <p:cNvPr id="0" name="图片 705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2702"/>
                          <a:ext cx="27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45" name="Oval 85"/>
          <p:cNvSpPr>
            <a:spLocks noChangeArrowheads="1"/>
          </p:cNvSpPr>
          <p:nvPr/>
        </p:nvSpPr>
        <p:spPr bwMode="auto">
          <a:xfrm>
            <a:off x="5900214" y="4529418"/>
            <a:ext cx="1036227" cy="593912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44" name="Group 84"/>
          <p:cNvGrpSpPr/>
          <p:nvPr/>
        </p:nvGrpSpPr>
        <p:grpSpPr bwMode="auto">
          <a:xfrm>
            <a:off x="5751512" y="3806825"/>
            <a:ext cx="2959101" cy="455613"/>
            <a:chOff x="4187" y="1930"/>
            <a:chExt cx="1065" cy="221"/>
          </a:xfrm>
        </p:grpSpPr>
        <p:sp>
          <p:nvSpPr>
            <p:cNvPr id="450642" name="AutoShape 82"/>
            <p:cNvSpPr>
              <a:spLocks noChangeArrowheads="1"/>
            </p:cNvSpPr>
            <p:nvPr/>
          </p:nvSpPr>
          <p:spPr bwMode="auto">
            <a:xfrm>
              <a:off x="4187" y="1930"/>
              <a:ext cx="1065" cy="221"/>
            </a:xfrm>
            <a:prstGeom prst="wedgeRectCallout">
              <a:avLst>
                <a:gd name="adj1" fmla="val -32537"/>
                <a:gd name="adj2" fmla="val 126019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5064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4226" y="1972"/>
              <a:ext cx="97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仅有限个点处不可导</a:t>
              </a:r>
            </a:p>
          </p:txBody>
        </p:sp>
      </p:grpSp>
      <p:sp>
        <p:nvSpPr>
          <p:cNvPr id="450646" name="Oval 86"/>
          <p:cNvSpPr>
            <a:spLocks noChangeArrowheads="1"/>
          </p:cNvSpPr>
          <p:nvPr/>
        </p:nvSpPr>
        <p:spPr bwMode="auto">
          <a:xfrm>
            <a:off x="3782452" y="5298141"/>
            <a:ext cx="1901825" cy="751728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52" name="Group 92"/>
          <p:cNvGrpSpPr/>
          <p:nvPr/>
        </p:nvGrpSpPr>
        <p:grpSpPr bwMode="auto">
          <a:xfrm>
            <a:off x="1330325" y="6022975"/>
            <a:ext cx="5285628" cy="481013"/>
            <a:chOff x="1556" y="3971"/>
            <a:chExt cx="1729" cy="221"/>
          </a:xfrm>
        </p:grpSpPr>
        <p:sp>
          <p:nvSpPr>
            <p:cNvPr id="450648" name="AutoShape 88"/>
            <p:cNvSpPr>
              <a:spLocks noChangeArrowheads="1"/>
            </p:cNvSpPr>
            <p:nvPr/>
          </p:nvSpPr>
          <p:spPr bwMode="auto">
            <a:xfrm>
              <a:off x="1556" y="3971"/>
              <a:ext cx="1729" cy="221"/>
            </a:xfrm>
            <a:prstGeom prst="wedgeRectCallout">
              <a:avLst>
                <a:gd name="adj1" fmla="val 20907"/>
                <a:gd name="adj2" fmla="val -80315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5064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603" y="4005"/>
              <a:ext cx="1632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补充几个不可导处点值不影响积分值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6" grpId="0" animBg="1"/>
      <p:bldP spid="450583" grpId="0" animBg="1"/>
      <p:bldP spid="450596" grpId="0"/>
      <p:bldP spid="450602" grpId="0"/>
      <p:bldP spid="450645" grpId="0" animBg="1"/>
      <p:bldP spid="4506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463" name="Group 31"/>
          <p:cNvGrpSpPr/>
          <p:nvPr/>
        </p:nvGrpSpPr>
        <p:grpSpPr bwMode="auto">
          <a:xfrm>
            <a:off x="931863" y="6037263"/>
            <a:ext cx="1473200" cy="698500"/>
            <a:chOff x="382" y="497"/>
            <a:chExt cx="928" cy="440"/>
          </a:xfrm>
        </p:grpSpPr>
        <p:pic>
          <p:nvPicPr>
            <p:cNvPr id="402464" name="Picture 32" descr="8_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2465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3399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53882" dir="2700000" algn="ctr" rotWithShape="0">
                      <a:srgbClr val="000000">
                        <a:alpha val="50000"/>
                      </a:srgb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  <p:sp>
          <p:nvSpPr>
            <p:cNvPr id="402466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b="1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02469" name="WordArt 37"/>
          <p:cNvSpPr>
            <a:spLocks noChangeArrowheads="1" noChangeShapeType="1" noTextEdit="1"/>
          </p:cNvSpPr>
          <p:nvPr/>
        </p:nvSpPr>
        <p:spPr bwMode="auto">
          <a:xfrm>
            <a:off x="1039379" y="391796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02470" name="WordArt 38"/>
          <p:cNvSpPr>
            <a:spLocks noChangeArrowheads="1" noChangeShapeType="1" noTextEdit="1"/>
          </p:cNvSpPr>
          <p:nvPr/>
        </p:nvSpPr>
        <p:spPr bwMode="auto">
          <a:xfrm>
            <a:off x="3125354" y="3314716"/>
            <a:ext cx="5741988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指数分布通常用来描述“寿命”的分布</a:t>
            </a:r>
          </a:p>
        </p:txBody>
      </p:sp>
      <p:sp>
        <p:nvSpPr>
          <p:cNvPr id="402472" name="Rectangle 40"/>
          <p:cNvSpPr>
            <a:spLocks noChangeArrowheads="1"/>
          </p:cNvSpPr>
          <p:nvPr/>
        </p:nvSpPr>
        <p:spPr bwMode="auto">
          <a:xfrm>
            <a:off x="1585479" y="3948432"/>
            <a:ext cx="70071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电子元件的寿命；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电话的通话时间；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机器的修理时间；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营业员为顾客提供的服务时间；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 ······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402474" name="AutoShape 42"/>
          <p:cNvSpPr>
            <a:spLocks noChangeArrowheads="1"/>
          </p:cNvSpPr>
          <p:nvPr/>
        </p:nvSpPr>
        <p:spPr bwMode="auto">
          <a:xfrm>
            <a:off x="6346392" y="4019566"/>
            <a:ext cx="2544762" cy="1403350"/>
          </a:xfrm>
          <a:prstGeom prst="wedgeRectCallout">
            <a:avLst>
              <a:gd name="adj1" fmla="val -68778"/>
              <a:gd name="adj2" fmla="val 32694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指数分布广泛应用于可靠性理论和排队论</a:t>
            </a:r>
          </a:p>
        </p:txBody>
      </p:sp>
      <p:graphicFrame>
        <p:nvGraphicFramePr>
          <p:cNvPr id="402475" name="Object 43"/>
          <p:cNvGraphicFramePr>
            <a:graphicFrameLocks noChangeAspect="1"/>
          </p:cNvGraphicFramePr>
          <p:nvPr/>
        </p:nvGraphicFramePr>
        <p:xfrm>
          <a:off x="3227388" y="1422400"/>
          <a:ext cx="32464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27200" imgH="9144000" progId="Equation.DSMT4">
                  <p:embed/>
                </p:oleObj>
              </mc:Choice>
              <mc:Fallback>
                <p:oleObj name="Equation" r:id="rId3" imgW="27127200" imgH="9144000" progId="Equation.DSMT4">
                  <p:embed/>
                  <p:pic>
                    <p:nvPicPr>
                      <p:cNvPr id="0" name="图片 650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1422400"/>
                        <a:ext cx="32464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76" name="Rectangle 44"/>
          <p:cNvSpPr>
            <a:spLocks noChangeArrowheads="1"/>
          </p:cNvSpPr>
          <p:nvPr/>
        </p:nvSpPr>
        <p:spPr bwMode="auto">
          <a:xfrm>
            <a:off x="918043" y="989840"/>
            <a:ext cx="358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b="1" dirty="0">
                <a:solidFill>
                  <a:schemeClr val="bg2"/>
                </a:solidFill>
              </a:rPr>
              <a:t>指数分布</a:t>
            </a:r>
            <a:r>
              <a:rPr lang="zh-CN" altLang="en-US" b="1" dirty="0">
                <a:solidFill>
                  <a:schemeClr val="bg2"/>
                </a:solidFill>
              </a:rPr>
              <a:t>密度函数</a:t>
            </a:r>
          </a:p>
        </p:txBody>
      </p:sp>
      <p:grpSp>
        <p:nvGrpSpPr>
          <p:cNvPr id="402479" name="Group 47"/>
          <p:cNvGrpSpPr/>
          <p:nvPr/>
        </p:nvGrpSpPr>
        <p:grpSpPr bwMode="auto">
          <a:xfrm>
            <a:off x="3615205" y="646940"/>
            <a:ext cx="2159000" cy="331788"/>
            <a:chOff x="1574" y="2531"/>
            <a:chExt cx="1259" cy="178"/>
          </a:xfrm>
        </p:grpSpPr>
        <p:sp>
          <p:nvSpPr>
            <p:cNvPr id="402477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1574" y="2531"/>
              <a:ext cx="1259" cy="178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参数  的意义</a:t>
              </a:r>
            </a:p>
          </p:txBody>
        </p:sp>
        <p:sp>
          <p:nvSpPr>
            <p:cNvPr id="402478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036" y="2544"/>
              <a:ext cx="135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b="1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131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λ</a:t>
              </a:r>
              <a:endParaRPr lang="zh-CN" altLang="en-US" sz="3600" b="1" i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31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02484" name="Group 52"/>
          <p:cNvGrpSpPr/>
          <p:nvPr/>
        </p:nvGrpSpPr>
        <p:grpSpPr bwMode="auto">
          <a:xfrm>
            <a:off x="690129" y="3100404"/>
            <a:ext cx="2259013" cy="663575"/>
            <a:chOff x="413" y="434"/>
            <a:chExt cx="1204" cy="387"/>
          </a:xfrm>
        </p:grpSpPr>
        <p:sp>
          <p:nvSpPr>
            <p:cNvPr id="402462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13" y="434"/>
              <a:ext cx="795" cy="170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指数分布</a:t>
              </a:r>
            </a:p>
          </p:txBody>
        </p:sp>
        <p:sp>
          <p:nvSpPr>
            <p:cNvPr id="402483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822" y="651"/>
              <a:ext cx="795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实际背景</a:t>
              </a:r>
            </a:p>
          </p:txBody>
        </p:sp>
        <p:sp>
          <p:nvSpPr>
            <p:cNvPr id="40248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808" y="533"/>
              <a:ext cx="20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FFFFFF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</p:grpSp>
      <p:sp>
        <p:nvSpPr>
          <p:cNvPr id="402488" name="Rectangle 56"/>
          <p:cNvSpPr>
            <a:spLocks noChangeArrowheads="1"/>
          </p:cNvSpPr>
          <p:nvPr/>
        </p:nvSpPr>
        <p:spPr bwMode="auto">
          <a:xfrm>
            <a:off x="2552700" y="5962650"/>
            <a:ext cx="580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为什么各种</a:t>
            </a:r>
            <a:r>
              <a:rPr lang="zh-CN" altLang="zh-CN" b="1" dirty="0">
                <a:solidFill>
                  <a:srgbClr val="1313FF"/>
                </a:solidFill>
                <a:latin typeface="Times New Roman" panose="02020603050405020304"/>
                <a:ea typeface="华文新魏" panose="02010800040101010101" pitchFamily="2" charset="-122"/>
              </a:rPr>
              <a:t>“</a:t>
            </a:r>
            <a:r>
              <a:rPr lang="zh-CN" altLang="zh-CN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寿命</a:t>
            </a:r>
            <a:r>
              <a:rPr lang="zh-CN" altLang="zh-CN" b="1" dirty="0">
                <a:solidFill>
                  <a:srgbClr val="1313FF"/>
                </a:solidFill>
                <a:latin typeface="Times New Roman" panose="02020603050405020304"/>
                <a:ea typeface="华文新魏" panose="02010800040101010101" pitchFamily="2" charset="-122"/>
              </a:rPr>
              <a:t>”</a:t>
            </a:r>
            <a:r>
              <a:rPr lang="zh-CN" altLang="zh-CN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服从指数分布</a:t>
            </a:r>
            <a:endParaRPr lang="zh-CN" altLang="en-US" b="1" dirty="0">
              <a:solidFill>
                <a:srgbClr val="131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2489" name="WordArt 57"/>
          <p:cNvSpPr>
            <a:spLocks noChangeArrowheads="1" noChangeShapeType="1" noTextEdit="1"/>
          </p:cNvSpPr>
          <p:nvPr/>
        </p:nvSpPr>
        <p:spPr bwMode="auto">
          <a:xfrm>
            <a:off x="8071316" y="61071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402491" name="Group 59"/>
          <p:cNvGrpSpPr/>
          <p:nvPr/>
        </p:nvGrpSpPr>
        <p:grpSpPr bwMode="auto">
          <a:xfrm>
            <a:off x="195730" y="2528127"/>
            <a:ext cx="7331075" cy="554037"/>
            <a:chOff x="32" y="3485"/>
            <a:chExt cx="4618" cy="349"/>
          </a:xfrm>
        </p:grpSpPr>
        <p:sp>
          <p:nvSpPr>
            <p:cNvPr id="402485" name="Rectangle 53"/>
            <p:cNvSpPr>
              <a:spLocks noChangeArrowheads="1"/>
            </p:cNvSpPr>
            <p:nvPr/>
          </p:nvSpPr>
          <p:spPr bwMode="auto">
            <a:xfrm>
              <a:off x="32" y="3485"/>
              <a:ext cx="4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中参数    称为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失效率</a:t>
              </a:r>
              <a:r>
                <a:rPr lang="zh-CN" altLang="en-US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  <a:r>
                <a:rPr lang="zh-CN" altLang="en-US" b="1" dirty="0">
                  <a:solidFill>
                    <a:schemeClr val="bg2"/>
                  </a:solidFill>
                </a:rPr>
                <a:t>表示</a:t>
              </a: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平均寿命</a:t>
              </a:r>
              <a:r>
                <a:rPr lang="en-US" altLang="zh-CN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zh-CN" altLang="en-US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2486" name="Object 54"/>
            <p:cNvGraphicFramePr>
              <a:graphicFrameLocks noChangeAspect="1"/>
            </p:cNvGraphicFramePr>
            <p:nvPr/>
          </p:nvGraphicFramePr>
          <p:xfrm>
            <a:off x="774" y="3529"/>
            <a:ext cx="23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048000" imgH="3657600" progId="Equation.DSMT4">
                    <p:embed/>
                  </p:oleObj>
                </mc:Choice>
                <mc:Fallback>
                  <p:oleObj name="Equation" r:id="rId5" imgW="3048000" imgH="3657600" progId="Equation.DSMT4">
                    <p:embed/>
                    <p:pic>
                      <p:nvPicPr>
                        <p:cNvPr id="0" name="图片 650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3529"/>
                          <a:ext cx="23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90" name="Object 58"/>
            <p:cNvGraphicFramePr>
              <a:graphicFrameLocks noChangeAspect="1"/>
            </p:cNvGraphicFramePr>
            <p:nvPr/>
          </p:nvGraphicFramePr>
          <p:xfrm>
            <a:off x="2076" y="3506"/>
            <a:ext cx="53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010400" imgH="4572000" progId="Equation.DSMT4">
                    <p:embed/>
                  </p:oleObj>
                </mc:Choice>
                <mc:Fallback>
                  <p:oleObj name="Equation" r:id="rId7" imgW="7010400" imgH="4572000" progId="Equation.DSMT4">
                    <p:embed/>
                    <p:pic>
                      <p:nvPicPr>
                        <p:cNvPr id="0" name="图片 650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506"/>
                          <a:ext cx="53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9" grpId="0" animBg="1"/>
      <p:bldP spid="402470" grpId="0"/>
      <p:bldP spid="402472" grpId="0"/>
      <p:bldP spid="402474" grpId="0" animBg="1"/>
      <p:bldP spid="402476" grpId="0"/>
      <p:bldP spid="402488" grpId="0"/>
      <p:bldP spid="4024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40" name="WordArt 32"/>
          <p:cNvSpPr>
            <a:spLocks noChangeArrowheads="1" noChangeShapeType="1" noTextEdit="1"/>
          </p:cNvSpPr>
          <p:nvPr/>
        </p:nvSpPr>
        <p:spPr bwMode="auto">
          <a:xfrm>
            <a:off x="2190750" y="679450"/>
            <a:ext cx="4733925" cy="32861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指数分布的重要性质</a:t>
            </a:r>
            <a:r>
              <a:rPr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无记忆性</a:t>
            </a:r>
          </a:p>
        </p:txBody>
      </p:sp>
      <p:grpSp>
        <p:nvGrpSpPr>
          <p:cNvPr id="401443" name="Group 35"/>
          <p:cNvGrpSpPr/>
          <p:nvPr/>
        </p:nvGrpSpPr>
        <p:grpSpPr bwMode="auto">
          <a:xfrm>
            <a:off x="889000" y="1066800"/>
            <a:ext cx="6218238" cy="533400"/>
            <a:chOff x="560" y="664"/>
            <a:chExt cx="3917" cy="336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560" y="664"/>
              <a:ext cx="8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设</a:t>
              </a:r>
            </a:p>
          </p:txBody>
        </p:sp>
        <p:sp>
          <p:nvSpPr>
            <p:cNvPr id="401441" name="Rectangle 33"/>
            <p:cNvSpPr>
              <a:spLocks noChangeArrowheads="1"/>
            </p:cNvSpPr>
            <p:nvPr/>
          </p:nvSpPr>
          <p:spPr bwMode="auto">
            <a:xfrm>
              <a:off x="3121" y="671"/>
              <a:ext cx="1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考虑概率</a:t>
              </a:r>
            </a:p>
          </p:txBody>
        </p:sp>
        <p:graphicFrame>
          <p:nvGraphicFramePr>
            <p:cNvPr id="401442" name="Object 34"/>
            <p:cNvGraphicFramePr>
              <a:graphicFrameLocks noChangeAspect="1"/>
            </p:cNvGraphicFramePr>
            <p:nvPr/>
          </p:nvGraphicFramePr>
          <p:xfrm>
            <a:off x="815" y="724"/>
            <a:ext cx="23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442400" imgH="4267200" progId="Equation.DSMT4">
                    <p:embed/>
                  </p:oleObj>
                </mc:Choice>
                <mc:Fallback>
                  <p:oleObj name="Equation" r:id="rId3" imgW="34442400" imgH="4267200" progId="Equation.DSMT4">
                    <p:embed/>
                    <p:pic>
                      <p:nvPicPr>
                        <p:cNvPr id="0" name="图片 651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724"/>
                          <a:ext cx="23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1444" name="Object 36"/>
          <p:cNvGraphicFramePr>
            <a:graphicFrameLocks noChangeAspect="1"/>
          </p:cNvGraphicFramePr>
          <p:nvPr/>
        </p:nvGraphicFramePr>
        <p:xfrm>
          <a:off x="915988" y="1747838"/>
          <a:ext cx="30003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03200" imgH="4267200" progId="Equation.DSMT4">
                  <p:embed/>
                </p:oleObj>
              </mc:Choice>
              <mc:Fallback>
                <p:oleObj name="Equation" r:id="rId5" imgW="25603200" imgH="4267200" progId="Equation.DSMT4">
                  <p:embed/>
                  <p:pic>
                    <p:nvPicPr>
                      <p:cNvPr id="0" name="图片 651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747838"/>
                        <a:ext cx="30003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5" name="Object 37"/>
          <p:cNvGraphicFramePr>
            <a:graphicFrameLocks noChangeAspect="1"/>
          </p:cNvGraphicFramePr>
          <p:nvPr/>
        </p:nvGraphicFramePr>
        <p:xfrm>
          <a:off x="3917950" y="1595438"/>
          <a:ext cx="32607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736800" imgH="8229600" progId="Equation.DSMT4">
                  <p:embed/>
                </p:oleObj>
              </mc:Choice>
              <mc:Fallback>
                <p:oleObj name="Equation" r:id="rId7" imgW="27736800" imgH="8229600" progId="Equation.DSMT4">
                  <p:embed/>
                  <p:pic>
                    <p:nvPicPr>
                      <p:cNvPr id="0" name="图片 651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595438"/>
                        <a:ext cx="32607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6" name="Object 38"/>
          <p:cNvGraphicFramePr>
            <a:graphicFrameLocks noChangeAspect="1"/>
          </p:cNvGraphicFramePr>
          <p:nvPr/>
        </p:nvGraphicFramePr>
        <p:xfrm>
          <a:off x="3913188" y="2703513"/>
          <a:ext cx="22447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07200" imgH="8229600" progId="Equation.DSMT4">
                  <p:embed/>
                </p:oleObj>
              </mc:Choice>
              <mc:Fallback>
                <p:oleObj name="Equation" r:id="rId9" imgW="19507200" imgH="8229600" progId="Equation.DSMT4">
                  <p:embed/>
                  <p:pic>
                    <p:nvPicPr>
                      <p:cNvPr id="0" name="图片 651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703513"/>
                        <a:ext cx="22447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8" name="Object 40"/>
          <p:cNvGraphicFramePr>
            <a:graphicFrameLocks noChangeAspect="1"/>
          </p:cNvGraphicFramePr>
          <p:nvPr/>
        </p:nvGraphicFramePr>
        <p:xfrm>
          <a:off x="3949700" y="3830638"/>
          <a:ext cx="16446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01600" imgH="7620000" progId="Equation.DSMT4">
                  <p:embed/>
                </p:oleObj>
              </mc:Choice>
              <mc:Fallback>
                <p:oleObj name="Equation" r:id="rId11" imgW="12801600" imgH="7620000" progId="Equation.DSMT4">
                  <p:embed/>
                  <p:pic>
                    <p:nvPicPr>
                      <p:cNvPr id="0" name="图片 651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830638"/>
                        <a:ext cx="16446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9" name="Object 41"/>
          <p:cNvGraphicFramePr>
            <a:graphicFrameLocks noChangeAspect="1"/>
          </p:cNvGraphicFramePr>
          <p:nvPr/>
        </p:nvGraphicFramePr>
        <p:xfrm>
          <a:off x="5702300" y="3971925"/>
          <a:ext cx="11572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229600" imgH="4267200" progId="Equation.DSMT4">
                  <p:embed/>
                </p:oleObj>
              </mc:Choice>
              <mc:Fallback>
                <p:oleObj name="Equation" r:id="rId13" imgW="8229600" imgH="4267200" progId="Equation.DSMT4">
                  <p:embed/>
                  <p:pic>
                    <p:nvPicPr>
                      <p:cNvPr id="0" name="图片 651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71925"/>
                        <a:ext cx="11572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50" name="Object 42"/>
          <p:cNvGraphicFramePr>
            <a:graphicFrameLocks noChangeAspect="1"/>
          </p:cNvGraphicFramePr>
          <p:nvPr/>
        </p:nvGraphicFramePr>
        <p:xfrm>
          <a:off x="3976688" y="4902200"/>
          <a:ext cx="2247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592800" imgH="4876800" progId="Equation.DSMT4">
                  <p:embed/>
                </p:oleObj>
              </mc:Choice>
              <mc:Fallback>
                <p:oleObj name="Equation" r:id="rId15" imgW="18592800" imgH="4876800" progId="Equation.DSMT4">
                  <p:embed/>
                  <p:pic>
                    <p:nvPicPr>
                      <p:cNvPr id="0" name="图片 651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4902200"/>
                        <a:ext cx="2247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51" name="Object 43"/>
          <p:cNvGraphicFramePr>
            <a:graphicFrameLocks noChangeAspect="1"/>
          </p:cNvGraphicFramePr>
          <p:nvPr/>
        </p:nvGraphicFramePr>
        <p:xfrm>
          <a:off x="6380162" y="4974291"/>
          <a:ext cx="1616205" cy="4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411200" imgH="4267200" progId="Equation.DSMT4">
                  <p:embed/>
                </p:oleObj>
              </mc:Choice>
              <mc:Fallback>
                <p:oleObj name="Equation" r:id="rId17" imgW="13411200" imgH="4267200" progId="Equation.DSMT4">
                  <p:embed/>
                  <p:pic>
                    <p:nvPicPr>
                      <p:cNvPr id="0" name="图片 651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2" y="4974291"/>
                        <a:ext cx="1616205" cy="48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52" name="Object 44"/>
          <p:cNvGraphicFramePr>
            <a:graphicFrameLocks noChangeAspect="1"/>
          </p:cNvGraphicFramePr>
          <p:nvPr/>
        </p:nvGraphicFramePr>
        <p:xfrm>
          <a:off x="3970338" y="5613400"/>
          <a:ext cx="1854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935200" imgH="3962400" progId="Equation.DSMT4">
                  <p:embed/>
                </p:oleObj>
              </mc:Choice>
              <mc:Fallback>
                <p:oleObj name="Equation" r:id="rId19" imgW="14935200" imgH="3962400" progId="Equation.DSMT4">
                  <p:embed/>
                  <p:pic>
                    <p:nvPicPr>
                      <p:cNvPr id="0" name="图片 651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13400"/>
                        <a:ext cx="1854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53" name="Freeform 45"/>
          <p:cNvSpPr/>
          <p:nvPr/>
        </p:nvSpPr>
        <p:spPr bwMode="auto">
          <a:xfrm>
            <a:off x="994569" y="2195513"/>
            <a:ext cx="2773596" cy="45719"/>
          </a:xfrm>
          <a:custGeom>
            <a:avLst/>
            <a:gdLst>
              <a:gd name="T0" fmla="*/ 0 w 1616"/>
              <a:gd name="T1" fmla="*/ 17 h 25"/>
              <a:gd name="T2" fmla="*/ 208 w 1616"/>
              <a:gd name="T3" fmla="*/ 1 h 25"/>
              <a:gd name="T4" fmla="*/ 432 w 1616"/>
              <a:gd name="T5" fmla="*/ 9 h 25"/>
              <a:gd name="T6" fmla="*/ 640 w 1616"/>
              <a:gd name="T7" fmla="*/ 25 h 25"/>
              <a:gd name="T8" fmla="*/ 864 w 1616"/>
              <a:gd name="T9" fmla="*/ 9 h 25"/>
              <a:gd name="T10" fmla="*/ 1088 w 1616"/>
              <a:gd name="T11" fmla="*/ 9 h 25"/>
              <a:gd name="T12" fmla="*/ 1312 w 1616"/>
              <a:gd name="T13" fmla="*/ 17 h 25"/>
              <a:gd name="T14" fmla="*/ 1616 w 1616"/>
              <a:gd name="T15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6" h="25">
                <a:moveTo>
                  <a:pt x="0" y="17"/>
                </a:moveTo>
                <a:cubicBezTo>
                  <a:pt x="35" y="14"/>
                  <a:pt x="136" y="2"/>
                  <a:pt x="208" y="1"/>
                </a:cubicBezTo>
                <a:cubicBezTo>
                  <a:pt x="280" y="0"/>
                  <a:pt x="360" y="5"/>
                  <a:pt x="432" y="9"/>
                </a:cubicBezTo>
                <a:cubicBezTo>
                  <a:pt x="504" y="13"/>
                  <a:pt x="568" y="25"/>
                  <a:pt x="640" y="25"/>
                </a:cubicBezTo>
                <a:cubicBezTo>
                  <a:pt x="712" y="25"/>
                  <a:pt x="789" y="12"/>
                  <a:pt x="864" y="9"/>
                </a:cubicBezTo>
                <a:cubicBezTo>
                  <a:pt x="939" y="6"/>
                  <a:pt x="1013" y="8"/>
                  <a:pt x="1088" y="9"/>
                </a:cubicBezTo>
                <a:cubicBezTo>
                  <a:pt x="1163" y="10"/>
                  <a:pt x="1224" y="16"/>
                  <a:pt x="1312" y="17"/>
                </a:cubicBezTo>
                <a:cubicBezTo>
                  <a:pt x="1400" y="18"/>
                  <a:pt x="1553" y="17"/>
                  <a:pt x="1616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1454" name="Freeform 46"/>
          <p:cNvSpPr/>
          <p:nvPr/>
        </p:nvSpPr>
        <p:spPr bwMode="auto">
          <a:xfrm flipV="1">
            <a:off x="4235169" y="6024881"/>
            <a:ext cx="1627747" cy="45719"/>
          </a:xfrm>
          <a:custGeom>
            <a:avLst/>
            <a:gdLst>
              <a:gd name="T0" fmla="*/ 0 w 1616"/>
              <a:gd name="T1" fmla="*/ 17 h 25"/>
              <a:gd name="T2" fmla="*/ 208 w 1616"/>
              <a:gd name="T3" fmla="*/ 1 h 25"/>
              <a:gd name="T4" fmla="*/ 432 w 1616"/>
              <a:gd name="T5" fmla="*/ 9 h 25"/>
              <a:gd name="T6" fmla="*/ 640 w 1616"/>
              <a:gd name="T7" fmla="*/ 25 h 25"/>
              <a:gd name="T8" fmla="*/ 864 w 1616"/>
              <a:gd name="T9" fmla="*/ 9 h 25"/>
              <a:gd name="T10" fmla="*/ 1088 w 1616"/>
              <a:gd name="T11" fmla="*/ 9 h 25"/>
              <a:gd name="T12" fmla="*/ 1312 w 1616"/>
              <a:gd name="T13" fmla="*/ 17 h 25"/>
              <a:gd name="T14" fmla="*/ 1616 w 1616"/>
              <a:gd name="T15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6" h="25">
                <a:moveTo>
                  <a:pt x="0" y="17"/>
                </a:moveTo>
                <a:cubicBezTo>
                  <a:pt x="35" y="14"/>
                  <a:pt x="136" y="2"/>
                  <a:pt x="208" y="1"/>
                </a:cubicBezTo>
                <a:cubicBezTo>
                  <a:pt x="280" y="0"/>
                  <a:pt x="360" y="5"/>
                  <a:pt x="432" y="9"/>
                </a:cubicBezTo>
                <a:cubicBezTo>
                  <a:pt x="504" y="13"/>
                  <a:pt x="568" y="25"/>
                  <a:pt x="640" y="25"/>
                </a:cubicBezTo>
                <a:cubicBezTo>
                  <a:pt x="712" y="25"/>
                  <a:pt x="789" y="12"/>
                  <a:pt x="864" y="9"/>
                </a:cubicBezTo>
                <a:cubicBezTo>
                  <a:pt x="939" y="6"/>
                  <a:pt x="1013" y="8"/>
                  <a:pt x="1088" y="9"/>
                </a:cubicBezTo>
                <a:cubicBezTo>
                  <a:pt x="1163" y="10"/>
                  <a:pt x="1224" y="16"/>
                  <a:pt x="1312" y="17"/>
                </a:cubicBezTo>
                <a:cubicBezTo>
                  <a:pt x="1400" y="18"/>
                  <a:pt x="1553" y="17"/>
                  <a:pt x="1616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1455" name="Freeform 47"/>
          <p:cNvSpPr/>
          <p:nvPr/>
        </p:nvSpPr>
        <p:spPr bwMode="auto">
          <a:xfrm>
            <a:off x="279400" y="2273300"/>
            <a:ext cx="3860800" cy="3505200"/>
          </a:xfrm>
          <a:custGeom>
            <a:avLst/>
            <a:gdLst>
              <a:gd name="T0" fmla="*/ 0 w 2432"/>
              <a:gd name="T1" fmla="*/ 2208 h 2208"/>
              <a:gd name="T2" fmla="*/ 8 w 2432"/>
              <a:gd name="T3" fmla="*/ 632 h 2208"/>
              <a:gd name="T4" fmla="*/ 1072 w 2432"/>
              <a:gd name="T5" fmla="*/ 632 h 2208"/>
              <a:gd name="T6" fmla="*/ 1304 w 2432"/>
              <a:gd name="T7" fmla="*/ 0 h 2208"/>
              <a:gd name="T8" fmla="*/ 1328 w 2432"/>
              <a:gd name="T9" fmla="*/ 632 h 2208"/>
              <a:gd name="T10" fmla="*/ 1800 w 2432"/>
              <a:gd name="T11" fmla="*/ 632 h 2208"/>
              <a:gd name="T12" fmla="*/ 1800 w 2432"/>
              <a:gd name="T13" fmla="*/ 1512 h 2208"/>
              <a:gd name="T14" fmla="*/ 2432 w 2432"/>
              <a:gd name="T15" fmla="*/ 2208 h 2208"/>
              <a:gd name="T16" fmla="*/ 1784 w 2432"/>
              <a:gd name="T17" fmla="*/ 1904 h 2208"/>
              <a:gd name="T18" fmla="*/ 1784 w 2432"/>
              <a:gd name="T19" fmla="*/ 2208 h 2208"/>
              <a:gd name="T20" fmla="*/ 0 w 2432"/>
              <a:gd name="T21" fmla="*/ 2208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32" h="2208">
                <a:moveTo>
                  <a:pt x="0" y="2208"/>
                </a:moveTo>
                <a:lnTo>
                  <a:pt x="8" y="632"/>
                </a:lnTo>
                <a:lnTo>
                  <a:pt x="1072" y="632"/>
                </a:lnTo>
                <a:lnTo>
                  <a:pt x="1304" y="0"/>
                </a:lnTo>
                <a:lnTo>
                  <a:pt x="1328" y="632"/>
                </a:lnTo>
                <a:lnTo>
                  <a:pt x="1800" y="632"/>
                </a:lnTo>
                <a:lnTo>
                  <a:pt x="1800" y="1512"/>
                </a:lnTo>
                <a:lnTo>
                  <a:pt x="2432" y="2208"/>
                </a:lnTo>
                <a:lnTo>
                  <a:pt x="1784" y="1904"/>
                </a:lnTo>
                <a:lnTo>
                  <a:pt x="1784" y="2208"/>
                </a:lnTo>
                <a:lnTo>
                  <a:pt x="0" y="220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 cap="flat" cmpd="sng">
            <a:solidFill>
              <a:schemeClr val="folHlink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1461" name="Group 53"/>
          <p:cNvGrpSpPr/>
          <p:nvPr/>
        </p:nvGrpSpPr>
        <p:grpSpPr bwMode="auto">
          <a:xfrm>
            <a:off x="482600" y="3475038"/>
            <a:ext cx="2451100" cy="2120900"/>
            <a:chOff x="312" y="2189"/>
            <a:chExt cx="1544" cy="1336"/>
          </a:xfrm>
        </p:grpSpPr>
        <p:sp>
          <p:nvSpPr>
            <p:cNvPr id="401456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312" y="2189"/>
              <a:ext cx="1544" cy="1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如果已知寿命长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于  年</a:t>
              </a:r>
              <a:r>
                <a:rPr lang="en-US" altLang="zh-CN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 </a:t>
              </a:r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则再活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年的可能性与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年龄  无关！即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指数分布是“永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远年青”的</a:t>
              </a:r>
              <a:r>
                <a:rPr lang="en-US" altLang="zh-CN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!   </a:t>
              </a:r>
              <a:endPara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145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578" y="2464"/>
              <a:ext cx="113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s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01458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377" y="2690"/>
              <a:ext cx="93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01459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811" y="2913"/>
              <a:ext cx="113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s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4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0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40" grpId="0" animBg="1"/>
      <p:bldP spid="401453" grpId="0" animBg="1"/>
      <p:bldP spid="401454" grpId="0" animBg="1"/>
      <p:bldP spid="40145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12949" y="893203"/>
            <a:ext cx="82206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    假定自动取款机对每位顾客的服务时间（单位：分钟）服从 </a:t>
            </a:r>
            <a:r>
              <a:rPr lang="el-GR" altLang="zh-CN" b="1" i="1" dirty="0">
                <a:solidFill>
                  <a:schemeClr val="bg2"/>
                </a:solidFill>
                <a:latin typeface="Times New Roman" panose="02020603050405020304"/>
              </a:rPr>
              <a:t>λ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=1/3 </a:t>
            </a:r>
            <a:r>
              <a:rPr lang="zh-CN" altLang="en-US" b="1" dirty="0">
                <a:solidFill>
                  <a:schemeClr val="bg2"/>
                </a:solidFill>
              </a:rPr>
              <a:t>的指数分布．如果有一顾客恰好在你前头走到空闲的取款机，求</a:t>
            </a:r>
            <a:r>
              <a:rPr lang="en-US" altLang="zh-CN" b="1" dirty="0">
                <a:solidFill>
                  <a:schemeClr val="bg2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(1)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你</a:t>
            </a:r>
            <a:r>
              <a:rPr lang="zh-CN" altLang="en-US" b="1" dirty="0">
                <a:solidFill>
                  <a:schemeClr val="bg2"/>
                </a:solidFill>
              </a:rPr>
              <a:t>至少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等候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分钟的概率；</a:t>
            </a:r>
            <a:endParaRPr lang="en-US" altLang="zh-CN" b="1" dirty="0">
              <a:solidFill>
                <a:schemeClr val="bg2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你等候时间在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分钟至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分钟</a:t>
            </a:r>
            <a:r>
              <a:rPr lang="zh-CN" altLang="en-US" b="1" dirty="0">
                <a:solidFill>
                  <a:schemeClr val="bg2"/>
                </a:solidFill>
              </a:rPr>
              <a:t>之间的概率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7" name="WordArt 37"/>
          <p:cNvSpPr>
            <a:spLocks noChangeArrowheads="1" noChangeShapeType="1" noTextEdit="1"/>
          </p:cNvSpPr>
          <p:nvPr/>
        </p:nvSpPr>
        <p:spPr bwMode="auto">
          <a:xfrm>
            <a:off x="612868" y="10477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043172" y="3325159"/>
            <a:ext cx="69712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以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表示你前面这位顾客所用服务时间，</a:t>
            </a:r>
            <a:endParaRPr lang="en-US" altLang="zh-CN" b="1" dirty="0">
              <a:solidFill>
                <a:schemeClr val="bg2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为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X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的分布函数，则所求概率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38213" y="4441825"/>
          <a:ext cx="15192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106400" imgH="3962400" progId="Equation.DSMT4">
                  <p:embed/>
                </p:oleObj>
              </mc:Choice>
              <mc:Fallback>
                <p:oleObj name="Equation" r:id="rId3" imgW="13106400" imgH="3962400" progId="Equation.DSMT4">
                  <p:embed/>
                  <p:pic>
                    <p:nvPicPr>
                      <p:cNvPr id="0" name="图片 652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441825"/>
                        <a:ext cx="15192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4738" y="4424363"/>
          <a:ext cx="1587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0" imgH="4267200" progId="Equation.DSMT4">
                  <p:embed/>
                </p:oleObj>
              </mc:Choice>
              <mc:Fallback>
                <p:oleObj name="Equation" r:id="rId5" imgW="13716000" imgH="4267200" progId="Equation.DSMT4">
                  <p:embed/>
                  <p:pic>
                    <p:nvPicPr>
                      <p:cNvPr id="0" name="图片 652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424363"/>
                        <a:ext cx="1587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05250" y="4349750"/>
          <a:ext cx="2184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897600" imgH="4876800" progId="Equation.DSMT4">
                  <p:embed/>
                </p:oleObj>
              </mc:Choice>
              <mc:Fallback>
                <p:oleObj name="Equation" r:id="rId7" imgW="18897600" imgH="4876800" progId="Equation.DSMT4">
                  <p:embed/>
                  <p:pic>
                    <p:nvPicPr>
                      <p:cNvPr id="0" name="图片 652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349750"/>
                        <a:ext cx="2184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94413" y="4367213"/>
          <a:ext cx="2011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73600" imgH="4267200" progId="Equation.DSMT4">
                  <p:embed/>
                </p:oleObj>
              </mc:Choice>
              <mc:Fallback>
                <p:oleObj name="Equation" r:id="rId9" imgW="17373600" imgH="4267200" progId="Equation.DSMT4">
                  <p:embed/>
                  <p:pic>
                    <p:nvPicPr>
                      <p:cNvPr id="0" name="图片 652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4367213"/>
                        <a:ext cx="20113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31863" y="5199063"/>
          <a:ext cx="18494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678400" imgH="3962400" progId="Equation.DSMT4">
                  <p:embed/>
                </p:oleObj>
              </mc:Choice>
              <mc:Fallback>
                <p:oleObj name="Equation" r:id="rId11" imgW="17678400" imgH="3962400" progId="Equation.DSMT4">
                  <p:embed/>
                  <p:pic>
                    <p:nvPicPr>
                      <p:cNvPr id="0" name="图片 652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199063"/>
                        <a:ext cx="18494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8288" y="5181600"/>
          <a:ext cx="1946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592800" imgH="4267200" progId="Equation.DSMT4">
                  <p:embed/>
                </p:oleObj>
              </mc:Choice>
              <mc:Fallback>
                <p:oleObj name="Equation" r:id="rId13" imgW="18592800" imgH="4267200" progId="Equation.DSMT4">
                  <p:embed/>
                  <p:pic>
                    <p:nvPicPr>
                      <p:cNvPr id="0" name="图片 652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181600"/>
                        <a:ext cx="1946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792663" y="5122863"/>
          <a:ext cx="1563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935200" imgH="4876800" progId="Equation.DSMT4">
                  <p:embed/>
                </p:oleObj>
              </mc:Choice>
              <mc:Fallback>
                <p:oleObj name="Equation" r:id="rId15" imgW="14935200" imgH="4876800" progId="Equation.DSMT4">
                  <p:embed/>
                  <p:pic>
                    <p:nvPicPr>
                      <p:cNvPr id="0" name="图片 652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122863"/>
                        <a:ext cx="15636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72225" y="5122863"/>
          <a:ext cx="1501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325600" imgH="4876800" progId="Equation.DSMT4">
                  <p:embed/>
                </p:oleObj>
              </mc:Choice>
              <mc:Fallback>
                <p:oleObj name="Equation" r:id="rId17" imgW="14325600" imgH="4876800" progId="Equation.DSMT4">
                  <p:embed/>
                  <p:pic>
                    <p:nvPicPr>
                      <p:cNvPr id="0" name="图片 652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122863"/>
                        <a:ext cx="1501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94250" y="5843588"/>
          <a:ext cx="27273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774400" imgH="4267200" progId="Equation.DSMT4">
                  <p:embed/>
                </p:oleObj>
              </mc:Choice>
              <mc:Fallback>
                <p:oleObj name="Equation" r:id="rId19" imgW="23774400" imgH="4267200" progId="Equation.DSMT4">
                  <p:embed/>
                  <p:pic>
                    <p:nvPicPr>
                      <p:cNvPr id="0" name="图片 652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843588"/>
                        <a:ext cx="27273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WordArt 36"/>
          <p:cNvSpPr>
            <a:spLocks noChangeArrowheads="1" noChangeShapeType="1" noTextEdit="1"/>
          </p:cNvSpPr>
          <p:nvPr/>
        </p:nvSpPr>
        <p:spPr bwMode="auto">
          <a:xfrm>
            <a:off x="634064" y="338669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059" y="4343401"/>
            <a:ext cx="723275" cy="540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(1)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059" y="5082989"/>
            <a:ext cx="728084" cy="540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(2)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28" grpId="0"/>
      <p:bldP spid="2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795335" y="3555720"/>
            <a:ext cx="79049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    </a:t>
            </a:r>
            <a:r>
              <a:rPr lang="zh-CN" altLang="en-US" b="1" dirty="0">
                <a:solidFill>
                  <a:srgbClr val="3333CC"/>
                </a:solidFill>
              </a:rPr>
              <a:t>如果你到达时取款机正在为一名顾客服务，同时没有其他人在排队等候</a:t>
            </a:r>
            <a:r>
              <a:rPr lang="zh-CN" altLang="en-US" b="1" dirty="0">
                <a:solidFill>
                  <a:schemeClr val="bg2"/>
                </a:solidFill>
              </a:rPr>
              <a:t>，问题的答案又如何？</a:t>
            </a:r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>
            <a:off x="274637" y="3310031"/>
            <a:ext cx="1069975" cy="676275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9933"/>
              </a:solidFill>
            </a:endParaRPr>
          </a:p>
        </p:txBody>
      </p:sp>
      <p:sp>
        <p:nvSpPr>
          <p:cNvPr id="19" name="WordArt 39"/>
          <p:cNvSpPr>
            <a:spLocks noChangeArrowheads="1" noChangeShapeType="1" noTextEdit="1"/>
          </p:cNvSpPr>
          <p:nvPr/>
        </p:nvSpPr>
        <p:spPr bwMode="auto">
          <a:xfrm>
            <a:off x="576262" y="3459256"/>
            <a:ext cx="446088" cy="344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6600CC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sp>
        <p:nvSpPr>
          <p:cNvPr id="8" name="WordArt 37"/>
          <p:cNvSpPr>
            <a:spLocks noChangeArrowheads="1" noChangeShapeType="1" noTextEdit="1"/>
          </p:cNvSpPr>
          <p:nvPr/>
        </p:nvSpPr>
        <p:spPr bwMode="auto">
          <a:xfrm>
            <a:off x="612868" y="10477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956698" y="4636546"/>
            <a:ext cx="78511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由指数分布的无记忆性</a:t>
            </a:r>
            <a:r>
              <a:rPr lang="zh-CN" altLang="en-US" b="1" dirty="0">
                <a:solidFill>
                  <a:schemeClr val="bg2"/>
                </a:solidFill>
              </a:rPr>
              <a:t>，取款机还需要花在你前面顾客身上的服务时间，与他刚到取款机相同，从而</a:t>
            </a:r>
            <a:r>
              <a:rPr lang="zh-CN" altLang="en-US" b="1" dirty="0">
                <a:solidFill>
                  <a:srgbClr val="FF0000"/>
                </a:solidFill>
              </a:rPr>
              <a:t>问题的答案不变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12949" y="893203"/>
            <a:ext cx="82206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</a:rPr>
              <a:t>    假定自动取款机对每位顾客的服务时间（单位：分钟）服从 </a:t>
            </a:r>
            <a:r>
              <a:rPr lang="el-GR" altLang="zh-CN" b="1" i="1" dirty="0">
                <a:solidFill>
                  <a:schemeClr val="bg2"/>
                </a:solidFill>
                <a:latin typeface="Times New Roman" panose="02020603050405020304"/>
              </a:rPr>
              <a:t>λ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=1/3 </a:t>
            </a:r>
            <a:r>
              <a:rPr lang="zh-CN" altLang="en-US" b="1" dirty="0">
                <a:solidFill>
                  <a:schemeClr val="bg2"/>
                </a:solidFill>
              </a:rPr>
              <a:t>的指数分布．如果有一顾客恰好在你前头走到空闲的取款机，求</a:t>
            </a:r>
            <a:r>
              <a:rPr lang="en-US" altLang="zh-CN" b="1" dirty="0">
                <a:solidFill>
                  <a:schemeClr val="bg2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(1)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你</a:t>
            </a:r>
            <a:r>
              <a:rPr lang="zh-CN" altLang="en-US" b="1" dirty="0">
                <a:solidFill>
                  <a:schemeClr val="bg2"/>
                </a:solidFill>
              </a:rPr>
              <a:t>至少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等候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分钟的概率；</a:t>
            </a:r>
            <a:endParaRPr lang="en-US" altLang="zh-CN" b="1" dirty="0">
              <a:solidFill>
                <a:schemeClr val="bg2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(2)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你等候时间在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分钟至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分钟</a:t>
            </a:r>
            <a:r>
              <a:rPr lang="zh-CN" altLang="en-US" b="1" dirty="0">
                <a:solidFill>
                  <a:schemeClr val="bg2"/>
                </a:solidFill>
              </a:rPr>
              <a:t>之间的概率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 animBg="1"/>
      <p:bldP spid="19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218" name="Group 26"/>
          <p:cNvGrpSpPr/>
          <p:nvPr/>
        </p:nvGrpSpPr>
        <p:grpSpPr bwMode="auto">
          <a:xfrm>
            <a:off x="798513" y="1057275"/>
            <a:ext cx="7924800" cy="1882775"/>
            <a:chOff x="503" y="666"/>
            <a:chExt cx="4992" cy="1186"/>
          </a:xfrm>
        </p:grpSpPr>
        <p:sp>
          <p:nvSpPr>
            <p:cNvPr id="520194" name="Line 2"/>
            <p:cNvSpPr>
              <a:spLocks noChangeShapeType="1"/>
            </p:cNvSpPr>
            <p:nvPr/>
          </p:nvSpPr>
          <p:spPr bwMode="auto">
            <a:xfrm>
              <a:off x="1176" y="1248"/>
              <a:ext cx="39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stealth" w="lg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520195" name="Object 3"/>
            <p:cNvGraphicFramePr>
              <a:graphicFrameLocks noChangeAspect="1"/>
            </p:cNvGraphicFramePr>
            <p:nvPr/>
          </p:nvGraphicFramePr>
          <p:xfrm>
            <a:off x="1065" y="1266"/>
            <a:ext cx="18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43200" imgH="3048000" progId="Equation.DSMT4">
                    <p:embed/>
                  </p:oleObj>
                </mc:Choice>
                <mc:Fallback>
                  <p:oleObj name="Equation" r:id="rId2" imgW="2743200" imgH="3048000" progId="Equation.DSMT4">
                    <p:embed/>
                    <p:pic>
                      <p:nvPicPr>
                        <p:cNvPr id="0" name="图片 653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266"/>
                          <a:ext cx="18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19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653" y="1000"/>
              <a:ext cx="487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时间轴</a:t>
              </a:r>
            </a:p>
          </p:txBody>
        </p:sp>
        <p:graphicFrame>
          <p:nvGraphicFramePr>
            <p:cNvPr id="520197" name="Object 5"/>
            <p:cNvGraphicFramePr>
              <a:graphicFrameLocks noChangeAspect="1"/>
            </p:cNvGraphicFramePr>
            <p:nvPr/>
          </p:nvGraphicFramePr>
          <p:xfrm>
            <a:off x="3448" y="1144"/>
            <a:ext cx="12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28800" imgH="5181600" progId="Equation.DSMT4">
                    <p:embed/>
                  </p:oleObj>
                </mc:Choice>
                <mc:Fallback>
                  <p:oleObj name="Equation" r:id="rId4" imgW="1828800" imgH="5181600" progId="Equation.DSMT4">
                    <p:embed/>
                    <p:pic>
                      <p:nvPicPr>
                        <p:cNvPr id="0" name="图片 653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1144"/>
                          <a:ext cx="12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198" name="Oval 6"/>
            <p:cNvSpPr>
              <a:spLocks noChangeArrowheads="1"/>
            </p:cNvSpPr>
            <p:nvPr/>
          </p:nvSpPr>
          <p:spPr bwMode="auto">
            <a:xfrm>
              <a:off x="1808" y="1220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20199" name="Oval 7"/>
            <p:cNvSpPr>
              <a:spLocks noChangeArrowheads="1"/>
            </p:cNvSpPr>
            <p:nvPr/>
          </p:nvSpPr>
          <p:spPr bwMode="auto">
            <a:xfrm>
              <a:off x="2033" y="1221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20200" name="Oval 8"/>
            <p:cNvSpPr>
              <a:spLocks noChangeArrowheads="1"/>
            </p:cNvSpPr>
            <p:nvPr/>
          </p:nvSpPr>
          <p:spPr bwMode="auto">
            <a:xfrm>
              <a:off x="1650" y="1220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20201" name="Oval 9"/>
            <p:cNvSpPr>
              <a:spLocks noChangeArrowheads="1"/>
            </p:cNvSpPr>
            <p:nvPr/>
          </p:nvSpPr>
          <p:spPr bwMode="auto">
            <a:xfrm>
              <a:off x="2459" y="1221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20202" name="Oval 10"/>
            <p:cNvSpPr>
              <a:spLocks noChangeArrowheads="1"/>
            </p:cNvSpPr>
            <p:nvPr/>
          </p:nvSpPr>
          <p:spPr bwMode="auto">
            <a:xfrm>
              <a:off x="2964" y="1220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20203" name="Oval 11"/>
            <p:cNvSpPr>
              <a:spLocks noChangeArrowheads="1"/>
            </p:cNvSpPr>
            <p:nvPr/>
          </p:nvSpPr>
          <p:spPr bwMode="auto">
            <a:xfrm>
              <a:off x="3251" y="1219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520204" name="Group 12"/>
            <p:cNvGrpSpPr/>
            <p:nvPr/>
          </p:nvGrpSpPr>
          <p:grpSpPr bwMode="auto">
            <a:xfrm>
              <a:off x="503" y="666"/>
              <a:ext cx="4992" cy="327"/>
              <a:chOff x="719" y="1842"/>
              <a:chExt cx="4992" cy="327"/>
            </a:xfrm>
          </p:grpSpPr>
          <p:sp>
            <p:nvSpPr>
              <p:cNvPr id="520205" name="Rectangle 13"/>
              <p:cNvSpPr>
                <a:spLocks noChangeArrowheads="1"/>
              </p:cNvSpPr>
              <p:nvPr/>
            </p:nvSpPr>
            <p:spPr bwMode="auto">
              <a:xfrm>
                <a:off x="719" y="1842"/>
                <a:ext cx="49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chemeClr val="bg2"/>
                    </a:solidFill>
                  </a:rPr>
                  <a:t>在泊松流中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bg2"/>
                    </a:solidFill>
                  </a:rPr>
                  <a:t>记时间间隔        中出现的质点数为</a:t>
                </a:r>
                <a:endPara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20206" name="Object 14"/>
              <p:cNvGraphicFramePr>
                <a:graphicFrameLocks noChangeAspect="1"/>
              </p:cNvGraphicFramePr>
              <p:nvPr/>
            </p:nvGraphicFramePr>
            <p:xfrm>
              <a:off x="3157" y="1886"/>
              <a:ext cx="482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010400" imgH="4267200" progId="Equation.DSMT4">
                      <p:embed/>
                    </p:oleObj>
                  </mc:Choice>
                  <mc:Fallback>
                    <p:oleObj name="Equation" r:id="rId6" imgW="7010400" imgH="4267200" progId="Equation.DSMT4">
                      <p:embed/>
                      <p:pic>
                        <p:nvPicPr>
                          <p:cNvPr id="0" name="图片 6536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7" y="1886"/>
                            <a:ext cx="482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0207" name="Object 15"/>
              <p:cNvGraphicFramePr>
                <a:graphicFrameLocks noChangeAspect="1"/>
              </p:cNvGraphicFramePr>
              <p:nvPr/>
            </p:nvGraphicFramePr>
            <p:xfrm>
              <a:off x="5384" y="1915"/>
              <a:ext cx="25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657600" imgH="3352800" progId="Equation.DSMT4">
                      <p:embed/>
                    </p:oleObj>
                  </mc:Choice>
                  <mc:Fallback>
                    <p:oleObj name="Equation" r:id="rId8" imgW="3657600" imgH="3352800" progId="Equation.DSMT4">
                      <p:embed/>
                      <p:pic>
                        <p:nvPicPr>
                          <p:cNvPr id="0" name="图片 6536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4" y="1915"/>
                            <a:ext cx="251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0208" name="Group 16"/>
            <p:cNvGrpSpPr/>
            <p:nvPr/>
          </p:nvGrpSpPr>
          <p:grpSpPr bwMode="auto">
            <a:xfrm>
              <a:off x="522" y="1525"/>
              <a:ext cx="4940" cy="327"/>
              <a:chOff x="488" y="2423"/>
              <a:chExt cx="4940" cy="327"/>
            </a:xfrm>
          </p:grpSpPr>
          <p:grpSp>
            <p:nvGrpSpPr>
              <p:cNvPr id="520209" name="Group 17"/>
              <p:cNvGrpSpPr/>
              <p:nvPr/>
            </p:nvGrpSpPr>
            <p:grpSpPr bwMode="auto">
              <a:xfrm>
                <a:off x="488" y="2423"/>
                <a:ext cx="4160" cy="327"/>
                <a:chOff x="816" y="2391"/>
                <a:chExt cx="4160" cy="327"/>
              </a:xfrm>
            </p:grpSpPr>
            <p:sp>
              <p:nvSpPr>
                <p:cNvPr id="520210" name="Rectangle 18"/>
                <p:cNvSpPr>
                  <a:spLocks noChangeArrowheads="1"/>
                </p:cNvSpPr>
                <p:nvPr/>
              </p:nvSpPr>
              <p:spPr bwMode="auto">
                <a:xfrm>
                  <a:off x="816" y="2391"/>
                  <a:ext cx="41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chemeClr val="bg2"/>
                      </a:solidFill>
                    </a:rPr>
                    <a:t>记</a:t>
                  </a:r>
                  <a:r>
                    <a:rPr lang="zh-CN" altLang="en-US" sz="14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zh-CN" altLang="en-US" b="1" i="1" dirty="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   </a:t>
                  </a:r>
                  <a:r>
                    <a:rPr lang="zh-CN" altLang="en-US" b="1" dirty="0">
                      <a:solidFill>
                        <a:schemeClr val="bg2"/>
                      </a:solidFill>
                    </a:rPr>
                    <a:t>表示第一个质点出现的时间，则</a:t>
                  </a:r>
                </a:p>
              </p:txBody>
            </p:sp>
            <p:graphicFrame>
              <p:nvGraphicFramePr>
                <p:cNvPr id="520211" name="Object 19"/>
                <p:cNvGraphicFramePr>
                  <a:graphicFrameLocks noChangeAspect="1"/>
                </p:cNvGraphicFramePr>
                <p:nvPr/>
              </p:nvGraphicFramePr>
              <p:xfrm>
                <a:off x="1143" y="2441"/>
                <a:ext cx="208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3048000" imgH="3352800" progId="Equation.DSMT4">
                        <p:embed/>
                      </p:oleObj>
                    </mc:Choice>
                    <mc:Fallback>
                      <p:oleObj name="Equation" r:id="rId10" imgW="3048000" imgH="3352800" progId="Equation.DSMT4">
                        <p:embed/>
                        <p:pic>
                          <p:nvPicPr>
                            <p:cNvPr id="0" name="图片 6536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3" y="2441"/>
                              <a:ext cx="208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20212" name="Object 20"/>
              <p:cNvGraphicFramePr>
                <a:graphicFrameLocks noChangeAspect="1"/>
              </p:cNvGraphicFramePr>
              <p:nvPr/>
            </p:nvGraphicFramePr>
            <p:xfrm>
              <a:off x="4225" y="2476"/>
              <a:ext cx="1203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7678400" imgH="4267200" progId="Equation.DSMT4">
                      <p:embed/>
                    </p:oleObj>
                  </mc:Choice>
                  <mc:Fallback>
                    <p:oleObj name="Equation" r:id="rId12" imgW="17678400" imgH="4267200" progId="Equation.DSMT4">
                      <p:embed/>
                      <p:pic>
                        <p:nvPicPr>
                          <p:cNvPr id="0" name="图片 6536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5" y="2476"/>
                            <a:ext cx="1203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0213" name="Group 21"/>
            <p:cNvGrpSpPr/>
            <p:nvPr/>
          </p:nvGrpSpPr>
          <p:grpSpPr bwMode="auto">
            <a:xfrm>
              <a:off x="1172" y="966"/>
              <a:ext cx="496" cy="222"/>
              <a:chOff x="1172" y="1046"/>
              <a:chExt cx="496" cy="222"/>
            </a:xfrm>
          </p:grpSpPr>
          <p:graphicFrame>
            <p:nvGraphicFramePr>
              <p:cNvPr id="520214" name="Object 22"/>
              <p:cNvGraphicFramePr>
                <a:graphicFrameLocks noChangeAspect="1"/>
              </p:cNvGraphicFramePr>
              <p:nvPr/>
            </p:nvGraphicFramePr>
            <p:xfrm>
              <a:off x="1364" y="1046"/>
              <a:ext cx="166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438400" imgH="2438400" progId="Equation.DSMT4">
                      <p:embed/>
                    </p:oleObj>
                  </mc:Choice>
                  <mc:Fallback>
                    <p:oleObj name="Equation" r:id="rId14" imgW="2438400" imgH="2438400" progId="Equation.DSMT4">
                      <p:embed/>
                      <p:pic>
                        <p:nvPicPr>
                          <p:cNvPr id="0" name="图片 6536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4" y="1046"/>
                            <a:ext cx="166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0215" name="AutoShape 23"/>
              <p:cNvSpPr/>
              <p:nvPr/>
            </p:nvSpPr>
            <p:spPr bwMode="auto">
              <a:xfrm rot="5400000">
                <a:off x="1396" y="996"/>
                <a:ext cx="48" cy="496"/>
              </a:xfrm>
              <a:prstGeom prst="leftBrace">
                <a:avLst>
                  <a:gd name="adj1" fmla="val 86111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520217" name="Object 25"/>
          <p:cNvGraphicFramePr>
            <a:graphicFrameLocks noChangeAspect="1"/>
          </p:cNvGraphicFramePr>
          <p:nvPr/>
        </p:nvGraphicFramePr>
        <p:xfrm>
          <a:off x="500063" y="3386138"/>
          <a:ext cx="82200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4758055" imgH="1986280" progId="Word.Document.8">
                  <p:embed/>
                </p:oleObj>
              </mc:Choice>
              <mc:Fallback>
                <p:oleObj name="Document" r:id="rId16" imgW="4758055" imgH="1986280" progId="Word.Document.8">
                  <p:embed/>
                  <p:pic>
                    <p:nvPicPr>
                      <p:cNvPr id="0" name="图片 653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386138"/>
                        <a:ext cx="82200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9"/>
          <p:cNvGrpSpPr/>
          <p:nvPr/>
        </p:nvGrpSpPr>
        <p:grpSpPr bwMode="auto">
          <a:xfrm>
            <a:off x="38100" y="2899967"/>
            <a:ext cx="5897563" cy="573088"/>
            <a:chOff x="414" y="3419"/>
            <a:chExt cx="3715" cy="361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414" y="3419"/>
              <a:ext cx="2338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其中参数          称为</a:t>
              </a:r>
            </a:p>
          </p:txBody>
        </p:sp>
        <p:graphicFrame>
          <p:nvGraphicFramePr>
            <p:cNvPr id="29" name="Object 21"/>
            <p:cNvGraphicFramePr>
              <a:graphicFrameLocks noChangeAspect="1"/>
            </p:cNvGraphicFramePr>
            <p:nvPr/>
          </p:nvGraphicFramePr>
          <p:xfrm>
            <a:off x="1373" y="3487"/>
            <a:ext cx="66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534400" imgH="3962400" progId="Equation.DSMT4">
                    <p:embed/>
                  </p:oleObj>
                </mc:Choice>
                <mc:Fallback>
                  <p:oleObj name="Equation" r:id="rId18" imgW="8534400" imgH="3962400" progId="Equation.DSMT4">
                    <p:embed/>
                    <p:pic>
                      <p:nvPicPr>
                        <p:cNvPr id="0" name="图片 653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487"/>
                          <a:ext cx="66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2415" y="3420"/>
              <a:ext cx="171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泊松强度</a:t>
              </a:r>
              <a:r>
                <a:rPr lang="en-US" altLang="zh-CN" b="1" dirty="0">
                  <a:solidFill>
                    <a:schemeClr val="bg2"/>
                  </a:solidFill>
                </a:rPr>
                <a:t>.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1" name="WordArt 5"/>
          <p:cNvSpPr>
            <a:spLocks noChangeArrowheads="1" noChangeShapeType="1" noTextEdit="1"/>
          </p:cNvSpPr>
          <p:nvPr/>
        </p:nvSpPr>
        <p:spPr bwMode="auto">
          <a:xfrm>
            <a:off x="465138" y="62230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（四）伽马分布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36" name="Object 20"/>
          <p:cNvGraphicFramePr>
            <a:graphicFrameLocks noChangeAspect="1"/>
          </p:cNvGraphicFramePr>
          <p:nvPr/>
        </p:nvGraphicFramePr>
        <p:xfrm>
          <a:off x="484188" y="2392363"/>
          <a:ext cx="81899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1135" imgH="793750" progId="Word.Document.8">
                  <p:embed/>
                </p:oleObj>
              </mc:Choice>
              <mc:Fallback>
                <p:oleObj name="Document" r:id="rId2" imgW="5271135" imgH="793750" progId="Word.Document.8">
                  <p:embed/>
                  <p:pic>
                    <p:nvPicPr>
                      <p:cNvPr id="0" name="图片 654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392363"/>
                        <a:ext cx="8189912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-142538" y="491675"/>
            <a:ext cx="5634318" cy="64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指数分布的推广：</a:t>
            </a:r>
            <a:r>
              <a:rPr lang="el-GR" altLang="zh-CN" sz="3200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Γ</a:t>
            </a:r>
            <a:r>
              <a:rPr lang="zh-CN" altLang="en-US" sz="3200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</a:p>
        </p:txBody>
      </p:sp>
      <p:grpSp>
        <p:nvGrpSpPr>
          <p:cNvPr id="63" name="Group 26"/>
          <p:cNvGrpSpPr/>
          <p:nvPr/>
        </p:nvGrpSpPr>
        <p:grpSpPr bwMode="auto">
          <a:xfrm>
            <a:off x="798513" y="1057275"/>
            <a:ext cx="7924800" cy="1282700"/>
            <a:chOff x="503" y="666"/>
            <a:chExt cx="4992" cy="808"/>
          </a:xfrm>
        </p:grpSpPr>
        <p:sp>
          <p:nvSpPr>
            <p:cNvPr id="64" name="Line 2"/>
            <p:cNvSpPr>
              <a:spLocks noChangeShapeType="1"/>
            </p:cNvSpPr>
            <p:nvPr/>
          </p:nvSpPr>
          <p:spPr bwMode="auto">
            <a:xfrm>
              <a:off x="1176" y="1248"/>
              <a:ext cx="39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stealth" w="lg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65" name="Object 3"/>
            <p:cNvGraphicFramePr>
              <a:graphicFrameLocks noChangeAspect="1"/>
            </p:cNvGraphicFramePr>
            <p:nvPr/>
          </p:nvGraphicFramePr>
          <p:xfrm>
            <a:off x="1065" y="1266"/>
            <a:ext cx="18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43200" imgH="3048000" progId="Equation.DSMT4">
                    <p:embed/>
                  </p:oleObj>
                </mc:Choice>
                <mc:Fallback>
                  <p:oleObj name="Equation" r:id="rId4" imgW="2743200" imgH="3048000" progId="Equation.DSMT4">
                    <p:embed/>
                    <p:pic>
                      <p:nvPicPr>
                        <p:cNvPr id="0" name="图片 654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266"/>
                          <a:ext cx="18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653" y="1000"/>
              <a:ext cx="487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时间轴</a:t>
              </a:r>
            </a:p>
          </p:txBody>
        </p:sp>
        <p:graphicFrame>
          <p:nvGraphicFramePr>
            <p:cNvPr id="67" name="Object 5"/>
            <p:cNvGraphicFramePr>
              <a:graphicFrameLocks noChangeAspect="1"/>
            </p:cNvGraphicFramePr>
            <p:nvPr/>
          </p:nvGraphicFramePr>
          <p:xfrm>
            <a:off x="3448" y="1144"/>
            <a:ext cx="12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28800" imgH="5181600" progId="Equation.DSMT4">
                    <p:embed/>
                  </p:oleObj>
                </mc:Choice>
                <mc:Fallback>
                  <p:oleObj name="Equation" r:id="rId6" imgW="1828800" imgH="5181600" progId="Equation.DSMT4">
                    <p:embed/>
                    <p:pic>
                      <p:nvPicPr>
                        <p:cNvPr id="0" name="图片 654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1144"/>
                          <a:ext cx="12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808" y="1220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33" y="1221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1650" y="1220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2459" y="1221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2964" y="1220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3251" y="1219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rou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74" name="Group 12"/>
            <p:cNvGrpSpPr/>
            <p:nvPr/>
          </p:nvGrpSpPr>
          <p:grpSpPr bwMode="auto">
            <a:xfrm>
              <a:off x="503" y="666"/>
              <a:ext cx="4992" cy="327"/>
              <a:chOff x="719" y="1842"/>
              <a:chExt cx="4992" cy="327"/>
            </a:xfrm>
          </p:grpSpPr>
          <p:sp>
            <p:nvSpPr>
              <p:cNvPr id="83" name="Rectangle 13"/>
              <p:cNvSpPr>
                <a:spLocks noChangeArrowheads="1"/>
              </p:cNvSpPr>
              <p:nvPr/>
            </p:nvSpPr>
            <p:spPr bwMode="auto">
              <a:xfrm>
                <a:off x="719" y="1842"/>
                <a:ext cx="49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chemeClr val="bg2"/>
                    </a:solidFill>
                  </a:rPr>
                  <a:t>在泊松流中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,</a:t>
                </a:r>
                <a:r>
                  <a:rPr lang="zh-CN" altLang="en-US" b="1" dirty="0">
                    <a:solidFill>
                      <a:schemeClr val="bg2"/>
                    </a:solidFill>
                  </a:rPr>
                  <a:t>记时间间隔</a:t>
                </a:r>
                <a:r>
                  <a:rPr lang="en-US" altLang="zh-CN" b="1" dirty="0">
                    <a:solidFill>
                      <a:schemeClr val="bg2"/>
                    </a:solidFill>
                  </a:rPr>
                  <a:t>    </a:t>
                </a:r>
                <a:r>
                  <a:rPr lang="zh-CN" altLang="en-US" b="1" dirty="0">
                    <a:solidFill>
                      <a:schemeClr val="bg2"/>
                    </a:solidFill>
                  </a:rPr>
                  <a:t>    中出现的质点数为</a:t>
                </a:r>
                <a:endPara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4" name="Object 14"/>
              <p:cNvGraphicFramePr>
                <a:graphicFrameLocks noChangeAspect="1"/>
              </p:cNvGraphicFramePr>
              <p:nvPr/>
            </p:nvGraphicFramePr>
            <p:xfrm>
              <a:off x="3157" y="1886"/>
              <a:ext cx="482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7010400" imgH="4267200" progId="Equation.DSMT4">
                      <p:embed/>
                    </p:oleObj>
                  </mc:Choice>
                  <mc:Fallback>
                    <p:oleObj name="Equation" r:id="rId8" imgW="7010400" imgH="4267200" progId="Equation.DSMT4">
                      <p:embed/>
                      <p:pic>
                        <p:nvPicPr>
                          <p:cNvPr id="0" name="图片 6546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7" y="1886"/>
                            <a:ext cx="482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15"/>
              <p:cNvGraphicFramePr>
                <a:graphicFrameLocks noChangeAspect="1"/>
              </p:cNvGraphicFramePr>
              <p:nvPr/>
            </p:nvGraphicFramePr>
            <p:xfrm>
              <a:off x="5384" y="1915"/>
              <a:ext cx="25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657600" imgH="3352800" progId="Equation.DSMT4">
                      <p:embed/>
                    </p:oleObj>
                  </mc:Choice>
                  <mc:Fallback>
                    <p:oleObj name="Equation" r:id="rId10" imgW="3657600" imgH="3352800" progId="Equation.DSMT4">
                      <p:embed/>
                      <p:pic>
                        <p:nvPicPr>
                          <p:cNvPr id="0" name="图片 6546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4" y="1915"/>
                            <a:ext cx="251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6" name="Group 21"/>
            <p:cNvGrpSpPr/>
            <p:nvPr/>
          </p:nvGrpSpPr>
          <p:grpSpPr bwMode="auto">
            <a:xfrm>
              <a:off x="1172" y="966"/>
              <a:ext cx="496" cy="222"/>
              <a:chOff x="1172" y="1046"/>
              <a:chExt cx="496" cy="222"/>
            </a:xfrm>
          </p:grpSpPr>
          <p:graphicFrame>
            <p:nvGraphicFramePr>
              <p:cNvPr id="77" name="Object 22"/>
              <p:cNvGraphicFramePr>
                <a:graphicFrameLocks noChangeAspect="1"/>
              </p:cNvGraphicFramePr>
              <p:nvPr/>
            </p:nvGraphicFramePr>
            <p:xfrm>
              <a:off x="1364" y="1046"/>
              <a:ext cx="166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438400" imgH="2438400" progId="Equation.DSMT4">
                      <p:embed/>
                    </p:oleObj>
                  </mc:Choice>
                  <mc:Fallback>
                    <p:oleObj name="Equation" r:id="rId12" imgW="2438400" imgH="2438400" progId="Equation.DSMT4">
                      <p:embed/>
                      <p:pic>
                        <p:nvPicPr>
                          <p:cNvPr id="0" name="图片 6546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4" y="1046"/>
                            <a:ext cx="166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AutoShape 23"/>
              <p:cNvSpPr/>
              <p:nvPr/>
            </p:nvSpPr>
            <p:spPr bwMode="auto">
              <a:xfrm rot="5400000">
                <a:off x="1396" y="996"/>
                <a:ext cx="48" cy="496"/>
              </a:xfrm>
              <a:prstGeom prst="leftBrace">
                <a:avLst>
                  <a:gd name="adj1" fmla="val 86111"/>
                  <a:gd name="adj2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1719244" y="3680384"/>
          <a:ext cx="23288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6000" imgH="4267200" progId="Equation.DSMT4">
                  <p:embed/>
                </p:oleObj>
              </mc:Choice>
              <mc:Fallback>
                <p:oleObj name="Equation" r:id="rId14" imgW="21336000" imgH="4267200" progId="Equation.DSMT4">
                  <p:embed/>
                  <p:pic>
                    <p:nvPicPr>
                      <p:cNvPr id="0" name="图片 654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44" y="3680384"/>
                        <a:ext cx="23288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351797" y="4119637"/>
            <a:ext cx="569230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600" dirty="0">
                <a:solidFill>
                  <a:schemeClr val="bg2"/>
                </a:solidFill>
                <a:latin typeface="+mj-lt"/>
              </a:rPr>
              <a:t>= </a:t>
            </a:r>
            <a:r>
              <a:rPr lang="en-US" altLang="zh-CN" sz="2600" b="1" i="1" dirty="0">
                <a:solidFill>
                  <a:schemeClr val="bg2"/>
                </a:solidFill>
                <a:latin typeface="+mj-lt"/>
              </a:rPr>
              <a:t>P</a:t>
            </a:r>
            <a:r>
              <a:rPr lang="en-US" altLang="zh-CN" sz="2600" b="1" dirty="0">
                <a:solidFill>
                  <a:schemeClr val="bg2"/>
                </a:solidFill>
                <a:latin typeface="+mj-lt"/>
              </a:rPr>
              <a:t>{</a:t>
            </a:r>
            <a:r>
              <a:rPr lang="zh-CN" altLang="en-US" sz="2600" b="1" dirty="0">
                <a:solidFill>
                  <a:schemeClr val="bg2"/>
                </a:solidFill>
                <a:latin typeface="+mj-lt"/>
              </a:rPr>
              <a:t>在</a:t>
            </a:r>
            <a:r>
              <a:rPr lang="en-US" altLang="zh-CN" sz="2600" b="1" dirty="0">
                <a:solidFill>
                  <a:schemeClr val="bg2"/>
                </a:solidFill>
                <a:latin typeface="+mj-lt"/>
              </a:rPr>
              <a:t>(0, </a:t>
            </a:r>
            <a:r>
              <a:rPr lang="en-US" altLang="zh-CN" sz="2600" b="1" i="1" dirty="0">
                <a:solidFill>
                  <a:schemeClr val="bg2"/>
                </a:solidFill>
                <a:latin typeface="+mj-lt"/>
              </a:rPr>
              <a:t>t</a:t>
            </a:r>
            <a:r>
              <a:rPr lang="en-US" altLang="zh-CN" sz="2600" b="1" dirty="0">
                <a:solidFill>
                  <a:schemeClr val="bg2"/>
                </a:solidFill>
                <a:latin typeface="+mj-lt"/>
              </a:rPr>
              <a:t>]</a:t>
            </a:r>
            <a:r>
              <a:rPr lang="zh-CN" altLang="en-US" sz="2600" b="1" dirty="0">
                <a:solidFill>
                  <a:schemeClr val="bg2"/>
                </a:solidFill>
                <a:latin typeface="+mj-lt"/>
              </a:rPr>
              <a:t>内出现冲击次数不超过</a:t>
            </a:r>
            <a:r>
              <a:rPr lang="en-US" altLang="zh-CN" sz="2600" b="1" i="1" dirty="0">
                <a:solidFill>
                  <a:schemeClr val="bg2"/>
                </a:solidFill>
                <a:latin typeface="+mj-lt"/>
              </a:rPr>
              <a:t>r</a:t>
            </a:r>
            <a:r>
              <a:rPr lang="en-US" altLang="zh-CN" sz="2600" b="1" dirty="0">
                <a:solidFill>
                  <a:schemeClr val="bg2"/>
                </a:solidFill>
                <a:latin typeface="+mj-lt"/>
              </a:rPr>
              <a:t>-1}</a:t>
            </a:r>
            <a:endParaRPr lang="zh-CN" altLang="en-US" sz="2600" b="1" dirty="0">
              <a:solidFill>
                <a:schemeClr val="bg2"/>
              </a:solidFill>
              <a:latin typeface="+mj-lt"/>
            </a:endParaRPr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2382619" y="4606603"/>
          <a:ext cx="2095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202400" imgH="8229600" progId="Equation.DSMT4">
                  <p:embed/>
                </p:oleObj>
              </mc:Choice>
              <mc:Fallback>
                <p:oleObj name="Equation" r:id="rId16" imgW="19202400" imgH="8229600" progId="Equation.DSMT4">
                  <p:embed/>
                  <p:pic>
                    <p:nvPicPr>
                      <p:cNvPr id="0" name="图片 654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619" y="4606603"/>
                        <a:ext cx="20955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2382619" y="5416590"/>
          <a:ext cx="2028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592800" imgH="8839200" progId="Equation.DSMT4">
                  <p:embed/>
                </p:oleObj>
              </mc:Choice>
              <mc:Fallback>
                <p:oleObj name="Equation" r:id="rId18" imgW="18592800" imgH="8839200" progId="Equation.DSMT4">
                  <p:embed/>
                  <p:pic>
                    <p:nvPicPr>
                      <p:cNvPr id="0" name="图片 654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619" y="5416590"/>
                        <a:ext cx="2028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725488" y="982663"/>
            <a:ext cx="424815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的密度函数为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2222500" y="1587500"/>
          <a:ext cx="44561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95200" imgH="9144000" progId="Equation.DSMT4">
                  <p:embed/>
                </p:oleObj>
              </mc:Choice>
              <mc:Fallback>
                <p:oleObj name="Equation" r:id="rId2" imgW="37795200" imgH="9144000" progId="Equation.DSMT4">
                  <p:embed/>
                  <p:pic>
                    <p:nvPicPr>
                      <p:cNvPr id="0" name="图片 655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587500"/>
                        <a:ext cx="4456113" cy="108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6" name="AutoShape 6"/>
          <p:cNvSpPr>
            <a:spLocks noChangeArrowheads="1"/>
          </p:cNvSpPr>
          <p:nvPr/>
        </p:nvSpPr>
        <p:spPr bwMode="auto">
          <a:xfrm>
            <a:off x="806450" y="3173413"/>
            <a:ext cx="1169988" cy="309562"/>
          </a:xfrm>
          <a:prstGeom prst="rightArrow">
            <a:avLst>
              <a:gd name="adj1" fmla="val 50000"/>
              <a:gd name="adj2" fmla="val 94487"/>
            </a:avLst>
          </a:prstGeom>
          <a:gradFill rotWithShape="1">
            <a:gsLst>
              <a:gs pos="0">
                <a:schemeClr val="accent1">
                  <a:gamma/>
                  <a:tint val="27843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27843"/>
                  <a:invGamma/>
                </a:schemeClr>
              </a:gs>
            </a:gsLst>
            <a:lin ang="18900000" scaled="1"/>
          </a:gradFill>
          <a:ln w="12700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2247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22248" name="Object 8"/>
          <p:cNvGraphicFramePr>
            <a:graphicFrameLocks noChangeAspect="1"/>
          </p:cNvGraphicFramePr>
          <p:nvPr/>
        </p:nvGraphicFramePr>
        <p:xfrm>
          <a:off x="2374900" y="3071813"/>
          <a:ext cx="4152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80800" imgH="11887200" progId="Equation.DSMT4">
                  <p:embed/>
                </p:oleObj>
              </mc:Choice>
              <mc:Fallback>
                <p:oleObj name="Equation" r:id="rId4" imgW="36880800" imgH="11887200" progId="Equation.DSMT4">
                  <p:embed/>
                  <p:pic>
                    <p:nvPicPr>
                      <p:cNvPr id="0" name="图片 655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071813"/>
                        <a:ext cx="4152900" cy="134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49" name="Group 9"/>
          <p:cNvGrpSpPr/>
          <p:nvPr/>
        </p:nvGrpSpPr>
        <p:grpSpPr bwMode="auto">
          <a:xfrm>
            <a:off x="3603627" y="3560765"/>
            <a:ext cx="2327276" cy="2312988"/>
            <a:chOff x="2270" y="2243"/>
            <a:chExt cx="1466" cy="1457"/>
          </a:xfrm>
        </p:grpSpPr>
        <p:sp>
          <p:nvSpPr>
            <p:cNvPr id="522250" name="Oval 10"/>
            <p:cNvSpPr>
              <a:spLocks noChangeArrowheads="1"/>
            </p:cNvSpPr>
            <p:nvPr/>
          </p:nvSpPr>
          <p:spPr bwMode="auto">
            <a:xfrm>
              <a:off x="2270" y="2243"/>
              <a:ext cx="661" cy="347"/>
            </a:xfrm>
            <a:prstGeom prst="ellipse">
              <a:avLst/>
            </a:prstGeom>
            <a:noFill/>
            <a:ln w="28575" algn="ctr">
              <a:solidFill>
                <a:srgbClr val="FFCC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22251" name="Group 11"/>
            <p:cNvGrpSpPr/>
            <p:nvPr/>
          </p:nvGrpSpPr>
          <p:grpSpPr bwMode="auto">
            <a:xfrm>
              <a:off x="2804" y="2600"/>
              <a:ext cx="932" cy="1100"/>
              <a:chOff x="2804" y="2600"/>
              <a:chExt cx="932" cy="1100"/>
            </a:xfrm>
          </p:grpSpPr>
          <p:sp>
            <p:nvSpPr>
              <p:cNvPr id="522252" name="Text Box 12"/>
              <p:cNvSpPr txBox="1">
                <a:spLocks noChangeArrowheads="1"/>
              </p:cNvSpPr>
              <p:nvPr/>
            </p:nvSpPr>
            <p:spPr bwMode="auto">
              <a:xfrm>
                <a:off x="3024" y="3034"/>
                <a:ext cx="712" cy="666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</a:lstStyle>
              <a:p>
                <a:r>
                  <a:rPr lang="en-US" altLang="zh-CN" b="1" dirty="0">
                    <a:latin typeface="+mj-lt"/>
                  </a:rPr>
                  <a:t>Γ</a:t>
                </a:r>
                <a:r>
                  <a:rPr lang="en-US" altLang="zh-CN" dirty="0">
                    <a:latin typeface="+mj-lt"/>
                  </a:rPr>
                  <a:t>(</a:t>
                </a:r>
                <a:r>
                  <a:rPr lang="en-US" altLang="zh-CN" i="1" dirty="0">
                    <a:latin typeface="+mj-lt"/>
                  </a:rPr>
                  <a:t>r</a:t>
                </a:r>
                <a:r>
                  <a:rPr lang="en-US" altLang="zh-CN" dirty="0">
                    <a:latin typeface="+mj-lt"/>
                  </a:rPr>
                  <a:t>) </a:t>
                </a:r>
                <a:r>
                  <a:rPr lang="zh-CN" altLang="en-US" dirty="0">
                    <a:latin typeface="+mj-lt"/>
                  </a:rPr>
                  <a:t>替代</a:t>
                </a:r>
              </a:p>
            </p:txBody>
          </p:sp>
          <p:sp>
            <p:nvSpPr>
              <p:cNvPr id="522253" name="Line 13"/>
              <p:cNvSpPr>
                <a:spLocks noChangeShapeType="1"/>
              </p:cNvSpPr>
              <p:nvPr/>
            </p:nvSpPr>
            <p:spPr bwMode="auto">
              <a:xfrm>
                <a:off x="2804" y="2600"/>
                <a:ext cx="237" cy="416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60000"/>
                    <a:lumOff val="40000"/>
                  </a:schemeClr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/>
      <p:bldP spid="5222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0" y="28597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0" y="27263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0" y="29168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23270" name="Group 6"/>
          <p:cNvGrpSpPr/>
          <p:nvPr/>
        </p:nvGrpSpPr>
        <p:grpSpPr bwMode="auto">
          <a:xfrm>
            <a:off x="338138" y="849948"/>
            <a:ext cx="8783638" cy="4129086"/>
            <a:chOff x="213" y="743"/>
            <a:chExt cx="5533" cy="2601"/>
          </a:xfrm>
        </p:grpSpPr>
        <p:graphicFrame>
          <p:nvGraphicFramePr>
            <p:cNvPr id="523271" name="Object 7"/>
            <p:cNvGraphicFramePr>
              <a:graphicFrameLocks noChangeAspect="1"/>
            </p:cNvGraphicFramePr>
            <p:nvPr/>
          </p:nvGraphicFramePr>
          <p:xfrm>
            <a:off x="213" y="743"/>
            <a:ext cx="5533" cy="2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578225" imgH="1389380" progId="Word.Document.8">
                    <p:embed/>
                  </p:oleObj>
                </mc:Choice>
                <mc:Fallback>
                  <p:oleObj name="Document" r:id="rId2" imgW="3578225" imgH="1389380" progId="Word.Document.8">
                    <p:embed/>
                    <p:pic>
                      <p:nvPicPr>
                        <p:cNvPr id="0" name="图片 656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743"/>
                          <a:ext cx="5533" cy="2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72" name="Object 8"/>
            <p:cNvGraphicFramePr>
              <a:graphicFrameLocks noChangeAspect="1"/>
            </p:cNvGraphicFramePr>
            <p:nvPr/>
          </p:nvGraphicFramePr>
          <p:xfrm>
            <a:off x="1165" y="2884"/>
            <a:ext cx="271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271200" imgH="6096000" progId="Equation.DSMT4">
                    <p:embed/>
                  </p:oleObj>
                </mc:Choice>
                <mc:Fallback>
                  <p:oleObj name="Equation" r:id="rId4" imgW="36271200" imgH="6096000" progId="Equation.DSMT4">
                    <p:embed/>
                    <p:pic>
                      <p:nvPicPr>
                        <p:cNvPr id="0" name="图片 656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2884"/>
                          <a:ext cx="2712" cy="4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273" name="Text Box 9"/>
            <p:cNvSpPr txBox="1">
              <a:spLocks noChangeArrowheads="1"/>
            </p:cNvSpPr>
            <p:nvPr/>
          </p:nvSpPr>
          <p:spPr bwMode="auto">
            <a:xfrm>
              <a:off x="3888" y="2947"/>
              <a:ext cx="160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是</a:t>
              </a:r>
              <a:r>
                <a:rPr lang="en-US" altLang="zh-CN" sz="2400" b="1" dirty="0">
                  <a:solidFill>
                    <a:srgbClr val="FFFFFF"/>
                  </a:solidFill>
                </a:rPr>
                <a:t>Γ</a:t>
              </a:r>
              <a:r>
                <a:rPr lang="zh-CN" altLang="en-US" sz="2400" b="1" dirty="0">
                  <a:solidFill>
                    <a:srgbClr val="FFFFFF"/>
                  </a:solidFill>
                </a:rPr>
                <a:t>函数。 </a:t>
              </a:r>
            </a:p>
          </p:txBody>
        </p:sp>
      </p:grpSp>
      <p:graphicFrame>
        <p:nvGraphicFramePr>
          <p:cNvPr id="523274" name="Object 10"/>
          <p:cNvGraphicFramePr>
            <a:graphicFrameLocks noChangeAspect="1"/>
          </p:cNvGraphicFramePr>
          <p:nvPr/>
        </p:nvGraphicFramePr>
        <p:xfrm>
          <a:off x="384175" y="5185410"/>
          <a:ext cx="71818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2959735" imgH="398145" progId="Word.Document.8">
                  <p:embed/>
                </p:oleObj>
              </mc:Choice>
              <mc:Fallback>
                <p:oleObj name="Document" r:id="rId6" imgW="2959735" imgH="398145" progId="Word.Document.8">
                  <p:embed/>
                  <p:pic>
                    <p:nvPicPr>
                      <p:cNvPr id="0" name="图片 656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5185410"/>
                        <a:ext cx="71818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5768975" y="5071110"/>
            <a:ext cx="3106738" cy="105779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</a:lstStyle>
          <a:p>
            <a:r>
              <a:rPr lang="zh-CN" altLang="en-US" dirty="0">
                <a:latin typeface="+mj-lt"/>
              </a:rPr>
              <a:t>当</a:t>
            </a:r>
            <a:r>
              <a:rPr lang="en-US" altLang="zh-CN" i="1" dirty="0">
                <a:latin typeface="+mj-lt"/>
              </a:rPr>
              <a:t>r </a:t>
            </a:r>
            <a:r>
              <a:rPr lang="en-US" altLang="zh-CN" dirty="0">
                <a:latin typeface="+mj-lt"/>
              </a:rPr>
              <a:t>=1</a:t>
            </a:r>
            <a:r>
              <a:rPr lang="zh-CN" altLang="en-US" dirty="0">
                <a:latin typeface="+mj-lt"/>
              </a:rPr>
              <a:t>时，</a:t>
            </a:r>
            <a:r>
              <a:rPr lang="en-US" altLang="zh-CN" dirty="0">
                <a:latin typeface="+mj-lt"/>
              </a:rPr>
              <a:t>Γ(1, </a:t>
            </a:r>
            <a:r>
              <a:rPr lang="en-US" altLang="zh-CN" i="1" dirty="0">
                <a:latin typeface="+mj-lt"/>
              </a:rPr>
              <a:t>λ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就是指数分布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7" y="844826"/>
            <a:ext cx="4283766" cy="32121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</p:pic>
      <p:pic>
        <p:nvPicPr>
          <p:cNvPr id="610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91" y="844826"/>
            <a:ext cx="4282484" cy="3211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6584" y="4441481"/>
            <a:ext cx="4248150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：形状参数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l-GR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λ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：尺度参数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832954"/>
            <a:ext cx="4880803" cy="403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46583" y="5106582"/>
            <a:ext cx="8329059" cy="122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伽马模型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的解释：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对于任意一次地震，下一次地震紧跟其后的可能性非常大，并且这种可能性随时间单调下降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6400" y="1725244"/>
            <a:ext cx="3289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指数模型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的解释：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即使知道上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个时间单位内没有发生地震，也无法预知下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个时间单位内发生地震的概率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7478" y="929420"/>
            <a:ext cx="3432350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地震的概率模型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78" name="WordArt 42"/>
          <p:cNvSpPr>
            <a:spLocks noChangeArrowheads="1" noChangeShapeType="1" noTextEdit="1"/>
          </p:cNvSpPr>
          <p:nvPr/>
        </p:nvSpPr>
        <p:spPr bwMode="auto">
          <a:xfrm>
            <a:off x="844550" y="2898775"/>
            <a:ext cx="236538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75179" name="WordArt 43"/>
          <p:cNvSpPr>
            <a:spLocks noChangeArrowheads="1" noChangeShapeType="1" noTextEdit="1"/>
          </p:cNvSpPr>
          <p:nvPr/>
        </p:nvSpPr>
        <p:spPr bwMode="auto">
          <a:xfrm>
            <a:off x="847725" y="3386138"/>
            <a:ext cx="236538" cy="2238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75180" name="AutoShape 44"/>
          <p:cNvSpPr/>
          <p:nvPr/>
        </p:nvSpPr>
        <p:spPr bwMode="auto">
          <a:xfrm>
            <a:off x="2844800" y="4457700"/>
            <a:ext cx="127000" cy="736600"/>
          </a:xfrm>
          <a:prstGeom prst="leftBrace">
            <a:avLst>
              <a:gd name="adj1" fmla="val 48333"/>
              <a:gd name="adj2" fmla="val 50000"/>
            </a:avLst>
          </a:prstGeom>
          <a:noFill/>
          <a:ln w="28575">
            <a:solidFill>
              <a:srgbClr val="1313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81" name="WordArt 45"/>
          <p:cNvSpPr>
            <a:spLocks noChangeArrowheads="1" noChangeShapeType="1" noTextEdit="1"/>
          </p:cNvSpPr>
          <p:nvPr/>
        </p:nvSpPr>
        <p:spPr bwMode="auto">
          <a:xfrm>
            <a:off x="3144838" y="4387850"/>
            <a:ext cx="14462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离散型 </a:t>
            </a:r>
            <a:r>
              <a:rPr lang="en-US" altLang="zh-CN" sz="3600" b="1" kern="10" dirty="0" err="1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b="1" kern="10" dirty="0">
              <a:ln w="50800"/>
              <a:solidFill>
                <a:schemeClr val="bg1">
                  <a:shade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5182" name="WordArt 46"/>
          <p:cNvSpPr>
            <a:spLocks noChangeArrowheads="1" noChangeShapeType="1" noTextEdit="1"/>
          </p:cNvSpPr>
          <p:nvPr/>
        </p:nvSpPr>
        <p:spPr bwMode="auto">
          <a:xfrm>
            <a:off x="3159125" y="4935538"/>
            <a:ext cx="1674813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非离散型 </a:t>
            </a:r>
            <a:r>
              <a:rPr lang="en-US" altLang="zh-CN" sz="3600" b="1" kern="1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b="1" kern="10">
              <a:ln w="50800"/>
              <a:solidFill>
                <a:schemeClr val="bg1">
                  <a:shade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75183" name="Group 47"/>
          <p:cNvGrpSpPr/>
          <p:nvPr/>
        </p:nvGrpSpPr>
        <p:grpSpPr bwMode="auto">
          <a:xfrm>
            <a:off x="347297" y="2442099"/>
            <a:ext cx="977159" cy="355070"/>
            <a:chOff x="237" y="1715"/>
            <a:chExt cx="710" cy="231"/>
          </a:xfrm>
        </p:grpSpPr>
        <p:pic>
          <p:nvPicPr>
            <p:cNvPr id="475184" name="Picture 48" descr="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5185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237" y="1729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1313FF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注</a:t>
              </a:r>
            </a:p>
          </p:txBody>
        </p:sp>
      </p:grpSp>
      <p:sp>
        <p:nvSpPr>
          <p:cNvPr id="475186" name="WordArt 50"/>
          <p:cNvSpPr>
            <a:spLocks noChangeArrowheads="1" noChangeShapeType="1" noTextEdit="1"/>
          </p:cNvSpPr>
          <p:nvPr/>
        </p:nvSpPr>
        <p:spPr bwMode="auto">
          <a:xfrm>
            <a:off x="1239838" y="2813050"/>
            <a:ext cx="5292725" cy="284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连续型随机变量在区间上取值是“连续的”</a:t>
            </a:r>
          </a:p>
        </p:txBody>
      </p:sp>
      <p:sp>
        <p:nvSpPr>
          <p:cNvPr id="475187" name="WordArt 51"/>
          <p:cNvSpPr>
            <a:spLocks noChangeArrowheads="1" noChangeShapeType="1" noTextEdit="1"/>
          </p:cNvSpPr>
          <p:nvPr/>
        </p:nvSpPr>
        <p:spPr bwMode="auto">
          <a:xfrm>
            <a:off x="1228725" y="3271838"/>
            <a:ext cx="7199313" cy="322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连续型随机变量的分布函数是连续函数</a:t>
            </a:r>
            <a:r>
              <a:rPr lang="en-US" altLang="zh-CN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且能表成上述形式</a:t>
            </a:r>
          </a:p>
        </p:txBody>
      </p:sp>
      <p:sp>
        <p:nvSpPr>
          <p:cNvPr id="475189" name="WordArt 53"/>
          <p:cNvSpPr>
            <a:spLocks noChangeArrowheads="1" noChangeShapeType="1" noTextEdit="1"/>
          </p:cNvSpPr>
          <p:nvPr/>
        </p:nvSpPr>
        <p:spPr bwMode="auto">
          <a:xfrm>
            <a:off x="400050" y="3949700"/>
            <a:ext cx="3117850" cy="319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随机变量的基本类型</a:t>
            </a:r>
          </a:p>
        </p:txBody>
      </p:sp>
      <p:sp>
        <p:nvSpPr>
          <p:cNvPr id="475190" name="WordArt 54"/>
          <p:cNvSpPr>
            <a:spLocks noChangeArrowheads="1" noChangeShapeType="1" noTextEdit="1"/>
          </p:cNvSpPr>
          <p:nvPr/>
        </p:nvSpPr>
        <p:spPr bwMode="auto">
          <a:xfrm>
            <a:off x="5203825" y="4706938"/>
            <a:ext cx="1446213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连续型 </a:t>
            </a:r>
            <a:r>
              <a:rPr lang="en-US" altLang="zh-CN" sz="3600" b="1" kern="10" dirty="0" err="1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b="1" kern="10" dirty="0">
              <a:ln w="50800"/>
              <a:solidFill>
                <a:schemeClr val="bg1">
                  <a:shade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5191" name="WordArt 55"/>
          <p:cNvSpPr>
            <a:spLocks noChangeArrowheads="1" noChangeShapeType="1" noTextEdit="1"/>
          </p:cNvSpPr>
          <p:nvPr/>
        </p:nvSpPr>
        <p:spPr bwMode="auto">
          <a:xfrm>
            <a:off x="5192713" y="5280025"/>
            <a:ext cx="14462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3600" b="1" kern="10" dirty="0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奇异型 </a:t>
            </a:r>
            <a:r>
              <a:rPr lang="en-US" altLang="zh-CN" sz="3600" b="1" kern="10" dirty="0" err="1">
                <a:ln w="50800"/>
                <a:solidFill>
                  <a:schemeClr val="bg1">
                    <a:shade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b="1" kern="10" dirty="0">
              <a:ln w="50800"/>
              <a:solidFill>
                <a:schemeClr val="bg1">
                  <a:shade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5192" name="AutoShape 56"/>
          <p:cNvSpPr/>
          <p:nvPr/>
        </p:nvSpPr>
        <p:spPr bwMode="auto">
          <a:xfrm>
            <a:off x="4941888" y="4764088"/>
            <a:ext cx="127000" cy="736600"/>
          </a:xfrm>
          <a:prstGeom prst="leftBrace">
            <a:avLst>
              <a:gd name="adj1" fmla="val 48333"/>
              <a:gd name="adj2" fmla="val 50000"/>
            </a:avLst>
          </a:prstGeom>
          <a:noFill/>
          <a:ln w="19050">
            <a:solidFill>
              <a:srgbClr val="1313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93" name="Oval 57"/>
          <p:cNvSpPr>
            <a:spLocks noChangeArrowheads="1"/>
          </p:cNvSpPr>
          <p:nvPr/>
        </p:nvSpPr>
        <p:spPr bwMode="auto">
          <a:xfrm>
            <a:off x="5081588" y="4637088"/>
            <a:ext cx="1663700" cy="444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94" name="Oval 58"/>
          <p:cNvSpPr>
            <a:spLocks noChangeArrowheads="1"/>
          </p:cNvSpPr>
          <p:nvPr/>
        </p:nvSpPr>
        <p:spPr bwMode="auto">
          <a:xfrm>
            <a:off x="5108575" y="5197475"/>
            <a:ext cx="1663700" cy="4445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5195" name="Group 59"/>
          <p:cNvGrpSpPr/>
          <p:nvPr/>
        </p:nvGrpSpPr>
        <p:grpSpPr bwMode="auto">
          <a:xfrm>
            <a:off x="2076450" y="4787900"/>
            <a:ext cx="3117850" cy="1593105"/>
            <a:chOff x="1464" y="2768"/>
            <a:chExt cx="1808" cy="945"/>
          </a:xfrm>
        </p:grpSpPr>
        <p:sp>
          <p:nvSpPr>
            <p:cNvPr id="475196" name="Freeform 60"/>
            <p:cNvSpPr/>
            <p:nvPr/>
          </p:nvSpPr>
          <p:spPr bwMode="auto">
            <a:xfrm>
              <a:off x="1464" y="2768"/>
              <a:ext cx="1808" cy="945"/>
            </a:xfrm>
            <a:custGeom>
              <a:avLst/>
              <a:gdLst>
                <a:gd name="T0" fmla="*/ 824 w 1808"/>
                <a:gd name="T1" fmla="*/ 0 h 888"/>
                <a:gd name="T2" fmla="*/ 520 w 1808"/>
                <a:gd name="T3" fmla="*/ 376 h 888"/>
                <a:gd name="T4" fmla="*/ 120 w 1808"/>
                <a:gd name="T5" fmla="*/ 424 h 888"/>
                <a:gd name="T6" fmla="*/ 0 w 1808"/>
                <a:gd name="T7" fmla="*/ 656 h 888"/>
                <a:gd name="T8" fmla="*/ 112 w 1808"/>
                <a:gd name="T9" fmla="*/ 856 h 888"/>
                <a:gd name="T10" fmla="*/ 512 w 1808"/>
                <a:gd name="T11" fmla="*/ 888 h 888"/>
                <a:gd name="T12" fmla="*/ 968 w 1808"/>
                <a:gd name="T13" fmla="*/ 872 h 888"/>
                <a:gd name="T14" fmla="*/ 1464 w 1808"/>
                <a:gd name="T15" fmla="*/ 888 h 888"/>
                <a:gd name="T16" fmla="*/ 1664 w 1808"/>
                <a:gd name="T17" fmla="*/ 720 h 888"/>
                <a:gd name="T18" fmla="*/ 1655 w 1808"/>
                <a:gd name="T19" fmla="*/ 510 h 888"/>
                <a:gd name="T20" fmla="*/ 1456 w 1808"/>
                <a:gd name="T21" fmla="*/ 432 h 888"/>
                <a:gd name="T22" fmla="*/ 1808 w 1808"/>
                <a:gd name="T23" fmla="*/ 128 h 888"/>
                <a:gd name="T24" fmla="*/ 1144 w 1808"/>
                <a:gd name="T25" fmla="*/ 384 h 888"/>
                <a:gd name="T26" fmla="*/ 864 w 1808"/>
                <a:gd name="T27" fmla="*/ 384 h 888"/>
                <a:gd name="T28" fmla="*/ 824 w 1808"/>
                <a:gd name="T2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8" h="888">
                  <a:moveTo>
                    <a:pt x="824" y="0"/>
                  </a:moveTo>
                  <a:lnTo>
                    <a:pt x="520" y="376"/>
                  </a:lnTo>
                  <a:lnTo>
                    <a:pt x="120" y="424"/>
                  </a:lnTo>
                  <a:lnTo>
                    <a:pt x="0" y="656"/>
                  </a:lnTo>
                  <a:lnTo>
                    <a:pt x="112" y="856"/>
                  </a:lnTo>
                  <a:lnTo>
                    <a:pt x="512" y="888"/>
                  </a:lnTo>
                  <a:lnTo>
                    <a:pt x="968" y="872"/>
                  </a:lnTo>
                  <a:lnTo>
                    <a:pt x="1464" y="888"/>
                  </a:lnTo>
                  <a:lnTo>
                    <a:pt x="1664" y="720"/>
                  </a:lnTo>
                  <a:lnTo>
                    <a:pt x="1655" y="510"/>
                  </a:lnTo>
                  <a:lnTo>
                    <a:pt x="1456" y="432"/>
                  </a:lnTo>
                  <a:lnTo>
                    <a:pt x="1808" y="128"/>
                  </a:lnTo>
                  <a:lnTo>
                    <a:pt x="1144" y="384"/>
                  </a:lnTo>
                  <a:lnTo>
                    <a:pt x="864" y="384"/>
                  </a:lnTo>
                  <a:lnTo>
                    <a:pt x="8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 cap="flat" cmpd="sng">
              <a:solidFill>
                <a:schemeClr val="tx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5197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584" y="3247"/>
              <a:ext cx="1390" cy="4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只讨论现实中广泛</a:t>
              </a:r>
            </a:p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存在的这两种类型</a:t>
              </a:r>
            </a:p>
          </p:txBody>
        </p:sp>
      </p:grpSp>
      <p:sp>
        <p:nvSpPr>
          <p:cNvPr id="475198" name="Oval 62"/>
          <p:cNvSpPr>
            <a:spLocks noChangeArrowheads="1"/>
          </p:cNvSpPr>
          <p:nvPr/>
        </p:nvSpPr>
        <p:spPr bwMode="auto">
          <a:xfrm>
            <a:off x="3022600" y="4318000"/>
            <a:ext cx="1638300" cy="444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5203" name="Group 67"/>
          <p:cNvGrpSpPr/>
          <p:nvPr/>
        </p:nvGrpSpPr>
        <p:grpSpPr bwMode="auto">
          <a:xfrm>
            <a:off x="5375275" y="5819775"/>
            <a:ext cx="3033713" cy="561529"/>
            <a:chOff x="3644" y="3491"/>
            <a:chExt cx="1145" cy="237"/>
          </a:xfrm>
        </p:grpSpPr>
        <p:sp>
          <p:nvSpPr>
            <p:cNvPr id="475204" name="AutoShape 68"/>
            <p:cNvSpPr>
              <a:spLocks noChangeArrowheads="1"/>
            </p:cNvSpPr>
            <p:nvPr/>
          </p:nvSpPr>
          <p:spPr bwMode="auto">
            <a:xfrm>
              <a:off x="3644" y="3491"/>
              <a:ext cx="1145" cy="237"/>
            </a:xfrm>
            <a:prstGeom prst="wedgeRectCallout">
              <a:avLst>
                <a:gd name="adj1" fmla="val -21880"/>
                <a:gd name="adj2" fmla="val -9852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5205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691" y="3541"/>
              <a:ext cx="104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人为构造的随机变量</a:t>
              </a:r>
            </a:p>
          </p:txBody>
        </p:sp>
      </p:grpSp>
      <p:sp>
        <p:nvSpPr>
          <p:cNvPr id="475207" name="WordArt 71"/>
          <p:cNvSpPr>
            <a:spLocks noChangeArrowheads="1" noChangeShapeType="1" noTextEdit="1"/>
          </p:cNvSpPr>
          <p:nvPr/>
        </p:nvSpPr>
        <p:spPr bwMode="auto">
          <a:xfrm>
            <a:off x="5857875" y="5600700"/>
            <a:ext cx="209550" cy="188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75210" name="Text Box 74"/>
          <p:cNvSpPr txBox="1">
            <a:spLocks noChangeArrowheads="1"/>
          </p:cNvSpPr>
          <p:nvPr/>
        </p:nvSpPr>
        <p:spPr bwMode="auto">
          <a:xfrm>
            <a:off x="6336740" y="2027238"/>
            <a:ext cx="2805673" cy="535531"/>
          </a:xfrm>
          <a:prstGeom prst="rect">
            <a:avLst/>
          </a:prstGeom>
          <a:solidFill>
            <a:srgbClr val="0000EC"/>
          </a:solidFill>
          <a:ln w="28575" algn="ctr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是否是连续函数？</a:t>
            </a:r>
          </a:p>
        </p:txBody>
      </p:sp>
      <p:sp>
        <p:nvSpPr>
          <p:cNvPr id="475211" name="Text Box 75"/>
          <p:cNvSpPr txBox="1">
            <a:spLocks noChangeArrowheads="1"/>
          </p:cNvSpPr>
          <p:nvPr/>
        </p:nvSpPr>
        <p:spPr bwMode="auto">
          <a:xfrm>
            <a:off x="7899400" y="2546350"/>
            <a:ext cx="960438" cy="558800"/>
          </a:xfrm>
          <a:prstGeom prst="rect">
            <a:avLst/>
          </a:prstGeom>
          <a:solidFill>
            <a:srgbClr val="FF6600"/>
          </a:solidFill>
          <a:ln w="28575" algn="ctr">
            <a:solidFill>
              <a:srgbClr val="FFFF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NO</a:t>
            </a:r>
            <a:r>
              <a:rPr lang="zh-CN" alt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！</a:t>
            </a:r>
            <a:endParaRPr lang="zh-CN" alt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" name="WordArt 6"/>
          <p:cNvSpPr>
            <a:spLocks noChangeArrowheads="1" noChangeShapeType="1" noTextEdit="1"/>
          </p:cNvSpPr>
          <p:nvPr/>
        </p:nvSpPr>
        <p:spPr bwMode="auto">
          <a:xfrm>
            <a:off x="846138" y="6461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65" name="Group 7"/>
          <p:cNvGrpSpPr/>
          <p:nvPr/>
        </p:nvGrpSpPr>
        <p:grpSpPr bwMode="auto">
          <a:xfrm>
            <a:off x="1706563" y="531813"/>
            <a:ext cx="5345112" cy="519112"/>
            <a:chOff x="1243" y="367"/>
            <a:chExt cx="3367" cy="327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1243" y="367"/>
              <a:ext cx="3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若         的分布函数能够表为</a:t>
              </a:r>
            </a:p>
          </p:txBody>
        </p:sp>
        <p:graphicFrame>
          <p:nvGraphicFramePr>
            <p:cNvPr id="67" name="Object 9"/>
            <p:cNvGraphicFramePr>
              <a:graphicFrameLocks noChangeAspect="1"/>
            </p:cNvGraphicFramePr>
            <p:nvPr/>
          </p:nvGraphicFramePr>
          <p:xfrm>
            <a:off x="1567" y="434"/>
            <a:ext cx="54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924800" imgH="3657600" progId="Equation.DSMT4">
                    <p:embed/>
                  </p:oleObj>
                </mc:Choice>
                <mc:Fallback>
                  <p:oleObj name="Equation" r:id="rId3" imgW="7924800" imgH="3657600" progId="Equation.DSMT4">
                    <p:embed/>
                    <p:pic>
                      <p:nvPicPr>
                        <p:cNvPr id="0" name="图片 476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434"/>
                          <a:ext cx="54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" name="Object 10"/>
          <p:cNvGraphicFramePr>
            <a:graphicFrameLocks noChangeAspect="1"/>
          </p:cNvGraphicFramePr>
          <p:nvPr/>
        </p:nvGraphicFramePr>
        <p:xfrm>
          <a:off x="2617788" y="908050"/>
          <a:ext cx="44465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148000" imgH="6096000" progId="Equation.DSMT4">
                  <p:embed/>
                </p:oleObj>
              </mc:Choice>
              <mc:Fallback>
                <p:oleObj name="Equation" r:id="rId5" imgW="41148000" imgH="6096000" progId="Equation.DSMT4">
                  <p:embed/>
                  <p:pic>
                    <p:nvPicPr>
                      <p:cNvPr id="0" name="图片 476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908050"/>
                        <a:ext cx="44465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11"/>
          <p:cNvGrpSpPr/>
          <p:nvPr/>
        </p:nvGrpSpPr>
        <p:grpSpPr bwMode="auto">
          <a:xfrm>
            <a:off x="0" y="1423988"/>
            <a:ext cx="9142413" cy="530225"/>
            <a:chOff x="0" y="1449"/>
            <a:chExt cx="5759" cy="334"/>
          </a:xfrm>
        </p:grpSpPr>
        <p:sp>
          <p:nvSpPr>
            <p:cNvPr id="70" name="Rectangle 12"/>
            <p:cNvSpPr>
              <a:spLocks noChangeArrowheads="1"/>
            </p:cNvSpPr>
            <p:nvPr/>
          </p:nvSpPr>
          <p:spPr bwMode="auto">
            <a:xfrm>
              <a:off x="0" y="1456"/>
              <a:ext cx="5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其中            则称  </a:t>
              </a:r>
              <a:r>
                <a:rPr lang="zh-CN" altLang="en-US" b="1" i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为              </a:t>
              </a: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,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非负可积函数         称为</a:t>
              </a:r>
            </a:p>
          </p:txBody>
        </p:sp>
        <p:graphicFrame>
          <p:nvGraphicFramePr>
            <p:cNvPr id="71" name="Object 13"/>
            <p:cNvGraphicFramePr>
              <a:graphicFrameLocks noChangeAspect="1"/>
            </p:cNvGraphicFramePr>
            <p:nvPr/>
          </p:nvGraphicFramePr>
          <p:xfrm>
            <a:off x="460" y="1486"/>
            <a:ext cx="8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192000" imgH="4267200" progId="Equation.DSMT4">
                    <p:embed/>
                  </p:oleObj>
                </mc:Choice>
                <mc:Fallback>
                  <p:oleObj name="Equation" r:id="rId7" imgW="12192000" imgH="4267200" progId="Equation.DSMT4">
                    <p:embed/>
                    <p:pic>
                      <p:nvPicPr>
                        <p:cNvPr id="0" name="图片 476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1486"/>
                          <a:ext cx="8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14"/>
            <p:cNvGraphicFramePr>
              <a:graphicFrameLocks noChangeAspect="1"/>
            </p:cNvGraphicFramePr>
            <p:nvPr/>
          </p:nvGraphicFramePr>
          <p:xfrm>
            <a:off x="1757" y="1501"/>
            <a:ext cx="2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962400" imgH="3352800" progId="Equation.DSMT4">
                    <p:embed/>
                  </p:oleObj>
                </mc:Choice>
                <mc:Fallback>
                  <p:oleObj name="Equation" r:id="rId9" imgW="3962400" imgH="3352800" progId="Equation.DSMT4">
                    <p:embed/>
                    <p:pic>
                      <p:nvPicPr>
                        <p:cNvPr id="0" name="图片 476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1501"/>
                          <a:ext cx="2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2147" y="1449"/>
              <a:ext cx="1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连续型</a:t>
              </a:r>
              <a:r>
                <a:rPr lang="en-US" altLang="zh-CN" b="1" dirty="0" err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endPara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74" name="Object 16"/>
            <p:cNvGraphicFramePr>
              <a:graphicFrameLocks noChangeAspect="1"/>
            </p:cNvGraphicFramePr>
            <p:nvPr/>
          </p:nvGraphicFramePr>
          <p:xfrm>
            <a:off x="4680" y="1487"/>
            <a:ext cx="45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705600" imgH="4267200" progId="Equation.DSMT4">
                    <p:embed/>
                  </p:oleObj>
                </mc:Choice>
                <mc:Fallback>
                  <p:oleObj name="Equation" r:id="rId11" imgW="6705600" imgH="4267200" progId="Equation.DSMT4">
                    <p:embed/>
                    <p:pic>
                      <p:nvPicPr>
                        <p:cNvPr id="0" name="图片 476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1487"/>
                          <a:ext cx="45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17"/>
          <p:cNvGrpSpPr/>
          <p:nvPr/>
        </p:nvGrpSpPr>
        <p:grpSpPr bwMode="auto">
          <a:xfrm>
            <a:off x="26988" y="1806575"/>
            <a:ext cx="6794500" cy="555625"/>
            <a:chOff x="25" y="1746"/>
            <a:chExt cx="4280" cy="350"/>
          </a:xfrm>
        </p:grpSpPr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25" y="1769"/>
              <a:ext cx="19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概率密度函数</a:t>
              </a:r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1385" y="1753"/>
              <a:ext cx="1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简称为</a:t>
              </a:r>
            </a:p>
          </p:txBody>
        </p:sp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2170" y="1754"/>
              <a:ext cx="19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密度函数、密度</a:t>
              </a:r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3770" y="1746"/>
              <a:ext cx="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).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5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475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5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5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5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5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78" grpId="0" animBg="1"/>
      <p:bldP spid="475179" grpId="0" animBg="1"/>
      <p:bldP spid="475180" grpId="0" animBg="1"/>
      <p:bldP spid="475181" grpId="0" animBg="1"/>
      <p:bldP spid="475182" grpId="0" animBg="1"/>
      <p:bldP spid="475186" grpId="0"/>
      <p:bldP spid="475187" grpId="0"/>
      <p:bldP spid="475189" grpId="0"/>
      <p:bldP spid="475190" grpId="0" animBg="1"/>
      <p:bldP spid="475191" grpId="0" animBg="1"/>
      <p:bldP spid="475192" grpId="0" animBg="1"/>
      <p:bldP spid="475193" grpId="0" animBg="1"/>
      <p:bldP spid="475194" grpId="0" animBg="1"/>
      <p:bldP spid="475198" grpId="0" animBg="1"/>
      <p:bldP spid="475207" grpId="0" animBg="1"/>
      <p:bldP spid="475207" grpId="1" animBg="1"/>
      <p:bldP spid="475210" grpId="0" animBg="1"/>
      <p:bldP spid="4752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WordArt 5"/>
          <p:cNvSpPr>
            <a:spLocks noChangeArrowheads="1" noChangeShapeType="1" noTextEdit="1"/>
          </p:cNvSpPr>
          <p:nvPr/>
        </p:nvSpPr>
        <p:spPr bwMode="auto">
          <a:xfrm>
            <a:off x="465138" y="622300"/>
            <a:ext cx="2446337" cy="34766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（五）贝塔分布</a:t>
            </a:r>
          </a:p>
        </p:txBody>
      </p:sp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653325" y="1589229"/>
          <a:ext cx="80660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40000" imgH="8229600" progId="Equation.DSMT4">
                  <p:embed/>
                </p:oleObj>
              </mc:Choice>
              <mc:Fallback>
                <p:oleObj name="Equation" r:id="rId3" imgW="53340000" imgH="8229600" progId="Equation.DSMT4">
                  <p:embed/>
                  <p:pic>
                    <p:nvPicPr>
                      <p:cNvPr id="0" name="图片 665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25" y="1589229"/>
                        <a:ext cx="80660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835025" y="995915"/>
            <a:ext cx="7702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贝塔密度用来刻画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[0,1]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区间上的随机变量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:</a:t>
            </a:r>
            <a:endParaRPr lang="zh-CN" altLang="en-US" b="1" dirty="0">
              <a:solidFill>
                <a:schemeClr val="bg2"/>
              </a:solidFill>
              <a:latin typeface="Times New Roman" panose="02020603050405020304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958080" y="3855117"/>
            <a:ext cx="30707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特别地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=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= 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/>
              </a:rPr>
              <a:t>时即为均匀分布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/>
              </a:rPr>
              <a:t>.</a:t>
            </a:r>
            <a:endParaRPr lang="zh-CN" altLang="en-US" b="1" dirty="0">
              <a:solidFill>
                <a:schemeClr val="bg2"/>
              </a:solidFill>
              <a:latin typeface="Times New Roman" panose="02020603050405020304"/>
            </a:endParaRPr>
          </a:p>
        </p:txBody>
      </p:sp>
      <p:pic>
        <p:nvPicPr>
          <p:cNvPr id="616463" name="Picture 1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r="5049"/>
          <a:stretch>
            <a:fillRect/>
          </a:stretch>
        </p:blipFill>
        <p:spPr bwMode="auto">
          <a:xfrm>
            <a:off x="124311" y="2694435"/>
            <a:ext cx="5715000" cy="3840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5992230" y="5184594"/>
            <a:ext cx="293185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CC"/>
                </a:solidFill>
                <a:latin typeface="Times New Roman" panose="02020603050405020304"/>
              </a:rPr>
              <a:t>贝塔密度在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/>
              </a:rPr>
              <a:t>Bayes</a:t>
            </a:r>
            <a:r>
              <a:rPr lang="zh-CN" altLang="en-US" b="1" dirty="0">
                <a:solidFill>
                  <a:srgbClr val="3333CC"/>
                </a:solidFill>
                <a:latin typeface="Times New Roman" panose="02020603050405020304"/>
              </a:rPr>
              <a:t>统计中非常重要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/>
              </a:rPr>
              <a:t>.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nimBg="1"/>
      <p:bldP spid="459784" grpId="0"/>
      <p:bldP spid="27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55" name="WordArt 39"/>
          <p:cNvSpPr>
            <a:spLocks noChangeArrowheads="1" noChangeShapeType="1" noTextEdit="1"/>
          </p:cNvSpPr>
          <p:nvPr/>
        </p:nvSpPr>
        <p:spPr bwMode="auto">
          <a:xfrm>
            <a:off x="2024996" y="601009"/>
            <a:ext cx="5465015" cy="394074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离散型</a:t>
            </a:r>
            <a:r>
              <a:rPr lang="en-US" altLang="zh-CN" sz="3600" b="1" kern="10" dirty="0" err="1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与连续型</a:t>
            </a:r>
            <a:r>
              <a:rPr lang="en-US" altLang="zh-CN" sz="3600" b="1" kern="10" dirty="0" err="1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的形式统一性</a:t>
            </a:r>
          </a:p>
        </p:txBody>
      </p:sp>
      <p:graphicFrame>
        <p:nvGraphicFramePr>
          <p:cNvPr id="444456" name="Object 40"/>
          <p:cNvGraphicFramePr>
            <a:graphicFrameLocks noChangeAspect="1"/>
          </p:cNvGraphicFramePr>
          <p:nvPr/>
        </p:nvGraphicFramePr>
        <p:xfrm>
          <a:off x="2878138" y="1387475"/>
          <a:ext cx="38496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267200" progId="Equation.DSMT4">
                  <p:embed/>
                </p:oleObj>
              </mc:Choice>
              <mc:Fallback>
                <p:oleObj name="Equation" r:id="rId2" imgW="35661600" imgH="4267200" progId="Equation.DSMT4">
                  <p:embed/>
                  <p:pic>
                    <p:nvPicPr>
                      <p:cNvPr id="0" name="图片 667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387475"/>
                        <a:ext cx="38496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15950"/>
              </p:ext>
            </p:extLst>
          </p:nvPr>
        </p:nvGraphicFramePr>
        <p:xfrm>
          <a:off x="1728439" y="1860550"/>
          <a:ext cx="589899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190440" progId="Equation.DSMT4">
                  <p:embed/>
                </p:oleObj>
              </mc:Choice>
              <mc:Fallback>
                <p:oleObj name="Equation" r:id="rId4" imgW="1676160" imgH="190440" progId="Equation.DSMT4">
                  <p:embed/>
                  <p:pic>
                    <p:nvPicPr>
                      <p:cNvPr id="0" name="图片 667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439" y="1860550"/>
                        <a:ext cx="589899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58" name="Rectangle 42"/>
          <p:cNvSpPr>
            <a:spLocks noChangeArrowheads="1"/>
          </p:cNvSpPr>
          <p:nvPr/>
        </p:nvSpPr>
        <p:spPr bwMode="auto">
          <a:xfrm>
            <a:off x="150813" y="1597025"/>
            <a:ext cx="1785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改写为</a:t>
            </a:r>
          </a:p>
        </p:txBody>
      </p:sp>
      <p:graphicFrame>
        <p:nvGraphicFramePr>
          <p:cNvPr id="444460" name="Object 44"/>
          <p:cNvGraphicFramePr>
            <a:graphicFrameLocks noChangeAspect="1"/>
          </p:cNvGraphicFramePr>
          <p:nvPr/>
        </p:nvGraphicFramePr>
        <p:xfrm>
          <a:off x="2392363" y="3005138"/>
          <a:ext cx="58467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254400" imgH="4267200" progId="Equation.DSMT4">
                  <p:embed/>
                </p:oleObj>
              </mc:Choice>
              <mc:Fallback>
                <p:oleObj name="Equation" r:id="rId6" imgW="54254400" imgH="4267200" progId="Equation.DSMT4">
                  <p:embed/>
                  <p:pic>
                    <p:nvPicPr>
                      <p:cNvPr id="0" name="图片 667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005138"/>
                        <a:ext cx="58467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63" name="Group 47"/>
          <p:cNvGrpSpPr/>
          <p:nvPr/>
        </p:nvGrpSpPr>
        <p:grpSpPr bwMode="auto">
          <a:xfrm>
            <a:off x="153988" y="3398838"/>
            <a:ext cx="4938712" cy="519112"/>
            <a:chOff x="161" y="2357"/>
            <a:chExt cx="3111" cy="327"/>
          </a:xfrm>
        </p:grpSpPr>
        <p:sp>
          <p:nvSpPr>
            <p:cNvPr id="444440" name="Rectangle 24"/>
            <p:cNvSpPr>
              <a:spLocks noChangeArrowheads="1"/>
            </p:cNvSpPr>
            <p:nvPr/>
          </p:nvSpPr>
          <p:spPr bwMode="auto">
            <a:xfrm>
              <a:off x="161" y="2357"/>
              <a:ext cx="31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则  　  与　　　的地位相当</a:t>
              </a:r>
            </a:p>
          </p:txBody>
        </p:sp>
        <p:graphicFrame>
          <p:nvGraphicFramePr>
            <p:cNvPr id="444461" name="Object 45"/>
            <p:cNvGraphicFramePr>
              <a:graphicFrameLocks noChangeAspect="1"/>
            </p:cNvGraphicFramePr>
            <p:nvPr/>
          </p:nvGraphicFramePr>
          <p:xfrm>
            <a:off x="427" y="2396"/>
            <a:ext cx="4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15200" imgH="4267200" progId="Equation.DSMT4">
                    <p:embed/>
                  </p:oleObj>
                </mc:Choice>
                <mc:Fallback>
                  <p:oleObj name="Equation" r:id="rId8" imgW="7315200" imgH="4267200" progId="Equation.DSMT4">
                    <p:embed/>
                    <p:pic>
                      <p:nvPicPr>
                        <p:cNvPr id="0" name="图片 6670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2396"/>
                          <a:ext cx="4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4462" name="Object 46"/>
            <p:cNvGraphicFramePr>
              <a:graphicFrameLocks noChangeAspect="1"/>
            </p:cNvGraphicFramePr>
            <p:nvPr/>
          </p:nvGraphicFramePr>
          <p:xfrm>
            <a:off x="1092" y="2407"/>
            <a:ext cx="72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668000" imgH="4267200" progId="Equation.DSMT4">
                    <p:embed/>
                  </p:oleObj>
                </mc:Choice>
                <mc:Fallback>
                  <p:oleObj name="Equation" r:id="rId10" imgW="10668000" imgH="4267200" progId="Equation.DSMT4">
                    <p:embed/>
                    <p:pic>
                      <p:nvPicPr>
                        <p:cNvPr id="0" name="图片 6670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407"/>
                          <a:ext cx="72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4465" name="Group 49"/>
          <p:cNvGrpSpPr/>
          <p:nvPr/>
        </p:nvGrpSpPr>
        <p:grpSpPr bwMode="auto">
          <a:xfrm>
            <a:off x="885825" y="922338"/>
            <a:ext cx="5075238" cy="523875"/>
            <a:chOff x="558" y="581"/>
            <a:chExt cx="3197" cy="330"/>
          </a:xfrm>
        </p:grpSpPr>
        <p:sp>
          <p:nvSpPr>
            <p:cNvPr id="444432" name="Rectangle 16"/>
            <p:cNvSpPr>
              <a:spLocks noChangeArrowheads="1"/>
            </p:cNvSpPr>
            <p:nvPr/>
          </p:nvSpPr>
          <p:spPr bwMode="auto">
            <a:xfrm>
              <a:off x="558" y="581"/>
              <a:ext cx="31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设离散型         的频率函数为</a:t>
              </a:r>
            </a:p>
          </p:txBody>
        </p:sp>
        <p:graphicFrame>
          <p:nvGraphicFramePr>
            <p:cNvPr id="444464" name="Object 48"/>
            <p:cNvGraphicFramePr>
              <a:graphicFrameLocks noChangeAspect="1"/>
            </p:cNvGraphicFramePr>
            <p:nvPr/>
          </p:nvGraphicFramePr>
          <p:xfrm>
            <a:off x="1557" y="639"/>
            <a:ext cx="53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24800" imgH="3657600" progId="Equation.DSMT4">
                    <p:embed/>
                  </p:oleObj>
                </mc:Choice>
                <mc:Fallback>
                  <p:oleObj name="Equation" r:id="rId12" imgW="7924800" imgH="3657600" progId="Equation.DSMT4">
                    <p:embed/>
                    <p:pic>
                      <p:nvPicPr>
                        <p:cNvPr id="0" name="图片 6670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639"/>
                          <a:ext cx="53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4469" name="Group 53"/>
          <p:cNvGrpSpPr/>
          <p:nvPr/>
        </p:nvGrpSpPr>
        <p:grpSpPr bwMode="auto">
          <a:xfrm>
            <a:off x="862013" y="2447928"/>
            <a:ext cx="5372099" cy="519113"/>
            <a:chOff x="623" y="1686"/>
            <a:chExt cx="3384" cy="327"/>
          </a:xfrm>
        </p:grpSpPr>
        <p:graphicFrame>
          <p:nvGraphicFramePr>
            <p:cNvPr id="444459" name="Object 43"/>
            <p:cNvGraphicFramePr>
              <a:graphicFrameLocks noChangeAspect="1"/>
            </p:cNvGraphicFramePr>
            <p:nvPr/>
          </p:nvGraphicFramePr>
          <p:xfrm>
            <a:off x="3489" y="1733"/>
            <a:ext cx="5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620000" imgH="4267200" progId="Equation.DSMT4">
                    <p:embed/>
                  </p:oleObj>
                </mc:Choice>
                <mc:Fallback>
                  <p:oleObj name="Equation" r:id="rId14" imgW="7620000" imgH="4267200" progId="Equation.DSMT4">
                    <p:embed/>
                    <p:pic>
                      <p:nvPicPr>
                        <p:cNvPr id="0" name="图片 6670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9" y="1733"/>
                          <a:ext cx="51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4466" name="Group 50"/>
            <p:cNvGrpSpPr/>
            <p:nvPr/>
          </p:nvGrpSpPr>
          <p:grpSpPr bwMode="auto">
            <a:xfrm>
              <a:off x="623" y="1686"/>
              <a:ext cx="3197" cy="327"/>
              <a:chOff x="558" y="581"/>
              <a:chExt cx="3197" cy="327"/>
            </a:xfrm>
          </p:grpSpPr>
          <p:sp>
            <p:nvSpPr>
              <p:cNvPr id="444467" name="Rectangle 51"/>
              <p:cNvSpPr>
                <a:spLocks noChangeArrowheads="1"/>
              </p:cNvSpPr>
              <p:nvPr/>
            </p:nvSpPr>
            <p:spPr bwMode="auto">
              <a:xfrm>
                <a:off x="558" y="581"/>
                <a:ext cx="31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chemeClr val="bg2"/>
                    </a:solidFill>
                  </a:rPr>
                  <a:t>设连续型         的密度函数为</a:t>
                </a:r>
              </a:p>
            </p:txBody>
          </p:sp>
          <p:graphicFrame>
            <p:nvGraphicFramePr>
              <p:cNvPr id="444468" name="Object 52"/>
              <p:cNvGraphicFramePr>
                <a:graphicFrameLocks noChangeAspect="1"/>
              </p:cNvGraphicFramePr>
              <p:nvPr/>
            </p:nvGraphicFramePr>
            <p:xfrm>
              <a:off x="1557" y="639"/>
              <a:ext cx="53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924800" imgH="3657600" progId="Equation.DSMT4">
                      <p:embed/>
                    </p:oleObj>
                  </mc:Choice>
                  <mc:Fallback>
                    <p:oleObj name="Equation" r:id="rId16" imgW="7924800" imgH="3657600" progId="Equation.DSMT4">
                      <p:embed/>
                      <p:pic>
                        <p:nvPicPr>
                          <p:cNvPr id="0" name="图片 6670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" y="639"/>
                            <a:ext cx="53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44470" name="Rectangle 54"/>
          <p:cNvSpPr>
            <a:spLocks noChangeArrowheads="1"/>
          </p:cNvSpPr>
          <p:nvPr/>
        </p:nvSpPr>
        <p:spPr bwMode="auto">
          <a:xfrm>
            <a:off x="6134100" y="2436813"/>
            <a:ext cx="178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/>
                </a:solidFill>
              </a:rPr>
              <a:t>,</a:t>
            </a:r>
            <a:r>
              <a:rPr lang="zh-CN" altLang="en-US" b="1">
                <a:solidFill>
                  <a:schemeClr val="bg2"/>
                </a:solidFill>
              </a:rPr>
              <a:t>则有</a:t>
            </a:r>
          </a:p>
        </p:txBody>
      </p:sp>
      <p:sp>
        <p:nvSpPr>
          <p:cNvPr id="444471" name="Rectangle 55"/>
          <p:cNvSpPr>
            <a:spLocks noChangeArrowheads="1"/>
          </p:cNvSpPr>
          <p:nvPr/>
        </p:nvSpPr>
        <p:spPr bwMode="auto">
          <a:xfrm>
            <a:off x="4433888" y="3390900"/>
            <a:ext cx="1379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2"/>
                </a:solidFill>
              </a:rPr>
              <a:t>,</a:t>
            </a:r>
            <a:r>
              <a:rPr lang="zh-CN" altLang="en-US" b="1">
                <a:solidFill>
                  <a:schemeClr val="bg2"/>
                </a:solidFill>
              </a:rPr>
              <a:t>例如</a:t>
            </a:r>
          </a:p>
        </p:txBody>
      </p:sp>
      <p:graphicFrame>
        <p:nvGraphicFramePr>
          <p:cNvPr id="444472" name="Object 56"/>
          <p:cNvGraphicFramePr>
            <a:graphicFrameLocks noChangeAspect="1"/>
          </p:cNvGraphicFramePr>
          <p:nvPr/>
        </p:nvGraphicFramePr>
        <p:xfrm>
          <a:off x="2043113" y="3765550"/>
          <a:ext cx="52657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768000" imgH="8229600" progId="Equation.DSMT4">
                  <p:embed/>
                </p:oleObj>
              </mc:Choice>
              <mc:Fallback>
                <p:oleObj name="Equation" r:id="rId18" imgW="48768000" imgH="8229600" progId="Equation.DSMT4">
                  <p:embed/>
                  <p:pic>
                    <p:nvPicPr>
                      <p:cNvPr id="0" name="图片 667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765550"/>
                        <a:ext cx="526573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85" name="WordArt 69"/>
          <p:cNvSpPr>
            <a:spLocks noChangeArrowheads="1" noChangeShapeType="1" noTextEdit="1"/>
          </p:cNvSpPr>
          <p:nvPr/>
        </p:nvSpPr>
        <p:spPr bwMode="auto">
          <a:xfrm>
            <a:off x="3406214" y="4957763"/>
            <a:ext cx="2967691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连续型</a:t>
            </a:r>
            <a:r>
              <a:rPr lang="en-US" altLang="zh-CN" sz="3600" b="1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en-US" altLang="zh-CN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离散型</a:t>
            </a:r>
            <a:r>
              <a:rPr lang="en-US" altLang="zh-CN" sz="3600" b="1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b="1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4488" name="WordArt 72"/>
          <p:cNvSpPr>
            <a:spLocks noChangeArrowheads="1" noChangeShapeType="1" noTextEdit="1"/>
          </p:cNvSpPr>
          <p:nvPr/>
        </p:nvSpPr>
        <p:spPr bwMode="auto">
          <a:xfrm>
            <a:off x="914400" y="4659313"/>
            <a:ext cx="116681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131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一般地：</a:t>
            </a:r>
          </a:p>
        </p:txBody>
      </p:sp>
      <p:graphicFrame>
        <p:nvGraphicFramePr>
          <p:cNvPr id="444495" name="Object 79"/>
          <p:cNvGraphicFramePr>
            <a:graphicFrameLocks noChangeAspect="1"/>
          </p:cNvGraphicFramePr>
          <p:nvPr/>
        </p:nvGraphicFramePr>
        <p:xfrm>
          <a:off x="3414713" y="5402263"/>
          <a:ext cx="25304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469600" imgH="8839200" progId="Equation.DSMT4">
                  <p:embed/>
                </p:oleObj>
              </mc:Choice>
              <mc:Fallback>
                <p:oleObj name="Equation" r:id="rId20" imgW="23469600" imgH="8839200" progId="Equation.DSMT4">
                  <p:embed/>
                  <p:pic>
                    <p:nvPicPr>
                      <p:cNvPr id="0" name="图片 667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402263"/>
                        <a:ext cx="25304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99" name="AutoShape 83"/>
          <p:cNvSpPr>
            <a:spLocks noChangeArrowheads="1"/>
          </p:cNvSpPr>
          <p:nvPr/>
        </p:nvSpPr>
        <p:spPr bwMode="auto">
          <a:xfrm rot="5400000">
            <a:off x="4815681" y="5350669"/>
            <a:ext cx="92075" cy="547688"/>
          </a:xfrm>
          <a:prstGeom prst="upDownArrow">
            <a:avLst>
              <a:gd name="adj1" fmla="val 50000"/>
              <a:gd name="adj2" fmla="val 118966"/>
            </a:avLst>
          </a:prstGeom>
          <a:solidFill>
            <a:srgbClr val="FFC000"/>
          </a:solidFill>
          <a:ln w="9525" algn="ctr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4500" name="AutoShape 84"/>
          <p:cNvSpPr>
            <a:spLocks noChangeArrowheads="1"/>
          </p:cNvSpPr>
          <p:nvPr/>
        </p:nvSpPr>
        <p:spPr bwMode="auto">
          <a:xfrm rot="5400000">
            <a:off x="4804569" y="5771357"/>
            <a:ext cx="92075" cy="547687"/>
          </a:xfrm>
          <a:prstGeom prst="upDownArrow">
            <a:avLst>
              <a:gd name="adj1" fmla="val 50000"/>
              <a:gd name="adj2" fmla="val 118965"/>
            </a:avLst>
          </a:prstGeom>
          <a:solidFill>
            <a:srgbClr val="FFC000"/>
          </a:solidFill>
          <a:ln w="9525" algn="ctr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4502" name="Rectangle 86"/>
          <p:cNvSpPr>
            <a:spLocks noChangeArrowheads="1"/>
          </p:cNvSpPr>
          <p:nvPr/>
        </p:nvSpPr>
        <p:spPr bwMode="auto">
          <a:xfrm>
            <a:off x="142875" y="6224588"/>
            <a:ext cx="3449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131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则公式仍然成立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4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4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4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4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4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4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4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4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4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4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4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4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4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4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4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4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4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55" grpId="0" animBg="1"/>
      <p:bldP spid="444458" grpId="0"/>
      <p:bldP spid="444470" grpId="0"/>
      <p:bldP spid="444471" grpId="0"/>
      <p:bldP spid="444485" grpId="0"/>
      <p:bldP spid="444488" grpId="0"/>
      <p:bldP spid="444499" grpId="0" animBg="1"/>
      <p:bldP spid="444500" grpId="0" animBg="1"/>
      <p:bldP spid="44450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WordArt 2"/>
          <p:cNvSpPr>
            <a:spLocks noChangeArrowheads="1" noChangeShapeType="1" noTextEdit="1"/>
          </p:cNvSpPr>
          <p:nvPr/>
        </p:nvSpPr>
        <p:spPr bwMode="auto">
          <a:xfrm>
            <a:off x="3698083" y="631078"/>
            <a:ext cx="1774870" cy="42545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概率函数</a:t>
            </a: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3697288" y="1997075"/>
          <a:ext cx="45037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757600" imgH="4572000" progId="Equation.DSMT4">
                  <p:embed/>
                </p:oleObj>
              </mc:Choice>
              <mc:Fallback>
                <p:oleObj name="Equation" r:id="rId2" imgW="41757600" imgH="4572000" progId="Equation.DSMT4">
                  <p:embed/>
                  <p:pic>
                    <p:nvPicPr>
                      <p:cNvPr id="0" name="图片 667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997075"/>
                        <a:ext cx="45037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03" name="Group 11"/>
          <p:cNvGrpSpPr/>
          <p:nvPr/>
        </p:nvGrpSpPr>
        <p:grpSpPr bwMode="auto">
          <a:xfrm>
            <a:off x="2574925" y="1468438"/>
            <a:ext cx="5075238" cy="954087"/>
            <a:chOff x="558" y="581"/>
            <a:chExt cx="3197" cy="601"/>
          </a:xfrm>
        </p:grpSpPr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558" y="581"/>
              <a:ext cx="319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对离散型     表示频率函数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即</a:t>
              </a:r>
            </a:p>
          </p:txBody>
        </p:sp>
        <p:graphicFrame>
          <p:nvGraphicFramePr>
            <p:cNvPr id="469005" name="Object 13"/>
            <p:cNvGraphicFramePr>
              <a:graphicFrameLocks noChangeAspect="1"/>
            </p:cNvGraphicFramePr>
            <p:nvPr/>
          </p:nvGraphicFramePr>
          <p:xfrm>
            <a:off x="1557" y="639"/>
            <a:ext cx="53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924800" imgH="3657600" progId="Equation.DSMT4">
                    <p:embed/>
                  </p:oleObj>
                </mc:Choice>
                <mc:Fallback>
                  <p:oleObj name="Equation" r:id="rId4" imgW="7924800" imgH="3657600" progId="Equation.DSMT4">
                    <p:embed/>
                    <p:pic>
                      <p:nvPicPr>
                        <p:cNvPr id="0" name="图片 667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639"/>
                          <a:ext cx="53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9007" name="Object 15"/>
          <p:cNvGraphicFramePr>
            <a:graphicFrameLocks noChangeAspect="1"/>
          </p:cNvGraphicFramePr>
          <p:nvPr/>
        </p:nvGraphicFramePr>
        <p:xfrm>
          <a:off x="1271588" y="2343150"/>
          <a:ext cx="822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20000" imgH="4267200" progId="Equation.DSMT4">
                  <p:embed/>
                </p:oleObj>
              </mc:Choice>
              <mc:Fallback>
                <p:oleObj name="Equation" r:id="rId6" imgW="7620000" imgH="4267200" progId="Equation.DSMT4">
                  <p:embed/>
                  <p:pic>
                    <p:nvPicPr>
                      <p:cNvPr id="0" name="图片 667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343150"/>
                        <a:ext cx="822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30" name="Group 38"/>
          <p:cNvGrpSpPr/>
          <p:nvPr/>
        </p:nvGrpSpPr>
        <p:grpSpPr bwMode="auto">
          <a:xfrm>
            <a:off x="2576513" y="2435225"/>
            <a:ext cx="6027737" cy="519113"/>
            <a:chOff x="1335" y="1342"/>
            <a:chExt cx="3797" cy="327"/>
          </a:xfrm>
        </p:grpSpPr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1335" y="1342"/>
              <a:ext cx="37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对连续型     表示密度函数</a:t>
              </a:r>
              <a:r>
                <a:rPr lang="en-US" altLang="zh-CN" b="1" dirty="0">
                  <a:solidFill>
                    <a:schemeClr val="bg2"/>
                  </a:solidFill>
                </a:rPr>
                <a:t>,</a:t>
              </a:r>
              <a:r>
                <a:rPr lang="zh-CN" altLang="en-US" b="1" dirty="0">
                  <a:solidFill>
                    <a:schemeClr val="bg2"/>
                  </a:solidFill>
                </a:rPr>
                <a:t>即有</a:t>
              </a:r>
            </a:p>
          </p:txBody>
        </p:sp>
        <p:graphicFrame>
          <p:nvGraphicFramePr>
            <p:cNvPr id="469010" name="Object 18"/>
            <p:cNvGraphicFramePr>
              <a:graphicFrameLocks noChangeAspect="1"/>
            </p:cNvGraphicFramePr>
            <p:nvPr/>
          </p:nvGraphicFramePr>
          <p:xfrm>
            <a:off x="2334" y="1400"/>
            <a:ext cx="53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24800" imgH="3657600" progId="Equation.DSMT4">
                    <p:embed/>
                  </p:oleObj>
                </mc:Choice>
                <mc:Fallback>
                  <p:oleObj name="Equation" r:id="rId8" imgW="7924800" imgH="3657600" progId="Equation.DSMT4">
                    <p:embed/>
                    <p:pic>
                      <p:nvPicPr>
                        <p:cNvPr id="0" name="图片 667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400"/>
                          <a:ext cx="53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9013" name="Object 21"/>
          <p:cNvGraphicFramePr>
            <a:graphicFrameLocks noChangeAspect="1"/>
          </p:cNvGraphicFramePr>
          <p:nvPr/>
        </p:nvGraphicFramePr>
        <p:xfrm>
          <a:off x="3748088" y="2936875"/>
          <a:ext cx="345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004000" imgH="6096000" progId="Equation.DSMT4">
                  <p:embed/>
                </p:oleObj>
              </mc:Choice>
              <mc:Fallback>
                <p:oleObj name="Equation" r:id="rId10" imgW="32004000" imgH="6096000" progId="Equation.DSMT4">
                  <p:embed/>
                  <p:pic>
                    <p:nvPicPr>
                      <p:cNvPr id="0" name="图片 667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936875"/>
                        <a:ext cx="345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29" name="AutoShape 37"/>
          <p:cNvSpPr/>
          <p:nvPr/>
        </p:nvSpPr>
        <p:spPr bwMode="auto">
          <a:xfrm>
            <a:off x="2235200" y="1651000"/>
            <a:ext cx="190500" cy="1778000"/>
          </a:xfrm>
          <a:prstGeom prst="leftBrace">
            <a:avLst>
              <a:gd name="adj1" fmla="val 77778"/>
              <a:gd name="adj2" fmla="val 50000"/>
            </a:avLst>
          </a:prstGeom>
          <a:noFill/>
          <a:ln w="2857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9031" name="Rectangle 39"/>
          <p:cNvSpPr>
            <a:spLocks noChangeArrowheads="1"/>
          </p:cNvSpPr>
          <p:nvPr/>
        </p:nvSpPr>
        <p:spPr bwMode="auto">
          <a:xfrm>
            <a:off x="1001713" y="1038225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2"/>
                </a:solidFill>
              </a:rPr>
              <a:t>记</a:t>
            </a:r>
          </a:p>
        </p:txBody>
      </p:sp>
      <p:grpSp>
        <p:nvGrpSpPr>
          <p:cNvPr id="469037" name="Group 45"/>
          <p:cNvGrpSpPr/>
          <p:nvPr/>
        </p:nvGrpSpPr>
        <p:grpSpPr bwMode="auto">
          <a:xfrm>
            <a:off x="266700" y="3575057"/>
            <a:ext cx="5000625" cy="536576"/>
            <a:chOff x="128" y="2228"/>
            <a:chExt cx="3150" cy="338"/>
          </a:xfrm>
        </p:grpSpPr>
        <p:sp>
          <p:nvSpPr>
            <p:cNvPr id="469032" name="Rectangle 40"/>
            <p:cNvSpPr>
              <a:spLocks noChangeArrowheads="1"/>
            </p:cNvSpPr>
            <p:nvPr/>
          </p:nvSpPr>
          <p:spPr bwMode="auto">
            <a:xfrm>
              <a:off x="128" y="2239"/>
              <a:ext cx="21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/>
                  </a:solidFill>
                </a:rPr>
                <a:t>称       为        的</a:t>
              </a:r>
            </a:p>
          </p:txBody>
        </p:sp>
        <p:graphicFrame>
          <p:nvGraphicFramePr>
            <p:cNvPr id="469033" name="Object 41"/>
            <p:cNvGraphicFramePr>
              <a:graphicFrameLocks noChangeAspect="1"/>
            </p:cNvGraphicFramePr>
            <p:nvPr/>
          </p:nvGraphicFramePr>
          <p:xfrm>
            <a:off x="379" y="2280"/>
            <a:ext cx="5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620000" imgH="4267200" progId="Equation.DSMT4">
                    <p:embed/>
                  </p:oleObj>
                </mc:Choice>
                <mc:Fallback>
                  <p:oleObj name="Equation" r:id="rId12" imgW="7620000" imgH="4267200" progId="Equation.DSMT4">
                    <p:embed/>
                    <p:pic>
                      <p:nvPicPr>
                        <p:cNvPr id="0" name="图片 667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2280"/>
                          <a:ext cx="51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34" name="Object 42"/>
            <p:cNvGraphicFramePr>
              <a:graphicFrameLocks noChangeAspect="1"/>
            </p:cNvGraphicFramePr>
            <p:nvPr/>
          </p:nvGraphicFramePr>
          <p:xfrm>
            <a:off x="1128" y="2297"/>
            <a:ext cx="53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24800" imgH="3657600" progId="Equation.DSMT4">
                    <p:embed/>
                  </p:oleObj>
                </mc:Choice>
                <mc:Fallback>
                  <p:oleObj name="Equation" r:id="rId14" imgW="7924800" imgH="3657600" progId="Equation.DSMT4">
                    <p:embed/>
                    <p:pic>
                      <p:nvPicPr>
                        <p:cNvPr id="0" name="图片 667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2297"/>
                          <a:ext cx="53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36" name="Rectangle 44"/>
            <p:cNvSpPr>
              <a:spLocks noChangeArrowheads="1"/>
            </p:cNvSpPr>
            <p:nvPr/>
          </p:nvSpPr>
          <p:spPr bwMode="auto">
            <a:xfrm>
              <a:off x="1857" y="2228"/>
              <a:ext cx="14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概率函数</a:t>
              </a:r>
            </a:p>
          </p:txBody>
        </p:sp>
      </p:grpSp>
      <p:sp>
        <p:nvSpPr>
          <p:cNvPr id="469039" name="WordArt 47"/>
          <p:cNvSpPr>
            <a:spLocks noChangeArrowheads="1" noChangeShapeType="1" noTextEdit="1"/>
          </p:cNvSpPr>
          <p:nvPr/>
        </p:nvSpPr>
        <p:spPr bwMode="auto">
          <a:xfrm>
            <a:off x="1633538" y="4311650"/>
            <a:ext cx="7351712" cy="354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概率函数表述了离散型</a:t>
            </a:r>
            <a:r>
              <a:rPr lang="en-US" altLang="zh-CN" sz="3600" b="1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与连续型</a:t>
            </a:r>
            <a:r>
              <a:rPr lang="en-US" altLang="zh-CN" sz="3600" b="1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的形式统一性</a:t>
            </a:r>
          </a:p>
        </p:txBody>
      </p:sp>
      <p:sp>
        <p:nvSpPr>
          <p:cNvPr id="469040" name="WordArt 48"/>
          <p:cNvSpPr>
            <a:spLocks noChangeArrowheads="1" noChangeShapeType="1" noTextEdit="1"/>
          </p:cNvSpPr>
          <p:nvPr/>
        </p:nvSpPr>
        <p:spPr bwMode="auto">
          <a:xfrm>
            <a:off x="1622425" y="4808538"/>
            <a:ext cx="7212013" cy="379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用概率函数来表示，许多公式既适用于离散型也适用于连续型</a:t>
            </a:r>
          </a:p>
        </p:txBody>
      </p:sp>
      <p:pic>
        <p:nvPicPr>
          <p:cNvPr id="469041" name="Picture 49" descr="f125"/>
          <p:cNvPicPr>
            <a:picLocks noChangeAspect="1" noChangeArrowheads="1" noCrop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130300" y="43227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042" name="Picture 50" descr="f126"/>
          <p:cNvPicPr>
            <a:picLocks noChangeAspect="1" noChangeArrowheads="1" noCrop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20775" y="48387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4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 animBg="1"/>
      <p:bldP spid="469029" grpId="0" animBg="1"/>
      <p:bldP spid="469031" grpId="0"/>
      <p:bldP spid="469039" grpId="0"/>
      <p:bldP spid="46904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WordArt 4"/>
          <p:cNvSpPr>
            <a:spLocks noChangeArrowheads="1" noChangeShapeType="1" noTextEdit="1"/>
          </p:cNvSpPr>
          <p:nvPr/>
        </p:nvSpPr>
        <p:spPr bwMode="auto">
          <a:xfrm>
            <a:off x="196011" y="814481"/>
            <a:ext cx="8731250" cy="376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在应用中如何确定所遇到的随机变量服从什么分布？</a:t>
            </a: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242888" y="1400775"/>
            <a:ext cx="860742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Step1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确定它是离散型或是连续型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Step2 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根据随机变量的来源确定它的分布形式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正态分布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均匀分布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指数分布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泊松分布</a:t>
            </a:r>
            <a:endParaRPr lang="en-US" altLang="zh-CN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二项分布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/>
                <a:ea typeface="华文新魏" panose="02010800040101010101" pitchFamily="2" charset="-122"/>
              </a:rPr>
              <a:t>……</a:t>
            </a:r>
            <a:endParaRPr lang="en-US" altLang="zh-CN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6103" name="Text Box 7"/>
          <p:cNvSpPr txBox="1">
            <a:spLocks noChangeArrowheads="1"/>
          </p:cNvSpPr>
          <p:nvPr/>
        </p:nvSpPr>
        <p:spPr bwMode="auto">
          <a:xfrm>
            <a:off x="3540125" y="3502025"/>
            <a:ext cx="5367338" cy="185897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rgbClr val="FFFF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spcBef>
                <a:spcPct val="50000"/>
              </a:spcBef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进一步检验某随机变量的分布，并且给出分布参数：</a:t>
            </a:r>
          </a:p>
          <a:p>
            <a:r>
              <a:rPr lang="zh-CN" altLang="en-US" dirty="0"/>
              <a:t>“分布检验”与“参数估计”</a:t>
            </a:r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4191000" y="6054725"/>
            <a:ext cx="1246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000066"/>
                </a:solidFill>
                <a:effectDag name="">
                  <a:cont type="tree" name="">
                    <a:effect ref="fillLine"/>
                    <a:outerShdw dist="38100" dir="13500000" algn="br">
                      <a:srgbClr val="333399"/>
                    </a:outerShdw>
                  </a:cont>
                  <a:cont type="tree" name="">
                    <a:effect ref="fillLine"/>
                    <a:outerShdw dist="38100" dir="2700000" algn="tl">
                      <a:srgbClr val="00003D"/>
                    </a:outerShdw>
                  </a:cont>
                  <a:effect ref="fillLine"/>
                </a:effectDag>
                <a:latin typeface="Euclid Math One" pitchFamily="18" charset="2"/>
                <a:ea typeface="Gungsuh" pitchFamily="18" charset="-127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6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6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6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6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6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0" grpId="0" animBg="1"/>
      <p:bldP spid="516101" grpId="0" build="p"/>
      <p:bldP spid="516103" grpId="0" animBg="1"/>
      <p:bldP spid="51610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54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29698" name="文本占位符 409602"/>
          <p:cNvSpPr>
            <a:spLocks noGrp="1"/>
          </p:cNvSpPr>
          <p:nvPr>
            <p:ph type="body" sz="half" idx="1"/>
          </p:nvPr>
        </p:nvSpPr>
        <p:spPr>
          <a:xfrm>
            <a:off x="755968" y="657225"/>
            <a:ext cx="8148637" cy="6200775"/>
          </a:xfrm>
        </p:spPr>
        <p:txBody>
          <a:bodyPr anchor="t"/>
          <a:lstStyle/>
          <a:p>
            <a:pPr marL="0" indent="0">
              <a:buClrTx/>
              <a:buSzTx/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例：设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的概率密度为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ClrTx/>
              <a:buSzTx/>
              <a:buFontTx/>
              <a:buNone/>
            </a:pP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9705" lvl="1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求常数</a:t>
            </a:r>
            <a:r>
              <a:rPr lang="en-US" altLang="zh-CN" sz="2400" dirty="0">
                <a:solidFill>
                  <a:schemeClr val="bg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的值；         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的概率分布函数；</a:t>
            </a:r>
          </a:p>
          <a:p>
            <a:pPr marL="179705" lvl="1" indent="0">
              <a:buNone/>
            </a:pP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(3)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要使      		求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的值。</a:t>
            </a:r>
          </a:p>
          <a:p>
            <a:pPr marL="0" indent="0"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  解：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29699" name="内容占位符 40960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44428181"/>
              </p:ext>
            </p:extLst>
          </p:nvPr>
        </p:nvGraphicFramePr>
        <p:xfrm>
          <a:off x="2670062" y="1893634"/>
          <a:ext cx="16430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26465" imgH="393700" progId="Equation.DSMT4">
                  <p:embed/>
                </p:oleObj>
              </mc:Choice>
              <mc:Fallback>
                <p:oleObj r:id="rId3" imgW="926465" imgH="393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0062" y="1893634"/>
                        <a:ext cx="1643062" cy="696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409604"/>
          <p:cNvGraphicFramePr/>
          <p:nvPr/>
        </p:nvGraphicFramePr>
        <p:xfrm>
          <a:off x="4227513" y="503238"/>
          <a:ext cx="23368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9065" imgH="711200" progId="Equation.DSMT4">
                  <p:embed/>
                </p:oleObj>
              </mc:Choice>
              <mc:Fallback>
                <p:oleObj r:id="rId5" imgW="1409065" imgH="711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7513" y="503238"/>
                        <a:ext cx="2336800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内容占位符 409608"/>
          <p:cNvGraphicFramePr>
            <a:graphicFrameLocks noGrp="1"/>
          </p:cNvGraphicFramePr>
          <p:nvPr>
            <p:ph sz="quarter" idx="3"/>
          </p:nvPr>
        </p:nvGraphicFramePr>
        <p:xfrm>
          <a:off x="1604963" y="2493963"/>
          <a:ext cx="22828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29665" imgH="330200" progId="Equation.DSMT4">
                  <p:embed/>
                </p:oleObj>
              </mc:Choice>
              <mc:Fallback>
                <p:oleObj r:id="rId7" imgW="1129665" imgH="330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4963" y="2493963"/>
                        <a:ext cx="2282825" cy="666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2" name="对象 409611"/>
          <p:cNvGraphicFramePr/>
          <p:nvPr/>
        </p:nvGraphicFramePr>
        <p:xfrm>
          <a:off x="1566863" y="3357563"/>
          <a:ext cx="2965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83030" imgH="254000" progId="Equation.DSMT4">
                  <p:embed/>
                </p:oleObj>
              </mc:Choice>
              <mc:Fallback>
                <p:oleObj r:id="rId9" imgW="1383030" imgH="2540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66863" y="3357563"/>
                        <a:ext cx="29654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对象 409612"/>
          <p:cNvGraphicFramePr/>
          <p:nvPr/>
        </p:nvGraphicFramePr>
        <p:xfrm>
          <a:off x="1643063" y="6064250"/>
          <a:ext cx="5091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37130" imgH="393700" progId="Equation.DSMT4">
                  <p:embed/>
                </p:oleObj>
              </mc:Choice>
              <mc:Fallback>
                <p:oleObj r:id="rId11" imgW="2437130" imgH="3937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3063" y="6064250"/>
                        <a:ext cx="5091112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7" name="对象 409616"/>
          <p:cNvGraphicFramePr/>
          <p:nvPr/>
        </p:nvGraphicFramePr>
        <p:xfrm>
          <a:off x="3944938" y="2452688"/>
          <a:ext cx="20780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28065" imgH="393700" progId="Equation.DSMT4">
                  <p:embed/>
                </p:oleObj>
              </mc:Choice>
              <mc:Fallback>
                <p:oleObj r:id="rId13" imgW="1028065" imgH="3937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44938" y="2452688"/>
                        <a:ext cx="2078037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8" name="对象 409617"/>
          <p:cNvGraphicFramePr/>
          <p:nvPr/>
        </p:nvGraphicFramePr>
        <p:xfrm>
          <a:off x="6070600" y="2476500"/>
          <a:ext cx="9493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69900" imgH="393700" progId="Equation.DSMT4">
                  <p:embed/>
                </p:oleObj>
              </mc:Choice>
              <mc:Fallback>
                <p:oleObj r:id="rId15" imgW="469900" imgH="393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70600" y="2476500"/>
                        <a:ext cx="949325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9" name="对象 409618"/>
          <p:cNvGraphicFramePr/>
          <p:nvPr/>
        </p:nvGraphicFramePr>
        <p:xfrm>
          <a:off x="7097713" y="2470150"/>
          <a:ext cx="1104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546100" imgH="393700" progId="Equation.DSMT4">
                  <p:embed/>
                </p:oleObj>
              </mc:Choice>
              <mc:Fallback>
                <p:oleObj r:id="rId17" imgW="546100" imgH="393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97713" y="2470150"/>
                        <a:ext cx="11049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0" name="对象 409619"/>
          <p:cNvGraphicFramePr/>
          <p:nvPr/>
        </p:nvGraphicFramePr>
        <p:xfrm>
          <a:off x="2162175" y="3849688"/>
          <a:ext cx="3371850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828800" imgH="1397000" progId="Equation.DSMT4">
                  <p:embed/>
                </p:oleObj>
              </mc:Choice>
              <mc:Fallback>
                <p:oleObj r:id="rId19" imgW="1828800" imgH="13970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62175" y="3849688"/>
                        <a:ext cx="3371850" cy="230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1" name="对象 409620"/>
          <p:cNvGraphicFramePr/>
          <p:nvPr/>
        </p:nvGraphicFramePr>
        <p:xfrm>
          <a:off x="6016625" y="4041775"/>
          <a:ext cx="278606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511300" imgH="1168400" progId="Equation.DSMT4">
                  <p:embed/>
                </p:oleObj>
              </mc:Choice>
              <mc:Fallback>
                <p:oleObj r:id="rId21" imgW="1511300" imgH="11684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16625" y="4041775"/>
                        <a:ext cx="2786063" cy="192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55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39938" name="文本占位符 434178"/>
          <p:cNvSpPr>
            <a:spLocks noGrp="1"/>
          </p:cNvSpPr>
          <p:nvPr>
            <p:ph type="body" sz="half" idx="1"/>
          </p:nvPr>
        </p:nvSpPr>
        <p:spPr>
          <a:xfrm>
            <a:off x="681038" y="561975"/>
            <a:ext cx="8097837" cy="1890713"/>
          </a:xfrm>
        </p:spPr>
        <p:txBody>
          <a:bodyPr anchor="t"/>
          <a:lstStyle/>
          <a:p>
            <a:pPr marL="0" indent="0">
              <a:buClrTx/>
              <a:buSzTx/>
              <a:buFontTx/>
              <a:buBlip>
                <a:blip r:embed="rId2"/>
              </a:buBlip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例：一批钢材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线材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</a:t>
            </a:r>
          </a:p>
          <a:p>
            <a:pPr marL="0" indent="0">
              <a:buClrTx/>
              <a:buSzTx/>
              <a:buFontTx/>
              <a:buNone/>
            </a:pPr>
            <a:r>
              <a:rPr lang="el-GR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(1)若μ=100，σ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=2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，求这批钢材长度小于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97.8cm	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的概率；</a:t>
            </a:r>
            <a:r>
              <a:rPr lang="el-GR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(2)若μ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=100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，要使这批钢材的长度至少	有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落在区间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(97,103)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内，问</a:t>
            </a:r>
            <a:r>
              <a:rPr lang="el-GR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至多取何值？</a:t>
            </a:r>
            <a:endParaRPr lang="el-GR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9939" name="内容占位符 434179"/>
          <p:cNvGraphicFramePr>
            <a:graphicFrameLocks noGrp="1"/>
          </p:cNvGraphicFramePr>
          <p:nvPr>
            <p:ph sz="quarter" idx="2"/>
          </p:nvPr>
        </p:nvGraphicFramePr>
        <p:xfrm>
          <a:off x="4643438" y="560388"/>
          <a:ext cx="24209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80465" imgH="228600" progId="Equation.DSMT4">
                  <p:embed/>
                </p:oleObj>
              </mc:Choice>
              <mc:Fallback>
                <p:oleObj r:id="rId3" imgW="1180465" imgH="2286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560388"/>
                        <a:ext cx="2420937" cy="4683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3" name="内容占位符 434182"/>
          <p:cNvGraphicFramePr>
            <a:graphicFrameLocks noGrp="1"/>
          </p:cNvGraphicFramePr>
          <p:nvPr>
            <p:ph sz="quarter" idx="3"/>
          </p:nvPr>
        </p:nvGraphicFramePr>
        <p:xfrm>
          <a:off x="1316038" y="2370138"/>
          <a:ext cx="2436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42695" imgH="215900" progId="Equation.DSMT4">
                  <p:embed/>
                </p:oleObj>
              </mc:Choice>
              <mc:Fallback>
                <p:oleObj r:id="rId5" imgW="1242695" imgH="2159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6038" y="2370138"/>
                        <a:ext cx="2436812" cy="422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7" name="对象 434186"/>
          <p:cNvGraphicFramePr/>
          <p:nvPr/>
        </p:nvGraphicFramePr>
        <p:xfrm>
          <a:off x="3824288" y="2214563"/>
          <a:ext cx="19097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89965" imgH="393700" progId="Equation.DSMT4">
                  <p:embed/>
                </p:oleObj>
              </mc:Choice>
              <mc:Fallback>
                <p:oleObj r:id="rId7" imgW="989965" imgH="3937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4288" y="2214563"/>
                        <a:ext cx="1909762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8" name="对象 434187"/>
          <p:cNvGraphicFramePr/>
          <p:nvPr/>
        </p:nvGraphicFramePr>
        <p:xfrm>
          <a:off x="5776913" y="2405063"/>
          <a:ext cx="1346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97865" imgH="203200" progId="Equation.DSMT4">
                  <p:embed/>
                </p:oleObj>
              </mc:Choice>
              <mc:Fallback>
                <p:oleObj r:id="rId9" imgW="697865" imgH="2032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6913" y="2405063"/>
                        <a:ext cx="13462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9" name="对象 434188"/>
          <p:cNvGraphicFramePr/>
          <p:nvPr/>
        </p:nvGraphicFramePr>
        <p:xfrm>
          <a:off x="3517900" y="2905125"/>
          <a:ext cx="2887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98600" imgH="279400" progId="Equation.DSMT4">
                  <p:embed/>
                </p:oleObj>
              </mc:Choice>
              <mc:Fallback>
                <p:oleObj r:id="rId11" imgW="1498600" imgH="2794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17900" y="2905125"/>
                        <a:ext cx="2887663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0" name="对象 434189"/>
          <p:cNvGraphicFramePr/>
          <p:nvPr/>
        </p:nvGraphicFramePr>
        <p:xfrm>
          <a:off x="1736725" y="3792538"/>
          <a:ext cx="39639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55495" imgH="254000" progId="Equation.DSMT4">
                  <p:embed/>
                </p:oleObj>
              </mc:Choice>
              <mc:Fallback>
                <p:oleObj r:id="rId13" imgW="2055495" imgH="2540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6725" y="3792538"/>
                        <a:ext cx="3963988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1" name="对象 434190"/>
          <p:cNvGraphicFramePr/>
          <p:nvPr/>
        </p:nvGraphicFramePr>
        <p:xfrm>
          <a:off x="2370138" y="4314825"/>
          <a:ext cx="5775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995930" imgH="393700" progId="Equation.DSMT4">
                  <p:embed/>
                </p:oleObj>
              </mc:Choice>
              <mc:Fallback>
                <p:oleObj r:id="rId15" imgW="2995930" imgH="3937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0138" y="4314825"/>
                        <a:ext cx="5775325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2" name="对象 434191"/>
          <p:cNvGraphicFramePr/>
          <p:nvPr/>
        </p:nvGraphicFramePr>
        <p:xfrm>
          <a:off x="2427288" y="4948238"/>
          <a:ext cx="1860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64565" imgH="393700" progId="Equation.DSMT4">
                  <p:embed/>
                </p:oleObj>
              </mc:Choice>
              <mc:Fallback>
                <p:oleObj r:id="rId17" imgW="964565" imgH="3937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7288" y="4948238"/>
                        <a:ext cx="18605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3" name="对象 434192"/>
          <p:cNvGraphicFramePr/>
          <p:nvPr/>
        </p:nvGraphicFramePr>
        <p:xfrm>
          <a:off x="4481513" y="4956175"/>
          <a:ext cx="16160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37565" imgH="393700" progId="Equation.DSMT4">
                  <p:embed/>
                </p:oleObj>
              </mc:Choice>
              <mc:Fallback>
                <p:oleObj r:id="rId19" imgW="837565" imgH="393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81513" y="4956175"/>
                        <a:ext cx="1616075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4" name="对象 434193"/>
          <p:cNvGraphicFramePr/>
          <p:nvPr/>
        </p:nvGraphicFramePr>
        <p:xfrm>
          <a:off x="2439988" y="5876925"/>
          <a:ext cx="1712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887730" imgH="177800" progId="Equation.DSMT4">
                  <p:embed/>
                </p:oleObj>
              </mc:Choice>
              <mc:Fallback>
                <p:oleObj r:id="rId21" imgW="887730" imgH="17780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9988" y="5876925"/>
                        <a:ext cx="1712912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latinLnBrk="1">
              <a:spcBef>
                <a:spcPct val="0"/>
              </a:spcBef>
            </a:pPr>
            <a:fld id="{9A0DB2DC-4C9A-4742-B13C-FB6460FD3503}" type="slidenum">
              <a:rPr lang="ko-KR" altLang="en-US" sz="1400" dirty="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rPr>
              <a:t>56</a:t>
            </a:fld>
            <a:endParaRPr lang="ko-KR" altLang="en-US" sz="1400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31746" name="文本占位符 1884161"/>
          <p:cNvSpPr>
            <a:spLocks noGrp="1"/>
          </p:cNvSpPr>
          <p:nvPr>
            <p:ph idx="1"/>
          </p:nvPr>
        </p:nvSpPr>
        <p:spPr>
          <a:xfrm>
            <a:off x="1044575" y="693738"/>
            <a:ext cx="7877175" cy="1814512"/>
          </a:xfr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例：在区间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(-1,2)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上随机取一数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，试写出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的概率</a:t>
            </a:r>
          </a:p>
          <a:p>
            <a:pPr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密度。并求	     的值；</a:t>
            </a:r>
          </a:p>
          <a:p>
            <a:pPr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若在该区间上随机取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个数，求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个数中恰有</a:t>
            </a:r>
          </a:p>
          <a:p>
            <a:pPr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两个数大于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的概率。</a:t>
            </a:r>
            <a:endParaRPr lang="zh-CN" altLang="en-US" sz="2400" dirty="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84163" name="对象 1884162"/>
          <p:cNvGraphicFramePr/>
          <p:nvPr/>
        </p:nvGraphicFramePr>
        <p:xfrm>
          <a:off x="5805488" y="2422525"/>
          <a:ext cx="23272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12265" imgH="660400" progId="Equation.DSMT4">
                  <p:embed/>
                </p:oleObj>
              </mc:Choice>
              <mc:Fallback>
                <p:oleObj r:id="rId3" imgW="1612265" imgH="6604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5488" y="2422525"/>
                        <a:ext cx="232727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4" name="对象 1884163"/>
          <p:cNvGraphicFramePr/>
          <p:nvPr/>
        </p:nvGraphicFramePr>
        <p:xfrm>
          <a:off x="2046288" y="3419475"/>
          <a:ext cx="15097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3765" imgH="393700" progId="Equation.DSMT4">
                  <p:embed/>
                </p:oleObj>
              </mc:Choice>
              <mc:Fallback>
                <p:oleObj r:id="rId5" imgW="913765" imgH="3937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6288" y="3419475"/>
                        <a:ext cx="1509712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5" name="对象 1884164"/>
          <p:cNvGraphicFramePr/>
          <p:nvPr>
            <p:extLst>
              <p:ext uri="{D42A27DB-BD31-4B8C-83A1-F6EECF244321}">
                <p14:modId xmlns:p14="http://schemas.microsoft.com/office/powerpoint/2010/main" val="3530762068"/>
              </p:ext>
            </p:extLst>
          </p:nvPr>
        </p:nvGraphicFramePr>
        <p:xfrm>
          <a:off x="2417763" y="4743450"/>
          <a:ext cx="13223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065" imgH="393700" progId="Equation.DSMT4">
                  <p:embed/>
                </p:oleObj>
              </mc:Choice>
              <mc:Fallback>
                <p:oleObj name="Equation" r:id="rId7" imgW="774065" imgH="3937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7763" y="4743450"/>
                        <a:ext cx="1322387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6" name="对象 1884165"/>
          <p:cNvGraphicFramePr/>
          <p:nvPr/>
        </p:nvGraphicFramePr>
        <p:xfrm>
          <a:off x="3889375" y="4724400"/>
          <a:ext cx="25622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39900" imgH="469900" progId="Equation.DSMT4">
                  <p:embed/>
                </p:oleObj>
              </mc:Choice>
              <mc:Fallback>
                <p:oleObj r:id="rId9" imgW="1739900" imgH="4699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9375" y="4724400"/>
                        <a:ext cx="2562225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1884166"/>
          <p:cNvGraphicFramePr/>
          <p:nvPr>
            <p:extLst>
              <p:ext uri="{D42A27DB-BD31-4B8C-83A1-F6EECF244321}">
                <p14:modId xmlns:p14="http://schemas.microsoft.com/office/powerpoint/2010/main" val="2639010626"/>
              </p:ext>
            </p:extLst>
          </p:nvPr>
        </p:nvGraphicFramePr>
        <p:xfrm>
          <a:off x="3613150" y="1242611"/>
          <a:ext cx="9239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08965" imgH="203200" progId="Equation.DSMT4">
                  <p:embed/>
                </p:oleObj>
              </mc:Choice>
              <mc:Fallback>
                <p:oleObj r:id="rId11" imgW="608965" imgH="203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3150" y="1242611"/>
                        <a:ext cx="9239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68" name="矩形 1884167"/>
          <p:cNvSpPr/>
          <p:nvPr/>
        </p:nvSpPr>
        <p:spPr>
          <a:xfrm>
            <a:off x="581025" y="2606675"/>
            <a:ext cx="7877175" cy="584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解：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在区间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(-1,2)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上均匀分布		</a:t>
            </a:r>
            <a:endParaRPr lang="zh-CN" altLang="en-US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1884169" name="矩形 1884168"/>
          <p:cNvSpPr/>
          <p:nvPr/>
        </p:nvSpPr>
        <p:spPr>
          <a:xfrm>
            <a:off x="1196975" y="3475038"/>
            <a:ext cx="7877175" cy="5095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            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个数中有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个数大于</a:t>
            </a:r>
            <a:r>
              <a:rPr lang="en-US" altLang="zh-CN">
                <a:solidFill>
                  <a:srgbClr val="5E5D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-쉬리M" pitchFamily="18" charset="-127"/>
              </a:rPr>
              <a:t>，</a:t>
            </a:r>
            <a:endParaRPr lang="zh-CN" altLang="en-US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1884170" name="矩形 1884169"/>
          <p:cNvSpPr/>
          <p:nvPr/>
        </p:nvSpPr>
        <p:spPr>
          <a:xfrm>
            <a:off x="1196975" y="4314825"/>
            <a:ext cx="7877175" cy="546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latinLnBrk="1"/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-쉬리M" pitchFamily="18" charset="-127"/>
              </a:rPr>
              <a:t>		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-쉬리M" pitchFamily="18" charset="-127"/>
              </a:rPr>
              <a:t>则：</a:t>
            </a:r>
            <a:endParaRPr lang="zh-CN" altLang="en-US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8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88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8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8" grpId="0"/>
      <p:bldP spid="1884169" grpId="0"/>
      <p:bldP spid="18841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598" y="939829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87" name="WordArt 3"/>
          <p:cNvSpPr>
            <a:spLocks noChangeArrowheads="1" noChangeShapeType="1" noTextEdit="1"/>
          </p:cNvSpPr>
          <p:nvPr/>
        </p:nvSpPr>
        <p:spPr bwMode="auto">
          <a:xfrm>
            <a:off x="1626870" y="1851660"/>
            <a:ext cx="6046470" cy="390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P48:  33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40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52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53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7188" name="WordArt 4"/>
          <p:cNvSpPr>
            <a:spLocks noChangeArrowheads="1" noChangeShapeType="1" noTextEdit="1"/>
          </p:cNvSpPr>
          <p:nvPr/>
        </p:nvSpPr>
        <p:spPr bwMode="auto">
          <a:xfrm>
            <a:off x="2205561" y="939829"/>
            <a:ext cx="2513012" cy="614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70C0"/>
                </a:solidFill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552973" y="695354"/>
            <a:ext cx="7475538" cy="1878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" y="3152140"/>
            <a:ext cx="9010650" cy="3119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4" name="WordArt 44"/>
          <p:cNvSpPr>
            <a:spLocks noChangeArrowheads="1" noChangeShapeType="1" noTextEdit="1"/>
          </p:cNvSpPr>
          <p:nvPr/>
        </p:nvSpPr>
        <p:spPr bwMode="auto">
          <a:xfrm>
            <a:off x="3373438" y="642938"/>
            <a:ext cx="2871787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密度函数的性质</a:t>
            </a:r>
          </a:p>
        </p:txBody>
      </p:sp>
      <p:sp>
        <p:nvSpPr>
          <p:cNvPr id="378925" name="WordArt 45"/>
          <p:cNvSpPr>
            <a:spLocks noChangeArrowheads="1" noChangeShapeType="1" noTextEdit="1"/>
          </p:cNvSpPr>
          <p:nvPr/>
        </p:nvSpPr>
        <p:spPr bwMode="auto">
          <a:xfrm>
            <a:off x="869950" y="10699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78926" name="WordArt 46"/>
          <p:cNvSpPr>
            <a:spLocks noChangeArrowheads="1" noChangeShapeType="1" noTextEdit="1"/>
          </p:cNvSpPr>
          <p:nvPr/>
        </p:nvSpPr>
        <p:spPr bwMode="auto">
          <a:xfrm>
            <a:off x="860425" y="1530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378927" name="Object 47"/>
          <p:cNvGraphicFramePr>
            <a:graphicFrameLocks noChangeAspect="1"/>
          </p:cNvGraphicFramePr>
          <p:nvPr/>
        </p:nvGraphicFramePr>
        <p:xfrm>
          <a:off x="1335088" y="987425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77600" imgH="4267200" progId="Equation.DSMT4">
                  <p:embed/>
                </p:oleObj>
              </mc:Choice>
              <mc:Fallback>
                <p:oleObj name="Equation" r:id="rId2" imgW="11277600" imgH="4267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987425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8" name="Object 48"/>
          <p:cNvGraphicFramePr>
            <a:graphicFrameLocks noChangeAspect="1"/>
          </p:cNvGraphicFramePr>
          <p:nvPr/>
        </p:nvGraphicFramePr>
        <p:xfrm>
          <a:off x="1295400" y="1325563"/>
          <a:ext cx="19081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78400" imgH="6096000" progId="Equation.DSMT4">
                  <p:embed/>
                </p:oleObj>
              </mc:Choice>
              <mc:Fallback>
                <p:oleObj name="Equation" r:id="rId4" imgW="17678400" imgH="6096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25563"/>
                        <a:ext cx="19081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9" name="WordArt 49"/>
          <p:cNvSpPr>
            <a:spLocks noChangeArrowheads="1" noChangeShapeType="1" noTextEdit="1"/>
          </p:cNvSpPr>
          <p:nvPr/>
        </p:nvSpPr>
        <p:spPr bwMode="auto">
          <a:xfrm>
            <a:off x="862013" y="1989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378931" name="Object 51"/>
          <p:cNvGraphicFramePr>
            <a:graphicFrameLocks noChangeAspect="1"/>
          </p:cNvGraphicFramePr>
          <p:nvPr/>
        </p:nvGraphicFramePr>
        <p:xfrm>
          <a:off x="1614488" y="2174875"/>
          <a:ext cx="62515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912000" imgH="6705600" progId="Equation.DSMT4">
                  <p:embed/>
                </p:oleObj>
              </mc:Choice>
              <mc:Fallback>
                <p:oleObj name="Equation" r:id="rId6" imgW="57912000" imgH="6705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174875"/>
                        <a:ext cx="62515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8" name="Group 58"/>
          <p:cNvGrpSpPr/>
          <p:nvPr/>
        </p:nvGrpSpPr>
        <p:grpSpPr bwMode="auto">
          <a:xfrm>
            <a:off x="1358901" y="1755777"/>
            <a:ext cx="2163763" cy="609601"/>
            <a:chOff x="896" y="1346"/>
            <a:chExt cx="1363" cy="384"/>
          </a:xfrm>
        </p:grpSpPr>
        <p:graphicFrame>
          <p:nvGraphicFramePr>
            <p:cNvPr id="378930" name="Object 50"/>
            <p:cNvGraphicFramePr>
              <a:graphicFrameLocks noChangeAspect="1"/>
            </p:cNvGraphicFramePr>
            <p:nvPr/>
          </p:nvGraphicFramePr>
          <p:xfrm>
            <a:off x="896" y="1439"/>
            <a:ext cx="8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96800" imgH="4267200" progId="Equation.DSMT4">
                    <p:embed/>
                  </p:oleObj>
                </mc:Choice>
                <mc:Fallback>
                  <p:oleObj name="Equation" r:id="rId8" imgW="124968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1439"/>
                          <a:ext cx="8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2" name="Rectangle 52"/>
            <p:cNvSpPr>
              <a:spLocks noChangeArrowheads="1"/>
            </p:cNvSpPr>
            <p:nvPr/>
          </p:nvSpPr>
          <p:spPr bwMode="auto">
            <a:xfrm>
              <a:off x="1678" y="1346"/>
              <a:ext cx="58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有</a:t>
              </a:r>
            </a:p>
          </p:txBody>
        </p:sp>
      </p:grpSp>
      <p:sp>
        <p:nvSpPr>
          <p:cNvPr id="378933" name="WordArt 53"/>
          <p:cNvSpPr>
            <a:spLocks noChangeArrowheads="1" noChangeShapeType="1" noTextEdit="1"/>
          </p:cNvSpPr>
          <p:nvPr/>
        </p:nvSpPr>
        <p:spPr bwMode="auto">
          <a:xfrm>
            <a:off x="863600" y="280352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grpSp>
        <p:nvGrpSpPr>
          <p:cNvPr id="378936" name="Group 56"/>
          <p:cNvGrpSpPr/>
          <p:nvPr/>
        </p:nvGrpSpPr>
        <p:grpSpPr bwMode="auto">
          <a:xfrm>
            <a:off x="1293813" y="2595566"/>
            <a:ext cx="3792537" cy="571500"/>
            <a:chOff x="967" y="2219"/>
            <a:chExt cx="2389" cy="360"/>
          </a:xfrm>
        </p:grpSpPr>
        <p:sp>
          <p:nvSpPr>
            <p:cNvPr id="378934" name="Rectangle 54"/>
            <p:cNvSpPr>
              <a:spLocks noChangeArrowheads="1"/>
            </p:cNvSpPr>
            <p:nvPr/>
          </p:nvSpPr>
          <p:spPr bwMode="auto">
            <a:xfrm>
              <a:off x="967" y="2219"/>
              <a:ext cx="238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在        的连续点处有</a:t>
              </a:r>
            </a:p>
          </p:txBody>
        </p:sp>
        <p:graphicFrame>
          <p:nvGraphicFramePr>
            <p:cNvPr id="378935" name="Object 55"/>
            <p:cNvGraphicFramePr>
              <a:graphicFrameLocks noChangeAspect="1"/>
            </p:cNvGraphicFramePr>
            <p:nvPr/>
          </p:nvGraphicFramePr>
          <p:xfrm>
            <a:off x="1223" y="2303"/>
            <a:ext cx="51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4267200" progId="Equation.DSMT4">
                    <p:embed/>
                  </p:oleObj>
                </mc:Choice>
                <mc:Fallback>
                  <p:oleObj name="Equation" r:id="rId10" imgW="7620000" imgH="4267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303"/>
                          <a:ext cx="51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37" name="Object 57"/>
          <p:cNvGraphicFramePr>
            <a:graphicFrameLocks noChangeAspect="1"/>
          </p:cNvGraphicFramePr>
          <p:nvPr/>
        </p:nvGraphicFramePr>
        <p:xfrm>
          <a:off x="3643313" y="3106738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83200" imgH="4572000" progId="Equation.DSMT4">
                  <p:embed/>
                </p:oleObj>
              </mc:Choice>
              <mc:Fallback>
                <p:oleObj name="Equation" r:id="rId12" imgW="17983200" imgH="4572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106738"/>
                        <a:ext cx="194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5" name="Group 65"/>
          <p:cNvGrpSpPr/>
          <p:nvPr/>
        </p:nvGrpSpPr>
        <p:grpSpPr bwMode="auto">
          <a:xfrm>
            <a:off x="1785938" y="3473450"/>
            <a:ext cx="5080000" cy="519113"/>
            <a:chOff x="1133" y="2188"/>
            <a:chExt cx="3200" cy="327"/>
          </a:xfrm>
        </p:grpSpPr>
        <p:sp>
          <p:nvSpPr>
            <p:cNvPr id="37894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1133" y="2283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378941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415" y="2277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sp>
          <p:nvSpPr>
            <p:cNvPr id="378943" name="Rectangle 63"/>
            <p:cNvSpPr>
              <a:spLocks noChangeArrowheads="1"/>
            </p:cNvSpPr>
            <p:nvPr/>
          </p:nvSpPr>
          <p:spPr bwMode="auto">
            <a:xfrm>
              <a:off x="1624" y="2188"/>
              <a:ext cx="27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是密度函数的本质特征</a:t>
              </a:r>
            </a:p>
          </p:txBody>
        </p:sp>
      </p:grpSp>
      <p:grpSp>
        <p:nvGrpSpPr>
          <p:cNvPr id="378948" name="Group 68"/>
          <p:cNvGrpSpPr/>
          <p:nvPr/>
        </p:nvGrpSpPr>
        <p:grpSpPr bwMode="auto">
          <a:xfrm>
            <a:off x="4775200" y="3846513"/>
            <a:ext cx="1709738" cy="265112"/>
            <a:chOff x="3000" y="2431"/>
            <a:chExt cx="1077" cy="167"/>
          </a:xfrm>
        </p:grpSpPr>
        <p:sp>
          <p:nvSpPr>
            <p:cNvPr id="378946" name="Freeform 66"/>
            <p:cNvSpPr/>
            <p:nvPr/>
          </p:nvSpPr>
          <p:spPr bwMode="auto">
            <a:xfrm>
              <a:off x="3000" y="2504"/>
              <a:ext cx="928" cy="27"/>
            </a:xfrm>
            <a:custGeom>
              <a:avLst/>
              <a:gdLst>
                <a:gd name="T0" fmla="*/ 0 w 1936"/>
                <a:gd name="T1" fmla="*/ 8 h 17"/>
                <a:gd name="T2" fmla="*/ 408 w 1936"/>
                <a:gd name="T3" fmla="*/ 8 h 17"/>
                <a:gd name="T4" fmla="*/ 976 w 1936"/>
                <a:gd name="T5" fmla="*/ 16 h 17"/>
                <a:gd name="T6" fmla="*/ 1424 w 1936"/>
                <a:gd name="T7" fmla="*/ 0 h 17"/>
                <a:gd name="T8" fmla="*/ 1712 w 1936"/>
                <a:gd name="T9" fmla="*/ 16 h 17"/>
                <a:gd name="T10" fmla="*/ 1936 w 193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6" h="17">
                  <a:moveTo>
                    <a:pt x="0" y="8"/>
                  </a:moveTo>
                  <a:cubicBezTo>
                    <a:pt x="122" y="7"/>
                    <a:pt x="245" y="7"/>
                    <a:pt x="408" y="8"/>
                  </a:cubicBezTo>
                  <a:cubicBezTo>
                    <a:pt x="571" y="9"/>
                    <a:pt x="807" y="17"/>
                    <a:pt x="976" y="16"/>
                  </a:cubicBezTo>
                  <a:cubicBezTo>
                    <a:pt x="1145" y="15"/>
                    <a:pt x="1301" y="0"/>
                    <a:pt x="1424" y="0"/>
                  </a:cubicBezTo>
                  <a:cubicBezTo>
                    <a:pt x="1547" y="0"/>
                    <a:pt x="1627" y="15"/>
                    <a:pt x="1712" y="16"/>
                  </a:cubicBezTo>
                  <a:cubicBezTo>
                    <a:pt x="1797" y="17"/>
                    <a:pt x="1866" y="12"/>
                    <a:pt x="1936" y="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3945" y="243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378952" name="Rectangle 72"/>
          <p:cNvSpPr>
            <a:spLocks noChangeArrowheads="1"/>
          </p:cNvSpPr>
          <p:nvPr/>
        </p:nvSpPr>
        <p:spPr bwMode="auto">
          <a:xfrm>
            <a:off x="6145213" y="3421785"/>
            <a:ext cx="2859087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rPr>
              <a:t>几何意义如下</a:t>
            </a:r>
          </a:p>
        </p:txBody>
      </p:sp>
      <p:grpSp>
        <p:nvGrpSpPr>
          <p:cNvPr id="378970" name="Group 90"/>
          <p:cNvGrpSpPr/>
          <p:nvPr/>
        </p:nvGrpSpPr>
        <p:grpSpPr bwMode="auto">
          <a:xfrm>
            <a:off x="1995488" y="4349750"/>
            <a:ext cx="5800725" cy="1989138"/>
            <a:chOff x="1057" y="2780"/>
            <a:chExt cx="3654" cy="1253"/>
          </a:xfrm>
        </p:grpSpPr>
        <p:sp>
          <p:nvSpPr>
            <p:cNvPr id="378954" name="Freeform 74"/>
            <p:cNvSpPr/>
            <p:nvPr/>
          </p:nvSpPr>
          <p:spPr bwMode="auto">
            <a:xfrm>
              <a:off x="1057" y="3088"/>
              <a:ext cx="3654" cy="774"/>
            </a:xfrm>
            <a:custGeom>
              <a:avLst/>
              <a:gdLst>
                <a:gd name="T0" fmla="*/ 457 w 3654"/>
                <a:gd name="T1" fmla="*/ 619 h 774"/>
                <a:gd name="T2" fmla="*/ 956 w 3654"/>
                <a:gd name="T3" fmla="*/ 574 h 774"/>
                <a:gd name="T4" fmla="*/ 1224 w 3654"/>
                <a:gd name="T5" fmla="*/ 441 h 774"/>
                <a:gd name="T6" fmla="*/ 1432 w 3654"/>
                <a:gd name="T7" fmla="*/ 297 h 774"/>
                <a:gd name="T8" fmla="*/ 1624 w 3654"/>
                <a:gd name="T9" fmla="*/ 282 h 774"/>
                <a:gd name="T10" fmla="*/ 1776 w 3654"/>
                <a:gd name="T11" fmla="*/ 233 h 774"/>
                <a:gd name="T12" fmla="*/ 1966 w 3654"/>
                <a:gd name="T13" fmla="*/ 114 h 774"/>
                <a:gd name="T14" fmla="*/ 2167 w 3654"/>
                <a:gd name="T15" fmla="*/ 8 h 774"/>
                <a:gd name="T16" fmla="*/ 2384 w 3654"/>
                <a:gd name="T17" fmla="*/ 65 h 774"/>
                <a:gd name="T18" fmla="*/ 2576 w 3654"/>
                <a:gd name="T19" fmla="*/ 321 h 774"/>
                <a:gd name="T20" fmla="*/ 2725 w 3654"/>
                <a:gd name="T21" fmla="*/ 460 h 774"/>
                <a:gd name="T22" fmla="*/ 2899 w 3654"/>
                <a:gd name="T23" fmla="*/ 563 h 774"/>
                <a:gd name="T24" fmla="*/ 3091 w 3654"/>
                <a:gd name="T25" fmla="*/ 624 h 774"/>
                <a:gd name="T26" fmla="*/ 3167 w 3654"/>
                <a:gd name="T27" fmla="*/ 639 h 774"/>
                <a:gd name="T28" fmla="*/ 3202 w 3654"/>
                <a:gd name="T29" fmla="*/ 755 h 774"/>
                <a:gd name="T30" fmla="*/ 457 w 3654"/>
                <a:gd name="T31" fmla="*/ 755 h 774"/>
                <a:gd name="T32" fmla="*/ 457 w 3654"/>
                <a:gd name="T33" fmla="*/ 619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4" h="774">
                  <a:moveTo>
                    <a:pt x="457" y="619"/>
                  </a:moveTo>
                  <a:cubicBezTo>
                    <a:pt x="540" y="589"/>
                    <a:pt x="828" y="604"/>
                    <a:pt x="956" y="574"/>
                  </a:cubicBezTo>
                  <a:cubicBezTo>
                    <a:pt x="1084" y="544"/>
                    <a:pt x="1145" y="487"/>
                    <a:pt x="1224" y="441"/>
                  </a:cubicBezTo>
                  <a:cubicBezTo>
                    <a:pt x="1303" y="395"/>
                    <a:pt x="1365" y="323"/>
                    <a:pt x="1432" y="297"/>
                  </a:cubicBezTo>
                  <a:cubicBezTo>
                    <a:pt x="1499" y="271"/>
                    <a:pt x="1567" y="293"/>
                    <a:pt x="1624" y="282"/>
                  </a:cubicBezTo>
                  <a:cubicBezTo>
                    <a:pt x="1681" y="271"/>
                    <a:pt x="1719" y="261"/>
                    <a:pt x="1776" y="233"/>
                  </a:cubicBezTo>
                  <a:cubicBezTo>
                    <a:pt x="1833" y="205"/>
                    <a:pt x="1901" y="152"/>
                    <a:pt x="1966" y="114"/>
                  </a:cubicBezTo>
                  <a:cubicBezTo>
                    <a:pt x="2031" y="76"/>
                    <a:pt x="2097" y="16"/>
                    <a:pt x="2167" y="8"/>
                  </a:cubicBezTo>
                  <a:cubicBezTo>
                    <a:pt x="2237" y="0"/>
                    <a:pt x="2316" y="13"/>
                    <a:pt x="2384" y="65"/>
                  </a:cubicBezTo>
                  <a:cubicBezTo>
                    <a:pt x="2452" y="117"/>
                    <a:pt x="2519" y="255"/>
                    <a:pt x="2576" y="321"/>
                  </a:cubicBezTo>
                  <a:cubicBezTo>
                    <a:pt x="2633" y="387"/>
                    <a:pt x="2671" y="420"/>
                    <a:pt x="2725" y="460"/>
                  </a:cubicBezTo>
                  <a:cubicBezTo>
                    <a:pt x="2779" y="500"/>
                    <a:pt x="2838" y="536"/>
                    <a:pt x="2899" y="563"/>
                  </a:cubicBezTo>
                  <a:cubicBezTo>
                    <a:pt x="2960" y="590"/>
                    <a:pt x="3046" y="611"/>
                    <a:pt x="3091" y="624"/>
                  </a:cubicBezTo>
                  <a:cubicBezTo>
                    <a:pt x="3136" y="637"/>
                    <a:pt x="3149" y="617"/>
                    <a:pt x="3167" y="639"/>
                  </a:cubicBezTo>
                  <a:cubicBezTo>
                    <a:pt x="3185" y="661"/>
                    <a:pt x="3654" y="736"/>
                    <a:pt x="3202" y="755"/>
                  </a:cubicBezTo>
                  <a:cubicBezTo>
                    <a:pt x="2750" y="774"/>
                    <a:pt x="914" y="774"/>
                    <a:pt x="457" y="755"/>
                  </a:cubicBezTo>
                  <a:cubicBezTo>
                    <a:pt x="0" y="736"/>
                    <a:pt x="374" y="649"/>
                    <a:pt x="457" y="619"/>
                  </a:cubicBezTo>
                  <a:close/>
                </a:path>
              </a:pathLst>
            </a:custGeom>
            <a:solidFill>
              <a:srgbClr val="FFCCCC"/>
            </a:solidFill>
            <a:ln w="222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69" name="Group 89"/>
            <p:cNvGrpSpPr/>
            <p:nvPr/>
          </p:nvGrpSpPr>
          <p:grpSpPr bwMode="auto">
            <a:xfrm>
              <a:off x="1275" y="2780"/>
              <a:ext cx="3216" cy="1253"/>
              <a:chOff x="1275" y="2768"/>
              <a:chExt cx="3216" cy="1253"/>
            </a:xfrm>
          </p:grpSpPr>
          <p:sp>
            <p:nvSpPr>
              <p:cNvPr id="378957" name="Rectangle 77"/>
              <p:cNvSpPr>
                <a:spLocks noChangeArrowheads="1"/>
              </p:cNvSpPr>
              <p:nvPr/>
            </p:nvSpPr>
            <p:spPr bwMode="auto">
              <a:xfrm>
                <a:off x="1275" y="3603"/>
                <a:ext cx="295" cy="2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58" name="Rectangle 78"/>
              <p:cNvSpPr>
                <a:spLocks noChangeArrowheads="1"/>
              </p:cNvSpPr>
              <p:nvPr/>
            </p:nvSpPr>
            <p:spPr bwMode="auto">
              <a:xfrm>
                <a:off x="1570" y="3784"/>
                <a:ext cx="2700" cy="68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59" name="Rectangle 79"/>
              <p:cNvSpPr>
                <a:spLocks noChangeArrowheads="1"/>
              </p:cNvSpPr>
              <p:nvPr/>
            </p:nvSpPr>
            <p:spPr bwMode="auto">
              <a:xfrm>
                <a:off x="4196" y="3603"/>
                <a:ext cx="295" cy="2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3333CC"/>
                  </a:solidFill>
                </a:endParaRPr>
              </a:p>
            </p:txBody>
          </p:sp>
          <p:sp>
            <p:nvSpPr>
              <p:cNvPr id="378960" name="Line 80"/>
              <p:cNvSpPr>
                <a:spLocks noChangeShapeType="1"/>
              </p:cNvSpPr>
              <p:nvPr/>
            </p:nvSpPr>
            <p:spPr bwMode="auto">
              <a:xfrm flipV="1">
                <a:off x="2902" y="2812"/>
                <a:ext cx="0" cy="117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95000"/>
                    <a:lumOff val="5000"/>
                  </a:schemeClr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61" name="Line 81"/>
              <p:cNvSpPr>
                <a:spLocks noChangeShapeType="1"/>
              </p:cNvSpPr>
              <p:nvPr/>
            </p:nvSpPr>
            <p:spPr bwMode="auto">
              <a:xfrm>
                <a:off x="1501" y="3852"/>
                <a:ext cx="281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95000"/>
                    <a:lumOff val="5000"/>
                  </a:schemeClr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8965" name="Object 85"/>
              <p:cNvGraphicFramePr>
                <a:graphicFrameLocks noChangeAspect="1"/>
              </p:cNvGraphicFramePr>
              <p:nvPr/>
            </p:nvGraphicFramePr>
            <p:xfrm>
              <a:off x="2911" y="2768"/>
              <a:ext cx="166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438400" imgH="2743200" progId="Equation.DSMT4">
                      <p:embed/>
                    </p:oleObj>
                  </mc:Choice>
                  <mc:Fallback>
                    <p:oleObj name="Equation" r:id="rId14" imgW="2438400" imgH="2743200" progId="Equation.DSMT4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1" y="2768"/>
                            <a:ext cx="166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6" name="Object 86"/>
              <p:cNvGraphicFramePr>
                <a:graphicFrameLocks noChangeAspect="1"/>
              </p:cNvGraphicFramePr>
              <p:nvPr/>
            </p:nvGraphicFramePr>
            <p:xfrm>
              <a:off x="4288" y="3786"/>
              <a:ext cx="165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438400" imgH="2438400" progId="Equation.DSMT4">
                      <p:embed/>
                    </p:oleObj>
                  </mc:Choice>
                  <mc:Fallback>
                    <p:oleObj name="Equation" r:id="rId16" imgW="2438400" imgH="2438400" progId="Equation.DSMT4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8" y="3786"/>
                            <a:ext cx="165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7" name="Object 87"/>
              <p:cNvGraphicFramePr>
                <a:graphicFrameLocks noChangeAspect="1"/>
              </p:cNvGraphicFramePr>
              <p:nvPr/>
            </p:nvGraphicFramePr>
            <p:xfrm>
              <a:off x="2718" y="3823"/>
              <a:ext cx="187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743200" imgH="3048000" progId="Equation.DSMT4">
                      <p:embed/>
                    </p:oleObj>
                  </mc:Choice>
                  <mc:Fallback>
                    <p:oleObj name="Equation" r:id="rId18" imgW="2743200" imgH="3048000" progId="Equation.DSMT4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8" y="3823"/>
                            <a:ext cx="187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68" name="Object 88"/>
              <p:cNvGraphicFramePr>
                <a:graphicFrameLocks noChangeAspect="1"/>
              </p:cNvGraphicFramePr>
              <p:nvPr/>
            </p:nvGraphicFramePr>
            <p:xfrm>
              <a:off x="3099" y="2877"/>
              <a:ext cx="354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5181600" imgH="3352800" progId="Equation.DSMT4">
                      <p:embed/>
                    </p:oleObj>
                  </mc:Choice>
                  <mc:Fallback>
                    <p:oleObj name="Equation" r:id="rId20" imgW="5181600" imgH="3352800" progId="Equation.DSMT4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9" y="2877"/>
                            <a:ext cx="354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78971" name="AutoShape 91"/>
          <p:cNvSpPr>
            <a:spLocks noChangeArrowheads="1"/>
          </p:cNvSpPr>
          <p:nvPr/>
        </p:nvSpPr>
        <p:spPr bwMode="auto">
          <a:xfrm>
            <a:off x="1082675" y="4230688"/>
            <a:ext cx="3089275" cy="895350"/>
          </a:xfrm>
          <a:prstGeom prst="wedgeRectCallout">
            <a:avLst>
              <a:gd name="adj1" fmla="val 56991"/>
              <a:gd name="adj2" fmla="val 11117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图形在 </a:t>
            </a:r>
            <a:r>
              <a:rPr lang="en-US" altLang="zh-CN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x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轴上方，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下方图形面积为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" name="WordArt 59"/>
          <p:cNvSpPr>
            <a:spLocks noChangeArrowheads="1" noChangeShapeType="1" noTextEdit="1"/>
          </p:cNvSpPr>
          <p:nvPr/>
        </p:nvSpPr>
        <p:spPr bwMode="auto">
          <a:xfrm>
            <a:off x="863600" y="36020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注解：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7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7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1000"/>
                                        <p:tgtEl>
                                          <p:spTgt spid="37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4" grpId="0"/>
      <p:bldP spid="378925" grpId="0"/>
      <p:bldP spid="378926" grpId="0"/>
      <p:bldP spid="378929" grpId="0"/>
      <p:bldP spid="378933" grpId="0"/>
      <p:bldP spid="378952" grpId="0"/>
      <p:bldP spid="378971" grpId="0" animBg="1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4" name="WordArt 44"/>
          <p:cNvSpPr>
            <a:spLocks noChangeArrowheads="1" noChangeShapeType="1" noTextEdit="1"/>
          </p:cNvSpPr>
          <p:nvPr/>
        </p:nvSpPr>
        <p:spPr bwMode="auto">
          <a:xfrm>
            <a:off x="3373438" y="642938"/>
            <a:ext cx="2871787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密度函数的性质</a:t>
            </a:r>
          </a:p>
        </p:txBody>
      </p:sp>
      <p:sp>
        <p:nvSpPr>
          <p:cNvPr id="378925" name="WordArt 45"/>
          <p:cNvSpPr>
            <a:spLocks noChangeArrowheads="1" noChangeShapeType="1" noTextEdit="1"/>
          </p:cNvSpPr>
          <p:nvPr/>
        </p:nvSpPr>
        <p:spPr bwMode="auto">
          <a:xfrm>
            <a:off x="869950" y="10699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78926" name="WordArt 46"/>
          <p:cNvSpPr>
            <a:spLocks noChangeArrowheads="1" noChangeShapeType="1" noTextEdit="1"/>
          </p:cNvSpPr>
          <p:nvPr/>
        </p:nvSpPr>
        <p:spPr bwMode="auto">
          <a:xfrm>
            <a:off x="860425" y="1530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378927" name="Object 47"/>
          <p:cNvGraphicFramePr>
            <a:graphicFrameLocks noChangeAspect="1"/>
          </p:cNvGraphicFramePr>
          <p:nvPr/>
        </p:nvGraphicFramePr>
        <p:xfrm>
          <a:off x="1335088" y="987425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77600" imgH="4267200" progId="Equation.DSMT4">
                  <p:embed/>
                </p:oleObj>
              </mc:Choice>
              <mc:Fallback>
                <p:oleObj name="Equation" r:id="rId2" imgW="11277600" imgH="4267200" progId="Equation.DSMT4">
                  <p:embed/>
                  <p:pic>
                    <p:nvPicPr>
                      <p:cNvPr id="0" name="图片 635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987425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8" name="Object 48"/>
          <p:cNvGraphicFramePr>
            <a:graphicFrameLocks noChangeAspect="1"/>
          </p:cNvGraphicFramePr>
          <p:nvPr/>
        </p:nvGraphicFramePr>
        <p:xfrm>
          <a:off x="1295400" y="1325563"/>
          <a:ext cx="19081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78400" imgH="6096000" progId="Equation.DSMT4">
                  <p:embed/>
                </p:oleObj>
              </mc:Choice>
              <mc:Fallback>
                <p:oleObj name="Equation" r:id="rId4" imgW="17678400" imgH="6096000" progId="Equation.DSMT4">
                  <p:embed/>
                  <p:pic>
                    <p:nvPicPr>
                      <p:cNvPr id="0" name="图片 635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25563"/>
                        <a:ext cx="19081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9" name="WordArt 49"/>
          <p:cNvSpPr>
            <a:spLocks noChangeArrowheads="1" noChangeShapeType="1" noTextEdit="1"/>
          </p:cNvSpPr>
          <p:nvPr/>
        </p:nvSpPr>
        <p:spPr bwMode="auto">
          <a:xfrm>
            <a:off x="862013" y="1989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378931" name="Object 51"/>
          <p:cNvGraphicFramePr>
            <a:graphicFrameLocks noChangeAspect="1"/>
          </p:cNvGraphicFramePr>
          <p:nvPr/>
        </p:nvGraphicFramePr>
        <p:xfrm>
          <a:off x="1614488" y="2174875"/>
          <a:ext cx="62515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912000" imgH="6705600" progId="Equation.DSMT4">
                  <p:embed/>
                </p:oleObj>
              </mc:Choice>
              <mc:Fallback>
                <p:oleObj name="Equation" r:id="rId6" imgW="57912000" imgH="6705600" progId="Equation.DSMT4">
                  <p:embed/>
                  <p:pic>
                    <p:nvPicPr>
                      <p:cNvPr id="0" name="图片 635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174875"/>
                        <a:ext cx="62515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8" name="Group 58"/>
          <p:cNvGrpSpPr/>
          <p:nvPr/>
        </p:nvGrpSpPr>
        <p:grpSpPr bwMode="auto">
          <a:xfrm>
            <a:off x="1358901" y="1755777"/>
            <a:ext cx="2163763" cy="609601"/>
            <a:chOff x="896" y="1346"/>
            <a:chExt cx="1363" cy="384"/>
          </a:xfrm>
        </p:grpSpPr>
        <p:graphicFrame>
          <p:nvGraphicFramePr>
            <p:cNvPr id="378930" name="Object 50"/>
            <p:cNvGraphicFramePr>
              <a:graphicFrameLocks noChangeAspect="1"/>
            </p:cNvGraphicFramePr>
            <p:nvPr/>
          </p:nvGraphicFramePr>
          <p:xfrm>
            <a:off x="896" y="1439"/>
            <a:ext cx="8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96800" imgH="4267200" progId="Equation.DSMT4">
                    <p:embed/>
                  </p:oleObj>
                </mc:Choice>
                <mc:Fallback>
                  <p:oleObj name="Equation" r:id="rId8" imgW="12496800" imgH="4267200" progId="Equation.DSMT4">
                    <p:embed/>
                    <p:pic>
                      <p:nvPicPr>
                        <p:cNvPr id="0" name="图片 635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1439"/>
                          <a:ext cx="8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2" name="Rectangle 52"/>
            <p:cNvSpPr>
              <a:spLocks noChangeArrowheads="1"/>
            </p:cNvSpPr>
            <p:nvPr/>
          </p:nvSpPr>
          <p:spPr bwMode="auto">
            <a:xfrm>
              <a:off x="1678" y="1346"/>
              <a:ext cx="58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有</a:t>
              </a:r>
            </a:p>
          </p:txBody>
        </p:sp>
      </p:grpSp>
      <p:sp>
        <p:nvSpPr>
          <p:cNvPr id="378933" name="WordArt 53"/>
          <p:cNvSpPr>
            <a:spLocks noChangeArrowheads="1" noChangeShapeType="1" noTextEdit="1"/>
          </p:cNvSpPr>
          <p:nvPr/>
        </p:nvSpPr>
        <p:spPr bwMode="auto">
          <a:xfrm>
            <a:off x="863600" y="280352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grpSp>
        <p:nvGrpSpPr>
          <p:cNvPr id="378936" name="Group 56"/>
          <p:cNvGrpSpPr/>
          <p:nvPr/>
        </p:nvGrpSpPr>
        <p:grpSpPr bwMode="auto">
          <a:xfrm>
            <a:off x="1293813" y="2595566"/>
            <a:ext cx="3792537" cy="571500"/>
            <a:chOff x="967" y="2219"/>
            <a:chExt cx="2389" cy="360"/>
          </a:xfrm>
        </p:grpSpPr>
        <p:sp>
          <p:nvSpPr>
            <p:cNvPr id="378934" name="Rectangle 54"/>
            <p:cNvSpPr>
              <a:spLocks noChangeArrowheads="1"/>
            </p:cNvSpPr>
            <p:nvPr/>
          </p:nvSpPr>
          <p:spPr bwMode="auto">
            <a:xfrm>
              <a:off x="967" y="2219"/>
              <a:ext cx="238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在        的连续点处有</a:t>
              </a:r>
            </a:p>
          </p:txBody>
        </p:sp>
        <p:graphicFrame>
          <p:nvGraphicFramePr>
            <p:cNvPr id="378935" name="Object 55"/>
            <p:cNvGraphicFramePr>
              <a:graphicFrameLocks noChangeAspect="1"/>
            </p:cNvGraphicFramePr>
            <p:nvPr/>
          </p:nvGraphicFramePr>
          <p:xfrm>
            <a:off x="1223" y="2303"/>
            <a:ext cx="51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4267200" progId="Equation.DSMT4">
                    <p:embed/>
                  </p:oleObj>
                </mc:Choice>
                <mc:Fallback>
                  <p:oleObj name="Equation" r:id="rId10" imgW="7620000" imgH="4267200" progId="Equation.DSMT4">
                    <p:embed/>
                    <p:pic>
                      <p:nvPicPr>
                        <p:cNvPr id="0" name="图片 635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303"/>
                          <a:ext cx="51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37" name="Object 57"/>
          <p:cNvGraphicFramePr>
            <a:graphicFrameLocks noChangeAspect="1"/>
          </p:cNvGraphicFramePr>
          <p:nvPr/>
        </p:nvGraphicFramePr>
        <p:xfrm>
          <a:off x="3643313" y="3106738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83200" imgH="4572000" progId="Equation.DSMT4">
                  <p:embed/>
                </p:oleObj>
              </mc:Choice>
              <mc:Fallback>
                <p:oleObj name="Equation" r:id="rId12" imgW="17983200" imgH="4572000" progId="Equation.DSMT4">
                  <p:embed/>
                  <p:pic>
                    <p:nvPicPr>
                      <p:cNvPr id="0" name="图片 635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106738"/>
                        <a:ext cx="194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WordArt 59"/>
          <p:cNvSpPr>
            <a:spLocks noChangeArrowheads="1" noChangeShapeType="1" noTextEdit="1"/>
          </p:cNvSpPr>
          <p:nvPr/>
        </p:nvSpPr>
        <p:spPr bwMode="auto">
          <a:xfrm>
            <a:off x="863600" y="36020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注解：</a:t>
            </a:r>
          </a:p>
        </p:txBody>
      </p:sp>
      <p:grpSp>
        <p:nvGrpSpPr>
          <p:cNvPr id="39" name="Group 97"/>
          <p:cNvGrpSpPr/>
          <p:nvPr/>
        </p:nvGrpSpPr>
        <p:grpSpPr bwMode="auto">
          <a:xfrm>
            <a:off x="1790700" y="3487738"/>
            <a:ext cx="2854325" cy="519112"/>
            <a:chOff x="1488" y="2813"/>
            <a:chExt cx="1798" cy="327"/>
          </a:xfrm>
        </p:grpSpPr>
        <p:sp>
          <p:nvSpPr>
            <p:cNvPr id="40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488" y="2902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③</a:t>
              </a:r>
            </a:p>
          </p:txBody>
        </p:sp>
        <p:sp>
          <p:nvSpPr>
            <p:cNvPr id="41" name="Rectangle 96"/>
            <p:cNvSpPr>
              <a:spLocks noChangeArrowheads="1"/>
            </p:cNvSpPr>
            <p:nvPr/>
          </p:nvSpPr>
          <p:spPr bwMode="auto">
            <a:xfrm>
              <a:off x="1697" y="2813"/>
              <a:ext cx="1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</a:rPr>
                <a:t>的几何意义</a:t>
              </a:r>
            </a:p>
          </p:txBody>
        </p:sp>
      </p:grpSp>
      <p:grpSp>
        <p:nvGrpSpPr>
          <p:cNvPr id="42" name="Group 117"/>
          <p:cNvGrpSpPr/>
          <p:nvPr/>
        </p:nvGrpSpPr>
        <p:grpSpPr bwMode="auto">
          <a:xfrm>
            <a:off x="4518025" y="4951413"/>
            <a:ext cx="1116013" cy="1327150"/>
            <a:chOff x="2846" y="3215"/>
            <a:chExt cx="703" cy="836"/>
          </a:xfrm>
        </p:grpSpPr>
        <p:graphicFrame>
          <p:nvGraphicFramePr>
            <p:cNvPr id="43" name="Object 114"/>
            <p:cNvGraphicFramePr>
              <a:graphicFrameLocks noChangeAspect="1"/>
            </p:cNvGraphicFramePr>
            <p:nvPr/>
          </p:nvGraphicFramePr>
          <p:xfrm>
            <a:off x="2846" y="3773"/>
            <a:ext cx="70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363200" imgH="4267200" progId="Equation.DSMT4">
                    <p:embed/>
                  </p:oleObj>
                </mc:Choice>
                <mc:Fallback>
                  <p:oleObj name="Equation" r:id="rId14" imgW="10363200" imgH="4267200" progId="Equation.DSMT4">
                    <p:embed/>
                    <p:pic>
                      <p:nvPicPr>
                        <p:cNvPr id="0" name="图片 635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773"/>
                          <a:ext cx="70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Freeform 116"/>
            <p:cNvSpPr/>
            <p:nvPr/>
          </p:nvSpPr>
          <p:spPr bwMode="auto">
            <a:xfrm>
              <a:off x="2952" y="3215"/>
              <a:ext cx="461" cy="649"/>
            </a:xfrm>
            <a:custGeom>
              <a:avLst/>
              <a:gdLst>
                <a:gd name="T0" fmla="*/ 0 w 461"/>
                <a:gd name="T1" fmla="*/ 108 h 649"/>
                <a:gd name="T2" fmla="*/ 48 w 461"/>
                <a:gd name="T3" fmla="*/ 79 h 649"/>
                <a:gd name="T4" fmla="*/ 99 w 461"/>
                <a:gd name="T5" fmla="*/ 51 h 649"/>
                <a:gd name="T6" fmla="*/ 153 w 461"/>
                <a:gd name="T7" fmla="*/ 27 h 649"/>
                <a:gd name="T8" fmla="*/ 206 w 461"/>
                <a:gd name="T9" fmla="*/ 9 h 649"/>
                <a:gd name="T10" fmla="*/ 263 w 461"/>
                <a:gd name="T11" fmla="*/ 0 h 649"/>
                <a:gd name="T12" fmla="*/ 321 w 461"/>
                <a:gd name="T13" fmla="*/ 3 h 649"/>
                <a:gd name="T14" fmla="*/ 369 w 461"/>
                <a:gd name="T15" fmla="*/ 7 h 649"/>
                <a:gd name="T16" fmla="*/ 414 w 461"/>
                <a:gd name="T17" fmla="*/ 18 h 649"/>
                <a:gd name="T18" fmla="*/ 461 w 461"/>
                <a:gd name="T19" fmla="*/ 40 h 649"/>
                <a:gd name="T20" fmla="*/ 458 w 461"/>
                <a:gd name="T21" fmla="*/ 649 h 649"/>
                <a:gd name="T22" fmla="*/ 0 w 461"/>
                <a:gd name="T23" fmla="*/ 649 h 649"/>
                <a:gd name="T24" fmla="*/ 0 w 461"/>
                <a:gd name="T25" fmla="*/ 10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" h="649">
                  <a:moveTo>
                    <a:pt x="0" y="108"/>
                  </a:moveTo>
                  <a:lnTo>
                    <a:pt x="48" y="79"/>
                  </a:lnTo>
                  <a:lnTo>
                    <a:pt x="99" y="51"/>
                  </a:lnTo>
                  <a:lnTo>
                    <a:pt x="153" y="27"/>
                  </a:lnTo>
                  <a:lnTo>
                    <a:pt x="206" y="9"/>
                  </a:lnTo>
                  <a:lnTo>
                    <a:pt x="263" y="0"/>
                  </a:lnTo>
                  <a:lnTo>
                    <a:pt x="321" y="3"/>
                  </a:lnTo>
                  <a:lnTo>
                    <a:pt x="369" y="7"/>
                  </a:lnTo>
                  <a:lnTo>
                    <a:pt x="414" y="18"/>
                  </a:lnTo>
                  <a:lnTo>
                    <a:pt x="461" y="40"/>
                  </a:lnTo>
                  <a:lnTo>
                    <a:pt x="458" y="649"/>
                  </a:lnTo>
                  <a:lnTo>
                    <a:pt x="0" y="649"/>
                  </a:lnTo>
                  <a:lnTo>
                    <a:pt x="0" y="108"/>
                  </a:lnTo>
                  <a:close/>
                </a:path>
              </a:pathLst>
            </a:custGeom>
            <a:pattFill prst="pct75">
              <a:fgClr>
                <a:schemeClr val="folHlink">
                  <a:alpha val="57001"/>
                </a:schemeClr>
              </a:fgClr>
              <a:bgClr>
                <a:srgbClr val="FFFFFF">
                  <a:alpha val="57001"/>
                </a:srgbClr>
              </a:bgClr>
            </a:pattFill>
            <a:ln w="28575" cap="flat" cmpd="sng">
              <a:solidFill>
                <a:schemeClr val="bg1">
                  <a:lumMod val="40000"/>
                  <a:lumOff val="60000"/>
                </a:schemeClr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roup 118"/>
          <p:cNvGrpSpPr/>
          <p:nvPr/>
        </p:nvGrpSpPr>
        <p:grpSpPr bwMode="auto">
          <a:xfrm>
            <a:off x="2422525" y="4338638"/>
            <a:ext cx="4548188" cy="1989137"/>
            <a:chOff x="1526" y="2829"/>
            <a:chExt cx="2865" cy="1253"/>
          </a:xfrm>
        </p:grpSpPr>
        <p:graphicFrame>
          <p:nvGraphicFramePr>
            <p:cNvPr id="46" name="Object 107"/>
            <p:cNvGraphicFramePr>
              <a:graphicFrameLocks noChangeAspect="1"/>
            </p:cNvGraphicFramePr>
            <p:nvPr/>
          </p:nvGraphicFramePr>
          <p:xfrm>
            <a:off x="4225" y="3879"/>
            <a:ext cx="16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38400" imgH="2438400" progId="Equation.DSMT4">
                    <p:embed/>
                  </p:oleObj>
                </mc:Choice>
                <mc:Fallback>
                  <p:oleObj name="Equation" r:id="rId16" imgW="2438400" imgH="2438400" progId="Equation.DSMT4">
                    <p:embed/>
                    <p:pic>
                      <p:nvPicPr>
                        <p:cNvPr id="0" name="图片 635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3879"/>
                          <a:ext cx="16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09"/>
            <p:cNvGraphicFramePr>
              <a:graphicFrameLocks noChangeAspect="1"/>
            </p:cNvGraphicFramePr>
            <p:nvPr/>
          </p:nvGraphicFramePr>
          <p:xfrm>
            <a:off x="3604" y="3282"/>
            <a:ext cx="35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181600" imgH="3352800" progId="Equation.DSMT4">
                    <p:embed/>
                  </p:oleObj>
                </mc:Choice>
                <mc:Fallback>
                  <p:oleObj name="Equation" r:id="rId18" imgW="5181600" imgH="3352800" progId="Equation.DSMT4">
                    <p:embed/>
                    <p:pic>
                      <p:nvPicPr>
                        <p:cNvPr id="0" name="图片 635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3282"/>
                          <a:ext cx="35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111"/>
            <p:cNvSpPr>
              <a:spLocks noChangeShapeType="1"/>
            </p:cNvSpPr>
            <p:nvPr/>
          </p:nvSpPr>
          <p:spPr bwMode="auto">
            <a:xfrm flipV="1">
              <a:off x="2311" y="2873"/>
              <a:ext cx="0" cy="1176"/>
            </a:xfrm>
            <a:prstGeom prst="line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graphicFrame>
          <p:nvGraphicFramePr>
            <p:cNvPr id="49" name="Object 112"/>
            <p:cNvGraphicFramePr>
              <a:graphicFrameLocks noChangeAspect="1"/>
            </p:cNvGraphicFramePr>
            <p:nvPr/>
          </p:nvGraphicFramePr>
          <p:xfrm>
            <a:off x="2320" y="2829"/>
            <a:ext cx="16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38400" imgH="2743200" progId="Equation.DSMT4">
                    <p:embed/>
                  </p:oleObj>
                </mc:Choice>
                <mc:Fallback>
                  <p:oleObj name="Equation" r:id="rId20" imgW="2438400" imgH="2743200" progId="Equation.DSMT4">
                    <p:embed/>
                    <p:pic>
                      <p:nvPicPr>
                        <p:cNvPr id="0" name="图片 635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2829"/>
                          <a:ext cx="16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13"/>
            <p:cNvGraphicFramePr>
              <a:graphicFrameLocks noChangeAspect="1"/>
            </p:cNvGraphicFramePr>
            <p:nvPr/>
          </p:nvGraphicFramePr>
          <p:xfrm>
            <a:off x="2127" y="3884"/>
            <a:ext cx="18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743200" imgH="3048000" progId="Equation.DSMT4">
                    <p:embed/>
                  </p:oleObj>
                </mc:Choice>
                <mc:Fallback>
                  <p:oleObj name="Equation" r:id="rId22" imgW="2743200" imgH="3048000" progId="Equation.DSMT4">
                    <p:embed/>
                    <p:pic>
                      <p:nvPicPr>
                        <p:cNvPr id="0" name="图片 635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3884"/>
                          <a:ext cx="18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Freeform 110"/>
            <p:cNvSpPr/>
            <p:nvPr/>
          </p:nvSpPr>
          <p:spPr bwMode="auto">
            <a:xfrm>
              <a:off x="1560" y="3213"/>
              <a:ext cx="2664" cy="587"/>
            </a:xfrm>
            <a:custGeom>
              <a:avLst/>
              <a:gdLst>
                <a:gd name="T0" fmla="*/ 0 w 2664"/>
                <a:gd name="T1" fmla="*/ 579 h 587"/>
                <a:gd name="T2" fmla="*/ 392 w 2664"/>
                <a:gd name="T3" fmla="*/ 555 h 587"/>
                <a:gd name="T4" fmla="*/ 712 w 2664"/>
                <a:gd name="T5" fmla="*/ 403 h 587"/>
                <a:gd name="T6" fmla="*/ 920 w 2664"/>
                <a:gd name="T7" fmla="*/ 275 h 587"/>
                <a:gd name="T8" fmla="*/ 1144 w 2664"/>
                <a:gd name="T9" fmla="*/ 259 h 587"/>
                <a:gd name="T10" fmla="*/ 1496 w 2664"/>
                <a:gd name="T11" fmla="*/ 51 h 587"/>
                <a:gd name="T12" fmla="*/ 1688 w 2664"/>
                <a:gd name="T13" fmla="*/ 3 h 587"/>
                <a:gd name="T14" fmla="*/ 1896 w 2664"/>
                <a:gd name="T15" fmla="*/ 67 h 587"/>
                <a:gd name="T16" fmla="*/ 2152 w 2664"/>
                <a:gd name="T17" fmla="*/ 331 h 587"/>
                <a:gd name="T18" fmla="*/ 2368 w 2664"/>
                <a:gd name="T19" fmla="*/ 507 h 587"/>
                <a:gd name="T20" fmla="*/ 2664 w 2664"/>
                <a:gd name="T2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4" h="587">
                  <a:moveTo>
                    <a:pt x="0" y="579"/>
                  </a:moveTo>
                  <a:cubicBezTo>
                    <a:pt x="136" y="581"/>
                    <a:pt x="273" y="584"/>
                    <a:pt x="392" y="555"/>
                  </a:cubicBezTo>
                  <a:cubicBezTo>
                    <a:pt x="511" y="526"/>
                    <a:pt x="624" y="450"/>
                    <a:pt x="712" y="403"/>
                  </a:cubicBezTo>
                  <a:cubicBezTo>
                    <a:pt x="800" y="356"/>
                    <a:pt x="848" y="299"/>
                    <a:pt x="920" y="275"/>
                  </a:cubicBezTo>
                  <a:cubicBezTo>
                    <a:pt x="992" y="251"/>
                    <a:pt x="1048" y="296"/>
                    <a:pt x="1144" y="259"/>
                  </a:cubicBezTo>
                  <a:cubicBezTo>
                    <a:pt x="1240" y="222"/>
                    <a:pt x="1405" y="94"/>
                    <a:pt x="1496" y="51"/>
                  </a:cubicBezTo>
                  <a:cubicBezTo>
                    <a:pt x="1587" y="8"/>
                    <a:pt x="1621" y="0"/>
                    <a:pt x="1688" y="3"/>
                  </a:cubicBezTo>
                  <a:cubicBezTo>
                    <a:pt x="1755" y="6"/>
                    <a:pt x="1819" y="12"/>
                    <a:pt x="1896" y="67"/>
                  </a:cubicBezTo>
                  <a:cubicBezTo>
                    <a:pt x="1973" y="122"/>
                    <a:pt x="2073" y="258"/>
                    <a:pt x="2152" y="331"/>
                  </a:cubicBezTo>
                  <a:cubicBezTo>
                    <a:pt x="2231" y="404"/>
                    <a:pt x="2283" y="464"/>
                    <a:pt x="2368" y="507"/>
                  </a:cubicBezTo>
                  <a:cubicBezTo>
                    <a:pt x="2453" y="550"/>
                    <a:pt x="2558" y="568"/>
                    <a:pt x="2664" y="58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>
              <a:off x="1526" y="3865"/>
              <a:ext cx="2812" cy="0"/>
            </a:xfrm>
            <a:prstGeom prst="line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121"/>
          <p:cNvGrpSpPr/>
          <p:nvPr/>
        </p:nvGrpSpPr>
        <p:grpSpPr bwMode="auto">
          <a:xfrm>
            <a:off x="5011738" y="3743325"/>
            <a:ext cx="3154362" cy="946150"/>
            <a:chOff x="3157" y="2358"/>
            <a:chExt cx="1987" cy="596"/>
          </a:xfrm>
          <a:solidFill>
            <a:srgbClr val="0070C0"/>
          </a:solidFill>
        </p:grpSpPr>
        <p:sp>
          <p:nvSpPr>
            <p:cNvPr id="54" name="AutoShape 119"/>
            <p:cNvSpPr>
              <a:spLocks noChangeArrowheads="1"/>
            </p:cNvSpPr>
            <p:nvPr/>
          </p:nvSpPr>
          <p:spPr bwMode="auto">
            <a:xfrm>
              <a:off x="3157" y="2358"/>
              <a:ext cx="1987" cy="596"/>
            </a:xfrm>
            <a:prstGeom prst="wedgeRectCallout">
              <a:avLst>
                <a:gd name="adj1" fmla="val -43407"/>
                <a:gd name="adj2" fmla="val 127685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>
                <a:lnSpc>
                  <a:spcPct val="80000"/>
                </a:lnSpc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等于曲边梯形面积</a:t>
              </a:r>
            </a:p>
          </p:txBody>
        </p:sp>
        <p:graphicFrame>
          <p:nvGraphicFramePr>
            <p:cNvPr id="55" name="Object 120"/>
            <p:cNvGraphicFramePr>
              <a:graphicFrameLocks noChangeAspect="1"/>
            </p:cNvGraphicFramePr>
            <p:nvPr/>
          </p:nvGraphicFramePr>
          <p:xfrm>
            <a:off x="3506" y="2407"/>
            <a:ext cx="141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0726400" imgH="4572000" progId="Equation.DSMT4">
                    <p:embed/>
                  </p:oleObj>
                </mc:Choice>
                <mc:Fallback>
                  <p:oleObj name="Equation" r:id="rId24" imgW="20726400" imgH="4572000" progId="Equation.DSMT4">
                    <p:embed/>
                    <p:pic>
                      <p:nvPicPr>
                        <p:cNvPr id="0" name="图片 635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2407"/>
                          <a:ext cx="1410" cy="29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4" name="WordArt 44"/>
          <p:cNvSpPr>
            <a:spLocks noChangeArrowheads="1" noChangeShapeType="1" noTextEdit="1"/>
          </p:cNvSpPr>
          <p:nvPr/>
        </p:nvSpPr>
        <p:spPr bwMode="auto">
          <a:xfrm>
            <a:off x="3373438" y="642938"/>
            <a:ext cx="2871787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密度函数的性质</a:t>
            </a:r>
          </a:p>
        </p:txBody>
      </p:sp>
      <p:sp>
        <p:nvSpPr>
          <p:cNvPr id="378925" name="WordArt 45"/>
          <p:cNvSpPr>
            <a:spLocks noChangeArrowheads="1" noChangeShapeType="1" noTextEdit="1"/>
          </p:cNvSpPr>
          <p:nvPr/>
        </p:nvSpPr>
        <p:spPr bwMode="auto">
          <a:xfrm>
            <a:off x="869950" y="10699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78926" name="WordArt 46"/>
          <p:cNvSpPr>
            <a:spLocks noChangeArrowheads="1" noChangeShapeType="1" noTextEdit="1"/>
          </p:cNvSpPr>
          <p:nvPr/>
        </p:nvSpPr>
        <p:spPr bwMode="auto">
          <a:xfrm>
            <a:off x="860425" y="1530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378927" name="Object 47"/>
          <p:cNvGraphicFramePr>
            <a:graphicFrameLocks noChangeAspect="1"/>
          </p:cNvGraphicFramePr>
          <p:nvPr/>
        </p:nvGraphicFramePr>
        <p:xfrm>
          <a:off x="1335088" y="987425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77600" imgH="4267200" progId="Equation.DSMT4">
                  <p:embed/>
                </p:oleObj>
              </mc:Choice>
              <mc:Fallback>
                <p:oleObj name="Equation" r:id="rId2" imgW="11277600" imgH="4267200" progId="Equation.DSMT4">
                  <p:embed/>
                  <p:pic>
                    <p:nvPicPr>
                      <p:cNvPr id="0" name="图片 637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987425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8" name="Object 48"/>
          <p:cNvGraphicFramePr>
            <a:graphicFrameLocks noChangeAspect="1"/>
          </p:cNvGraphicFramePr>
          <p:nvPr/>
        </p:nvGraphicFramePr>
        <p:xfrm>
          <a:off x="1295400" y="1325563"/>
          <a:ext cx="19081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78400" imgH="6096000" progId="Equation.DSMT4">
                  <p:embed/>
                </p:oleObj>
              </mc:Choice>
              <mc:Fallback>
                <p:oleObj name="Equation" r:id="rId4" imgW="17678400" imgH="6096000" progId="Equation.DSMT4">
                  <p:embed/>
                  <p:pic>
                    <p:nvPicPr>
                      <p:cNvPr id="0" name="图片 637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25563"/>
                        <a:ext cx="19081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9" name="WordArt 49"/>
          <p:cNvSpPr>
            <a:spLocks noChangeArrowheads="1" noChangeShapeType="1" noTextEdit="1"/>
          </p:cNvSpPr>
          <p:nvPr/>
        </p:nvSpPr>
        <p:spPr bwMode="auto">
          <a:xfrm>
            <a:off x="862013" y="1989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378931" name="Object 51"/>
          <p:cNvGraphicFramePr>
            <a:graphicFrameLocks noChangeAspect="1"/>
          </p:cNvGraphicFramePr>
          <p:nvPr/>
        </p:nvGraphicFramePr>
        <p:xfrm>
          <a:off x="1614488" y="2174875"/>
          <a:ext cx="62515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912000" imgH="6705600" progId="Equation.DSMT4">
                  <p:embed/>
                </p:oleObj>
              </mc:Choice>
              <mc:Fallback>
                <p:oleObj name="Equation" r:id="rId6" imgW="57912000" imgH="6705600" progId="Equation.DSMT4">
                  <p:embed/>
                  <p:pic>
                    <p:nvPicPr>
                      <p:cNvPr id="0" name="图片 637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174875"/>
                        <a:ext cx="62515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8" name="Group 58"/>
          <p:cNvGrpSpPr/>
          <p:nvPr/>
        </p:nvGrpSpPr>
        <p:grpSpPr bwMode="auto">
          <a:xfrm>
            <a:off x="1358901" y="1755777"/>
            <a:ext cx="2163763" cy="609601"/>
            <a:chOff x="896" y="1346"/>
            <a:chExt cx="1363" cy="384"/>
          </a:xfrm>
        </p:grpSpPr>
        <p:graphicFrame>
          <p:nvGraphicFramePr>
            <p:cNvPr id="378930" name="Object 50"/>
            <p:cNvGraphicFramePr>
              <a:graphicFrameLocks noChangeAspect="1"/>
            </p:cNvGraphicFramePr>
            <p:nvPr/>
          </p:nvGraphicFramePr>
          <p:xfrm>
            <a:off x="896" y="1439"/>
            <a:ext cx="8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96800" imgH="4267200" progId="Equation.DSMT4">
                    <p:embed/>
                  </p:oleObj>
                </mc:Choice>
                <mc:Fallback>
                  <p:oleObj name="Equation" r:id="rId8" imgW="12496800" imgH="4267200" progId="Equation.DSMT4">
                    <p:embed/>
                    <p:pic>
                      <p:nvPicPr>
                        <p:cNvPr id="0" name="图片 6377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1439"/>
                          <a:ext cx="8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32" name="Rectangle 52"/>
            <p:cNvSpPr>
              <a:spLocks noChangeArrowheads="1"/>
            </p:cNvSpPr>
            <p:nvPr/>
          </p:nvSpPr>
          <p:spPr bwMode="auto">
            <a:xfrm>
              <a:off x="1678" y="1346"/>
              <a:ext cx="58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有</a:t>
              </a:r>
            </a:p>
          </p:txBody>
        </p:sp>
      </p:grpSp>
      <p:sp>
        <p:nvSpPr>
          <p:cNvPr id="378933" name="WordArt 53"/>
          <p:cNvSpPr>
            <a:spLocks noChangeArrowheads="1" noChangeShapeType="1" noTextEdit="1"/>
          </p:cNvSpPr>
          <p:nvPr/>
        </p:nvSpPr>
        <p:spPr bwMode="auto">
          <a:xfrm>
            <a:off x="863600" y="280352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grpSp>
        <p:nvGrpSpPr>
          <p:cNvPr id="378936" name="Group 56"/>
          <p:cNvGrpSpPr/>
          <p:nvPr/>
        </p:nvGrpSpPr>
        <p:grpSpPr bwMode="auto">
          <a:xfrm>
            <a:off x="1293813" y="2595566"/>
            <a:ext cx="3792537" cy="571500"/>
            <a:chOff x="967" y="2219"/>
            <a:chExt cx="2389" cy="360"/>
          </a:xfrm>
        </p:grpSpPr>
        <p:sp>
          <p:nvSpPr>
            <p:cNvPr id="378934" name="Rectangle 54"/>
            <p:cNvSpPr>
              <a:spLocks noChangeArrowheads="1"/>
            </p:cNvSpPr>
            <p:nvPr/>
          </p:nvSpPr>
          <p:spPr bwMode="auto">
            <a:xfrm>
              <a:off x="967" y="2219"/>
              <a:ext cx="238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在       的连续点处有</a:t>
              </a:r>
            </a:p>
          </p:txBody>
        </p:sp>
        <p:graphicFrame>
          <p:nvGraphicFramePr>
            <p:cNvPr id="378935" name="Object 55"/>
            <p:cNvGraphicFramePr>
              <a:graphicFrameLocks noChangeAspect="1"/>
            </p:cNvGraphicFramePr>
            <p:nvPr/>
          </p:nvGraphicFramePr>
          <p:xfrm>
            <a:off x="1223" y="2303"/>
            <a:ext cx="51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0" imgH="4267200" progId="Equation.DSMT4">
                    <p:embed/>
                  </p:oleObj>
                </mc:Choice>
                <mc:Fallback>
                  <p:oleObj name="Equation" r:id="rId10" imgW="7620000" imgH="4267200" progId="Equation.DSMT4">
                    <p:embed/>
                    <p:pic>
                      <p:nvPicPr>
                        <p:cNvPr id="0" name="图片 6377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303"/>
                          <a:ext cx="51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37" name="Object 57"/>
          <p:cNvGraphicFramePr>
            <a:graphicFrameLocks noChangeAspect="1"/>
          </p:cNvGraphicFramePr>
          <p:nvPr/>
        </p:nvGraphicFramePr>
        <p:xfrm>
          <a:off x="3643313" y="3106738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83200" imgH="4572000" progId="Equation.DSMT4">
                  <p:embed/>
                </p:oleObj>
              </mc:Choice>
              <mc:Fallback>
                <p:oleObj name="Equation" r:id="rId12" imgW="17983200" imgH="4572000" progId="Equation.DSMT4">
                  <p:embed/>
                  <p:pic>
                    <p:nvPicPr>
                      <p:cNvPr id="0" name="图片 637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106738"/>
                        <a:ext cx="194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WordArt 59"/>
          <p:cNvSpPr>
            <a:spLocks noChangeArrowheads="1" noChangeShapeType="1" noTextEdit="1"/>
          </p:cNvSpPr>
          <p:nvPr/>
        </p:nvSpPr>
        <p:spPr bwMode="auto">
          <a:xfrm>
            <a:off x="863600" y="36020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注解：</a:t>
            </a:r>
          </a:p>
        </p:txBody>
      </p:sp>
      <p:grpSp>
        <p:nvGrpSpPr>
          <p:cNvPr id="35" name="Group 128"/>
          <p:cNvGrpSpPr/>
          <p:nvPr/>
        </p:nvGrpSpPr>
        <p:grpSpPr bwMode="auto">
          <a:xfrm>
            <a:off x="1792288" y="3489325"/>
            <a:ext cx="7159625" cy="519113"/>
            <a:chOff x="1129" y="2198"/>
            <a:chExt cx="4510" cy="327"/>
          </a:xfrm>
        </p:grpSpPr>
        <p:sp>
          <p:nvSpPr>
            <p:cNvPr id="36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129" y="2287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④</a:t>
              </a:r>
            </a:p>
          </p:txBody>
        </p:sp>
        <p:sp>
          <p:nvSpPr>
            <p:cNvPr id="37" name="Rectangle 125"/>
            <p:cNvSpPr>
              <a:spLocks noChangeArrowheads="1"/>
            </p:cNvSpPr>
            <p:nvPr/>
          </p:nvSpPr>
          <p:spPr bwMode="auto">
            <a:xfrm>
              <a:off x="1338" y="2198"/>
              <a:ext cx="4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设  </a:t>
              </a:r>
              <a:r>
                <a:rPr lang="zh-CN" altLang="en-US" b="1" i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是        的连续点</a:t>
              </a: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,</a:t>
              </a:r>
              <a:endPara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endParaRPr>
            </a:p>
          </p:txBody>
        </p:sp>
        <p:graphicFrame>
          <p:nvGraphicFramePr>
            <p:cNvPr id="38" name="Object 126"/>
            <p:cNvGraphicFramePr>
              <a:graphicFrameLocks noChangeAspect="1"/>
            </p:cNvGraphicFramePr>
            <p:nvPr/>
          </p:nvGraphicFramePr>
          <p:xfrm>
            <a:off x="1635" y="2287"/>
            <a:ext cx="20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048000" progId="Equation.DSMT4">
                    <p:embed/>
                  </p:oleObj>
                </mc:Choice>
                <mc:Fallback>
                  <p:oleObj name="Equation" r:id="rId14" imgW="3048000" imgH="3048000" progId="Equation.DSMT4">
                    <p:embed/>
                    <p:pic>
                      <p:nvPicPr>
                        <p:cNvPr id="0" name="图片 637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" y="2287"/>
                          <a:ext cx="20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27"/>
            <p:cNvGraphicFramePr>
              <a:graphicFrameLocks noChangeAspect="1"/>
            </p:cNvGraphicFramePr>
            <p:nvPr/>
          </p:nvGraphicFramePr>
          <p:xfrm>
            <a:off x="2050" y="2249"/>
            <a:ext cx="51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620000" imgH="4267200" progId="Equation.DSMT4">
                    <p:embed/>
                  </p:oleObj>
                </mc:Choice>
                <mc:Fallback>
                  <p:oleObj name="Equation" r:id="rId16" imgW="7620000" imgH="4267200" progId="Equation.DSMT4">
                    <p:embed/>
                    <p:pic>
                      <p:nvPicPr>
                        <p:cNvPr id="0" name="图片 637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2249"/>
                          <a:ext cx="51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130"/>
          <p:cNvGraphicFramePr>
            <a:graphicFrameLocks noChangeAspect="1"/>
          </p:cNvGraphicFramePr>
          <p:nvPr/>
        </p:nvGraphicFramePr>
        <p:xfrm>
          <a:off x="1680845" y="4140200"/>
          <a:ext cx="41687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928800" imgH="7620000" progId="Equation.DSMT4">
                  <p:embed/>
                </p:oleObj>
              </mc:Choice>
              <mc:Fallback>
                <p:oleObj name="Equation" r:id="rId18" imgW="39928800" imgH="7620000" progId="Equation.DSMT4">
                  <p:embed/>
                  <p:pic>
                    <p:nvPicPr>
                      <p:cNvPr id="0" name="图片 637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845" y="4140200"/>
                        <a:ext cx="41687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1"/>
          <p:cNvGraphicFramePr>
            <a:graphicFrameLocks noChangeAspect="1"/>
          </p:cNvGraphicFramePr>
          <p:nvPr/>
        </p:nvGraphicFramePr>
        <p:xfrm>
          <a:off x="2403475" y="4792663"/>
          <a:ext cx="33893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137600" imgH="7620000" progId="Equation.DSMT4">
                  <p:embed/>
                </p:oleObj>
              </mc:Choice>
              <mc:Fallback>
                <p:oleObj name="Equation" r:id="rId20" imgW="34137600" imgH="7620000" progId="Equation.DSMT4">
                  <p:embed/>
                  <p:pic>
                    <p:nvPicPr>
                      <p:cNvPr id="0" name="图片 637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792663"/>
                        <a:ext cx="33893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136"/>
          <p:cNvGrpSpPr/>
          <p:nvPr/>
        </p:nvGrpSpPr>
        <p:grpSpPr bwMode="auto">
          <a:xfrm>
            <a:off x="95250" y="5530850"/>
            <a:ext cx="4054475" cy="519113"/>
            <a:chOff x="1084" y="3036"/>
            <a:chExt cx="2554" cy="327"/>
          </a:xfrm>
        </p:grpSpPr>
        <p:sp>
          <p:nvSpPr>
            <p:cNvPr id="60" name="Rectangle 133"/>
            <p:cNvSpPr>
              <a:spLocks noChangeArrowheads="1"/>
            </p:cNvSpPr>
            <p:nvPr/>
          </p:nvSpPr>
          <p:spPr bwMode="auto">
            <a:xfrm>
              <a:off x="1084" y="3036"/>
              <a:ext cx="25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则当     充分小时，有</a:t>
              </a:r>
            </a:p>
          </p:txBody>
        </p:sp>
        <p:graphicFrame>
          <p:nvGraphicFramePr>
            <p:cNvPr id="61" name="Object 135"/>
            <p:cNvGraphicFramePr>
              <a:graphicFrameLocks noChangeAspect="1"/>
            </p:cNvGraphicFramePr>
            <p:nvPr/>
          </p:nvGraphicFramePr>
          <p:xfrm>
            <a:off x="1606" y="3099"/>
            <a:ext cx="3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876800" imgH="3657600" progId="Equation.DSMT4">
                    <p:embed/>
                  </p:oleObj>
                </mc:Choice>
                <mc:Fallback>
                  <p:oleObj name="Equation" r:id="rId22" imgW="4876800" imgH="3657600" progId="Equation.DSMT4">
                    <p:embed/>
                    <p:pic>
                      <p:nvPicPr>
                        <p:cNvPr id="0" name="图片 637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3099"/>
                          <a:ext cx="3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137"/>
          <p:cNvGraphicFramePr>
            <a:graphicFrameLocks noChangeAspect="1"/>
          </p:cNvGraphicFramePr>
          <p:nvPr/>
        </p:nvGraphicFramePr>
        <p:xfrm>
          <a:off x="1800225" y="6097588"/>
          <a:ext cx="3930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7795200" imgH="4267200" progId="Equation.DSMT4">
                  <p:embed/>
                </p:oleObj>
              </mc:Choice>
              <mc:Fallback>
                <p:oleObj name="Equation" r:id="rId24" imgW="37795200" imgH="4267200" progId="Equation.DSMT4">
                  <p:embed/>
                  <p:pic>
                    <p:nvPicPr>
                      <p:cNvPr id="0" name="图片 637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6097588"/>
                        <a:ext cx="3930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52"/>
          <p:cNvGraphicFramePr>
            <a:graphicFrameLocks noChangeAspect="1"/>
          </p:cNvGraphicFramePr>
          <p:nvPr/>
        </p:nvGraphicFramePr>
        <p:xfrm>
          <a:off x="7429500" y="5846763"/>
          <a:ext cx="8874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229600" imgH="3048000" progId="Equation.DSMT4">
                  <p:embed/>
                </p:oleObj>
              </mc:Choice>
              <mc:Fallback>
                <p:oleObj name="Equation" r:id="rId26" imgW="8229600" imgH="3048000" progId="Equation.DSMT4">
                  <p:embed/>
                  <p:pic>
                    <p:nvPicPr>
                      <p:cNvPr id="0" name="图片 637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846763"/>
                        <a:ext cx="8874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Freeform 153"/>
          <p:cNvSpPr/>
          <p:nvPr/>
        </p:nvSpPr>
        <p:spPr bwMode="auto">
          <a:xfrm>
            <a:off x="7548563" y="4879975"/>
            <a:ext cx="385762" cy="1027113"/>
          </a:xfrm>
          <a:custGeom>
            <a:avLst/>
            <a:gdLst>
              <a:gd name="T0" fmla="*/ 0 w 243"/>
              <a:gd name="T1" fmla="*/ 9 h 647"/>
              <a:gd name="T2" fmla="*/ 31 w 243"/>
              <a:gd name="T3" fmla="*/ 0 h 647"/>
              <a:gd name="T4" fmla="*/ 59 w 243"/>
              <a:gd name="T5" fmla="*/ 0 h 647"/>
              <a:gd name="T6" fmla="*/ 89 w 243"/>
              <a:gd name="T7" fmla="*/ 3 h 647"/>
              <a:gd name="T8" fmla="*/ 132 w 243"/>
              <a:gd name="T9" fmla="*/ 9 h 647"/>
              <a:gd name="T10" fmla="*/ 171 w 243"/>
              <a:gd name="T11" fmla="*/ 33 h 647"/>
              <a:gd name="T12" fmla="*/ 207 w 243"/>
              <a:gd name="T13" fmla="*/ 67 h 647"/>
              <a:gd name="T14" fmla="*/ 225 w 243"/>
              <a:gd name="T15" fmla="*/ 88 h 647"/>
              <a:gd name="T16" fmla="*/ 243 w 243"/>
              <a:gd name="T17" fmla="*/ 114 h 647"/>
              <a:gd name="T18" fmla="*/ 239 w 243"/>
              <a:gd name="T19" fmla="*/ 647 h 647"/>
              <a:gd name="T20" fmla="*/ 3 w 243"/>
              <a:gd name="T21" fmla="*/ 647 h 647"/>
              <a:gd name="T22" fmla="*/ 0 w 243"/>
              <a:gd name="T23" fmla="*/ 9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" h="647">
                <a:moveTo>
                  <a:pt x="0" y="9"/>
                </a:moveTo>
                <a:lnTo>
                  <a:pt x="31" y="0"/>
                </a:lnTo>
                <a:lnTo>
                  <a:pt x="59" y="0"/>
                </a:lnTo>
                <a:lnTo>
                  <a:pt x="89" y="3"/>
                </a:lnTo>
                <a:lnTo>
                  <a:pt x="132" y="9"/>
                </a:lnTo>
                <a:lnTo>
                  <a:pt x="171" y="33"/>
                </a:lnTo>
                <a:lnTo>
                  <a:pt x="207" y="67"/>
                </a:lnTo>
                <a:lnTo>
                  <a:pt x="225" y="88"/>
                </a:lnTo>
                <a:lnTo>
                  <a:pt x="243" y="114"/>
                </a:lnTo>
                <a:lnTo>
                  <a:pt x="239" y="647"/>
                </a:lnTo>
                <a:lnTo>
                  <a:pt x="3" y="647"/>
                </a:lnTo>
                <a:lnTo>
                  <a:pt x="0" y="9"/>
                </a:lnTo>
                <a:close/>
              </a:path>
            </a:pathLst>
          </a:custGeom>
          <a:pattFill prst="pct75">
            <a:fgClr>
              <a:schemeClr val="folHlink">
                <a:alpha val="57001"/>
              </a:schemeClr>
            </a:fgClr>
            <a:bgClr>
              <a:srgbClr val="FFFFFF">
                <a:alpha val="57001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150"/>
          <p:cNvGrpSpPr/>
          <p:nvPr/>
        </p:nvGrpSpPr>
        <p:grpSpPr bwMode="auto">
          <a:xfrm>
            <a:off x="5853113" y="4391025"/>
            <a:ext cx="3111500" cy="1811338"/>
            <a:chOff x="3687" y="2766"/>
            <a:chExt cx="1960" cy="1141"/>
          </a:xfrm>
        </p:grpSpPr>
        <p:graphicFrame>
          <p:nvGraphicFramePr>
            <p:cNvPr id="66" name="Object 139"/>
            <p:cNvGraphicFramePr>
              <a:graphicFrameLocks noChangeAspect="1"/>
            </p:cNvGraphicFramePr>
            <p:nvPr/>
          </p:nvGraphicFramePr>
          <p:xfrm>
            <a:off x="5482" y="3648"/>
            <a:ext cx="16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438400" imgH="2438400" progId="Equation.DSMT4">
                    <p:embed/>
                  </p:oleObj>
                </mc:Choice>
                <mc:Fallback>
                  <p:oleObj name="Equation" r:id="rId28" imgW="2438400" imgH="2438400" progId="Equation.DSMT4">
                    <p:embed/>
                    <p:pic>
                      <p:nvPicPr>
                        <p:cNvPr id="0" name="图片 637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2" y="3648"/>
                          <a:ext cx="16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43"/>
            <p:cNvGraphicFramePr>
              <a:graphicFrameLocks noChangeAspect="1"/>
            </p:cNvGraphicFramePr>
            <p:nvPr/>
          </p:nvGraphicFramePr>
          <p:xfrm>
            <a:off x="3792" y="3709"/>
            <a:ext cx="18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43200" imgH="3048000" progId="Equation.DSMT4">
                    <p:embed/>
                  </p:oleObj>
                </mc:Choice>
                <mc:Fallback>
                  <p:oleObj name="Equation" r:id="rId30" imgW="2743200" imgH="3048000" progId="Equation.DSMT4">
                    <p:embed/>
                    <p:pic>
                      <p:nvPicPr>
                        <p:cNvPr id="0" name="图片 637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09"/>
                          <a:ext cx="18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Freeform 144"/>
            <p:cNvSpPr/>
            <p:nvPr/>
          </p:nvSpPr>
          <p:spPr bwMode="auto">
            <a:xfrm>
              <a:off x="3697" y="3070"/>
              <a:ext cx="1776" cy="587"/>
            </a:xfrm>
            <a:custGeom>
              <a:avLst/>
              <a:gdLst>
                <a:gd name="T0" fmla="*/ 0 w 2664"/>
                <a:gd name="T1" fmla="*/ 579 h 587"/>
                <a:gd name="T2" fmla="*/ 392 w 2664"/>
                <a:gd name="T3" fmla="*/ 555 h 587"/>
                <a:gd name="T4" fmla="*/ 712 w 2664"/>
                <a:gd name="T5" fmla="*/ 403 h 587"/>
                <a:gd name="T6" fmla="*/ 920 w 2664"/>
                <a:gd name="T7" fmla="*/ 275 h 587"/>
                <a:gd name="T8" fmla="*/ 1144 w 2664"/>
                <a:gd name="T9" fmla="*/ 259 h 587"/>
                <a:gd name="T10" fmla="*/ 1496 w 2664"/>
                <a:gd name="T11" fmla="*/ 51 h 587"/>
                <a:gd name="T12" fmla="*/ 1688 w 2664"/>
                <a:gd name="T13" fmla="*/ 3 h 587"/>
                <a:gd name="T14" fmla="*/ 1896 w 2664"/>
                <a:gd name="T15" fmla="*/ 67 h 587"/>
                <a:gd name="T16" fmla="*/ 2152 w 2664"/>
                <a:gd name="T17" fmla="*/ 331 h 587"/>
                <a:gd name="T18" fmla="*/ 2368 w 2664"/>
                <a:gd name="T19" fmla="*/ 507 h 587"/>
                <a:gd name="T20" fmla="*/ 2664 w 2664"/>
                <a:gd name="T2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4" h="587">
                  <a:moveTo>
                    <a:pt x="0" y="579"/>
                  </a:moveTo>
                  <a:cubicBezTo>
                    <a:pt x="136" y="581"/>
                    <a:pt x="273" y="584"/>
                    <a:pt x="392" y="555"/>
                  </a:cubicBezTo>
                  <a:cubicBezTo>
                    <a:pt x="511" y="526"/>
                    <a:pt x="624" y="450"/>
                    <a:pt x="712" y="403"/>
                  </a:cubicBezTo>
                  <a:cubicBezTo>
                    <a:pt x="800" y="356"/>
                    <a:pt x="848" y="299"/>
                    <a:pt x="920" y="275"/>
                  </a:cubicBezTo>
                  <a:cubicBezTo>
                    <a:pt x="992" y="251"/>
                    <a:pt x="1048" y="296"/>
                    <a:pt x="1144" y="259"/>
                  </a:cubicBezTo>
                  <a:cubicBezTo>
                    <a:pt x="1240" y="222"/>
                    <a:pt x="1405" y="94"/>
                    <a:pt x="1496" y="51"/>
                  </a:cubicBezTo>
                  <a:cubicBezTo>
                    <a:pt x="1587" y="8"/>
                    <a:pt x="1621" y="0"/>
                    <a:pt x="1688" y="3"/>
                  </a:cubicBezTo>
                  <a:cubicBezTo>
                    <a:pt x="1755" y="6"/>
                    <a:pt x="1819" y="12"/>
                    <a:pt x="1896" y="67"/>
                  </a:cubicBezTo>
                  <a:cubicBezTo>
                    <a:pt x="1973" y="122"/>
                    <a:pt x="2073" y="258"/>
                    <a:pt x="2152" y="331"/>
                  </a:cubicBezTo>
                  <a:cubicBezTo>
                    <a:pt x="2231" y="404"/>
                    <a:pt x="2283" y="464"/>
                    <a:pt x="2368" y="507"/>
                  </a:cubicBezTo>
                  <a:cubicBezTo>
                    <a:pt x="2453" y="550"/>
                    <a:pt x="2558" y="568"/>
                    <a:pt x="2664" y="58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45"/>
            <p:cNvSpPr>
              <a:spLocks noChangeShapeType="1"/>
            </p:cNvSpPr>
            <p:nvPr/>
          </p:nvSpPr>
          <p:spPr bwMode="auto">
            <a:xfrm>
              <a:off x="3687" y="3722"/>
              <a:ext cx="1804" cy="0"/>
            </a:xfrm>
            <a:prstGeom prst="line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146"/>
            <p:cNvGraphicFramePr>
              <a:graphicFrameLocks noChangeAspect="1"/>
            </p:cNvGraphicFramePr>
            <p:nvPr/>
          </p:nvGraphicFramePr>
          <p:xfrm>
            <a:off x="4253" y="3059"/>
            <a:ext cx="35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181600" imgH="3352800" progId="Equation.DSMT4">
                    <p:embed/>
                  </p:oleObj>
                </mc:Choice>
                <mc:Fallback>
                  <p:oleObj name="Equation" r:id="rId32" imgW="5181600" imgH="3352800" progId="Equation.DSMT4">
                    <p:embed/>
                    <p:pic>
                      <p:nvPicPr>
                        <p:cNvPr id="0" name="图片 637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3" y="3059"/>
                          <a:ext cx="35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147"/>
            <p:cNvSpPr>
              <a:spLocks noChangeShapeType="1"/>
            </p:cNvSpPr>
            <p:nvPr/>
          </p:nvSpPr>
          <p:spPr bwMode="auto">
            <a:xfrm flipV="1">
              <a:off x="3968" y="2802"/>
              <a:ext cx="0" cy="1080"/>
            </a:xfrm>
            <a:prstGeom prst="line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" name="Object 148"/>
            <p:cNvGraphicFramePr>
              <a:graphicFrameLocks noChangeAspect="1"/>
            </p:cNvGraphicFramePr>
            <p:nvPr/>
          </p:nvGraphicFramePr>
          <p:xfrm>
            <a:off x="3993" y="2766"/>
            <a:ext cx="16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438400" imgH="2743200" progId="Equation.DSMT4">
                    <p:embed/>
                  </p:oleObj>
                </mc:Choice>
                <mc:Fallback>
                  <p:oleObj name="Equation" r:id="rId34" imgW="2438400" imgH="2743200" progId="Equation.DSMT4">
                    <p:embed/>
                    <p:pic>
                      <p:nvPicPr>
                        <p:cNvPr id="0" name="图片 6377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2766"/>
                          <a:ext cx="16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161"/>
          <p:cNvGrpSpPr/>
          <p:nvPr/>
        </p:nvGrpSpPr>
        <p:grpSpPr bwMode="auto">
          <a:xfrm>
            <a:off x="5997223" y="3317786"/>
            <a:ext cx="3014662" cy="946150"/>
            <a:chOff x="3165" y="2215"/>
            <a:chExt cx="1899" cy="596"/>
          </a:xfrm>
        </p:grpSpPr>
        <p:sp>
          <p:nvSpPr>
            <p:cNvPr id="74" name="AutoShape 156"/>
            <p:cNvSpPr>
              <a:spLocks noChangeArrowheads="1"/>
            </p:cNvSpPr>
            <p:nvPr/>
          </p:nvSpPr>
          <p:spPr bwMode="auto">
            <a:xfrm>
              <a:off x="3165" y="2215"/>
              <a:ext cx="1899" cy="596"/>
            </a:xfrm>
            <a:prstGeom prst="wedgeRectCallout">
              <a:avLst>
                <a:gd name="adj1" fmla="val 7293"/>
                <a:gd name="adj2" fmla="val 114440"/>
              </a:avLst>
            </a:prstGeom>
            <a:solidFill>
              <a:srgbClr val="0070C0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75" name="Object 157"/>
            <p:cNvGraphicFramePr>
              <a:graphicFrameLocks noChangeAspect="1"/>
            </p:cNvGraphicFramePr>
            <p:nvPr/>
          </p:nvGraphicFramePr>
          <p:xfrm>
            <a:off x="3259" y="2274"/>
            <a:ext cx="170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4993600" imgH="4267200" progId="Equation.DSMT4">
                    <p:embed/>
                  </p:oleObj>
                </mc:Choice>
                <mc:Fallback>
                  <p:oleObj name="Equation" r:id="rId36" imgW="24993600" imgH="4267200" progId="Equation.DSMT4">
                    <p:embed/>
                    <p:pic>
                      <p:nvPicPr>
                        <p:cNvPr id="0" name="图片 637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" y="2274"/>
                          <a:ext cx="1701" cy="27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" name="Rectangle 154"/>
          <p:cNvSpPr>
            <a:spLocks noChangeArrowheads="1"/>
          </p:cNvSpPr>
          <p:nvPr/>
        </p:nvSpPr>
        <p:spPr bwMode="auto">
          <a:xfrm>
            <a:off x="7548563" y="4878388"/>
            <a:ext cx="384175" cy="1030287"/>
          </a:xfrm>
          <a:prstGeom prst="rect">
            <a:avLst/>
          </a:prstGeom>
          <a:noFill/>
          <a:ln w="28575" algn="ctr">
            <a:solidFill>
              <a:srgbClr val="1313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59"/>
          <p:cNvSpPr>
            <a:spLocks noChangeArrowheads="1"/>
          </p:cNvSpPr>
          <p:nvPr/>
        </p:nvSpPr>
        <p:spPr bwMode="auto">
          <a:xfrm>
            <a:off x="5938485" y="3706795"/>
            <a:ext cx="32718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近似于小矩形面积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7" grpId="0" animBg="1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68" name="WordArt 28"/>
          <p:cNvSpPr>
            <a:spLocks noChangeArrowheads="1" noChangeShapeType="1" noTextEdit="1"/>
          </p:cNvSpPr>
          <p:nvPr/>
        </p:nvSpPr>
        <p:spPr bwMode="auto">
          <a:xfrm>
            <a:off x="746125" y="3201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4269" name="WordArt 29"/>
          <p:cNvSpPr>
            <a:spLocks noChangeArrowheads="1" noChangeShapeType="1" noTextEdit="1"/>
          </p:cNvSpPr>
          <p:nvPr/>
        </p:nvSpPr>
        <p:spPr bwMode="auto">
          <a:xfrm>
            <a:off x="746125" y="657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4310" name="Group 70"/>
          <p:cNvGrpSpPr/>
          <p:nvPr/>
        </p:nvGrpSpPr>
        <p:grpSpPr bwMode="auto">
          <a:xfrm>
            <a:off x="1204913" y="2547940"/>
            <a:ext cx="4375151" cy="519113"/>
            <a:chOff x="975" y="1565"/>
            <a:chExt cx="2756" cy="327"/>
          </a:xfrm>
        </p:grpSpPr>
        <p:sp>
          <p:nvSpPr>
            <p:cNvPr id="394262" name="Rectangle 22"/>
            <p:cNvSpPr>
              <a:spLocks noChangeArrowheads="1"/>
            </p:cNvSpPr>
            <p:nvPr/>
          </p:nvSpPr>
          <p:spPr bwMode="auto">
            <a:xfrm>
              <a:off x="975" y="1565"/>
              <a:ext cx="2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计算概率              </a:t>
              </a: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.</a:t>
              </a:r>
              <a:endPara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endParaRPr>
            </a:p>
          </p:txBody>
        </p:sp>
        <p:graphicFrame>
          <p:nvGraphicFramePr>
            <p:cNvPr id="394270" name="Object 30"/>
            <p:cNvGraphicFramePr>
              <a:graphicFrameLocks noChangeAspect="1"/>
            </p:cNvGraphicFramePr>
            <p:nvPr/>
          </p:nvGraphicFramePr>
          <p:xfrm>
            <a:off x="1954" y="1627"/>
            <a:ext cx="15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469600" imgH="3962400" progId="Equation.DSMT4">
                    <p:embed/>
                  </p:oleObj>
                </mc:Choice>
                <mc:Fallback>
                  <p:oleObj name="Equation" r:id="rId2" imgW="23469600" imgH="3962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1627"/>
                          <a:ext cx="15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72" name="Group 32"/>
          <p:cNvGrpSpPr/>
          <p:nvPr/>
        </p:nvGrpSpPr>
        <p:grpSpPr bwMode="auto">
          <a:xfrm>
            <a:off x="1258888" y="546100"/>
            <a:ext cx="3959225" cy="519113"/>
            <a:chOff x="721" y="536"/>
            <a:chExt cx="2494" cy="327"/>
          </a:xfrm>
        </p:grpSpPr>
        <p:sp>
          <p:nvSpPr>
            <p:cNvPr id="394242" name="Text Box 2"/>
            <p:cNvSpPr txBox="1">
              <a:spLocks noChangeArrowheads="1"/>
            </p:cNvSpPr>
            <p:nvPr/>
          </p:nvSpPr>
          <p:spPr bwMode="auto">
            <a:xfrm>
              <a:off x="721" y="536"/>
              <a:ext cx="24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设    </a:t>
              </a:r>
              <a:r>
                <a:rPr lang="zh-CN" altLang="en-US" b="1" i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的密度函数为</a:t>
              </a:r>
            </a:p>
          </p:txBody>
        </p:sp>
        <p:graphicFrame>
          <p:nvGraphicFramePr>
            <p:cNvPr id="394271" name="Object 31"/>
            <p:cNvGraphicFramePr>
              <a:graphicFrameLocks noChangeAspect="1"/>
            </p:cNvGraphicFramePr>
            <p:nvPr/>
          </p:nvGraphicFramePr>
          <p:xfrm>
            <a:off x="1012" y="586"/>
            <a:ext cx="53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924800" imgH="3657600" progId="Equation.DSMT4">
                    <p:embed/>
                  </p:oleObj>
                </mc:Choice>
                <mc:Fallback>
                  <p:oleObj name="Equation" r:id="rId4" imgW="7924800" imgH="3657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586"/>
                          <a:ext cx="53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4273" name="Object 33"/>
          <p:cNvGraphicFramePr>
            <a:graphicFrameLocks noChangeAspect="1"/>
          </p:cNvGraphicFramePr>
          <p:nvPr/>
        </p:nvGraphicFramePr>
        <p:xfrm>
          <a:off x="2873375" y="1028700"/>
          <a:ext cx="2895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822400" imgH="11277600" progId="Equation.DSMT4">
                  <p:embed/>
                </p:oleObj>
              </mc:Choice>
              <mc:Fallback>
                <p:oleObj name="Equation" r:id="rId6" imgW="26822400" imgH="11277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028700"/>
                        <a:ext cx="2895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74" name="WordArt 34"/>
          <p:cNvSpPr>
            <a:spLocks noChangeArrowheads="1" noChangeShapeType="1" noTextEdit="1"/>
          </p:cNvSpPr>
          <p:nvPr/>
        </p:nvSpPr>
        <p:spPr bwMode="auto">
          <a:xfrm>
            <a:off x="781050" y="22510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94275" name="WordArt 35"/>
          <p:cNvSpPr>
            <a:spLocks noChangeArrowheads="1" noChangeShapeType="1" noTextEdit="1"/>
          </p:cNvSpPr>
          <p:nvPr/>
        </p:nvSpPr>
        <p:spPr bwMode="auto">
          <a:xfrm>
            <a:off x="771525" y="26860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394289" name="WordArt 49"/>
          <p:cNvSpPr>
            <a:spLocks noChangeArrowheads="1" noChangeShapeType="1" noTextEdit="1"/>
          </p:cNvSpPr>
          <p:nvPr/>
        </p:nvSpPr>
        <p:spPr bwMode="auto">
          <a:xfrm>
            <a:off x="1379538" y="32305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graphicFrame>
        <p:nvGraphicFramePr>
          <p:cNvPr id="394290" name="Object 50"/>
          <p:cNvGraphicFramePr>
            <a:graphicFrameLocks noChangeAspect="1"/>
          </p:cNvGraphicFramePr>
          <p:nvPr/>
        </p:nvGraphicFramePr>
        <p:xfrm>
          <a:off x="1784350" y="3059313"/>
          <a:ext cx="24352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55200" imgH="6096000" progId="Equation.DSMT4">
                  <p:embed/>
                </p:oleObj>
              </mc:Choice>
              <mc:Fallback>
                <p:oleObj name="Equation" r:id="rId8" imgW="22555200" imgH="6096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059313"/>
                        <a:ext cx="24352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91" name="Object 51"/>
          <p:cNvGraphicFramePr>
            <a:graphicFrameLocks noChangeAspect="1"/>
          </p:cNvGraphicFramePr>
          <p:nvPr/>
        </p:nvGraphicFramePr>
        <p:xfrm>
          <a:off x="4129088" y="3032125"/>
          <a:ext cx="16113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35200" imgH="7315200" progId="Equation.DSMT4">
                  <p:embed/>
                </p:oleObj>
              </mc:Choice>
              <mc:Fallback>
                <p:oleObj name="Equation" r:id="rId10" imgW="14935200" imgH="7315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032125"/>
                        <a:ext cx="161131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92" name="Object 52"/>
          <p:cNvGraphicFramePr>
            <a:graphicFrameLocks noChangeAspect="1"/>
          </p:cNvGraphicFramePr>
          <p:nvPr/>
        </p:nvGraphicFramePr>
        <p:xfrm>
          <a:off x="5670550" y="3022600"/>
          <a:ext cx="9191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34400" imgH="7010400" progId="Equation.DSMT4">
                  <p:embed/>
                </p:oleObj>
              </mc:Choice>
              <mc:Fallback>
                <p:oleObj name="Equation" r:id="rId12" imgW="8534400" imgH="70104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3022600"/>
                        <a:ext cx="9191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93" name="Object 53"/>
          <p:cNvGraphicFramePr>
            <a:graphicFrameLocks noChangeAspect="1"/>
          </p:cNvGraphicFramePr>
          <p:nvPr/>
        </p:nvGraphicFramePr>
        <p:xfrm>
          <a:off x="6672263" y="3171825"/>
          <a:ext cx="1479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0" imgH="3657600" progId="Equation.DSMT4">
                  <p:embed/>
                </p:oleObj>
              </mc:Choice>
              <mc:Fallback>
                <p:oleObj name="Equation" r:id="rId14" imgW="13716000" imgH="3657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171825"/>
                        <a:ext cx="1479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4296" name="Group 56"/>
          <p:cNvGrpSpPr/>
          <p:nvPr/>
        </p:nvGrpSpPr>
        <p:grpSpPr bwMode="auto">
          <a:xfrm>
            <a:off x="1193800" y="2105025"/>
            <a:ext cx="5981700" cy="538163"/>
            <a:chOff x="984" y="1270"/>
            <a:chExt cx="3768" cy="339"/>
          </a:xfrm>
        </p:grpSpPr>
        <p:sp>
          <p:nvSpPr>
            <p:cNvPr id="394278" name="Rectangle 38"/>
            <p:cNvSpPr>
              <a:spLocks noChangeArrowheads="1"/>
            </p:cNvSpPr>
            <p:nvPr/>
          </p:nvSpPr>
          <p:spPr bwMode="auto">
            <a:xfrm>
              <a:off x="984" y="1270"/>
              <a:ext cx="3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确定常数    并求   的分布函数    </a:t>
              </a:r>
              <a:r>
                <a:rPr lang="en-US" altLang="zh-CN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.</a:t>
              </a:r>
              <a:endParaRPr lang="zh-CN" altLang="en-US" b="1" dirty="0">
                <a:solidFill>
                  <a:schemeClr val="bg2">
                    <a:lumMod val="95000"/>
                    <a:lumOff val="5000"/>
                  </a:schemeClr>
                </a:solidFill>
              </a:endParaRPr>
            </a:p>
          </p:txBody>
        </p:sp>
        <p:graphicFrame>
          <p:nvGraphicFramePr>
            <p:cNvPr id="394280" name="Object 40"/>
            <p:cNvGraphicFramePr>
              <a:graphicFrameLocks noChangeAspect="1"/>
            </p:cNvGraphicFramePr>
            <p:nvPr/>
          </p:nvGraphicFramePr>
          <p:xfrm>
            <a:off x="1950" y="1326"/>
            <a:ext cx="24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57600" imgH="3962400" progId="Equation.DSMT4">
                    <p:embed/>
                  </p:oleObj>
                </mc:Choice>
                <mc:Fallback>
                  <p:oleObj name="Equation" r:id="rId16" imgW="3657600" imgH="39624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326"/>
                          <a:ext cx="24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94" name="Object 54"/>
            <p:cNvGraphicFramePr>
              <a:graphicFrameLocks noChangeAspect="1"/>
            </p:cNvGraphicFramePr>
            <p:nvPr/>
          </p:nvGraphicFramePr>
          <p:xfrm>
            <a:off x="2605" y="1345"/>
            <a:ext cx="26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62400" imgH="3352800" progId="Equation.DSMT4">
                    <p:embed/>
                  </p:oleObj>
                </mc:Choice>
                <mc:Fallback>
                  <p:oleObj name="Equation" r:id="rId18" imgW="3962400" imgH="3352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1345"/>
                          <a:ext cx="26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95" name="Object 55"/>
            <p:cNvGraphicFramePr>
              <a:graphicFrameLocks noChangeAspect="1"/>
            </p:cNvGraphicFramePr>
            <p:nvPr/>
          </p:nvGraphicFramePr>
          <p:xfrm>
            <a:off x="3954" y="1333"/>
            <a:ext cx="51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620000" imgH="4267200" progId="Equation.DSMT4">
                    <p:embed/>
                  </p:oleObj>
                </mc:Choice>
                <mc:Fallback>
                  <p:oleObj name="Equation" r:id="rId20" imgW="7620000" imgH="4267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1333"/>
                          <a:ext cx="51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4297" name="Object 57"/>
          <p:cNvGraphicFramePr>
            <a:graphicFrameLocks noChangeAspect="1"/>
          </p:cNvGraphicFramePr>
          <p:nvPr/>
        </p:nvGraphicFramePr>
        <p:xfrm>
          <a:off x="546100" y="4381500"/>
          <a:ext cx="24685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00" imgH="6096000" progId="Equation.DSMT4">
                  <p:embed/>
                </p:oleObj>
              </mc:Choice>
              <mc:Fallback>
                <p:oleObj name="Equation" r:id="rId22" imgW="22860000" imgH="6096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381500"/>
                        <a:ext cx="246856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98" name="Object 58"/>
          <p:cNvGraphicFramePr>
            <a:graphicFrameLocks noChangeAspect="1"/>
          </p:cNvGraphicFramePr>
          <p:nvPr/>
        </p:nvGraphicFramePr>
        <p:xfrm>
          <a:off x="2943225" y="4140200"/>
          <a:ext cx="29940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736800" imgH="11277600" progId="Equation.DSMT4">
                  <p:embed/>
                </p:oleObj>
              </mc:Choice>
              <mc:Fallback>
                <p:oleObj name="Equation" r:id="rId24" imgW="27736800" imgH="11277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140200"/>
                        <a:ext cx="29940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00" name="Object 60"/>
          <p:cNvGraphicFramePr>
            <a:graphicFrameLocks noChangeAspect="1"/>
          </p:cNvGraphicFramePr>
          <p:nvPr/>
        </p:nvGraphicFramePr>
        <p:xfrm>
          <a:off x="5797550" y="4143375"/>
          <a:ext cx="26971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993600" imgH="11277600" progId="Equation.DSMT4">
                  <p:embed/>
                </p:oleObj>
              </mc:Choice>
              <mc:Fallback>
                <p:oleObj name="Equation" r:id="rId26" imgW="24993600" imgH="11277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4143375"/>
                        <a:ext cx="26971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01" name="WordArt 61"/>
          <p:cNvSpPr>
            <a:spLocks noChangeArrowheads="1" noChangeShapeType="1" noTextEdit="1"/>
          </p:cNvSpPr>
          <p:nvPr/>
        </p:nvSpPr>
        <p:spPr bwMode="auto">
          <a:xfrm>
            <a:off x="773113" y="55070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394307" name="Group 67"/>
          <p:cNvGrpSpPr/>
          <p:nvPr/>
        </p:nvGrpSpPr>
        <p:grpSpPr bwMode="auto">
          <a:xfrm>
            <a:off x="695325" y="3630613"/>
            <a:ext cx="3205163" cy="519112"/>
            <a:chOff x="262" y="2191"/>
            <a:chExt cx="2019" cy="327"/>
          </a:xfrm>
        </p:grpSpPr>
        <p:sp>
          <p:nvSpPr>
            <p:cNvPr id="394303" name="Rectangle 63"/>
            <p:cNvSpPr>
              <a:spLocks noChangeArrowheads="1"/>
            </p:cNvSpPr>
            <p:nvPr/>
          </p:nvSpPr>
          <p:spPr bwMode="auto">
            <a:xfrm>
              <a:off x="425" y="2191"/>
              <a:ext cx="1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的分布函数是</a:t>
              </a:r>
            </a:p>
          </p:txBody>
        </p:sp>
        <p:graphicFrame>
          <p:nvGraphicFramePr>
            <p:cNvPr id="394305" name="Object 65"/>
            <p:cNvGraphicFramePr>
              <a:graphicFrameLocks noChangeAspect="1"/>
            </p:cNvGraphicFramePr>
            <p:nvPr/>
          </p:nvGraphicFramePr>
          <p:xfrm>
            <a:off x="262" y="2258"/>
            <a:ext cx="26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962400" imgH="3352800" progId="Equation.DSMT4">
                    <p:embed/>
                  </p:oleObj>
                </mc:Choice>
                <mc:Fallback>
                  <p:oleObj name="Equation" r:id="rId28" imgW="3962400" imgH="33528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2258"/>
                          <a:ext cx="26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4308" name="Object 68"/>
          <p:cNvGraphicFramePr>
            <a:graphicFrameLocks noChangeAspect="1"/>
          </p:cNvGraphicFramePr>
          <p:nvPr/>
        </p:nvGraphicFramePr>
        <p:xfrm>
          <a:off x="1220788" y="5357813"/>
          <a:ext cx="45069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1757600" imgH="6096000" progId="Equation.DSMT4">
                  <p:embed/>
                </p:oleObj>
              </mc:Choice>
              <mc:Fallback>
                <p:oleObj name="Equation" r:id="rId30" imgW="41757600" imgH="6096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357813"/>
                        <a:ext cx="45069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11" name="Object 71"/>
          <p:cNvGraphicFramePr>
            <a:graphicFrameLocks noChangeAspect="1"/>
          </p:cNvGraphicFramePr>
          <p:nvPr/>
        </p:nvGraphicFramePr>
        <p:xfrm>
          <a:off x="5584825" y="5335588"/>
          <a:ext cx="18732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373600" imgH="7315200" progId="Equation.DSMT4">
                  <p:embed/>
                </p:oleObj>
              </mc:Choice>
              <mc:Fallback>
                <p:oleObj name="Equation" r:id="rId32" imgW="17373600" imgH="73152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335588"/>
                        <a:ext cx="18732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16" name="Object 76"/>
          <p:cNvGraphicFramePr>
            <a:graphicFrameLocks noChangeAspect="1"/>
          </p:cNvGraphicFramePr>
          <p:nvPr/>
        </p:nvGraphicFramePr>
        <p:xfrm>
          <a:off x="3690938" y="6000750"/>
          <a:ext cx="33194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0784800" imgH="7010400" progId="Equation.DSMT4">
                  <p:embed/>
                </p:oleObj>
              </mc:Choice>
              <mc:Fallback>
                <p:oleObj name="Equation" r:id="rId34" imgW="30784800" imgH="70104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6000750"/>
                        <a:ext cx="33194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4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4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4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4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94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4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68" grpId="0"/>
      <p:bldP spid="394269" grpId="0" animBg="1"/>
      <p:bldP spid="394274" grpId="0" animBg="1"/>
      <p:bldP spid="394275" grpId="0" animBg="1"/>
      <p:bldP spid="394289" grpId="0" animBg="1"/>
      <p:bldP spid="394301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192</TotalTime>
  <Words>2939</Words>
  <Application>Microsoft Office PowerPoint</Application>
  <PresentationFormat>全屏显示(4:3)</PresentationFormat>
  <Paragraphs>619</Paragraphs>
  <Slides>57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57</vt:i4>
      </vt:variant>
    </vt:vector>
  </HeadingPairs>
  <TitlesOfParts>
    <vt:vector size="81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-쉬리M</vt:lpstr>
      <vt:lpstr>Arial</vt:lpstr>
      <vt:lpstr>Euclid Math One</vt:lpstr>
      <vt:lpstr>Monotype Corsiva</vt:lpstr>
      <vt:lpstr>Times New Roman</vt:lpstr>
      <vt:lpstr>Verdana</vt:lpstr>
      <vt:lpstr>Wingdings</vt:lpstr>
      <vt:lpstr>JP_简洁教案</vt:lpstr>
      <vt:lpstr>Profile</vt:lpstr>
      <vt:lpstr>1_Profile</vt:lpstr>
      <vt:lpstr>2_JP_简洁教案</vt:lpstr>
      <vt:lpstr>剪辑</vt:lpstr>
      <vt:lpstr>Equation</vt:lpstr>
      <vt:lpstr>公式</vt:lpstr>
      <vt:lpstr>MathType 6.0 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1556</cp:revision>
  <dcterms:created xsi:type="dcterms:W3CDTF">1999-06-22T01:41:00Z</dcterms:created>
  <dcterms:modified xsi:type="dcterms:W3CDTF">2022-10-10T01:02:13Z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