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93" r:id="rId4"/>
    <p:sldId id="258" r:id="rId5"/>
    <p:sldId id="260" r:id="rId6"/>
    <p:sldId id="259" r:id="rId7"/>
    <p:sldId id="33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91" r:id="rId28"/>
    <p:sldId id="285" r:id="rId29"/>
    <p:sldId id="333" r:id="rId30"/>
    <p:sldId id="288" r:id="rId31"/>
    <p:sldId id="286" r:id="rId32"/>
    <p:sldId id="289" r:id="rId33"/>
    <p:sldId id="282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294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ch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1428" y="60"/>
      </p:cViewPr>
      <p:guideLst>
        <p:guide orient="horz" pos="2137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5EC5C-AB9B-4121-880A-4513E5837BB6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BC9AB-6740-47E0-8776-168A475B58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tgx</a:t>
            </a:r>
            <a:r>
              <a:rPr lang="zh-CN" altLang="en-US" dirty="0"/>
              <a:t>严格讲是周期函数，而限制在</a:t>
            </a:r>
            <a:r>
              <a:rPr lang="en-US" altLang="zh-CN" dirty="0"/>
              <a:t>(-pi/2,pi/2)</a:t>
            </a:r>
            <a:r>
              <a:rPr lang="zh-CN" altLang="en-US" dirty="0"/>
              <a:t>上，就是单调的。</a:t>
            </a:r>
            <a:r>
              <a:rPr lang="en-US" altLang="zh-CN" dirty="0"/>
              <a:t>(-pi/2,pi/2)</a:t>
            </a:r>
            <a:r>
              <a:rPr lang="zh-CN" altLang="en-US" dirty="0"/>
              <a:t>是</a:t>
            </a:r>
            <a:r>
              <a:rPr lang="en-US" altLang="zh-CN" dirty="0" err="1"/>
              <a:t>tgx</a:t>
            </a:r>
            <a:r>
              <a:rPr lang="zh-CN" altLang="en-US" dirty="0"/>
              <a:t>的主值区间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BC9AB-6740-47E0-8776-168A475B586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BC9AB-6740-47E0-8776-168A475B586F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986718-927E-47A8-BAF8-826E90A32E1B}" type="datetimeFigureOut">
              <a:rPr lang="zh-CN" altLang="en-US">
                <a:solidFill>
                  <a:srgbClr val="000000"/>
                </a:solidFill>
              </a:rPr>
              <a:t>2023/3/15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1141F-9A73-4CE6-A9B7-8F239D0B625A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C25A40-12E5-4D9E-9A02-11F959BC1191}" type="datetimeFigureOut">
              <a:rPr lang="zh-CN" altLang="en-US">
                <a:solidFill>
                  <a:srgbClr val="000000"/>
                </a:solidFill>
              </a:rPr>
              <a:t>2023/3/15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70147-DEAE-46A6-9BA8-8A65F7152A21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49BF5C-2199-4CD1-A8B5-80B3334FCEAF}" type="datetimeFigureOut">
              <a:rPr lang="zh-CN" altLang="en-US">
                <a:solidFill>
                  <a:srgbClr val="000000"/>
                </a:solidFill>
              </a:rPr>
              <a:t>2023/3/15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94D062-751E-4DA2-A10F-B90BC3046474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 latinLnBrk="1"/>
            <a:fld id="{BB962C8B-B14F-4D97-AF65-F5344CB8AC3E}" type="datetime1">
              <a:rPr lang="zh-CN" altLang="en-US" strike="noStrike" noProof="1" dirty="0">
                <a:latin typeface="-쉬리M" pitchFamily="18" charset="-127"/>
                <a:ea typeface="-쉬리M" pitchFamily="18" charset="-127"/>
                <a:cs typeface="+mn-cs"/>
              </a:rPr>
              <a:t>2023/3/15</a:t>
            </a:fld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 latinLnBrk="1"/>
            <a:endParaRPr lang="ko-KR" altLang="en-US" strike="noStrike" noProof="1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 latinLnBrk="1"/>
            <a:fld id="{9A0DB2DC-4C9A-4742-B13C-FB6460FD3503}" type="slidenum">
              <a:rPr lang="ko-KR" altLang="en-US" strike="noStrike" noProof="1" dirty="0">
                <a:latin typeface="-쉬리M" pitchFamily="18" charset="-127"/>
                <a:ea typeface="-쉬리M" pitchFamily="18" charset="-127"/>
                <a:cs typeface="+mn-cs"/>
              </a:rPr>
              <a:t>‹#›</a:t>
            </a:fld>
            <a:endParaRPr lang="ko-KR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 latinLnBrk="1"/>
            <a:fld id="{BB962C8B-B14F-4D97-AF65-F5344CB8AC3E}" type="datetime1">
              <a:rPr lang="zh-CN" altLang="en-US" strike="noStrike" noProof="1" dirty="0">
                <a:latin typeface="-쉬리M" pitchFamily="18" charset="-127"/>
                <a:ea typeface="-쉬리M" pitchFamily="18" charset="-127"/>
                <a:cs typeface="+mn-cs"/>
              </a:rPr>
              <a:t>2023/3/15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 latinLnBrk="1"/>
            <a:endParaRPr lang="ko-KR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 latinLnBrk="1"/>
            <a:fld id="{9A0DB2DC-4C9A-4742-B13C-FB6460FD3503}" type="slidenum">
              <a:rPr lang="ko-KR" altLang="en-US" strike="noStrike" noProof="1" dirty="0">
                <a:latin typeface="-쉬리M" pitchFamily="18" charset="-127"/>
                <a:ea typeface="-쉬리M" pitchFamily="18" charset="-127"/>
                <a:cs typeface="+mn-cs"/>
              </a:rPr>
              <a:t>‹#›</a:t>
            </a:fld>
            <a:endParaRPr lang="ko-KR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5E2FB6-9A8B-429C-A5CC-10B48E6FCFE5}" type="datetimeFigureOut">
              <a:rPr lang="zh-CN" altLang="en-US">
                <a:solidFill>
                  <a:srgbClr val="000000"/>
                </a:solidFill>
              </a:rPr>
              <a:t>2023/3/15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3DFCC0-F432-4B7D-B8A3-2FAE0B779FDD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E16817-6900-487E-ABF3-08A673E092F3}" type="datetimeFigureOut">
              <a:rPr lang="zh-CN" altLang="en-US">
                <a:solidFill>
                  <a:srgbClr val="000000"/>
                </a:solidFill>
              </a:rPr>
              <a:t>2023/3/15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ADD606-2D72-4219-8DEF-C02C2504058A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00D320-B32B-485A-919B-6EACE56194B8}" type="datetimeFigureOut">
              <a:rPr lang="zh-CN" altLang="en-US">
                <a:solidFill>
                  <a:srgbClr val="000000"/>
                </a:solidFill>
              </a:rPr>
              <a:t>2023/3/15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9FFEA-BEA6-491E-B930-91D044DD17C4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2CD35D-A335-4098-B36B-7962F913400E}" type="datetimeFigureOut">
              <a:rPr lang="zh-CN" altLang="en-US">
                <a:solidFill>
                  <a:srgbClr val="000000"/>
                </a:solidFill>
              </a:rPr>
              <a:t>2023/3/15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993486-97FE-43B4-B0C3-0C23C3928F36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129525-3F43-40CC-ACFD-F4DF8B34F119}" type="datetimeFigureOut">
              <a:rPr lang="zh-CN" altLang="en-US">
                <a:solidFill>
                  <a:srgbClr val="000000"/>
                </a:solidFill>
              </a:rPr>
              <a:t>2023/3/15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5AA5B2-F123-4A37-BC42-FBB0AA6CC7F3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9A6E63-2A0A-4B09-892E-8A4C06B53362}" type="datetimeFigureOut">
              <a:rPr lang="zh-CN" altLang="en-US">
                <a:solidFill>
                  <a:srgbClr val="000000"/>
                </a:solidFill>
              </a:rPr>
              <a:t>2023/3/15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B0CE0-C095-4A20-ADA1-B79C7BAC1724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840023-63C5-4A17-AFEC-5687A4E2509D}" type="datetimeFigureOut">
              <a:rPr lang="zh-CN" altLang="en-US">
                <a:solidFill>
                  <a:srgbClr val="000000"/>
                </a:solidFill>
              </a:rPr>
              <a:t>2023/3/15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54933-4A9C-482B-A7D7-B93248510DB6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ABDF29-6D1F-46BA-B2B9-1CB8E4433C17}" type="datetimeFigureOut">
              <a:rPr lang="zh-CN" altLang="en-US">
                <a:solidFill>
                  <a:srgbClr val="000000"/>
                </a:solidFill>
              </a:rPr>
              <a:t>2023/3/15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94AEE-9F58-4B49-8A0C-6DD7F9EC2FF3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7D0C58-A3A2-4780-AA46-FE9FD8E0A168}" type="datetimeFigureOut">
              <a:rPr lang="zh-CN" altLang="en-US">
                <a:solidFill>
                  <a:srgbClr val="000000"/>
                </a:solidFill>
              </a:rPr>
              <a:t>2023/3/15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BF969D-FABB-4671-8B57-DC3ADCC7F019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72" name="Rectangle 76"/>
          <p:cNvSpPr>
            <a:spLocks noChangeArrowheads="1"/>
          </p:cNvSpPr>
          <p:nvPr userDrawn="1"/>
        </p:nvSpPr>
        <p:spPr bwMode="auto">
          <a:xfrm>
            <a:off x="2525713" y="-36513"/>
            <a:ext cx="3595856" cy="54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§3  </a:t>
            </a:r>
            <a:r>
              <a:rPr kumimoji="1"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随机变量的函数</a:t>
            </a:r>
          </a:p>
        </p:txBody>
      </p:sp>
      <p:sp>
        <p:nvSpPr>
          <p:cNvPr id="4195" name="Rectangle 99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017" name="Rectangle 122"/>
          <p:cNvSpPr>
            <a:spLocks noChangeArrowheads="1"/>
          </p:cNvSpPr>
          <p:nvPr userDrawn="1"/>
        </p:nvSpPr>
        <p:spPr bwMode="auto">
          <a:xfrm>
            <a:off x="7327900" y="266700"/>
            <a:ext cx="749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fld id="{83494446-FA10-48F4-A9F8-9F44C31C275A}" type="slidenum">
              <a:rPr kumimoji="1" lang="en-US" altLang="zh-CN" sz="1000" b="1">
                <a:solidFill>
                  <a:srgbClr val="99CC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‹#›</a:t>
            </a:fld>
            <a:endParaRPr kumimoji="1" lang="en-US" altLang="zh-CN" sz="1000" b="1">
              <a:solidFill>
                <a:srgbClr val="99CC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84.emf"/><Relationship Id="rId18" Type="http://schemas.openxmlformats.org/officeDocument/2006/relationships/oleObject" Target="../embeddings/oleObject90.bin"/><Relationship Id="rId3" Type="http://schemas.openxmlformats.org/officeDocument/2006/relationships/image" Target="../media/image79.emf"/><Relationship Id="rId21" Type="http://schemas.openxmlformats.org/officeDocument/2006/relationships/image" Target="../media/image88.emf"/><Relationship Id="rId7" Type="http://schemas.openxmlformats.org/officeDocument/2006/relationships/image" Target="../media/image81.emf"/><Relationship Id="rId12" Type="http://schemas.openxmlformats.org/officeDocument/2006/relationships/oleObject" Target="../embeddings/oleObject87.bin"/><Relationship Id="rId17" Type="http://schemas.openxmlformats.org/officeDocument/2006/relationships/image" Target="../media/image86.emf"/><Relationship Id="rId2" Type="http://schemas.openxmlformats.org/officeDocument/2006/relationships/oleObject" Target="../embeddings/oleObject82.bin"/><Relationship Id="rId16" Type="http://schemas.openxmlformats.org/officeDocument/2006/relationships/oleObject" Target="../embeddings/oleObject89.bin"/><Relationship Id="rId20" Type="http://schemas.openxmlformats.org/officeDocument/2006/relationships/oleObject" Target="../embeddings/oleObject9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83.emf"/><Relationship Id="rId5" Type="http://schemas.openxmlformats.org/officeDocument/2006/relationships/image" Target="../media/image80.emf"/><Relationship Id="rId15" Type="http://schemas.openxmlformats.org/officeDocument/2006/relationships/image" Target="../media/image85.emf"/><Relationship Id="rId10" Type="http://schemas.openxmlformats.org/officeDocument/2006/relationships/oleObject" Target="../embeddings/oleObject86.bin"/><Relationship Id="rId19" Type="http://schemas.openxmlformats.org/officeDocument/2006/relationships/image" Target="../media/image87.emf"/><Relationship Id="rId4" Type="http://schemas.openxmlformats.org/officeDocument/2006/relationships/oleObject" Target="../embeddings/oleObject83.bin"/><Relationship Id="rId9" Type="http://schemas.openxmlformats.org/officeDocument/2006/relationships/image" Target="../media/image82.emf"/><Relationship Id="rId14" Type="http://schemas.openxmlformats.org/officeDocument/2006/relationships/oleObject" Target="../embeddings/oleObject8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94.emf"/><Relationship Id="rId3" Type="http://schemas.openxmlformats.org/officeDocument/2006/relationships/image" Target="../media/image89.emf"/><Relationship Id="rId7" Type="http://schemas.openxmlformats.org/officeDocument/2006/relationships/image" Target="../media/image91.emf"/><Relationship Id="rId12" Type="http://schemas.openxmlformats.org/officeDocument/2006/relationships/oleObject" Target="../embeddings/oleObject97.bin"/><Relationship Id="rId2" Type="http://schemas.openxmlformats.org/officeDocument/2006/relationships/oleObject" Target="../embeddings/oleObject9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93.emf"/><Relationship Id="rId5" Type="http://schemas.openxmlformats.org/officeDocument/2006/relationships/image" Target="../media/image90.emf"/><Relationship Id="rId10" Type="http://schemas.openxmlformats.org/officeDocument/2006/relationships/oleObject" Target="../embeddings/oleObject96.bin"/><Relationship Id="rId4" Type="http://schemas.openxmlformats.org/officeDocument/2006/relationships/oleObject" Target="../embeddings/oleObject93.bin"/><Relationship Id="rId9" Type="http://schemas.openxmlformats.org/officeDocument/2006/relationships/image" Target="../media/image9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100.emf"/><Relationship Id="rId18" Type="http://schemas.openxmlformats.org/officeDocument/2006/relationships/oleObject" Target="../embeddings/oleObject106.bin"/><Relationship Id="rId3" Type="http://schemas.openxmlformats.org/officeDocument/2006/relationships/image" Target="../media/image95.emf"/><Relationship Id="rId21" Type="http://schemas.openxmlformats.org/officeDocument/2006/relationships/image" Target="../media/image104.emf"/><Relationship Id="rId7" Type="http://schemas.openxmlformats.org/officeDocument/2006/relationships/image" Target="../media/image97.emf"/><Relationship Id="rId12" Type="http://schemas.openxmlformats.org/officeDocument/2006/relationships/oleObject" Target="../embeddings/oleObject103.bin"/><Relationship Id="rId17" Type="http://schemas.openxmlformats.org/officeDocument/2006/relationships/image" Target="../media/image102.emf"/><Relationship Id="rId2" Type="http://schemas.openxmlformats.org/officeDocument/2006/relationships/oleObject" Target="../embeddings/oleObject98.bin"/><Relationship Id="rId16" Type="http://schemas.openxmlformats.org/officeDocument/2006/relationships/oleObject" Target="../embeddings/oleObject105.bin"/><Relationship Id="rId20" Type="http://schemas.openxmlformats.org/officeDocument/2006/relationships/oleObject" Target="../embeddings/oleObject10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99.emf"/><Relationship Id="rId5" Type="http://schemas.openxmlformats.org/officeDocument/2006/relationships/image" Target="../media/image96.emf"/><Relationship Id="rId15" Type="http://schemas.openxmlformats.org/officeDocument/2006/relationships/image" Target="../media/image101.emf"/><Relationship Id="rId23" Type="http://schemas.openxmlformats.org/officeDocument/2006/relationships/image" Target="../media/image105.wmf"/><Relationship Id="rId10" Type="http://schemas.openxmlformats.org/officeDocument/2006/relationships/oleObject" Target="../embeddings/oleObject102.bin"/><Relationship Id="rId19" Type="http://schemas.openxmlformats.org/officeDocument/2006/relationships/image" Target="../media/image103.emf"/><Relationship Id="rId4" Type="http://schemas.openxmlformats.org/officeDocument/2006/relationships/oleObject" Target="../embeddings/oleObject99.bin"/><Relationship Id="rId9" Type="http://schemas.openxmlformats.org/officeDocument/2006/relationships/image" Target="../media/image98.emf"/><Relationship Id="rId14" Type="http://schemas.openxmlformats.org/officeDocument/2006/relationships/oleObject" Target="../embeddings/oleObject104.bin"/><Relationship Id="rId22" Type="http://schemas.openxmlformats.org/officeDocument/2006/relationships/oleObject" Target="../embeddings/oleObject10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image" Target="../media/image111.emf"/><Relationship Id="rId18" Type="http://schemas.openxmlformats.org/officeDocument/2006/relationships/oleObject" Target="../embeddings/oleObject117.bin"/><Relationship Id="rId3" Type="http://schemas.openxmlformats.org/officeDocument/2006/relationships/image" Target="../media/image106.emf"/><Relationship Id="rId21" Type="http://schemas.openxmlformats.org/officeDocument/2006/relationships/image" Target="../media/image115.emf"/><Relationship Id="rId7" Type="http://schemas.openxmlformats.org/officeDocument/2006/relationships/image" Target="../media/image108.emf"/><Relationship Id="rId12" Type="http://schemas.openxmlformats.org/officeDocument/2006/relationships/oleObject" Target="../embeddings/oleObject114.bin"/><Relationship Id="rId17" Type="http://schemas.openxmlformats.org/officeDocument/2006/relationships/image" Target="../media/image113.emf"/><Relationship Id="rId2" Type="http://schemas.openxmlformats.org/officeDocument/2006/relationships/oleObject" Target="../embeddings/oleObject109.bin"/><Relationship Id="rId16" Type="http://schemas.openxmlformats.org/officeDocument/2006/relationships/oleObject" Target="../embeddings/oleObject116.bin"/><Relationship Id="rId20" Type="http://schemas.openxmlformats.org/officeDocument/2006/relationships/oleObject" Target="../embeddings/oleObject1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110.emf"/><Relationship Id="rId5" Type="http://schemas.openxmlformats.org/officeDocument/2006/relationships/image" Target="../media/image107.emf"/><Relationship Id="rId15" Type="http://schemas.openxmlformats.org/officeDocument/2006/relationships/image" Target="../media/image112.emf"/><Relationship Id="rId10" Type="http://schemas.openxmlformats.org/officeDocument/2006/relationships/oleObject" Target="../embeddings/oleObject113.bin"/><Relationship Id="rId19" Type="http://schemas.openxmlformats.org/officeDocument/2006/relationships/image" Target="../media/image114.emf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09.emf"/><Relationship Id="rId14" Type="http://schemas.openxmlformats.org/officeDocument/2006/relationships/oleObject" Target="../embeddings/oleObject11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13" Type="http://schemas.openxmlformats.org/officeDocument/2006/relationships/oleObject" Target="../embeddings/oleObject124.bin"/><Relationship Id="rId18" Type="http://schemas.openxmlformats.org/officeDocument/2006/relationships/image" Target="../media/image123.emf"/><Relationship Id="rId26" Type="http://schemas.openxmlformats.org/officeDocument/2006/relationships/image" Target="../media/image127.emf"/><Relationship Id="rId3" Type="http://schemas.openxmlformats.org/officeDocument/2006/relationships/oleObject" Target="../embeddings/oleObject119.bin"/><Relationship Id="rId21" Type="http://schemas.openxmlformats.org/officeDocument/2006/relationships/oleObject" Target="../embeddings/oleObject128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20.emf"/><Relationship Id="rId17" Type="http://schemas.openxmlformats.org/officeDocument/2006/relationships/oleObject" Target="../embeddings/oleObject126.bin"/><Relationship Id="rId25" Type="http://schemas.openxmlformats.org/officeDocument/2006/relationships/oleObject" Target="../embeddings/oleObject130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2.emf"/><Relationship Id="rId20" Type="http://schemas.openxmlformats.org/officeDocument/2006/relationships/image" Target="../media/image124.emf"/><Relationship Id="rId29" Type="http://schemas.openxmlformats.org/officeDocument/2006/relationships/oleObject" Target="../embeddings/oleObject13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emf"/><Relationship Id="rId11" Type="http://schemas.openxmlformats.org/officeDocument/2006/relationships/oleObject" Target="../embeddings/oleObject123.bin"/><Relationship Id="rId24" Type="http://schemas.openxmlformats.org/officeDocument/2006/relationships/image" Target="../media/image126.emf"/><Relationship Id="rId32" Type="http://schemas.openxmlformats.org/officeDocument/2006/relationships/image" Target="../media/image130.wmf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23" Type="http://schemas.openxmlformats.org/officeDocument/2006/relationships/oleObject" Target="../embeddings/oleObject129.bin"/><Relationship Id="rId28" Type="http://schemas.openxmlformats.org/officeDocument/2006/relationships/image" Target="../media/image128.emf"/><Relationship Id="rId10" Type="http://schemas.openxmlformats.org/officeDocument/2006/relationships/image" Target="../media/image119.emf"/><Relationship Id="rId19" Type="http://schemas.openxmlformats.org/officeDocument/2006/relationships/oleObject" Target="../embeddings/oleObject127.bin"/><Relationship Id="rId31" Type="http://schemas.openxmlformats.org/officeDocument/2006/relationships/oleObject" Target="../embeddings/oleObject133.bin"/><Relationship Id="rId4" Type="http://schemas.openxmlformats.org/officeDocument/2006/relationships/image" Target="../media/image116.e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21.emf"/><Relationship Id="rId22" Type="http://schemas.openxmlformats.org/officeDocument/2006/relationships/image" Target="../media/image125.emf"/><Relationship Id="rId27" Type="http://schemas.openxmlformats.org/officeDocument/2006/relationships/oleObject" Target="../embeddings/oleObject131.bin"/><Relationship Id="rId30" Type="http://schemas.openxmlformats.org/officeDocument/2006/relationships/image" Target="../media/image129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13" Type="http://schemas.openxmlformats.org/officeDocument/2006/relationships/image" Target="../media/image136.wmf"/><Relationship Id="rId18" Type="http://schemas.openxmlformats.org/officeDocument/2006/relationships/oleObject" Target="../embeddings/oleObject142.bin"/><Relationship Id="rId3" Type="http://schemas.openxmlformats.org/officeDocument/2006/relationships/image" Target="../media/image131.emf"/><Relationship Id="rId21" Type="http://schemas.openxmlformats.org/officeDocument/2006/relationships/image" Target="../media/image140.emf"/><Relationship Id="rId7" Type="http://schemas.openxmlformats.org/officeDocument/2006/relationships/image" Target="../media/image133.emf"/><Relationship Id="rId12" Type="http://schemas.openxmlformats.org/officeDocument/2006/relationships/oleObject" Target="../embeddings/oleObject139.bin"/><Relationship Id="rId17" Type="http://schemas.openxmlformats.org/officeDocument/2006/relationships/image" Target="../media/image138.emf"/><Relationship Id="rId25" Type="http://schemas.openxmlformats.org/officeDocument/2006/relationships/image" Target="../media/image142.emf"/><Relationship Id="rId2" Type="http://schemas.openxmlformats.org/officeDocument/2006/relationships/oleObject" Target="../embeddings/oleObject134.bin"/><Relationship Id="rId16" Type="http://schemas.openxmlformats.org/officeDocument/2006/relationships/oleObject" Target="../embeddings/oleObject141.bin"/><Relationship Id="rId20" Type="http://schemas.openxmlformats.org/officeDocument/2006/relationships/oleObject" Target="../embeddings/oleObject14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6.bin"/><Relationship Id="rId11" Type="http://schemas.openxmlformats.org/officeDocument/2006/relationships/image" Target="../media/image135.emf"/><Relationship Id="rId24" Type="http://schemas.openxmlformats.org/officeDocument/2006/relationships/oleObject" Target="../embeddings/oleObject145.bin"/><Relationship Id="rId5" Type="http://schemas.openxmlformats.org/officeDocument/2006/relationships/image" Target="../media/image132.emf"/><Relationship Id="rId15" Type="http://schemas.openxmlformats.org/officeDocument/2006/relationships/image" Target="../media/image137.emf"/><Relationship Id="rId23" Type="http://schemas.openxmlformats.org/officeDocument/2006/relationships/image" Target="../media/image141.emf"/><Relationship Id="rId10" Type="http://schemas.openxmlformats.org/officeDocument/2006/relationships/oleObject" Target="../embeddings/oleObject138.bin"/><Relationship Id="rId19" Type="http://schemas.openxmlformats.org/officeDocument/2006/relationships/image" Target="../media/image139.emf"/><Relationship Id="rId4" Type="http://schemas.openxmlformats.org/officeDocument/2006/relationships/oleObject" Target="../embeddings/oleObject135.bin"/><Relationship Id="rId9" Type="http://schemas.openxmlformats.org/officeDocument/2006/relationships/image" Target="../media/image134.emf"/><Relationship Id="rId14" Type="http://schemas.openxmlformats.org/officeDocument/2006/relationships/oleObject" Target="../embeddings/oleObject140.bin"/><Relationship Id="rId22" Type="http://schemas.openxmlformats.org/officeDocument/2006/relationships/oleObject" Target="../embeddings/oleObject14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13" Type="http://schemas.openxmlformats.org/officeDocument/2006/relationships/image" Target="../media/image148.wmf"/><Relationship Id="rId3" Type="http://schemas.openxmlformats.org/officeDocument/2006/relationships/image" Target="../media/image143.emf"/><Relationship Id="rId7" Type="http://schemas.openxmlformats.org/officeDocument/2006/relationships/image" Target="../media/image145.wmf"/><Relationship Id="rId12" Type="http://schemas.openxmlformats.org/officeDocument/2006/relationships/oleObject" Target="../embeddings/oleObject151.bin"/><Relationship Id="rId17" Type="http://schemas.openxmlformats.org/officeDocument/2006/relationships/image" Target="../media/image150.wmf"/><Relationship Id="rId2" Type="http://schemas.openxmlformats.org/officeDocument/2006/relationships/oleObject" Target="../embeddings/oleObject146.bin"/><Relationship Id="rId16" Type="http://schemas.openxmlformats.org/officeDocument/2006/relationships/oleObject" Target="../embeddings/oleObject15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147.wmf"/><Relationship Id="rId5" Type="http://schemas.openxmlformats.org/officeDocument/2006/relationships/image" Target="../media/image144.emf"/><Relationship Id="rId15" Type="http://schemas.openxmlformats.org/officeDocument/2006/relationships/image" Target="../media/image149.wmf"/><Relationship Id="rId10" Type="http://schemas.openxmlformats.org/officeDocument/2006/relationships/oleObject" Target="../embeddings/oleObject150.bin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146.wmf"/><Relationship Id="rId14" Type="http://schemas.openxmlformats.org/officeDocument/2006/relationships/oleObject" Target="../embeddings/oleObject15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7.wmf"/><Relationship Id="rId18" Type="http://schemas.openxmlformats.org/officeDocument/2006/relationships/oleObject" Target="../embeddings/oleObject162.bin"/><Relationship Id="rId26" Type="http://schemas.openxmlformats.org/officeDocument/2006/relationships/image" Target="../media/image164.wmf"/><Relationship Id="rId39" Type="http://schemas.openxmlformats.org/officeDocument/2006/relationships/oleObject" Target="../embeddings/oleObject172.bin"/><Relationship Id="rId21" Type="http://schemas.openxmlformats.org/officeDocument/2006/relationships/oleObject" Target="../embeddings/oleObject163.bin"/><Relationship Id="rId34" Type="http://schemas.openxmlformats.org/officeDocument/2006/relationships/image" Target="../media/image168.wmf"/><Relationship Id="rId42" Type="http://schemas.openxmlformats.org/officeDocument/2006/relationships/image" Target="../media/image172.wmf"/><Relationship Id="rId7" Type="http://schemas.openxmlformats.org/officeDocument/2006/relationships/image" Target="../media/image154.wmf"/><Relationship Id="rId2" Type="http://schemas.openxmlformats.org/officeDocument/2006/relationships/oleObject" Target="../embeddings/oleObject154.bin"/><Relationship Id="rId16" Type="http://schemas.openxmlformats.org/officeDocument/2006/relationships/oleObject" Target="../embeddings/oleObject161.bin"/><Relationship Id="rId20" Type="http://schemas.openxmlformats.org/officeDocument/2006/relationships/image" Target="../media/image161.GIF"/><Relationship Id="rId29" Type="http://schemas.openxmlformats.org/officeDocument/2006/relationships/oleObject" Target="../embeddings/oleObject167.bin"/><Relationship Id="rId41" Type="http://schemas.openxmlformats.org/officeDocument/2006/relationships/oleObject" Target="../embeddings/oleObject17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6.bin"/><Relationship Id="rId11" Type="http://schemas.openxmlformats.org/officeDocument/2006/relationships/image" Target="../media/image156.wmf"/><Relationship Id="rId24" Type="http://schemas.openxmlformats.org/officeDocument/2006/relationships/image" Target="../media/image163.wmf"/><Relationship Id="rId32" Type="http://schemas.openxmlformats.org/officeDocument/2006/relationships/image" Target="../media/image167.wmf"/><Relationship Id="rId37" Type="http://schemas.openxmlformats.org/officeDocument/2006/relationships/oleObject" Target="../embeddings/oleObject171.bin"/><Relationship Id="rId40" Type="http://schemas.openxmlformats.org/officeDocument/2006/relationships/image" Target="../media/image171.wmf"/><Relationship Id="rId5" Type="http://schemas.openxmlformats.org/officeDocument/2006/relationships/image" Target="../media/image153.wmf"/><Relationship Id="rId15" Type="http://schemas.openxmlformats.org/officeDocument/2006/relationships/image" Target="../media/image158.wmf"/><Relationship Id="rId23" Type="http://schemas.openxmlformats.org/officeDocument/2006/relationships/oleObject" Target="../embeddings/oleObject164.bin"/><Relationship Id="rId28" Type="http://schemas.openxmlformats.org/officeDocument/2006/relationships/image" Target="../media/image165.wmf"/><Relationship Id="rId36" Type="http://schemas.openxmlformats.org/officeDocument/2006/relationships/image" Target="../media/image169.wmf"/><Relationship Id="rId10" Type="http://schemas.openxmlformats.org/officeDocument/2006/relationships/oleObject" Target="../embeddings/oleObject158.bin"/><Relationship Id="rId19" Type="http://schemas.openxmlformats.org/officeDocument/2006/relationships/image" Target="../media/image160.wmf"/><Relationship Id="rId31" Type="http://schemas.openxmlformats.org/officeDocument/2006/relationships/oleObject" Target="../embeddings/oleObject168.bin"/><Relationship Id="rId4" Type="http://schemas.openxmlformats.org/officeDocument/2006/relationships/oleObject" Target="../embeddings/oleObject155.bin"/><Relationship Id="rId9" Type="http://schemas.openxmlformats.org/officeDocument/2006/relationships/image" Target="../media/image155.wmf"/><Relationship Id="rId14" Type="http://schemas.openxmlformats.org/officeDocument/2006/relationships/oleObject" Target="../embeddings/oleObject160.bin"/><Relationship Id="rId22" Type="http://schemas.openxmlformats.org/officeDocument/2006/relationships/image" Target="../media/image162.wmf"/><Relationship Id="rId27" Type="http://schemas.openxmlformats.org/officeDocument/2006/relationships/oleObject" Target="../embeddings/oleObject166.bin"/><Relationship Id="rId30" Type="http://schemas.openxmlformats.org/officeDocument/2006/relationships/image" Target="../media/image166.wmf"/><Relationship Id="rId35" Type="http://schemas.openxmlformats.org/officeDocument/2006/relationships/oleObject" Target="../embeddings/oleObject170.bin"/><Relationship Id="rId8" Type="http://schemas.openxmlformats.org/officeDocument/2006/relationships/oleObject" Target="../embeddings/oleObject157.bin"/><Relationship Id="rId3" Type="http://schemas.openxmlformats.org/officeDocument/2006/relationships/image" Target="../media/image152.wmf"/><Relationship Id="rId12" Type="http://schemas.openxmlformats.org/officeDocument/2006/relationships/oleObject" Target="../embeddings/oleObject159.bin"/><Relationship Id="rId17" Type="http://schemas.openxmlformats.org/officeDocument/2006/relationships/image" Target="../media/image159.wmf"/><Relationship Id="rId25" Type="http://schemas.openxmlformats.org/officeDocument/2006/relationships/oleObject" Target="../embeddings/oleObject165.bin"/><Relationship Id="rId33" Type="http://schemas.openxmlformats.org/officeDocument/2006/relationships/oleObject" Target="../embeddings/oleObject169.bin"/><Relationship Id="rId38" Type="http://schemas.openxmlformats.org/officeDocument/2006/relationships/image" Target="../media/image17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oleObject" Target="../embeddings/oleObject179.bin"/><Relationship Id="rId18" Type="http://schemas.openxmlformats.org/officeDocument/2006/relationships/oleObject" Target="../embeddings/oleObject181.bin"/><Relationship Id="rId3" Type="http://schemas.openxmlformats.org/officeDocument/2006/relationships/oleObject" Target="../embeddings/oleObject174.bin"/><Relationship Id="rId21" Type="http://schemas.openxmlformats.org/officeDocument/2006/relationships/image" Target="../media/image160.wmf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177.wmf"/><Relationship Id="rId17" Type="http://schemas.openxmlformats.org/officeDocument/2006/relationships/image" Target="../media/image180.GI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9.wmf"/><Relationship Id="rId20" Type="http://schemas.openxmlformats.org/officeDocument/2006/relationships/oleObject" Target="../embeddings/oleObject18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4.wmf"/><Relationship Id="rId11" Type="http://schemas.openxmlformats.org/officeDocument/2006/relationships/oleObject" Target="../embeddings/oleObject178.bin"/><Relationship Id="rId5" Type="http://schemas.openxmlformats.org/officeDocument/2006/relationships/oleObject" Target="../embeddings/oleObject175.bin"/><Relationship Id="rId15" Type="http://schemas.openxmlformats.org/officeDocument/2006/relationships/oleObject" Target="../embeddings/oleObject180.bin"/><Relationship Id="rId10" Type="http://schemas.openxmlformats.org/officeDocument/2006/relationships/image" Target="../media/image176.wmf"/><Relationship Id="rId19" Type="http://schemas.openxmlformats.org/officeDocument/2006/relationships/image" Target="../media/image159.wmf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77.bin"/><Relationship Id="rId14" Type="http://schemas.openxmlformats.org/officeDocument/2006/relationships/image" Target="../media/image178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4.bin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34" Type="http://schemas.openxmlformats.org/officeDocument/2006/relationships/image" Target="../media/image14.wmf"/><Relationship Id="rId7" Type="http://schemas.openxmlformats.org/officeDocument/2006/relationships/image" Target="../media/image3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5" Type="http://schemas.openxmlformats.org/officeDocument/2006/relationships/oleObject" Target="../embeddings/oleObject13.bin"/><Relationship Id="rId33" Type="http://schemas.openxmlformats.org/officeDocument/2006/relationships/oleObject" Target="../embeddings/oleObject19.bin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29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24" Type="http://schemas.openxmlformats.org/officeDocument/2006/relationships/oleObject" Target="../embeddings/oleObject12.bin"/><Relationship Id="rId32" Type="http://schemas.openxmlformats.org/officeDocument/2006/relationships/image" Target="../media/image13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oleObject" Target="../embeddings/oleObject16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emf"/><Relationship Id="rId31" Type="http://schemas.openxmlformats.org/officeDocument/2006/relationships/oleObject" Target="../embeddings/oleObject18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oleObject" Target="../embeddings/oleObject15.bin"/><Relationship Id="rId30" Type="http://schemas.openxmlformats.org/officeDocument/2006/relationships/image" Target="../media/image12.emf"/><Relationship Id="rId35" Type="http://schemas.openxmlformats.org/officeDocument/2006/relationships/image" Target="../media/image15.png"/><Relationship Id="rId8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6.wmf"/><Relationship Id="rId18" Type="http://schemas.openxmlformats.org/officeDocument/2006/relationships/oleObject" Target="../embeddings/oleObject191.bin"/><Relationship Id="rId26" Type="http://schemas.openxmlformats.org/officeDocument/2006/relationships/oleObject" Target="../embeddings/oleObject195.bin"/><Relationship Id="rId39" Type="http://schemas.openxmlformats.org/officeDocument/2006/relationships/image" Target="../media/image199.wmf"/><Relationship Id="rId21" Type="http://schemas.openxmlformats.org/officeDocument/2006/relationships/image" Target="../media/image190.wmf"/><Relationship Id="rId34" Type="http://schemas.openxmlformats.org/officeDocument/2006/relationships/oleObject" Target="../embeddings/oleObject199.bin"/><Relationship Id="rId42" Type="http://schemas.openxmlformats.org/officeDocument/2006/relationships/oleObject" Target="../embeddings/oleObject203.bin"/><Relationship Id="rId47" Type="http://schemas.openxmlformats.org/officeDocument/2006/relationships/oleObject" Target="../embeddings/oleObject205.bin"/><Relationship Id="rId50" Type="http://schemas.openxmlformats.org/officeDocument/2006/relationships/image" Target="../media/image159.wmf"/><Relationship Id="rId7" Type="http://schemas.openxmlformats.org/officeDocument/2006/relationships/image" Target="../media/image183.wmf"/><Relationship Id="rId2" Type="http://schemas.openxmlformats.org/officeDocument/2006/relationships/oleObject" Target="../embeddings/oleObject183.bin"/><Relationship Id="rId16" Type="http://schemas.openxmlformats.org/officeDocument/2006/relationships/oleObject" Target="../embeddings/oleObject190.bin"/><Relationship Id="rId29" Type="http://schemas.openxmlformats.org/officeDocument/2006/relationships/image" Target="../media/image194.wmf"/><Relationship Id="rId11" Type="http://schemas.openxmlformats.org/officeDocument/2006/relationships/image" Target="../media/image185.wmf"/><Relationship Id="rId24" Type="http://schemas.openxmlformats.org/officeDocument/2006/relationships/oleObject" Target="../embeddings/oleObject194.bin"/><Relationship Id="rId32" Type="http://schemas.openxmlformats.org/officeDocument/2006/relationships/oleObject" Target="../embeddings/oleObject198.bin"/><Relationship Id="rId37" Type="http://schemas.openxmlformats.org/officeDocument/2006/relationships/image" Target="../media/image198.wmf"/><Relationship Id="rId40" Type="http://schemas.openxmlformats.org/officeDocument/2006/relationships/oleObject" Target="../embeddings/oleObject202.bin"/><Relationship Id="rId45" Type="http://schemas.openxmlformats.org/officeDocument/2006/relationships/image" Target="../media/image202.wmf"/><Relationship Id="rId5" Type="http://schemas.openxmlformats.org/officeDocument/2006/relationships/image" Target="../media/image182.wmf"/><Relationship Id="rId15" Type="http://schemas.openxmlformats.org/officeDocument/2006/relationships/image" Target="../media/image187.wmf"/><Relationship Id="rId23" Type="http://schemas.openxmlformats.org/officeDocument/2006/relationships/image" Target="../media/image191.wmf"/><Relationship Id="rId28" Type="http://schemas.openxmlformats.org/officeDocument/2006/relationships/oleObject" Target="../embeddings/oleObject196.bin"/><Relationship Id="rId36" Type="http://schemas.openxmlformats.org/officeDocument/2006/relationships/oleObject" Target="../embeddings/oleObject200.bin"/><Relationship Id="rId49" Type="http://schemas.openxmlformats.org/officeDocument/2006/relationships/oleObject" Target="../embeddings/oleObject206.bin"/><Relationship Id="rId10" Type="http://schemas.openxmlformats.org/officeDocument/2006/relationships/oleObject" Target="../embeddings/oleObject187.bin"/><Relationship Id="rId19" Type="http://schemas.openxmlformats.org/officeDocument/2006/relationships/image" Target="../media/image189.wmf"/><Relationship Id="rId31" Type="http://schemas.openxmlformats.org/officeDocument/2006/relationships/image" Target="../media/image195.wmf"/><Relationship Id="rId44" Type="http://schemas.openxmlformats.org/officeDocument/2006/relationships/oleObject" Target="../embeddings/oleObject204.bin"/><Relationship Id="rId52" Type="http://schemas.openxmlformats.org/officeDocument/2006/relationships/image" Target="../media/image160.wmf"/><Relationship Id="rId4" Type="http://schemas.openxmlformats.org/officeDocument/2006/relationships/oleObject" Target="../embeddings/oleObject184.bin"/><Relationship Id="rId9" Type="http://schemas.openxmlformats.org/officeDocument/2006/relationships/image" Target="../media/image184.wmf"/><Relationship Id="rId14" Type="http://schemas.openxmlformats.org/officeDocument/2006/relationships/oleObject" Target="../embeddings/oleObject189.bin"/><Relationship Id="rId22" Type="http://schemas.openxmlformats.org/officeDocument/2006/relationships/oleObject" Target="../embeddings/oleObject193.bin"/><Relationship Id="rId27" Type="http://schemas.openxmlformats.org/officeDocument/2006/relationships/image" Target="../media/image193.wmf"/><Relationship Id="rId30" Type="http://schemas.openxmlformats.org/officeDocument/2006/relationships/oleObject" Target="../embeddings/oleObject197.bin"/><Relationship Id="rId35" Type="http://schemas.openxmlformats.org/officeDocument/2006/relationships/image" Target="../media/image197.wmf"/><Relationship Id="rId43" Type="http://schemas.openxmlformats.org/officeDocument/2006/relationships/image" Target="../media/image201.wmf"/><Relationship Id="rId48" Type="http://schemas.openxmlformats.org/officeDocument/2006/relationships/image" Target="../media/image204.wmf"/><Relationship Id="rId8" Type="http://schemas.openxmlformats.org/officeDocument/2006/relationships/oleObject" Target="../embeddings/oleObject186.bin"/><Relationship Id="rId51" Type="http://schemas.openxmlformats.org/officeDocument/2006/relationships/oleObject" Target="../embeddings/oleObject207.bin"/><Relationship Id="rId3" Type="http://schemas.openxmlformats.org/officeDocument/2006/relationships/image" Target="../media/image181.wmf"/><Relationship Id="rId12" Type="http://schemas.openxmlformats.org/officeDocument/2006/relationships/oleObject" Target="../embeddings/oleObject188.bin"/><Relationship Id="rId17" Type="http://schemas.openxmlformats.org/officeDocument/2006/relationships/image" Target="../media/image188.wmf"/><Relationship Id="rId25" Type="http://schemas.openxmlformats.org/officeDocument/2006/relationships/image" Target="../media/image192.wmf"/><Relationship Id="rId33" Type="http://schemas.openxmlformats.org/officeDocument/2006/relationships/image" Target="../media/image196.wmf"/><Relationship Id="rId38" Type="http://schemas.openxmlformats.org/officeDocument/2006/relationships/oleObject" Target="../embeddings/oleObject201.bin"/><Relationship Id="rId46" Type="http://schemas.openxmlformats.org/officeDocument/2006/relationships/image" Target="../media/image203.GIF"/><Relationship Id="rId20" Type="http://schemas.openxmlformats.org/officeDocument/2006/relationships/oleObject" Target="../embeddings/oleObject192.bin"/><Relationship Id="rId41" Type="http://schemas.openxmlformats.org/officeDocument/2006/relationships/image" Target="../media/image200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1.bin"/><Relationship Id="rId13" Type="http://schemas.openxmlformats.org/officeDocument/2006/relationships/image" Target="../media/image210.emf"/><Relationship Id="rId18" Type="http://schemas.openxmlformats.org/officeDocument/2006/relationships/oleObject" Target="../embeddings/oleObject216.bin"/><Relationship Id="rId3" Type="http://schemas.openxmlformats.org/officeDocument/2006/relationships/image" Target="../media/image205.wmf"/><Relationship Id="rId7" Type="http://schemas.openxmlformats.org/officeDocument/2006/relationships/image" Target="../media/image207.emf"/><Relationship Id="rId12" Type="http://schemas.openxmlformats.org/officeDocument/2006/relationships/oleObject" Target="../embeddings/oleObject213.bin"/><Relationship Id="rId17" Type="http://schemas.openxmlformats.org/officeDocument/2006/relationships/image" Target="../media/image212.wmf"/><Relationship Id="rId2" Type="http://schemas.openxmlformats.org/officeDocument/2006/relationships/oleObject" Target="../embeddings/oleObject208.bin"/><Relationship Id="rId16" Type="http://schemas.openxmlformats.org/officeDocument/2006/relationships/oleObject" Target="../embeddings/oleObject2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0.bin"/><Relationship Id="rId11" Type="http://schemas.openxmlformats.org/officeDocument/2006/relationships/image" Target="../media/image209.wmf"/><Relationship Id="rId5" Type="http://schemas.openxmlformats.org/officeDocument/2006/relationships/image" Target="../media/image206.wmf"/><Relationship Id="rId15" Type="http://schemas.openxmlformats.org/officeDocument/2006/relationships/image" Target="../media/image211.wmf"/><Relationship Id="rId10" Type="http://schemas.openxmlformats.org/officeDocument/2006/relationships/oleObject" Target="../embeddings/oleObject212.bin"/><Relationship Id="rId19" Type="http://schemas.openxmlformats.org/officeDocument/2006/relationships/image" Target="../media/image213.wmf"/><Relationship Id="rId4" Type="http://schemas.openxmlformats.org/officeDocument/2006/relationships/oleObject" Target="../embeddings/oleObject209.bin"/><Relationship Id="rId9" Type="http://schemas.openxmlformats.org/officeDocument/2006/relationships/image" Target="../media/image208.wmf"/><Relationship Id="rId14" Type="http://schemas.openxmlformats.org/officeDocument/2006/relationships/oleObject" Target="../embeddings/oleObject21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0.bin"/><Relationship Id="rId13" Type="http://schemas.openxmlformats.org/officeDocument/2006/relationships/image" Target="../media/image219.wmf"/><Relationship Id="rId3" Type="http://schemas.openxmlformats.org/officeDocument/2006/relationships/image" Target="../media/image214.wmf"/><Relationship Id="rId7" Type="http://schemas.openxmlformats.org/officeDocument/2006/relationships/image" Target="../media/image216.wmf"/><Relationship Id="rId12" Type="http://schemas.openxmlformats.org/officeDocument/2006/relationships/oleObject" Target="../embeddings/oleObject222.bin"/><Relationship Id="rId2" Type="http://schemas.openxmlformats.org/officeDocument/2006/relationships/oleObject" Target="../embeddings/oleObject21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9.bin"/><Relationship Id="rId11" Type="http://schemas.openxmlformats.org/officeDocument/2006/relationships/image" Target="../media/image218.wmf"/><Relationship Id="rId5" Type="http://schemas.openxmlformats.org/officeDocument/2006/relationships/image" Target="../media/image215.wmf"/><Relationship Id="rId15" Type="http://schemas.openxmlformats.org/officeDocument/2006/relationships/image" Target="../media/image220.wmf"/><Relationship Id="rId10" Type="http://schemas.openxmlformats.org/officeDocument/2006/relationships/oleObject" Target="../embeddings/oleObject221.bin"/><Relationship Id="rId4" Type="http://schemas.openxmlformats.org/officeDocument/2006/relationships/oleObject" Target="../embeddings/oleObject218.bin"/><Relationship Id="rId9" Type="http://schemas.openxmlformats.org/officeDocument/2006/relationships/image" Target="../media/image217.wmf"/><Relationship Id="rId14" Type="http://schemas.openxmlformats.org/officeDocument/2006/relationships/oleObject" Target="../embeddings/oleObject223.bin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6.wmf"/><Relationship Id="rId18" Type="http://schemas.openxmlformats.org/officeDocument/2006/relationships/oleObject" Target="../embeddings/oleObject232.bin"/><Relationship Id="rId26" Type="http://schemas.openxmlformats.org/officeDocument/2006/relationships/oleObject" Target="../embeddings/oleObject236.bin"/><Relationship Id="rId39" Type="http://schemas.openxmlformats.org/officeDocument/2006/relationships/image" Target="../media/image239.wmf"/><Relationship Id="rId21" Type="http://schemas.openxmlformats.org/officeDocument/2006/relationships/image" Target="../media/image230.wmf"/><Relationship Id="rId34" Type="http://schemas.openxmlformats.org/officeDocument/2006/relationships/oleObject" Target="../embeddings/oleObject240.bin"/><Relationship Id="rId42" Type="http://schemas.openxmlformats.org/officeDocument/2006/relationships/oleObject" Target="../embeddings/oleObject244.bin"/><Relationship Id="rId47" Type="http://schemas.openxmlformats.org/officeDocument/2006/relationships/image" Target="../media/image243.wmf"/><Relationship Id="rId50" Type="http://schemas.openxmlformats.org/officeDocument/2006/relationships/oleObject" Target="../embeddings/oleObject248.bin"/><Relationship Id="rId55" Type="http://schemas.openxmlformats.org/officeDocument/2006/relationships/image" Target="../media/image247.wmf"/><Relationship Id="rId7" Type="http://schemas.openxmlformats.org/officeDocument/2006/relationships/image" Target="../media/image223.wmf"/><Relationship Id="rId2" Type="http://schemas.openxmlformats.org/officeDocument/2006/relationships/oleObject" Target="../embeddings/oleObject224.bin"/><Relationship Id="rId16" Type="http://schemas.openxmlformats.org/officeDocument/2006/relationships/oleObject" Target="../embeddings/oleObject231.bin"/><Relationship Id="rId29" Type="http://schemas.openxmlformats.org/officeDocument/2006/relationships/image" Target="../media/image234.wmf"/><Relationship Id="rId11" Type="http://schemas.openxmlformats.org/officeDocument/2006/relationships/image" Target="../media/image225.wmf"/><Relationship Id="rId24" Type="http://schemas.openxmlformats.org/officeDocument/2006/relationships/oleObject" Target="../embeddings/oleObject235.bin"/><Relationship Id="rId32" Type="http://schemas.openxmlformats.org/officeDocument/2006/relationships/oleObject" Target="../embeddings/oleObject239.bin"/><Relationship Id="rId37" Type="http://schemas.openxmlformats.org/officeDocument/2006/relationships/image" Target="../media/image238.wmf"/><Relationship Id="rId40" Type="http://schemas.openxmlformats.org/officeDocument/2006/relationships/oleObject" Target="../embeddings/oleObject243.bin"/><Relationship Id="rId45" Type="http://schemas.openxmlformats.org/officeDocument/2006/relationships/image" Target="../media/image242.wmf"/><Relationship Id="rId53" Type="http://schemas.openxmlformats.org/officeDocument/2006/relationships/image" Target="../media/image246.wmf"/><Relationship Id="rId5" Type="http://schemas.openxmlformats.org/officeDocument/2006/relationships/image" Target="../media/image222.wmf"/><Relationship Id="rId10" Type="http://schemas.openxmlformats.org/officeDocument/2006/relationships/oleObject" Target="../embeddings/oleObject228.bin"/><Relationship Id="rId19" Type="http://schemas.openxmlformats.org/officeDocument/2006/relationships/image" Target="../media/image229.wmf"/><Relationship Id="rId31" Type="http://schemas.openxmlformats.org/officeDocument/2006/relationships/image" Target="../media/image235.wmf"/><Relationship Id="rId44" Type="http://schemas.openxmlformats.org/officeDocument/2006/relationships/oleObject" Target="../embeddings/oleObject245.bin"/><Relationship Id="rId52" Type="http://schemas.openxmlformats.org/officeDocument/2006/relationships/oleObject" Target="../embeddings/oleObject249.bin"/><Relationship Id="rId4" Type="http://schemas.openxmlformats.org/officeDocument/2006/relationships/oleObject" Target="../embeddings/oleObject225.bin"/><Relationship Id="rId9" Type="http://schemas.openxmlformats.org/officeDocument/2006/relationships/image" Target="../media/image224.wmf"/><Relationship Id="rId14" Type="http://schemas.openxmlformats.org/officeDocument/2006/relationships/oleObject" Target="../embeddings/oleObject230.bin"/><Relationship Id="rId22" Type="http://schemas.openxmlformats.org/officeDocument/2006/relationships/oleObject" Target="../embeddings/oleObject234.bin"/><Relationship Id="rId27" Type="http://schemas.openxmlformats.org/officeDocument/2006/relationships/image" Target="../media/image233.wmf"/><Relationship Id="rId30" Type="http://schemas.openxmlformats.org/officeDocument/2006/relationships/oleObject" Target="../embeddings/oleObject238.bin"/><Relationship Id="rId35" Type="http://schemas.openxmlformats.org/officeDocument/2006/relationships/image" Target="../media/image237.wmf"/><Relationship Id="rId43" Type="http://schemas.openxmlformats.org/officeDocument/2006/relationships/image" Target="../media/image241.wmf"/><Relationship Id="rId48" Type="http://schemas.openxmlformats.org/officeDocument/2006/relationships/oleObject" Target="../embeddings/oleObject247.bin"/><Relationship Id="rId8" Type="http://schemas.openxmlformats.org/officeDocument/2006/relationships/oleObject" Target="../embeddings/oleObject227.bin"/><Relationship Id="rId51" Type="http://schemas.openxmlformats.org/officeDocument/2006/relationships/image" Target="../media/image245.wmf"/><Relationship Id="rId3" Type="http://schemas.openxmlformats.org/officeDocument/2006/relationships/image" Target="../media/image221.wmf"/><Relationship Id="rId12" Type="http://schemas.openxmlformats.org/officeDocument/2006/relationships/oleObject" Target="../embeddings/oleObject229.bin"/><Relationship Id="rId17" Type="http://schemas.openxmlformats.org/officeDocument/2006/relationships/image" Target="../media/image228.wmf"/><Relationship Id="rId25" Type="http://schemas.openxmlformats.org/officeDocument/2006/relationships/image" Target="../media/image232.wmf"/><Relationship Id="rId33" Type="http://schemas.openxmlformats.org/officeDocument/2006/relationships/image" Target="../media/image236.wmf"/><Relationship Id="rId38" Type="http://schemas.openxmlformats.org/officeDocument/2006/relationships/oleObject" Target="../embeddings/oleObject242.bin"/><Relationship Id="rId46" Type="http://schemas.openxmlformats.org/officeDocument/2006/relationships/oleObject" Target="../embeddings/oleObject246.bin"/><Relationship Id="rId20" Type="http://schemas.openxmlformats.org/officeDocument/2006/relationships/oleObject" Target="../embeddings/oleObject233.bin"/><Relationship Id="rId41" Type="http://schemas.openxmlformats.org/officeDocument/2006/relationships/image" Target="../media/image240.wmf"/><Relationship Id="rId54" Type="http://schemas.openxmlformats.org/officeDocument/2006/relationships/oleObject" Target="../embeddings/oleObject25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6.bin"/><Relationship Id="rId15" Type="http://schemas.openxmlformats.org/officeDocument/2006/relationships/image" Target="../media/image227.wmf"/><Relationship Id="rId23" Type="http://schemas.openxmlformats.org/officeDocument/2006/relationships/image" Target="../media/image231.wmf"/><Relationship Id="rId28" Type="http://schemas.openxmlformats.org/officeDocument/2006/relationships/oleObject" Target="../embeddings/oleObject237.bin"/><Relationship Id="rId36" Type="http://schemas.openxmlformats.org/officeDocument/2006/relationships/oleObject" Target="../embeddings/oleObject241.bin"/><Relationship Id="rId49" Type="http://schemas.openxmlformats.org/officeDocument/2006/relationships/image" Target="../media/image244.wmf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3.wmf"/><Relationship Id="rId18" Type="http://schemas.openxmlformats.org/officeDocument/2006/relationships/oleObject" Target="../embeddings/oleObject259.bin"/><Relationship Id="rId26" Type="http://schemas.openxmlformats.org/officeDocument/2006/relationships/oleObject" Target="../embeddings/oleObject263.bin"/><Relationship Id="rId3" Type="http://schemas.openxmlformats.org/officeDocument/2006/relationships/image" Target="../media/image248.wmf"/><Relationship Id="rId21" Type="http://schemas.openxmlformats.org/officeDocument/2006/relationships/image" Target="../media/image257.wmf"/><Relationship Id="rId34" Type="http://schemas.openxmlformats.org/officeDocument/2006/relationships/oleObject" Target="../embeddings/oleObject267.bin"/><Relationship Id="rId7" Type="http://schemas.openxmlformats.org/officeDocument/2006/relationships/image" Target="../media/image250.wmf"/><Relationship Id="rId12" Type="http://schemas.openxmlformats.org/officeDocument/2006/relationships/oleObject" Target="../embeddings/oleObject256.bin"/><Relationship Id="rId17" Type="http://schemas.openxmlformats.org/officeDocument/2006/relationships/image" Target="../media/image255.wmf"/><Relationship Id="rId25" Type="http://schemas.openxmlformats.org/officeDocument/2006/relationships/image" Target="../media/image259.wmf"/><Relationship Id="rId33" Type="http://schemas.openxmlformats.org/officeDocument/2006/relationships/image" Target="../media/image263.wmf"/><Relationship Id="rId2" Type="http://schemas.openxmlformats.org/officeDocument/2006/relationships/oleObject" Target="../embeddings/oleObject251.bin"/><Relationship Id="rId16" Type="http://schemas.openxmlformats.org/officeDocument/2006/relationships/oleObject" Target="../embeddings/oleObject258.bin"/><Relationship Id="rId20" Type="http://schemas.openxmlformats.org/officeDocument/2006/relationships/oleObject" Target="../embeddings/oleObject260.bin"/><Relationship Id="rId29" Type="http://schemas.openxmlformats.org/officeDocument/2006/relationships/image" Target="../media/image26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3.bin"/><Relationship Id="rId11" Type="http://schemas.openxmlformats.org/officeDocument/2006/relationships/image" Target="../media/image252.wmf"/><Relationship Id="rId24" Type="http://schemas.openxmlformats.org/officeDocument/2006/relationships/oleObject" Target="../embeddings/oleObject262.bin"/><Relationship Id="rId32" Type="http://schemas.openxmlformats.org/officeDocument/2006/relationships/oleObject" Target="../embeddings/oleObject266.bin"/><Relationship Id="rId5" Type="http://schemas.openxmlformats.org/officeDocument/2006/relationships/image" Target="../media/image249.wmf"/><Relationship Id="rId15" Type="http://schemas.openxmlformats.org/officeDocument/2006/relationships/image" Target="../media/image254.wmf"/><Relationship Id="rId23" Type="http://schemas.openxmlformats.org/officeDocument/2006/relationships/image" Target="../media/image258.wmf"/><Relationship Id="rId28" Type="http://schemas.openxmlformats.org/officeDocument/2006/relationships/oleObject" Target="../embeddings/oleObject264.bin"/><Relationship Id="rId10" Type="http://schemas.openxmlformats.org/officeDocument/2006/relationships/oleObject" Target="../embeddings/oleObject255.bin"/><Relationship Id="rId19" Type="http://schemas.openxmlformats.org/officeDocument/2006/relationships/image" Target="../media/image256.wmf"/><Relationship Id="rId31" Type="http://schemas.openxmlformats.org/officeDocument/2006/relationships/image" Target="../media/image262.wmf"/><Relationship Id="rId4" Type="http://schemas.openxmlformats.org/officeDocument/2006/relationships/oleObject" Target="../embeddings/oleObject252.bin"/><Relationship Id="rId9" Type="http://schemas.openxmlformats.org/officeDocument/2006/relationships/image" Target="../media/image251.wmf"/><Relationship Id="rId14" Type="http://schemas.openxmlformats.org/officeDocument/2006/relationships/oleObject" Target="../embeddings/oleObject257.bin"/><Relationship Id="rId22" Type="http://schemas.openxmlformats.org/officeDocument/2006/relationships/oleObject" Target="../embeddings/oleObject261.bin"/><Relationship Id="rId27" Type="http://schemas.openxmlformats.org/officeDocument/2006/relationships/image" Target="../media/image260.wmf"/><Relationship Id="rId30" Type="http://schemas.openxmlformats.org/officeDocument/2006/relationships/oleObject" Target="../embeddings/oleObject265.bin"/><Relationship Id="rId35" Type="http://schemas.openxmlformats.org/officeDocument/2006/relationships/image" Target="../media/image264.wmf"/><Relationship Id="rId8" Type="http://schemas.openxmlformats.org/officeDocument/2006/relationships/oleObject" Target="../embeddings/oleObject25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1.bin"/><Relationship Id="rId3" Type="http://schemas.openxmlformats.org/officeDocument/2006/relationships/image" Target="../media/image265.wmf"/><Relationship Id="rId7" Type="http://schemas.openxmlformats.org/officeDocument/2006/relationships/image" Target="../media/image267.wmf"/><Relationship Id="rId2" Type="http://schemas.openxmlformats.org/officeDocument/2006/relationships/oleObject" Target="../embeddings/oleObject26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0.bin"/><Relationship Id="rId5" Type="http://schemas.openxmlformats.org/officeDocument/2006/relationships/image" Target="../media/image266.wmf"/><Relationship Id="rId4" Type="http://schemas.openxmlformats.org/officeDocument/2006/relationships/oleObject" Target="../embeddings/oleObject269.bin"/><Relationship Id="rId9" Type="http://schemas.openxmlformats.org/officeDocument/2006/relationships/image" Target="../media/image26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5.bin"/><Relationship Id="rId3" Type="http://schemas.openxmlformats.org/officeDocument/2006/relationships/image" Target="../media/image269.wmf"/><Relationship Id="rId7" Type="http://schemas.openxmlformats.org/officeDocument/2006/relationships/image" Target="../media/image271.wmf"/><Relationship Id="rId2" Type="http://schemas.openxmlformats.org/officeDocument/2006/relationships/oleObject" Target="../embeddings/oleObject27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4.bin"/><Relationship Id="rId5" Type="http://schemas.openxmlformats.org/officeDocument/2006/relationships/image" Target="../media/image270.wmf"/><Relationship Id="rId4" Type="http://schemas.openxmlformats.org/officeDocument/2006/relationships/oleObject" Target="../embeddings/oleObject273.bin"/><Relationship Id="rId9" Type="http://schemas.openxmlformats.org/officeDocument/2006/relationships/image" Target="../media/image27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wmf"/><Relationship Id="rId3" Type="http://schemas.openxmlformats.org/officeDocument/2006/relationships/oleObject" Target="../embeddings/oleObject276.bin"/><Relationship Id="rId7" Type="http://schemas.openxmlformats.org/officeDocument/2006/relationships/oleObject" Target="../embeddings/oleObject279.bin"/><Relationship Id="rId12" Type="http://schemas.openxmlformats.org/officeDocument/2006/relationships/oleObject" Target="../embeddings/oleObject283.bin"/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78.bin"/><Relationship Id="rId11" Type="http://schemas.openxmlformats.org/officeDocument/2006/relationships/oleObject" Target="../embeddings/oleObject282.bin"/><Relationship Id="rId5" Type="http://schemas.openxmlformats.org/officeDocument/2006/relationships/oleObject" Target="../embeddings/oleObject277.bin"/><Relationship Id="rId10" Type="http://schemas.openxmlformats.org/officeDocument/2006/relationships/oleObject" Target="../embeddings/oleObject281.bin"/><Relationship Id="rId4" Type="http://schemas.openxmlformats.org/officeDocument/2006/relationships/image" Target="../media/image274.wmf"/><Relationship Id="rId9" Type="http://schemas.openxmlformats.org/officeDocument/2006/relationships/oleObject" Target="../embeddings/oleObject28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wmf"/><Relationship Id="rId13" Type="http://schemas.openxmlformats.org/officeDocument/2006/relationships/oleObject" Target="../embeddings/oleObject289.bin"/><Relationship Id="rId18" Type="http://schemas.openxmlformats.org/officeDocument/2006/relationships/image" Target="../media/image283.wmf"/><Relationship Id="rId3" Type="http://schemas.openxmlformats.org/officeDocument/2006/relationships/oleObject" Target="../embeddings/oleObject284.bin"/><Relationship Id="rId7" Type="http://schemas.openxmlformats.org/officeDocument/2006/relationships/oleObject" Target="../embeddings/oleObject286.bin"/><Relationship Id="rId12" Type="http://schemas.openxmlformats.org/officeDocument/2006/relationships/image" Target="../media/image280.wmf"/><Relationship Id="rId17" Type="http://schemas.openxmlformats.org/officeDocument/2006/relationships/oleObject" Target="../embeddings/oleObject291.bin"/><Relationship Id="rId2" Type="http://schemas.openxmlformats.org/officeDocument/2006/relationships/image" Target="../media/image273.png"/><Relationship Id="rId16" Type="http://schemas.openxmlformats.org/officeDocument/2006/relationships/image" Target="../media/image282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7.wmf"/><Relationship Id="rId11" Type="http://schemas.openxmlformats.org/officeDocument/2006/relationships/oleObject" Target="../embeddings/oleObject288.bin"/><Relationship Id="rId5" Type="http://schemas.openxmlformats.org/officeDocument/2006/relationships/oleObject" Target="../embeddings/oleObject285.bin"/><Relationship Id="rId15" Type="http://schemas.openxmlformats.org/officeDocument/2006/relationships/oleObject" Target="../embeddings/oleObject290.bin"/><Relationship Id="rId10" Type="http://schemas.openxmlformats.org/officeDocument/2006/relationships/image" Target="../media/image279.wmf"/><Relationship Id="rId4" Type="http://schemas.openxmlformats.org/officeDocument/2006/relationships/image" Target="../media/image276.wmf"/><Relationship Id="rId9" Type="http://schemas.openxmlformats.org/officeDocument/2006/relationships/oleObject" Target="../embeddings/oleObject287.bin"/><Relationship Id="rId14" Type="http://schemas.openxmlformats.org/officeDocument/2006/relationships/image" Target="../media/image28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wmf"/><Relationship Id="rId13" Type="http://schemas.openxmlformats.org/officeDocument/2006/relationships/oleObject" Target="../embeddings/oleObject297.bin"/><Relationship Id="rId18" Type="http://schemas.openxmlformats.org/officeDocument/2006/relationships/image" Target="../media/image291.wmf"/><Relationship Id="rId26" Type="http://schemas.openxmlformats.org/officeDocument/2006/relationships/image" Target="../media/image295.wmf"/><Relationship Id="rId3" Type="http://schemas.openxmlformats.org/officeDocument/2006/relationships/oleObject" Target="../embeddings/oleObject292.bin"/><Relationship Id="rId21" Type="http://schemas.openxmlformats.org/officeDocument/2006/relationships/oleObject" Target="../embeddings/oleObject301.bin"/><Relationship Id="rId7" Type="http://schemas.openxmlformats.org/officeDocument/2006/relationships/oleObject" Target="../embeddings/oleObject294.bin"/><Relationship Id="rId12" Type="http://schemas.openxmlformats.org/officeDocument/2006/relationships/image" Target="../media/image288.wmf"/><Relationship Id="rId17" Type="http://schemas.openxmlformats.org/officeDocument/2006/relationships/oleObject" Target="../embeddings/oleObject299.bin"/><Relationship Id="rId25" Type="http://schemas.openxmlformats.org/officeDocument/2006/relationships/oleObject" Target="../embeddings/oleObject303.bin"/><Relationship Id="rId2" Type="http://schemas.openxmlformats.org/officeDocument/2006/relationships/image" Target="../media/image273.png"/><Relationship Id="rId16" Type="http://schemas.openxmlformats.org/officeDocument/2006/relationships/image" Target="../media/image290.wmf"/><Relationship Id="rId20" Type="http://schemas.openxmlformats.org/officeDocument/2006/relationships/image" Target="../media/image292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5.wmf"/><Relationship Id="rId11" Type="http://schemas.openxmlformats.org/officeDocument/2006/relationships/oleObject" Target="../embeddings/oleObject296.bin"/><Relationship Id="rId24" Type="http://schemas.openxmlformats.org/officeDocument/2006/relationships/image" Target="../media/image294.wmf"/><Relationship Id="rId5" Type="http://schemas.openxmlformats.org/officeDocument/2006/relationships/oleObject" Target="../embeddings/oleObject293.bin"/><Relationship Id="rId15" Type="http://schemas.openxmlformats.org/officeDocument/2006/relationships/oleObject" Target="../embeddings/oleObject298.bin"/><Relationship Id="rId23" Type="http://schemas.openxmlformats.org/officeDocument/2006/relationships/oleObject" Target="../embeddings/oleObject302.bin"/><Relationship Id="rId10" Type="http://schemas.openxmlformats.org/officeDocument/2006/relationships/image" Target="../media/image287.wmf"/><Relationship Id="rId19" Type="http://schemas.openxmlformats.org/officeDocument/2006/relationships/oleObject" Target="../embeddings/oleObject300.bin"/><Relationship Id="rId4" Type="http://schemas.openxmlformats.org/officeDocument/2006/relationships/image" Target="../media/image284.wmf"/><Relationship Id="rId9" Type="http://schemas.openxmlformats.org/officeDocument/2006/relationships/oleObject" Target="../embeddings/oleObject295.bin"/><Relationship Id="rId14" Type="http://schemas.openxmlformats.org/officeDocument/2006/relationships/image" Target="../media/image289.wmf"/><Relationship Id="rId22" Type="http://schemas.openxmlformats.org/officeDocument/2006/relationships/image" Target="../media/image29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19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7.bin"/><Relationship Id="rId13" Type="http://schemas.openxmlformats.org/officeDocument/2006/relationships/image" Target="../media/image301.wmf"/><Relationship Id="rId3" Type="http://schemas.openxmlformats.org/officeDocument/2006/relationships/image" Target="../media/image296.wmf"/><Relationship Id="rId7" Type="http://schemas.openxmlformats.org/officeDocument/2006/relationships/image" Target="../media/image298.wmf"/><Relationship Id="rId12" Type="http://schemas.openxmlformats.org/officeDocument/2006/relationships/oleObject" Target="../embeddings/oleObject309.bin"/><Relationship Id="rId2" Type="http://schemas.openxmlformats.org/officeDocument/2006/relationships/oleObject" Target="../embeddings/oleObject304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06.bin"/><Relationship Id="rId11" Type="http://schemas.openxmlformats.org/officeDocument/2006/relationships/image" Target="../media/image300.wmf"/><Relationship Id="rId5" Type="http://schemas.openxmlformats.org/officeDocument/2006/relationships/image" Target="../media/image297.wmf"/><Relationship Id="rId10" Type="http://schemas.openxmlformats.org/officeDocument/2006/relationships/oleObject" Target="../embeddings/oleObject308.bin"/><Relationship Id="rId4" Type="http://schemas.openxmlformats.org/officeDocument/2006/relationships/oleObject" Target="../embeddings/oleObject305.bin"/><Relationship Id="rId9" Type="http://schemas.openxmlformats.org/officeDocument/2006/relationships/image" Target="../media/image299.wmf"/><Relationship Id="rId14" Type="http://schemas.openxmlformats.org/officeDocument/2006/relationships/image" Target="../media/image27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4.wmf"/><Relationship Id="rId13" Type="http://schemas.openxmlformats.org/officeDocument/2006/relationships/oleObject" Target="../embeddings/oleObject315.bin"/><Relationship Id="rId18" Type="http://schemas.openxmlformats.org/officeDocument/2006/relationships/image" Target="../media/image309.wmf"/><Relationship Id="rId26" Type="http://schemas.openxmlformats.org/officeDocument/2006/relationships/image" Target="../media/image313.wmf"/><Relationship Id="rId3" Type="http://schemas.openxmlformats.org/officeDocument/2006/relationships/oleObject" Target="../embeddings/oleObject310.bin"/><Relationship Id="rId21" Type="http://schemas.openxmlformats.org/officeDocument/2006/relationships/oleObject" Target="../embeddings/oleObject319.bin"/><Relationship Id="rId7" Type="http://schemas.openxmlformats.org/officeDocument/2006/relationships/oleObject" Target="../embeddings/oleObject312.bin"/><Relationship Id="rId12" Type="http://schemas.openxmlformats.org/officeDocument/2006/relationships/image" Target="../media/image306.wmf"/><Relationship Id="rId17" Type="http://schemas.openxmlformats.org/officeDocument/2006/relationships/oleObject" Target="../embeddings/oleObject317.bin"/><Relationship Id="rId25" Type="http://schemas.openxmlformats.org/officeDocument/2006/relationships/oleObject" Target="../embeddings/oleObject321.bin"/><Relationship Id="rId2" Type="http://schemas.openxmlformats.org/officeDocument/2006/relationships/image" Target="../media/image273.png"/><Relationship Id="rId16" Type="http://schemas.openxmlformats.org/officeDocument/2006/relationships/image" Target="../media/image308.wmf"/><Relationship Id="rId20" Type="http://schemas.openxmlformats.org/officeDocument/2006/relationships/image" Target="../media/image310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3.wmf"/><Relationship Id="rId11" Type="http://schemas.openxmlformats.org/officeDocument/2006/relationships/oleObject" Target="../embeddings/oleObject314.bin"/><Relationship Id="rId24" Type="http://schemas.openxmlformats.org/officeDocument/2006/relationships/image" Target="../media/image312.wmf"/><Relationship Id="rId5" Type="http://schemas.openxmlformats.org/officeDocument/2006/relationships/oleObject" Target="../embeddings/oleObject311.bin"/><Relationship Id="rId15" Type="http://schemas.openxmlformats.org/officeDocument/2006/relationships/oleObject" Target="../embeddings/oleObject316.bin"/><Relationship Id="rId23" Type="http://schemas.openxmlformats.org/officeDocument/2006/relationships/oleObject" Target="../embeddings/oleObject320.bin"/><Relationship Id="rId28" Type="http://schemas.openxmlformats.org/officeDocument/2006/relationships/image" Target="../media/image314.wmf"/><Relationship Id="rId10" Type="http://schemas.openxmlformats.org/officeDocument/2006/relationships/image" Target="../media/image305.wmf"/><Relationship Id="rId19" Type="http://schemas.openxmlformats.org/officeDocument/2006/relationships/oleObject" Target="../embeddings/oleObject318.bin"/><Relationship Id="rId4" Type="http://schemas.openxmlformats.org/officeDocument/2006/relationships/image" Target="../media/image302.wmf"/><Relationship Id="rId9" Type="http://schemas.openxmlformats.org/officeDocument/2006/relationships/oleObject" Target="../embeddings/oleObject313.bin"/><Relationship Id="rId14" Type="http://schemas.openxmlformats.org/officeDocument/2006/relationships/image" Target="../media/image307.wmf"/><Relationship Id="rId22" Type="http://schemas.openxmlformats.org/officeDocument/2006/relationships/image" Target="../media/image311.wmf"/><Relationship Id="rId27" Type="http://schemas.openxmlformats.org/officeDocument/2006/relationships/oleObject" Target="../embeddings/oleObject32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5.wmf"/><Relationship Id="rId2" Type="http://schemas.openxmlformats.org/officeDocument/2006/relationships/oleObject" Target="../embeddings/oleObject323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png"/><Relationship Id="rId2" Type="http://schemas.openxmlformats.org/officeDocument/2006/relationships/image" Target="../media/image316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emf"/><Relationship Id="rId18" Type="http://schemas.openxmlformats.org/officeDocument/2006/relationships/oleObject" Target="../embeddings/oleObject33.bin"/><Relationship Id="rId26" Type="http://schemas.openxmlformats.org/officeDocument/2006/relationships/oleObject" Target="../embeddings/oleObject37.bin"/><Relationship Id="rId21" Type="http://schemas.openxmlformats.org/officeDocument/2006/relationships/image" Target="../media/image30.emf"/><Relationship Id="rId34" Type="http://schemas.openxmlformats.org/officeDocument/2006/relationships/oleObject" Target="../embeddings/oleObject41.bin"/><Relationship Id="rId7" Type="http://schemas.openxmlformats.org/officeDocument/2006/relationships/image" Target="../media/image23.e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28.emf"/><Relationship Id="rId25" Type="http://schemas.openxmlformats.org/officeDocument/2006/relationships/image" Target="../media/image32.emf"/><Relationship Id="rId33" Type="http://schemas.openxmlformats.org/officeDocument/2006/relationships/image" Target="../media/image36.emf"/><Relationship Id="rId2" Type="http://schemas.openxmlformats.org/officeDocument/2006/relationships/oleObject" Target="../embeddings/oleObject25.bin"/><Relationship Id="rId16" Type="http://schemas.openxmlformats.org/officeDocument/2006/relationships/oleObject" Target="../embeddings/oleObject32.bin"/><Relationship Id="rId20" Type="http://schemas.openxmlformats.org/officeDocument/2006/relationships/oleObject" Target="../embeddings/oleObject34.bin"/><Relationship Id="rId29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25.emf"/><Relationship Id="rId24" Type="http://schemas.openxmlformats.org/officeDocument/2006/relationships/oleObject" Target="../embeddings/oleObject36.bin"/><Relationship Id="rId32" Type="http://schemas.openxmlformats.org/officeDocument/2006/relationships/oleObject" Target="../embeddings/oleObject40.bin"/><Relationship Id="rId37" Type="http://schemas.openxmlformats.org/officeDocument/2006/relationships/image" Target="../media/image38.emf"/><Relationship Id="rId5" Type="http://schemas.openxmlformats.org/officeDocument/2006/relationships/image" Target="../media/image22.emf"/><Relationship Id="rId15" Type="http://schemas.openxmlformats.org/officeDocument/2006/relationships/image" Target="../media/image27.emf"/><Relationship Id="rId23" Type="http://schemas.openxmlformats.org/officeDocument/2006/relationships/image" Target="../media/image31.emf"/><Relationship Id="rId28" Type="http://schemas.openxmlformats.org/officeDocument/2006/relationships/oleObject" Target="../embeddings/oleObject38.bin"/><Relationship Id="rId36" Type="http://schemas.openxmlformats.org/officeDocument/2006/relationships/oleObject" Target="../embeddings/oleObject42.bin"/><Relationship Id="rId10" Type="http://schemas.openxmlformats.org/officeDocument/2006/relationships/oleObject" Target="../embeddings/oleObject29.bin"/><Relationship Id="rId19" Type="http://schemas.openxmlformats.org/officeDocument/2006/relationships/image" Target="../media/image29.emf"/><Relationship Id="rId31" Type="http://schemas.openxmlformats.org/officeDocument/2006/relationships/image" Target="../media/image35.e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4.emf"/><Relationship Id="rId14" Type="http://schemas.openxmlformats.org/officeDocument/2006/relationships/oleObject" Target="../embeddings/oleObject31.bin"/><Relationship Id="rId22" Type="http://schemas.openxmlformats.org/officeDocument/2006/relationships/oleObject" Target="../embeddings/oleObject35.bin"/><Relationship Id="rId27" Type="http://schemas.openxmlformats.org/officeDocument/2006/relationships/image" Target="../media/image33.emf"/><Relationship Id="rId30" Type="http://schemas.openxmlformats.org/officeDocument/2006/relationships/oleObject" Target="../embeddings/oleObject39.bin"/><Relationship Id="rId35" Type="http://schemas.openxmlformats.org/officeDocument/2006/relationships/image" Target="../media/image37.emf"/><Relationship Id="rId8" Type="http://schemas.openxmlformats.org/officeDocument/2006/relationships/oleObject" Target="../embeddings/oleObject28.bin"/><Relationship Id="rId3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44.emf"/><Relationship Id="rId18" Type="http://schemas.openxmlformats.org/officeDocument/2006/relationships/oleObject" Target="../embeddings/oleObject51.bin"/><Relationship Id="rId26" Type="http://schemas.openxmlformats.org/officeDocument/2006/relationships/oleObject" Target="../embeddings/oleObject55.bin"/><Relationship Id="rId3" Type="http://schemas.openxmlformats.org/officeDocument/2006/relationships/image" Target="../media/image39.emf"/><Relationship Id="rId21" Type="http://schemas.openxmlformats.org/officeDocument/2006/relationships/image" Target="../media/image48.emf"/><Relationship Id="rId7" Type="http://schemas.openxmlformats.org/officeDocument/2006/relationships/image" Target="../media/image41.e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46.emf"/><Relationship Id="rId25" Type="http://schemas.openxmlformats.org/officeDocument/2006/relationships/image" Target="../media/image50.emf"/><Relationship Id="rId2" Type="http://schemas.openxmlformats.org/officeDocument/2006/relationships/oleObject" Target="../embeddings/oleObject43.bin"/><Relationship Id="rId16" Type="http://schemas.openxmlformats.org/officeDocument/2006/relationships/oleObject" Target="../embeddings/oleObject50.bin"/><Relationship Id="rId20" Type="http://schemas.openxmlformats.org/officeDocument/2006/relationships/oleObject" Target="../embeddings/oleObject52.bin"/><Relationship Id="rId29" Type="http://schemas.openxmlformats.org/officeDocument/2006/relationships/image" Target="../media/image52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3.emf"/><Relationship Id="rId24" Type="http://schemas.openxmlformats.org/officeDocument/2006/relationships/oleObject" Target="../embeddings/oleObject54.bin"/><Relationship Id="rId5" Type="http://schemas.openxmlformats.org/officeDocument/2006/relationships/image" Target="../media/image40.emf"/><Relationship Id="rId15" Type="http://schemas.openxmlformats.org/officeDocument/2006/relationships/image" Target="../media/image45.emf"/><Relationship Id="rId23" Type="http://schemas.openxmlformats.org/officeDocument/2006/relationships/image" Target="../media/image49.emf"/><Relationship Id="rId28" Type="http://schemas.openxmlformats.org/officeDocument/2006/relationships/oleObject" Target="../embeddings/oleObject56.bin"/><Relationship Id="rId10" Type="http://schemas.openxmlformats.org/officeDocument/2006/relationships/oleObject" Target="../embeddings/oleObject47.bin"/><Relationship Id="rId19" Type="http://schemas.openxmlformats.org/officeDocument/2006/relationships/image" Target="../media/image47.e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2.emf"/><Relationship Id="rId14" Type="http://schemas.openxmlformats.org/officeDocument/2006/relationships/oleObject" Target="../embeddings/oleObject49.bin"/><Relationship Id="rId22" Type="http://schemas.openxmlformats.org/officeDocument/2006/relationships/oleObject" Target="../embeddings/oleObject53.bin"/><Relationship Id="rId27" Type="http://schemas.openxmlformats.org/officeDocument/2006/relationships/image" Target="../media/image5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jpeg"/><Relationship Id="rId5" Type="http://schemas.openxmlformats.org/officeDocument/2006/relationships/image" Target="../media/image54.emf"/><Relationship Id="rId4" Type="http://schemas.openxmlformats.org/officeDocument/2006/relationships/oleObject" Target="../embeddings/oleObject5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62.emf"/><Relationship Id="rId18" Type="http://schemas.openxmlformats.org/officeDocument/2006/relationships/oleObject" Target="../embeddings/oleObject68.bin"/><Relationship Id="rId3" Type="http://schemas.openxmlformats.org/officeDocument/2006/relationships/image" Target="../media/image57.wmf"/><Relationship Id="rId21" Type="http://schemas.openxmlformats.org/officeDocument/2006/relationships/image" Target="../media/image66.emf"/><Relationship Id="rId7" Type="http://schemas.openxmlformats.org/officeDocument/2006/relationships/image" Target="../media/image59.emf"/><Relationship Id="rId12" Type="http://schemas.openxmlformats.org/officeDocument/2006/relationships/oleObject" Target="../embeddings/oleObject65.bin"/><Relationship Id="rId17" Type="http://schemas.openxmlformats.org/officeDocument/2006/relationships/image" Target="../media/image64.emf"/><Relationship Id="rId25" Type="http://schemas.openxmlformats.org/officeDocument/2006/relationships/image" Target="../media/image68.wmf"/><Relationship Id="rId2" Type="http://schemas.openxmlformats.org/officeDocument/2006/relationships/oleObject" Target="../embeddings/oleObject60.bin"/><Relationship Id="rId16" Type="http://schemas.openxmlformats.org/officeDocument/2006/relationships/oleObject" Target="../embeddings/oleObject67.bin"/><Relationship Id="rId20" Type="http://schemas.openxmlformats.org/officeDocument/2006/relationships/oleObject" Target="../embeddings/oleObject6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61.emf"/><Relationship Id="rId24" Type="http://schemas.openxmlformats.org/officeDocument/2006/relationships/oleObject" Target="../embeddings/oleObject71.bin"/><Relationship Id="rId5" Type="http://schemas.openxmlformats.org/officeDocument/2006/relationships/image" Target="../media/image58.emf"/><Relationship Id="rId15" Type="http://schemas.openxmlformats.org/officeDocument/2006/relationships/image" Target="../media/image63.emf"/><Relationship Id="rId23" Type="http://schemas.openxmlformats.org/officeDocument/2006/relationships/image" Target="../media/image67.emf"/><Relationship Id="rId10" Type="http://schemas.openxmlformats.org/officeDocument/2006/relationships/oleObject" Target="../embeddings/oleObject64.bin"/><Relationship Id="rId19" Type="http://schemas.openxmlformats.org/officeDocument/2006/relationships/image" Target="../media/image65.wmf"/><Relationship Id="rId4" Type="http://schemas.openxmlformats.org/officeDocument/2006/relationships/oleObject" Target="../embeddings/oleObject61.bin"/><Relationship Id="rId9" Type="http://schemas.openxmlformats.org/officeDocument/2006/relationships/image" Target="../media/image60.emf"/><Relationship Id="rId14" Type="http://schemas.openxmlformats.org/officeDocument/2006/relationships/oleObject" Target="../embeddings/oleObject66.bin"/><Relationship Id="rId22" Type="http://schemas.openxmlformats.org/officeDocument/2006/relationships/oleObject" Target="../embeddings/oleObject7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74.emf"/><Relationship Id="rId18" Type="http://schemas.openxmlformats.org/officeDocument/2006/relationships/oleObject" Target="../embeddings/oleObject80.bin"/><Relationship Id="rId3" Type="http://schemas.openxmlformats.org/officeDocument/2006/relationships/image" Target="../media/image69.emf"/><Relationship Id="rId21" Type="http://schemas.openxmlformats.org/officeDocument/2006/relationships/image" Target="../media/image78.emf"/><Relationship Id="rId7" Type="http://schemas.openxmlformats.org/officeDocument/2006/relationships/image" Target="../media/image71.emf"/><Relationship Id="rId12" Type="http://schemas.openxmlformats.org/officeDocument/2006/relationships/oleObject" Target="../embeddings/oleObject77.bin"/><Relationship Id="rId17" Type="http://schemas.openxmlformats.org/officeDocument/2006/relationships/image" Target="../media/image76.emf"/><Relationship Id="rId2" Type="http://schemas.openxmlformats.org/officeDocument/2006/relationships/oleObject" Target="../embeddings/oleObject72.bin"/><Relationship Id="rId16" Type="http://schemas.openxmlformats.org/officeDocument/2006/relationships/oleObject" Target="../embeddings/oleObject79.bin"/><Relationship Id="rId20" Type="http://schemas.openxmlformats.org/officeDocument/2006/relationships/oleObject" Target="../embeddings/oleObject8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73.emf"/><Relationship Id="rId5" Type="http://schemas.openxmlformats.org/officeDocument/2006/relationships/image" Target="../media/image70.emf"/><Relationship Id="rId15" Type="http://schemas.openxmlformats.org/officeDocument/2006/relationships/image" Target="../media/image75.emf"/><Relationship Id="rId10" Type="http://schemas.openxmlformats.org/officeDocument/2006/relationships/oleObject" Target="../embeddings/oleObject76.bin"/><Relationship Id="rId19" Type="http://schemas.openxmlformats.org/officeDocument/2006/relationships/image" Target="../media/image77.emf"/><Relationship Id="rId4" Type="http://schemas.openxmlformats.org/officeDocument/2006/relationships/oleObject" Target="../embeddings/oleObject73.bin"/><Relationship Id="rId9" Type="http://schemas.openxmlformats.org/officeDocument/2006/relationships/image" Target="../media/image72.emf"/><Relationship Id="rId14" Type="http://schemas.openxmlformats.org/officeDocument/2006/relationships/oleObject" Target="../embeddings/oleObject7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-12700" y="5365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WordArt 18"/>
          <p:cNvSpPr>
            <a:spLocks noChangeArrowheads="1" noChangeShapeType="1" noTextEdit="1"/>
          </p:cNvSpPr>
          <p:nvPr/>
        </p:nvSpPr>
        <p:spPr bwMode="auto">
          <a:xfrm>
            <a:off x="1967948" y="1085818"/>
            <a:ext cx="5068955" cy="621684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3600" b="1" kern="10" cap="all" dirty="0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华文细黑" panose="02010600040101010101" charset="-122"/>
                <a:ea typeface="华文细黑" panose="02010600040101010101" charset="-122"/>
              </a:rPr>
              <a:t>第二章  随机变量</a:t>
            </a:r>
          </a:p>
        </p:txBody>
      </p:sp>
      <p:sp>
        <p:nvSpPr>
          <p:cNvPr id="12" name="WordArt 21"/>
          <p:cNvSpPr>
            <a:spLocks noChangeArrowheads="1" noChangeShapeType="1" noTextEdit="1"/>
          </p:cNvSpPr>
          <p:nvPr/>
        </p:nvSpPr>
        <p:spPr bwMode="auto">
          <a:xfrm>
            <a:off x="2431537" y="2392230"/>
            <a:ext cx="4040097" cy="585560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FFFF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§1  </a:t>
            </a:r>
            <a:r>
              <a:rPr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离散随机变量</a:t>
            </a:r>
          </a:p>
        </p:txBody>
      </p:sp>
      <p:sp>
        <p:nvSpPr>
          <p:cNvPr id="13" name="WordArt 22"/>
          <p:cNvSpPr>
            <a:spLocks noChangeArrowheads="1" noChangeShapeType="1" noTextEdit="1"/>
          </p:cNvSpPr>
          <p:nvPr/>
        </p:nvSpPr>
        <p:spPr bwMode="auto">
          <a:xfrm>
            <a:off x="2431537" y="3241315"/>
            <a:ext cx="4038508" cy="54927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0" cap="none" spc="0" normalizeH="0" baseline="0" noProof="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隶书" panose="02010509060101010101" charset="-122"/>
                <a:ea typeface="隶书" panose="02010509060101010101" charset="-122"/>
              </a:rPr>
              <a:t>§2  </a:t>
            </a:r>
            <a:r>
              <a:rPr kumimoji="0" lang="zh-CN" altLang="en-US" sz="3600" b="1" i="0" u="none" strike="noStrike" kern="10" cap="none" spc="0" normalizeH="0" baseline="0" noProof="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隶书" panose="02010509060101010101" charset="-122"/>
                <a:ea typeface="隶书" panose="02010509060101010101" charset="-122"/>
              </a:rPr>
              <a:t>连续随机变量</a:t>
            </a:r>
          </a:p>
        </p:txBody>
      </p:sp>
      <p:sp>
        <p:nvSpPr>
          <p:cNvPr id="14" name="WordArt 23"/>
          <p:cNvSpPr>
            <a:spLocks noChangeArrowheads="1" noChangeShapeType="1" noTextEdit="1"/>
          </p:cNvSpPr>
          <p:nvPr/>
        </p:nvSpPr>
        <p:spPr bwMode="auto">
          <a:xfrm>
            <a:off x="2431537" y="4025081"/>
            <a:ext cx="4694492" cy="54447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000066">
                    <a:lumMod val="75000"/>
                  </a:srgbClr>
                </a:solidFill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§3  </a:t>
            </a:r>
            <a:r>
              <a:rPr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000066">
                    <a:lumMod val="75000"/>
                  </a:srgbClr>
                </a:solidFill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随机变量的函数</a:t>
            </a: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3003807" y="4653136"/>
            <a:ext cx="457208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000099"/>
                </a:solidFill>
                <a:latin typeface="华文新魏" panose="02010800040101010101" charset="-122"/>
                <a:ea typeface="华文新魏" panose="02010800040101010101" charset="-122"/>
              </a:rPr>
              <a:t>(functions of a random variable)</a:t>
            </a:r>
            <a:endParaRPr kumimoji="1" lang="zh-CN" altLang="en-US" sz="2400" b="1" dirty="0">
              <a:solidFill>
                <a:srgbClr val="000099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46"/>
          <p:cNvSpPr>
            <a:spLocks noChangeArrowheads="1" noChangeShapeType="1" noTextEdit="1"/>
          </p:cNvSpPr>
          <p:nvPr/>
        </p:nvSpPr>
        <p:spPr bwMode="auto">
          <a:xfrm>
            <a:off x="641350" y="1204913"/>
            <a:ext cx="836613" cy="323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问题</a:t>
            </a:r>
          </a:p>
        </p:txBody>
      </p:sp>
      <p:sp>
        <p:nvSpPr>
          <p:cNvPr id="3" name="Text Box 49"/>
          <p:cNvSpPr txBox="1">
            <a:spLocks noChangeArrowheads="1"/>
          </p:cNvSpPr>
          <p:nvPr/>
        </p:nvSpPr>
        <p:spPr bwMode="auto">
          <a:xfrm>
            <a:off x="1474788" y="1152525"/>
            <a:ext cx="5699125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kumimoji="1"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设     的概率密度函数为     ，</a:t>
            </a:r>
          </a:p>
        </p:txBody>
      </p:sp>
      <p:graphicFrame>
        <p:nvGraphicFramePr>
          <p:cNvPr id="4" name="Object 50"/>
          <p:cNvGraphicFramePr>
            <a:graphicFrameLocks noChangeAspect="1"/>
          </p:cNvGraphicFramePr>
          <p:nvPr/>
        </p:nvGraphicFramePr>
        <p:xfrm>
          <a:off x="1992313" y="1152525"/>
          <a:ext cx="9112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6100" imgH="254000" progId="Equation.DSMT4">
                  <p:embed/>
                </p:oleObj>
              </mc:Choice>
              <mc:Fallback>
                <p:oleObj name="Equation" r:id="rId2" imgW="546100" imgH="254000" progId="Equation.DSMT4">
                  <p:embed/>
                  <p:pic>
                    <p:nvPicPr>
                      <p:cNvPr id="0" name="图片 64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1152525"/>
                        <a:ext cx="9112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2"/>
          <p:cNvGraphicFramePr>
            <a:graphicFrameLocks noChangeAspect="1"/>
          </p:cNvGraphicFramePr>
          <p:nvPr/>
        </p:nvGraphicFramePr>
        <p:xfrm>
          <a:off x="5581650" y="1112838"/>
          <a:ext cx="10890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5000" imgH="317500" progId="Equation.DSMT4">
                  <p:embed/>
                </p:oleObj>
              </mc:Choice>
              <mc:Fallback>
                <p:oleObj name="Equation" r:id="rId4" imgW="635000" imgH="317500" progId="Equation.DSMT4">
                  <p:embed/>
                  <p:pic>
                    <p:nvPicPr>
                      <p:cNvPr id="0" name="图片 64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1112838"/>
                        <a:ext cx="10890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4"/>
          <p:cNvGraphicFramePr>
            <a:graphicFrameLocks noChangeAspect="1"/>
          </p:cNvGraphicFramePr>
          <p:nvPr/>
        </p:nvGraphicFramePr>
        <p:xfrm>
          <a:off x="1841500" y="2568575"/>
          <a:ext cx="58578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11500" imgH="317500" progId="Equation.DSMT4">
                  <p:embed/>
                </p:oleObj>
              </mc:Choice>
              <mc:Fallback>
                <p:oleObj name="Equation" r:id="rId6" imgW="3111500" imgH="317500" progId="Equation.DSMT4">
                  <p:embed/>
                  <p:pic>
                    <p:nvPicPr>
                      <p:cNvPr id="0" name="图片 64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2568575"/>
                        <a:ext cx="58578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56"/>
          <p:cNvGrpSpPr/>
          <p:nvPr/>
        </p:nvGrpSpPr>
        <p:grpSpPr bwMode="auto">
          <a:xfrm>
            <a:off x="246063" y="1673225"/>
            <a:ext cx="4352925" cy="433388"/>
            <a:chOff x="171" y="1046"/>
            <a:chExt cx="2742" cy="273"/>
          </a:xfrm>
        </p:grpSpPr>
        <p:sp>
          <p:nvSpPr>
            <p:cNvPr id="8" name="Text Box 53"/>
            <p:cNvSpPr txBox="1">
              <a:spLocks noChangeArrowheads="1"/>
            </p:cNvSpPr>
            <p:nvPr/>
          </p:nvSpPr>
          <p:spPr bwMode="auto">
            <a:xfrm>
              <a:off x="171" y="1046"/>
              <a:ext cx="2742" cy="2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求      的概率密度函数</a:t>
              </a:r>
              <a:r>
                <a:rPr kumimoji="1"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kumimoji="1"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9" name="Object 55"/>
            <p:cNvGraphicFramePr>
              <a:graphicFrameLocks noChangeAspect="1"/>
            </p:cNvGraphicFramePr>
            <p:nvPr/>
          </p:nvGraphicFramePr>
          <p:xfrm>
            <a:off x="530" y="1067"/>
            <a:ext cx="569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46100" imgH="254000" progId="Equation.DSMT4">
                    <p:embed/>
                  </p:oleObj>
                </mc:Choice>
                <mc:Fallback>
                  <p:oleObj name="Equation" r:id="rId8" imgW="546100" imgH="254000" progId="Equation.DSMT4">
                    <p:embed/>
                    <p:pic>
                      <p:nvPicPr>
                        <p:cNvPr id="0" name="图片 64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" y="1067"/>
                          <a:ext cx="569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WordArt 57"/>
          <p:cNvSpPr>
            <a:spLocks noChangeArrowheads="1" noChangeShapeType="1" noTextEdit="1"/>
          </p:cNvSpPr>
          <p:nvPr/>
        </p:nvSpPr>
        <p:spPr bwMode="auto">
          <a:xfrm>
            <a:off x="565150" y="2386013"/>
            <a:ext cx="836613" cy="2873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分析</a:t>
            </a:r>
          </a:p>
        </p:txBody>
      </p:sp>
      <p:grpSp>
        <p:nvGrpSpPr>
          <p:cNvPr id="11" name="Group 62"/>
          <p:cNvGrpSpPr/>
          <p:nvPr/>
        </p:nvGrpSpPr>
        <p:grpSpPr bwMode="auto">
          <a:xfrm>
            <a:off x="958850" y="3362325"/>
            <a:ext cx="2039938" cy="433388"/>
            <a:chOff x="868" y="2654"/>
            <a:chExt cx="1285" cy="273"/>
          </a:xfrm>
        </p:grpSpPr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531" y="2654"/>
              <a:ext cx="622" cy="2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时</a:t>
              </a:r>
              <a:r>
                <a:rPr kumimoji="1"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:</a:t>
              </a:r>
              <a:endParaRPr kumimoji="1"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3" name="WordArt 59"/>
            <p:cNvSpPr>
              <a:spLocks noChangeArrowheads="1" noChangeShapeType="1" noTextEdit="1"/>
            </p:cNvSpPr>
            <p:nvPr/>
          </p:nvSpPr>
          <p:spPr bwMode="auto">
            <a:xfrm>
              <a:off x="868" y="2706"/>
              <a:ext cx="149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i="1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rgbClr val="0070C0"/>
                  </a:solidFill>
                  <a:latin typeface="隶书" panose="02010509060101010101" charset="-122"/>
                  <a:ea typeface="隶书" panose="02010509060101010101" charset="-122"/>
                </a:rPr>
                <a:t>②</a:t>
              </a:r>
            </a:p>
          </p:txBody>
        </p:sp>
        <p:graphicFrame>
          <p:nvGraphicFramePr>
            <p:cNvPr id="14" name="Object 61"/>
            <p:cNvGraphicFramePr>
              <a:graphicFrameLocks noChangeAspect="1"/>
            </p:cNvGraphicFramePr>
            <p:nvPr/>
          </p:nvGraphicFramePr>
          <p:xfrm>
            <a:off x="1114" y="2673"/>
            <a:ext cx="493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08000" imgH="254000" progId="Equation.DSMT4">
                    <p:embed/>
                  </p:oleObj>
                </mc:Choice>
                <mc:Fallback>
                  <p:oleObj name="Equation" r:id="rId10" imgW="508000" imgH="254000" progId="Equation.DSMT4">
                    <p:embed/>
                    <p:pic>
                      <p:nvPicPr>
                        <p:cNvPr id="0" name="图片 64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4" y="2673"/>
                          <a:ext cx="493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63"/>
          <p:cNvGraphicFramePr>
            <a:graphicFrameLocks noChangeAspect="1"/>
          </p:cNvGraphicFramePr>
          <p:nvPr/>
        </p:nvGraphicFramePr>
        <p:xfrm>
          <a:off x="1663700" y="3795713"/>
          <a:ext cx="371475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33600" imgH="635000" progId="Equation.DSMT4">
                  <p:embed/>
                </p:oleObj>
              </mc:Choice>
              <mc:Fallback>
                <p:oleObj name="Equation" r:id="rId12" imgW="2133600" imgH="635000" progId="Equation.DSMT4">
                  <p:embed/>
                  <p:pic>
                    <p:nvPicPr>
                      <p:cNvPr id="0" name="图片 64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3795713"/>
                        <a:ext cx="371475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4"/>
          <p:cNvGraphicFramePr>
            <a:graphicFrameLocks noChangeAspect="1"/>
          </p:cNvGraphicFramePr>
          <p:nvPr/>
        </p:nvGraphicFramePr>
        <p:xfrm>
          <a:off x="5254625" y="3795713"/>
          <a:ext cx="331470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89100" imgH="482600" progId="Equation.DSMT4">
                  <p:embed/>
                </p:oleObj>
              </mc:Choice>
              <mc:Fallback>
                <p:oleObj name="Equation" r:id="rId14" imgW="1689100" imgH="482600" progId="Equation.DSMT4">
                  <p:embed/>
                  <p:pic>
                    <p:nvPicPr>
                      <p:cNvPr id="0" name="图片 64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25" y="3795713"/>
                        <a:ext cx="331470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65"/>
          <p:cNvSpPr txBox="1">
            <a:spLocks noChangeArrowheads="1"/>
          </p:cNvSpPr>
          <p:nvPr/>
        </p:nvSpPr>
        <p:spPr bwMode="auto">
          <a:xfrm>
            <a:off x="347663" y="4632325"/>
            <a:ext cx="1393825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kumimoji="1"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从而有</a:t>
            </a:r>
          </a:p>
        </p:txBody>
      </p:sp>
      <p:graphicFrame>
        <p:nvGraphicFramePr>
          <p:cNvPr id="18" name="Object 66"/>
          <p:cNvGraphicFramePr>
            <a:graphicFrameLocks noChangeAspect="1"/>
          </p:cNvGraphicFramePr>
          <p:nvPr/>
        </p:nvGraphicFramePr>
        <p:xfrm>
          <a:off x="1952625" y="5354638"/>
          <a:ext cx="23050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58900" imgH="317500" progId="Equation.DSMT4">
                  <p:embed/>
                </p:oleObj>
              </mc:Choice>
              <mc:Fallback>
                <p:oleObj name="Equation" r:id="rId16" imgW="1358900" imgH="317500" progId="Equation.DSMT4">
                  <p:embed/>
                  <p:pic>
                    <p:nvPicPr>
                      <p:cNvPr id="0" name="图片 64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5354638"/>
                        <a:ext cx="23050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7"/>
          <p:cNvGraphicFramePr>
            <a:graphicFrameLocks noChangeAspect="1"/>
          </p:cNvGraphicFramePr>
          <p:nvPr/>
        </p:nvGraphicFramePr>
        <p:xfrm>
          <a:off x="4197350" y="5095875"/>
          <a:ext cx="3071813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25600" imgH="635000" progId="Equation.DSMT4">
                  <p:embed/>
                </p:oleObj>
              </mc:Choice>
              <mc:Fallback>
                <p:oleObj name="Equation" r:id="rId18" imgW="1625600" imgH="635000" progId="Equation.DSMT4">
                  <p:embed/>
                  <p:pic>
                    <p:nvPicPr>
                      <p:cNvPr id="0" name="图片 64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5095875"/>
                        <a:ext cx="3071813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8"/>
          <p:cNvGraphicFramePr>
            <a:graphicFrameLocks noChangeAspect="1"/>
          </p:cNvGraphicFramePr>
          <p:nvPr/>
        </p:nvGraphicFramePr>
        <p:xfrm>
          <a:off x="6756400" y="1150938"/>
          <a:ext cx="23812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397000" imgH="279400" progId="Equation.DSMT4">
                  <p:embed/>
                </p:oleObj>
              </mc:Choice>
              <mc:Fallback>
                <p:oleObj name="Equation" r:id="rId20" imgW="1397000" imgH="279400" progId="Equation.DSMT4">
                  <p:embed/>
                  <p:pic>
                    <p:nvPicPr>
                      <p:cNvPr id="0" name="图片 64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150938"/>
                        <a:ext cx="238125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WordArt 98"/>
          <p:cNvSpPr>
            <a:spLocks noChangeArrowheads="1" noChangeShapeType="1" noTextEdit="1"/>
          </p:cNvSpPr>
          <p:nvPr/>
        </p:nvSpPr>
        <p:spPr bwMode="auto">
          <a:xfrm>
            <a:off x="412750" y="646113"/>
            <a:ext cx="4725988" cy="3095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120000"/>
              </a:lnSpc>
              <a:defRPr/>
            </a:pPr>
            <a:r>
              <a:rPr kumimoji="1" lang="en-US" altLang="zh-CN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kumimoji="1"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二</a:t>
            </a:r>
            <a:r>
              <a:rPr kumimoji="1" lang="en-US" altLang="zh-CN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kumimoji="1"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连续型随机变量函数的分布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3"/>
          <p:cNvSpPr>
            <a:spLocks noChangeArrowheads="1" noChangeShapeType="1" noTextEdit="1"/>
          </p:cNvSpPr>
          <p:nvPr/>
        </p:nvSpPr>
        <p:spPr bwMode="auto">
          <a:xfrm>
            <a:off x="241300" y="1204913"/>
            <a:ext cx="1485900" cy="323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基本流程：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4289425" y="1928813"/>
          <a:ext cx="24685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1000" imgH="317500" progId="Equation.DSMT4">
                  <p:embed/>
                </p:oleObj>
              </mc:Choice>
              <mc:Fallback>
                <p:oleObj name="Equation" r:id="rId2" imgW="1651000" imgH="317500" progId="Equation.DSMT4">
                  <p:embed/>
                  <p:pic>
                    <p:nvPicPr>
                      <p:cNvPr id="0" name="图片 73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425" y="1928813"/>
                        <a:ext cx="246856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82763" y="1165225"/>
            <a:ext cx="4899025" cy="4365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kumimoji="1"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求          的概率密度函数</a:t>
            </a:r>
            <a:r>
              <a:rPr kumimoji="1"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kumimoji="1"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2203450" y="1177925"/>
          <a:ext cx="19002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900" imgH="292100" progId="Equation.DSMT4">
                  <p:embed/>
                </p:oleObj>
              </mc:Choice>
              <mc:Fallback>
                <p:oleObj name="Equation" r:id="rId4" imgW="1231900" imgH="292100" progId="Equation.DSMT4">
                  <p:embed/>
                  <p:pic>
                    <p:nvPicPr>
                      <p:cNvPr id="0" name="图片 7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1177925"/>
                        <a:ext cx="190023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338263" y="2689225"/>
            <a:ext cx="5419725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kumimoji="1"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转化为关于     的概率计算问题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350963" y="1939925"/>
            <a:ext cx="3209925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kumimoji="1"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求    的分布函数</a:t>
            </a:r>
          </a:p>
        </p:txBody>
      </p:sp>
      <p:sp>
        <p:nvSpPr>
          <p:cNvPr id="8" name="WordArt 9"/>
          <p:cNvSpPr>
            <a:spLocks noChangeArrowheads="1" noChangeShapeType="1" noTextEdit="1"/>
          </p:cNvSpPr>
          <p:nvPr/>
        </p:nvSpPr>
        <p:spPr bwMode="auto">
          <a:xfrm>
            <a:off x="936625" y="2751138"/>
            <a:ext cx="346075" cy="3032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②</a:t>
            </a:r>
          </a:p>
        </p:txBody>
      </p:sp>
      <p:sp>
        <p:nvSpPr>
          <p:cNvPr id="9" name="WordArt 10"/>
          <p:cNvSpPr>
            <a:spLocks noChangeArrowheads="1" noChangeShapeType="1" noTextEdit="1"/>
          </p:cNvSpPr>
          <p:nvPr/>
        </p:nvSpPr>
        <p:spPr bwMode="auto">
          <a:xfrm>
            <a:off x="984250" y="2009775"/>
            <a:ext cx="322263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①</a:t>
            </a:r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1749425" y="1978025"/>
          <a:ext cx="8921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6100" imgH="254000" progId="Equation.DSMT4">
                  <p:embed/>
                </p:oleObj>
              </mc:Choice>
              <mc:Fallback>
                <p:oleObj name="Equation" r:id="rId6" imgW="546100" imgH="254000" progId="Equation.DSMT4">
                  <p:embed/>
                  <p:pic>
                    <p:nvPicPr>
                      <p:cNvPr id="0" name="图片 7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1978025"/>
                        <a:ext cx="89217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3213100" y="2701925"/>
          <a:ext cx="91598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6100" imgH="254000" progId="Equation.DSMT4">
                  <p:embed/>
                </p:oleObj>
              </mc:Choice>
              <mc:Fallback>
                <p:oleObj name="Equation" r:id="rId8" imgW="546100" imgH="254000" progId="Equation.DSMT4">
                  <p:embed/>
                  <p:pic>
                    <p:nvPicPr>
                      <p:cNvPr id="0" name="图片 7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2701925"/>
                        <a:ext cx="915988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WordArt 13"/>
          <p:cNvSpPr>
            <a:spLocks noChangeArrowheads="1" noChangeShapeType="1" noTextEdit="1"/>
          </p:cNvSpPr>
          <p:nvPr/>
        </p:nvSpPr>
        <p:spPr bwMode="auto">
          <a:xfrm>
            <a:off x="976313" y="4022725"/>
            <a:ext cx="331787" cy="3159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③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338263" y="3984625"/>
            <a:ext cx="3209925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kumimoji="1"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求导</a:t>
            </a:r>
          </a:p>
        </p:txBody>
      </p:sp>
      <p:graphicFrame>
        <p:nvGraphicFramePr>
          <p:cNvPr id="14" name="Object 15"/>
          <p:cNvGraphicFramePr>
            <a:graphicFrameLocks noChangeAspect="1"/>
          </p:cNvGraphicFramePr>
          <p:nvPr/>
        </p:nvGraphicFramePr>
        <p:xfrm>
          <a:off x="2160588" y="3984625"/>
          <a:ext cx="22828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58900" imgH="317500" progId="Equation.DSMT4">
                  <p:embed/>
                </p:oleObj>
              </mc:Choice>
              <mc:Fallback>
                <p:oleObj name="Equation" r:id="rId10" imgW="1358900" imgH="317500" progId="Equation.DSMT4">
                  <p:embed/>
                  <p:pic>
                    <p:nvPicPr>
                      <p:cNvPr id="0" name="图片 7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3984625"/>
                        <a:ext cx="22828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1300163" y="3298825"/>
            <a:ext cx="5419725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algn="ctr" eaLnBrk="0" hangingPunct="0">
              <a:lnSpc>
                <a:spcPct val="120000"/>
              </a:lnSpc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algn="ctr" eaLnBrk="0" hangingPunct="0">
              <a:lnSpc>
                <a:spcPct val="120000"/>
              </a:lnSpc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algn="ctr" eaLnBrk="0" hangingPunct="0">
              <a:lnSpc>
                <a:spcPct val="120000"/>
              </a:lnSpc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algn="ctr" eaLnBrk="0" hangingPunct="0">
              <a:lnSpc>
                <a:spcPct val="120000"/>
              </a:lnSpc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algn="ctr" eaLnBrk="0" hangingPunct="0">
              <a:lnSpc>
                <a:spcPct val="120000"/>
              </a:lnSpc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zh-CN" altLang="en-US" dirty="0">
                <a:solidFill>
                  <a:srgbClr val="3333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需用到函数       的性质！</a:t>
            </a:r>
          </a:p>
        </p:txBody>
      </p:sp>
      <p:graphicFrame>
        <p:nvGraphicFramePr>
          <p:cNvPr id="16" name="Object 17"/>
          <p:cNvGraphicFramePr>
            <a:graphicFrameLocks noChangeAspect="1"/>
          </p:cNvGraphicFramePr>
          <p:nvPr/>
        </p:nvGraphicFramePr>
        <p:xfrm>
          <a:off x="3152775" y="3311525"/>
          <a:ext cx="13684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50900" imgH="292100" progId="Equation.DSMT4">
                  <p:embed/>
                </p:oleObj>
              </mc:Choice>
              <mc:Fallback>
                <p:oleObj name="Equation" r:id="rId12" imgW="850900" imgH="292100" progId="Equation.DSMT4">
                  <p:embed/>
                  <p:pic>
                    <p:nvPicPr>
                      <p:cNvPr id="0" name="图片 73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5" y="3311525"/>
                        <a:ext cx="13684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WordArt 98"/>
          <p:cNvSpPr>
            <a:spLocks noChangeArrowheads="1" noChangeShapeType="1" noTextEdit="1"/>
          </p:cNvSpPr>
          <p:nvPr/>
        </p:nvSpPr>
        <p:spPr bwMode="auto">
          <a:xfrm>
            <a:off x="412750" y="646113"/>
            <a:ext cx="4725988" cy="3095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120000"/>
              </a:lnSpc>
              <a:defRPr/>
            </a:pPr>
            <a:r>
              <a:rPr kumimoji="1" lang="en-US" altLang="zh-CN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kumimoji="1"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二</a:t>
            </a:r>
            <a:r>
              <a:rPr kumimoji="1" lang="en-US" altLang="zh-CN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kumimoji="1"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连续型随机变量函数的分布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2" grpId="0" animBg="1"/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33"/>
          <p:cNvSpPr>
            <a:spLocks noChangeArrowheads="1" noChangeShapeType="1" noTextEdit="1"/>
          </p:cNvSpPr>
          <p:nvPr/>
        </p:nvSpPr>
        <p:spPr bwMode="auto">
          <a:xfrm>
            <a:off x="641350" y="1204913"/>
            <a:ext cx="720725" cy="323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问题</a:t>
            </a:r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1501775" y="1152525"/>
            <a:ext cx="5699125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kumimoji="1"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设     的概率密度函数为     </a:t>
            </a:r>
            <a:r>
              <a:rPr kumimoji="1" lang="en-US" altLang="zh-CN" sz="2800" b="1" dirty="0">
                <a:latin typeface="+mn-lt"/>
                <a:ea typeface="黑体" panose="02010609060101010101" pitchFamily="2" charset="-122"/>
              </a:rPr>
              <a:t>,</a:t>
            </a:r>
            <a:endParaRPr kumimoji="1" lang="zh-CN" altLang="en-US" sz="2800" b="1" dirty="0">
              <a:latin typeface="+mn-lt"/>
              <a:ea typeface="黑体" panose="02010609060101010101" pitchFamily="2" charset="-122"/>
            </a:endParaRPr>
          </a:p>
        </p:txBody>
      </p:sp>
      <p:graphicFrame>
        <p:nvGraphicFramePr>
          <p:cNvPr id="4" name="Object 35"/>
          <p:cNvGraphicFramePr>
            <a:graphicFrameLocks noChangeAspect="1"/>
          </p:cNvGraphicFramePr>
          <p:nvPr/>
        </p:nvGraphicFramePr>
        <p:xfrm>
          <a:off x="1925638" y="1152525"/>
          <a:ext cx="9112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6100" imgH="254000" progId="Equation.DSMT4">
                  <p:embed/>
                </p:oleObj>
              </mc:Choice>
              <mc:Fallback>
                <p:oleObj name="Equation" r:id="rId2" imgW="546100" imgH="254000" progId="Equation.DSMT4">
                  <p:embed/>
                  <p:pic>
                    <p:nvPicPr>
                      <p:cNvPr id="0" name="图片 84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638" y="1152525"/>
                        <a:ext cx="9112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6"/>
          <p:cNvGraphicFramePr>
            <a:graphicFrameLocks noChangeAspect="1"/>
          </p:cNvGraphicFramePr>
          <p:nvPr/>
        </p:nvGraphicFramePr>
        <p:xfrm>
          <a:off x="5634038" y="1136650"/>
          <a:ext cx="10001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5000" imgH="317500" progId="Equation.DSMT4">
                  <p:embed/>
                </p:oleObj>
              </mc:Choice>
              <mc:Fallback>
                <p:oleObj name="Equation" r:id="rId4" imgW="635000" imgH="317500" progId="Equation.DSMT4">
                  <p:embed/>
                  <p:pic>
                    <p:nvPicPr>
                      <p:cNvPr id="0" name="图片 84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038" y="1136650"/>
                        <a:ext cx="10001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7"/>
          <p:cNvGraphicFramePr>
            <a:graphicFrameLocks noChangeAspect="1"/>
          </p:cNvGraphicFramePr>
          <p:nvPr/>
        </p:nvGraphicFramePr>
        <p:xfrm>
          <a:off x="2365375" y="2655888"/>
          <a:ext cx="49942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09900" imgH="317500" progId="Equation.DSMT4">
                  <p:embed/>
                </p:oleObj>
              </mc:Choice>
              <mc:Fallback>
                <p:oleObj name="Equation" r:id="rId6" imgW="3009900" imgH="317500" progId="Equation.DSMT4">
                  <p:embed/>
                  <p:pic>
                    <p:nvPicPr>
                      <p:cNvPr id="0" name="图片 84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5" y="2655888"/>
                        <a:ext cx="49942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9"/>
          <p:cNvSpPr txBox="1">
            <a:spLocks noChangeArrowheads="1"/>
          </p:cNvSpPr>
          <p:nvPr/>
        </p:nvSpPr>
        <p:spPr bwMode="auto">
          <a:xfrm>
            <a:off x="2860675" y="1711325"/>
            <a:ext cx="5229225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kumimoji="1"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求          的概率密度函数</a:t>
            </a:r>
            <a:r>
              <a:rPr kumimoji="1"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kumimoji="1"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8" name="Object 40"/>
          <p:cNvGraphicFramePr>
            <a:graphicFrameLocks noChangeAspect="1"/>
          </p:cNvGraphicFramePr>
          <p:nvPr/>
        </p:nvGraphicFramePr>
        <p:xfrm>
          <a:off x="3348038" y="1751013"/>
          <a:ext cx="17684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31900" imgH="292100" progId="Equation.DSMT4">
                  <p:embed/>
                </p:oleObj>
              </mc:Choice>
              <mc:Fallback>
                <p:oleObj name="Equation" r:id="rId8" imgW="1231900" imgH="292100" progId="Equation.DSMT4">
                  <p:embed/>
                  <p:pic>
                    <p:nvPicPr>
                      <p:cNvPr id="0" name="图片 84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751013"/>
                        <a:ext cx="17684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WordArt 41"/>
          <p:cNvSpPr>
            <a:spLocks noChangeArrowheads="1" noChangeShapeType="1" noTextEdit="1"/>
          </p:cNvSpPr>
          <p:nvPr/>
        </p:nvSpPr>
        <p:spPr bwMode="auto">
          <a:xfrm>
            <a:off x="565150" y="2513013"/>
            <a:ext cx="836613" cy="2873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分析</a:t>
            </a:r>
          </a:p>
        </p:txBody>
      </p:sp>
      <p:graphicFrame>
        <p:nvGraphicFramePr>
          <p:cNvPr id="10" name="Object 42"/>
          <p:cNvGraphicFramePr>
            <a:graphicFrameLocks noChangeAspect="1"/>
          </p:cNvGraphicFramePr>
          <p:nvPr/>
        </p:nvGraphicFramePr>
        <p:xfrm>
          <a:off x="6699250" y="1144588"/>
          <a:ext cx="1471613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50900" imgH="292100" progId="Equation.DSMT4">
                  <p:embed/>
                </p:oleObj>
              </mc:Choice>
              <mc:Fallback>
                <p:oleObj name="Equation" r:id="rId10" imgW="850900" imgH="292100" progId="Equation.DSMT4">
                  <p:embed/>
                  <p:pic>
                    <p:nvPicPr>
                      <p:cNvPr id="0" name="图片 84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0" y="1144588"/>
                        <a:ext cx="1471613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43"/>
          <p:cNvSpPr txBox="1">
            <a:spLocks noChangeArrowheads="1"/>
          </p:cNvSpPr>
          <p:nvPr/>
        </p:nvSpPr>
        <p:spPr bwMode="auto">
          <a:xfrm>
            <a:off x="7978775" y="1177925"/>
            <a:ext cx="1125538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kumimoji="1"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单调</a:t>
            </a:r>
          </a:p>
        </p:txBody>
      </p:sp>
      <p:sp>
        <p:nvSpPr>
          <p:cNvPr id="12" name="Text Box 44"/>
          <p:cNvSpPr txBox="1">
            <a:spLocks noChangeArrowheads="1"/>
          </p:cNvSpPr>
          <p:nvPr/>
        </p:nvSpPr>
        <p:spPr bwMode="auto">
          <a:xfrm>
            <a:off x="130175" y="1724025"/>
            <a:ext cx="4105275" cy="4365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kumimoji="1"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递增且处处可导，</a:t>
            </a:r>
          </a:p>
        </p:txBody>
      </p:sp>
      <p:sp>
        <p:nvSpPr>
          <p:cNvPr id="13" name="Text Box 45"/>
          <p:cNvSpPr txBox="1">
            <a:spLocks noChangeArrowheads="1"/>
          </p:cNvSpPr>
          <p:nvPr/>
        </p:nvSpPr>
        <p:spPr bwMode="auto">
          <a:xfrm>
            <a:off x="1412875" y="3349625"/>
            <a:ext cx="1616075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kumimoji="1"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单调递增</a:t>
            </a:r>
          </a:p>
        </p:txBody>
      </p:sp>
      <p:graphicFrame>
        <p:nvGraphicFramePr>
          <p:cNvPr id="14" name="Object 46"/>
          <p:cNvGraphicFramePr>
            <a:graphicFrameLocks noChangeAspect="1"/>
          </p:cNvGraphicFramePr>
          <p:nvPr/>
        </p:nvGraphicFramePr>
        <p:xfrm>
          <a:off x="130175" y="3289300"/>
          <a:ext cx="147161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50900" imgH="292100" progId="Equation.DSMT4">
                  <p:embed/>
                </p:oleObj>
              </mc:Choice>
              <mc:Fallback>
                <p:oleObj name="Equation" r:id="rId12" imgW="850900" imgH="292100" progId="Equation.DSMT4">
                  <p:embed/>
                  <p:pic>
                    <p:nvPicPr>
                      <p:cNvPr id="0" name="图片 84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" y="3289300"/>
                        <a:ext cx="1471613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7"/>
          <p:cNvGraphicFramePr>
            <a:graphicFrameLocks noChangeAspect="1"/>
          </p:cNvGraphicFramePr>
          <p:nvPr/>
        </p:nvGraphicFramePr>
        <p:xfrm>
          <a:off x="2465388" y="3783013"/>
          <a:ext cx="3929062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20900" imgH="342900" progId="Equation.DSMT4">
                  <p:embed/>
                </p:oleObj>
              </mc:Choice>
              <mc:Fallback>
                <p:oleObj name="Equation" r:id="rId14" imgW="2120900" imgH="342900" progId="Equation.DSMT4">
                  <p:embed/>
                  <p:pic>
                    <p:nvPicPr>
                      <p:cNvPr id="0" name="图片 84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388" y="3783013"/>
                        <a:ext cx="3929062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8"/>
          <p:cNvGraphicFramePr>
            <a:graphicFrameLocks noChangeAspect="1"/>
          </p:cNvGraphicFramePr>
          <p:nvPr/>
        </p:nvGraphicFramePr>
        <p:xfrm>
          <a:off x="3552825" y="4383088"/>
          <a:ext cx="27670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49400" imgH="444500" progId="Equation.DSMT4">
                  <p:embed/>
                </p:oleObj>
              </mc:Choice>
              <mc:Fallback>
                <p:oleObj name="Equation" r:id="rId16" imgW="1549400" imgH="444500" progId="Equation.DSMT4">
                  <p:embed/>
                  <p:pic>
                    <p:nvPicPr>
                      <p:cNvPr id="0" name="图片 84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825" y="4383088"/>
                        <a:ext cx="27670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49"/>
          <p:cNvSpPr txBox="1">
            <a:spLocks noChangeArrowheads="1"/>
          </p:cNvSpPr>
          <p:nvPr/>
        </p:nvSpPr>
        <p:spPr bwMode="auto">
          <a:xfrm>
            <a:off x="1362075" y="5330825"/>
            <a:ext cx="1616075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kumimoji="1"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处处可导</a:t>
            </a:r>
          </a:p>
        </p:txBody>
      </p:sp>
      <p:graphicFrame>
        <p:nvGraphicFramePr>
          <p:cNvPr id="18" name="Object 50"/>
          <p:cNvGraphicFramePr>
            <a:graphicFrameLocks noChangeAspect="1"/>
          </p:cNvGraphicFramePr>
          <p:nvPr/>
        </p:nvGraphicFramePr>
        <p:xfrm>
          <a:off x="123825" y="5330825"/>
          <a:ext cx="129063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850900" imgH="292100" progId="Equation.DSMT4">
                  <p:embed/>
                </p:oleObj>
              </mc:Choice>
              <mc:Fallback>
                <p:oleObj name="Equation" r:id="rId18" imgW="850900" imgH="292100" progId="Equation.DSMT4">
                  <p:embed/>
                  <p:pic>
                    <p:nvPicPr>
                      <p:cNvPr id="0" name="图片 84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" y="5330825"/>
                        <a:ext cx="129063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1"/>
          <p:cNvGraphicFramePr>
            <a:graphicFrameLocks noChangeAspect="1"/>
          </p:cNvGraphicFramePr>
          <p:nvPr/>
        </p:nvGraphicFramePr>
        <p:xfrm>
          <a:off x="2220913" y="5859463"/>
          <a:ext cx="24892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358900" imgH="317500" progId="Equation.DSMT4">
                  <p:embed/>
                </p:oleObj>
              </mc:Choice>
              <mc:Fallback>
                <p:oleObj name="Equation" r:id="rId20" imgW="1358900" imgH="317500" progId="Equation.DSMT4">
                  <p:embed/>
                  <p:pic>
                    <p:nvPicPr>
                      <p:cNvPr id="0" name="图片 84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5859463"/>
                        <a:ext cx="248920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2"/>
          <p:cNvGraphicFramePr>
            <a:graphicFrameLocks noChangeAspect="1"/>
          </p:cNvGraphicFramePr>
          <p:nvPr/>
        </p:nvGraphicFramePr>
        <p:xfrm>
          <a:off x="4624387" y="5661248"/>
          <a:ext cx="3761957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1699200" imgH="7010400" progId="Equation.DSMT4">
                  <p:embed/>
                </p:oleObj>
              </mc:Choice>
              <mc:Fallback>
                <p:oleObj name="Equation" r:id="rId22" imgW="31699200" imgH="7010400" progId="Equation.DSMT4">
                  <p:embed/>
                  <p:pic>
                    <p:nvPicPr>
                      <p:cNvPr id="0" name="图片 85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387" y="5661248"/>
                        <a:ext cx="3761957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2"/>
          <p:cNvSpPr>
            <a:spLocks noChangeArrowheads="1" noChangeShapeType="1" noTextEdit="1"/>
          </p:cNvSpPr>
          <p:nvPr/>
        </p:nvSpPr>
        <p:spPr bwMode="auto">
          <a:xfrm>
            <a:off x="641350" y="1204913"/>
            <a:ext cx="836613" cy="323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讨论</a:t>
            </a:r>
          </a:p>
        </p:txBody>
      </p:sp>
      <p:graphicFrame>
        <p:nvGraphicFramePr>
          <p:cNvPr id="3" name="Object 15"/>
          <p:cNvGraphicFramePr>
            <a:graphicFrameLocks noChangeAspect="1"/>
          </p:cNvGraphicFramePr>
          <p:nvPr/>
        </p:nvGraphicFramePr>
        <p:xfrm>
          <a:off x="5983288" y="1677988"/>
          <a:ext cx="96837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317500" progId="Equation.DSMT4">
                  <p:embed/>
                </p:oleObj>
              </mc:Choice>
              <mc:Fallback>
                <p:oleObj name="Equation" r:id="rId2" imgW="596900" imgH="317500" progId="Equation.DSMT4">
                  <p:embed/>
                  <p:pic>
                    <p:nvPicPr>
                      <p:cNvPr id="0" name="图片 94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288" y="1677988"/>
                        <a:ext cx="96837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1438275" y="1711325"/>
            <a:ext cx="6988175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kumimoji="1"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若     有取值范围    ，则     有定义域</a:t>
            </a:r>
          </a:p>
        </p:txBody>
      </p:sp>
      <p:graphicFrame>
        <p:nvGraphicFramePr>
          <p:cNvPr id="5" name="Object 18"/>
          <p:cNvGraphicFramePr>
            <a:graphicFrameLocks noChangeAspect="1"/>
          </p:cNvGraphicFramePr>
          <p:nvPr/>
        </p:nvGraphicFramePr>
        <p:xfrm>
          <a:off x="2976563" y="2981325"/>
          <a:ext cx="12922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900" imgH="292100" progId="Equation.DSMT4">
                  <p:embed/>
                </p:oleObj>
              </mc:Choice>
              <mc:Fallback>
                <p:oleObj name="Equation" r:id="rId4" imgW="850900" imgH="292100" progId="Equation.DSMT4">
                  <p:embed/>
                  <p:pic>
                    <p:nvPicPr>
                      <p:cNvPr id="0" name="图片 94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3" y="2981325"/>
                        <a:ext cx="129222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9"/>
          <p:cNvGraphicFramePr>
            <a:graphicFrameLocks noChangeAspect="1"/>
          </p:cNvGraphicFramePr>
          <p:nvPr/>
        </p:nvGraphicFramePr>
        <p:xfrm>
          <a:off x="1919288" y="5024438"/>
          <a:ext cx="21304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58900" imgH="317500" progId="Equation.DSMT4">
                  <p:embed/>
                </p:oleObj>
              </mc:Choice>
              <mc:Fallback>
                <p:oleObj name="Equation" r:id="rId6" imgW="1358900" imgH="317500" progId="Equation.DSMT4">
                  <p:embed/>
                  <p:pic>
                    <p:nvPicPr>
                      <p:cNvPr id="0" name="图片 94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5024438"/>
                        <a:ext cx="21304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3937000" y="4859338"/>
          <a:ext cx="3571875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60600" imgH="482600" progId="Equation.DSMT4">
                  <p:embed/>
                </p:oleObj>
              </mc:Choice>
              <mc:Fallback>
                <p:oleObj name="Equation" r:id="rId8" imgW="2260600" imgH="482600" progId="Equation.DSMT4">
                  <p:embed/>
                  <p:pic>
                    <p:nvPicPr>
                      <p:cNvPr id="0" name="图片 94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4859338"/>
                        <a:ext cx="3571875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WordArt 22"/>
          <p:cNvSpPr>
            <a:spLocks noChangeArrowheads="1" noChangeShapeType="1" noTextEdit="1"/>
          </p:cNvSpPr>
          <p:nvPr/>
        </p:nvSpPr>
        <p:spPr bwMode="auto">
          <a:xfrm>
            <a:off x="1025525" y="3030538"/>
            <a:ext cx="346075" cy="3032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②</a:t>
            </a:r>
          </a:p>
        </p:txBody>
      </p:sp>
      <p:sp>
        <p:nvSpPr>
          <p:cNvPr id="9" name="WordArt 23"/>
          <p:cNvSpPr>
            <a:spLocks noChangeArrowheads="1" noChangeShapeType="1" noTextEdit="1"/>
          </p:cNvSpPr>
          <p:nvPr/>
        </p:nvSpPr>
        <p:spPr bwMode="auto">
          <a:xfrm>
            <a:off x="1022350" y="1781175"/>
            <a:ext cx="322263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①</a:t>
            </a:r>
          </a:p>
        </p:txBody>
      </p:sp>
      <p:sp>
        <p:nvSpPr>
          <p:cNvPr id="10" name="WordArt 24"/>
          <p:cNvSpPr>
            <a:spLocks noChangeArrowheads="1" noChangeShapeType="1" noTextEdit="1"/>
          </p:cNvSpPr>
          <p:nvPr/>
        </p:nvSpPr>
        <p:spPr bwMode="auto">
          <a:xfrm>
            <a:off x="1052513" y="4365625"/>
            <a:ext cx="331787" cy="3159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③</a:t>
            </a:r>
          </a:p>
        </p:txBody>
      </p:sp>
      <p:graphicFrame>
        <p:nvGraphicFramePr>
          <p:cNvPr id="11" name="Object 25"/>
          <p:cNvGraphicFramePr>
            <a:graphicFrameLocks noChangeAspect="1"/>
          </p:cNvGraphicFramePr>
          <p:nvPr/>
        </p:nvGraphicFramePr>
        <p:xfrm>
          <a:off x="1887538" y="1724025"/>
          <a:ext cx="9128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46100" imgH="254000" progId="Equation.DSMT4">
                  <p:embed/>
                </p:oleObj>
              </mc:Choice>
              <mc:Fallback>
                <p:oleObj name="Equation" r:id="rId10" imgW="546100" imgH="254000" progId="Equation.DSMT4">
                  <p:embed/>
                  <p:pic>
                    <p:nvPicPr>
                      <p:cNvPr id="0" name="图片 94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38" y="1724025"/>
                        <a:ext cx="91281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6"/>
          <p:cNvGraphicFramePr>
            <a:graphicFrameLocks noChangeAspect="1"/>
          </p:cNvGraphicFramePr>
          <p:nvPr/>
        </p:nvGraphicFramePr>
        <p:xfrm>
          <a:off x="4524375" y="1751013"/>
          <a:ext cx="85407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33400" imgH="292100" progId="Equation.DSMT4">
                  <p:embed/>
                </p:oleObj>
              </mc:Choice>
              <mc:Fallback>
                <p:oleObj name="Equation" r:id="rId12" imgW="533400" imgH="292100" progId="Equation.DSMT4">
                  <p:embed/>
                  <p:pic>
                    <p:nvPicPr>
                      <p:cNvPr id="0" name="图片 94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75" y="1751013"/>
                        <a:ext cx="85407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7"/>
          <p:cNvGraphicFramePr>
            <a:graphicFrameLocks noChangeAspect="1"/>
          </p:cNvGraphicFramePr>
          <p:nvPr/>
        </p:nvGraphicFramePr>
        <p:xfrm>
          <a:off x="3571875" y="2252663"/>
          <a:ext cx="24907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35100" imgH="292100" progId="Equation.DSMT4">
                  <p:embed/>
                </p:oleObj>
              </mc:Choice>
              <mc:Fallback>
                <p:oleObj name="Equation" r:id="rId14" imgW="1435100" imgH="292100" progId="Equation.DSMT4">
                  <p:embed/>
                  <p:pic>
                    <p:nvPicPr>
                      <p:cNvPr id="0" name="图片 94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2252663"/>
                        <a:ext cx="249078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1438275" y="2981325"/>
            <a:ext cx="4803775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kumimoji="1"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为何要求       严格递增？</a:t>
            </a:r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1450975" y="3590925"/>
            <a:ext cx="4803775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algn="ctr" eaLnBrk="0" hangingPunct="0">
              <a:lnSpc>
                <a:spcPct val="120000"/>
              </a:lnSpc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algn="ctr" eaLnBrk="0" hangingPunct="0">
              <a:lnSpc>
                <a:spcPct val="120000"/>
              </a:lnSpc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algn="ctr" eaLnBrk="0" hangingPunct="0">
              <a:lnSpc>
                <a:spcPct val="120000"/>
              </a:lnSpc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algn="ctr" eaLnBrk="0" hangingPunct="0">
              <a:lnSpc>
                <a:spcPct val="120000"/>
              </a:lnSpc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algn="ctr" eaLnBrk="0" hangingPunct="0">
              <a:lnSpc>
                <a:spcPct val="120000"/>
              </a:lnSpc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zh-CN" altLang="en-US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若不然，如何求      ？</a:t>
            </a:r>
          </a:p>
        </p:txBody>
      </p:sp>
      <p:graphicFrame>
        <p:nvGraphicFramePr>
          <p:cNvPr id="16" name="Object 30"/>
          <p:cNvGraphicFramePr>
            <a:graphicFrameLocks noChangeAspect="1"/>
          </p:cNvGraphicFramePr>
          <p:nvPr/>
        </p:nvGraphicFramePr>
        <p:xfrm>
          <a:off x="4111625" y="3549650"/>
          <a:ext cx="10382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60400" imgH="342900" progId="Equation.DSMT4">
                  <p:embed/>
                </p:oleObj>
              </mc:Choice>
              <mc:Fallback>
                <p:oleObj name="Equation" r:id="rId16" imgW="660400" imgH="342900" progId="Equation.DSMT4">
                  <p:embed/>
                  <p:pic>
                    <p:nvPicPr>
                      <p:cNvPr id="0" name="图片 94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25" y="3549650"/>
                        <a:ext cx="10382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1463675" y="4314825"/>
            <a:ext cx="6988175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kumimoji="1"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若       严格单调递减，有什么结论？</a:t>
            </a:r>
          </a:p>
        </p:txBody>
      </p:sp>
      <p:graphicFrame>
        <p:nvGraphicFramePr>
          <p:cNvPr id="18" name="Object 32"/>
          <p:cNvGraphicFramePr>
            <a:graphicFrameLocks noChangeAspect="1"/>
          </p:cNvGraphicFramePr>
          <p:nvPr/>
        </p:nvGraphicFramePr>
        <p:xfrm>
          <a:off x="1936750" y="4305300"/>
          <a:ext cx="13128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850900" imgH="292100" progId="Equation.DSMT4">
                  <p:embed/>
                </p:oleObj>
              </mc:Choice>
              <mc:Fallback>
                <p:oleObj name="Equation" r:id="rId18" imgW="850900" imgH="292100" progId="Equation.DSMT4">
                  <p:embed/>
                  <p:pic>
                    <p:nvPicPr>
                      <p:cNvPr id="0" name="图片 94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4305300"/>
                        <a:ext cx="131286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3"/>
          <p:cNvGraphicFramePr>
            <a:graphicFrameLocks noChangeAspect="1"/>
          </p:cNvGraphicFramePr>
          <p:nvPr/>
        </p:nvGraphicFramePr>
        <p:xfrm>
          <a:off x="3911600" y="5622925"/>
          <a:ext cx="33845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247900" imgH="609600" progId="Equation.DSMT4">
                  <p:embed/>
                </p:oleObj>
              </mc:Choice>
              <mc:Fallback>
                <p:oleObj name="Equation" r:id="rId20" imgW="2247900" imgH="609600" progId="Equation.DSMT4">
                  <p:embed/>
                  <p:pic>
                    <p:nvPicPr>
                      <p:cNvPr id="0" name="图片 94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5622925"/>
                        <a:ext cx="338455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 animBg="1"/>
      <p:bldP spid="10" grpId="0" animBg="1"/>
      <p:bldP spid="14" grpId="0"/>
      <p:bldP spid="15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/>
          <p:nvPr/>
        </p:nvGrpSpPr>
        <p:grpSpPr bwMode="auto">
          <a:xfrm>
            <a:off x="1588" y="558800"/>
            <a:ext cx="9142412" cy="1373188"/>
            <a:chOff x="0" y="376"/>
            <a:chExt cx="5759" cy="865"/>
          </a:xfrm>
        </p:grpSpPr>
        <p:sp>
          <p:nvSpPr>
            <p:cNvPr id="3" name="Rectangle 13"/>
            <p:cNvSpPr>
              <a:spLocks noChangeArrowheads="1"/>
            </p:cNvSpPr>
            <p:nvPr/>
          </p:nvSpPr>
          <p:spPr bwMode="auto">
            <a:xfrm>
              <a:off x="0" y="376"/>
              <a:ext cx="5759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        </a:t>
              </a: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设    </a:t>
              </a:r>
              <a:r>
                <a:rPr kumimoji="1" lang="zh-CN" altLang="en-US" sz="2800" b="1" i="1" dirty="0"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的密度函数为     又        是严格单调函数</a:t>
              </a:r>
              <a:r>
                <a:rPr kumimoji="1"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其反函数            连续可导</a:t>
              </a:r>
              <a:r>
                <a:rPr kumimoji="1"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</a:p>
            <a:p>
              <a:pPr>
                <a:defRPr/>
              </a:pP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的密度函数为</a:t>
              </a:r>
            </a:p>
          </p:txBody>
        </p:sp>
        <p:graphicFrame>
          <p:nvGraphicFramePr>
            <p:cNvPr id="4" name="Object 52"/>
            <p:cNvGraphicFramePr>
              <a:graphicFrameLocks noChangeAspect="1"/>
            </p:cNvGraphicFramePr>
            <p:nvPr/>
          </p:nvGraphicFramePr>
          <p:xfrm>
            <a:off x="1287" y="432"/>
            <a:ext cx="64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546100" imgH="254000" progId="Equation.DSMT4">
                    <p:embed/>
                  </p:oleObj>
                </mc:Choice>
                <mc:Fallback>
                  <p:oleObj name="Equation" r:id="rId3" imgW="546100" imgH="254000" progId="Equation.DSMT4">
                    <p:embed/>
                    <p:pic>
                      <p:nvPicPr>
                        <p:cNvPr id="0" name="图片 106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7" y="432"/>
                          <a:ext cx="646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53"/>
            <p:cNvGraphicFramePr>
              <a:graphicFrameLocks noChangeAspect="1"/>
            </p:cNvGraphicFramePr>
            <p:nvPr/>
          </p:nvGraphicFramePr>
          <p:xfrm>
            <a:off x="3197" y="418"/>
            <a:ext cx="61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571500" imgH="292100" progId="Equation.DSMT4">
                    <p:embed/>
                  </p:oleObj>
                </mc:Choice>
                <mc:Fallback>
                  <p:oleObj name="Equation" r:id="rId5" imgW="571500" imgH="292100" progId="Equation.DSMT4">
                    <p:embed/>
                    <p:pic>
                      <p:nvPicPr>
                        <p:cNvPr id="0" name="图片 106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7" y="418"/>
                          <a:ext cx="61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4"/>
            <p:cNvGraphicFramePr>
              <a:graphicFrameLocks noChangeAspect="1"/>
            </p:cNvGraphicFramePr>
            <p:nvPr/>
          </p:nvGraphicFramePr>
          <p:xfrm>
            <a:off x="3985" y="409"/>
            <a:ext cx="95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850900" imgH="292100" progId="Equation.DSMT4">
                    <p:embed/>
                  </p:oleObj>
                </mc:Choice>
                <mc:Fallback>
                  <p:oleObj name="Equation" r:id="rId7" imgW="850900" imgH="292100" progId="Equation.DSMT4">
                    <p:embed/>
                    <p:pic>
                      <p:nvPicPr>
                        <p:cNvPr id="0" name="图片 106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5" y="409"/>
                          <a:ext cx="950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55"/>
            <p:cNvGraphicFramePr>
              <a:graphicFrameLocks noChangeAspect="1"/>
            </p:cNvGraphicFramePr>
            <p:nvPr/>
          </p:nvGraphicFramePr>
          <p:xfrm>
            <a:off x="1947" y="661"/>
            <a:ext cx="1361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270000" imgH="342900" progId="Equation.DSMT4">
                    <p:embed/>
                  </p:oleObj>
                </mc:Choice>
                <mc:Fallback>
                  <p:oleObj name="Equation" r:id="rId9" imgW="1270000" imgH="342900" progId="Equation.DSMT4">
                    <p:embed/>
                    <p:pic>
                      <p:nvPicPr>
                        <p:cNvPr id="0" name="图片 106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7" y="661"/>
                          <a:ext cx="1361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56"/>
            <p:cNvGraphicFramePr>
              <a:graphicFrameLocks noChangeAspect="1"/>
            </p:cNvGraphicFramePr>
            <p:nvPr/>
          </p:nvGraphicFramePr>
          <p:xfrm>
            <a:off x="4584" y="714"/>
            <a:ext cx="976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914400" imgH="292100" progId="Equation.DSMT4">
                    <p:embed/>
                  </p:oleObj>
                </mc:Choice>
                <mc:Fallback>
                  <p:oleObj name="Equation" r:id="rId11" imgW="914400" imgH="292100" progId="Equation.DSMT4">
                    <p:embed/>
                    <p:pic>
                      <p:nvPicPr>
                        <p:cNvPr id="0" name="图片 106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4" y="714"/>
                          <a:ext cx="976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WordArt 49"/>
          <p:cNvSpPr>
            <a:spLocks noChangeArrowheads="1" noChangeShapeType="1" noTextEdit="1"/>
          </p:cNvSpPr>
          <p:nvPr/>
        </p:nvSpPr>
        <p:spPr bwMode="auto">
          <a:xfrm>
            <a:off x="776288" y="660400"/>
            <a:ext cx="73342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定理</a:t>
            </a:r>
          </a:p>
        </p:txBody>
      </p:sp>
      <p:grpSp>
        <p:nvGrpSpPr>
          <p:cNvPr id="10" name="Group 60"/>
          <p:cNvGrpSpPr/>
          <p:nvPr/>
        </p:nvGrpSpPr>
        <p:grpSpPr bwMode="auto">
          <a:xfrm>
            <a:off x="1720850" y="1893887"/>
            <a:ext cx="6392863" cy="958849"/>
            <a:chOff x="1060" y="1225"/>
            <a:chExt cx="4027" cy="604"/>
          </a:xfrm>
        </p:grpSpPr>
        <p:graphicFrame>
          <p:nvGraphicFramePr>
            <p:cNvPr id="11" name="Object 51"/>
            <p:cNvGraphicFramePr>
              <a:graphicFrameLocks noChangeAspect="1"/>
            </p:cNvGraphicFramePr>
            <p:nvPr/>
          </p:nvGraphicFramePr>
          <p:xfrm>
            <a:off x="1060" y="1253"/>
            <a:ext cx="2920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921000" imgH="609600" progId="Equation.DSMT4">
                    <p:embed/>
                  </p:oleObj>
                </mc:Choice>
                <mc:Fallback>
                  <p:oleObj name="Equation" r:id="rId13" imgW="2921000" imgH="609600" progId="Equation.DSMT4">
                    <p:embed/>
                    <p:pic>
                      <p:nvPicPr>
                        <p:cNvPr id="0" name="图片 106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0" y="1253"/>
                          <a:ext cx="2920" cy="5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3924" y="1225"/>
              <a:ext cx="11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有意义</a:t>
              </a:r>
            </a:p>
          </p:txBody>
        </p:sp>
        <p:sp>
          <p:nvSpPr>
            <p:cNvPr id="13" name="Text Box 59"/>
            <p:cNvSpPr txBox="1">
              <a:spLocks noChangeArrowheads="1"/>
            </p:cNvSpPr>
            <p:nvPr/>
          </p:nvSpPr>
          <p:spPr bwMode="auto">
            <a:xfrm>
              <a:off x="3629" y="1502"/>
              <a:ext cx="8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rPr>
                <a:t>其它</a:t>
              </a:r>
            </a:p>
          </p:txBody>
        </p:sp>
      </p:grpSp>
      <p:sp>
        <p:nvSpPr>
          <p:cNvPr id="14" name="WordArt 61"/>
          <p:cNvSpPr>
            <a:spLocks noChangeArrowheads="1" noChangeShapeType="1" noTextEdit="1"/>
          </p:cNvSpPr>
          <p:nvPr/>
        </p:nvSpPr>
        <p:spPr bwMode="auto">
          <a:xfrm>
            <a:off x="936625" y="38115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120000"/>
              </a:lnSpc>
              <a:defRPr/>
            </a:pPr>
            <a:r>
              <a:rPr kumimoji="1"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0070C0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15" name="WordArt 62"/>
          <p:cNvSpPr>
            <a:spLocks noChangeArrowheads="1" noChangeShapeType="1" noTextEdit="1"/>
          </p:cNvSpPr>
          <p:nvPr/>
        </p:nvSpPr>
        <p:spPr bwMode="auto">
          <a:xfrm>
            <a:off x="923925" y="32496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16" name="Group 68"/>
          <p:cNvGrpSpPr/>
          <p:nvPr/>
        </p:nvGrpSpPr>
        <p:grpSpPr bwMode="auto">
          <a:xfrm>
            <a:off x="1454150" y="3021013"/>
            <a:ext cx="6611938" cy="754062"/>
            <a:chOff x="972" y="1743"/>
            <a:chExt cx="4165" cy="475"/>
          </a:xfrm>
        </p:grpSpPr>
        <p:sp>
          <p:nvSpPr>
            <p:cNvPr id="17" name="Text Box 63"/>
            <p:cNvSpPr txBox="1">
              <a:spLocks noChangeArrowheads="1"/>
            </p:cNvSpPr>
            <p:nvPr/>
          </p:nvSpPr>
          <p:spPr bwMode="auto">
            <a:xfrm>
              <a:off x="972" y="1790"/>
              <a:ext cx="6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  <p:sp>
          <p:nvSpPr>
            <p:cNvPr id="18" name="Text Box 64"/>
            <p:cNvSpPr txBox="1">
              <a:spLocks noChangeArrowheads="1"/>
            </p:cNvSpPr>
            <p:nvPr/>
          </p:nvSpPr>
          <p:spPr bwMode="auto">
            <a:xfrm>
              <a:off x="2664" y="1790"/>
              <a:ext cx="6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求</a:t>
              </a:r>
            </a:p>
          </p:txBody>
        </p:sp>
        <p:sp>
          <p:nvSpPr>
            <p:cNvPr id="19" name="Text Box 65"/>
            <p:cNvSpPr txBox="1">
              <a:spLocks noChangeArrowheads="1"/>
            </p:cNvSpPr>
            <p:nvPr/>
          </p:nvSpPr>
          <p:spPr bwMode="auto">
            <a:xfrm>
              <a:off x="3678" y="1790"/>
              <a:ext cx="14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rPr>
                <a:t>的密度函数</a:t>
              </a:r>
              <a:r>
                <a:rPr kumimoji="1" lang="en-US" altLang="zh-CN" sz="2800" b="1"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</a:p>
          </p:txBody>
        </p:sp>
        <p:graphicFrame>
          <p:nvGraphicFramePr>
            <p:cNvPr id="20" name="Object 66"/>
            <p:cNvGraphicFramePr>
              <a:graphicFrameLocks noChangeAspect="1"/>
            </p:cNvGraphicFramePr>
            <p:nvPr/>
          </p:nvGraphicFramePr>
          <p:xfrm>
            <a:off x="1271" y="1743"/>
            <a:ext cx="1462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460500" imgH="508000" progId="Equation.DSMT4">
                    <p:embed/>
                  </p:oleObj>
                </mc:Choice>
                <mc:Fallback>
                  <p:oleObj name="Equation" r:id="rId15" imgW="1460500" imgH="508000" progId="Equation.DSMT4">
                    <p:embed/>
                    <p:pic>
                      <p:nvPicPr>
                        <p:cNvPr id="0" name="图片 106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1" y="1743"/>
                          <a:ext cx="1462" cy="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67"/>
            <p:cNvGraphicFramePr>
              <a:graphicFrameLocks noChangeAspect="1"/>
            </p:cNvGraphicFramePr>
            <p:nvPr/>
          </p:nvGraphicFramePr>
          <p:xfrm>
            <a:off x="2955" y="1856"/>
            <a:ext cx="80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800100" imgH="292100" progId="Equation.DSMT4">
                    <p:embed/>
                  </p:oleObj>
                </mc:Choice>
                <mc:Fallback>
                  <p:oleObj name="Equation" r:id="rId17" imgW="800100" imgH="292100" progId="Equation.DSMT4">
                    <p:embed/>
                    <p:pic>
                      <p:nvPicPr>
                        <p:cNvPr id="0" name="图片 106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5" y="1856"/>
                          <a:ext cx="80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71"/>
          <p:cNvGrpSpPr/>
          <p:nvPr/>
        </p:nvGrpSpPr>
        <p:grpSpPr bwMode="auto">
          <a:xfrm>
            <a:off x="1441450" y="3695700"/>
            <a:ext cx="2803525" cy="519113"/>
            <a:chOff x="868" y="2144"/>
            <a:chExt cx="1766" cy="327"/>
          </a:xfrm>
        </p:grpSpPr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868" y="2144"/>
              <a:ext cx="17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记       则 </a:t>
              </a:r>
            </a:p>
          </p:txBody>
        </p:sp>
        <p:graphicFrame>
          <p:nvGraphicFramePr>
            <p:cNvPr id="24" name="Object 69"/>
            <p:cNvGraphicFramePr>
              <a:graphicFrameLocks noChangeAspect="1"/>
            </p:cNvGraphicFramePr>
            <p:nvPr/>
          </p:nvGraphicFramePr>
          <p:xfrm>
            <a:off x="1158" y="2194"/>
            <a:ext cx="78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787400" imgH="292100" progId="Equation.DSMT4">
                    <p:embed/>
                  </p:oleObj>
                </mc:Choice>
                <mc:Fallback>
                  <p:oleObj name="Equation" r:id="rId19" imgW="787400" imgH="292100" progId="Equation.DSMT4">
                    <p:embed/>
                    <p:pic>
                      <p:nvPicPr>
                        <p:cNvPr id="0" name="图片 106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" y="2194"/>
                          <a:ext cx="784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Object 70"/>
          <p:cNvGraphicFramePr>
            <a:graphicFrameLocks noChangeAspect="1"/>
          </p:cNvGraphicFramePr>
          <p:nvPr/>
        </p:nvGraphicFramePr>
        <p:xfrm>
          <a:off x="2124075" y="4298950"/>
          <a:ext cx="20193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270000" imgH="292100" progId="Equation.DSMT4">
                  <p:embed/>
                </p:oleObj>
              </mc:Choice>
              <mc:Fallback>
                <p:oleObj name="Equation" r:id="rId21" imgW="1270000" imgH="292100" progId="Equation.DSMT4">
                  <p:embed/>
                  <p:pic>
                    <p:nvPicPr>
                      <p:cNvPr id="0" name="图片 106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298950"/>
                        <a:ext cx="20193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78"/>
          <p:cNvGrpSpPr/>
          <p:nvPr/>
        </p:nvGrpSpPr>
        <p:grpSpPr bwMode="auto">
          <a:xfrm>
            <a:off x="131763" y="4751388"/>
            <a:ext cx="3429000" cy="519112"/>
            <a:chOff x="83" y="3009"/>
            <a:chExt cx="2160" cy="327"/>
          </a:xfrm>
        </p:grpSpPr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464" y="3009"/>
              <a:ext cx="17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的密度函数为</a:t>
              </a:r>
            </a:p>
          </p:txBody>
        </p:sp>
        <p:graphicFrame>
          <p:nvGraphicFramePr>
            <p:cNvPr id="28" name="Object 72"/>
            <p:cNvGraphicFramePr>
              <a:graphicFrameLocks noChangeAspect="1"/>
            </p:cNvGraphicFramePr>
            <p:nvPr/>
          </p:nvGraphicFramePr>
          <p:xfrm>
            <a:off x="83" y="3083"/>
            <a:ext cx="488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482600" imgH="228600" progId="Equation.DSMT4">
                    <p:embed/>
                  </p:oleObj>
                </mc:Choice>
                <mc:Fallback>
                  <p:oleObj name="Equation" r:id="rId23" imgW="482600" imgH="228600" progId="Equation.DSMT4">
                    <p:embed/>
                    <p:pic>
                      <p:nvPicPr>
                        <p:cNvPr id="0" name="图片 106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" y="3083"/>
                          <a:ext cx="488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" name="Object 74"/>
          <p:cNvGraphicFramePr>
            <a:graphicFrameLocks noChangeAspect="1"/>
          </p:cNvGraphicFramePr>
          <p:nvPr/>
        </p:nvGraphicFramePr>
        <p:xfrm>
          <a:off x="1928813" y="5302250"/>
          <a:ext cx="36988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324100" imgH="317500" progId="Equation.DSMT4">
                  <p:embed/>
                </p:oleObj>
              </mc:Choice>
              <mc:Fallback>
                <p:oleObj name="Equation" r:id="rId25" imgW="2324100" imgH="317500" progId="Equation.DSMT4">
                  <p:embed/>
                  <p:pic>
                    <p:nvPicPr>
                      <p:cNvPr id="0" name="图片 106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5302250"/>
                        <a:ext cx="36988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5"/>
          <p:cNvGraphicFramePr>
            <a:graphicFrameLocks noChangeAspect="1"/>
          </p:cNvGraphicFramePr>
          <p:nvPr/>
        </p:nvGraphicFramePr>
        <p:xfrm>
          <a:off x="2808288" y="5824538"/>
          <a:ext cx="3865562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438400" imgH="546100" progId="Equation.DSMT4">
                  <p:embed/>
                </p:oleObj>
              </mc:Choice>
              <mc:Fallback>
                <p:oleObj name="Equation" r:id="rId27" imgW="2438400" imgH="546100" progId="Equation.DSMT4">
                  <p:embed/>
                  <p:pic>
                    <p:nvPicPr>
                      <p:cNvPr id="0" name="图片 106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5824538"/>
                        <a:ext cx="3865562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7"/>
          <p:cNvGraphicFramePr>
            <a:graphicFrameLocks noChangeAspect="1"/>
          </p:cNvGraphicFramePr>
          <p:nvPr/>
        </p:nvGraphicFramePr>
        <p:xfrm>
          <a:off x="4022725" y="4160838"/>
          <a:ext cx="4437063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794000" imgH="546100" progId="Equation.DSMT4">
                  <p:embed/>
                </p:oleObj>
              </mc:Choice>
              <mc:Fallback>
                <p:oleObj name="Equation" r:id="rId29" imgW="2794000" imgH="546100" progId="Equation.DSMT4">
                  <p:embed/>
                  <p:pic>
                    <p:nvPicPr>
                      <p:cNvPr id="0" name="图片 106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725" y="4160838"/>
                        <a:ext cx="4437063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AutoShape 79"/>
          <p:cNvSpPr>
            <a:spLocks noChangeArrowheads="1"/>
          </p:cNvSpPr>
          <p:nvPr/>
        </p:nvSpPr>
        <p:spPr bwMode="auto">
          <a:xfrm>
            <a:off x="107504" y="2204864"/>
            <a:ext cx="1584176" cy="720080"/>
          </a:xfrm>
          <a:prstGeom prst="wedgeRectCallout">
            <a:avLst>
              <a:gd name="adj1" fmla="val -29225"/>
              <a:gd name="adj2" fmla="val -143252"/>
            </a:avLst>
          </a:prstGeom>
          <a:solidFill>
            <a:srgbClr val="002060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kumimoji="1" lang="zh-CN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严格单调增</a:t>
            </a:r>
          </a:p>
          <a:p>
            <a:pPr algn="ctr">
              <a:defRPr/>
            </a:pPr>
            <a:r>
              <a:rPr kumimoji="1"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(</a:t>
            </a:r>
            <a:r>
              <a:rPr kumimoji="1" lang="zh-CN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或单调减</a:t>
            </a:r>
            <a:r>
              <a:rPr kumimoji="1"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)</a:t>
            </a:r>
          </a:p>
        </p:txBody>
      </p:sp>
      <p:sp>
        <p:nvSpPr>
          <p:cNvPr id="33" name="Oval 80"/>
          <p:cNvSpPr>
            <a:spLocks noChangeArrowheads="1"/>
          </p:cNvSpPr>
          <p:nvPr/>
        </p:nvSpPr>
        <p:spPr bwMode="auto">
          <a:xfrm>
            <a:off x="25400" y="984250"/>
            <a:ext cx="1736725" cy="546100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" name="Oval 82"/>
          <p:cNvSpPr>
            <a:spLocks noChangeArrowheads="1"/>
          </p:cNvSpPr>
          <p:nvPr/>
        </p:nvSpPr>
        <p:spPr bwMode="auto">
          <a:xfrm>
            <a:off x="2008188" y="971550"/>
            <a:ext cx="4760912" cy="569913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" name="AutoShape 83"/>
          <p:cNvSpPr>
            <a:spLocks noChangeArrowheads="1"/>
          </p:cNvSpPr>
          <p:nvPr/>
        </p:nvSpPr>
        <p:spPr bwMode="auto">
          <a:xfrm>
            <a:off x="179512" y="5949280"/>
            <a:ext cx="2178050" cy="633412"/>
          </a:xfrm>
          <a:prstGeom prst="wedgeRectCallout">
            <a:avLst>
              <a:gd name="adj1" fmla="val 80786"/>
              <a:gd name="adj2" fmla="val 10520"/>
            </a:avLst>
          </a:prstGeom>
          <a:solidFill>
            <a:srgbClr val="002060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Cauchy</a:t>
            </a:r>
            <a:r>
              <a:rPr kumimoji="1"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分布</a:t>
            </a:r>
          </a:p>
        </p:txBody>
      </p:sp>
      <p:sp>
        <p:nvSpPr>
          <p:cNvPr id="37" name="Freeform 84"/>
          <p:cNvSpPr/>
          <p:nvPr/>
        </p:nvSpPr>
        <p:spPr bwMode="auto">
          <a:xfrm>
            <a:off x="3162300" y="6508750"/>
            <a:ext cx="3352800" cy="46038"/>
          </a:xfrm>
          <a:custGeom>
            <a:avLst/>
            <a:gdLst>
              <a:gd name="T0" fmla="*/ 0 w 2112"/>
              <a:gd name="T1" fmla="*/ 31750 h 29"/>
              <a:gd name="T2" fmla="*/ 1079500 w 2112"/>
              <a:gd name="T3" fmla="*/ 19050 h 29"/>
              <a:gd name="T4" fmla="*/ 2070100 w 2112"/>
              <a:gd name="T5" fmla="*/ 44450 h 29"/>
              <a:gd name="T6" fmla="*/ 2908300 w 2112"/>
              <a:gd name="T7" fmla="*/ 6350 h 29"/>
              <a:gd name="T8" fmla="*/ 3352800 w 2112"/>
              <a:gd name="T9" fmla="*/ 6350 h 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12" h="29">
                <a:moveTo>
                  <a:pt x="0" y="20"/>
                </a:moveTo>
                <a:cubicBezTo>
                  <a:pt x="231" y="15"/>
                  <a:pt x="463" y="11"/>
                  <a:pt x="680" y="12"/>
                </a:cubicBezTo>
                <a:cubicBezTo>
                  <a:pt x="897" y="13"/>
                  <a:pt x="1112" y="29"/>
                  <a:pt x="1304" y="28"/>
                </a:cubicBezTo>
                <a:cubicBezTo>
                  <a:pt x="1496" y="27"/>
                  <a:pt x="1697" y="8"/>
                  <a:pt x="1832" y="4"/>
                </a:cubicBezTo>
                <a:cubicBezTo>
                  <a:pt x="1967" y="0"/>
                  <a:pt x="2039" y="2"/>
                  <a:pt x="2112" y="4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91"/>
          <p:cNvSpPr>
            <a:spLocks noChangeArrowheads="1"/>
          </p:cNvSpPr>
          <p:nvPr/>
        </p:nvSpPr>
        <p:spPr bwMode="auto">
          <a:xfrm>
            <a:off x="4103688" y="5264150"/>
            <a:ext cx="1450975" cy="522288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9" name="Group 97"/>
          <p:cNvGrpSpPr/>
          <p:nvPr/>
        </p:nvGrpSpPr>
        <p:grpSpPr bwMode="auto">
          <a:xfrm>
            <a:off x="5843591" y="4797152"/>
            <a:ext cx="3041651" cy="1243012"/>
            <a:chOff x="3665" y="3131"/>
            <a:chExt cx="1916" cy="783"/>
          </a:xfrm>
          <a:solidFill>
            <a:srgbClr val="002060"/>
          </a:solidFill>
        </p:grpSpPr>
        <p:sp>
          <p:nvSpPr>
            <p:cNvPr id="40" name="AutoShape 93"/>
            <p:cNvSpPr>
              <a:spLocks noChangeArrowheads="1"/>
            </p:cNvSpPr>
            <p:nvPr/>
          </p:nvSpPr>
          <p:spPr bwMode="auto">
            <a:xfrm>
              <a:off x="3707" y="3131"/>
              <a:ext cx="1869" cy="783"/>
            </a:xfrm>
            <a:prstGeom prst="wedgeRectCallout">
              <a:avLst>
                <a:gd name="adj1" fmla="val -61611"/>
                <a:gd name="adj2" fmla="val -5171"/>
              </a:avLst>
            </a:prstGeom>
            <a:grpFill/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graphicFrame>
          <p:nvGraphicFramePr>
            <p:cNvPr id="41" name="Object 94"/>
            <p:cNvGraphicFramePr>
              <a:graphicFrameLocks noChangeAspect="1"/>
            </p:cNvGraphicFramePr>
            <p:nvPr/>
          </p:nvGraphicFramePr>
          <p:xfrm>
            <a:off x="3665" y="3162"/>
            <a:ext cx="1916" cy="7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1397000" imgH="469900" progId="Equation.DSMT4">
                    <p:embed/>
                  </p:oleObj>
                </mc:Choice>
                <mc:Fallback>
                  <p:oleObj name="Equation" r:id="rId31" imgW="1397000" imgH="469900" progId="Equation.DSMT4">
                    <p:embed/>
                    <p:pic>
                      <p:nvPicPr>
                        <p:cNvPr id="0" name="图片 106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5" y="3162"/>
                          <a:ext cx="1916" cy="732"/>
                        </a:xfrm>
                        <a:prstGeom prst="rect">
                          <a:avLst/>
                        </a:prstGeom>
                        <a:solidFill>
                          <a:srgbClr val="00206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Rectangle 95"/>
            <p:cNvSpPr>
              <a:spLocks noChangeArrowheads="1"/>
            </p:cNvSpPr>
            <p:nvPr/>
          </p:nvSpPr>
          <p:spPr bwMode="auto">
            <a:xfrm>
              <a:off x="4846" y="3555"/>
              <a:ext cx="649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其它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32" grpId="0" animBg="1"/>
      <p:bldP spid="32" grpId="1" animBg="1"/>
      <p:bldP spid="33" grpId="0" animBg="1"/>
      <p:bldP spid="33" grpId="1" animBg="1"/>
      <p:bldP spid="35" grpId="0" animBg="1"/>
      <p:bldP spid="35" grpId="1" animBg="1"/>
      <p:bldP spid="36" grpId="0" animBg="1"/>
      <p:bldP spid="37" grpId="0" animBg="1"/>
      <p:bldP spid="38" grpId="0" animBg="1"/>
      <p:bldP spid="3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17"/>
          <p:cNvSpPr>
            <a:spLocks noChangeArrowheads="1" noChangeShapeType="1" noTextEdit="1"/>
          </p:cNvSpPr>
          <p:nvPr/>
        </p:nvSpPr>
        <p:spPr bwMode="auto">
          <a:xfrm>
            <a:off x="974725" y="1479550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120000"/>
              </a:lnSpc>
              <a:defRPr/>
            </a:pPr>
            <a:r>
              <a:rPr kumimoji="1"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0070C0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3" name="WordArt 18"/>
          <p:cNvSpPr>
            <a:spLocks noChangeArrowheads="1" noChangeShapeType="1" noTextEdit="1"/>
          </p:cNvSpPr>
          <p:nvPr/>
        </p:nvSpPr>
        <p:spPr bwMode="auto">
          <a:xfrm>
            <a:off x="962025" y="68897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" name="Group 54"/>
          <p:cNvGrpSpPr/>
          <p:nvPr/>
        </p:nvGrpSpPr>
        <p:grpSpPr bwMode="auto">
          <a:xfrm>
            <a:off x="1493838" y="534988"/>
            <a:ext cx="7650162" cy="541337"/>
            <a:chOff x="940" y="385"/>
            <a:chExt cx="4819" cy="341"/>
          </a:xfrm>
        </p:grpSpPr>
        <p:sp>
          <p:nvSpPr>
            <p:cNvPr id="5" name="Text Box 20"/>
            <p:cNvSpPr txBox="1">
              <a:spLocks noChangeArrowheads="1"/>
            </p:cNvSpPr>
            <p:nvPr/>
          </p:nvSpPr>
          <p:spPr bwMode="auto">
            <a:xfrm>
              <a:off x="940" y="385"/>
              <a:ext cx="6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  <p:sp>
          <p:nvSpPr>
            <p:cNvPr id="6" name="Text Box 21"/>
            <p:cNvSpPr txBox="1">
              <a:spLocks noChangeArrowheads="1"/>
            </p:cNvSpPr>
            <p:nvPr/>
          </p:nvSpPr>
          <p:spPr bwMode="auto">
            <a:xfrm>
              <a:off x="2528" y="385"/>
              <a:ext cx="6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rPr>
                <a:t>求</a:t>
              </a:r>
            </a:p>
          </p:txBody>
        </p:sp>
        <p:sp>
          <p:nvSpPr>
            <p:cNvPr id="7" name="Text Box 22"/>
            <p:cNvSpPr txBox="1">
              <a:spLocks noChangeArrowheads="1"/>
            </p:cNvSpPr>
            <p:nvPr/>
          </p:nvSpPr>
          <p:spPr bwMode="auto">
            <a:xfrm>
              <a:off x="3782" y="385"/>
              <a:ext cx="19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的密度函数</a:t>
              </a:r>
              <a:r>
                <a:rPr kumimoji="1"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其中</a:t>
              </a:r>
            </a:p>
          </p:txBody>
        </p:sp>
        <p:graphicFrame>
          <p:nvGraphicFramePr>
            <p:cNvPr id="8" name="Object 23"/>
            <p:cNvGraphicFramePr>
              <a:graphicFrameLocks noChangeAspect="1"/>
            </p:cNvGraphicFramePr>
            <p:nvPr/>
          </p:nvGraphicFramePr>
          <p:xfrm>
            <a:off x="1235" y="409"/>
            <a:ext cx="135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58900" imgH="342900" progId="Equation.DSMT4">
                    <p:embed/>
                  </p:oleObj>
                </mc:Choice>
                <mc:Fallback>
                  <p:oleObj name="Equation" r:id="rId2" imgW="1358900" imgH="342900" progId="Equation.DSMT4">
                    <p:embed/>
                    <p:pic>
                      <p:nvPicPr>
                        <p:cNvPr id="0" name="图片 115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5" y="409"/>
                          <a:ext cx="1356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24"/>
            <p:cNvGraphicFramePr>
              <a:graphicFrameLocks noChangeAspect="1"/>
            </p:cNvGraphicFramePr>
            <p:nvPr/>
          </p:nvGraphicFramePr>
          <p:xfrm>
            <a:off x="2830" y="439"/>
            <a:ext cx="104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41400" imgH="254000" progId="Equation.DSMT4">
                    <p:embed/>
                  </p:oleObj>
                </mc:Choice>
                <mc:Fallback>
                  <p:oleObj name="Equation" r:id="rId4" imgW="1041400" imgH="254000" progId="Equation.DSMT4">
                    <p:embed/>
                    <p:pic>
                      <p:nvPicPr>
                        <p:cNvPr id="0" name="图片 115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0" y="439"/>
                          <a:ext cx="1040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55"/>
          <p:cNvGrpSpPr/>
          <p:nvPr/>
        </p:nvGrpSpPr>
        <p:grpSpPr bwMode="auto">
          <a:xfrm>
            <a:off x="1479550" y="1363663"/>
            <a:ext cx="3214688" cy="519112"/>
            <a:chOff x="932" y="1043"/>
            <a:chExt cx="2025" cy="327"/>
          </a:xfrm>
        </p:grpSpPr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932" y="1043"/>
              <a:ext cx="20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rPr>
                <a:t>记         则 </a:t>
              </a:r>
            </a:p>
          </p:txBody>
        </p:sp>
        <p:graphicFrame>
          <p:nvGraphicFramePr>
            <p:cNvPr id="12" name="Object 27"/>
            <p:cNvGraphicFramePr>
              <a:graphicFrameLocks noChangeAspect="1"/>
            </p:cNvGraphicFramePr>
            <p:nvPr/>
          </p:nvGraphicFramePr>
          <p:xfrm>
            <a:off x="1210" y="1093"/>
            <a:ext cx="101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16000" imgH="292100" progId="Equation.DSMT4">
                    <p:embed/>
                  </p:oleObj>
                </mc:Choice>
                <mc:Fallback>
                  <p:oleObj name="Equation" r:id="rId6" imgW="1016000" imgH="292100" progId="Equation.DSMT4">
                    <p:embed/>
                    <p:pic>
                      <p:nvPicPr>
                        <p:cNvPr id="0" name="图片 115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0" y="1093"/>
                          <a:ext cx="101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Object 28"/>
          <p:cNvGraphicFramePr>
            <a:graphicFrameLocks noChangeAspect="1"/>
          </p:cNvGraphicFramePr>
          <p:nvPr/>
        </p:nvGraphicFramePr>
        <p:xfrm>
          <a:off x="2144713" y="1778000"/>
          <a:ext cx="1849437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68400" imgH="546100" progId="Equation.DSMT4">
                  <p:embed/>
                </p:oleObj>
              </mc:Choice>
              <mc:Fallback>
                <p:oleObj name="Equation" r:id="rId8" imgW="1168400" imgH="546100" progId="Equation.DSMT4">
                  <p:embed/>
                  <p:pic>
                    <p:nvPicPr>
                      <p:cNvPr id="0" name="图片 11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1778000"/>
                        <a:ext cx="1849437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29"/>
          <p:cNvGrpSpPr/>
          <p:nvPr/>
        </p:nvGrpSpPr>
        <p:grpSpPr bwMode="auto">
          <a:xfrm>
            <a:off x="168275" y="2419350"/>
            <a:ext cx="3430588" cy="519113"/>
            <a:chOff x="82" y="3009"/>
            <a:chExt cx="2161" cy="327"/>
          </a:xfrm>
        </p:grpSpPr>
        <p:sp>
          <p:nvSpPr>
            <p:cNvPr id="15" name="Rectangle 30"/>
            <p:cNvSpPr>
              <a:spLocks noChangeArrowheads="1"/>
            </p:cNvSpPr>
            <p:nvPr/>
          </p:nvSpPr>
          <p:spPr bwMode="auto">
            <a:xfrm>
              <a:off x="464" y="3009"/>
              <a:ext cx="17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的密度函数为</a:t>
              </a:r>
            </a:p>
          </p:txBody>
        </p:sp>
        <p:graphicFrame>
          <p:nvGraphicFramePr>
            <p:cNvPr id="16" name="Object 31"/>
            <p:cNvGraphicFramePr>
              <a:graphicFrameLocks noChangeAspect="1"/>
            </p:cNvGraphicFramePr>
            <p:nvPr/>
          </p:nvGraphicFramePr>
          <p:xfrm>
            <a:off x="82" y="3083"/>
            <a:ext cx="489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82600" imgH="228600" progId="Equation.DSMT4">
                    <p:embed/>
                  </p:oleObj>
                </mc:Choice>
                <mc:Fallback>
                  <p:oleObj name="Equation" r:id="rId10" imgW="482600" imgH="228600" progId="Equation.DSMT4">
                    <p:embed/>
                    <p:pic>
                      <p:nvPicPr>
                        <p:cNvPr id="0" name="图片 115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" y="3083"/>
                          <a:ext cx="489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32"/>
          <p:cNvGraphicFramePr>
            <a:graphicFrameLocks noChangeAspect="1"/>
          </p:cNvGraphicFramePr>
          <p:nvPr/>
        </p:nvGraphicFramePr>
        <p:xfrm>
          <a:off x="387350" y="3032125"/>
          <a:ext cx="359886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58900" imgH="190500" progId="Equation.DSMT4">
                  <p:embed/>
                </p:oleObj>
              </mc:Choice>
              <mc:Fallback>
                <p:oleObj name="Equation" r:id="rId12" imgW="1358900" imgH="190500" progId="Equation.DSMT4">
                  <p:embed/>
                  <p:pic>
                    <p:nvPicPr>
                      <p:cNvPr id="0" name="图片 11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3032125"/>
                        <a:ext cx="3598863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3"/>
          <p:cNvGraphicFramePr>
            <a:graphicFrameLocks noChangeAspect="1"/>
          </p:cNvGraphicFramePr>
          <p:nvPr/>
        </p:nvGraphicFramePr>
        <p:xfrm>
          <a:off x="4141788" y="2568575"/>
          <a:ext cx="3967162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032000" imgH="673100" progId="Equation.DSMT4">
                  <p:embed/>
                </p:oleObj>
              </mc:Choice>
              <mc:Fallback>
                <p:oleObj name="Equation" r:id="rId14" imgW="2032000" imgH="673100" progId="Equation.DSMT4">
                  <p:embed/>
                  <p:pic>
                    <p:nvPicPr>
                      <p:cNvPr id="0" name="图片 11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788" y="2568575"/>
                        <a:ext cx="3967162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4"/>
          <p:cNvGraphicFramePr>
            <a:graphicFrameLocks noChangeAspect="1"/>
          </p:cNvGraphicFramePr>
          <p:nvPr/>
        </p:nvGraphicFramePr>
        <p:xfrm>
          <a:off x="3889375" y="1876425"/>
          <a:ext cx="37973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387600" imgH="482600" progId="Equation.DSMT4">
                  <p:embed/>
                </p:oleObj>
              </mc:Choice>
              <mc:Fallback>
                <p:oleObj name="Equation" r:id="rId16" imgW="2387600" imgH="482600" progId="Equation.DSMT4">
                  <p:embed/>
                  <p:pic>
                    <p:nvPicPr>
                      <p:cNvPr id="0" name="图片 11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75" y="1876425"/>
                        <a:ext cx="37973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53"/>
          <p:cNvGrpSpPr/>
          <p:nvPr/>
        </p:nvGrpSpPr>
        <p:grpSpPr bwMode="auto">
          <a:xfrm>
            <a:off x="142875" y="954088"/>
            <a:ext cx="3267075" cy="546100"/>
            <a:chOff x="45" y="689"/>
            <a:chExt cx="2058" cy="344"/>
          </a:xfrm>
        </p:grpSpPr>
        <p:sp>
          <p:nvSpPr>
            <p:cNvPr id="21" name="Rectangle 48"/>
            <p:cNvSpPr>
              <a:spLocks noChangeArrowheads="1"/>
            </p:cNvSpPr>
            <p:nvPr/>
          </p:nvSpPr>
          <p:spPr bwMode="auto">
            <a:xfrm>
              <a:off x="828" y="689"/>
              <a:ext cx="12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为常数</a:t>
              </a:r>
              <a:r>
                <a:rPr kumimoji="1"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</a:p>
          </p:txBody>
        </p:sp>
        <p:graphicFrame>
          <p:nvGraphicFramePr>
            <p:cNvPr id="22" name="Object 52"/>
            <p:cNvGraphicFramePr>
              <a:graphicFrameLocks noChangeAspect="1"/>
            </p:cNvGraphicFramePr>
            <p:nvPr/>
          </p:nvGraphicFramePr>
          <p:xfrm>
            <a:off x="45" y="756"/>
            <a:ext cx="84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850900" imgH="292100" progId="Equation.DSMT4">
                    <p:embed/>
                  </p:oleObj>
                </mc:Choice>
                <mc:Fallback>
                  <p:oleObj name="Equation" r:id="rId18" imgW="850900" imgH="292100" progId="Equation.DSMT4">
                    <p:embed/>
                    <p:pic>
                      <p:nvPicPr>
                        <p:cNvPr id="0" name="图片 115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" y="756"/>
                          <a:ext cx="84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Object 62"/>
          <p:cNvGraphicFramePr>
            <a:graphicFrameLocks noChangeAspect="1"/>
          </p:cNvGraphicFramePr>
          <p:nvPr/>
        </p:nvGraphicFramePr>
        <p:xfrm>
          <a:off x="1268413" y="3686175"/>
          <a:ext cx="37338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032000" imgH="762000" progId="Equation.DSMT4">
                  <p:embed/>
                </p:oleObj>
              </mc:Choice>
              <mc:Fallback>
                <p:oleObj name="Equation" r:id="rId20" imgW="2032000" imgH="762000" progId="Equation.DSMT4">
                  <p:embed/>
                  <p:pic>
                    <p:nvPicPr>
                      <p:cNvPr id="0" name="图片 115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3686175"/>
                        <a:ext cx="3733800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63"/>
          <p:cNvGraphicFramePr>
            <a:graphicFrameLocks noChangeAspect="1"/>
          </p:cNvGraphicFramePr>
          <p:nvPr/>
        </p:nvGraphicFramePr>
        <p:xfrm>
          <a:off x="4984750" y="3835400"/>
          <a:ext cx="415925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222500" imgH="723900" progId="Equation.DSMT4">
                  <p:embed/>
                </p:oleObj>
              </mc:Choice>
              <mc:Fallback>
                <p:oleObj name="Equation" r:id="rId22" imgW="2222500" imgH="723900" progId="Equation.DSMT4">
                  <p:embed/>
                  <p:pic>
                    <p:nvPicPr>
                      <p:cNvPr id="0" name="图片 11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3835400"/>
                        <a:ext cx="4159250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64"/>
          <p:cNvGraphicFramePr>
            <a:graphicFrameLocks noChangeAspect="1"/>
          </p:cNvGraphicFramePr>
          <p:nvPr/>
        </p:nvGraphicFramePr>
        <p:xfrm>
          <a:off x="774700" y="5408613"/>
          <a:ext cx="45513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667000" imgH="342900" progId="Equation.DSMT4">
                  <p:embed/>
                </p:oleObj>
              </mc:Choice>
              <mc:Fallback>
                <p:oleObj name="Equation" r:id="rId24" imgW="2667000" imgH="342900" progId="Equation.DSMT4">
                  <p:embed/>
                  <p:pic>
                    <p:nvPicPr>
                      <p:cNvPr id="0" name="图片 11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5408613"/>
                        <a:ext cx="455136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AutoShape 65"/>
          <p:cNvSpPr>
            <a:spLocks noChangeArrowheads="1"/>
          </p:cNvSpPr>
          <p:nvPr/>
        </p:nvSpPr>
        <p:spPr bwMode="auto">
          <a:xfrm>
            <a:off x="4487863" y="5808663"/>
            <a:ext cx="4448175" cy="873125"/>
          </a:xfrm>
          <a:prstGeom prst="wedgeRectCallout">
            <a:avLst>
              <a:gd name="adj1" fmla="val -59173"/>
              <a:gd name="adj2" fmla="val -36695"/>
            </a:avLst>
          </a:prstGeom>
          <a:solidFill>
            <a:srgbClr val="3333CC"/>
          </a:solidFill>
          <a:ln w="9525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endParaRPr kumimoji="1" lang="zh-CN" altLang="zh-CN" sz="2800" b="1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7" name="WordArt 66"/>
          <p:cNvSpPr>
            <a:spLocks noChangeArrowheads="1" noChangeShapeType="1" noTextEdit="1"/>
          </p:cNvSpPr>
          <p:nvPr/>
        </p:nvSpPr>
        <p:spPr bwMode="auto">
          <a:xfrm>
            <a:off x="4521995" y="6320117"/>
            <a:ext cx="4414836" cy="334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120000"/>
              </a:lnSpc>
              <a:defRPr/>
            </a:pPr>
            <a:r>
              <a:rPr kumimoji="1"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正态</a:t>
            </a:r>
            <a:r>
              <a:rPr kumimoji="1" lang="en-US" altLang="zh-CN" sz="3600" b="1" kern="10" dirty="0" err="1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r.v</a:t>
            </a:r>
            <a:r>
              <a:rPr kumimoji="1"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的线性函数仍是正态</a:t>
            </a:r>
            <a:r>
              <a:rPr kumimoji="1" lang="en-US" altLang="zh-CN" sz="3600" b="1" kern="10" dirty="0" err="1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r.v</a:t>
            </a:r>
            <a:endParaRPr kumimoji="1" lang="zh-CN" altLang="en-US" sz="3600" b="1" kern="10" dirty="0">
              <a:ln w="12700">
                <a:solidFill>
                  <a:srgbClr val="FFFF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8" name="WordArt 67"/>
          <p:cNvSpPr>
            <a:spLocks noChangeArrowheads="1" noChangeShapeType="1" noTextEdit="1"/>
          </p:cNvSpPr>
          <p:nvPr/>
        </p:nvSpPr>
        <p:spPr bwMode="auto">
          <a:xfrm>
            <a:off x="4638675" y="5949950"/>
            <a:ext cx="1365250" cy="2841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FF00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重要结论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1385888" y="585788"/>
            <a:ext cx="7242175" cy="65248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20000"/>
              </a:spcBef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（股票价格）考虑时间 </a:t>
            </a:r>
            <a:r>
              <a:rPr kumimoji="1" lang="en-US" altLang="zh-CN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后股票价格</a:t>
            </a:r>
            <a:r>
              <a:rPr kumimoji="1" lang="en-US" altLang="zh-CN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5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已知</a:t>
            </a:r>
            <a:endParaRPr kumimoji="1" lang="en-US" altLang="zh-CN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962025" y="1212850"/>
          <a:ext cx="19700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900" imgH="317500" progId="Equation.DSMT4">
                  <p:embed/>
                </p:oleObj>
              </mc:Choice>
              <mc:Fallback>
                <p:oleObj name="Equation" r:id="rId2" imgW="1104900" imgH="317500" progId="Equation.DSMT4">
                  <p:embed/>
                  <p:pic>
                    <p:nvPicPr>
                      <p:cNvPr id="0" name="图片 124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1212850"/>
                        <a:ext cx="197008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986088" y="1131888"/>
            <a:ext cx="495300" cy="65248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20000"/>
              </a:spcBef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而</a:t>
            </a:r>
            <a:endParaRPr kumimoji="1" lang="en-US" altLang="zh-CN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467100" y="1211263"/>
          <a:ext cx="2297113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76400" imgH="342900" progId="Equation.DSMT4">
                  <p:embed/>
                </p:oleObj>
              </mc:Choice>
              <mc:Fallback>
                <p:oleObj name="Equation" r:id="rId4" imgW="1676400" imgH="342900" progId="Equation.DSMT4">
                  <p:embed/>
                  <p:pic>
                    <p:nvPicPr>
                      <p:cNvPr id="0" name="图片 124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1211263"/>
                        <a:ext cx="2297113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5826125" y="1128713"/>
            <a:ext cx="1908175" cy="65248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20000"/>
              </a:spcBef>
              <a:defRPr/>
            </a:pPr>
            <a:r>
              <a:rPr kumimoji="1" lang="en-US" altLang="zh-CN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5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为常数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905979" y="1654175"/>
            <a:ext cx="3514104" cy="6524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Bef>
                <a:spcPct val="20000"/>
              </a:spcBef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求</a:t>
            </a:r>
            <a:r>
              <a:rPr kumimoji="1" lang="en-US" altLang="zh-CN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5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的密度函数 </a:t>
            </a:r>
            <a:r>
              <a:rPr kumimoji="1" lang="en-US" altLang="zh-CN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5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kumimoji="1"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kumimoji="1" lang="en-US" altLang="zh-CN" sz="2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987550" y="2319338"/>
          <a:ext cx="169227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49300" imgH="368300" progId="Equation.DSMT4">
                  <p:embed/>
                </p:oleObj>
              </mc:Choice>
              <mc:Fallback>
                <p:oleObj name="Equation" r:id="rId6" imgW="749300" imgH="368300" progId="Equation.DSMT4">
                  <p:embed/>
                  <p:pic>
                    <p:nvPicPr>
                      <p:cNvPr id="0" name="图片 124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2319338"/>
                        <a:ext cx="1692275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716338" y="2387600"/>
          <a:ext cx="12763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09600" imgH="342900" progId="Equation.DSMT4">
                  <p:embed/>
                </p:oleObj>
              </mc:Choice>
              <mc:Fallback>
                <p:oleObj name="Equation" r:id="rId8" imgW="609600" imgH="342900" progId="Equation.DSMT4">
                  <p:embed/>
                  <p:pic>
                    <p:nvPicPr>
                      <p:cNvPr id="0" name="图片 124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8" y="2387600"/>
                        <a:ext cx="127635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094288" y="2489200"/>
            <a:ext cx="431800" cy="54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kumimoji="1"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故</a:t>
            </a:r>
          </a:p>
        </p:txBody>
      </p:sp>
      <p:grpSp>
        <p:nvGrpSpPr>
          <p:cNvPr id="11" name="组合 26"/>
          <p:cNvGrpSpPr/>
          <p:nvPr/>
        </p:nvGrpSpPr>
        <p:grpSpPr bwMode="auto">
          <a:xfrm>
            <a:off x="1763713" y="4411663"/>
            <a:ext cx="6846728" cy="798512"/>
            <a:chOff x="1339247" y="5077931"/>
            <a:chExt cx="6848416" cy="798690"/>
          </a:xfrm>
        </p:grpSpPr>
        <p:graphicFrame>
          <p:nvGraphicFramePr>
            <p:cNvPr id="12" name="对象 13"/>
            <p:cNvGraphicFramePr>
              <a:graphicFrameLocks noChangeAspect="1"/>
            </p:cNvGraphicFramePr>
            <p:nvPr/>
          </p:nvGraphicFramePr>
          <p:xfrm>
            <a:off x="1339247" y="5077931"/>
            <a:ext cx="412725" cy="798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03200" imgH="393700" progId="Equation.DSMT4">
                    <p:embed/>
                  </p:oleObj>
                </mc:Choice>
                <mc:Fallback>
                  <p:oleObj name="Equation" r:id="rId10" imgW="203200" imgH="393700" progId="Equation.DSMT4">
                    <p:embed/>
                    <p:pic>
                      <p:nvPicPr>
                        <p:cNvPr id="0" name="图片 124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9247" y="5077931"/>
                          <a:ext cx="412725" cy="7986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矩形 21"/>
            <p:cNvSpPr>
              <a:spLocks noChangeArrowheads="1"/>
            </p:cNvSpPr>
            <p:nvPr/>
          </p:nvSpPr>
          <p:spPr bwMode="auto">
            <a:xfrm>
              <a:off x="1715967" y="5189081"/>
              <a:ext cx="2349299" cy="6526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20000"/>
                </a:spcBef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称服从参数为</a:t>
              </a:r>
              <a:endParaRPr kumimoji="1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4" name="对象 22"/>
            <p:cNvGraphicFramePr>
              <a:graphicFrameLocks noChangeAspect="1"/>
            </p:cNvGraphicFramePr>
            <p:nvPr/>
          </p:nvGraphicFramePr>
          <p:xfrm>
            <a:off x="3957948" y="5269431"/>
            <a:ext cx="1394252" cy="507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58800" imgH="203200" progId="Equation.DSMT4">
                    <p:embed/>
                  </p:oleObj>
                </mc:Choice>
                <mc:Fallback>
                  <p:oleObj name="Equation" r:id="rId12" imgW="558800" imgH="203200" progId="Equation.DSMT4">
                    <p:embed/>
                    <p:pic>
                      <p:nvPicPr>
                        <p:cNvPr id="0" name="图片 124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7948" y="5269431"/>
                          <a:ext cx="1394252" cy="5077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矩形 23"/>
            <p:cNvSpPr>
              <a:spLocks noChangeArrowheads="1"/>
            </p:cNvSpPr>
            <p:nvPr/>
          </p:nvSpPr>
          <p:spPr bwMode="auto">
            <a:xfrm>
              <a:off x="5298019" y="5160499"/>
              <a:ext cx="2889644" cy="6526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20000"/>
                </a:spcBef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的对数正态分布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, </a:t>
              </a:r>
            </a:p>
          </p:txBody>
        </p:sp>
      </p:grp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647255" y="5240338"/>
            <a:ext cx="906017" cy="6524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Bef>
                <a:spcPct val="20000"/>
              </a:spcBef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记为</a:t>
            </a:r>
            <a:endParaRPr kumimoji="1" lang="en-US" altLang="zh-CN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2460625" y="5337175"/>
          <a:ext cx="19494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74065" imgH="203200" progId="Equation.DSMT4">
                  <p:embed/>
                </p:oleObj>
              </mc:Choice>
              <mc:Fallback>
                <p:oleObj name="Equation" r:id="rId14" imgW="774065" imgH="203200" progId="Equation.DSMT4">
                  <p:embed/>
                  <p:pic>
                    <p:nvPicPr>
                      <p:cNvPr id="0" name="图片 124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5337175"/>
                        <a:ext cx="19494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2"/>
          <p:cNvSpPr>
            <a:spLocks noChangeArrowheads="1"/>
          </p:cNvSpPr>
          <p:nvPr/>
        </p:nvSpPr>
        <p:spPr bwMode="auto">
          <a:xfrm>
            <a:off x="962025" y="4553328"/>
            <a:ext cx="569913" cy="5407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>
            <a:spAutoFit/>
          </a:bodyPr>
          <a:lstStyle/>
          <a:p>
            <a:pPr marL="360680" indent="-360680" algn="ctr">
              <a:lnSpc>
                <a:spcPct val="120000"/>
              </a:lnSpc>
              <a:spcAft>
                <a:spcPct val="40000"/>
              </a:spcAft>
              <a:buClr>
                <a:srgbClr val="C00000"/>
              </a:buClr>
              <a:tabLst>
                <a:tab pos="360045" algn="l"/>
              </a:tabLst>
              <a:defRPr/>
            </a:pPr>
            <a:r>
              <a:rPr kumimoji="1" lang="zh-CN" altLang="en-US" sz="28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0070C0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注</a:t>
            </a:r>
            <a:endParaRPr kumimoji="1" lang="en-US" altLang="zh-CN" sz="2800" b="1" kern="10" dirty="0">
              <a:ln w="12700">
                <a:solidFill>
                  <a:srgbClr val="FFFF00"/>
                </a:solidFill>
                <a:round/>
              </a:ln>
              <a:solidFill>
                <a:srgbClr val="0070C0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9" name="WordArt 18"/>
          <p:cNvSpPr>
            <a:spLocks noChangeArrowheads="1" noChangeShapeType="1" noTextEdit="1"/>
          </p:cNvSpPr>
          <p:nvPr/>
        </p:nvSpPr>
        <p:spPr bwMode="auto">
          <a:xfrm>
            <a:off x="962025" y="755650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20" name="WordArt 17"/>
          <p:cNvSpPr>
            <a:spLocks noChangeArrowheads="1" noChangeShapeType="1" noTextEdit="1"/>
          </p:cNvSpPr>
          <p:nvPr/>
        </p:nvSpPr>
        <p:spPr bwMode="auto">
          <a:xfrm>
            <a:off x="1033463" y="2536825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120000"/>
              </a:lnSpc>
              <a:defRPr/>
            </a:pPr>
            <a:r>
              <a:rPr kumimoji="1"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0070C0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2730500" y="3017838"/>
          <a:ext cx="4092575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36700" imgH="482600" progId="Equation.DSMT4">
                  <p:embed/>
                </p:oleObj>
              </mc:Choice>
              <mc:Fallback>
                <p:oleObj name="Equation" r:id="rId16" imgW="1536700" imgH="482600" progId="Equation.DSMT4">
                  <p:embed/>
                  <p:pic>
                    <p:nvPicPr>
                      <p:cNvPr id="0" name="图片 124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3017838"/>
                        <a:ext cx="4092575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6" grpId="0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6388" y="784225"/>
            <a:ext cx="4572000" cy="18653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es-ES" altLang="zh-CN" sz="2400" dirty="0">
                <a:latin typeface="+mn-lt"/>
                <a:ea typeface="楷体_GB2312" pitchFamily="49" charset="-122"/>
              </a:rPr>
              <a:t>x = (0:0.02:10);</a:t>
            </a:r>
          </a:p>
          <a:p>
            <a:pPr>
              <a:lnSpc>
                <a:spcPct val="120000"/>
              </a:lnSpc>
              <a:defRPr/>
            </a:pPr>
            <a:r>
              <a:rPr kumimoji="1" lang="es-ES" altLang="zh-CN" sz="2400" dirty="0">
                <a:latin typeface="+mn-lt"/>
                <a:ea typeface="楷体_GB2312" pitchFamily="49" charset="-122"/>
              </a:rPr>
              <a:t>y = lognpdf(x,0,1);</a:t>
            </a:r>
          </a:p>
          <a:p>
            <a:pPr>
              <a:lnSpc>
                <a:spcPct val="120000"/>
              </a:lnSpc>
              <a:defRPr/>
            </a:pPr>
            <a:r>
              <a:rPr kumimoji="1" lang="es-ES" altLang="zh-CN" sz="2400" dirty="0">
                <a:latin typeface="+mn-lt"/>
                <a:ea typeface="楷体_GB2312" pitchFamily="49" charset="-122"/>
              </a:rPr>
              <a:t>plot(x,y); grid;</a:t>
            </a:r>
          </a:p>
          <a:p>
            <a:pPr>
              <a:lnSpc>
                <a:spcPct val="120000"/>
              </a:lnSpc>
              <a:defRPr/>
            </a:pPr>
            <a:r>
              <a:rPr kumimoji="1" lang="es-ES" altLang="zh-CN" sz="2400" dirty="0">
                <a:latin typeface="+mn-lt"/>
                <a:ea typeface="楷体_GB2312" pitchFamily="49" charset="-122"/>
              </a:rPr>
              <a:t>xlabel('x'); ylabel('p')</a:t>
            </a:r>
            <a:endParaRPr kumimoji="1" lang="zh-CN" altLang="en-US" sz="2400" dirty="0">
              <a:latin typeface="+mn-lt"/>
              <a:ea typeface="楷体_GB2312" pitchFamily="49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456" y="2425701"/>
            <a:ext cx="5121275" cy="38401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3"/>
          <p:cNvGrpSpPr/>
          <p:nvPr/>
        </p:nvGrpSpPr>
        <p:grpSpPr bwMode="auto">
          <a:xfrm>
            <a:off x="1779588" y="1701527"/>
            <a:ext cx="5335587" cy="534987"/>
            <a:chOff x="-980" y="954"/>
            <a:chExt cx="3361" cy="337"/>
          </a:xfrm>
        </p:grpSpPr>
        <p:sp>
          <p:nvSpPr>
            <p:cNvPr id="3" name="Rectangle 49"/>
            <p:cNvSpPr>
              <a:spLocks noChangeArrowheads="1"/>
            </p:cNvSpPr>
            <p:nvPr/>
          </p:nvSpPr>
          <p:spPr bwMode="auto">
            <a:xfrm>
              <a:off x="-980" y="964"/>
              <a:ext cx="33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latin typeface="+mn-lt"/>
                  <a:ea typeface="黑体" panose="02010609060101010101" pitchFamily="2" charset="-122"/>
                </a:rPr>
                <a:t>当       时             的反函数为 </a:t>
              </a:r>
            </a:p>
          </p:txBody>
        </p:sp>
        <p:graphicFrame>
          <p:nvGraphicFramePr>
            <p:cNvPr id="4" name="Object 50"/>
            <p:cNvGraphicFramePr>
              <a:graphicFrameLocks noChangeAspect="1"/>
            </p:cNvGraphicFramePr>
            <p:nvPr/>
          </p:nvGraphicFramePr>
          <p:xfrm>
            <a:off x="-739" y="1001"/>
            <a:ext cx="529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16865" imgH="177800" progId="Equation.DSMT4">
                    <p:embed/>
                  </p:oleObj>
                </mc:Choice>
                <mc:Fallback>
                  <p:oleObj name="Equation" r:id="rId2" imgW="316865" imgH="177800" progId="Equation.DSMT4">
                    <p:embed/>
                    <p:pic>
                      <p:nvPicPr>
                        <p:cNvPr id="0" name="图片 138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9" y="1001"/>
                          <a:ext cx="529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51"/>
            <p:cNvGraphicFramePr>
              <a:graphicFrameLocks noChangeAspect="1"/>
            </p:cNvGraphicFramePr>
            <p:nvPr/>
          </p:nvGraphicFramePr>
          <p:xfrm>
            <a:off x="15" y="954"/>
            <a:ext cx="72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31800" imgH="203200" progId="Equation.DSMT4">
                    <p:embed/>
                  </p:oleObj>
                </mc:Choice>
                <mc:Fallback>
                  <p:oleObj name="Equation" r:id="rId4" imgW="431800" imgH="203200" progId="Equation.DSMT4">
                    <p:embed/>
                    <p:pic>
                      <p:nvPicPr>
                        <p:cNvPr id="0" name="图片 138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" y="954"/>
                          <a:ext cx="72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94"/>
          <p:cNvGrpSpPr/>
          <p:nvPr/>
        </p:nvGrpSpPr>
        <p:grpSpPr bwMode="auto">
          <a:xfrm>
            <a:off x="6605590" y="4151313"/>
            <a:ext cx="738188" cy="1254125"/>
            <a:chOff x="2488" y="2790"/>
            <a:chExt cx="465" cy="790"/>
          </a:xfrm>
        </p:grpSpPr>
        <p:sp>
          <p:nvSpPr>
            <p:cNvPr id="7" name="Rectangle 92"/>
            <p:cNvSpPr>
              <a:spLocks noChangeArrowheads="1"/>
            </p:cNvSpPr>
            <p:nvPr/>
          </p:nvSpPr>
          <p:spPr bwMode="auto">
            <a:xfrm>
              <a:off x="2493" y="2790"/>
              <a:ext cx="460" cy="790"/>
            </a:xfrm>
            <a:prstGeom prst="rect">
              <a:avLst/>
            </a:prstGeom>
            <a:pattFill prst="wdUpDiag">
              <a:fgClr>
                <a:srgbClr val="7030A0">
                  <a:alpha val="28999"/>
                </a:srgbClr>
              </a:fgClr>
              <a:bgClr>
                <a:srgbClr val="FFFFFF">
                  <a:alpha val="28999"/>
                </a:srgbClr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defRPr/>
              </a:pPr>
              <a:endParaRPr kumimoji="1" lang="zh-CN" altLang="en-US" sz="2800" b="1">
                <a:latin typeface="+mn-lt"/>
                <a:ea typeface="黑体" panose="02010609060101010101" pitchFamily="2" charset="-122"/>
              </a:endParaRPr>
            </a:p>
          </p:txBody>
        </p:sp>
        <p:graphicFrame>
          <p:nvGraphicFramePr>
            <p:cNvPr id="8" name="Object 93"/>
            <p:cNvGraphicFramePr>
              <a:graphicFrameLocks noChangeAspect="1"/>
            </p:cNvGraphicFramePr>
            <p:nvPr/>
          </p:nvGraphicFramePr>
          <p:xfrm>
            <a:off x="2488" y="2837"/>
            <a:ext cx="174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7000" imgH="114300" progId="Equation.DSMT4">
                    <p:embed/>
                  </p:oleObj>
                </mc:Choice>
                <mc:Fallback>
                  <p:oleObj name="Equation" r:id="rId6" imgW="127000" imgH="114300" progId="Equation.DSMT4">
                    <p:embed/>
                    <p:pic>
                      <p:nvPicPr>
                        <p:cNvPr id="0" name="图片 138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8" y="2837"/>
                          <a:ext cx="174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134"/>
          <p:cNvGrpSpPr/>
          <p:nvPr/>
        </p:nvGrpSpPr>
        <p:grpSpPr bwMode="auto">
          <a:xfrm>
            <a:off x="6411913" y="3687763"/>
            <a:ext cx="2120900" cy="2581275"/>
            <a:chOff x="4481" y="2402"/>
            <a:chExt cx="1336" cy="1626"/>
          </a:xfrm>
        </p:grpSpPr>
        <p:graphicFrame>
          <p:nvGraphicFramePr>
            <p:cNvPr id="10" name="Object 126"/>
            <p:cNvGraphicFramePr>
              <a:graphicFrameLocks noChangeAspect="1"/>
            </p:cNvGraphicFramePr>
            <p:nvPr/>
          </p:nvGraphicFramePr>
          <p:xfrm>
            <a:off x="5021" y="3862"/>
            <a:ext cx="127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8900" imgH="126365" progId="Equation.DSMT4">
                    <p:embed/>
                  </p:oleObj>
                </mc:Choice>
                <mc:Fallback>
                  <p:oleObj name="Equation" r:id="rId8" imgW="88900" imgH="126365" progId="Equation.DSMT4">
                    <p:embed/>
                    <p:pic>
                      <p:nvPicPr>
                        <p:cNvPr id="0" name="图片 138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1" y="3862"/>
                          <a:ext cx="127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27"/>
            <p:cNvGraphicFramePr>
              <a:graphicFrameLocks noChangeAspect="1"/>
            </p:cNvGraphicFramePr>
            <p:nvPr/>
          </p:nvGraphicFramePr>
          <p:xfrm>
            <a:off x="4481" y="2607"/>
            <a:ext cx="135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01600" imgH="127000" progId="Equation.DSMT4">
                    <p:embed/>
                  </p:oleObj>
                </mc:Choice>
                <mc:Fallback>
                  <p:oleObj name="Equation" r:id="rId10" imgW="101600" imgH="127000" progId="Equation.DSMT4">
                    <p:embed/>
                    <p:pic>
                      <p:nvPicPr>
                        <p:cNvPr id="0" name="图片 138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1" y="2607"/>
                          <a:ext cx="135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128"/>
            <p:cNvSpPr>
              <a:spLocks noChangeShapeType="1"/>
            </p:cNvSpPr>
            <p:nvPr/>
          </p:nvSpPr>
          <p:spPr bwMode="auto">
            <a:xfrm>
              <a:off x="4607" y="2691"/>
              <a:ext cx="45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defRPr/>
              </a:pPr>
              <a:endParaRPr kumimoji="1" lang="zh-CN" altLang="en-US" sz="2800" b="1"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3" name="Line 129"/>
            <p:cNvSpPr>
              <a:spLocks noChangeShapeType="1"/>
            </p:cNvSpPr>
            <p:nvPr/>
          </p:nvSpPr>
          <p:spPr bwMode="auto">
            <a:xfrm flipV="1">
              <a:off x="5068" y="2699"/>
              <a:ext cx="0" cy="118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defRPr/>
              </a:pPr>
              <a:endParaRPr kumimoji="1" lang="zh-CN" altLang="en-US" sz="2800" b="1"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4" name="Line 130"/>
            <p:cNvSpPr>
              <a:spLocks noChangeShapeType="1"/>
            </p:cNvSpPr>
            <p:nvPr/>
          </p:nvSpPr>
          <p:spPr bwMode="auto">
            <a:xfrm>
              <a:off x="4604" y="3484"/>
              <a:ext cx="46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defRPr/>
              </a:pPr>
              <a:endParaRPr kumimoji="1" lang="zh-CN" altLang="en-US" sz="2800" b="1"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5" name="Freeform 131"/>
            <p:cNvSpPr/>
            <p:nvPr/>
          </p:nvSpPr>
          <p:spPr bwMode="auto">
            <a:xfrm>
              <a:off x="4609" y="2402"/>
              <a:ext cx="541" cy="1079"/>
            </a:xfrm>
            <a:custGeom>
              <a:avLst/>
              <a:gdLst>
                <a:gd name="T0" fmla="*/ 0 w 541"/>
                <a:gd name="T1" fmla="*/ 1079 h 1079"/>
                <a:gd name="T2" fmla="*/ 181 w 541"/>
                <a:gd name="T3" fmla="*/ 936 h 1079"/>
                <a:gd name="T4" fmla="*/ 307 w 541"/>
                <a:gd name="T5" fmla="*/ 724 h 1079"/>
                <a:gd name="T6" fmla="*/ 389 w 541"/>
                <a:gd name="T7" fmla="*/ 510 h 1079"/>
                <a:gd name="T8" fmla="*/ 461 w 541"/>
                <a:gd name="T9" fmla="*/ 288 h 1079"/>
                <a:gd name="T10" fmla="*/ 541 w 541"/>
                <a:gd name="T11" fmla="*/ 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1" h="1079">
                  <a:moveTo>
                    <a:pt x="0" y="1079"/>
                  </a:moveTo>
                  <a:cubicBezTo>
                    <a:pt x="97" y="1024"/>
                    <a:pt x="135" y="987"/>
                    <a:pt x="181" y="936"/>
                  </a:cubicBezTo>
                  <a:cubicBezTo>
                    <a:pt x="227" y="885"/>
                    <a:pt x="273" y="794"/>
                    <a:pt x="307" y="724"/>
                  </a:cubicBezTo>
                  <a:cubicBezTo>
                    <a:pt x="341" y="654"/>
                    <a:pt x="368" y="576"/>
                    <a:pt x="389" y="510"/>
                  </a:cubicBezTo>
                  <a:cubicBezTo>
                    <a:pt x="410" y="444"/>
                    <a:pt x="436" y="373"/>
                    <a:pt x="461" y="288"/>
                  </a:cubicBezTo>
                  <a:cubicBezTo>
                    <a:pt x="495" y="174"/>
                    <a:pt x="531" y="64"/>
                    <a:pt x="541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defRPr/>
              </a:pPr>
              <a:endParaRPr kumimoji="1" lang="zh-CN" altLang="en-US" sz="2800" b="1">
                <a:latin typeface="+mn-lt"/>
                <a:ea typeface="黑体" panose="02010609060101010101" pitchFamily="2" charset="-122"/>
              </a:endParaRPr>
            </a:p>
          </p:txBody>
        </p:sp>
        <p:graphicFrame>
          <p:nvGraphicFramePr>
            <p:cNvPr id="16" name="Object 132"/>
            <p:cNvGraphicFramePr>
              <a:graphicFrameLocks noChangeAspect="1"/>
            </p:cNvGraphicFramePr>
            <p:nvPr/>
          </p:nvGraphicFramePr>
          <p:xfrm>
            <a:off x="4494" y="3383"/>
            <a:ext cx="127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88900" imgH="126365" progId="Equation.DSMT4">
                    <p:embed/>
                  </p:oleObj>
                </mc:Choice>
                <mc:Fallback>
                  <p:oleObj name="Equation" r:id="rId12" imgW="88900" imgH="126365" progId="Equation.DSMT4">
                    <p:embed/>
                    <p:pic>
                      <p:nvPicPr>
                        <p:cNvPr id="0" name="图片 138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4" y="3383"/>
                          <a:ext cx="127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33"/>
            <p:cNvGraphicFramePr>
              <a:graphicFrameLocks noChangeAspect="1"/>
            </p:cNvGraphicFramePr>
            <p:nvPr/>
          </p:nvGraphicFramePr>
          <p:xfrm>
            <a:off x="4991" y="2411"/>
            <a:ext cx="826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94665" imgH="203200" progId="Equation.DSMT4">
                    <p:embed/>
                  </p:oleObj>
                </mc:Choice>
                <mc:Fallback>
                  <p:oleObj name="Equation" r:id="rId14" imgW="494665" imgH="203200" progId="Equation.DSMT4">
                    <p:embed/>
                    <p:pic>
                      <p:nvPicPr>
                        <p:cNvPr id="0" name="图片 138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1" y="2411"/>
                          <a:ext cx="826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WordArt 28"/>
          <p:cNvSpPr>
            <a:spLocks noChangeArrowheads="1" noChangeShapeType="1" noTextEdit="1"/>
          </p:cNvSpPr>
          <p:nvPr/>
        </p:nvSpPr>
        <p:spPr bwMode="auto">
          <a:xfrm>
            <a:off x="962025" y="71437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19" name="Group 63"/>
          <p:cNvGrpSpPr/>
          <p:nvPr/>
        </p:nvGrpSpPr>
        <p:grpSpPr bwMode="auto">
          <a:xfrm>
            <a:off x="1492250" y="602977"/>
            <a:ext cx="6432550" cy="534987"/>
            <a:chOff x="940" y="345"/>
            <a:chExt cx="4052" cy="337"/>
          </a:xfrm>
        </p:grpSpPr>
        <p:sp>
          <p:nvSpPr>
            <p:cNvPr id="20" name="Text Box 31"/>
            <p:cNvSpPr txBox="1">
              <a:spLocks noChangeArrowheads="1"/>
            </p:cNvSpPr>
            <p:nvPr/>
          </p:nvSpPr>
          <p:spPr bwMode="auto">
            <a:xfrm>
              <a:off x="2336" y="345"/>
              <a:ext cx="6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>
                  <a:latin typeface="+mn-lt"/>
                  <a:ea typeface="黑体" panose="02010609060101010101" pitchFamily="2" charset="-122"/>
                </a:rPr>
                <a:t>求</a:t>
              </a:r>
            </a:p>
          </p:txBody>
        </p:sp>
        <p:sp>
          <p:nvSpPr>
            <p:cNvPr id="21" name="Text Box 30"/>
            <p:cNvSpPr txBox="1">
              <a:spLocks noChangeArrowheads="1"/>
            </p:cNvSpPr>
            <p:nvPr/>
          </p:nvSpPr>
          <p:spPr bwMode="auto">
            <a:xfrm>
              <a:off x="940" y="353"/>
              <a:ext cx="6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>
                  <a:latin typeface="+mn-lt"/>
                  <a:ea typeface="黑体" panose="02010609060101010101" pitchFamily="2" charset="-122"/>
                </a:rPr>
                <a:t>设</a:t>
              </a:r>
            </a:p>
          </p:txBody>
        </p:sp>
        <p:sp>
          <p:nvSpPr>
            <p:cNvPr id="22" name="Text Box 32"/>
            <p:cNvSpPr txBox="1">
              <a:spLocks noChangeArrowheads="1"/>
            </p:cNvSpPr>
            <p:nvPr/>
          </p:nvSpPr>
          <p:spPr bwMode="auto">
            <a:xfrm>
              <a:off x="3286" y="353"/>
              <a:ext cx="17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latin typeface="+mn-lt"/>
                  <a:ea typeface="黑体" panose="02010609060101010101" pitchFamily="2" charset="-122"/>
                </a:rPr>
                <a:t>的概率密度</a:t>
              </a:r>
              <a:r>
                <a:rPr kumimoji="1" lang="en-US" altLang="zh-CN" sz="2800" b="1" dirty="0">
                  <a:latin typeface="+mn-lt"/>
                  <a:ea typeface="黑体" panose="02010609060101010101" pitchFamily="2" charset="-122"/>
                </a:rPr>
                <a:t>.</a:t>
              </a:r>
            </a:p>
          </p:txBody>
        </p:sp>
        <p:graphicFrame>
          <p:nvGraphicFramePr>
            <p:cNvPr id="23" name="Object 33"/>
            <p:cNvGraphicFramePr>
              <a:graphicFrameLocks noChangeAspect="1"/>
            </p:cNvGraphicFramePr>
            <p:nvPr/>
          </p:nvGraphicFramePr>
          <p:xfrm>
            <a:off x="1238" y="404"/>
            <a:ext cx="1144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685800" imgH="177800" progId="Equation.DSMT4">
                    <p:embed/>
                  </p:oleObj>
                </mc:Choice>
                <mc:Fallback>
                  <p:oleObj name="Equation" r:id="rId16" imgW="685800" imgH="177800" progId="Equation.DSMT4">
                    <p:embed/>
                    <p:pic>
                      <p:nvPicPr>
                        <p:cNvPr id="0" name="图片 138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8" y="404"/>
                          <a:ext cx="1144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34"/>
            <p:cNvGraphicFramePr>
              <a:graphicFrameLocks noChangeAspect="1"/>
            </p:cNvGraphicFramePr>
            <p:nvPr/>
          </p:nvGraphicFramePr>
          <p:xfrm>
            <a:off x="2599" y="345"/>
            <a:ext cx="781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405765" imgH="177800" progId="Equation.DSMT4">
                    <p:embed/>
                  </p:oleObj>
                </mc:Choice>
                <mc:Fallback>
                  <p:oleObj name="Equation" r:id="rId18" imgW="405765" imgH="177800" progId="Equation.DSMT4">
                    <p:embed/>
                    <p:pic>
                      <p:nvPicPr>
                        <p:cNvPr id="0" name="图片 138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9" y="345"/>
                          <a:ext cx="781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39"/>
          <p:cNvGrpSpPr/>
          <p:nvPr/>
        </p:nvGrpSpPr>
        <p:grpSpPr bwMode="auto">
          <a:xfrm>
            <a:off x="608013" y="1230313"/>
            <a:ext cx="763587" cy="400050"/>
            <a:chOff x="581" y="1694"/>
            <a:chExt cx="481" cy="252"/>
          </a:xfrm>
        </p:grpSpPr>
        <p:pic>
          <p:nvPicPr>
            <p:cNvPr id="26" name="Picture 40" descr="4"/>
            <p:cNvPicPr>
              <a:picLocks noChangeAspect="1" noChangeArrowheads="1" noCrop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WordArt 41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问</a:t>
              </a:r>
            </a:p>
          </p:txBody>
        </p:sp>
      </p:grpSp>
      <p:grpSp>
        <p:nvGrpSpPr>
          <p:cNvPr id="28" name="Group 45"/>
          <p:cNvGrpSpPr/>
          <p:nvPr/>
        </p:nvGrpSpPr>
        <p:grpSpPr bwMode="auto">
          <a:xfrm>
            <a:off x="1485900" y="1125264"/>
            <a:ext cx="5499100" cy="533400"/>
            <a:chOff x="936" y="658"/>
            <a:chExt cx="3464" cy="336"/>
          </a:xfrm>
        </p:grpSpPr>
        <p:sp>
          <p:nvSpPr>
            <p:cNvPr id="29" name="Rectangle 43"/>
            <p:cNvSpPr>
              <a:spLocks noChangeArrowheads="1"/>
            </p:cNvSpPr>
            <p:nvPr/>
          </p:nvSpPr>
          <p:spPr bwMode="auto">
            <a:xfrm>
              <a:off x="936" y="664"/>
              <a:ext cx="346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solidFill>
                    <a:schemeClr val="tx2"/>
                  </a:solidFill>
                  <a:latin typeface="+mn-lt"/>
                  <a:ea typeface="黑体" panose="02010609060101010101" pitchFamily="2" charset="-122"/>
                </a:rPr>
                <a:t>记            怎样确定其反函数</a:t>
              </a:r>
            </a:p>
          </p:txBody>
        </p:sp>
        <p:graphicFrame>
          <p:nvGraphicFramePr>
            <p:cNvPr id="30" name="Object 44"/>
            <p:cNvGraphicFramePr>
              <a:graphicFrameLocks noChangeAspect="1"/>
            </p:cNvGraphicFramePr>
            <p:nvPr/>
          </p:nvGraphicFramePr>
          <p:xfrm>
            <a:off x="1237" y="658"/>
            <a:ext cx="666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9753600" imgH="4876800" progId="Equation.DSMT4">
                    <p:embed/>
                  </p:oleObj>
                </mc:Choice>
                <mc:Fallback>
                  <p:oleObj name="Equation" r:id="rId21" imgW="9753600" imgH="4876800" progId="Equation.DSMT4">
                    <p:embed/>
                    <p:pic>
                      <p:nvPicPr>
                        <p:cNvPr id="0" name="图片 138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7" y="658"/>
                          <a:ext cx="666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WordArt 46"/>
          <p:cNvSpPr>
            <a:spLocks noChangeArrowheads="1" noChangeShapeType="1" noTextEdit="1"/>
          </p:cNvSpPr>
          <p:nvPr/>
        </p:nvSpPr>
        <p:spPr bwMode="auto">
          <a:xfrm>
            <a:off x="6162650" y="1237069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sp>
        <p:nvSpPr>
          <p:cNvPr id="32" name="WordArt 47"/>
          <p:cNvSpPr>
            <a:spLocks noChangeArrowheads="1" noChangeShapeType="1" noTextEdit="1"/>
          </p:cNvSpPr>
          <p:nvPr/>
        </p:nvSpPr>
        <p:spPr bwMode="auto">
          <a:xfrm>
            <a:off x="944563" y="1787525"/>
            <a:ext cx="785812" cy="2778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分析</a:t>
            </a:r>
          </a:p>
        </p:txBody>
      </p:sp>
      <p:graphicFrame>
        <p:nvGraphicFramePr>
          <p:cNvPr id="33" name="Object 52"/>
          <p:cNvGraphicFramePr>
            <a:graphicFrameLocks noChangeAspect="1"/>
          </p:cNvGraphicFramePr>
          <p:nvPr/>
        </p:nvGraphicFramePr>
        <p:xfrm>
          <a:off x="3294063" y="2195513"/>
          <a:ext cx="28590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078865" imgH="177800" progId="Equation.DSMT4">
                  <p:embed/>
                </p:oleObj>
              </mc:Choice>
              <mc:Fallback>
                <p:oleObj name="Equation" r:id="rId23" imgW="1078865" imgH="177800" progId="Equation.DSMT4">
                  <p:embed/>
                  <p:pic>
                    <p:nvPicPr>
                      <p:cNvPr id="0" name="图片 138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063" y="2195513"/>
                        <a:ext cx="2859087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55"/>
          <p:cNvGrpSpPr/>
          <p:nvPr/>
        </p:nvGrpSpPr>
        <p:grpSpPr bwMode="auto">
          <a:xfrm>
            <a:off x="6228184" y="2276872"/>
            <a:ext cx="280988" cy="255588"/>
            <a:chOff x="4234" y="2097"/>
            <a:chExt cx="177" cy="161"/>
          </a:xfrm>
        </p:grpSpPr>
        <p:grpSp>
          <p:nvGrpSpPr>
            <p:cNvPr id="36" name="Group 56"/>
            <p:cNvGrpSpPr/>
            <p:nvPr/>
          </p:nvGrpSpPr>
          <p:grpSpPr bwMode="auto">
            <a:xfrm>
              <a:off x="4276" y="2106"/>
              <a:ext cx="135" cy="152"/>
              <a:chOff x="4234" y="2097"/>
              <a:chExt cx="135" cy="152"/>
            </a:xfrm>
          </p:grpSpPr>
          <p:sp>
            <p:nvSpPr>
              <p:cNvPr id="40" name="Line 57"/>
              <p:cNvSpPr>
                <a:spLocks noChangeShapeType="1"/>
              </p:cNvSpPr>
              <p:nvPr/>
            </p:nvSpPr>
            <p:spPr bwMode="auto">
              <a:xfrm>
                <a:off x="4236" y="2097"/>
                <a:ext cx="133" cy="152"/>
              </a:xfrm>
              <a:prstGeom prst="line">
                <a:avLst/>
              </a:prstGeom>
              <a:noFill/>
              <a:ln w="28575">
                <a:solidFill>
                  <a:srgbClr val="2D2D2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endParaRPr kumimoji="1" lang="zh-CN" altLang="en-US" sz="2800" b="1"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41" name="Line 58"/>
              <p:cNvSpPr>
                <a:spLocks noChangeShapeType="1"/>
              </p:cNvSpPr>
              <p:nvPr/>
            </p:nvSpPr>
            <p:spPr bwMode="auto">
              <a:xfrm flipV="1">
                <a:off x="4234" y="2097"/>
                <a:ext cx="135" cy="152"/>
              </a:xfrm>
              <a:prstGeom prst="line">
                <a:avLst/>
              </a:prstGeom>
              <a:noFill/>
              <a:ln w="28575">
                <a:solidFill>
                  <a:srgbClr val="2D2D2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endParaRPr kumimoji="1" lang="zh-CN" altLang="en-US" sz="2800" b="1">
                  <a:latin typeface="+mn-lt"/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37" name="Group 59"/>
            <p:cNvGrpSpPr/>
            <p:nvPr/>
          </p:nvGrpSpPr>
          <p:grpSpPr bwMode="auto">
            <a:xfrm>
              <a:off x="4234" y="2097"/>
              <a:ext cx="135" cy="152"/>
              <a:chOff x="4234" y="2097"/>
              <a:chExt cx="135" cy="152"/>
            </a:xfrm>
          </p:grpSpPr>
          <p:sp>
            <p:nvSpPr>
              <p:cNvPr id="38" name="Line 60"/>
              <p:cNvSpPr>
                <a:spLocks noChangeShapeType="1"/>
              </p:cNvSpPr>
              <p:nvPr/>
            </p:nvSpPr>
            <p:spPr bwMode="auto">
              <a:xfrm>
                <a:off x="4236" y="2097"/>
                <a:ext cx="133" cy="1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endParaRPr kumimoji="1" lang="zh-CN" altLang="en-US" sz="2800" b="1"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39" name="Line 61"/>
              <p:cNvSpPr>
                <a:spLocks noChangeShapeType="1"/>
              </p:cNvSpPr>
              <p:nvPr/>
            </p:nvSpPr>
            <p:spPr bwMode="auto">
              <a:xfrm flipV="1">
                <a:off x="4234" y="2097"/>
                <a:ext cx="135" cy="1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endParaRPr kumimoji="1" lang="zh-CN" altLang="en-US" sz="2800" b="1">
                  <a:latin typeface="+mn-lt"/>
                  <a:ea typeface="黑体" panose="02010609060101010101" pitchFamily="2" charset="-122"/>
                </a:endParaRPr>
              </a:p>
            </p:txBody>
          </p:sp>
        </p:grpSp>
      </p:grpSp>
      <p:grpSp>
        <p:nvGrpSpPr>
          <p:cNvPr id="42" name="Group 69"/>
          <p:cNvGrpSpPr/>
          <p:nvPr/>
        </p:nvGrpSpPr>
        <p:grpSpPr bwMode="auto">
          <a:xfrm>
            <a:off x="1706563" y="2944539"/>
            <a:ext cx="7437437" cy="519113"/>
            <a:chOff x="763" y="1928"/>
            <a:chExt cx="4685" cy="327"/>
          </a:xfrm>
        </p:grpSpPr>
        <p:graphicFrame>
          <p:nvGraphicFramePr>
            <p:cNvPr id="43" name="Object 65"/>
            <p:cNvGraphicFramePr>
              <a:graphicFrameLocks noChangeAspect="1"/>
            </p:cNvGraphicFramePr>
            <p:nvPr/>
          </p:nvGraphicFramePr>
          <p:xfrm>
            <a:off x="763" y="1959"/>
            <a:ext cx="1355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812165" imgH="177800" progId="Equation.DSMT4">
                    <p:embed/>
                  </p:oleObj>
                </mc:Choice>
                <mc:Fallback>
                  <p:oleObj name="Equation" r:id="rId25" imgW="812165" imgH="177800" progId="Equation.DSMT4">
                    <p:embed/>
                    <p:pic>
                      <p:nvPicPr>
                        <p:cNvPr id="0" name="图片 138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" y="1959"/>
                          <a:ext cx="1355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Rectangle 66"/>
            <p:cNvSpPr>
              <a:spLocks noChangeArrowheads="1"/>
            </p:cNvSpPr>
            <p:nvPr/>
          </p:nvSpPr>
          <p:spPr bwMode="auto">
            <a:xfrm>
              <a:off x="2036" y="1928"/>
              <a:ext cx="3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latin typeface="+mn-lt"/>
                  <a:ea typeface="黑体" panose="02010609060101010101" pitchFamily="2" charset="-122"/>
                </a:rPr>
                <a:t>表明</a:t>
              </a:r>
              <a:r>
                <a:rPr kumimoji="1" lang="zh-CN" altLang="en-US" sz="1400" b="1" dirty="0">
                  <a:latin typeface="+mn-lt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i="1" dirty="0">
                  <a:latin typeface="+mn-lt"/>
                  <a:ea typeface="黑体" panose="02010609060101010101" pitchFamily="2" charset="-122"/>
                </a:rPr>
                <a:t>         </a:t>
              </a:r>
              <a:r>
                <a:rPr kumimoji="1" lang="zh-CN" altLang="en-US" sz="2800" b="1" dirty="0">
                  <a:latin typeface="+mn-lt"/>
                  <a:ea typeface="黑体" panose="02010609060101010101" pitchFamily="2" charset="-122"/>
                </a:rPr>
                <a:t>几乎只在         上取值</a:t>
              </a:r>
              <a:r>
                <a:rPr kumimoji="1" lang="en-US" altLang="zh-CN" sz="2800" b="1" dirty="0">
                  <a:latin typeface="+mn-lt"/>
                  <a:ea typeface="黑体" panose="02010609060101010101" pitchFamily="2" charset="-122"/>
                </a:rPr>
                <a:t>,</a:t>
              </a:r>
            </a:p>
          </p:txBody>
        </p:sp>
        <p:graphicFrame>
          <p:nvGraphicFramePr>
            <p:cNvPr id="45" name="Object 67"/>
            <p:cNvGraphicFramePr>
              <a:graphicFrameLocks noChangeAspect="1"/>
            </p:cNvGraphicFramePr>
            <p:nvPr/>
          </p:nvGraphicFramePr>
          <p:xfrm>
            <a:off x="2583" y="1976"/>
            <a:ext cx="55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330200" imgH="152400" progId="Equation.DSMT4">
                    <p:embed/>
                  </p:oleObj>
                </mc:Choice>
                <mc:Fallback>
                  <p:oleObj name="Equation" r:id="rId27" imgW="330200" imgH="152400" progId="Equation.DSMT4">
                    <p:embed/>
                    <p:pic>
                      <p:nvPicPr>
                        <p:cNvPr id="0" name="图片 138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3" y="1976"/>
                          <a:ext cx="550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68"/>
            <p:cNvGraphicFramePr>
              <a:graphicFrameLocks noChangeAspect="1"/>
            </p:cNvGraphicFramePr>
            <p:nvPr/>
          </p:nvGraphicFramePr>
          <p:xfrm>
            <a:off x="4031" y="1972"/>
            <a:ext cx="50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304165" imgH="177800" progId="Equation.DSMT4">
                    <p:embed/>
                  </p:oleObj>
                </mc:Choice>
                <mc:Fallback>
                  <p:oleObj name="Equation" r:id="rId29" imgW="304165" imgH="177800" progId="Equation.DSMT4">
                    <p:embed/>
                    <p:pic>
                      <p:nvPicPr>
                        <p:cNvPr id="0" name="图片 138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1" y="1972"/>
                          <a:ext cx="508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" name="Group 71"/>
          <p:cNvGrpSpPr/>
          <p:nvPr/>
        </p:nvGrpSpPr>
        <p:grpSpPr bwMode="auto">
          <a:xfrm>
            <a:off x="0" y="3430314"/>
            <a:ext cx="5700713" cy="574675"/>
            <a:chOff x="540" y="1775"/>
            <a:chExt cx="3591" cy="362"/>
          </a:xfrm>
        </p:grpSpPr>
        <p:sp>
          <p:nvSpPr>
            <p:cNvPr id="48" name="Rectangle 20"/>
            <p:cNvSpPr>
              <a:spLocks noChangeArrowheads="1"/>
            </p:cNvSpPr>
            <p:nvPr/>
          </p:nvSpPr>
          <p:spPr bwMode="auto">
            <a:xfrm>
              <a:off x="540" y="1792"/>
              <a:ext cx="35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>
                  <a:latin typeface="+mn-lt"/>
                  <a:ea typeface="黑体" panose="02010609060101010101" pitchFamily="2" charset="-122"/>
                </a:rPr>
                <a:t>故            的反函数存在的区域是</a:t>
              </a:r>
            </a:p>
          </p:txBody>
        </p:sp>
        <p:graphicFrame>
          <p:nvGraphicFramePr>
            <p:cNvPr id="49" name="Object 70"/>
            <p:cNvGraphicFramePr>
              <a:graphicFrameLocks noChangeAspect="1"/>
            </p:cNvGraphicFramePr>
            <p:nvPr/>
          </p:nvGraphicFramePr>
          <p:xfrm>
            <a:off x="836" y="1775"/>
            <a:ext cx="702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368300" imgH="203200" progId="Equation.DSMT4">
                    <p:embed/>
                  </p:oleObj>
                </mc:Choice>
                <mc:Fallback>
                  <p:oleObj name="Equation" r:id="rId31" imgW="368300" imgH="203200" progId="Equation.DSMT4">
                    <p:embed/>
                    <p:pic>
                      <p:nvPicPr>
                        <p:cNvPr id="0" name="图片 138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6" y="1775"/>
                          <a:ext cx="702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" name="Object 72"/>
          <p:cNvGraphicFramePr>
            <a:graphicFrameLocks noChangeAspect="1"/>
          </p:cNvGraphicFramePr>
          <p:nvPr/>
        </p:nvGraphicFramePr>
        <p:xfrm>
          <a:off x="2827338" y="3933825"/>
          <a:ext cx="31940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205865" imgH="177800" progId="Equation.DSMT4">
                  <p:embed/>
                </p:oleObj>
              </mc:Choice>
              <mc:Fallback>
                <p:oleObj name="Equation" r:id="rId33" imgW="1205865" imgH="177800" progId="Equation.DSMT4">
                  <p:embed/>
                  <p:pic>
                    <p:nvPicPr>
                      <p:cNvPr id="0" name="图片 138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3933825"/>
                        <a:ext cx="31940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74"/>
          <p:cNvSpPr>
            <a:spLocks noChangeArrowheads="1"/>
          </p:cNvSpPr>
          <p:nvPr/>
        </p:nvSpPr>
        <p:spPr bwMode="auto">
          <a:xfrm>
            <a:off x="-55563" y="4278039"/>
            <a:ext cx="2427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>
                <a:latin typeface="+mn-lt"/>
                <a:ea typeface="黑体" panose="02010609060101010101" pitchFamily="2" charset="-122"/>
              </a:rPr>
              <a:t>其反函数为</a:t>
            </a:r>
          </a:p>
        </p:txBody>
      </p:sp>
      <p:graphicFrame>
        <p:nvGraphicFramePr>
          <p:cNvPr id="52" name="Object 75"/>
          <p:cNvGraphicFramePr>
            <a:graphicFrameLocks noChangeAspect="1"/>
          </p:cNvGraphicFramePr>
          <p:nvPr/>
        </p:nvGraphicFramePr>
        <p:xfrm>
          <a:off x="2757488" y="4679950"/>
          <a:ext cx="33274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256665" imgH="177800" progId="Equation.DSMT4">
                  <p:embed/>
                </p:oleObj>
              </mc:Choice>
              <mc:Fallback>
                <p:oleObj name="Equation" r:id="rId35" imgW="1256665" imgH="177800" progId="Equation.DSMT4">
                  <p:embed/>
                  <p:pic>
                    <p:nvPicPr>
                      <p:cNvPr id="0" name="图片 138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4679950"/>
                        <a:ext cx="33274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81"/>
          <p:cNvGrpSpPr/>
          <p:nvPr/>
        </p:nvGrpSpPr>
        <p:grpSpPr bwMode="auto">
          <a:xfrm>
            <a:off x="6357938" y="3767138"/>
            <a:ext cx="2759075" cy="2538412"/>
            <a:chOff x="2440" y="2421"/>
            <a:chExt cx="1738" cy="1599"/>
          </a:xfrm>
        </p:grpSpPr>
        <p:sp>
          <p:nvSpPr>
            <p:cNvPr id="54" name="Line 76"/>
            <p:cNvSpPr>
              <a:spLocks noChangeShapeType="1"/>
            </p:cNvSpPr>
            <p:nvPr/>
          </p:nvSpPr>
          <p:spPr bwMode="auto">
            <a:xfrm>
              <a:off x="2459" y="3864"/>
              <a:ext cx="157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defRPr/>
              </a:pPr>
              <a:endParaRPr kumimoji="1" lang="zh-CN" altLang="en-US" sz="2800" b="1"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55" name="Line 77"/>
            <p:cNvSpPr>
              <a:spLocks noChangeShapeType="1"/>
            </p:cNvSpPr>
            <p:nvPr/>
          </p:nvSpPr>
          <p:spPr bwMode="auto">
            <a:xfrm flipV="1">
              <a:off x="2604" y="2459"/>
              <a:ext cx="0" cy="153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defRPr/>
              </a:pPr>
              <a:endParaRPr kumimoji="1" lang="zh-CN" altLang="en-US" sz="2800" b="1">
                <a:latin typeface="+mn-lt"/>
                <a:ea typeface="黑体" panose="02010609060101010101" pitchFamily="2" charset="-122"/>
              </a:endParaRPr>
            </a:p>
          </p:txBody>
        </p:sp>
        <p:graphicFrame>
          <p:nvGraphicFramePr>
            <p:cNvPr id="56" name="Object 78"/>
            <p:cNvGraphicFramePr>
              <a:graphicFrameLocks noChangeAspect="1"/>
            </p:cNvGraphicFramePr>
            <p:nvPr/>
          </p:nvGraphicFramePr>
          <p:xfrm>
            <a:off x="2440" y="3849"/>
            <a:ext cx="175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127000" imgH="139700" progId="Equation.DSMT4">
                    <p:embed/>
                  </p:oleObj>
                </mc:Choice>
                <mc:Fallback>
                  <p:oleObj name="Equation" r:id="rId37" imgW="127000" imgH="139700" progId="Equation.DSMT4">
                    <p:embed/>
                    <p:pic>
                      <p:nvPicPr>
                        <p:cNvPr id="0" name="图片 138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0" y="3849"/>
                          <a:ext cx="175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79"/>
            <p:cNvGraphicFramePr>
              <a:graphicFrameLocks noChangeAspect="1"/>
            </p:cNvGraphicFramePr>
            <p:nvPr/>
          </p:nvGraphicFramePr>
          <p:xfrm>
            <a:off x="4022" y="3796"/>
            <a:ext cx="156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9" imgW="114300" imgH="127000" progId="Equation.DSMT4">
                    <p:embed/>
                  </p:oleObj>
                </mc:Choice>
                <mc:Fallback>
                  <p:oleObj name="Equation" r:id="rId39" imgW="114300" imgH="127000" progId="Equation.DSMT4">
                    <p:embed/>
                    <p:pic>
                      <p:nvPicPr>
                        <p:cNvPr id="0" name="图片 138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2" y="3796"/>
                          <a:ext cx="156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80"/>
            <p:cNvGraphicFramePr>
              <a:graphicFrameLocks noChangeAspect="1"/>
            </p:cNvGraphicFramePr>
            <p:nvPr/>
          </p:nvGraphicFramePr>
          <p:xfrm>
            <a:off x="2620" y="2421"/>
            <a:ext cx="156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1" imgW="114300" imgH="139700" progId="Equation.DSMT4">
                    <p:embed/>
                  </p:oleObj>
                </mc:Choice>
                <mc:Fallback>
                  <p:oleObj name="Equation" r:id="rId41" imgW="114300" imgH="139700" progId="Equation.DSMT4">
                    <p:embed/>
                    <p:pic>
                      <p:nvPicPr>
                        <p:cNvPr id="0" name="图片 138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0" y="2421"/>
                          <a:ext cx="156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" name="WordArt 47"/>
          <p:cNvSpPr>
            <a:spLocks noChangeArrowheads="1" noChangeShapeType="1" noTextEdit="1"/>
          </p:cNvSpPr>
          <p:nvPr/>
        </p:nvSpPr>
        <p:spPr bwMode="auto">
          <a:xfrm>
            <a:off x="133350" y="2990850"/>
            <a:ext cx="1546225" cy="2778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正确的分析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99"/>
                            </p:stCondLst>
                            <p:childTnLst>
                              <p:par>
                                <p:cTn id="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199"/>
                            </p:stCondLst>
                            <p:childTnLst>
                              <p:par>
                                <p:cTn id="9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99"/>
                            </p:stCondLst>
                            <p:childTnLst>
                              <p:par>
                                <p:cTn id="9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199"/>
                            </p:stCondLst>
                            <p:childTnLst>
                              <p:par>
                                <p:cTn id="9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1" grpId="0" animBg="1"/>
      <p:bldP spid="32" grpId="0" animBg="1"/>
      <p:bldP spid="51" grpId="0"/>
      <p:bldP spid="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WordArt 101"/>
          <p:cNvSpPr>
            <a:spLocks noChangeArrowheads="1" noChangeShapeType="1" noTextEdit="1"/>
          </p:cNvSpPr>
          <p:nvPr/>
        </p:nvSpPr>
        <p:spPr bwMode="auto">
          <a:xfrm>
            <a:off x="974725" y="1187450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120000"/>
              </a:lnSpc>
              <a:defRPr/>
            </a:pPr>
            <a:r>
              <a:rPr kumimoji="1"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0070C0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ea typeface="黑体" panose="02010609060101010101" pitchFamily="2" charset="-122"/>
              </a:rPr>
              <a:t>解</a:t>
            </a:r>
            <a:endParaRPr kumimoji="1" lang="zh-CN" altLang="en-US" sz="3600" b="1" kern="10" dirty="0">
              <a:ln w="12700">
                <a:solidFill>
                  <a:srgbClr val="FFFF00"/>
                </a:solidFill>
                <a:round/>
              </a:ln>
              <a:solidFill>
                <a:srgbClr val="0070C0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+mn-lt"/>
              <a:ea typeface="黑体" panose="02010609060101010101" pitchFamily="2" charset="-122"/>
            </a:endParaRPr>
          </a:p>
        </p:txBody>
      </p:sp>
      <p:grpSp>
        <p:nvGrpSpPr>
          <p:cNvPr id="10" name="Group 99"/>
          <p:cNvGrpSpPr/>
          <p:nvPr/>
        </p:nvGrpSpPr>
        <p:grpSpPr bwMode="auto">
          <a:xfrm>
            <a:off x="1477963" y="1085850"/>
            <a:ext cx="6400800" cy="552450"/>
            <a:chOff x="1096" y="3141"/>
            <a:chExt cx="4032" cy="348"/>
          </a:xfrm>
        </p:grpSpPr>
        <p:sp>
          <p:nvSpPr>
            <p:cNvPr id="11" name="Rectangle 96"/>
            <p:cNvSpPr>
              <a:spLocks noChangeArrowheads="1"/>
            </p:cNvSpPr>
            <p:nvPr/>
          </p:nvSpPr>
          <p:spPr bwMode="auto">
            <a:xfrm>
              <a:off x="1096" y="3149"/>
              <a:ext cx="40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latin typeface="+mn-lt"/>
                  <a:ea typeface="黑体" panose="02010609060101010101" pitchFamily="2" charset="-122"/>
                </a:rPr>
                <a:t>记              则当               时</a:t>
              </a:r>
              <a:r>
                <a:rPr kumimoji="1" lang="en-US" altLang="zh-CN" sz="2800" b="1" dirty="0">
                  <a:latin typeface="+mn-lt"/>
                  <a:ea typeface="黑体" panose="02010609060101010101" pitchFamily="2" charset="-122"/>
                </a:rPr>
                <a:t>, </a:t>
              </a:r>
              <a:r>
                <a:rPr kumimoji="1" lang="zh-CN" altLang="en-US" sz="2800" b="1" dirty="0">
                  <a:latin typeface="+mn-lt"/>
                  <a:ea typeface="黑体" panose="02010609060101010101" pitchFamily="2" charset="-122"/>
                </a:rPr>
                <a:t>反函数是</a:t>
              </a:r>
            </a:p>
          </p:txBody>
        </p:sp>
        <p:graphicFrame>
          <p:nvGraphicFramePr>
            <p:cNvPr id="12" name="Object 97"/>
            <p:cNvGraphicFramePr>
              <a:graphicFrameLocks noChangeAspect="1"/>
            </p:cNvGraphicFramePr>
            <p:nvPr/>
          </p:nvGraphicFramePr>
          <p:xfrm>
            <a:off x="1386" y="3141"/>
            <a:ext cx="746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405765" imgH="203200" progId="Equation.DSMT4">
                    <p:embed/>
                  </p:oleObj>
                </mc:Choice>
                <mc:Fallback>
                  <p:oleObj name="Equation" r:id="rId3" imgW="405765" imgH="203200" progId="Equation.DSMT4">
                    <p:embed/>
                    <p:pic>
                      <p:nvPicPr>
                        <p:cNvPr id="0" name="图片 145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6" y="3141"/>
                          <a:ext cx="746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98"/>
            <p:cNvGraphicFramePr>
              <a:graphicFrameLocks noChangeAspect="1"/>
            </p:cNvGraphicFramePr>
            <p:nvPr/>
          </p:nvGraphicFramePr>
          <p:xfrm>
            <a:off x="2767" y="3212"/>
            <a:ext cx="82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494665" imgH="177800" progId="Equation.DSMT4">
                    <p:embed/>
                  </p:oleObj>
                </mc:Choice>
                <mc:Fallback>
                  <p:oleObj name="Equation" r:id="rId5" imgW="494665" imgH="177800" progId="Equation.DSMT4">
                    <p:embed/>
                    <p:pic>
                      <p:nvPicPr>
                        <p:cNvPr id="0" name="图片 145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7" y="3212"/>
                          <a:ext cx="82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104"/>
          <p:cNvGraphicFramePr>
            <a:graphicFrameLocks noChangeAspect="1"/>
          </p:cNvGraphicFramePr>
          <p:nvPr/>
        </p:nvGraphicFramePr>
        <p:xfrm>
          <a:off x="3324225" y="1633538"/>
          <a:ext cx="33972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82065" imgH="177800" progId="Equation.DSMT4">
                  <p:embed/>
                </p:oleObj>
              </mc:Choice>
              <mc:Fallback>
                <p:oleObj name="Equation" r:id="rId7" imgW="1282065" imgH="177800" progId="Equation.DSMT4">
                  <p:embed/>
                  <p:pic>
                    <p:nvPicPr>
                      <p:cNvPr id="0" name="图片 14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1633538"/>
                        <a:ext cx="33972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06"/>
          <p:cNvGrpSpPr/>
          <p:nvPr/>
        </p:nvGrpSpPr>
        <p:grpSpPr bwMode="auto">
          <a:xfrm>
            <a:off x="146050" y="1987550"/>
            <a:ext cx="3413125" cy="519113"/>
            <a:chOff x="93" y="3009"/>
            <a:chExt cx="2150" cy="327"/>
          </a:xfrm>
        </p:grpSpPr>
        <p:sp>
          <p:nvSpPr>
            <p:cNvPr id="16" name="Rectangle 107"/>
            <p:cNvSpPr>
              <a:spLocks noChangeArrowheads="1"/>
            </p:cNvSpPr>
            <p:nvPr/>
          </p:nvSpPr>
          <p:spPr bwMode="auto">
            <a:xfrm>
              <a:off x="464" y="3009"/>
              <a:ext cx="17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>
                  <a:latin typeface="+mn-lt"/>
                  <a:ea typeface="黑体" panose="02010609060101010101" pitchFamily="2" charset="-122"/>
                </a:rPr>
                <a:t>的密度函数为</a:t>
              </a:r>
            </a:p>
          </p:txBody>
        </p:sp>
        <p:graphicFrame>
          <p:nvGraphicFramePr>
            <p:cNvPr id="17" name="Object 108"/>
            <p:cNvGraphicFramePr>
              <a:graphicFrameLocks noChangeAspect="1"/>
            </p:cNvGraphicFramePr>
            <p:nvPr/>
          </p:nvGraphicFramePr>
          <p:xfrm>
            <a:off x="93" y="3083"/>
            <a:ext cx="467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79400" imgH="139700" progId="Equation.DSMT4">
                    <p:embed/>
                  </p:oleObj>
                </mc:Choice>
                <mc:Fallback>
                  <p:oleObj name="Equation" r:id="rId9" imgW="279400" imgH="139700" progId="Equation.DSMT4">
                    <p:embed/>
                    <p:pic>
                      <p:nvPicPr>
                        <p:cNvPr id="0" name="图片 145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" y="3083"/>
                          <a:ext cx="467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113"/>
          <p:cNvGrpSpPr/>
          <p:nvPr/>
        </p:nvGrpSpPr>
        <p:grpSpPr bwMode="auto">
          <a:xfrm>
            <a:off x="1801813" y="2520950"/>
            <a:ext cx="5341937" cy="915988"/>
            <a:chOff x="1109" y="1564"/>
            <a:chExt cx="3365" cy="577"/>
          </a:xfrm>
        </p:grpSpPr>
        <p:graphicFrame>
          <p:nvGraphicFramePr>
            <p:cNvPr id="19" name="Object 109"/>
            <p:cNvGraphicFramePr>
              <a:graphicFrameLocks noChangeAspect="1"/>
            </p:cNvGraphicFramePr>
            <p:nvPr/>
          </p:nvGraphicFramePr>
          <p:xfrm>
            <a:off x="1109" y="1564"/>
            <a:ext cx="3305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981200" imgH="368300" progId="Equation.DSMT4">
                    <p:embed/>
                  </p:oleObj>
                </mc:Choice>
                <mc:Fallback>
                  <p:oleObj name="Equation" r:id="rId11" imgW="1981200" imgH="368300" progId="Equation.DSMT4">
                    <p:embed/>
                    <p:pic>
                      <p:nvPicPr>
                        <p:cNvPr id="0" name="图片 145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" y="1564"/>
                          <a:ext cx="3305" cy="5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Rectangle 111"/>
            <p:cNvSpPr>
              <a:spLocks noChangeArrowheads="1"/>
            </p:cNvSpPr>
            <p:nvPr/>
          </p:nvSpPr>
          <p:spPr bwMode="auto">
            <a:xfrm>
              <a:off x="3693" y="1814"/>
              <a:ext cx="7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latin typeface="+mn-lt"/>
                  <a:ea typeface="黑体" panose="02010609060101010101" pitchFamily="2" charset="-122"/>
                </a:rPr>
                <a:t>其它</a:t>
              </a:r>
            </a:p>
          </p:txBody>
        </p:sp>
      </p:grpSp>
      <p:grpSp>
        <p:nvGrpSpPr>
          <p:cNvPr id="21" name="Group 118"/>
          <p:cNvGrpSpPr/>
          <p:nvPr/>
        </p:nvGrpSpPr>
        <p:grpSpPr bwMode="auto">
          <a:xfrm>
            <a:off x="2649538" y="3484563"/>
            <a:ext cx="2792412" cy="1231900"/>
            <a:chOff x="2114" y="3090"/>
            <a:chExt cx="1759" cy="776"/>
          </a:xfrm>
        </p:grpSpPr>
        <p:graphicFrame>
          <p:nvGraphicFramePr>
            <p:cNvPr id="22" name="Object 116"/>
            <p:cNvGraphicFramePr>
              <a:graphicFrameLocks noChangeAspect="1"/>
            </p:cNvGraphicFramePr>
            <p:nvPr/>
          </p:nvGraphicFramePr>
          <p:xfrm>
            <a:off x="2114" y="3090"/>
            <a:ext cx="1717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028065" imgH="495300" progId="Equation.DSMT4">
                    <p:embed/>
                  </p:oleObj>
                </mc:Choice>
                <mc:Fallback>
                  <p:oleObj name="Equation" r:id="rId13" imgW="1028065" imgH="495300" progId="Equation.DSMT4">
                    <p:embed/>
                    <p:pic>
                      <p:nvPicPr>
                        <p:cNvPr id="0" name="图片 145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4" y="3090"/>
                          <a:ext cx="1717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Rectangle 117"/>
            <p:cNvSpPr>
              <a:spLocks noChangeArrowheads="1"/>
            </p:cNvSpPr>
            <p:nvPr/>
          </p:nvSpPr>
          <p:spPr bwMode="auto">
            <a:xfrm>
              <a:off x="3092" y="3539"/>
              <a:ext cx="7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latin typeface="+mn-lt"/>
                  <a:ea typeface="黑体" panose="02010609060101010101" pitchFamily="2" charset="-122"/>
                </a:rPr>
                <a:t>其它</a:t>
              </a:r>
            </a:p>
          </p:txBody>
        </p:sp>
      </p:grpSp>
      <p:grpSp>
        <p:nvGrpSpPr>
          <p:cNvPr id="24" name="Group 122"/>
          <p:cNvGrpSpPr/>
          <p:nvPr/>
        </p:nvGrpSpPr>
        <p:grpSpPr bwMode="auto">
          <a:xfrm>
            <a:off x="2667000" y="4768850"/>
            <a:ext cx="2628900" cy="1233488"/>
            <a:chOff x="1710" y="3004"/>
            <a:chExt cx="1656" cy="777"/>
          </a:xfrm>
        </p:grpSpPr>
        <p:graphicFrame>
          <p:nvGraphicFramePr>
            <p:cNvPr id="25" name="Object 120"/>
            <p:cNvGraphicFramePr>
              <a:graphicFrameLocks noChangeAspect="1"/>
            </p:cNvGraphicFramePr>
            <p:nvPr/>
          </p:nvGraphicFramePr>
          <p:xfrm>
            <a:off x="1710" y="3004"/>
            <a:ext cx="1590" cy="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951865" imgH="495300" progId="Equation.DSMT4">
                    <p:embed/>
                  </p:oleObj>
                </mc:Choice>
                <mc:Fallback>
                  <p:oleObj name="Equation" r:id="rId15" imgW="951865" imgH="495300" progId="Equation.DSMT4">
                    <p:embed/>
                    <p:pic>
                      <p:nvPicPr>
                        <p:cNvPr id="0" name="图片 145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0" y="3004"/>
                          <a:ext cx="1590" cy="7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Rectangle 121"/>
            <p:cNvSpPr>
              <a:spLocks noChangeArrowheads="1"/>
            </p:cNvSpPr>
            <p:nvPr/>
          </p:nvSpPr>
          <p:spPr bwMode="auto">
            <a:xfrm>
              <a:off x="2585" y="3454"/>
              <a:ext cx="7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>
                  <a:latin typeface="+mn-lt"/>
                  <a:ea typeface="黑体" panose="02010609060101010101" pitchFamily="2" charset="-122"/>
                </a:rPr>
                <a:t>其它</a:t>
              </a:r>
            </a:p>
          </p:txBody>
        </p:sp>
      </p:grpSp>
      <p:sp>
        <p:nvSpPr>
          <p:cNvPr id="27" name="WordArt 123"/>
          <p:cNvSpPr>
            <a:spLocks noChangeArrowheads="1" noChangeShapeType="1" noTextEdit="1"/>
          </p:cNvSpPr>
          <p:nvPr/>
        </p:nvSpPr>
        <p:spPr bwMode="auto">
          <a:xfrm>
            <a:off x="1422400" y="6227763"/>
            <a:ext cx="3440113" cy="352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下面讨论直接计算法</a:t>
            </a:r>
          </a:p>
        </p:txBody>
      </p:sp>
      <p:pic>
        <p:nvPicPr>
          <p:cNvPr id="28" name="Picture 124" descr="3"/>
          <p:cNvPicPr>
            <a:picLocks noChangeAspect="1" noChangeArrowheads="1" noCrop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889000" y="6205538"/>
            <a:ext cx="3714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WordArt 28"/>
          <p:cNvSpPr>
            <a:spLocks noChangeArrowheads="1" noChangeShapeType="1" noTextEdit="1"/>
          </p:cNvSpPr>
          <p:nvPr/>
        </p:nvSpPr>
        <p:spPr bwMode="auto">
          <a:xfrm>
            <a:off x="962025" y="71437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30" name="Group 63"/>
          <p:cNvGrpSpPr/>
          <p:nvPr/>
        </p:nvGrpSpPr>
        <p:grpSpPr bwMode="auto">
          <a:xfrm>
            <a:off x="1492250" y="602977"/>
            <a:ext cx="6432550" cy="534987"/>
            <a:chOff x="940" y="345"/>
            <a:chExt cx="4052" cy="337"/>
          </a:xfrm>
        </p:grpSpPr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2336" y="345"/>
              <a:ext cx="6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>
                  <a:latin typeface="+mn-lt"/>
                  <a:ea typeface="黑体" panose="02010609060101010101" pitchFamily="2" charset="-122"/>
                </a:rPr>
                <a:t>求</a:t>
              </a: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940" y="353"/>
              <a:ext cx="6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>
                  <a:latin typeface="+mn-lt"/>
                  <a:ea typeface="黑体" panose="02010609060101010101" pitchFamily="2" charset="-122"/>
                </a:rPr>
                <a:t>设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3286" y="353"/>
              <a:ext cx="17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latin typeface="+mn-lt"/>
                  <a:ea typeface="黑体" panose="02010609060101010101" pitchFamily="2" charset="-122"/>
                </a:rPr>
                <a:t>的概率密度</a:t>
              </a:r>
              <a:r>
                <a:rPr kumimoji="1" lang="en-US" altLang="zh-CN" sz="2800" b="1" dirty="0">
                  <a:latin typeface="+mn-lt"/>
                  <a:ea typeface="黑体" panose="02010609060101010101" pitchFamily="2" charset="-122"/>
                </a:rPr>
                <a:t>.</a:t>
              </a:r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/>
          </p:nvGraphicFramePr>
          <p:xfrm>
            <a:off x="1238" y="404"/>
            <a:ext cx="1144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685800" imgH="177800" progId="Equation.DSMT4">
                    <p:embed/>
                  </p:oleObj>
                </mc:Choice>
                <mc:Fallback>
                  <p:oleObj name="Equation" r:id="rId18" imgW="685800" imgH="177800" progId="Equation.DSMT4">
                    <p:embed/>
                    <p:pic>
                      <p:nvPicPr>
                        <p:cNvPr id="0" name="图片 145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8" y="404"/>
                          <a:ext cx="1144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4"/>
            <p:cNvGraphicFramePr>
              <a:graphicFrameLocks noChangeAspect="1"/>
            </p:cNvGraphicFramePr>
            <p:nvPr/>
          </p:nvGraphicFramePr>
          <p:xfrm>
            <a:off x="2599" y="345"/>
            <a:ext cx="781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405765" imgH="177800" progId="Equation.DSMT4">
                    <p:embed/>
                  </p:oleObj>
                </mc:Choice>
                <mc:Fallback>
                  <p:oleObj name="Equation" r:id="rId20" imgW="405765" imgH="177800" progId="Equation.DSMT4">
                    <p:embed/>
                    <p:pic>
                      <p:nvPicPr>
                        <p:cNvPr id="0" name="图片 145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9" y="345"/>
                          <a:ext cx="781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28" name="WordArt 72"/>
          <p:cNvSpPr>
            <a:spLocks noChangeArrowheads="1" noChangeShapeType="1" noTextEdit="1"/>
          </p:cNvSpPr>
          <p:nvPr/>
        </p:nvSpPr>
        <p:spPr bwMode="auto">
          <a:xfrm>
            <a:off x="3652838" y="647700"/>
            <a:ext cx="1846262" cy="3635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实际背景</a:t>
            </a:r>
          </a:p>
        </p:txBody>
      </p:sp>
      <p:grpSp>
        <p:nvGrpSpPr>
          <p:cNvPr id="352336" name="Group 80"/>
          <p:cNvGrpSpPr/>
          <p:nvPr/>
        </p:nvGrpSpPr>
        <p:grpSpPr bwMode="auto">
          <a:xfrm>
            <a:off x="0" y="1052513"/>
            <a:ext cx="9142413" cy="1501775"/>
            <a:chOff x="0" y="975"/>
            <a:chExt cx="5759" cy="946"/>
          </a:xfrm>
        </p:grpSpPr>
        <p:sp>
          <p:nvSpPr>
            <p:cNvPr id="352322" name="Text Box 66"/>
            <p:cNvSpPr txBox="1">
              <a:spLocks noChangeArrowheads="1"/>
            </p:cNvSpPr>
            <p:nvPr/>
          </p:nvSpPr>
          <p:spPr bwMode="auto">
            <a:xfrm>
              <a:off x="0" y="975"/>
              <a:ext cx="5759" cy="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kumimoji="1" lang="en-US" altLang="zh-CN" sz="2800" b="1" dirty="0">
                  <a:solidFill>
                    <a:srgbClr val="FF9933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</a:t>
              </a:r>
              <a:r>
                <a:rPr kumimoji="1" lang="en-US" altLang="zh-CN" sz="1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在加工机件时</a:t>
              </a:r>
              <a:r>
                <a:rPr kumimoji="1"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只能测得工件的直径</a:t>
              </a:r>
              <a:r>
                <a:rPr kumimoji="1" lang="zh-CN" altLang="en-US" sz="2800" b="1" i="1" dirty="0"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然而我们关心的是工件的截面面积</a:t>
              </a:r>
              <a:r>
                <a:rPr kumimoji="1" lang="zh-CN" altLang="en-US" sz="1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i="1" dirty="0"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如果知道    </a:t>
              </a:r>
              <a:r>
                <a:rPr kumimoji="1" lang="zh-CN" altLang="en-US" sz="1000" b="1" i="1" dirty="0"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的分布，问如何求    的分布</a:t>
              </a:r>
              <a:r>
                <a:rPr kumimoji="1"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?</a:t>
              </a:r>
            </a:p>
          </p:txBody>
        </p:sp>
        <p:graphicFrame>
          <p:nvGraphicFramePr>
            <p:cNvPr id="3253" name="Object 76"/>
            <p:cNvGraphicFramePr>
              <a:graphicFrameLocks noChangeAspect="1"/>
            </p:cNvGraphicFramePr>
            <p:nvPr/>
          </p:nvGraphicFramePr>
          <p:xfrm>
            <a:off x="4417" y="1046"/>
            <a:ext cx="25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54000" imgH="279400" progId="Equation.DSMT4">
                    <p:embed/>
                  </p:oleObj>
                </mc:Choice>
                <mc:Fallback>
                  <p:oleObj name="Equation" r:id="rId2" imgW="254000" imgH="279400" progId="Equation.DSMT4">
                    <p:embed/>
                    <p:pic>
                      <p:nvPicPr>
                        <p:cNvPr id="0" name="图片 16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7" y="1046"/>
                          <a:ext cx="25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54" name="Object 77"/>
            <p:cNvGraphicFramePr>
              <a:graphicFrameLocks noChangeAspect="1"/>
            </p:cNvGraphicFramePr>
            <p:nvPr/>
          </p:nvGraphicFramePr>
          <p:xfrm>
            <a:off x="2557" y="1344"/>
            <a:ext cx="27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79400" imgH="228600" progId="Equation.DSMT4">
                    <p:embed/>
                  </p:oleObj>
                </mc:Choice>
                <mc:Fallback>
                  <p:oleObj name="Equation" r:id="rId4" imgW="279400" imgH="228600" progId="Equation.DSMT4">
                    <p:embed/>
                    <p:pic>
                      <p:nvPicPr>
                        <p:cNvPr id="0" name="图片 16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7" y="1344"/>
                          <a:ext cx="275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55" name="Object 78"/>
            <p:cNvGraphicFramePr>
              <a:graphicFrameLocks noChangeAspect="1"/>
            </p:cNvGraphicFramePr>
            <p:nvPr/>
          </p:nvGraphicFramePr>
          <p:xfrm>
            <a:off x="3835" y="1345"/>
            <a:ext cx="51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08000" imgH="254000" progId="Equation.DSMT4">
                    <p:embed/>
                  </p:oleObj>
                </mc:Choice>
                <mc:Fallback>
                  <p:oleObj name="Equation" r:id="rId6" imgW="508000" imgH="254000" progId="Equation.DSMT4">
                    <p:embed/>
                    <p:pic>
                      <p:nvPicPr>
                        <p:cNvPr id="0" name="图片 16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5" y="1345"/>
                          <a:ext cx="510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56" name="Object 79"/>
            <p:cNvGraphicFramePr>
              <a:graphicFrameLocks noChangeAspect="1"/>
            </p:cNvGraphicFramePr>
            <p:nvPr/>
          </p:nvGraphicFramePr>
          <p:xfrm>
            <a:off x="487" y="1640"/>
            <a:ext cx="50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08000" imgH="254000" progId="Equation.DSMT4">
                    <p:embed/>
                  </p:oleObj>
                </mc:Choice>
                <mc:Fallback>
                  <p:oleObj name="Equation" r:id="rId8" imgW="508000" imgH="254000" progId="Equation.DSMT4">
                    <p:embed/>
                    <p:pic>
                      <p:nvPicPr>
                        <p:cNvPr id="0" name="图片 16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" y="1640"/>
                          <a:ext cx="50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2337" name="WordArt 81"/>
          <p:cNvSpPr>
            <a:spLocks noChangeArrowheads="1" noChangeShapeType="1" noTextEdit="1"/>
          </p:cNvSpPr>
          <p:nvPr/>
        </p:nvSpPr>
        <p:spPr bwMode="auto">
          <a:xfrm>
            <a:off x="788988" y="1185254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352342" name="Group 86"/>
          <p:cNvGrpSpPr/>
          <p:nvPr/>
        </p:nvGrpSpPr>
        <p:grpSpPr bwMode="auto">
          <a:xfrm>
            <a:off x="1287463" y="2584450"/>
            <a:ext cx="8062912" cy="519113"/>
            <a:chOff x="739" y="1908"/>
            <a:chExt cx="5079" cy="327"/>
          </a:xfrm>
        </p:grpSpPr>
        <p:sp>
          <p:nvSpPr>
            <p:cNvPr id="352323" name="Text Box 67"/>
            <p:cNvSpPr txBox="1">
              <a:spLocks noChangeArrowheads="1"/>
            </p:cNvSpPr>
            <p:nvPr/>
          </p:nvSpPr>
          <p:spPr bwMode="auto">
            <a:xfrm>
              <a:off x="739" y="1908"/>
              <a:ext cx="50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在某电路中，电流</a:t>
              </a:r>
              <a:r>
                <a:rPr kumimoji="1" lang="zh-CN" altLang="en-US" sz="1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i="1" dirty="0"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是一个    当电流通过一个   </a:t>
              </a:r>
            </a:p>
          </p:txBody>
        </p:sp>
        <p:graphicFrame>
          <p:nvGraphicFramePr>
            <p:cNvPr id="3250" name="Object 82"/>
            <p:cNvGraphicFramePr>
              <a:graphicFrameLocks noChangeAspect="1"/>
            </p:cNvGraphicFramePr>
            <p:nvPr/>
          </p:nvGraphicFramePr>
          <p:xfrm>
            <a:off x="2634" y="1987"/>
            <a:ext cx="19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90500" imgH="228600" progId="Equation.DSMT4">
                    <p:embed/>
                  </p:oleObj>
                </mc:Choice>
                <mc:Fallback>
                  <p:oleObj name="Equation" r:id="rId10" imgW="190500" imgH="228600" progId="Equation.DSMT4">
                    <p:embed/>
                    <p:pic>
                      <p:nvPicPr>
                        <p:cNvPr id="0" name="图片 16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4" y="1987"/>
                          <a:ext cx="19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51" name="Object 83"/>
            <p:cNvGraphicFramePr>
              <a:graphicFrameLocks noChangeAspect="1"/>
            </p:cNvGraphicFramePr>
            <p:nvPr/>
          </p:nvGraphicFramePr>
          <p:xfrm>
            <a:off x="3541" y="2019"/>
            <a:ext cx="384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81000" imgH="215900" progId="Equation.DSMT4">
                    <p:embed/>
                  </p:oleObj>
                </mc:Choice>
                <mc:Fallback>
                  <p:oleObj name="Equation" r:id="rId12" imgW="381000" imgH="215900" progId="Equation.DSMT4">
                    <p:embed/>
                    <p:pic>
                      <p:nvPicPr>
                        <p:cNvPr id="0" name="图片 16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1" y="2019"/>
                          <a:ext cx="384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2343" name="Group 87"/>
          <p:cNvGrpSpPr/>
          <p:nvPr/>
        </p:nvGrpSpPr>
        <p:grpSpPr bwMode="auto">
          <a:xfrm>
            <a:off x="139700" y="3016250"/>
            <a:ext cx="8308975" cy="519113"/>
            <a:chOff x="240" y="2184"/>
            <a:chExt cx="5234" cy="327"/>
          </a:xfrm>
        </p:grpSpPr>
        <p:graphicFrame>
          <p:nvGraphicFramePr>
            <p:cNvPr id="3247" name="Object 84"/>
            <p:cNvGraphicFramePr>
              <a:graphicFrameLocks noChangeAspect="1"/>
            </p:cNvGraphicFramePr>
            <p:nvPr/>
          </p:nvGraphicFramePr>
          <p:xfrm>
            <a:off x="240" y="2258"/>
            <a:ext cx="445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44500" imgH="254000" progId="Equation.DSMT4">
                    <p:embed/>
                  </p:oleObj>
                </mc:Choice>
                <mc:Fallback>
                  <p:oleObj name="Equation" r:id="rId14" imgW="444500" imgH="254000" progId="Equation.DSMT4">
                    <p:embed/>
                    <p:pic>
                      <p:nvPicPr>
                        <p:cNvPr id="0" name="图片 16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258"/>
                          <a:ext cx="445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2341" name="Text Box 85"/>
            <p:cNvSpPr txBox="1">
              <a:spLocks noChangeArrowheads="1"/>
            </p:cNvSpPr>
            <p:nvPr/>
          </p:nvSpPr>
          <p:spPr bwMode="auto">
            <a:xfrm>
              <a:off x="608" y="2184"/>
              <a:ext cx="48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rPr>
                <a:t>的电阻时，问在该电阻上消耗的功率是多少</a:t>
              </a:r>
              <a:r>
                <a:rPr kumimoji="1" lang="en-US" altLang="zh-CN" sz="2800" b="1">
                  <a:latin typeface="黑体" panose="02010609060101010101" pitchFamily="2" charset="-122"/>
                  <a:ea typeface="黑体" panose="02010609060101010101" pitchFamily="2" charset="-122"/>
                </a:rPr>
                <a:t>?</a:t>
              </a:r>
            </a:p>
          </p:txBody>
        </p:sp>
      </p:grpSp>
      <p:sp>
        <p:nvSpPr>
          <p:cNvPr id="352344" name="WordArt 88"/>
          <p:cNvSpPr>
            <a:spLocks noChangeArrowheads="1" noChangeShapeType="1" noTextEdit="1"/>
          </p:cNvSpPr>
          <p:nvPr/>
        </p:nvSpPr>
        <p:spPr bwMode="auto">
          <a:xfrm>
            <a:off x="769938" y="2714377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352506" name="Group 250"/>
          <p:cNvGrpSpPr/>
          <p:nvPr/>
        </p:nvGrpSpPr>
        <p:grpSpPr bwMode="auto">
          <a:xfrm>
            <a:off x="587375" y="4849813"/>
            <a:ext cx="1524000" cy="1317625"/>
            <a:chOff x="288" y="2112"/>
            <a:chExt cx="2064" cy="1836"/>
          </a:xfrm>
        </p:grpSpPr>
        <p:grpSp>
          <p:nvGrpSpPr>
            <p:cNvPr id="3163" name="Group 176"/>
            <p:cNvGrpSpPr/>
            <p:nvPr/>
          </p:nvGrpSpPr>
          <p:grpSpPr bwMode="auto">
            <a:xfrm>
              <a:off x="1536" y="2112"/>
              <a:ext cx="816" cy="1056"/>
              <a:chOff x="1536" y="2112"/>
              <a:chExt cx="816" cy="1056"/>
            </a:xfrm>
          </p:grpSpPr>
          <p:sp>
            <p:nvSpPr>
              <p:cNvPr id="3232" name="Rectangle 177"/>
              <p:cNvSpPr>
                <a:spLocks noChangeArrowheads="1"/>
              </p:cNvSpPr>
              <p:nvPr/>
            </p:nvSpPr>
            <p:spPr bwMode="auto">
              <a:xfrm>
                <a:off x="1872" y="2400"/>
                <a:ext cx="480" cy="7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20000"/>
                  </a:lnSpc>
                </a:pPr>
                <a:endParaRPr kumimoji="1" lang="zh-CN" altLang="en-US" sz="28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33" name="Rectangle 178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624" cy="864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rgbClr val="99FF3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20000"/>
                  </a:lnSpc>
                </a:pPr>
                <a:endParaRPr kumimoji="1" lang="zh-CN" altLang="en-US" sz="28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34" name="Oval 179"/>
              <p:cNvSpPr>
                <a:spLocks noChangeArrowheads="1"/>
              </p:cNvSpPr>
              <p:nvPr/>
            </p:nvSpPr>
            <p:spPr bwMode="auto">
              <a:xfrm>
                <a:off x="1536" y="2976"/>
                <a:ext cx="624" cy="192"/>
              </a:xfrm>
              <a:prstGeom prst="ellipse">
                <a:avLst/>
              </a:prstGeom>
              <a:solidFill>
                <a:srgbClr val="00CC66"/>
              </a:solidFill>
              <a:ln w="9525">
                <a:solidFill>
                  <a:schemeClr val="accent1"/>
                </a:solidFill>
                <a:prstDash val="dash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20000"/>
                  </a:lnSpc>
                </a:pPr>
                <a:endParaRPr kumimoji="1" lang="zh-CN" altLang="en-US" sz="28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35" name="Oval 180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624" cy="192"/>
              </a:xfrm>
              <a:prstGeom prst="ellipse">
                <a:avLst/>
              </a:prstGeom>
              <a:solidFill>
                <a:srgbClr val="00CC66"/>
              </a:solidFill>
              <a:ln w="9525">
                <a:solidFill>
                  <a:srgbClr val="FF33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20000"/>
                  </a:lnSpc>
                </a:pPr>
                <a:endParaRPr kumimoji="1" lang="zh-CN" altLang="en-US" sz="28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36" name="Line 181"/>
              <p:cNvSpPr>
                <a:spLocks noChangeShapeType="1"/>
              </p:cNvSpPr>
              <p:nvPr/>
            </p:nvSpPr>
            <p:spPr bwMode="auto">
              <a:xfrm>
                <a:off x="1584" y="2208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64" name="Group 182"/>
            <p:cNvGrpSpPr/>
            <p:nvPr/>
          </p:nvGrpSpPr>
          <p:grpSpPr bwMode="auto">
            <a:xfrm>
              <a:off x="288" y="2256"/>
              <a:ext cx="1536" cy="1692"/>
              <a:chOff x="2940" y="1329"/>
              <a:chExt cx="2004" cy="2076"/>
            </a:xfrm>
          </p:grpSpPr>
          <p:sp>
            <p:nvSpPr>
              <p:cNvPr id="3165" name="Freeform 183"/>
              <p:cNvSpPr/>
              <p:nvPr/>
            </p:nvSpPr>
            <p:spPr bwMode="auto">
              <a:xfrm>
                <a:off x="2994" y="3123"/>
                <a:ext cx="1014" cy="282"/>
              </a:xfrm>
              <a:custGeom>
                <a:avLst/>
                <a:gdLst>
                  <a:gd name="T0" fmla="*/ 294 w 1014"/>
                  <a:gd name="T1" fmla="*/ 102 h 282"/>
                  <a:gd name="T2" fmla="*/ 258 w 1014"/>
                  <a:gd name="T3" fmla="*/ 114 h 282"/>
                  <a:gd name="T4" fmla="*/ 246 w 1014"/>
                  <a:gd name="T5" fmla="*/ 126 h 282"/>
                  <a:gd name="T6" fmla="*/ 222 w 1014"/>
                  <a:gd name="T7" fmla="*/ 138 h 282"/>
                  <a:gd name="T8" fmla="*/ 186 w 1014"/>
                  <a:gd name="T9" fmla="*/ 138 h 282"/>
                  <a:gd name="T10" fmla="*/ 132 w 1014"/>
                  <a:gd name="T11" fmla="*/ 144 h 282"/>
                  <a:gd name="T12" fmla="*/ 78 w 1014"/>
                  <a:gd name="T13" fmla="*/ 162 h 282"/>
                  <a:gd name="T14" fmla="*/ 48 w 1014"/>
                  <a:gd name="T15" fmla="*/ 174 h 282"/>
                  <a:gd name="T16" fmla="*/ 24 w 1014"/>
                  <a:gd name="T17" fmla="*/ 192 h 282"/>
                  <a:gd name="T18" fmla="*/ 6 w 1014"/>
                  <a:gd name="T19" fmla="*/ 222 h 282"/>
                  <a:gd name="T20" fmla="*/ 0 w 1014"/>
                  <a:gd name="T21" fmla="*/ 252 h 282"/>
                  <a:gd name="T22" fmla="*/ 6 w 1014"/>
                  <a:gd name="T23" fmla="*/ 270 h 282"/>
                  <a:gd name="T24" fmla="*/ 24 w 1014"/>
                  <a:gd name="T25" fmla="*/ 276 h 282"/>
                  <a:gd name="T26" fmla="*/ 54 w 1014"/>
                  <a:gd name="T27" fmla="*/ 282 h 282"/>
                  <a:gd name="T28" fmla="*/ 114 w 1014"/>
                  <a:gd name="T29" fmla="*/ 282 h 282"/>
                  <a:gd name="T30" fmla="*/ 174 w 1014"/>
                  <a:gd name="T31" fmla="*/ 270 h 282"/>
                  <a:gd name="T32" fmla="*/ 216 w 1014"/>
                  <a:gd name="T33" fmla="*/ 258 h 282"/>
                  <a:gd name="T34" fmla="*/ 288 w 1014"/>
                  <a:gd name="T35" fmla="*/ 258 h 282"/>
                  <a:gd name="T36" fmla="*/ 330 w 1014"/>
                  <a:gd name="T37" fmla="*/ 252 h 282"/>
                  <a:gd name="T38" fmla="*/ 378 w 1014"/>
                  <a:gd name="T39" fmla="*/ 234 h 282"/>
                  <a:gd name="T40" fmla="*/ 420 w 1014"/>
                  <a:gd name="T41" fmla="*/ 234 h 282"/>
                  <a:gd name="T42" fmla="*/ 456 w 1014"/>
                  <a:gd name="T43" fmla="*/ 228 h 282"/>
                  <a:gd name="T44" fmla="*/ 486 w 1014"/>
                  <a:gd name="T45" fmla="*/ 222 h 282"/>
                  <a:gd name="T46" fmla="*/ 510 w 1014"/>
                  <a:gd name="T47" fmla="*/ 210 h 282"/>
                  <a:gd name="T48" fmla="*/ 534 w 1014"/>
                  <a:gd name="T49" fmla="*/ 168 h 282"/>
                  <a:gd name="T50" fmla="*/ 540 w 1014"/>
                  <a:gd name="T51" fmla="*/ 186 h 282"/>
                  <a:gd name="T52" fmla="*/ 552 w 1014"/>
                  <a:gd name="T53" fmla="*/ 204 h 282"/>
                  <a:gd name="T54" fmla="*/ 576 w 1014"/>
                  <a:gd name="T55" fmla="*/ 222 h 282"/>
                  <a:gd name="T56" fmla="*/ 612 w 1014"/>
                  <a:gd name="T57" fmla="*/ 228 h 282"/>
                  <a:gd name="T58" fmla="*/ 630 w 1014"/>
                  <a:gd name="T59" fmla="*/ 246 h 282"/>
                  <a:gd name="T60" fmla="*/ 696 w 1014"/>
                  <a:gd name="T61" fmla="*/ 264 h 282"/>
                  <a:gd name="T62" fmla="*/ 774 w 1014"/>
                  <a:gd name="T63" fmla="*/ 270 h 282"/>
                  <a:gd name="T64" fmla="*/ 846 w 1014"/>
                  <a:gd name="T65" fmla="*/ 270 h 282"/>
                  <a:gd name="T66" fmla="*/ 882 w 1014"/>
                  <a:gd name="T67" fmla="*/ 270 h 282"/>
                  <a:gd name="T68" fmla="*/ 936 w 1014"/>
                  <a:gd name="T69" fmla="*/ 258 h 282"/>
                  <a:gd name="T70" fmla="*/ 978 w 1014"/>
                  <a:gd name="T71" fmla="*/ 246 h 282"/>
                  <a:gd name="T72" fmla="*/ 1008 w 1014"/>
                  <a:gd name="T73" fmla="*/ 216 h 282"/>
                  <a:gd name="T74" fmla="*/ 1014 w 1014"/>
                  <a:gd name="T75" fmla="*/ 192 h 282"/>
                  <a:gd name="T76" fmla="*/ 1002 w 1014"/>
                  <a:gd name="T77" fmla="*/ 174 h 282"/>
                  <a:gd name="T78" fmla="*/ 978 w 1014"/>
                  <a:gd name="T79" fmla="*/ 156 h 282"/>
                  <a:gd name="T80" fmla="*/ 948 w 1014"/>
                  <a:gd name="T81" fmla="*/ 138 h 282"/>
                  <a:gd name="T82" fmla="*/ 906 w 1014"/>
                  <a:gd name="T83" fmla="*/ 126 h 282"/>
                  <a:gd name="T84" fmla="*/ 852 w 1014"/>
                  <a:gd name="T85" fmla="*/ 120 h 282"/>
                  <a:gd name="T86" fmla="*/ 798 w 1014"/>
                  <a:gd name="T87" fmla="*/ 114 h 282"/>
                  <a:gd name="T88" fmla="*/ 750 w 1014"/>
                  <a:gd name="T89" fmla="*/ 114 h 282"/>
                  <a:gd name="T90" fmla="*/ 696 w 1014"/>
                  <a:gd name="T91" fmla="*/ 120 h 282"/>
                  <a:gd name="T92" fmla="*/ 708 w 1014"/>
                  <a:gd name="T93" fmla="*/ 96 h 282"/>
                  <a:gd name="T94" fmla="*/ 708 w 1014"/>
                  <a:gd name="T95" fmla="*/ 60 h 282"/>
                  <a:gd name="T96" fmla="*/ 642 w 1014"/>
                  <a:gd name="T97" fmla="*/ 24 h 282"/>
                  <a:gd name="T98" fmla="*/ 564 w 1014"/>
                  <a:gd name="T99" fmla="*/ 0 h 282"/>
                  <a:gd name="T100" fmla="*/ 474 w 1014"/>
                  <a:gd name="T101" fmla="*/ 6 h 282"/>
                  <a:gd name="T102" fmla="*/ 294 w 1014"/>
                  <a:gd name="T103" fmla="*/ 102 h 28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014" h="282">
                    <a:moveTo>
                      <a:pt x="294" y="102"/>
                    </a:moveTo>
                    <a:lnTo>
                      <a:pt x="258" y="114"/>
                    </a:lnTo>
                    <a:lnTo>
                      <a:pt x="246" y="126"/>
                    </a:lnTo>
                    <a:lnTo>
                      <a:pt x="222" y="138"/>
                    </a:lnTo>
                    <a:lnTo>
                      <a:pt x="186" y="138"/>
                    </a:lnTo>
                    <a:lnTo>
                      <a:pt x="132" y="144"/>
                    </a:lnTo>
                    <a:lnTo>
                      <a:pt x="78" y="162"/>
                    </a:lnTo>
                    <a:lnTo>
                      <a:pt x="48" y="174"/>
                    </a:lnTo>
                    <a:lnTo>
                      <a:pt x="24" y="192"/>
                    </a:lnTo>
                    <a:lnTo>
                      <a:pt x="6" y="222"/>
                    </a:lnTo>
                    <a:lnTo>
                      <a:pt x="0" y="252"/>
                    </a:lnTo>
                    <a:lnTo>
                      <a:pt x="6" y="270"/>
                    </a:lnTo>
                    <a:lnTo>
                      <a:pt x="24" y="276"/>
                    </a:lnTo>
                    <a:lnTo>
                      <a:pt x="54" y="282"/>
                    </a:lnTo>
                    <a:lnTo>
                      <a:pt x="114" y="282"/>
                    </a:lnTo>
                    <a:lnTo>
                      <a:pt x="174" y="270"/>
                    </a:lnTo>
                    <a:lnTo>
                      <a:pt x="216" y="258"/>
                    </a:lnTo>
                    <a:lnTo>
                      <a:pt x="288" y="258"/>
                    </a:lnTo>
                    <a:lnTo>
                      <a:pt x="330" y="252"/>
                    </a:lnTo>
                    <a:lnTo>
                      <a:pt x="378" y="234"/>
                    </a:lnTo>
                    <a:lnTo>
                      <a:pt x="420" y="234"/>
                    </a:lnTo>
                    <a:lnTo>
                      <a:pt x="456" y="228"/>
                    </a:lnTo>
                    <a:lnTo>
                      <a:pt x="486" y="222"/>
                    </a:lnTo>
                    <a:lnTo>
                      <a:pt x="510" y="210"/>
                    </a:lnTo>
                    <a:lnTo>
                      <a:pt x="534" y="168"/>
                    </a:lnTo>
                    <a:lnTo>
                      <a:pt x="540" y="186"/>
                    </a:lnTo>
                    <a:lnTo>
                      <a:pt x="552" y="204"/>
                    </a:lnTo>
                    <a:lnTo>
                      <a:pt x="576" y="222"/>
                    </a:lnTo>
                    <a:lnTo>
                      <a:pt x="612" y="228"/>
                    </a:lnTo>
                    <a:lnTo>
                      <a:pt x="630" y="246"/>
                    </a:lnTo>
                    <a:lnTo>
                      <a:pt x="696" y="264"/>
                    </a:lnTo>
                    <a:lnTo>
                      <a:pt x="774" y="270"/>
                    </a:lnTo>
                    <a:lnTo>
                      <a:pt x="846" y="270"/>
                    </a:lnTo>
                    <a:lnTo>
                      <a:pt x="882" y="270"/>
                    </a:lnTo>
                    <a:lnTo>
                      <a:pt x="936" y="258"/>
                    </a:lnTo>
                    <a:lnTo>
                      <a:pt x="978" y="246"/>
                    </a:lnTo>
                    <a:lnTo>
                      <a:pt x="1008" y="216"/>
                    </a:lnTo>
                    <a:lnTo>
                      <a:pt x="1014" y="192"/>
                    </a:lnTo>
                    <a:lnTo>
                      <a:pt x="1002" y="174"/>
                    </a:lnTo>
                    <a:lnTo>
                      <a:pt x="978" y="156"/>
                    </a:lnTo>
                    <a:lnTo>
                      <a:pt x="948" y="138"/>
                    </a:lnTo>
                    <a:lnTo>
                      <a:pt x="906" y="126"/>
                    </a:lnTo>
                    <a:lnTo>
                      <a:pt x="852" y="120"/>
                    </a:lnTo>
                    <a:lnTo>
                      <a:pt x="798" y="114"/>
                    </a:lnTo>
                    <a:lnTo>
                      <a:pt x="750" y="114"/>
                    </a:lnTo>
                    <a:lnTo>
                      <a:pt x="696" y="120"/>
                    </a:lnTo>
                    <a:lnTo>
                      <a:pt x="708" y="96"/>
                    </a:lnTo>
                    <a:lnTo>
                      <a:pt x="708" y="60"/>
                    </a:lnTo>
                    <a:lnTo>
                      <a:pt x="642" y="24"/>
                    </a:lnTo>
                    <a:lnTo>
                      <a:pt x="564" y="0"/>
                    </a:lnTo>
                    <a:lnTo>
                      <a:pt x="474" y="6"/>
                    </a:lnTo>
                    <a:lnTo>
                      <a:pt x="294" y="102"/>
                    </a:lnTo>
                    <a:close/>
                  </a:path>
                </a:pathLst>
              </a:custGeom>
              <a:solidFill>
                <a:srgbClr val="7023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6" name="Freeform 184"/>
              <p:cNvSpPr/>
              <p:nvPr/>
            </p:nvSpPr>
            <p:spPr bwMode="auto">
              <a:xfrm>
                <a:off x="2994" y="3123"/>
                <a:ext cx="1014" cy="282"/>
              </a:xfrm>
              <a:custGeom>
                <a:avLst/>
                <a:gdLst>
                  <a:gd name="T0" fmla="*/ 294 w 1014"/>
                  <a:gd name="T1" fmla="*/ 102 h 282"/>
                  <a:gd name="T2" fmla="*/ 258 w 1014"/>
                  <a:gd name="T3" fmla="*/ 114 h 282"/>
                  <a:gd name="T4" fmla="*/ 246 w 1014"/>
                  <a:gd name="T5" fmla="*/ 126 h 282"/>
                  <a:gd name="T6" fmla="*/ 222 w 1014"/>
                  <a:gd name="T7" fmla="*/ 138 h 282"/>
                  <a:gd name="T8" fmla="*/ 186 w 1014"/>
                  <a:gd name="T9" fmla="*/ 138 h 282"/>
                  <a:gd name="T10" fmla="*/ 132 w 1014"/>
                  <a:gd name="T11" fmla="*/ 144 h 282"/>
                  <a:gd name="T12" fmla="*/ 78 w 1014"/>
                  <a:gd name="T13" fmla="*/ 162 h 282"/>
                  <a:gd name="T14" fmla="*/ 48 w 1014"/>
                  <a:gd name="T15" fmla="*/ 174 h 282"/>
                  <a:gd name="T16" fmla="*/ 24 w 1014"/>
                  <a:gd name="T17" fmla="*/ 192 h 282"/>
                  <a:gd name="T18" fmla="*/ 6 w 1014"/>
                  <a:gd name="T19" fmla="*/ 222 h 282"/>
                  <a:gd name="T20" fmla="*/ 0 w 1014"/>
                  <a:gd name="T21" fmla="*/ 252 h 282"/>
                  <a:gd name="T22" fmla="*/ 6 w 1014"/>
                  <a:gd name="T23" fmla="*/ 270 h 282"/>
                  <a:gd name="T24" fmla="*/ 24 w 1014"/>
                  <a:gd name="T25" fmla="*/ 276 h 282"/>
                  <a:gd name="T26" fmla="*/ 54 w 1014"/>
                  <a:gd name="T27" fmla="*/ 282 h 282"/>
                  <a:gd name="T28" fmla="*/ 114 w 1014"/>
                  <a:gd name="T29" fmla="*/ 282 h 282"/>
                  <a:gd name="T30" fmla="*/ 174 w 1014"/>
                  <a:gd name="T31" fmla="*/ 270 h 282"/>
                  <a:gd name="T32" fmla="*/ 216 w 1014"/>
                  <a:gd name="T33" fmla="*/ 258 h 282"/>
                  <a:gd name="T34" fmla="*/ 288 w 1014"/>
                  <a:gd name="T35" fmla="*/ 258 h 282"/>
                  <a:gd name="T36" fmla="*/ 330 w 1014"/>
                  <a:gd name="T37" fmla="*/ 252 h 282"/>
                  <a:gd name="T38" fmla="*/ 378 w 1014"/>
                  <a:gd name="T39" fmla="*/ 234 h 282"/>
                  <a:gd name="T40" fmla="*/ 420 w 1014"/>
                  <a:gd name="T41" fmla="*/ 234 h 282"/>
                  <a:gd name="T42" fmla="*/ 456 w 1014"/>
                  <a:gd name="T43" fmla="*/ 228 h 282"/>
                  <a:gd name="T44" fmla="*/ 486 w 1014"/>
                  <a:gd name="T45" fmla="*/ 222 h 282"/>
                  <a:gd name="T46" fmla="*/ 510 w 1014"/>
                  <a:gd name="T47" fmla="*/ 210 h 282"/>
                  <a:gd name="T48" fmla="*/ 534 w 1014"/>
                  <a:gd name="T49" fmla="*/ 168 h 282"/>
                  <a:gd name="T50" fmla="*/ 540 w 1014"/>
                  <a:gd name="T51" fmla="*/ 186 h 282"/>
                  <a:gd name="T52" fmla="*/ 552 w 1014"/>
                  <a:gd name="T53" fmla="*/ 204 h 282"/>
                  <a:gd name="T54" fmla="*/ 576 w 1014"/>
                  <a:gd name="T55" fmla="*/ 222 h 282"/>
                  <a:gd name="T56" fmla="*/ 612 w 1014"/>
                  <a:gd name="T57" fmla="*/ 228 h 282"/>
                  <a:gd name="T58" fmla="*/ 630 w 1014"/>
                  <a:gd name="T59" fmla="*/ 246 h 282"/>
                  <a:gd name="T60" fmla="*/ 696 w 1014"/>
                  <a:gd name="T61" fmla="*/ 264 h 282"/>
                  <a:gd name="T62" fmla="*/ 774 w 1014"/>
                  <a:gd name="T63" fmla="*/ 270 h 282"/>
                  <a:gd name="T64" fmla="*/ 846 w 1014"/>
                  <a:gd name="T65" fmla="*/ 270 h 282"/>
                  <a:gd name="T66" fmla="*/ 882 w 1014"/>
                  <a:gd name="T67" fmla="*/ 270 h 282"/>
                  <a:gd name="T68" fmla="*/ 936 w 1014"/>
                  <a:gd name="T69" fmla="*/ 258 h 282"/>
                  <a:gd name="T70" fmla="*/ 978 w 1014"/>
                  <a:gd name="T71" fmla="*/ 246 h 282"/>
                  <a:gd name="T72" fmla="*/ 1008 w 1014"/>
                  <a:gd name="T73" fmla="*/ 216 h 282"/>
                  <a:gd name="T74" fmla="*/ 1014 w 1014"/>
                  <a:gd name="T75" fmla="*/ 192 h 282"/>
                  <a:gd name="T76" fmla="*/ 1002 w 1014"/>
                  <a:gd name="T77" fmla="*/ 174 h 282"/>
                  <a:gd name="T78" fmla="*/ 978 w 1014"/>
                  <a:gd name="T79" fmla="*/ 156 h 282"/>
                  <a:gd name="T80" fmla="*/ 948 w 1014"/>
                  <a:gd name="T81" fmla="*/ 138 h 282"/>
                  <a:gd name="T82" fmla="*/ 906 w 1014"/>
                  <a:gd name="T83" fmla="*/ 126 h 282"/>
                  <a:gd name="T84" fmla="*/ 852 w 1014"/>
                  <a:gd name="T85" fmla="*/ 120 h 282"/>
                  <a:gd name="T86" fmla="*/ 798 w 1014"/>
                  <a:gd name="T87" fmla="*/ 114 h 282"/>
                  <a:gd name="T88" fmla="*/ 750 w 1014"/>
                  <a:gd name="T89" fmla="*/ 114 h 282"/>
                  <a:gd name="T90" fmla="*/ 696 w 1014"/>
                  <a:gd name="T91" fmla="*/ 120 h 282"/>
                  <a:gd name="T92" fmla="*/ 708 w 1014"/>
                  <a:gd name="T93" fmla="*/ 96 h 282"/>
                  <a:gd name="T94" fmla="*/ 708 w 1014"/>
                  <a:gd name="T95" fmla="*/ 60 h 282"/>
                  <a:gd name="T96" fmla="*/ 642 w 1014"/>
                  <a:gd name="T97" fmla="*/ 24 h 282"/>
                  <a:gd name="T98" fmla="*/ 564 w 1014"/>
                  <a:gd name="T99" fmla="*/ 0 h 282"/>
                  <a:gd name="T100" fmla="*/ 474 w 1014"/>
                  <a:gd name="T101" fmla="*/ 6 h 282"/>
                  <a:gd name="T102" fmla="*/ 294 w 1014"/>
                  <a:gd name="T103" fmla="*/ 102 h 28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014" h="282">
                    <a:moveTo>
                      <a:pt x="294" y="102"/>
                    </a:moveTo>
                    <a:lnTo>
                      <a:pt x="258" y="114"/>
                    </a:lnTo>
                    <a:lnTo>
                      <a:pt x="246" y="126"/>
                    </a:lnTo>
                    <a:lnTo>
                      <a:pt x="222" y="138"/>
                    </a:lnTo>
                    <a:lnTo>
                      <a:pt x="186" y="138"/>
                    </a:lnTo>
                    <a:lnTo>
                      <a:pt x="132" y="144"/>
                    </a:lnTo>
                    <a:lnTo>
                      <a:pt x="78" y="162"/>
                    </a:lnTo>
                    <a:lnTo>
                      <a:pt x="48" y="174"/>
                    </a:lnTo>
                    <a:lnTo>
                      <a:pt x="24" y="192"/>
                    </a:lnTo>
                    <a:lnTo>
                      <a:pt x="6" y="222"/>
                    </a:lnTo>
                    <a:lnTo>
                      <a:pt x="0" y="252"/>
                    </a:lnTo>
                    <a:lnTo>
                      <a:pt x="6" y="270"/>
                    </a:lnTo>
                    <a:lnTo>
                      <a:pt x="24" y="276"/>
                    </a:lnTo>
                    <a:lnTo>
                      <a:pt x="54" y="282"/>
                    </a:lnTo>
                    <a:lnTo>
                      <a:pt x="114" y="282"/>
                    </a:lnTo>
                    <a:lnTo>
                      <a:pt x="174" y="270"/>
                    </a:lnTo>
                    <a:lnTo>
                      <a:pt x="216" y="258"/>
                    </a:lnTo>
                    <a:lnTo>
                      <a:pt x="288" y="258"/>
                    </a:lnTo>
                    <a:lnTo>
                      <a:pt x="330" y="252"/>
                    </a:lnTo>
                    <a:lnTo>
                      <a:pt x="378" y="234"/>
                    </a:lnTo>
                    <a:lnTo>
                      <a:pt x="420" y="234"/>
                    </a:lnTo>
                    <a:lnTo>
                      <a:pt x="456" y="228"/>
                    </a:lnTo>
                    <a:lnTo>
                      <a:pt x="486" y="222"/>
                    </a:lnTo>
                    <a:lnTo>
                      <a:pt x="510" y="210"/>
                    </a:lnTo>
                    <a:lnTo>
                      <a:pt x="534" y="168"/>
                    </a:lnTo>
                    <a:lnTo>
                      <a:pt x="540" y="186"/>
                    </a:lnTo>
                    <a:lnTo>
                      <a:pt x="552" y="204"/>
                    </a:lnTo>
                    <a:lnTo>
                      <a:pt x="576" y="222"/>
                    </a:lnTo>
                    <a:lnTo>
                      <a:pt x="612" y="228"/>
                    </a:lnTo>
                    <a:lnTo>
                      <a:pt x="630" y="246"/>
                    </a:lnTo>
                    <a:lnTo>
                      <a:pt x="696" y="264"/>
                    </a:lnTo>
                    <a:lnTo>
                      <a:pt x="774" y="270"/>
                    </a:lnTo>
                    <a:lnTo>
                      <a:pt x="846" y="270"/>
                    </a:lnTo>
                    <a:lnTo>
                      <a:pt x="882" y="270"/>
                    </a:lnTo>
                    <a:lnTo>
                      <a:pt x="936" y="258"/>
                    </a:lnTo>
                    <a:lnTo>
                      <a:pt x="978" y="246"/>
                    </a:lnTo>
                    <a:lnTo>
                      <a:pt x="1008" y="216"/>
                    </a:lnTo>
                    <a:lnTo>
                      <a:pt x="1014" y="192"/>
                    </a:lnTo>
                    <a:lnTo>
                      <a:pt x="1002" y="174"/>
                    </a:lnTo>
                    <a:lnTo>
                      <a:pt x="978" y="156"/>
                    </a:lnTo>
                    <a:lnTo>
                      <a:pt x="948" y="138"/>
                    </a:lnTo>
                    <a:lnTo>
                      <a:pt x="906" y="126"/>
                    </a:lnTo>
                    <a:lnTo>
                      <a:pt x="852" y="120"/>
                    </a:lnTo>
                    <a:lnTo>
                      <a:pt x="798" y="114"/>
                    </a:lnTo>
                    <a:lnTo>
                      <a:pt x="750" y="114"/>
                    </a:lnTo>
                    <a:lnTo>
                      <a:pt x="696" y="120"/>
                    </a:lnTo>
                    <a:lnTo>
                      <a:pt x="708" y="96"/>
                    </a:lnTo>
                    <a:lnTo>
                      <a:pt x="708" y="60"/>
                    </a:lnTo>
                    <a:lnTo>
                      <a:pt x="642" y="24"/>
                    </a:lnTo>
                    <a:lnTo>
                      <a:pt x="564" y="0"/>
                    </a:lnTo>
                    <a:lnTo>
                      <a:pt x="474" y="6"/>
                    </a:lnTo>
                    <a:lnTo>
                      <a:pt x="294" y="10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7" name="Freeform 185"/>
              <p:cNvSpPr/>
              <p:nvPr/>
            </p:nvSpPr>
            <p:spPr bwMode="auto">
              <a:xfrm>
                <a:off x="3174" y="2517"/>
                <a:ext cx="606" cy="744"/>
              </a:xfrm>
              <a:custGeom>
                <a:avLst/>
                <a:gdLst>
                  <a:gd name="T0" fmla="*/ 60 w 606"/>
                  <a:gd name="T1" fmla="*/ 168 h 744"/>
                  <a:gd name="T2" fmla="*/ 36 w 606"/>
                  <a:gd name="T3" fmla="*/ 192 h 744"/>
                  <a:gd name="T4" fmla="*/ 18 w 606"/>
                  <a:gd name="T5" fmla="*/ 222 h 744"/>
                  <a:gd name="T6" fmla="*/ 6 w 606"/>
                  <a:gd name="T7" fmla="*/ 252 h 744"/>
                  <a:gd name="T8" fmla="*/ 6 w 606"/>
                  <a:gd name="T9" fmla="*/ 282 h 744"/>
                  <a:gd name="T10" fmla="*/ 0 w 606"/>
                  <a:gd name="T11" fmla="*/ 318 h 744"/>
                  <a:gd name="T12" fmla="*/ 6 w 606"/>
                  <a:gd name="T13" fmla="*/ 348 h 744"/>
                  <a:gd name="T14" fmla="*/ 12 w 606"/>
                  <a:gd name="T15" fmla="*/ 384 h 744"/>
                  <a:gd name="T16" fmla="*/ 30 w 606"/>
                  <a:gd name="T17" fmla="*/ 432 h 744"/>
                  <a:gd name="T18" fmla="*/ 42 w 606"/>
                  <a:gd name="T19" fmla="*/ 456 h 744"/>
                  <a:gd name="T20" fmla="*/ 54 w 606"/>
                  <a:gd name="T21" fmla="*/ 474 h 744"/>
                  <a:gd name="T22" fmla="*/ 66 w 606"/>
                  <a:gd name="T23" fmla="*/ 492 h 744"/>
                  <a:gd name="T24" fmla="*/ 84 w 606"/>
                  <a:gd name="T25" fmla="*/ 516 h 744"/>
                  <a:gd name="T26" fmla="*/ 108 w 606"/>
                  <a:gd name="T27" fmla="*/ 564 h 744"/>
                  <a:gd name="T28" fmla="*/ 126 w 606"/>
                  <a:gd name="T29" fmla="*/ 606 h 744"/>
                  <a:gd name="T30" fmla="*/ 126 w 606"/>
                  <a:gd name="T31" fmla="*/ 618 h 744"/>
                  <a:gd name="T32" fmla="*/ 126 w 606"/>
                  <a:gd name="T33" fmla="*/ 636 h 744"/>
                  <a:gd name="T34" fmla="*/ 126 w 606"/>
                  <a:gd name="T35" fmla="*/ 654 h 744"/>
                  <a:gd name="T36" fmla="*/ 108 w 606"/>
                  <a:gd name="T37" fmla="*/ 702 h 744"/>
                  <a:gd name="T38" fmla="*/ 108 w 606"/>
                  <a:gd name="T39" fmla="*/ 708 h 744"/>
                  <a:gd name="T40" fmla="*/ 114 w 606"/>
                  <a:gd name="T41" fmla="*/ 708 h 744"/>
                  <a:gd name="T42" fmla="*/ 126 w 606"/>
                  <a:gd name="T43" fmla="*/ 702 h 744"/>
                  <a:gd name="T44" fmla="*/ 150 w 606"/>
                  <a:gd name="T45" fmla="*/ 696 h 744"/>
                  <a:gd name="T46" fmla="*/ 180 w 606"/>
                  <a:gd name="T47" fmla="*/ 696 h 744"/>
                  <a:gd name="T48" fmla="*/ 216 w 606"/>
                  <a:gd name="T49" fmla="*/ 702 h 744"/>
                  <a:gd name="T50" fmla="*/ 246 w 606"/>
                  <a:gd name="T51" fmla="*/ 714 h 744"/>
                  <a:gd name="T52" fmla="*/ 294 w 606"/>
                  <a:gd name="T53" fmla="*/ 732 h 744"/>
                  <a:gd name="T54" fmla="*/ 336 w 606"/>
                  <a:gd name="T55" fmla="*/ 738 h 744"/>
                  <a:gd name="T56" fmla="*/ 360 w 606"/>
                  <a:gd name="T57" fmla="*/ 744 h 744"/>
                  <a:gd name="T58" fmla="*/ 360 w 606"/>
                  <a:gd name="T59" fmla="*/ 726 h 744"/>
                  <a:gd name="T60" fmla="*/ 366 w 606"/>
                  <a:gd name="T61" fmla="*/ 684 h 744"/>
                  <a:gd name="T62" fmla="*/ 360 w 606"/>
                  <a:gd name="T63" fmla="*/ 666 h 744"/>
                  <a:gd name="T64" fmla="*/ 372 w 606"/>
                  <a:gd name="T65" fmla="*/ 672 h 744"/>
                  <a:gd name="T66" fmla="*/ 420 w 606"/>
                  <a:gd name="T67" fmla="*/ 666 h 744"/>
                  <a:gd name="T68" fmla="*/ 450 w 606"/>
                  <a:gd name="T69" fmla="*/ 666 h 744"/>
                  <a:gd name="T70" fmla="*/ 498 w 606"/>
                  <a:gd name="T71" fmla="*/ 666 h 744"/>
                  <a:gd name="T72" fmla="*/ 528 w 606"/>
                  <a:gd name="T73" fmla="*/ 672 h 744"/>
                  <a:gd name="T74" fmla="*/ 540 w 606"/>
                  <a:gd name="T75" fmla="*/ 642 h 744"/>
                  <a:gd name="T76" fmla="*/ 546 w 606"/>
                  <a:gd name="T77" fmla="*/ 594 h 744"/>
                  <a:gd name="T78" fmla="*/ 552 w 606"/>
                  <a:gd name="T79" fmla="*/ 528 h 744"/>
                  <a:gd name="T80" fmla="*/ 552 w 606"/>
                  <a:gd name="T81" fmla="*/ 492 h 744"/>
                  <a:gd name="T82" fmla="*/ 558 w 606"/>
                  <a:gd name="T83" fmla="*/ 438 h 744"/>
                  <a:gd name="T84" fmla="*/ 582 w 606"/>
                  <a:gd name="T85" fmla="*/ 384 h 744"/>
                  <a:gd name="T86" fmla="*/ 594 w 606"/>
                  <a:gd name="T87" fmla="*/ 336 h 744"/>
                  <a:gd name="T88" fmla="*/ 606 w 606"/>
                  <a:gd name="T89" fmla="*/ 288 h 744"/>
                  <a:gd name="T90" fmla="*/ 606 w 606"/>
                  <a:gd name="T91" fmla="*/ 240 h 744"/>
                  <a:gd name="T92" fmla="*/ 606 w 606"/>
                  <a:gd name="T93" fmla="*/ 192 h 744"/>
                  <a:gd name="T94" fmla="*/ 594 w 606"/>
                  <a:gd name="T95" fmla="*/ 126 h 744"/>
                  <a:gd name="T96" fmla="*/ 546 w 606"/>
                  <a:gd name="T97" fmla="*/ 66 h 744"/>
                  <a:gd name="T98" fmla="*/ 534 w 606"/>
                  <a:gd name="T99" fmla="*/ 30 h 744"/>
                  <a:gd name="T100" fmla="*/ 426 w 606"/>
                  <a:gd name="T101" fmla="*/ 30 h 744"/>
                  <a:gd name="T102" fmla="*/ 324 w 606"/>
                  <a:gd name="T103" fmla="*/ 0 h 744"/>
                  <a:gd name="T104" fmla="*/ 120 w 606"/>
                  <a:gd name="T105" fmla="*/ 24 h 744"/>
                  <a:gd name="T106" fmla="*/ 60 w 606"/>
                  <a:gd name="T107" fmla="*/ 168 h 744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606" h="744">
                    <a:moveTo>
                      <a:pt x="60" y="168"/>
                    </a:moveTo>
                    <a:lnTo>
                      <a:pt x="36" y="192"/>
                    </a:lnTo>
                    <a:lnTo>
                      <a:pt x="18" y="222"/>
                    </a:lnTo>
                    <a:lnTo>
                      <a:pt x="6" y="252"/>
                    </a:lnTo>
                    <a:lnTo>
                      <a:pt x="6" y="282"/>
                    </a:lnTo>
                    <a:lnTo>
                      <a:pt x="0" y="318"/>
                    </a:lnTo>
                    <a:lnTo>
                      <a:pt x="6" y="348"/>
                    </a:lnTo>
                    <a:lnTo>
                      <a:pt x="12" y="384"/>
                    </a:lnTo>
                    <a:lnTo>
                      <a:pt x="30" y="432"/>
                    </a:lnTo>
                    <a:lnTo>
                      <a:pt x="42" y="456"/>
                    </a:lnTo>
                    <a:lnTo>
                      <a:pt x="54" y="474"/>
                    </a:lnTo>
                    <a:lnTo>
                      <a:pt x="66" y="492"/>
                    </a:lnTo>
                    <a:lnTo>
                      <a:pt x="84" y="516"/>
                    </a:lnTo>
                    <a:lnTo>
                      <a:pt x="108" y="564"/>
                    </a:lnTo>
                    <a:lnTo>
                      <a:pt x="126" y="606"/>
                    </a:lnTo>
                    <a:lnTo>
                      <a:pt x="126" y="618"/>
                    </a:lnTo>
                    <a:lnTo>
                      <a:pt x="126" y="636"/>
                    </a:lnTo>
                    <a:lnTo>
                      <a:pt x="126" y="654"/>
                    </a:lnTo>
                    <a:lnTo>
                      <a:pt x="108" y="702"/>
                    </a:lnTo>
                    <a:lnTo>
                      <a:pt x="108" y="708"/>
                    </a:lnTo>
                    <a:lnTo>
                      <a:pt x="114" y="708"/>
                    </a:lnTo>
                    <a:lnTo>
                      <a:pt x="126" y="702"/>
                    </a:lnTo>
                    <a:lnTo>
                      <a:pt x="150" y="696"/>
                    </a:lnTo>
                    <a:lnTo>
                      <a:pt x="180" y="696"/>
                    </a:lnTo>
                    <a:lnTo>
                      <a:pt x="216" y="702"/>
                    </a:lnTo>
                    <a:lnTo>
                      <a:pt x="246" y="714"/>
                    </a:lnTo>
                    <a:lnTo>
                      <a:pt x="294" y="732"/>
                    </a:lnTo>
                    <a:lnTo>
                      <a:pt x="336" y="738"/>
                    </a:lnTo>
                    <a:lnTo>
                      <a:pt x="360" y="744"/>
                    </a:lnTo>
                    <a:lnTo>
                      <a:pt x="360" y="726"/>
                    </a:lnTo>
                    <a:lnTo>
                      <a:pt x="366" y="684"/>
                    </a:lnTo>
                    <a:lnTo>
                      <a:pt x="360" y="666"/>
                    </a:lnTo>
                    <a:lnTo>
                      <a:pt x="372" y="672"/>
                    </a:lnTo>
                    <a:lnTo>
                      <a:pt x="420" y="666"/>
                    </a:lnTo>
                    <a:lnTo>
                      <a:pt x="450" y="666"/>
                    </a:lnTo>
                    <a:lnTo>
                      <a:pt x="498" y="666"/>
                    </a:lnTo>
                    <a:lnTo>
                      <a:pt x="528" y="672"/>
                    </a:lnTo>
                    <a:lnTo>
                      <a:pt x="540" y="642"/>
                    </a:lnTo>
                    <a:lnTo>
                      <a:pt x="546" y="594"/>
                    </a:lnTo>
                    <a:lnTo>
                      <a:pt x="552" y="528"/>
                    </a:lnTo>
                    <a:lnTo>
                      <a:pt x="552" y="492"/>
                    </a:lnTo>
                    <a:lnTo>
                      <a:pt x="558" y="438"/>
                    </a:lnTo>
                    <a:lnTo>
                      <a:pt x="582" y="384"/>
                    </a:lnTo>
                    <a:lnTo>
                      <a:pt x="594" y="336"/>
                    </a:lnTo>
                    <a:lnTo>
                      <a:pt x="606" y="288"/>
                    </a:lnTo>
                    <a:lnTo>
                      <a:pt x="606" y="240"/>
                    </a:lnTo>
                    <a:lnTo>
                      <a:pt x="606" y="192"/>
                    </a:lnTo>
                    <a:lnTo>
                      <a:pt x="594" y="126"/>
                    </a:lnTo>
                    <a:lnTo>
                      <a:pt x="546" y="66"/>
                    </a:lnTo>
                    <a:lnTo>
                      <a:pt x="534" y="30"/>
                    </a:lnTo>
                    <a:lnTo>
                      <a:pt x="426" y="30"/>
                    </a:lnTo>
                    <a:lnTo>
                      <a:pt x="324" y="0"/>
                    </a:lnTo>
                    <a:lnTo>
                      <a:pt x="120" y="24"/>
                    </a:lnTo>
                    <a:lnTo>
                      <a:pt x="60" y="168"/>
                    </a:lnTo>
                    <a:close/>
                  </a:path>
                </a:pathLst>
              </a:custGeom>
              <a:solidFill>
                <a:srgbClr val="963D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8" name="Freeform 186"/>
              <p:cNvSpPr/>
              <p:nvPr/>
            </p:nvSpPr>
            <p:spPr bwMode="auto">
              <a:xfrm>
                <a:off x="3174" y="2517"/>
                <a:ext cx="606" cy="744"/>
              </a:xfrm>
              <a:custGeom>
                <a:avLst/>
                <a:gdLst>
                  <a:gd name="T0" fmla="*/ 60 w 606"/>
                  <a:gd name="T1" fmla="*/ 168 h 744"/>
                  <a:gd name="T2" fmla="*/ 36 w 606"/>
                  <a:gd name="T3" fmla="*/ 192 h 744"/>
                  <a:gd name="T4" fmla="*/ 18 w 606"/>
                  <a:gd name="T5" fmla="*/ 222 h 744"/>
                  <a:gd name="T6" fmla="*/ 6 w 606"/>
                  <a:gd name="T7" fmla="*/ 252 h 744"/>
                  <a:gd name="T8" fmla="*/ 6 w 606"/>
                  <a:gd name="T9" fmla="*/ 282 h 744"/>
                  <a:gd name="T10" fmla="*/ 0 w 606"/>
                  <a:gd name="T11" fmla="*/ 318 h 744"/>
                  <a:gd name="T12" fmla="*/ 6 w 606"/>
                  <a:gd name="T13" fmla="*/ 348 h 744"/>
                  <a:gd name="T14" fmla="*/ 12 w 606"/>
                  <a:gd name="T15" fmla="*/ 384 h 744"/>
                  <a:gd name="T16" fmla="*/ 30 w 606"/>
                  <a:gd name="T17" fmla="*/ 432 h 744"/>
                  <a:gd name="T18" fmla="*/ 42 w 606"/>
                  <a:gd name="T19" fmla="*/ 456 h 744"/>
                  <a:gd name="T20" fmla="*/ 54 w 606"/>
                  <a:gd name="T21" fmla="*/ 474 h 744"/>
                  <a:gd name="T22" fmla="*/ 66 w 606"/>
                  <a:gd name="T23" fmla="*/ 492 h 744"/>
                  <a:gd name="T24" fmla="*/ 84 w 606"/>
                  <a:gd name="T25" fmla="*/ 516 h 744"/>
                  <a:gd name="T26" fmla="*/ 108 w 606"/>
                  <a:gd name="T27" fmla="*/ 564 h 744"/>
                  <a:gd name="T28" fmla="*/ 126 w 606"/>
                  <a:gd name="T29" fmla="*/ 606 h 744"/>
                  <a:gd name="T30" fmla="*/ 126 w 606"/>
                  <a:gd name="T31" fmla="*/ 618 h 744"/>
                  <a:gd name="T32" fmla="*/ 126 w 606"/>
                  <a:gd name="T33" fmla="*/ 636 h 744"/>
                  <a:gd name="T34" fmla="*/ 126 w 606"/>
                  <a:gd name="T35" fmla="*/ 654 h 744"/>
                  <a:gd name="T36" fmla="*/ 108 w 606"/>
                  <a:gd name="T37" fmla="*/ 702 h 744"/>
                  <a:gd name="T38" fmla="*/ 108 w 606"/>
                  <a:gd name="T39" fmla="*/ 708 h 744"/>
                  <a:gd name="T40" fmla="*/ 114 w 606"/>
                  <a:gd name="T41" fmla="*/ 708 h 744"/>
                  <a:gd name="T42" fmla="*/ 126 w 606"/>
                  <a:gd name="T43" fmla="*/ 702 h 744"/>
                  <a:gd name="T44" fmla="*/ 150 w 606"/>
                  <a:gd name="T45" fmla="*/ 696 h 744"/>
                  <a:gd name="T46" fmla="*/ 180 w 606"/>
                  <a:gd name="T47" fmla="*/ 696 h 744"/>
                  <a:gd name="T48" fmla="*/ 216 w 606"/>
                  <a:gd name="T49" fmla="*/ 702 h 744"/>
                  <a:gd name="T50" fmla="*/ 246 w 606"/>
                  <a:gd name="T51" fmla="*/ 714 h 744"/>
                  <a:gd name="T52" fmla="*/ 294 w 606"/>
                  <a:gd name="T53" fmla="*/ 732 h 744"/>
                  <a:gd name="T54" fmla="*/ 336 w 606"/>
                  <a:gd name="T55" fmla="*/ 738 h 744"/>
                  <a:gd name="T56" fmla="*/ 360 w 606"/>
                  <a:gd name="T57" fmla="*/ 744 h 744"/>
                  <a:gd name="T58" fmla="*/ 360 w 606"/>
                  <a:gd name="T59" fmla="*/ 726 h 744"/>
                  <a:gd name="T60" fmla="*/ 366 w 606"/>
                  <a:gd name="T61" fmla="*/ 684 h 744"/>
                  <a:gd name="T62" fmla="*/ 360 w 606"/>
                  <a:gd name="T63" fmla="*/ 666 h 744"/>
                  <a:gd name="T64" fmla="*/ 372 w 606"/>
                  <a:gd name="T65" fmla="*/ 672 h 744"/>
                  <a:gd name="T66" fmla="*/ 420 w 606"/>
                  <a:gd name="T67" fmla="*/ 666 h 744"/>
                  <a:gd name="T68" fmla="*/ 450 w 606"/>
                  <a:gd name="T69" fmla="*/ 666 h 744"/>
                  <a:gd name="T70" fmla="*/ 498 w 606"/>
                  <a:gd name="T71" fmla="*/ 666 h 744"/>
                  <a:gd name="T72" fmla="*/ 528 w 606"/>
                  <a:gd name="T73" fmla="*/ 672 h 744"/>
                  <a:gd name="T74" fmla="*/ 540 w 606"/>
                  <a:gd name="T75" fmla="*/ 642 h 744"/>
                  <a:gd name="T76" fmla="*/ 546 w 606"/>
                  <a:gd name="T77" fmla="*/ 594 h 744"/>
                  <a:gd name="T78" fmla="*/ 552 w 606"/>
                  <a:gd name="T79" fmla="*/ 528 h 744"/>
                  <a:gd name="T80" fmla="*/ 552 w 606"/>
                  <a:gd name="T81" fmla="*/ 492 h 744"/>
                  <a:gd name="T82" fmla="*/ 558 w 606"/>
                  <a:gd name="T83" fmla="*/ 438 h 744"/>
                  <a:gd name="T84" fmla="*/ 582 w 606"/>
                  <a:gd name="T85" fmla="*/ 384 h 744"/>
                  <a:gd name="T86" fmla="*/ 594 w 606"/>
                  <a:gd name="T87" fmla="*/ 336 h 744"/>
                  <a:gd name="T88" fmla="*/ 606 w 606"/>
                  <a:gd name="T89" fmla="*/ 288 h 744"/>
                  <a:gd name="T90" fmla="*/ 606 w 606"/>
                  <a:gd name="T91" fmla="*/ 240 h 744"/>
                  <a:gd name="T92" fmla="*/ 606 w 606"/>
                  <a:gd name="T93" fmla="*/ 192 h 744"/>
                  <a:gd name="T94" fmla="*/ 594 w 606"/>
                  <a:gd name="T95" fmla="*/ 126 h 744"/>
                  <a:gd name="T96" fmla="*/ 546 w 606"/>
                  <a:gd name="T97" fmla="*/ 66 h 744"/>
                  <a:gd name="T98" fmla="*/ 534 w 606"/>
                  <a:gd name="T99" fmla="*/ 30 h 744"/>
                  <a:gd name="T100" fmla="*/ 426 w 606"/>
                  <a:gd name="T101" fmla="*/ 30 h 744"/>
                  <a:gd name="T102" fmla="*/ 324 w 606"/>
                  <a:gd name="T103" fmla="*/ 0 h 744"/>
                  <a:gd name="T104" fmla="*/ 120 w 606"/>
                  <a:gd name="T105" fmla="*/ 24 h 744"/>
                  <a:gd name="T106" fmla="*/ 60 w 606"/>
                  <a:gd name="T107" fmla="*/ 168 h 744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606" h="744">
                    <a:moveTo>
                      <a:pt x="60" y="168"/>
                    </a:moveTo>
                    <a:lnTo>
                      <a:pt x="36" y="192"/>
                    </a:lnTo>
                    <a:lnTo>
                      <a:pt x="18" y="222"/>
                    </a:lnTo>
                    <a:lnTo>
                      <a:pt x="6" y="252"/>
                    </a:lnTo>
                    <a:lnTo>
                      <a:pt x="6" y="282"/>
                    </a:lnTo>
                    <a:lnTo>
                      <a:pt x="0" y="318"/>
                    </a:lnTo>
                    <a:lnTo>
                      <a:pt x="6" y="348"/>
                    </a:lnTo>
                    <a:lnTo>
                      <a:pt x="12" y="384"/>
                    </a:lnTo>
                    <a:lnTo>
                      <a:pt x="30" y="432"/>
                    </a:lnTo>
                    <a:lnTo>
                      <a:pt x="42" y="456"/>
                    </a:lnTo>
                    <a:lnTo>
                      <a:pt x="54" y="474"/>
                    </a:lnTo>
                    <a:lnTo>
                      <a:pt x="66" y="492"/>
                    </a:lnTo>
                    <a:lnTo>
                      <a:pt x="84" y="516"/>
                    </a:lnTo>
                    <a:lnTo>
                      <a:pt x="108" y="564"/>
                    </a:lnTo>
                    <a:lnTo>
                      <a:pt x="126" y="606"/>
                    </a:lnTo>
                    <a:lnTo>
                      <a:pt x="126" y="618"/>
                    </a:lnTo>
                    <a:lnTo>
                      <a:pt x="126" y="636"/>
                    </a:lnTo>
                    <a:lnTo>
                      <a:pt x="126" y="654"/>
                    </a:lnTo>
                    <a:lnTo>
                      <a:pt x="108" y="702"/>
                    </a:lnTo>
                    <a:lnTo>
                      <a:pt x="108" y="708"/>
                    </a:lnTo>
                    <a:lnTo>
                      <a:pt x="114" y="708"/>
                    </a:lnTo>
                    <a:lnTo>
                      <a:pt x="126" y="702"/>
                    </a:lnTo>
                    <a:lnTo>
                      <a:pt x="150" y="696"/>
                    </a:lnTo>
                    <a:lnTo>
                      <a:pt x="180" y="696"/>
                    </a:lnTo>
                    <a:lnTo>
                      <a:pt x="216" y="702"/>
                    </a:lnTo>
                    <a:lnTo>
                      <a:pt x="246" y="714"/>
                    </a:lnTo>
                    <a:lnTo>
                      <a:pt x="294" y="732"/>
                    </a:lnTo>
                    <a:lnTo>
                      <a:pt x="336" y="738"/>
                    </a:lnTo>
                    <a:lnTo>
                      <a:pt x="360" y="744"/>
                    </a:lnTo>
                    <a:lnTo>
                      <a:pt x="360" y="726"/>
                    </a:lnTo>
                    <a:lnTo>
                      <a:pt x="366" y="684"/>
                    </a:lnTo>
                    <a:lnTo>
                      <a:pt x="360" y="666"/>
                    </a:lnTo>
                    <a:lnTo>
                      <a:pt x="372" y="672"/>
                    </a:lnTo>
                    <a:lnTo>
                      <a:pt x="420" y="666"/>
                    </a:lnTo>
                    <a:lnTo>
                      <a:pt x="450" y="666"/>
                    </a:lnTo>
                    <a:lnTo>
                      <a:pt x="498" y="666"/>
                    </a:lnTo>
                    <a:lnTo>
                      <a:pt x="528" y="672"/>
                    </a:lnTo>
                    <a:lnTo>
                      <a:pt x="540" y="642"/>
                    </a:lnTo>
                    <a:lnTo>
                      <a:pt x="546" y="594"/>
                    </a:lnTo>
                    <a:lnTo>
                      <a:pt x="552" y="528"/>
                    </a:lnTo>
                    <a:lnTo>
                      <a:pt x="552" y="492"/>
                    </a:lnTo>
                    <a:lnTo>
                      <a:pt x="558" y="438"/>
                    </a:lnTo>
                    <a:lnTo>
                      <a:pt x="582" y="384"/>
                    </a:lnTo>
                    <a:lnTo>
                      <a:pt x="594" y="336"/>
                    </a:lnTo>
                    <a:lnTo>
                      <a:pt x="606" y="288"/>
                    </a:lnTo>
                    <a:lnTo>
                      <a:pt x="606" y="240"/>
                    </a:lnTo>
                    <a:lnTo>
                      <a:pt x="606" y="192"/>
                    </a:lnTo>
                    <a:lnTo>
                      <a:pt x="594" y="126"/>
                    </a:lnTo>
                    <a:lnTo>
                      <a:pt x="546" y="66"/>
                    </a:lnTo>
                    <a:lnTo>
                      <a:pt x="534" y="30"/>
                    </a:lnTo>
                    <a:lnTo>
                      <a:pt x="426" y="30"/>
                    </a:lnTo>
                    <a:lnTo>
                      <a:pt x="324" y="0"/>
                    </a:lnTo>
                    <a:lnTo>
                      <a:pt x="120" y="24"/>
                    </a:lnTo>
                    <a:lnTo>
                      <a:pt x="60" y="16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9" name="Freeform 187"/>
              <p:cNvSpPr/>
              <p:nvPr/>
            </p:nvSpPr>
            <p:spPr bwMode="auto">
              <a:xfrm>
                <a:off x="3426" y="2331"/>
                <a:ext cx="300" cy="324"/>
              </a:xfrm>
              <a:custGeom>
                <a:avLst/>
                <a:gdLst>
                  <a:gd name="T0" fmla="*/ 60 w 300"/>
                  <a:gd name="T1" fmla="*/ 324 h 324"/>
                  <a:gd name="T2" fmla="*/ 132 w 300"/>
                  <a:gd name="T3" fmla="*/ 324 h 324"/>
                  <a:gd name="T4" fmla="*/ 198 w 300"/>
                  <a:gd name="T5" fmla="*/ 318 h 324"/>
                  <a:gd name="T6" fmla="*/ 294 w 300"/>
                  <a:gd name="T7" fmla="*/ 300 h 324"/>
                  <a:gd name="T8" fmla="*/ 300 w 300"/>
                  <a:gd name="T9" fmla="*/ 186 h 324"/>
                  <a:gd name="T10" fmla="*/ 234 w 300"/>
                  <a:gd name="T11" fmla="*/ 54 h 324"/>
                  <a:gd name="T12" fmla="*/ 198 w 300"/>
                  <a:gd name="T13" fmla="*/ 30 h 324"/>
                  <a:gd name="T14" fmla="*/ 126 w 300"/>
                  <a:gd name="T15" fmla="*/ 0 h 324"/>
                  <a:gd name="T16" fmla="*/ 18 w 300"/>
                  <a:gd name="T17" fmla="*/ 36 h 324"/>
                  <a:gd name="T18" fmla="*/ 0 w 300"/>
                  <a:gd name="T19" fmla="*/ 144 h 324"/>
                  <a:gd name="T20" fmla="*/ 12 w 300"/>
                  <a:gd name="T21" fmla="*/ 186 h 324"/>
                  <a:gd name="T22" fmla="*/ 60 w 300"/>
                  <a:gd name="T23" fmla="*/ 324 h 32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00" h="324">
                    <a:moveTo>
                      <a:pt x="60" y="324"/>
                    </a:moveTo>
                    <a:lnTo>
                      <a:pt x="132" y="324"/>
                    </a:lnTo>
                    <a:lnTo>
                      <a:pt x="198" y="318"/>
                    </a:lnTo>
                    <a:lnTo>
                      <a:pt x="294" y="300"/>
                    </a:lnTo>
                    <a:lnTo>
                      <a:pt x="300" y="186"/>
                    </a:lnTo>
                    <a:lnTo>
                      <a:pt x="234" y="54"/>
                    </a:lnTo>
                    <a:lnTo>
                      <a:pt x="198" y="30"/>
                    </a:lnTo>
                    <a:lnTo>
                      <a:pt x="126" y="0"/>
                    </a:lnTo>
                    <a:lnTo>
                      <a:pt x="18" y="36"/>
                    </a:lnTo>
                    <a:lnTo>
                      <a:pt x="0" y="144"/>
                    </a:lnTo>
                    <a:lnTo>
                      <a:pt x="12" y="186"/>
                    </a:lnTo>
                    <a:lnTo>
                      <a:pt x="60" y="3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0" name="Freeform 188"/>
              <p:cNvSpPr/>
              <p:nvPr/>
            </p:nvSpPr>
            <p:spPr bwMode="auto">
              <a:xfrm>
                <a:off x="3426" y="2331"/>
                <a:ext cx="300" cy="324"/>
              </a:xfrm>
              <a:custGeom>
                <a:avLst/>
                <a:gdLst>
                  <a:gd name="T0" fmla="*/ 60 w 300"/>
                  <a:gd name="T1" fmla="*/ 324 h 324"/>
                  <a:gd name="T2" fmla="*/ 132 w 300"/>
                  <a:gd name="T3" fmla="*/ 324 h 324"/>
                  <a:gd name="T4" fmla="*/ 198 w 300"/>
                  <a:gd name="T5" fmla="*/ 318 h 324"/>
                  <a:gd name="T6" fmla="*/ 294 w 300"/>
                  <a:gd name="T7" fmla="*/ 300 h 324"/>
                  <a:gd name="T8" fmla="*/ 300 w 300"/>
                  <a:gd name="T9" fmla="*/ 186 h 324"/>
                  <a:gd name="T10" fmla="*/ 234 w 300"/>
                  <a:gd name="T11" fmla="*/ 54 h 324"/>
                  <a:gd name="T12" fmla="*/ 198 w 300"/>
                  <a:gd name="T13" fmla="*/ 30 h 324"/>
                  <a:gd name="T14" fmla="*/ 126 w 300"/>
                  <a:gd name="T15" fmla="*/ 0 h 324"/>
                  <a:gd name="T16" fmla="*/ 18 w 300"/>
                  <a:gd name="T17" fmla="*/ 36 h 324"/>
                  <a:gd name="T18" fmla="*/ 0 w 300"/>
                  <a:gd name="T19" fmla="*/ 144 h 324"/>
                  <a:gd name="T20" fmla="*/ 12 w 300"/>
                  <a:gd name="T21" fmla="*/ 186 h 324"/>
                  <a:gd name="T22" fmla="*/ 60 w 300"/>
                  <a:gd name="T23" fmla="*/ 324 h 32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00" h="324">
                    <a:moveTo>
                      <a:pt x="60" y="324"/>
                    </a:moveTo>
                    <a:lnTo>
                      <a:pt x="132" y="324"/>
                    </a:lnTo>
                    <a:lnTo>
                      <a:pt x="198" y="318"/>
                    </a:lnTo>
                    <a:lnTo>
                      <a:pt x="294" y="300"/>
                    </a:lnTo>
                    <a:lnTo>
                      <a:pt x="300" y="186"/>
                    </a:lnTo>
                    <a:lnTo>
                      <a:pt x="234" y="54"/>
                    </a:lnTo>
                    <a:lnTo>
                      <a:pt x="198" y="30"/>
                    </a:lnTo>
                    <a:lnTo>
                      <a:pt x="126" y="0"/>
                    </a:lnTo>
                    <a:lnTo>
                      <a:pt x="18" y="36"/>
                    </a:lnTo>
                    <a:lnTo>
                      <a:pt x="0" y="144"/>
                    </a:lnTo>
                    <a:lnTo>
                      <a:pt x="12" y="186"/>
                    </a:lnTo>
                    <a:lnTo>
                      <a:pt x="60" y="324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1" name="Freeform 189"/>
              <p:cNvSpPr/>
              <p:nvPr/>
            </p:nvSpPr>
            <p:spPr bwMode="auto">
              <a:xfrm>
                <a:off x="3414" y="2103"/>
                <a:ext cx="576" cy="630"/>
              </a:xfrm>
              <a:custGeom>
                <a:avLst/>
                <a:gdLst>
                  <a:gd name="T0" fmla="*/ 132 w 576"/>
                  <a:gd name="T1" fmla="*/ 324 h 630"/>
                  <a:gd name="T2" fmla="*/ 168 w 576"/>
                  <a:gd name="T3" fmla="*/ 360 h 630"/>
                  <a:gd name="T4" fmla="*/ 204 w 576"/>
                  <a:gd name="T5" fmla="*/ 402 h 630"/>
                  <a:gd name="T6" fmla="*/ 222 w 576"/>
                  <a:gd name="T7" fmla="*/ 444 h 630"/>
                  <a:gd name="T8" fmla="*/ 240 w 576"/>
                  <a:gd name="T9" fmla="*/ 492 h 630"/>
                  <a:gd name="T10" fmla="*/ 246 w 576"/>
                  <a:gd name="T11" fmla="*/ 546 h 630"/>
                  <a:gd name="T12" fmla="*/ 246 w 576"/>
                  <a:gd name="T13" fmla="*/ 582 h 630"/>
                  <a:gd name="T14" fmla="*/ 240 w 576"/>
                  <a:gd name="T15" fmla="*/ 630 h 630"/>
                  <a:gd name="T16" fmla="*/ 270 w 576"/>
                  <a:gd name="T17" fmla="*/ 624 h 630"/>
                  <a:gd name="T18" fmla="*/ 348 w 576"/>
                  <a:gd name="T19" fmla="*/ 612 h 630"/>
                  <a:gd name="T20" fmla="*/ 420 w 576"/>
                  <a:gd name="T21" fmla="*/ 606 h 630"/>
                  <a:gd name="T22" fmla="*/ 468 w 576"/>
                  <a:gd name="T23" fmla="*/ 600 h 630"/>
                  <a:gd name="T24" fmla="*/ 474 w 576"/>
                  <a:gd name="T25" fmla="*/ 576 h 630"/>
                  <a:gd name="T26" fmla="*/ 474 w 576"/>
                  <a:gd name="T27" fmla="*/ 546 h 630"/>
                  <a:gd name="T28" fmla="*/ 474 w 576"/>
                  <a:gd name="T29" fmla="*/ 510 h 630"/>
                  <a:gd name="T30" fmla="*/ 450 w 576"/>
                  <a:gd name="T31" fmla="*/ 456 h 630"/>
                  <a:gd name="T32" fmla="*/ 444 w 576"/>
                  <a:gd name="T33" fmla="*/ 426 h 630"/>
                  <a:gd name="T34" fmla="*/ 444 w 576"/>
                  <a:gd name="T35" fmla="*/ 396 h 630"/>
                  <a:gd name="T36" fmla="*/ 480 w 576"/>
                  <a:gd name="T37" fmla="*/ 372 h 630"/>
                  <a:gd name="T38" fmla="*/ 516 w 576"/>
                  <a:gd name="T39" fmla="*/ 342 h 630"/>
                  <a:gd name="T40" fmla="*/ 552 w 576"/>
                  <a:gd name="T41" fmla="*/ 306 h 630"/>
                  <a:gd name="T42" fmla="*/ 570 w 576"/>
                  <a:gd name="T43" fmla="*/ 288 h 630"/>
                  <a:gd name="T44" fmla="*/ 576 w 576"/>
                  <a:gd name="T45" fmla="*/ 270 h 630"/>
                  <a:gd name="T46" fmla="*/ 576 w 576"/>
                  <a:gd name="T47" fmla="*/ 252 h 630"/>
                  <a:gd name="T48" fmla="*/ 570 w 576"/>
                  <a:gd name="T49" fmla="*/ 234 h 630"/>
                  <a:gd name="T50" fmla="*/ 564 w 576"/>
                  <a:gd name="T51" fmla="*/ 222 h 630"/>
                  <a:gd name="T52" fmla="*/ 540 w 576"/>
                  <a:gd name="T53" fmla="*/ 198 h 630"/>
                  <a:gd name="T54" fmla="*/ 498 w 576"/>
                  <a:gd name="T55" fmla="*/ 144 h 630"/>
                  <a:gd name="T56" fmla="*/ 462 w 576"/>
                  <a:gd name="T57" fmla="*/ 102 h 630"/>
                  <a:gd name="T58" fmla="*/ 390 w 576"/>
                  <a:gd name="T59" fmla="*/ 48 h 630"/>
                  <a:gd name="T60" fmla="*/ 330 w 576"/>
                  <a:gd name="T61" fmla="*/ 0 h 630"/>
                  <a:gd name="T62" fmla="*/ 294 w 576"/>
                  <a:gd name="T63" fmla="*/ 0 h 630"/>
                  <a:gd name="T64" fmla="*/ 198 w 576"/>
                  <a:gd name="T65" fmla="*/ 6 h 630"/>
                  <a:gd name="T66" fmla="*/ 120 w 576"/>
                  <a:gd name="T67" fmla="*/ 18 h 630"/>
                  <a:gd name="T68" fmla="*/ 114 w 576"/>
                  <a:gd name="T69" fmla="*/ 30 h 630"/>
                  <a:gd name="T70" fmla="*/ 6 w 576"/>
                  <a:gd name="T71" fmla="*/ 66 h 630"/>
                  <a:gd name="T72" fmla="*/ 0 w 576"/>
                  <a:gd name="T73" fmla="*/ 90 h 630"/>
                  <a:gd name="T74" fmla="*/ 42 w 576"/>
                  <a:gd name="T75" fmla="*/ 156 h 630"/>
                  <a:gd name="T76" fmla="*/ 78 w 576"/>
                  <a:gd name="T77" fmla="*/ 228 h 630"/>
                  <a:gd name="T78" fmla="*/ 132 w 576"/>
                  <a:gd name="T79" fmla="*/ 324 h 630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576" h="630">
                    <a:moveTo>
                      <a:pt x="132" y="324"/>
                    </a:moveTo>
                    <a:lnTo>
                      <a:pt x="168" y="360"/>
                    </a:lnTo>
                    <a:lnTo>
                      <a:pt x="204" y="402"/>
                    </a:lnTo>
                    <a:lnTo>
                      <a:pt x="222" y="444"/>
                    </a:lnTo>
                    <a:lnTo>
                      <a:pt x="240" y="492"/>
                    </a:lnTo>
                    <a:lnTo>
                      <a:pt x="246" y="546"/>
                    </a:lnTo>
                    <a:lnTo>
                      <a:pt x="246" y="582"/>
                    </a:lnTo>
                    <a:lnTo>
                      <a:pt x="240" y="630"/>
                    </a:lnTo>
                    <a:lnTo>
                      <a:pt x="270" y="624"/>
                    </a:lnTo>
                    <a:lnTo>
                      <a:pt x="348" y="612"/>
                    </a:lnTo>
                    <a:lnTo>
                      <a:pt x="420" y="606"/>
                    </a:lnTo>
                    <a:lnTo>
                      <a:pt x="468" y="600"/>
                    </a:lnTo>
                    <a:lnTo>
                      <a:pt x="474" y="576"/>
                    </a:lnTo>
                    <a:lnTo>
                      <a:pt x="474" y="546"/>
                    </a:lnTo>
                    <a:lnTo>
                      <a:pt x="474" y="510"/>
                    </a:lnTo>
                    <a:lnTo>
                      <a:pt x="450" y="456"/>
                    </a:lnTo>
                    <a:lnTo>
                      <a:pt x="444" y="426"/>
                    </a:lnTo>
                    <a:lnTo>
                      <a:pt x="444" y="396"/>
                    </a:lnTo>
                    <a:lnTo>
                      <a:pt x="480" y="372"/>
                    </a:lnTo>
                    <a:lnTo>
                      <a:pt x="516" y="342"/>
                    </a:lnTo>
                    <a:lnTo>
                      <a:pt x="552" y="306"/>
                    </a:lnTo>
                    <a:lnTo>
                      <a:pt x="570" y="288"/>
                    </a:lnTo>
                    <a:lnTo>
                      <a:pt x="576" y="270"/>
                    </a:lnTo>
                    <a:lnTo>
                      <a:pt x="576" y="252"/>
                    </a:lnTo>
                    <a:lnTo>
                      <a:pt x="570" y="234"/>
                    </a:lnTo>
                    <a:lnTo>
                      <a:pt x="564" y="222"/>
                    </a:lnTo>
                    <a:lnTo>
                      <a:pt x="540" y="198"/>
                    </a:lnTo>
                    <a:lnTo>
                      <a:pt x="498" y="144"/>
                    </a:lnTo>
                    <a:lnTo>
                      <a:pt x="462" y="102"/>
                    </a:lnTo>
                    <a:lnTo>
                      <a:pt x="390" y="48"/>
                    </a:lnTo>
                    <a:lnTo>
                      <a:pt x="330" y="0"/>
                    </a:lnTo>
                    <a:lnTo>
                      <a:pt x="294" y="0"/>
                    </a:lnTo>
                    <a:lnTo>
                      <a:pt x="198" y="6"/>
                    </a:lnTo>
                    <a:lnTo>
                      <a:pt x="120" y="18"/>
                    </a:lnTo>
                    <a:lnTo>
                      <a:pt x="114" y="30"/>
                    </a:lnTo>
                    <a:lnTo>
                      <a:pt x="6" y="66"/>
                    </a:lnTo>
                    <a:lnTo>
                      <a:pt x="0" y="90"/>
                    </a:lnTo>
                    <a:lnTo>
                      <a:pt x="42" y="156"/>
                    </a:lnTo>
                    <a:lnTo>
                      <a:pt x="78" y="228"/>
                    </a:lnTo>
                    <a:lnTo>
                      <a:pt x="132" y="324"/>
                    </a:lnTo>
                    <a:close/>
                  </a:path>
                </a:pathLst>
              </a:custGeom>
              <a:solidFill>
                <a:srgbClr val="8754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2" name="Freeform 190"/>
              <p:cNvSpPr/>
              <p:nvPr/>
            </p:nvSpPr>
            <p:spPr bwMode="auto">
              <a:xfrm>
                <a:off x="3414" y="2103"/>
                <a:ext cx="576" cy="630"/>
              </a:xfrm>
              <a:custGeom>
                <a:avLst/>
                <a:gdLst>
                  <a:gd name="T0" fmla="*/ 132 w 576"/>
                  <a:gd name="T1" fmla="*/ 324 h 630"/>
                  <a:gd name="T2" fmla="*/ 168 w 576"/>
                  <a:gd name="T3" fmla="*/ 360 h 630"/>
                  <a:gd name="T4" fmla="*/ 204 w 576"/>
                  <a:gd name="T5" fmla="*/ 402 h 630"/>
                  <a:gd name="T6" fmla="*/ 222 w 576"/>
                  <a:gd name="T7" fmla="*/ 444 h 630"/>
                  <a:gd name="T8" fmla="*/ 240 w 576"/>
                  <a:gd name="T9" fmla="*/ 492 h 630"/>
                  <a:gd name="T10" fmla="*/ 246 w 576"/>
                  <a:gd name="T11" fmla="*/ 546 h 630"/>
                  <a:gd name="T12" fmla="*/ 246 w 576"/>
                  <a:gd name="T13" fmla="*/ 582 h 630"/>
                  <a:gd name="T14" fmla="*/ 240 w 576"/>
                  <a:gd name="T15" fmla="*/ 630 h 630"/>
                  <a:gd name="T16" fmla="*/ 270 w 576"/>
                  <a:gd name="T17" fmla="*/ 624 h 630"/>
                  <a:gd name="T18" fmla="*/ 348 w 576"/>
                  <a:gd name="T19" fmla="*/ 612 h 630"/>
                  <a:gd name="T20" fmla="*/ 420 w 576"/>
                  <a:gd name="T21" fmla="*/ 606 h 630"/>
                  <a:gd name="T22" fmla="*/ 468 w 576"/>
                  <a:gd name="T23" fmla="*/ 600 h 630"/>
                  <a:gd name="T24" fmla="*/ 474 w 576"/>
                  <a:gd name="T25" fmla="*/ 576 h 630"/>
                  <a:gd name="T26" fmla="*/ 474 w 576"/>
                  <a:gd name="T27" fmla="*/ 546 h 630"/>
                  <a:gd name="T28" fmla="*/ 474 w 576"/>
                  <a:gd name="T29" fmla="*/ 510 h 630"/>
                  <a:gd name="T30" fmla="*/ 450 w 576"/>
                  <a:gd name="T31" fmla="*/ 456 h 630"/>
                  <a:gd name="T32" fmla="*/ 444 w 576"/>
                  <a:gd name="T33" fmla="*/ 426 h 630"/>
                  <a:gd name="T34" fmla="*/ 444 w 576"/>
                  <a:gd name="T35" fmla="*/ 396 h 630"/>
                  <a:gd name="T36" fmla="*/ 480 w 576"/>
                  <a:gd name="T37" fmla="*/ 372 h 630"/>
                  <a:gd name="T38" fmla="*/ 516 w 576"/>
                  <a:gd name="T39" fmla="*/ 342 h 630"/>
                  <a:gd name="T40" fmla="*/ 552 w 576"/>
                  <a:gd name="T41" fmla="*/ 306 h 630"/>
                  <a:gd name="T42" fmla="*/ 570 w 576"/>
                  <a:gd name="T43" fmla="*/ 288 h 630"/>
                  <a:gd name="T44" fmla="*/ 576 w 576"/>
                  <a:gd name="T45" fmla="*/ 270 h 630"/>
                  <a:gd name="T46" fmla="*/ 576 w 576"/>
                  <a:gd name="T47" fmla="*/ 252 h 630"/>
                  <a:gd name="T48" fmla="*/ 570 w 576"/>
                  <a:gd name="T49" fmla="*/ 234 h 630"/>
                  <a:gd name="T50" fmla="*/ 564 w 576"/>
                  <a:gd name="T51" fmla="*/ 222 h 630"/>
                  <a:gd name="T52" fmla="*/ 540 w 576"/>
                  <a:gd name="T53" fmla="*/ 198 h 630"/>
                  <a:gd name="T54" fmla="*/ 498 w 576"/>
                  <a:gd name="T55" fmla="*/ 144 h 630"/>
                  <a:gd name="T56" fmla="*/ 462 w 576"/>
                  <a:gd name="T57" fmla="*/ 102 h 630"/>
                  <a:gd name="T58" fmla="*/ 390 w 576"/>
                  <a:gd name="T59" fmla="*/ 48 h 630"/>
                  <a:gd name="T60" fmla="*/ 330 w 576"/>
                  <a:gd name="T61" fmla="*/ 0 h 630"/>
                  <a:gd name="T62" fmla="*/ 294 w 576"/>
                  <a:gd name="T63" fmla="*/ 0 h 630"/>
                  <a:gd name="T64" fmla="*/ 198 w 576"/>
                  <a:gd name="T65" fmla="*/ 6 h 630"/>
                  <a:gd name="T66" fmla="*/ 120 w 576"/>
                  <a:gd name="T67" fmla="*/ 18 h 630"/>
                  <a:gd name="T68" fmla="*/ 114 w 576"/>
                  <a:gd name="T69" fmla="*/ 30 h 630"/>
                  <a:gd name="T70" fmla="*/ 6 w 576"/>
                  <a:gd name="T71" fmla="*/ 66 h 630"/>
                  <a:gd name="T72" fmla="*/ 0 w 576"/>
                  <a:gd name="T73" fmla="*/ 90 h 630"/>
                  <a:gd name="T74" fmla="*/ 42 w 576"/>
                  <a:gd name="T75" fmla="*/ 156 h 630"/>
                  <a:gd name="T76" fmla="*/ 78 w 576"/>
                  <a:gd name="T77" fmla="*/ 228 h 630"/>
                  <a:gd name="T78" fmla="*/ 132 w 576"/>
                  <a:gd name="T79" fmla="*/ 324 h 630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576" h="630">
                    <a:moveTo>
                      <a:pt x="132" y="324"/>
                    </a:moveTo>
                    <a:lnTo>
                      <a:pt x="168" y="360"/>
                    </a:lnTo>
                    <a:lnTo>
                      <a:pt x="204" y="402"/>
                    </a:lnTo>
                    <a:lnTo>
                      <a:pt x="222" y="444"/>
                    </a:lnTo>
                    <a:lnTo>
                      <a:pt x="240" y="492"/>
                    </a:lnTo>
                    <a:lnTo>
                      <a:pt x="246" y="546"/>
                    </a:lnTo>
                    <a:lnTo>
                      <a:pt x="246" y="582"/>
                    </a:lnTo>
                    <a:lnTo>
                      <a:pt x="240" y="630"/>
                    </a:lnTo>
                    <a:lnTo>
                      <a:pt x="270" y="624"/>
                    </a:lnTo>
                    <a:lnTo>
                      <a:pt x="348" y="612"/>
                    </a:lnTo>
                    <a:lnTo>
                      <a:pt x="420" y="606"/>
                    </a:lnTo>
                    <a:lnTo>
                      <a:pt x="468" y="600"/>
                    </a:lnTo>
                    <a:lnTo>
                      <a:pt x="474" y="576"/>
                    </a:lnTo>
                    <a:lnTo>
                      <a:pt x="474" y="546"/>
                    </a:lnTo>
                    <a:lnTo>
                      <a:pt x="474" y="510"/>
                    </a:lnTo>
                    <a:lnTo>
                      <a:pt x="450" y="456"/>
                    </a:lnTo>
                    <a:lnTo>
                      <a:pt x="444" y="426"/>
                    </a:lnTo>
                    <a:lnTo>
                      <a:pt x="444" y="396"/>
                    </a:lnTo>
                    <a:lnTo>
                      <a:pt x="480" y="372"/>
                    </a:lnTo>
                    <a:lnTo>
                      <a:pt x="516" y="342"/>
                    </a:lnTo>
                    <a:lnTo>
                      <a:pt x="552" y="306"/>
                    </a:lnTo>
                    <a:lnTo>
                      <a:pt x="570" y="288"/>
                    </a:lnTo>
                    <a:lnTo>
                      <a:pt x="576" y="270"/>
                    </a:lnTo>
                    <a:lnTo>
                      <a:pt x="576" y="252"/>
                    </a:lnTo>
                    <a:lnTo>
                      <a:pt x="570" y="234"/>
                    </a:lnTo>
                    <a:lnTo>
                      <a:pt x="564" y="222"/>
                    </a:lnTo>
                    <a:lnTo>
                      <a:pt x="540" y="198"/>
                    </a:lnTo>
                    <a:lnTo>
                      <a:pt x="498" y="144"/>
                    </a:lnTo>
                    <a:lnTo>
                      <a:pt x="462" y="102"/>
                    </a:lnTo>
                    <a:lnTo>
                      <a:pt x="390" y="48"/>
                    </a:lnTo>
                    <a:lnTo>
                      <a:pt x="330" y="0"/>
                    </a:lnTo>
                    <a:lnTo>
                      <a:pt x="294" y="0"/>
                    </a:lnTo>
                    <a:lnTo>
                      <a:pt x="198" y="6"/>
                    </a:lnTo>
                    <a:lnTo>
                      <a:pt x="120" y="18"/>
                    </a:lnTo>
                    <a:lnTo>
                      <a:pt x="114" y="30"/>
                    </a:lnTo>
                    <a:lnTo>
                      <a:pt x="6" y="66"/>
                    </a:lnTo>
                    <a:lnTo>
                      <a:pt x="0" y="90"/>
                    </a:lnTo>
                    <a:lnTo>
                      <a:pt x="42" y="156"/>
                    </a:lnTo>
                    <a:lnTo>
                      <a:pt x="78" y="228"/>
                    </a:lnTo>
                    <a:lnTo>
                      <a:pt x="132" y="324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3" name="Freeform 191"/>
              <p:cNvSpPr/>
              <p:nvPr/>
            </p:nvSpPr>
            <p:spPr bwMode="auto">
              <a:xfrm>
                <a:off x="3036" y="2049"/>
                <a:ext cx="522" cy="726"/>
              </a:xfrm>
              <a:custGeom>
                <a:avLst/>
                <a:gdLst>
                  <a:gd name="T0" fmla="*/ 84 w 522"/>
                  <a:gd name="T1" fmla="*/ 0 h 726"/>
                  <a:gd name="T2" fmla="*/ 36 w 522"/>
                  <a:gd name="T3" fmla="*/ 48 h 726"/>
                  <a:gd name="T4" fmla="*/ 18 w 522"/>
                  <a:gd name="T5" fmla="*/ 66 h 726"/>
                  <a:gd name="T6" fmla="*/ 12 w 522"/>
                  <a:gd name="T7" fmla="*/ 84 h 726"/>
                  <a:gd name="T8" fmla="*/ 6 w 522"/>
                  <a:gd name="T9" fmla="*/ 114 h 726"/>
                  <a:gd name="T10" fmla="*/ 6 w 522"/>
                  <a:gd name="T11" fmla="*/ 150 h 726"/>
                  <a:gd name="T12" fmla="*/ 6 w 522"/>
                  <a:gd name="T13" fmla="*/ 168 h 726"/>
                  <a:gd name="T14" fmla="*/ 0 w 522"/>
                  <a:gd name="T15" fmla="*/ 198 h 726"/>
                  <a:gd name="T16" fmla="*/ 0 w 522"/>
                  <a:gd name="T17" fmla="*/ 228 h 726"/>
                  <a:gd name="T18" fmla="*/ 0 w 522"/>
                  <a:gd name="T19" fmla="*/ 258 h 726"/>
                  <a:gd name="T20" fmla="*/ 18 w 522"/>
                  <a:gd name="T21" fmla="*/ 300 h 726"/>
                  <a:gd name="T22" fmla="*/ 42 w 522"/>
                  <a:gd name="T23" fmla="*/ 336 h 726"/>
                  <a:gd name="T24" fmla="*/ 66 w 522"/>
                  <a:gd name="T25" fmla="*/ 372 h 726"/>
                  <a:gd name="T26" fmla="*/ 78 w 522"/>
                  <a:gd name="T27" fmla="*/ 384 h 726"/>
                  <a:gd name="T28" fmla="*/ 102 w 522"/>
                  <a:gd name="T29" fmla="*/ 396 h 726"/>
                  <a:gd name="T30" fmla="*/ 108 w 522"/>
                  <a:gd name="T31" fmla="*/ 468 h 726"/>
                  <a:gd name="T32" fmla="*/ 102 w 522"/>
                  <a:gd name="T33" fmla="*/ 510 h 726"/>
                  <a:gd name="T34" fmla="*/ 84 w 522"/>
                  <a:gd name="T35" fmla="*/ 540 h 726"/>
                  <a:gd name="T36" fmla="*/ 72 w 522"/>
                  <a:gd name="T37" fmla="*/ 564 h 726"/>
                  <a:gd name="T38" fmla="*/ 60 w 522"/>
                  <a:gd name="T39" fmla="*/ 588 h 726"/>
                  <a:gd name="T40" fmla="*/ 72 w 522"/>
                  <a:gd name="T41" fmla="*/ 588 h 726"/>
                  <a:gd name="T42" fmla="*/ 84 w 522"/>
                  <a:gd name="T43" fmla="*/ 588 h 726"/>
                  <a:gd name="T44" fmla="*/ 72 w 522"/>
                  <a:gd name="T45" fmla="*/ 618 h 726"/>
                  <a:gd name="T46" fmla="*/ 54 w 522"/>
                  <a:gd name="T47" fmla="*/ 654 h 726"/>
                  <a:gd name="T48" fmla="*/ 42 w 522"/>
                  <a:gd name="T49" fmla="*/ 702 h 726"/>
                  <a:gd name="T50" fmla="*/ 66 w 522"/>
                  <a:gd name="T51" fmla="*/ 708 h 726"/>
                  <a:gd name="T52" fmla="*/ 102 w 522"/>
                  <a:gd name="T53" fmla="*/ 702 h 726"/>
                  <a:gd name="T54" fmla="*/ 144 w 522"/>
                  <a:gd name="T55" fmla="*/ 696 h 726"/>
                  <a:gd name="T56" fmla="*/ 186 w 522"/>
                  <a:gd name="T57" fmla="*/ 684 h 726"/>
                  <a:gd name="T58" fmla="*/ 228 w 522"/>
                  <a:gd name="T59" fmla="*/ 678 h 726"/>
                  <a:gd name="T60" fmla="*/ 258 w 522"/>
                  <a:gd name="T61" fmla="*/ 672 h 726"/>
                  <a:gd name="T62" fmla="*/ 282 w 522"/>
                  <a:gd name="T63" fmla="*/ 678 h 726"/>
                  <a:gd name="T64" fmla="*/ 354 w 522"/>
                  <a:gd name="T65" fmla="*/ 708 h 726"/>
                  <a:gd name="T66" fmla="*/ 390 w 522"/>
                  <a:gd name="T67" fmla="*/ 726 h 726"/>
                  <a:gd name="T68" fmla="*/ 408 w 522"/>
                  <a:gd name="T69" fmla="*/ 696 h 726"/>
                  <a:gd name="T70" fmla="*/ 438 w 522"/>
                  <a:gd name="T71" fmla="*/ 654 h 726"/>
                  <a:gd name="T72" fmla="*/ 480 w 522"/>
                  <a:gd name="T73" fmla="*/ 624 h 726"/>
                  <a:gd name="T74" fmla="*/ 510 w 522"/>
                  <a:gd name="T75" fmla="*/ 594 h 726"/>
                  <a:gd name="T76" fmla="*/ 522 w 522"/>
                  <a:gd name="T77" fmla="*/ 588 h 726"/>
                  <a:gd name="T78" fmla="*/ 522 w 522"/>
                  <a:gd name="T79" fmla="*/ 576 h 726"/>
                  <a:gd name="T80" fmla="*/ 504 w 522"/>
                  <a:gd name="T81" fmla="*/ 522 h 726"/>
                  <a:gd name="T82" fmla="*/ 492 w 522"/>
                  <a:gd name="T83" fmla="*/ 468 h 726"/>
                  <a:gd name="T84" fmla="*/ 492 w 522"/>
                  <a:gd name="T85" fmla="*/ 438 h 726"/>
                  <a:gd name="T86" fmla="*/ 462 w 522"/>
                  <a:gd name="T87" fmla="*/ 336 h 726"/>
                  <a:gd name="T88" fmla="*/ 438 w 522"/>
                  <a:gd name="T89" fmla="*/ 258 h 726"/>
                  <a:gd name="T90" fmla="*/ 420 w 522"/>
                  <a:gd name="T91" fmla="*/ 162 h 726"/>
                  <a:gd name="T92" fmla="*/ 414 w 522"/>
                  <a:gd name="T93" fmla="*/ 114 h 726"/>
                  <a:gd name="T94" fmla="*/ 414 w 522"/>
                  <a:gd name="T95" fmla="*/ 90 h 726"/>
                  <a:gd name="T96" fmla="*/ 84 w 522"/>
                  <a:gd name="T97" fmla="*/ 0 h 72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522" h="726">
                    <a:moveTo>
                      <a:pt x="84" y="0"/>
                    </a:moveTo>
                    <a:lnTo>
                      <a:pt x="36" y="48"/>
                    </a:lnTo>
                    <a:lnTo>
                      <a:pt x="18" y="66"/>
                    </a:lnTo>
                    <a:lnTo>
                      <a:pt x="12" y="84"/>
                    </a:lnTo>
                    <a:lnTo>
                      <a:pt x="6" y="114"/>
                    </a:lnTo>
                    <a:lnTo>
                      <a:pt x="6" y="150"/>
                    </a:lnTo>
                    <a:lnTo>
                      <a:pt x="6" y="168"/>
                    </a:lnTo>
                    <a:lnTo>
                      <a:pt x="0" y="198"/>
                    </a:lnTo>
                    <a:lnTo>
                      <a:pt x="0" y="228"/>
                    </a:lnTo>
                    <a:lnTo>
                      <a:pt x="0" y="258"/>
                    </a:lnTo>
                    <a:lnTo>
                      <a:pt x="18" y="300"/>
                    </a:lnTo>
                    <a:lnTo>
                      <a:pt x="42" y="336"/>
                    </a:lnTo>
                    <a:lnTo>
                      <a:pt x="66" y="372"/>
                    </a:lnTo>
                    <a:lnTo>
                      <a:pt x="78" y="384"/>
                    </a:lnTo>
                    <a:lnTo>
                      <a:pt x="102" y="396"/>
                    </a:lnTo>
                    <a:lnTo>
                      <a:pt x="108" y="468"/>
                    </a:lnTo>
                    <a:lnTo>
                      <a:pt x="102" y="510"/>
                    </a:lnTo>
                    <a:lnTo>
                      <a:pt x="84" y="540"/>
                    </a:lnTo>
                    <a:lnTo>
                      <a:pt x="72" y="564"/>
                    </a:lnTo>
                    <a:lnTo>
                      <a:pt x="60" y="588"/>
                    </a:lnTo>
                    <a:lnTo>
                      <a:pt x="72" y="588"/>
                    </a:lnTo>
                    <a:lnTo>
                      <a:pt x="84" y="588"/>
                    </a:lnTo>
                    <a:lnTo>
                      <a:pt x="72" y="618"/>
                    </a:lnTo>
                    <a:lnTo>
                      <a:pt x="54" y="654"/>
                    </a:lnTo>
                    <a:lnTo>
                      <a:pt x="42" y="702"/>
                    </a:lnTo>
                    <a:lnTo>
                      <a:pt x="66" y="708"/>
                    </a:lnTo>
                    <a:lnTo>
                      <a:pt x="102" y="702"/>
                    </a:lnTo>
                    <a:lnTo>
                      <a:pt x="144" y="696"/>
                    </a:lnTo>
                    <a:lnTo>
                      <a:pt x="186" y="684"/>
                    </a:lnTo>
                    <a:lnTo>
                      <a:pt x="228" y="678"/>
                    </a:lnTo>
                    <a:lnTo>
                      <a:pt x="258" y="672"/>
                    </a:lnTo>
                    <a:lnTo>
                      <a:pt x="282" y="678"/>
                    </a:lnTo>
                    <a:lnTo>
                      <a:pt x="354" y="708"/>
                    </a:lnTo>
                    <a:lnTo>
                      <a:pt x="390" y="726"/>
                    </a:lnTo>
                    <a:lnTo>
                      <a:pt x="408" y="696"/>
                    </a:lnTo>
                    <a:lnTo>
                      <a:pt x="438" y="654"/>
                    </a:lnTo>
                    <a:lnTo>
                      <a:pt x="480" y="624"/>
                    </a:lnTo>
                    <a:lnTo>
                      <a:pt x="510" y="594"/>
                    </a:lnTo>
                    <a:lnTo>
                      <a:pt x="522" y="588"/>
                    </a:lnTo>
                    <a:lnTo>
                      <a:pt x="522" y="576"/>
                    </a:lnTo>
                    <a:lnTo>
                      <a:pt x="504" y="522"/>
                    </a:lnTo>
                    <a:lnTo>
                      <a:pt x="492" y="468"/>
                    </a:lnTo>
                    <a:lnTo>
                      <a:pt x="492" y="438"/>
                    </a:lnTo>
                    <a:lnTo>
                      <a:pt x="462" y="336"/>
                    </a:lnTo>
                    <a:lnTo>
                      <a:pt x="438" y="258"/>
                    </a:lnTo>
                    <a:lnTo>
                      <a:pt x="420" y="162"/>
                    </a:lnTo>
                    <a:lnTo>
                      <a:pt x="414" y="114"/>
                    </a:lnTo>
                    <a:lnTo>
                      <a:pt x="414" y="90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8754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4" name="Freeform 192"/>
              <p:cNvSpPr/>
              <p:nvPr/>
            </p:nvSpPr>
            <p:spPr bwMode="auto">
              <a:xfrm>
                <a:off x="3036" y="2049"/>
                <a:ext cx="522" cy="726"/>
              </a:xfrm>
              <a:custGeom>
                <a:avLst/>
                <a:gdLst>
                  <a:gd name="T0" fmla="*/ 84 w 522"/>
                  <a:gd name="T1" fmla="*/ 0 h 726"/>
                  <a:gd name="T2" fmla="*/ 36 w 522"/>
                  <a:gd name="T3" fmla="*/ 48 h 726"/>
                  <a:gd name="T4" fmla="*/ 18 w 522"/>
                  <a:gd name="T5" fmla="*/ 66 h 726"/>
                  <a:gd name="T6" fmla="*/ 12 w 522"/>
                  <a:gd name="T7" fmla="*/ 84 h 726"/>
                  <a:gd name="T8" fmla="*/ 6 w 522"/>
                  <a:gd name="T9" fmla="*/ 114 h 726"/>
                  <a:gd name="T10" fmla="*/ 6 w 522"/>
                  <a:gd name="T11" fmla="*/ 150 h 726"/>
                  <a:gd name="T12" fmla="*/ 6 w 522"/>
                  <a:gd name="T13" fmla="*/ 168 h 726"/>
                  <a:gd name="T14" fmla="*/ 0 w 522"/>
                  <a:gd name="T15" fmla="*/ 198 h 726"/>
                  <a:gd name="T16" fmla="*/ 0 w 522"/>
                  <a:gd name="T17" fmla="*/ 228 h 726"/>
                  <a:gd name="T18" fmla="*/ 0 w 522"/>
                  <a:gd name="T19" fmla="*/ 258 h 726"/>
                  <a:gd name="T20" fmla="*/ 18 w 522"/>
                  <a:gd name="T21" fmla="*/ 300 h 726"/>
                  <a:gd name="T22" fmla="*/ 42 w 522"/>
                  <a:gd name="T23" fmla="*/ 336 h 726"/>
                  <a:gd name="T24" fmla="*/ 66 w 522"/>
                  <a:gd name="T25" fmla="*/ 372 h 726"/>
                  <a:gd name="T26" fmla="*/ 78 w 522"/>
                  <a:gd name="T27" fmla="*/ 384 h 726"/>
                  <a:gd name="T28" fmla="*/ 102 w 522"/>
                  <a:gd name="T29" fmla="*/ 396 h 726"/>
                  <a:gd name="T30" fmla="*/ 108 w 522"/>
                  <a:gd name="T31" fmla="*/ 468 h 726"/>
                  <a:gd name="T32" fmla="*/ 102 w 522"/>
                  <a:gd name="T33" fmla="*/ 510 h 726"/>
                  <a:gd name="T34" fmla="*/ 84 w 522"/>
                  <a:gd name="T35" fmla="*/ 540 h 726"/>
                  <a:gd name="T36" fmla="*/ 72 w 522"/>
                  <a:gd name="T37" fmla="*/ 564 h 726"/>
                  <a:gd name="T38" fmla="*/ 60 w 522"/>
                  <a:gd name="T39" fmla="*/ 588 h 726"/>
                  <a:gd name="T40" fmla="*/ 72 w 522"/>
                  <a:gd name="T41" fmla="*/ 588 h 726"/>
                  <a:gd name="T42" fmla="*/ 84 w 522"/>
                  <a:gd name="T43" fmla="*/ 588 h 726"/>
                  <a:gd name="T44" fmla="*/ 72 w 522"/>
                  <a:gd name="T45" fmla="*/ 618 h 726"/>
                  <a:gd name="T46" fmla="*/ 54 w 522"/>
                  <a:gd name="T47" fmla="*/ 654 h 726"/>
                  <a:gd name="T48" fmla="*/ 42 w 522"/>
                  <a:gd name="T49" fmla="*/ 702 h 726"/>
                  <a:gd name="T50" fmla="*/ 66 w 522"/>
                  <a:gd name="T51" fmla="*/ 708 h 726"/>
                  <a:gd name="T52" fmla="*/ 102 w 522"/>
                  <a:gd name="T53" fmla="*/ 702 h 726"/>
                  <a:gd name="T54" fmla="*/ 144 w 522"/>
                  <a:gd name="T55" fmla="*/ 696 h 726"/>
                  <a:gd name="T56" fmla="*/ 186 w 522"/>
                  <a:gd name="T57" fmla="*/ 684 h 726"/>
                  <a:gd name="T58" fmla="*/ 228 w 522"/>
                  <a:gd name="T59" fmla="*/ 678 h 726"/>
                  <a:gd name="T60" fmla="*/ 258 w 522"/>
                  <a:gd name="T61" fmla="*/ 672 h 726"/>
                  <a:gd name="T62" fmla="*/ 282 w 522"/>
                  <a:gd name="T63" fmla="*/ 678 h 726"/>
                  <a:gd name="T64" fmla="*/ 354 w 522"/>
                  <a:gd name="T65" fmla="*/ 708 h 726"/>
                  <a:gd name="T66" fmla="*/ 390 w 522"/>
                  <a:gd name="T67" fmla="*/ 726 h 726"/>
                  <a:gd name="T68" fmla="*/ 408 w 522"/>
                  <a:gd name="T69" fmla="*/ 696 h 726"/>
                  <a:gd name="T70" fmla="*/ 438 w 522"/>
                  <a:gd name="T71" fmla="*/ 654 h 726"/>
                  <a:gd name="T72" fmla="*/ 480 w 522"/>
                  <a:gd name="T73" fmla="*/ 624 h 726"/>
                  <a:gd name="T74" fmla="*/ 510 w 522"/>
                  <a:gd name="T75" fmla="*/ 594 h 726"/>
                  <a:gd name="T76" fmla="*/ 522 w 522"/>
                  <a:gd name="T77" fmla="*/ 588 h 726"/>
                  <a:gd name="T78" fmla="*/ 522 w 522"/>
                  <a:gd name="T79" fmla="*/ 576 h 726"/>
                  <a:gd name="T80" fmla="*/ 504 w 522"/>
                  <a:gd name="T81" fmla="*/ 522 h 726"/>
                  <a:gd name="T82" fmla="*/ 492 w 522"/>
                  <a:gd name="T83" fmla="*/ 468 h 726"/>
                  <a:gd name="T84" fmla="*/ 492 w 522"/>
                  <a:gd name="T85" fmla="*/ 438 h 726"/>
                  <a:gd name="T86" fmla="*/ 462 w 522"/>
                  <a:gd name="T87" fmla="*/ 336 h 726"/>
                  <a:gd name="T88" fmla="*/ 438 w 522"/>
                  <a:gd name="T89" fmla="*/ 258 h 726"/>
                  <a:gd name="T90" fmla="*/ 420 w 522"/>
                  <a:gd name="T91" fmla="*/ 162 h 726"/>
                  <a:gd name="T92" fmla="*/ 414 w 522"/>
                  <a:gd name="T93" fmla="*/ 114 h 726"/>
                  <a:gd name="T94" fmla="*/ 414 w 522"/>
                  <a:gd name="T95" fmla="*/ 90 h 726"/>
                  <a:gd name="T96" fmla="*/ 84 w 522"/>
                  <a:gd name="T97" fmla="*/ 0 h 72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522" h="726">
                    <a:moveTo>
                      <a:pt x="84" y="0"/>
                    </a:moveTo>
                    <a:lnTo>
                      <a:pt x="36" y="48"/>
                    </a:lnTo>
                    <a:lnTo>
                      <a:pt x="18" y="66"/>
                    </a:lnTo>
                    <a:lnTo>
                      <a:pt x="12" y="84"/>
                    </a:lnTo>
                    <a:lnTo>
                      <a:pt x="6" y="114"/>
                    </a:lnTo>
                    <a:lnTo>
                      <a:pt x="6" y="150"/>
                    </a:lnTo>
                    <a:lnTo>
                      <a:pt x="6" y="168"/>
                    </a:lnTo>
                    <a:lnTo>
                      <a:pt x="0" y="198"/>
                    </a:lnTo>
                    <a:lnTo>
                      <a:pt x="0" y="228"/>
                    </a:lnTo>
                    <a:lnTo>
                      <a:pt x="0" y="258"/>
                    </a:lnTo>
                    <a:lnTo>
                      <a:pt x="18" y="300"/>
                    </a:lnTo>
                    <a:lnTo>
                      <a:pt x="42" y="336"/>
                    </a:lnTo>
                    <a:lnTo>
                      <a:pt x="66" y="372"/>
                    </a:lnTo>
                    <a:lnTo>
                      <a:pt x="78" y="384"/>
                    </a:lnTo>
                    <a:lnTo>
                      <a:pt x="102" y="396"/>
                    </a:lnTo>
                    <a:lnTo>
                      <a:pt x="108" y="468"/>
                    </a:lnTo>
                    <a:lnTo>
                      <a:pt x="102" y="510"/>
                    </a:lnTo>
                    <a:lnTo>
                      <a:pt x="84" y="540"/>
                    </a:lnTo>
                    <a:lnTo>
                      <a:pt x="72" y="564"/>
                    </a:lnTo>
                    <a:lnTo>
                      <a:pt x="60" y="588"/>
                    </a:lnTo>
                    <a:lnTo>
                      <a:pt x="72" y="588"/>
                    </a:lnTo>
                    <a:lnTo>
                      <a:pt x="84" y="588"/>
                    </a:lnTo>
                    <a:lnTo>
                      <a:pt x="72" y="618"/>
                    </a:lnTo>
                    <a:lnTo>
                      <a:pt x="54" y="654"/>
                    </a:lnTo>
                    <a:lnTo>
                      <a:pt x="42" y="702"/>
                    </a:lnTo>
                    <a:lnTo>
                      <a:pt x="66" y="708"/>
                    </a:lnTo>
                    <a:lnTo>
                      <a:pt x="102" y="702"/>
                    </a:lnTo>
                    <a:lnTo>
                      <a:pt x="144" y="696"/>
                    </a:lnTo>
                    <a:lnTo>
                      <a:pt x="186" y="684"/>
                    </a:lnTo>
                    <a:lnTo>
                      <a:pt x="228" y="678"/>
                    </a:lnTo>
                    <a:lnTo>
                      <a:pt x="258" y="672"/>
                    </a:lnTo>
                    <a:lnTo>
                      <a:pt x="282" y="678"/>
                    </a:lnTo>
                    <a:lnTo>
                      <a:pt x="354" y="708"/>
                    </a:lnTo>
                    <a:lnTo>
                      <a:pt x="390" y="726"/>
                    </a:lnTo>
                    <a:lnTo>
                      <a:pt x="408" y="696"/>
                    </a:lnTo>
                    <a:lnTo>
                      <a:pt x="438" y="654"/>
                    </a:lnTo>
                    <a:lnTo>
                      <a:pt x="480" y="624"/>
                    </a:lnTo>
                    <a:lnTo>
                      <a:pt x="510" y="594"/>
                    </a:lnTo>
                    <a:lnTo>
                      <a:pt x="522" y="588"/>
                    </a:lnTo>
                    <a:lnTo>
                      <a:pt x="522" y="576"/>
                    </a:lnTo>
                    <a:lnTo>
                      <a:pt x="504" y="522"/>
                    </a:lnTo>
                    <a:lnTo>
                      <a:pt x="492" y="468"/>
                    </a:lnTo>
                    <a:lnTo>
                      <a:pt x="492" y="438"/>
                    </a:lnTo>
                    <a:lnTo>
                      <a:pt x="462" y="336"/>
                    </a:lnTo>
                    <a:lnTo>
                      <a:pt x="438" y="258"/>
                    </a:lnTo>
                    <a:lnTo>
                      <a:pt x="420" y="162"/>
                    </a:lnTo>
                    <a:lnTo>
                      <a:pt x="414" y="114"/>
                    </a:lnTo>
                    <a:lnTo>
                      <a:pt x="414" y="90"/>
                    </a:lnTo>
                    <a:lnTo>
                      <a:pt x="84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" name="Freeform 193"/>
              <p:cNvSpPr/>
              <p:nvPr/>
            </p:nvSpPr>
            <p:spPr bwMode="auto">
              <a:xfrm>
                <a:off x="2940" y="1383"/>
                <a:ext cx="1056" cy="822"/>
              </a:xfrm>
              <a:custGeom>
                <a:avLst/>
                <a:gdLst>
                  <a:gd name="T0" fmla="*/ 960 w 1056"/>
                  <a:gd name="T1" fmla="*/ 762 h 822"/>
                  <a:gd name="T2" fmla="*/ 1014 w 1056"/>
                  <a:gd name="T3" fmla="*/ 672 h 822"/>
                  <a:gd name="T4" fmla="*/ 1032 w 1056"/>
                  <a:gd name="T5" fmla="*/ 648 h 822"/>
                  <a:gd name="T6" fmla="*/ 1044 w 1056"/>
                  <a:gd name="T7" fmla="*/ 624 h 822"/>
                  <a:gd name="T8" fmla="*/ 1050 w 1056"/>
                  <a:gd name="T9" fmla="*/ 594 h 822"/>
                  <a:gd name="T10" fmla="*/ 1056 w 1056"/>
                  <a:gd name="T11" fmla="*/ 564 h 822"/>
                  <a:gd name="T12" fmla="*/ 1056 w 1056"/>
                  <a:gd name="T13" fmla="*/ 540 h 822"/>
                  <a:gd name="T14" fmla="*/ 1050 w 1056"/>
                  <a:gd name="T15" fmla="*/ 510 h 822"/>
                  <a:gd name="T16" fmla="*/ 1038 w 1056"/>
                  <a:gd name="T17" fmla="*/ 486 h 822"/>
                  <a:gd name="T18" fmla="*/ 1026 w 1056"/>
                  <a:gd name="T19" fmla="*/ 462 h 822"/>
                  <a:gd name="T20" fmla="*/ 1008 w 1056"/>
                  <a:gd name="T21" fmla="*/ 438 h 822"/>
                  <a:gd name="T22" fmla="*/ 984 w 1056"/>
                  <a:gd name="T23" fmla="*/ 420 h 822"/>
                  <a:gd name="T24" fmla="*/ 960 w 1056"/>
                  <a:gd name="T25" fmla="*/ 408 h 822"/>
                  <a:gd name="T26" fmla="*/ 876 w 1056"/>
                  <a:gd name="T27" fmla="*/ 324 h 822"/>
                  <a:gd name="T28" fmla="*/ 882 w 1056"/>
                  <a:gd name="T29" fmla="*/ 138 h 822"/>
                  <a:gd name="T30" fmla="*/ 858 w 1056"/>
                  <a:gd name="T31" fmla="*/ 108 h 822"/>
                  <a:gd name="T32" fmla="*/ 834 w 1056"/>
                  <a:gd name="T33" fmla="*/ 84 h 822"/>
                  <a:gd name="T34" fmla="*/ 804 w 1056"/>
                  <a:gd name="T35" fmla="*/ 60 h 822"/>
                  <a:gd name="T36" fmla="*/ 774 w 1056"/>
                  <a:gd name="T37" fmla="*/ 42 h 822"/>
                  <a:gd name="T38" fmla="*/ 750 w 1056"/>
                  <a:gd name="T39" fmla="*/ 30 h 822"/>
                  <a:gd name="T40" fmla="*/ 594 w 1056"/>
                  <a:gd name="T41" fmla="*/ 0 h 822"/>
                  <a:gd name="T42" fmla="*/ 354 w 1056"/>
                  <a:gd name="T43" fmla="*/ 48 h 822"/>
                  <a:gd name="T44" fmla="*/ 162 w 1056"/>
                  <a:gd name="T45" fmla="*/ 204 h 822"/>
                  <a:gd name="T46" fmla="*/ 150 w 1056"/>
                  <a:gd name="T47" fmla="*/ 204 h 822"/>
                  <a:gd name="T48" fmla="*/ 132 w 1056"/>
                  <a:gd name="T49" fmla="*/ 204 h 822"/>
                  <a:gd name="T50" fmla="*/ 120 w 1056"/>
                  <a:gd name="T51" fmla="*/ 210 h 822"/>
                  <a:gd name="T52" fmla="*/ 108 w 1056"/>
                  <a:gd name="T53" fmla="*/ 216 h 822"/>
                  <a:gd name="T54" fmla="*/ 102 w 1056"/>
                  <a:gd name="T55" fmla="*/ 228 h 822"/>
                  <a:gd name="T56" fmla="*/ 96 w 1056"/>
                  <a:gd name="T57" fmla="*/ 240 h 822"/>
                  <a:gd name="T58" fmla="*/ 96 w 1056"/>
                  <a:gd name="T59" fmla="*/ 258 h 822"/>
                  <a:gd name="T60" fmla="*/ 102 w 1056"/>
                  <a:gd name="T61" fmla="*/ 270 h 822"/>
                  <a:gd name="T62" fmla="*/ 108 w 1056"/>
                  <a:gd name="T63" fmla="*/ 282 h 822"/>
                  <a:gd name="T64" fmla="*/ 102 w 1056"/>
                  <a:gd name="T65" fmla="*/ 294 h 822"/>
                  <a:gd name="T66" fmla="*/ 78 w 1056"/>
                  <a:gd name="T67" fmla="*/ 318 h 822"/>
                  <a:gd name="T68" fmla="*/ 54 w 1056"/>
                  <a:gd name="T69" fmla="*/ 342 h 822"/>
                  <a:gd name="T70" fmla="*/ 36 w 1056"/>
                  <a:gd name="T71" fmla="*/ 372 h 822"/>
                  <a:gd name="T72" fmla="*/ 18 w 1056"/>
                  <a:gd name="T73" fmla="*/ 396 h 822"/>
                  <a:gd name="T74" fmla="*/ 12 w 1056"/>
                  <a:gd name="T75" fmla="*/ 432 h 822"/>
                  <a:gd name="T76" fmla="*/ 6 w 1056"/>
                  <a:gd name="T77" fmla="*/ 462 h 822"/>
                  <a:gd name="T78" fmla="*/ 0 w 1056"/>
                  <a:gd name="T79" fmla="*/ 498 h 822"/>
                  <a:gd name="T80" fmla="*/ 6 w 1056"/>
                  <a:gd name="T81" fmla="*/ 528 h 822"/>
                  <a:gd name="T82" fmla="*/ 12 w 1056"/>
                  <a:gd name="T83" fmla="*/ 564 h 822"/>
                  <a:gd name="T84" fmla="*/ 24 w 1056"/>
                  <a:gd name="T85" fmla="*/ 594 h 822"/>
                  <a:gd name="T86" fmla="*/ 54 w 1056"/>
                  <a:gd name="T87" fmla="*/ 630 h 822"/>
                  <a:gd name="T88" fmla="*/ 102 w 1056"/>
                  <a:gd name="T89" fmla="*/ 672 h 822"/>
                  <a:gd name="T90" fmla="*/ 150 w 1056"/>
                  <a:gd name="T91" fmla="*/ 702 h 822"/>
                  <a:gd name="T92" fmla="*/ 198 w 1056"/>
                  <a:gd name="T93" fmla="*/ 726 h 822"/>
                  <a:gd name="T94" fmla="*/ 246 w 1056"/>
                  <a:gd name="T95" fmla="*/ 750 h 822"/>
                  <a:gd name="T96" fmla="*/ 294 w 1056"/>
                  <a:gd name="T97" fmla="*/ 768 h 822"/>
                  <a:gd name="T98" fmla="*/ 348 w 1056"/>
                  <a:gd name="T99" fmla="*/ 780 h 822"/>
                  <a:gd name="T100" fmla="*/ 402 w 1056"/>
                  <a:gd name="T101" fmla="*/ 792 h 822"/>
                  <a:gd name="T102" fmla="*/ 456 w 1056"/>
                  <a:gd name="T103" fmla="*/ 792 h 822"/>
                  <a:gd name="T104" fmla="*/ 510 w 1056"/>
                  <a:gd name="T105" fmla="*/ 792 h 822"/>
                  <a:gd name="T106" fmla="*/ 564 w 1056"/>
                  <a:gd name="T107" fmla="*/ 786 h 822"/>
                  <a:gd name="T108" fmla="*/ 684 w 1056"/>
                  <a:gd name="T109" fmla="*/ 822 h 82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1056" h="822">
                    <a:moveTo>
                      <a:pt x="684" y="822"/>
                    </a:moveTo>
                    <a:lnTo>
                      <a:pt x="960" y="762"/>
                    </a:lnTo>
                    <a:lnTo>
                      <a:pt x="1002" y="678"/>
                    </a:lnTo>
                    <a:lnTo>
                      <a:pt x="1014" y="672"/>
                    </a:lnTo>
                    <a:lnTo>
                      <a:pt x="1020" y="660"/>
                    </a:lnTo>
                    <a:lnTo>
                      <a:pt x="1032" y="648"/>
                    </a:lnTo>
                    <a:lnTo>
                      <a:pt x="1038" y="636"/>
                    </a:lnTo>
                    <a:lnTo>
                      <a:pt x="1044" y="624"/>
                    </a:lnTo>
                    <a:lnTo>
                      <a:pt x="1050" y="606"/>
                    </a:lnTo>
                    <a:lnTo>
                      <a:pt x="1050" y="594"/>
                    </a:lnTo>
                    <a:lnTo>
                      <a:pt x="1056" y="582"/>
                    </a:lnTo>
                    <a:lnTo>
                      <a:pt x="1056" y="564"/>
                    </a:lnTo>
                    <a:lnTo>
                      <a:pt x="1056" y="552"/>
                    </a:lnTo>
                    <a:lnTo>
                      <a:pt x="1056" y="540"/>
                    </a:lnTo>
                    <a:lnTo>
                      <a:pt x="1050" y="522"/>
                    </a:lnTo>
                    <a:lnTo>
                      <a:pt x="1050" y="510"/>
                    </a:lnTo>
                    <a:lnTo>
                      <a:pt x="1044" y="498"/>
                    </a:lnTo>
                    <a:lnTo>
                      <a:pt x="1038" y="486"/>
                    </a:lnTo>
                    <a:lnTo>
                      <a:pt x="1032" y="474"/>
                    </a:lnTo>
                    <a:lnTo>
                      <a:pt x="1026" y="462"/>
                    </a:lnTo>
                    <a:lnTo>
                      <a:pt x="1014" y="450"/>
                    </a:lnTo>
                    <a:lnTo>
                      <a:pt x="1008" y="438"/>
                    </a:lnTo>
                    <a:lnTo>
                      <a:pt x="996" y="432"/>
                    </a:lnTo>
                    <a:lnTo>
                      <a:pt x="984" y="420"/>
                    </a:lnTo>
                    <a:lnTo>
                      <a:pt x="972" y="414"/>
                    </a:lnTo>
                    <a:lnTo>
                      <a:pt x="960" y="408"/>
                    </a:lnTo>
                    <a:lnTo>
                      <a:pt x="954" y="402"/>
                    </a:lnTo>
                    <a:lnTo>
                      <a:pt x="876" y="324"/>
                    </a:lnTo>
                    <a:lnTo>
                      <a:pt x="876" y="240"/>
                    </a:lnTo>
                    <a:lnTo>
                      <a:pt x="882" y="138"/>
                    </a:lnTo>
                    <a:lnTo>
                      <a:pt x="870" y="126"/>
                    </a:lnTo>
                    <a:lnTo>
                      <a:pt x="858" y="108"/>
                    </a:lnTo>
                    <a:lnTo>
                      <a:pt x="846" y="96"/>
                    </a:lnTo>
                    <a:lnTo>
                      <a:pt x="834" y="84"/>
                    </a:lnTo>
                    <a:lnTo>
                      <a:pt x="822" y="72"/>
                    </a:lnTo>
                    <a:lnTo>
                      <a:pt x="804" y="60"/>
                    </a:lnTo>
                    <a:lnTo>
                      <a:pt x="792" y="48"/>
                    </a:lnTo>
                    <a:lnTo>
                      <a:pt x="774" y="42"/>
                    </a:lnTo>
                    <a:lnTo>
                      <a:pt x="756" y="36"/>
                    </a:lnTo>
                    <a:lnTo>
                      <a:pt x="750" y="30"/>
                    </a:lnTo>
                    <a:lnTo>
                      <a:pt x="762" y="18"/>
                    </a:lnTo>
                    <a:lnTo>
                      <a:pt x="594" y="0"/>
                    </a:lnTo>
                    <a:lnTo>
                      <a:pt x="462" y="12"/>
                    </a:lnTo>
                    <a:lnTo>
                      <a:pt x="354" y="48"/>
                    </a:lnTo>
                    <a:lnTo>
                      <a:pt x="264" y="132"/>
                    </a:lnTo>
                    <a:lnTo>
                      <a:pt x="162" y="204"/>
                    </a:lnTo>
                    <a:lnTo>
                      <a:pt x="156" y="204"/>
                    </a:lnTo>
                    <a:lnTo>
                      <a:pt x="150" y="204"/>
                    </a:lnTo>
                    <a:lnTo>
                      <a:pt x="144" y="204"/>
                    </a:lnTo>
                    <a:lnTo>
                      <a:pt x="132" y="204"/>
                    </a:lnTo>
                    <a:lnTo>
                      <a:pt x="126" y="204"/>
                    </a:lnTo>
                    <a:lnTo>
                      <a:pt x="120" y="210"/>
                    </a:lnTo>
                    <a:lnTo>
                      <a:pt x="114" y="210"/>
                    </a:lnTo>
                    <a:lnTo>
                      <a:pt x="108" y="216"/>
                    </a:lnTo>
                    <a:lnTo>
                      <a:pt x="102" y="222"/>
                    </a:lnTo>
                    <a:lnTo>
                      <a:pt x="102" y="228"/>
                    </a:lnTo>
                    <a:lnTo>
                      <a:pt x="96" y="234"/>
                    </a:lnTo>
                    <a:lnTo>
                      <a:pt x="96" y="240"/>
                    </a:lnTo>
                    <a:lnTo>
                      <a:pt x="96" y="252"/>
                    </a:lnTo>
                    <a:lnTo>
                      <a:pt x="96" y="258"/>
                    </a:lnTo>
                    <a:lnTo>
                      <a:pt x="96" y="264"/>
                    </a:lnTo>
                    <a:lnTo>
                      <a:pt x="102" y="270"/>
                    </a:lnTo>
                    <a:lnTo>
                      <a:pt x="108" y="276"/>
                    </a:lnTo>
                    <a:lnTo>
                      <a:pt x="108" y="282"/>
                    </a:lnTo>
                    <a:lnTo>
                      <a:pt x="114" y="288"/>
                    </a:lnTo>
                    <a:lnTo>
                      <a:pt x="102" y="294"/>
                    </a:lnTo>
                    <a:lnTo>
                      <a:pt x="90" y="306"/>
                    </a:lnTo>
                    <a:lnTo>
                      <a:pt x="78" y="318"/>
                    </a:lnTo>
                    <a:lnTo>
                      <a:pt x="66" y="330"/>
                    </a:lnTo>
                    <a:lnTo>
                      <a:pt x="54" y="342"/>
                    </a:lnTo>
                    <a:lnTo>
                      <a:pt x="42" y="354"/>
                    </a:lnTo>
                    <a:lnTo>
                      <a:pt x="36" y="372"/>
                    </a:lnTo>
                    <a:lnTo>
                      <a:pt x="30" y="384"/>
                    </a:lnTo>
                    <a:lnTo>
                      <a:pt x="18" y="396"/>
                    </a:lnTo>
                    <a:lnTo>
                      <a:pt x="12" y="414"/>
                    </a:lnTo>
                    <a:lnTo>
                      <a:pt x="12" y="432"/>
                    </a:lnTo>
                    <a:lnTo>
                      <a:pt x="6" y="444"/>
                    </a:lnTo>
                    <a:lnTo>
                      <a:pt x="6" y="462"/>
                    </a:lnTo>
                    <a:lnTo>
                      <a:pt x="0" y="480"/>
                    </a:lnTo>
                    <a:lnTo>
                      <a:pt x="0" y="498"/>
                    </a:lnTo>
                    <a:lnTo>
                      <a:pt x="6" y="510"/>
                    </a:lnTo>
                    <a:lnTo>
                      <a:pt x="6" y="528"/>
                    </a:lnTo>
                    <a:lnTo>
                      <a:pt x="6" y="546"/>
                    </a:lnTo>
                    <a:lnTo>
                      <a:pt x="12" y="564"/>
                    </a:lnTo>
                    <a:lnTo>
                      <a:pt x="18" y="576"/>
                    </a:lnTo>
                    <a:lnTo>
                      <a:pt x="24" y="594"/>
                    </a:lnTo>
                    <a:lnTo>
                      <a:pt x="36" y="606"/>
                    </a:lnTo>
                    <a:lnTo>
                      <a:pt x="54" y="630"/>
                    </a:lnTo>
                    <a:lnTo>
                      <a:pt x="84" y="654"/>
                    </a:lnTo>
                    <a:lnTo>
                      <a:pt x="102" y="672"/>
                    </a:lnTo>
                    <a:lnTo>
                      <a:pt x="126" y="690"/>
                    </a:lnTo>
                    <a:lnTo>
                      <a:pt x="150" y="702"/>
                    </a:lnTo>
                    <a:lnTo>
                      <a:pt x="174" y="714"/>
                    </a:lnTo>
                    <a:lnTo>
                      <a:pt x="198" y="726"/>
                    </a:lnTo>
                    <a:lnTo>
                      <a:pt x="222" y="738"/>
                    </a:lnTo>
                    <a:lnTo>
                      <a:pt x="246" y="750"/>
                    </a:lnTo>
                    <a:lnTo>
                      <a:pt x="270" y="762"/>
                    </a:lnTo>
                    <a:lnTo>
                      <a:pt x="294" y="768"/>
                    </a:lnTo>
                    <a:lnTo>
                      <a:pt x="324" y="774"/>
                    </a:lnTo>
                    <a:lnTo>
                      <a:pt x="348" y="780"/>
                    </a:lnTo>
                    <a:lnTo>
                      <a:pt x="378" y="786"/>
                    </a:lnTo>
                    <a:lnTo>
                      <a:pt x="402" y="792"/>
                    </a:lnTo>
                    <a:lnTo>
                      <a:pt x="426" y="792"/>
                    </a:lnTo>
                    <a:lnTo>
                      <a:pt x="456" y="792"/>
                    </a:lnTo>
                    <a:lnTo>
                      <a:pt x="480" y="792"/>
                    </a:lnTo>
                    <a:lnTo>
                      <a:pt x="510" y="792"/>
                    </a:lnTo>
                    <a:lnTo>
                      <a:pt x="534" y="792"/>
                    </a:lnTo>
                    <a:lnTo>
                      <a:pt x="564" y="786"/>
                    </a:lnTo>
                    <a:lnTo>
                      <a:pt x="570" y="786"/>
                    </a:lnTo>
                    <a:lnTo>
                      <a:pt x="684" y="822"/>
                    </a:lnTo>
                    <a:close/>
                  </a:path>
                </a:pathLst>
              </a:custGeom>
              <a:solidFill>
                <a:srgbClr val="FF99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" name="Freeform 194"/>
              <p:cNvSpPr/>
              <p:nvPr/>
            </p:nvSpPr>
            <p:spPr bwMode="auto">
              <a:xfrm>
                <a:off x="2940" y="1383"/>
                <a:ext cx="1056" cy="822"/>
              </a:xfrm>
              <a:custGeom>
                <a:avLst/>
                <a:gdLst>
                  <a:gd name="T0" fmla="*/ 960 w 1056"/>
                  <a:gd name="T1" fmla="*/ 762 h 822"/>
                  <a:gd name="T2" fmla="*/ 1014 w 1056"/>
                  <a:gd name="T3" fmla="*/ 672 h 822"/>
                  <a:gd name="T4" fmla="*/ 1032 w 1056"/>
                  <a:gd name="T5" fmla="*/ 648 h 822"/>
                  <a:gd name="T6" fmla="*/ 1044 w 1056"/>
                  <a:gd name="T7" fmla="*/ 624 h 822"/>
                  <a:gd name="T8" fmla="*/ 1050 w 1056"/>
                  <a:gd name="T9" fmla="*/ 594 h 822"/>
                  <a:gd name="T10" fmla="*/ 1056 w 1056"/>
                  <a:gd name="T11" fmla="*/ 564 h 822"/>
                  <a:gd name="T12" fmla="*/ 1056 w 1056"/>
                  <a:gd name="T13" fmla="*/ 540 h 822"/>
                  <a:gd name="T14" fmla="*/ 1050 w 1056"/>
                  <a:gd name="T15" fmla="*/ 510 h 822"/>
                  <a:gd name="T16" fmla="*/ 1038 w 1056"/>
                  <a:gd name="T17" fmla="*/ 486 h 822"/>
                  <a:gd name="T18" fmla="*/ 1026 w 1056"/>
                  <a:gd name="T19" fmla="*/ 462 h 822"/>
                  <a:gd name="T20" fmla="*/ 1008 w 1056"/>
                  <a:gd name="T21" fmla="*/ 438 h 822"/>
                  <a:gd name="T22" fmla="*/ 984 w 1056"/>
                  <a:gd name="T23" fmla="*/ 420 h 822"/>
                  <a:gd name="T24" fmla="*/ 960 w 1056"/>
                  <a:gd name="T25" fmla="*/ 408 h 822"/>
                  <a:gd name="T26" fmla="*/ 876 w 1056"/>
                  <a:gd name="T27" fmla="*/ 324 h 822"/>
                  <a:gd name="T28" fmla="*/ 882 w 1056"/>
                  <a:gd name="T29" fmla="*/ 138 h 822"/>
                  <a:gd name="T30" fmla="*/ 858 w 1056"/>
                  <a:gd name="T31" fmla="*/ 108 h 822"/>
                  <a:gd name="T32" fmla="*/ 834 w 1056"/>
                  <a:gd name="T33" fmla="*/ 84 h 822"/>
                  <a:gd name="T34" fmla="*/ 804 w 1056"/>
                  <a:gd name="T35" fmla="*/ 60 h 822"/>
                  <a:gd name="T36" fmla="*/ 774 w 1056"/>
                  <a:gd name="T37" fmla="*/ 42 h 822"/>
                  <a:gd name="T38" fmla="*/ 750 w 1056"/>
                  <a:gd name="T39" fmla="*/ 30 h 822"/>
                  <a:gd name="T40" fmla="*/ 594 w 1056"/>
                  <a:gd name="T41" fmla="*/ 0 h 822"/>
                  <a:gd name="T42" fmla="*/ 354 w 1056"/>
                  <a:gd name="T43" fmla="*/ 48 h 822"/>
                  <a:gd name="T44" fmla="*/ 162 w 1056"/>
                  <a:gd name="T45" fmla="*/ 204 h 822"/>
                  <a:gd name="T46" fmla="*/ 150 w 1056"/>
                  <a:gd name="T47" fmla="*/ 204 h 822"/>
                  <a:gd name="T48" fmla="*/ 132 w 1056"/>
                  <a:gd name="T49" fmla="*/ 204 h 822"/>
                  <a:gd name="T50" fmla="*/ 120 w 1056"/>
                  <a:gd name="T51" fmla="*/ 210 h 822"/>
                  <a:gd name="T52" fmla="*/ 108 w 1056"/>
                  <a:gd name="T53" fmla="*/ 216 h 822"/>
                  <a:gd name="T54" fmla="*/ 102 w 1056"/>
                  <a:gd name="T55" fmla="*/ 228 h 822"/>
                  <a:gd name="T56" fmla="*/ 96 w 1056"/>
                  <a:gd name="T57" fmla="*/ 240 h 822"/>
                  <a:gd name="T58" fmla="*/ 96 w 1056"/>
                  <a:gd name="T59" fmla="*/ 258 h 822"/>
                  <a:gd name="T60" fmla="*/ 102 w 1056"/>
                  <a:gd name="T61" fmla="*/ 270 h 822"/>
                  <a:gd name="T62" fmla="*/ 108 w 1056"/>
                  <a:gd name="T63" fmla="*/ 282 h 822"/>
                  <a:gd name="T64" fmla="*/ 102 w 1056"/>
                  <a:gd name="T65" fmla="*/ 294 h 822"/>
                  <a:gd name="T66" fmla="*/ 78 w 1056"/>
                  <a:gd name="T67" fmla="*/ 318 h 822"/>
                  <a:gd name="T68" fmla="*/ 54 w 1056"/>
                  <a:gd name="T69" fmla="*/ 342 h 822"/>
                  <a:gd name="T70" fmla="*/ 36 w 1056"/>
                  <a:gd name="T71" fmla="*/ 372 h 822"/>
                  <a:gd name="T72" fmla="*/ 18 w 1056"/>
                  <a:gd name="T73" fmla="*/ 396 h 822"/>
                  <a:gd name="T74" fmla="*/ 12 w 1056"/>
                  <a:gd name="T75" fmla="*/ 432 h 822"/>
                  <a:gd name="T76" fmla="*/ 6 w 1056"/>
                  <a:gd name="T77" fmla="*/ 462 h 822"/>
                  <a:gd name="T78" fmla="*/ 0 w 1056"/>
                  <a:gd name="T79" fmla="*/ 498 h 822"/>
                  <a:gd name="T80" fmla="*/ 6 w 1056"/>
                  <a:gd name="T81" fmla="*/ 528 h 822"/>
                  <a:gd name="T82" fmla="*/ 12 w 1056"/>
                  <a:gd name="T83" fmla="*/ 564 h 822"/>
                  <a:gd name="T84" fmla="*/ 24 w 1056"/>
                  <a:gd name="T85" fmla="*/ 594 h 822"/>
                  <a:gd name="T86" fmla="*/ 54 w 1056"/>
                  <a:gd name="T87" fmla="*/ 630 h 822"/>
                  <a:gd name="T88" fmla="*/ 102 w 1056"/>
                  <a:gd name="T89" fmla="*/ 672 h 822"/>
                  <a:gd name="T90" fmla="*/ 150 w 1056"/>
                  <a:gd name="T91" fmla="*/ 702 h 822"/>
                  <a:gd name="T92" fmla="*/ 198 w 1056"/>
                  <a:gd name="T93" fmla="*/ 726 h 822"/>
                  <a:gd name="T94" fmla="*/ 246 w 1056"/>
                  <a:gd name="T95" fmla="*/ 750 h 822"/>
                  <a:gd name="T96" fmla="*/ 294 w 1056"/>
                  <a:gd name="T97" fmla="*/ 768 h 822"/>
                  <a:gd name="T98" fmla="*/ 348 w 1056"/>
                  <a:gd name="T99" fmla="*/ 780 h 822"/>
                  <a:gd name="T100" fmla="*/ 402 w 1056"/>
                  <a:gd name="T101" fmla="*/ 792 h 822"/>
                  <a:gd name="T102" fmla="*/ 456 w 1056"/>
                  <a:gd name="T103" fmla="*/ 792 h 822"/>
                  <a:gd name="T104" fmla="*/ 510 w 1056"/>
                  <a:gd name="T105" fmla="*/ 792 h 822"/>
                  <a:gd name="T106" fmla="*/ 564 w 1056"/>
                  <a:gd name="T107" fmla="*/ 786 h 822"/>
                  <a:gd name="T108" fmla="*/ 684 w 1056"/>
                  <a:gd name="T109" fmla="*/ 822 h 82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1056" h="822">
                    <a:moveTo>
                      <a:pt x="684" y="822"/>
                    </a:moveTo>
                    <a:lnTo>
                      <a:pt x="960" y="762"/>
                    </a:lnTo>
                    <a:lnTo>
                      <a:pt x="1002" y="678"/>
                    </a:lnTo>
                    <a:lnTo>
                      <a:pt x="1014" y="672"/>
                    </a:lnTo>
                    <a:lnTo>
                      <a:pt x="1020" y="660"/>
                    </a:lnTo>
                    <a:lnTo>
                      <a:pt x="1032" y="648"/>
                    </a:lnTo>
                    <a:lnTo>
                      <a:pt x="1038" y="636"/>
                    </a:lnTo>
                    <a:lnTo>
                      <a:pt x="1044" y="624"/>
                    </a:lnTo>
                    <a:lnTo>
                      <a:pt x="1050" y="606"/>
                    </a:lnTo>
                    <a:lnTo>
                      <a:pt x="1050" y="594"/>
                    </a:lnTo>
                    <a:lnTo>
                      <a:pt x="1056" y="582"/>
                    </a:lnTo>
                    <a:lnTo>
                      <a:pt x="1056" y="564"/>
                    </a:lnTo>
                    <a:lnTo>
                      <a:pt x="1056" y="552"/>
                    </a:lnTo>
                    <a:lnTo>
                      <a:pt x="1056" y="540"/>
                    </a:lnTo>
                    <a:lnTo>
                      <a:pt x="1050" y="522"/>
                    </a:lnTo>
                    <a:lnTo>
                      <a:pt x="1050" y="510"/>
                    </a:lnTo>
                    <a:lnTo>
                      <a:pt x="1044" y="498"/>
                    </a:lnTo>
                    <a:lnTo>
                      <a:pt x="1038" y="486"/>
                    </a:lnTo>
                    <a:lnTo>
                      <a:pt x="1032" y="474"/>
                    </a:lnTo>
                    <a:lnTo>
                      <a:pt x="1026" y="462"/>
                    </a:lnTo>
                    <a:lnTo>
                      <a:pt x="1014" y="450"/>
                    </a:lnTo>
                    <a:lnTo>
                      <a:pt x="1008" y="438"/>
                    </a:lnTo>
                    <a:lnTo>
                      <a:pt x="996" y="432"/>
                    </a:lnTo>
                    <a:lnTo>
                      <a:pt x="984" y="420"/>
                    </a:lnTo>
                    <a:lnTo>
                      <a:pt x="972" y="414"/>
                    </a:lnTo>
                    <a:lnTo>
                      <a:pt x="960" y="408"/>
                    </a:lnTo>
                    <a:lnTo>
                      <a:pt x="954" y="402"/>
                    </a:lnTo>
                    <a:lnTo>
                      <a:pt x="876" y="324"/>
                    </a:lnTo>
                    <a:lnTo>
                      <a:pt x="876" y="240"/>
                    </a:lnTo>
                    <a:lnTo>
                      <a:pt x="882" y="138"/>
                    </a:lnTo>
                    <a:lnTo>
                      <a:pt x="870" y="126"/>
                    </a:lnTo>
                    <a:lnTo>
                      <a:pt x="858" y="108"/>
                    </a:lnTo>
                    <a:lnTo>
                      <a:pt x="846" y="96"/>
                    </a:lnTo>
                    <a:lnTo>
                      <a:pt x="834" y="84"/>
                    </a:lnTo>
                    <a:lnTo>
                      <a:pt x="822" y="72"/>
                    </a:lnTo>
                    <a:lnTo>
                      <a:pt x="804" y="60"/>
                    </a:lnTo>
                    <a:lnTo>
                      <a:pt x="792" y="48"/>
                    </a:lnTo>
                    <a:lnTo>
                      <a:pt x="774" y="42"/>
                    </a:lnTo>
                    <a:lnTo>
                      <a:pt x="756" y="36"/>
                    </a:lnTo>
                    <a:lnTo>
                      <a:pt x="750" y="30"/>
                    </a:lnTo>
                    <a:lnTo>
                      <a:pt x="762" y="18"/>
                    </a:lnTo>
                    <a:lnTo>
                      <a:pt x="594" y="0"/>
                    </a:lnTo>
                    <a:lnTo>
                      <a:pt x="462" y="12"/>
                    </a:lnTo>
                    <a:lnTo>
                      <a:pt x="354" y="48"/>
                    </a:lnTo>
                    <a:lnTo>
                      <a:pt x="264" y="132"/>
                    </a:lnTo>
                    <a:lnTo>
                      <a:pt x="162" y="204"/>
                    </a:lnTo>
                    <a:lnTo>
                      <a:pt x="156" y="204"/>
                    </a:lnTo>
                    <a:lnTo>
                      <a:pt x="150" y="204"/>
                    </a:lnTo>
                    <a:lnTo>
                      <a:pt x="144" y="204"/>
                    </a:lnTo>
                    <a:lnTo>
                      <a:pt x="132" y="204"/>
                    </a:lnTo>
                    <a:lnTo>
                      <a:pt x="126" y="204"/>
                    </a:lnTo>
                    <a:lnTo>
                      <a:pt x="120" y="210"/>
                    </a:lnTo>
                    <a:lnTo>
                      <a:pt x="114" y="210"/>
                    </a:lnTo>
                    <a:lnTo>
                      <a:pt x="108" y="216"/>
                    </a:lnTo>
                    <a:lnTo>
                      <a:pt x="102" y="222"/>
                    </a:lnTo>
                    <a:lnTo>
                      <a:pt x="102" y="228"/>
                    </a:lnTo>
                    <a:lnTo>
                      <a:pt x="96" y="234"/>
                    </a:lnTo>
                    <a:lnTo>
                      <a:pt x="96" y="240"/>
                    </a:lnTo>
                    <a:lnTo>
                      <a:pt x="96" y="252"/>
                    </a:lnTo>
                    <a:lnTo>
                      <a:pt x="96" y="258"/>
                    </a:lnTo>
                    <a:lnTo>
                      <a:pt x="96" y="264"/>
                    </a:lnTo>
                    <a:lnTo>
                      <a:pt x="102" y="270"/>
                    </a:lnTo>
                    <a:lnTo>
                      <a:pt x="108" y="276"/>
                    </a:lnTo>
                    <a:lnTo>
                      <a:pt x="108" y="282"/>
                    </a:lnTo>
                    <a:lnTo>
                      <a:pt x="114" y="288"/>
                    </a:lnTo>
                    <a:lnTo>
                      <a:pt x="102" y="294"/>
                    </a:lnTo>
                    <a:lnTo>
                      <a:pt x="90" y="306"/>
                    </a:lnTo>
                    <a:lnTo>
                      <a:pt x="78" y="318"/>
                    </a:lnTo>
                    <a:lnTo>
                      <a:pt x="66" y="330"/>
                    </a:lnTo>
                    <a:lnTo>
                      <a:pt x="54" y="342"/>
                    </a:lnTo>
                    <a:lnTo>
                      <a:pt x="42" y="354"/>
                    </a:lnTo>
                    <a:lnTo>
                      <a:pt x="36" y="372"/>
                    </a:lnTo>
                    <a:lnTo>
                      <a:pt x="30" y="384"/>
                    </a:lnTo>
                    <a:lnTo>
                      <a:pt x="18" y="396"/>
                    </a:lnTo>
                    <a:lnTo>
                      <a:pt x="12" y="414"/>
                    </a:lnTo>
                    <a:lnTo>
                      <a:pt x="12" y="432"/>
                    </a:lnTo>
                    <a:lnTo>
                      <a:pt x="6" y="444"/>
                    </a:lnTo>
                    <a:lnTo>
                      <a:pt x="6" y="462"/>
                    </a:lnTo>
                    <a:lnTo>
                      <a:pt x="0" y="480"/>
                    </a:lnTo>
                    <a:lnTo>
                      <a:pt x="0" y="498"/>
                    </a:lnTo>
                    <a:lnTo>
                      <a:pt x="6" y="510"/>
                    </a:lnTo>
                    <a:lnTo>
                      <a:pt x="6" y="528"/>
                    </a:lnTo>
                    <a:lnTo>
                      <a:pt x="6" y="546"/>
                    </a:lnTo>
                    <a:lnTo>
                      <a:pt x="12" y="564"/>
                    </a:lnTo>
                    <a:lnTo>
                      <a:pt x="18" y="576"/>
                    </a:lnTo>
                    <a:lnTo>
                      <a:pt x="24" y="594"/>
                    </a:lnTo>
                    <a:lnTo>
                      <a:pt x="36" y="606"/>
                    </a:lnTo>
                    <a:lnTo>
                      <a:pt x="54" y="630"/>
                    </a:lnTo>
                    <a:lnTo>
                      <a:pt x="84" y="654"/>
                    </a:lnTo>
                    <a:lnTo>
                      <a:pt x="102" y="672"/>
                    </a:lnTo>
                    <a:lnTo>
                      <a:pt x="126" y="690"/>
                    </a:lnTo>
                    <a:lnTo>
                      <a:pt x="150" y="702"/>
                    </a:lnTo>
                    <a:lnTo>
                      <a:pt x="174" y="714"/>
                    </a:lnTo>
                    <a:lnTo>
                      <a:pt x="198" y="726"/>
                    </a:lnTo>
                    <a:lnTo>
                      <a:pt x="222" y="738"/>
                    </a:lnTo>
                    <a:lnTo>
                      <a:pt x="246" y="750"/>
                    </a:lnTo>
                    <a:lnTo>
                      <a:pt x="270" y="762"/>
                    </a:lnTo>
                    <a:lnTo>
                      <a:pt x="294" y="768"/>
                    </a:lnTo>
                    <a:lnTo>
                      <a:pt x="324" y="774"/>
                    </a:lnTo>
                    <a:lnTo>
                      <a:pt x="348" y="780"/>
                    </a:lnTo>
                    <a:lnTo>
                      <a:pt x="378" y="786"/>
                    </a:lnTo>
                    <a:lnTo>
                      <a:pt x="402" y="792"/>
                    </a:lnTo>
                    <a:lnTo>
                      <a:pt x="426" y="792"/>
                    </a:lnTo>
                    <a:lnTo>
                      <a:pt x="456" y="792"/>
                    </a:lnTo>
                    <a:lnTo>
                      <a:pt x="480" y="792"/>
                    </a:lnTo>
                    <a:lnTo>
                      <a:pt x="510" y="792"/>
                    </a:lnTo>
                    <a:lnTo>
                      <a:pt x="534" y="792"/>
                    </a:lnTo>
                    <a:lnTo>
                      <a:pt x="564" y="786"/>
                    </a:lnTo>
                    <a:lnTo>
                      <a:pt x="570" y="786"/>
                    </a:lnTo>
                    <a:lnTo>
                      <a:pt x="684" y="82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" name="Freeform 195"/>
              <p:cNvSpPr/>
              <p:nvPr/>
            </p:nvSpPr>
            <p:spPr bwMode="auto">
              <a:xfrm>
                <a:off x="3102" y="1329"/>
                <a:ext cx="678" cy="246"/>
              </a:xfrm>
              <a:custGeom>
                <a:avLst/>
                <a:gdLst>
                  <a:gd name="T0" fmla="*/ 132 w 678"/>
                  <a:gd name="T1" fmla="*/ 240 h 246"/>
                  <a:gd name="T2" fmla="*/ 198 w 678"/>
                  <a:gd name="T3" fmla="*/ 186 h 246"/>
                  <a:gd name="T4" fmla="*/ 222 w 678"/>
                  <a:gd name="T5" fmla="*/ 138 h 246"/>
                  <a:gd name="T6" fmla="*/ 240 w 678"/>
                  <a:gd name="T7" fmla="*/ 102 h 246"/>
                  <a:gd name="T8" fmla="*/ 270 w 678"/>
                  <a:gd name="T9" fmla="*/ 126 h 246"/>
                  <a:gd name="T10" fmla="*/ 288 w 678"/>
                  <a:gd name="T11" fmla="*/ 120 h 246"/>
                  <a:gd name="T12" fmla="*/ 324 w 678"/>
                  <a:gd name="T13" fmla="*/ 120 h 246"/>
                  <a:gd name="T14" fmla="*/ 444 w 678"/>
                  <a:gd name="T15" fmla="*/ 84 h 246"/>
                  <a:gd name="T16" fmla="*/ 468 w 678"/>
                  <a:gd name="T17" fmla="*/ 84 h 246"/>
                  <a:gd name="T18" fmla="*/ 534 w 678"/>
                  <a:gd name="T19" fmla="*/ 66 h 246"/>
                  <a:gd name="T20" fmla="*/ 528 w 678"/>
                  <a:gd name="T21" fmla="*/ 84 h 246"/>
                  <a:gd name="T22" fmla="*/ 558 w 678"/>
                  <a:gd name="T23" fmla="*/ 96 h 246"/>
                  <a:gd name="T24" fmla="*/ 672 w 678"/>
                  <a:gd name="T25" fmla="*/ 84 h 246"/>
                  <a:gd name="T26" fmla="*/ 672 w 678"/>
                  <a:gd name="T27" fmla="*/ 72 h 246"/>
                  <a:gd name="T28" fmla="*/ 642 w 678"/>
                  <a:gd name="T29" fmla="*/ 54 h 246"/>
                  <a:gd name="T30" fmla="*/ 666 w 678"/>
                  <a:gd name="T31" fmla="*/ 30 h 246"/>
                  <a:gd name="T32" fmla="*/ 666 w 678"/>
                  <a:gd name="T33" fmla="*/ 18 h 246"/>
                  <a:gd name="T34" fmla="*/ 576 w 678"/>
                  <a:gd name="T35" fmla="*/ 12 h 246"/>
                  <a:gd name="T36" fmla="*/ 504 w 678"/>
                  <a:gd name="T37" fmla="*/ 12 h 246"/>
                  <a:gd name="T38" fmla="*/ 426 w 678"/>
                  <a:gd name="T39" fmla="*/ 18 h 246"/>
                  <a:gd name="T40" fmla="*/ 372 w 678"/>
                  <a:gd name="T41" fmla="*/ 6 h 246"/>
                  <a:gd name="T42" fmla="*/ 330 w 678"/>
                  <a:gd name="T43" fmla="*/ 6 h 246"/>
                  <a:gd name="T44" fmla="*/ 318 w 678"/>
                  <a:gd name="T45" fmla="*/ 30 h 246"/>
                  <a:gd name="T46" fmla="*/ 258 w 678"/>
                  <a:gd name="T47" fmla="*/ 24 h 246"/>
                  <a:gd name="T48" fmla="*/ 222 w 678"/>
                  <a:gd name="T49" fmla="*/ 30 h 246"/>
                  <a:gd name="T50" fmla="*/ 204 w 678"/>
                  <a:gd name="T51" fmla="*/ 54 h 246"/>
                  <a:gd name="T52" fmla="*/ 144 w 678"/>
                  <a:gd name="T53" fmla="*/ 78 h 246"/>
                  <a:gd name="T54" fmla="*/ 90 w 678"/>
                  <a:gd name="T55" fmla="*/ 114 h 246"/>
                  <a:gd name="T56" fmla="*/ 60 w 678"/>
                  <a:gd name="T57" fmla="*/ 144 h 246"/>
                  <a:gd name="T58" fmla="*/ 24 w 678"/>
                  <a:gd name="T59" fmla="*/ 162 h 246"/>
                  <a:gd name="T60" fmla="*/ 24 w 678"/>
                  <a:gd name="T61" fmla="*/ 186 h 246"/>
                  <a:gd name="T62" fmla="*/ 30 w 678"/>
                  <a:gd name="T63" fmla="*/ 198 h 246"/>
                  <a:gd name="T64" fmla="*/ 0 w 678"/>
                  <a:gd name="T65" fmla="*/ 240 h 24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78" h="246">
                    <a:moveTo>
                      <a:pt x="102" y="246"/>
                    </a:moveTo>
                    <a:lnTo>
                      <a:pt x="132" y="240"/>
                    </a:lnTo>
                    <a:lnTo>
                      <a:pt x="180" y="210"/>
                    </a:lnTo>
                    <a:lnTo>
                      <a:pt x="198" y="186"/>
                    </a:lnTo>
                    <a:lnTo>
                      <a:pt x="210" y="168"/>
                    </a:lnTo>
                    <a:lnTo>
                      <a:pt x="222" y="138"/>
                    </a:lnTo>
                    <a:lnTo>
                      <a:pt x="234" y="114"/>
                    </a:lnTo>
                    <a:lnTo>
                      <a:pt x="240" y="102"/>
                    </a:lnTo>
                    <a:lnTo>
                      <a:pt x="252" y="114"/>
                    </a:lnTo>
                    <a:lnTo>
                      <a:pt x="270" y="126"/>
                    </a:lnTo>
                    <a:lnTo>
                      <a:pt x="282" y="108"/>
                    </a:lnTo>
                    <a:lnTo>
                      <a:pt x="288" y="120"/>
                    </a:lnTo>
                    <a:lnTo>
                      <a:pt x="306" y="120"/>
                    </a:lnTo>
                    <a:lnTo>
                      <a:pt x="324" y="120"/>
                    </a:lnTo>
                    <a:lnTo>
                      <a:pt x="378" y="108"/>
                    </a:lnTo>
                    <a:lnTo>
                      <a:pt x="444" y="84"/>
                    </a:lnTo>
                    <a:lnTo>
                      <a:pt x="474" y="72"/>
                    </a:lnTo>
                    <a:lnTo>
                      <a:pt x="468" y="84"/>
                    </a:lnTo>
                    <a:lnTo>
                      <a:pt x="510" y="78"/>
                    </a:lnTo>
                    <a:lnTo>
                      <a:pt x="534" y="66"/>
                    </a:lnTo>
                    <a:lnTo>
                      <a:pt x="540" y="72"/>
                    </a:lnTo>
                    <a:lnTo>
                      <a:pt x="528" y="84"/>
                    </a:lnTo>
                    <a:lnTo>
                      <a:pt x="528" y="102"/>
                    </a:lnTo>
                    <a:lnTo>
                      <a:pt x="558" y="96"/>
                    </a:lnTo>
                    <a:lnTo>
                      <a:pt x="612" y="90"/>
                    </a:lnTo>
                    <a:lnTo>
                      <a:pt x="672" y="84"/>
                    </a:lnTo>
                    <a:lnTo>
                      <a:pt x="678" y="78"/>
                    </a:lnTo>
                    <a:lnTo>
                      <a:pt x="672" y="72"/>
                    </a:lnTo>
                    <a:lnTo>
                      <a:pt x="666" y="60"/>
                    </a:lnTo>
                    <a:lnTo>
                      <a:pt x="642" y="54"/>
                    </a:lnTo>
                    <a:lnTo>
                      <a:pt x="660" y="42"/>
                    </a:lnTo>
                    <a:lnTo>
                      <a:pt x="666" y="30"/>
                    </a:lnTo>
                    <a:lnTo>
                      <a:pt x="672" y="24"/>
                    </a:lnTo>
                    <a:lnTo>
                      <a:pt x="666" y="18"/>
                    </a:lnTo>
                    <a:lnTo>
                      <a:pt x="618" y="12"/>
                    </a:lnTo>
                    <a:lnTo>
                      <a:pt x="576" y="12"/>
                    </a:lnTo>
                    <a:lnTo>
                      <a:pt x="552" y="12"/>
                    </a:lnTo>
                    <a:lnTo>
                      <a:pt x="504" y="12"/>
                    </a:lnTo>
                    <a:lnTo>
                      <a:pt x="480" y="18"/>
                    </a:lnTo>
                    <a:lnTo>
                      <a:pt x="426" y="18"/>
                    </a:lnTo>
                    <a:lnTo>
                      <a:pt x="384" y="12"/>
                    </a:lnTo>
                    <a:lnTo>
                      <a:pt x="372" y="6"/>
                    </a:lnTo>
                    <a:lnTo>
                      <a:pt x="348" y="0"/>
                    </a:lnTo>
                    <a:lnTo>
                      <a:pt x="330" y="6"/>
                    </a:lnTo>
                    <a:lnTo>
                      <a:pt x="318" y="12"/>
                    </a:lnTo>
                    <a:lnTo>
                      <a:pt x="318" y="30"/>
                    </a:lnTo>
                    <a:lnTo>
                      <a:pt x="258" y="24"/>
                    </a:lnTo>
                    <a:lnTo>
                      <a:pt x="234" y="18"/>
                    </a:lnTo>
                    <a:lnTo>
                      <a:pt x="222" y="30"/>
                    </a:lnTo>
                    <a:lnTo>
                      <a:pt x="210" y="48"/>
                    </a:lnTo>
                    <a:lnTo>
                      <a:pt x="204" y="54"/>
                    </a:lnTo>
                    <a:lnTo>
                      <a:pt x="180" y="66"/>
                    </a:lnTo>
                    <a:lnTo>
                      <a:pt x="144" y="78"/>
                    </a:lnTo>
                    <a:lnTo>
                      <a:pt x="114" y="96"/>
                    </a:lnTo>
                    <a:lnTo>
                      <a:pt x="90" y="114"/>
                    </a:lnTo>
                    <a:lnTo>
                      <a:pt x="72" y="132"/>
                    </a:lnTo>
                    <a:lnTo>
                      <a:pt x="60" y="144"/>
                    </a:lnTo>
                    <a:lnTo>
                      <a:pt x="30" y="150"/>
                    </a:lnTo>
                    <a:lnTo>
                      <a:pt x="24" y="162"/>
                    </a:lnTo>
                    <a:lnTo>
                      <a:pt x="24" y="174"/>
                    </a:lnTo>
                    <a:lnTo>
                      <a:pt x="24" y="186"/>
                    </a:lnTo>
                    <a:lnTo>
                      <a:pt x="36" y="192"/>
                    </a:lnTo>
                    <a:lnTo>
                      <a:pt x="30" y="198"/>
                    </a:lnTo>
                    <a:lnTo>
                      <a:pt x="12" y="222"/>
                    </a:lnTo>
                    <a:lnTo>
                      <a:pt x="0" y="240"/>
                    </a:lnTo>
                    <a:lnTo>
                      <a:pt x="102" y="246"/>
                    </a:lnTo>
                    <a:close/>
                  </a:path>
                </a:pathLst>
              </a:custGeom>
              <a:solidFill>
                <a:srgbClr val="C96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" name="Freeform 196"/>
              <p:cNvSpPr/>
              <p:nvPr/>
            </p:nvSpPr>
            <p:spPr bwMode="auto">
              <a:xfrm>
                <a:off x="3102" y="1329"/>
                <a:ext cx="678" cy="246"/>
              </a:xfrm>
              <a:custGeom>
                <a:avLst/>
                <a:gdLst>
                  <a:gd name="T0" fmla="*/ 132 w 678"/>
                  <a:gd name="T1" fmla="*/ 240 h 246"/>
                  <a:gd name="T2" fmla="*/ 198 w 678"/>
                  <a:gd name="T3" fmla="*/ 186 h 246"/>
                  <a:gd name="T4" fmla="*/ 222 w 678"/>
                  <a:gd name="T5" fmla="*/ 138 h 246"/>
                  <a:gd name="T6" fmla="*/ 240 w 678"/>
                  <a:gd name="T7" fmla="*/ 102 h 246"/>
                  <a:gd name="T8" fmla="*/ 270 w 678"/>
                  <a:gd name="T9" fmla="*/ 126 h 246"/>
                  <a:gd name="T10" fmla="*/ 288 w 678"/>
                  <a:gd name="T11" fmla="*/ 120 h 246"/>
                  <a:gd name="T12" fmla="*/ 324 w 678"/>
                  <a:gd name="T13" fmla="*/ 120 h 246"/>
                  <a:gd name="T14" fmla="*/ 444 w 678"/>
                  <a:gd name="T15" fmla="*/ 84 h 246"/>
                  <a:gd name="T16" fmla="*/ 468 w 678"/>
                  <a:gd name="T17" fmla="*/ 84 h 246"/>
                  <a:gd name="T18" fmla="*/ 534 w 678"/>
                  <a:gd name="T19" fmla="*/ 66 h 246"/>
                  <a:gd name="T20" fmla="*/ 528 w 678"/>
                  <a:gd name="T21" fmla="*/ 84 h 246"/>
                  <a:gd name="T22" fmla="*/ 558 w 678"/>
                  <a:gd name="T23" fmla="*/ 96 h 246"/>
                  <a:gd name="T24" fmla="*/ 672 w 678"/>
                  <a:gd name="T25" fmla="*/ 84 h 246"/>
                  <a:gd name="T26" fmla="*/ 672 w 678"/>
                  <a:gd name="T27" fmla="*/ 72 h 246"/>
                  <a:gd name="T28" fmla="*/ 642 w 678"/>
                  <a:gd name="T29" fmla="*/ 54 h 246"/>
                  <a:gd name="T30" fmla="*/ 666 w 678"/>
                  <a:gd name="T31" fmla="*/ 30 h 246"/>
                  <a:gd name="T32" fmla="*/ 666 w 678"/>
                  <a:gd name="T33" fmla="*/ 18 h 246"/>
                  <a:gd name="T34" fmla="*/ 576 w 678"/>
                  <a:gd name="T35" fmla="*/ 12 h 246"/>
                  <a:gd name="T36" fmla="*/ 504 w 678"/>
                  <a:gd name="T37" fmla="*/ 12 h 246"/>
                  <a:gd name="T38" fmla="*/ 426 w 678"/>
                  <a:gd name="T39" fmla="*/ 18 h 246"/>
                  <a:gd name="T40" fmla="*/ 372 w 678"/>
                  <a:gd name="T41" fmla="*/ 6 h 246"/>
                  <a:gd name="T42" fmla="*/ 330 w 678"/>
                  <a:gd name="T43" fmla="*/ 6 h 246"/>
                  <a:gd name="T44" fmla="*/ 318 w 678"/>
                  <a:gd name="T45" fmla="*/ 30 h 246"/>
                  <a:gd name="T46" fmla="*/ 258 w 678"/>
                  <a:gd name="T47" fmla="*/ 24 h 246"/>
                  <a:gd name="T48" fmla="*/ 222 w 678"/>
                  <a:gd name="T49" fmla="*/ 30 h 246"/>
                  <a:gd name="T50" fmla="*/ 204 w 678"/>
                  <a:gd name="T51" fmla="*/ 54 h 246"/>
                  <a:gd name="T52" fmla="*/ 144 w 678"/>
                  <a:gd name="T53" fmla="*/ 78 h 246"/>
                  <a:gd name="T54" fmla="*/ 90 w 678"/>
                  <a:gd name="T55" fmla="*/ 114 h 246"/>
                  <a:gd name="T56" fmla="*/ 60 w 678"/>
                  <a:gd name="T57" fmla="*/ 144 h 246"/>
                  <a:gd name="T58" fmla="*/ 24 w 678"/>
                  <a:gd name="T59" fmla="*/ 162 h 246"/>
                  <a:gd name="T60" fmla="*/ 24 w 678"/>
                  <a:gd name="T61" fmla="*/ 186 h 246"/>
                  <a:gd name="T62" fmla="*/ 30 w 678"/>
                  <a:gd name="T63" fmla="*/ 198 h 246"/>
                  <a:gd name="T64" fmla="*/ 0 w 678"/>
                  <a:gd name="T65" fmla="*/ 240 h 24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78" h="246">
                    <a:moveTo>
                      <a:pt x="102" y="246"/>
                    </a:moveTo>
                    <a:lnTo>
                      <a:pt x="132" y="240"/>
                    </a:lnTo>
                    <a:lnTo>
                      <a:pt x="180" y="210"/>
                    </a:lnTo>
                    <a:lnTo>
                      <a:pt x="198" y="186"/>
                    </a:lnTo>
                    <a:lnTo>
                      <a:pt x="210" y="168"/>
                    </a:lnTo>
                    <a:lnTo>
                      <a:pt x="222" y="138"/>
                    </a:lnTo>
                    <a:lnTo>
                      <a:pt x="234" y="114"/>
                    </a:lnTo>
                    <a:lnTo>
                      <a:pt x="240" y="102"/>
                    </a:lnTo>
                    <a:lnTo>
                      <a:pt x="252" y="114"/>
                    </a:lnTo>
                    <a:lnTo>
                      <a:pt x="270" y="126"/>
                    </a:lnTo>
                    <a:lnTo>
                      <a:pt x="282" y="108"/>
                    </a:lnTo>
                    <a:lnTo>
                      <a:pt x="288" y="120"/>
                    </a:lnTo>
                    <a:lnTo>
                      <a:pt x="306" y="120"/>
                    </a:lnTo>
                    <a:lnTo>
                      <a:pt x="324" y="120"/>
                    </a:lnTo>
                    <a:lnTo>
                      <a:pt x="378" y="108"/>
                    </a:lnTo>
                    <a:lnTo>
                      <a:pt x="444" y="84"/>
                    </a:lnTo>
                    <a:lnTo>
                      <a:pt x="474" y="72"/>
                    </a:lnTo>
                    <a:lnTo>
                      <a:pt x="468" y="84"/>
                    </a:lnTo>
                    <a:lnTo>
                      <a:pt x="510" y="78"/>
                    </a:lnTo>
                    <a:lnTo>
                      <a:pt x="534" y="66"/>
                    </a:lnTo>
                    <a:lnTo>
                      <a:pt x="540" y="72"/>
                    </a:lnTo>
                    <a:lnTo>
                      <a:pt x="528" y="84"/>
                    </a:lnTo>
                    <a:lnTo>
                      <a:pt x="528" y="102"/>
                    </a:lnTo>
                    <a:lnTo>
                      <a:pt x="558" y="96"/>
                    </a:lnTo>
                    <a:lnTo>
                      <a:pt x="612" y="90"/>
                    </a:lnTo>
                    <a:lnTo>
                      <a:pt x="672" y="84"/>
                    </a:lnTo>
                    <a:lnTo>
                      <a:pt x="678" y="78"/>
                    </a:lnTo>
                    <a:lnTo>
                      <a:pt x="672" y="72"/>
                    </a:lnTo>
                    <a:lnTo>
                      <a:pt x="666" y="60"/>
                    </a:lnTo>
                    <a:lnTo>
                      <a:pt x="642" y="54"/>
                    </a:lnTo>
                    <a:lnTo>
                      <a:pt x="660" y="42"/>
                    </a:lnTo>
                    <a:lnTo>
                      <a:pt x="666" y="30"/>
                    </a:lnTo>
                    <a:lnTo>
                      <a:pt x="672" y="24"/>
                    </a:lnTo>
                    <a:lnTo>
                      <a:pt x="666" y="18"/>
                    </a:lnTo>
                    <a:lnTo>
                      <a:pt x="618" y="12"/>
                    </a:lnTo>
                    <a:lnTo>
                      <a:pt x="576" y="12"/>
                    </a:lnTo>
                    <a:lnTo>
                      <a:pt x="552" y="12"/>
                    </a:lnTo>
                    <a:lnTo>
                      <a:pt x="504" y="12"/>
                    </a:lnTo>
                    <a:lnTo>
                      <a:pt x="480" y="18"/>
                    </a:lnTo>
                    <a:lnTo>
                      <a:pt x="426" y="18"/>
                    </a:lnTo>
                    <a:lnTo>
                      <a:pt x="384" y="12"/>
                    </a:lnTo>
                    <a:lnTo>
                      <a:pt x="372" y="6"/>
                    </a:lnTo>
                    <a:lnTo>
                      <a:pt x="348" y="0"/>
                    </a:lnTo>
                    <a:lnTo>
                      <a:pt x="330" y="6"/>
                    </a:lnTo>
                    <a:lnTo>
                      <a:pt x="318" y="12"/>
                    </a:lnTo>
                    <a:lnTo>
                      <a:pt x="318" y="30"/>
                    </a:lnTo>
                    <a:lnTo>
                      <a:pt x="258" y="24"/>
                    </a:lnTo>
                    <a:lnTo>
                      <a:pt x="234" y="18"/>
                    </a:lnTo>
                    <a:lnTo>
                      <a:pt x="222" y="30"/>
                    </a:lnTo>
                    <a:lnTo>
                      <a:pt x="210" y="48"/>
                    </a:lnTo>
                    <a:lnTo>
                      <a:pt x="204" y="54"/>
                    </a:lnTo>
                    <a:lnTo>
                      <a:pt x="180" y="66"/>
                    </a:lnTo>
                    <a:lnTo>
                      <a:pt x="144" y="78"/>
                    </a:lnTo>
                    <a:lnTo>
                      <a:pt x="114" y="96"/>
                    </a:lnTo>
                    <a:lnTo>
                      <a:pt x="90" y="114"/>
                    </a:lnTo>
                    <a:lnTo>
                      <a:pt x="72" y="132"/>
                    </a:lnTo>
                    <a:lnTo>
                      <a:pt x="60" y="144"/>
                    </a:lnTo>
                    <a:lnTo>
                      <a:pt x="30" y="150"/>
                    </a:lnTo>
                    <a:lnTo>
                      <a:pt x="24" y="162"/>
                    </a:lnTo>
                    <a:lnTo>
                      <a:pt x="24" y="174"/>
                    </a:lnTo>
                    <a:lnTo>
                      <a:pt x="24" y="186"/>
                    </a:lnTo>
                    <a:lnTo>
                      <a:pt x="36" y="192"/>
                    </a:lnTo>
                    <a:lnTo>
                      <a:pt x="30" y="198"/>
                    </a:lnTo>
                    <a:lnTo>
                      <a:pt x="12" y="222"/>
                    </a:lnTo>
                    <a:lnTo>
                      <a:pt x="0" y="240"/>
                    </a:lnTo>
                    <a:lnTo>
                      <a:pt x="102" y="24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" name="Freeform 197"/>
              <p:cNvSpPr/>
              <p:nvPr/>
            </p:nvSpPr>
            <p:spPr bwMode="auto">
              <a:xfrm>
                <a:off x="3084" y="1563"/>
                <a:ext cx="324" cy="72"/>
              </a:xfrm>
              <a:custGeom>
                <a:avLst/>
                <a:gdLst>
                  <a:gd name="T0" fmla="*/ 18 w 324"/>
                  <a:gd name="T1" fmla="*/ 24 h 72"/>
                  <a:gd name="T2" fmla="*/ 0 w 324"/>
                  <a:gd name="T3" fmla="*/ 24 h 72"/>
                  <a:gd name="T4" fmla="*/ 0 w 324"/>
                  <a:gd name="T5" fmla="*/ 6 h 72"/>
                  <a:gd name="T6" fmla="*/ 6 w 324"/>
                  <a:gd name="T7" fmla="*/ 6 h 72"/>
                  <a:gd name="T8" fmla="*/ 36 w 324"/>
                  <a:gd name="T9" fmla="*/ 0 h 72"/>
                  <a:gd name="T10" fmla="*/ 72 w 324"/>
                  <a:gd name="T11" fmla="*/ 0 h 72"/>
                  <a:gd name="T12" fmla="*/ 102 w 324"/>
                  <a:gd name="T13" fmla="*/ 0 h 72"/>
                  <a:gd name="T14" fmla="*/ 132 w 324"/>
                  <a:gd name="T15" fmla="*/ 0 h 72"/>
                  <a:gd name="T16" fmla="*/ 162 w 324"/>
                  <a:gd name="T17" fmla="*/ 6 h 72"/>
                  <a:gd name="T18" fmla="*/ 192 w 324"/>
                  <a:gd name="T19" fmla="*/ 6 h 72"/>
                  <a:gd name="T20" fmla="*/ 222 w 324"/>
                  <a:gd name="T21" fmla="*/ 12 h 72"/>
                  <a:gd name="T22" fmla="*/ 252 w 324"/>
                  <a:gd name="T23" fmla="*/ 18 h 72"/>
                  <a:gd name="T24" fmla="*/ 282 w 324"/>
                  <a:gd name="T25" fmla="*/ 24 h 72"/>
                  <a:gd name="T26" fmla="*/ 312 w 324"/>
                  <a:gd name="T27" fmla="*/ 36 h 72"/>
                  <a:gd name="T28" fmla="*/ 324 w 324"/>
                  <a:gd name="T29" fmla="*/ 72 h 72"/>
                  <a:gd name="T30" fmla="*/ 282 w 324"/>
                  <a:gd name="T31" fmla="*/ 60 h 72"/>
                  <a:gd name="T32" fmla="*/ 234 w 324"/>
                  <a:gd name="T33" fmla="*/ 54 h 72"/>
                  <a:gd name="T34" fmla="*/ 192 w 324"/>
                  <a:gd name="T35" fmla="*/ 42 h 72"/>
                  <a:gd name="T36" fmla="*/ 150 w 324"/>
                  <a:gd name="T37" fmla="*/ 36 h 72"/>
                  <a:gd name="T38" fmla="*/ 102 w 324"/>
                  <a:gd name="T39" fmla="*/ 30 h 72"/>
                  <a:gd name="T40" fmla="*/ 60 w 324"/>
                  <a:gd name="T41" fmla="*/ 24 h 72"/>
                  <a:gd name="T42" fmla="*/ 24 w 324"/>
                  <a:gd name="T43" fmla="*/ 24 h 72"/>
                  <a:gd name="T44" fmla="*/ 18 w 324"/>
                  <a:gd name="T45" fmla="*/ 24 h 7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24" h="72">
                    <a:moveTo>
                      <a:pt x="18" y="24"/>
                    </a:moveTo>
                    <a:lnTo>
                      <a:pt x="0" y="24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36" y="0"/>
                    </a:lnTo>
                    <a:lnTo>
                      <a:pt x="72" y="0"/>
                    </a:lnTo>
                    <a:lnTo>
                      <a:pt x="102" y="0"/>
                    </a:lnTo>
                    <a:lnTo>
                      <a:pt x="132" y="0"/>
                    </a:lnTo>
                    <a:lnTo>
                      <a:pt x="162" y="6"/>
                    </a:lnTo>
                    <a:lnTo>
                      <a:pt x="192" y="6"/>
                    </a:lnTo>
                    <a:lnTo>
                      <a:pt x="222" y="12"/>
                    </a:lnTo>
                    <a:lnTo>
                      <a:pt x="252" y="18"/>
                    </a:lnTo>
                    <a:lnTo>
                      <a:pt x="282" y="24"/>
                    </a:lnTo>
                    <a:lnTo>
                      <a:pt x="312" y="36"/>
                    </a:lnTo>
                    <a:lnTo>
                      <a:pt x="324" y="72"/>
                    </a:lnTo>
                    <a:lnTo>
                      <a:pt x="282" y="60"/>
                    </a:lnTo>
                    <a:lnTo>
                      <a:pt x="234" y="54"/>
                    </a:lnTo>
                    <a:lnTo>
                      <a:pt x="192" y="42"/>
                    </a:lnTo>
                    <a:lnTo>
                      <a:pt x="150" y="36"/>
                    </a:lnTo>
                    <a:lnTo>
                      <a:pt x="102" y="30"/>
                    </a:lnTo>
                    <a:lnTo>
                      <a:pt x="60" y="24"/>
                    </a:lnTo>
                    <a:lnTo>
                      <a:pt x="24" y="24"/>
                    </a:lnTo>
                    <a:lnTo>
                      <a:pt x="18" y="24"/>
                    </a:lnTo>
                    <a:close/>
                  </a:path>
                </a:pathLst>
              </a:custGeom>
              <a:solidFill>
                <a:srgbClr val="0023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" name="Freeform 198"/>
              <p:cNvSpPr/>
              <p:nvPr/>
            </p:nvSpPr>
            <p:spPr bwMode="auto">
              <a:xfrm>
                <a:off x="3084" y="1563"/>
                <a:ext cx="324" cy="72"/>
              </a:xfrm>
              <a:custGeom>
                <a:avLst/>
                <a:gdLst>
                  <a:gd name="T0" fmla="*/ 18 w 324"/>
                  <a:gd name="T1" fmla="*/ 24 h 72"/>
                  <a:gd name="T2" fmla="*/ 0 w 324"/>
                  <a:gd name="T3" fmla="*/ 24 h 72"/>
                  <a:gd name="T4" fmla="*/ 0 w 324"/>
                  <a:gd name="T5" fmla="*/ 6 h 72"/>
                  <a:gd name="T6" fmla="*/ 6 w 324"/>
                  <a:gd name="T7" fmla="*/ 6 h 72"/>
                  <a:gd name="T8" fmla="*/ 36 w 324"/>
                  <a:gd name="T9" fmla="*/ 0 h 72"/>
                  <a:gd name="T10" fmla="*/ 72 w 324"/>
                  <a:gd name="T11" fmla="*/ 0 h 72"/>
                  <a:gd name="T12" fmla="*/ 102 w 324"/>
                  <a:gd name="T13" fmla="*/ 0 h 72"/>
                  <a:gd name="T14" fmla="*/ 132 w 324"/>
                  <a:gd name="T15" fmla="*/ 0 h 72"/>
                  <a:gd name="T16" fmla="*/ 162 w 324"/>
                  <a:gd name="T17" fmla="*/ 6 h 72"/>
                  <a:gd name="T18" fmla="*/ 192 w 324"/>
                  <a:gd name="T19" fmla="*/ 6 h 72"/>
                  <a:gd name="T20" fmla="*/ 222 w 324"/>
                  <a:gd name="T21" fmla="*/ 12 h 72"/>
                  <a:gd name="T22" fmla="*/ 252 w 324"/>
                  <a:gd name="T23" fmla="*/ 18 h 72"/>
                  <a:gd name="T24" fmla="*/ 282 w 324"/>
                  <a:gd name="T25" fmla="*/ 24 h 72"/>
                  <a:gd name="T26" fmla="*/ 312 w 324"/>
                  <a:gd name="T27" fmla="*/ 36 h 72"/>
                  <a:gd name="T28" fmla="*/ 324 w 324"/>
                  <a:gd name="T29" fmla="*/ 72 h 72"/>
                  <a:gd name="T30" fmla="*/ 282 w 324"/>
                  <a:gd name="T31" fmla="*/ 60 h 72"/>
                  <a:gd name="T32" fmla="*/ 234 w 324"/>
                  <a:gd name="T33" fmla="*/ 54 h 72"/>
                  <a:gd name="T34" fmla="*/ 192 w 324"/>
                  <a:gd name="T35" fmla="*/ 42 h 72"/>
                  <a:gd name="T36" fmla="*/ 150 w 324"/>
                  <a:gd name="T37" fmla="*/ 36 h 72"/>
                  <a:gd name="T38" fmla="*/ 102 w 324"/>
                  <a:gd name="T39" fmla="*/ 30 h 72"/>
                  <a:gd name="T40" fmla="*/ 60 w 324"/>
                  <a:gd name="T41" fmla="*/ 24 h 72"/>
                  <a:gd name="T42" fmla="*/ 24 w 324"/>
                  <a:gd name="T43" fmla="*/ 24 h 72"/>
                  <a:gd name="T44" fmla="*/ 18 w 324"/>
                  <a:gd name="T45" fmla="*/ 24 h 7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24" h="72">
                    <a:moveTo>
                      <a:pt x="18" y="24"/>
                    </a:moveTo>
                    <a:lnTo>
                      <a:pt x="0" y="24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36" y="0"/>
                    </a:lnTo>
                    <a:lnTo>
                      <a:pt x="72" y="0"/>
                    </a:lnTo>
                    <a:lnTo>
                      <a:pt x="102" y="0"/>
                    </a:lnTo>
                    <a:lnTo>
                      <a:pt x="132" y="0"/>
                    </a:lnTo>
                    <a:lnTo>
                      <a:pt x="162" y="6"/>
                    </a:lnTo>
                    <a:lnTo>
                      <a:pt x="192" y="6"/>
                    </a:lnTo>
                    <a:lnTo>
                      <a:pt x="222" y="12"/>
                    </a:lnTo>
                    <a:lnTo>
                      <a:pt x="252" y="18"/>
                    </a:lnTo>
                    <a:lnTo>
                      <a:pt x="282" y="24"/>
                    </a:lnTo>
                    <a:lnTo>
                      <a:pt x="312" y="36"/>
                    </a:lnTo>
                    <a:lnTo>
                      <a:pt x="324" y="72"/>
                    </a:lnTo>
                    <a:lnTo>
                      <a:pt x="282" y="60"/>
                    </a:lnTo>
                    <a:lnTo>
                      <a:pt x="234" y="54"/>
                    </a:lnTo>
                    <a:lnTo>
                      <a:pt x="192" y="42"/>
                    </a:lnTo>
                    <a:lnTo>
                      <a:pt x="150" y="36"/>
                    </a:lnTo>
                    <a:lnTo>
                      <a:pt x="102" y="30"/>
                    </a:lnTo>
                    <a:lnTo>
                      <a:pt x="60" y="24"/>
                    </a:lnTo>
                    <a:lnTo>
                      <a:pt x="24" y="24"/>
                    </a:lnTo>
                    <a:lnTo>
                      <a:pt x="18" y="24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" name="Freeform 199"/>
              <p:cNvSpPr/>
              <p:nvPr/>
            </p:nvSpPr>
            <p:spPr bwMode="auto">
              <a:xfrm>
                <a:off x="3660" y="1557"/>
                <a:ext cx="84" cy="30"/>
              </a:xfrm>
              <a:custGeom>
                <a:avLst/>
                <a:gdLst>
                  <a:gd name="T0" fmla="*/ 0 w 84"/>
                  <a:gd name="T1" fmla="*/ 0 h 30"/>
                  <a:gd name="T2" fmla="*/ 84 w 84"/>
                  <a:gd name="T3" fmla="*/ 0 h 30"/>
                  <a:gd name="T4" fmla="*/ 84 w 84"/>
                  <a:gd name="T5" fmla="*/ 24 h 30"/>
                  <a:gd name="T6" fmla="*/ 0 w 84"/>
                  <a:gd name="T7" fmla="*/ 30 h 30"/>
                  <a:gd name="T8" fmla="*/ 0 w 84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4" h="30">
                    <a:moveTo>
                      <a:pt x="0" y="0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23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2" name="Freeform 200"/>
              <p:cNvSpPr/>
              <p:nvPr/>
            </p:nvSpPr>
            <p:spPr bwMode="auto">
              <a:xfrm>
                <a:off x="3660" y="1557"/>
                <a:ext cx="84" cy="30"/>
              </a:xfrm>
              <a:custGeom>
                <a:avLst/>
                <a:gdLst>
                  <a:gd name="T0" fmla="*/ 0 w 84"/>
                  <a:gd name="T1" fmla="*/ 0 h 30"/>
                  <a:gd name="T2" fmla="*/ 84 w 84"/>
                  <a:gd name="T3" fmla="*/ 0 h 30"/>
                  <a:gd name="T4" fmla="*/ 84 w 84"/>
                  <a:gd name="T5" fmla="*/ 24 h 30"/>
                  <a:gd name="T6" fmla="*/ 0 w 84"/>
                  <a:gd name="T7" fmla="*/ 30 h 30"/>
                  <a:gd name="T8" fmla="*/ 0 w 84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4" h="30">
                    <a:moveTo>
                      <a:pt x="0" y="0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3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" name="Freeform 201"/>
              <p:cNvSpPr/>
              <p:nvPr/>
            </p:nvSpPr>
            <p:spPr bwMode="auto">
              <a:xfrm>
                <a:off x="3720" y="1485"/>
                <a:ext cx="198" cy="204"/>
              </a:xfrm>
              <a:custGeom>
                <a:avLst/>
                <a:gdLst>
                  <a:gd name="T0" fmla="*/ 0 w 198"/>
                  <a:gd name="T1" fmla="*/ 186 h 204"/>
                  <a:gd name="T2" fmla="*/ 6 w 198"/>
                  <a:gd name="T3" fmla="*/ 102 h 204"/>
                  <a:gd name="T4" fmla="*/ 12 w 198"/>
                  <a:gd name="T5" fmla="*/ 12 h 204"/>
                  <a:gd name="T6" fmla="*/ 18 w 198"/>
                  <a:gd name="T7" fmla="*/ 12 h 204"/>
                  <a:gd name="T8" fmla="*/ 30 w 198"/>
                  <a:gd name="T9" fmla="*/ 6 h 204"/>
                  <a:gd name="T10" fmla="*/ 48 w 198"/>
                  <a:gd name="T11" fmla="*/ 0 h 204"/>
                  <a:gd name="T12" fmla="*/ 66 w 198"/>
                  <a:gd name="T13" fmla="*/ 0 h 204"/>
                  <a:gd name="T14" fmla="*/ 84 w 198"/>
                  <a:gd name="T15" fmla="*/ 0 h 204"/>
                  <a:gd name="T16" fmla="*/ 102 w 198"/>
                  <a:gd name="T17" fmla="*/ 0 h 204"/>
                  <a:gd name="T18" fmla="*/ 120 w 198"/>
                  <a:gd name="T19" fmla="*/ 0 h 204"/>
                  <a:gd name="T20" fmla="*/ 138 w 198"/>
                  <a:gd name="T21" fmla="*/ 0 h 204"/>
                  <a:gd name="T22" fmla="*/ 156 w 198"/>
                  <a:gd name="T23" fmla="*/ 0 h 204"/>
                  <a:gd name="T24" fmla="*/ 174 w 198"/>
                  <a:gd name="T25" fmla="*/ 6 h 204"/>
                  <a:gd name="T26" fmla="*/ 192 w 198"/>
                  <a:gd name="T27" fmla="*/ 12 h 204"/>
                  <a:gd name="T28" fmla="*/ 192 w 198"/>
                  <a:gd name="T29" fmla="*/ 36 h 204"/>
                  <a:gd name="T30" fmla="*/ 192 w 198"/>
                  <a:gd name="T31" fmla="*/ 60 h 204"/>
                  <a:gd name="T32" fmla="*/ 198 w 198"/>
                  <a:gd name="T33" fmla="*/ 90 h 204"/>
                  <a:gd name="T34" fmla="*/ 198 w 198"/>
                  <a:gd name="T35" fmla="*/ 120 h 204"/>
                  <a:gd name="T36" fmla="*/ 192 w 198"/>
                  <a:gd name="T37" fmla="*/ 150 h 204"/>
                  <a:gd name="T38" fmla="*/ 192 w 198"/>
                  <a:gd name="T39" fmla="*/ 180 h 204"/>
                  <a:gd name="T40" fmla="*/ 192 w 198"/>
                  <a:gd name="T41" fmla="*/ 204 h 204"/>
                  <a:gd name="T42" fmla="*/ 0 w 198"/>
                  <a:gd name="T43" fmla="*/ 186 h 20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98" h="204">
                    <a:moveTo>
                      <a:pt x="0" y="186"/>
                    </a:moveTo>
                    <a:lnTo>
                      <a:pt x="6" y="102"/>
                    </a:lnTo>
                    <a:lnTo>
                      <a:pt x="12" y="12"/>
                    </a:lnTo>
                    <a:lnTo>
                      <a:pt x="18" y="12"/>
                    </a:lnTo>
                    <a:lnTo>
                      <a:pt x="30" y="6"/>
                    </a:lnTo>
                    <a:lnTo>
                      <a:pt x="48" y="0"/>
                    </a:lnTo>
                    <a:lnTo>
                      <a:pt x="66" y="0"/>
                    </a:lnTo>
                    <a:lnTo>
                      <a:pt x="84" y="0"/>
                    </a:lnTo>
                    <a:lnTo>
                      <a:pt x="102" y="0"/>
                    </a:lnTo>
                    <a:lnTo>
                      <a:pt x="120" y="0"/>
                    </a:lnTo>
                    <a:lnTo>
                      <a:pt x="138" y="0"/>
                    </a:lnTo>
                    <a:lnTo>
                      <a:pt x="156" y="0"/>
                    </a:lnTo>
                    <a:lnTo>
                      <a:pt x="174" y="6"/>
                    </a:lnTo>
                    <a:lnTo>
                      <a:pt x="192" y="12"/>
                    </a:lnTo>
                    <a:lnTo>
                      <a:pt x="192" y="36"/>
                    </a:lnTo>
                    <a:lnTo>
                      <a:pt x="192" y="60"/>
                    </a:lnTo>
                    <a:lnTo>
                      <a:pt x="198" y="90"/>
                    </a:lnTo>
                    <a:lnTo>
                      <a:pt x="198" y="120"/>
                    </a:lnTo>
                    <a:lnTo>
                      <a:pt x="192" y="150"/>
                    </a:lnTo>
                    <a:lnTo>
                      <a:pt x="192" y="180"/>
                    </a:lnTo>
                    <a:lnTo>
                      <a:pt x="192" y="204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rgbClr val="0023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" name="Freeform 202"/>
              <p:cNvSpPr/>
              <p:nvPr/>
            </p:nvSpPr>
            <p:spPr bwMode="auto">
              <a:xfrm>
                <a:off x="3720" y="1485"/>
                <a:ext cx="198" cy="204"/>
              </a:xfrm>
              <a:custGeom>
                <a:avLst/>
                <a:gdLst>
                  <a:gd name="T0" fmla="*/ 0 w 198"/>
                  <a:gd name="T1" fmla="*/ 186 h 204"/>
                  <a:gd name="T2" fmla="*/ 6 w 198"/>
                  <a:gd name="T3" fmla="*/ 102 h 204"/>
                  <a:gd name="T4" fmla="*/ 12 w 198"/>
                  <a:gd name="T5" fmla="*/ 12 h 204"/>
                  <a:gd name="T6" fmla="*/ 18 w 198"/>
                  <a:gd name="T7" fmla="*/ 12 h 204"/>
                  <a:gd name="T8" fmla="*/ 30 w 198"/>
                  <a:gd name="T9" fmla="*/ 6 h 204"/>
                  <a:gd name="T10" fmla="*/ 48 w 198"/>
                  <a:gd name="T11" fmla="*/ 0 h 204"/>
                  <a:gd name="T12" fmla="*/ 66 w 198"/>
                  <a:gd name="T13" fmla="*/ 0 h 204"/>
                  <a:gd name="T14" fmla="*/ 84 w 198"/>
                  <a:gd name="T15" fmla="*/ 0 h 204"/>
                  <a:gd name="T16" fmla="*/ 102 w 198"/>
                  <a:gd name="T17" fmla="*/ 0 h 204"/>
                  <a:gd name="T18" fmla="*/ 120 w 198"/>
                  <a:gd name="T19" fmla="*/ 0 h 204"/>
                  <a:gd name="T20" fmla="*/ 138 w 198"/>
                  <a:gd name="T21" fmla="*/ 0 h 204"/>
                  <a:gd name="T22" fmla="*/ 156 w 198"/>
                  <a:gd name="T23" fmla="*/ 0 h 204"/>
                  <a:gd name="T24" fmla="*/ 174 w 198"/>
                  <a:gd name="T25" fmla="*/ 6 h 204"/>
                  <a:gd name="T26" fmla="*/ 192 w 198"/>
                  <a:gd name="T27" fmla="*/ 12 h 204"/>
                  <a:gd name="T28" fmla="*/ 192 w 198"/>
                  <a:gd name="T29" fmla="*/ 36 h 204"/>
                  <a:gd name="T30" fmla="*/ 192 w 198"/>
                  <a:gd name="T31" fmla="*/ 60 h 204"/>
                  <a:gd name="T32" fmla="*/ 198 w 198"/>
                  <a:gd name="T33" fmla="*/ 90 h 204"/>
                  <a:gd name="T34" fmla="*/ 198 w 198"/>
                  <a:gd name="T35" fmla="*/ 120 h 204"/>
                  <a:gd name="T36" fmla="*/ 192 w 198"/>
                  <a:gd name="T37" fmla="*/ 150 h 204"/>
                  <a:gd name="T38" fmla="*/ 192 w 198"/>
                  <a:gd name="T39" fmla="*/ 180 h 204"/>
                  <a:gd name="T40" fmla="*/ 192 w 198"/>
                  <a:gd name="T41" fmla="*/ 204 h 204"/>
                  <a:gd name="T42" fmla="*/ 0 w 198"/>
                  <a:gd name="T43" fmla="*/ 186 h 20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98" h="204">
                    <a:moveTo>
                      <a:pt x="0" y="186"/>
                    </a:moveTo>
                    <a:lnTo>
                      <a:pt x="6" y="102"/>
                    </a:lnTo>
                    <a:lnTo>
                      <a:pt x="12" y="12"/>
                    </a:lnTo>
                    <a:lnTo>
                      <a:pt x="18" y="12"/>
                    </a:lnTo>
                    <a:lnTo>
                      <a:pt x="30" y="6"/>
                    </a:lnTo>
                    <a:lnTo>
                      <a:pt x="48" y="0"/>
                    </a:lnTo>
                    <a:lnTo>
                      <a:pt x="66" y="0"/>
                    </a:lnTo>
                    <a:lnTo>
                      <a:pt x="84" y="0"/>
                    </a:lnTo>
                    <a:lnTo>
                      <a:pt x="102" y="0"/>
                    </a:lnTo>
                    <a:lnTo>
                      <a:pt x="120" y="0"/>
                    </a:lnTo>
                    <a:lnTo>
                      <a:pt x="138" y="0"/>
                    </a:lnTo>
                    <a:lnTo>
                      <a:pt x="156" y="0"/>
                    </a:lnTo>
                    <a:lnTo>
                      <a:pt x="174" y="6"/>
                    </a:lnTo>
                    <a:lnTo>
                      <a:pt x="192" y="12"/>
                    </a:lnTo>
                    <a:lnTo>
                      <a:pt x="192" y="36"/>
                    </a:lnTo>
                    <a:lnTo>
                      <a:pt x="192" y="60"/>
                    </a:lnTo>
                    <a:lnTo>
                      <a:pt x="198" y="90"/>
                    </a:lnTo>
                    <a:lnTo>
                      <a:pt x="198" y="120"/>
                    </a:lnTo>
                    <a:lnTo>
                      <a:pt x="192" y="150"/>
                    </a:lnTo>
                    <a:lnTo>
                      <a:pt x="192" y="180"/>
                    </a:lnTo>
                    <a:lnTo>
                      <a:pt x="192" y="204"/>
                    </a:lnTo>
                    <a:lnTo>
                      <a:pt x="0" y="18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5" name="Freeform 203"/>
              <p:cNvSpPr/>
              <p:nvPr/>
            </p:nvSpPr>
            <p:spPr bwMode="auto">
              <a:xfrm>
                <a:off x="3756" y="1509"/>
                <a:ext cx="138" cy="168"/>
              </a:xfrm>
              <a:custGeom>
                <a:avLst/>
                <a:gdLst>
                  <a:gd name="T0" fmla="*/ 132 w 138"/>
                  <a:gd name="T1" fmla="*/ 168 h 168"/>
                  <a:gd name="T2" fmla="*/ 138 w 138"/>
                  <a:gd name="T3" fmla="*/ 150 h 168"/>
                  <a:gd name="T4" fmla="*/ 138 w 138"/>
                  <a:gd name="T5" fmla="*/ 126 h 168"/>
                  <a:gd name="T6" fmla="*/ 138 w 138"/>
                  <a:gd name="T7" fmla="*/ 102 h 168"/>
                  <a:gd name="T8" fmla="*/ 138 w 138"/>
                  <a:gd name="T9" fmla="*/ 84 h 168"/>
                  <a:gd name="T10" fmla="*/ 138 w 138"/>
                  <a:gd name="T11" fmla="*/ 60 h 168"/>
                  <a:gd name="T12" fmla="*/ 138 w 138"/>
                  <a:gd name="T13" fmla="*/ 36 h 168"/>
                  <a:gd name="T14" fmla="*/ 132 w 138"/>
                  <a:gd name="T15" fmla="*/ 18 h 168"/>
                  <a:gd name="T16" fmla="*/ 132 w 138"/>
                  <a:gd name="T17" fmla="*/ 6 h 168"/>
                  <a:gd name="T18" fmla="*/ 114 w 138"/>
                  <a:gd name="T19" fmla="*/ 6 h 168"/>
                  <a:gd name="T20" fmla="*/ 96 w 138"/>
                  <a:gd name="T21" fmla="*/ 0 h 168"/>
                  <a:gd name="T22" fmla="*/ 78 w 138"/>
                  <a:gd name="T23" fmla="*/ 0 h 168"/>
                  <a:gd name="T24" fmla="*/ 60 w 138"/>
                  <a:gd name="T25" fmla="*/ 0 h 168"/>
                  <a:gd name="T26" fmla="*/ 42 w 138"/>
                  <a:gd name="T27" fmla="*/ 0 h 168"/>
                  <a:gd name="T28" fmla="*/ 24 w 138"/>
                  <a:gd name="T29" fmla="*/ 6 h 168"/>
                  <a:gd name="T30" fmla="*/ 6 w 138"/>
                  <a:gd name="T31" fmla="*/ 6 h 168"/>
                  <a:gd name="T32" fmla="*/ 0 w 138"/>
                  <a:gd name="T33" fmla="*/ 132 h 168"/>
                  <a:gd name="T34" fmla="*/ 132 w 138"/>
                  <a:gd name="T35" fmla="*/ 168 h 16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38" h="168">
                    <a:moveTo>
                      <a:pt x="132" y="168"/>
                    </a:moveTo>
                    <a:lnTo>
                      <a:pt x="138" y="150"/>
                    </a:lnTo>
                    <a:lnTo>
                      <a:pt x="138" y="126"/>
                    </a:lnTo>
                    <a:lnTo>
                      <a:pt x="138" y="102"/>
                    </a:lnTo>
                    <a:lnTo>
                      <a:pt x="138" y="84"/>
                    </a:lnTo>
                    <a:lnTo>
                      <a:pt x="138" y="60"/>
                    </a:lnTo>
                    <a:lnTo>
                      <a:pt x="138" y="36"/>
                    </a:lnTo>
                    <a:lnTo>
                      <a:pt x="132" y="18"/>
                    </a:lnTo>
                    <a:lnTo>
                      <a:pt x="132" y="6"/>
                    </a:lnTo>
                    <a:lnTo>
                      <a:pt x="114" y="6"/>
                    </a:lnTo>
                    <a:lnTo>
                      <a:pt x="96" y="0"/>
                    </a:lnTo>
                    <a:lnTo>
                      <a:pt x="78" y="0"/>
                    </a:lnTo>
                    <a:lnTo>
                      <a:pt x="60" y="0"/>
                    </a:lnTo>
                    <a:lnTo>
                      <a:pt x="42" y="0"/>
                    </a:lnTo>
                    <a:lnTo>
                      <a:pt x="24" y="6"/>
                    </a:lnTo>
                    <a:lnTo>
                      <a:pt x="6" y="6"/>
                    </a:lnTo>
                    <a:lnTo>
                      <a:pt x="0" y="132"/>
                    </a:lnTo>
                    <a:lnTo>
                      <a:pt x="132" y="168"/>
                    </a:lnTo>
                    <a:close/>
                  </a:path>
                </a:pathLst>
              </a:custGeom>
              <a:solidFill>
                <a:srgbClr val="D1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6" name="Freeform 204"/>
              <p:cNvSpPr/>
              <p:nvPr/>
            </p:nvSpPr>
            <p:spPr bwMode="auto">
              <a:xfrm>
                <a:off x="3756" y="1509"/>
                <a:ext cx="138" cy="168"/>
              </a:xfrm>
              <a:custGeom>
                <a:avLst/>
                <a:gdLst>
                  <a:gd name="T0" fmla="*/ 132 w 138"/>
                  <a:gd name="T1" fmla="*/ 168 h 168"/>
                  <a:gd name="T2" fmla="*/ 138 w 138"/>
                  <a:gd name="T3" fmla="*/ 150 h 168"/>
                  <a:gd name="T4" fmla="*/ 138 w 138"/>
                  <a:gd name="T5" fmla="*/ 126 h 168"/>
                  <a:gd name="T6" fmla="*/ 138 w 138"/>
                  <a:gd name="T7" fmla="*/ 102 h 168"/>
                  <a:gd name="T8" fmla="*/ 138 w 138"/>
                  <a:gd name="T9" fmla="*/ 84 h 168"/>
                  <a:gd name="T10" fmla="*/ 138 w 138"/>
                  <a:gd name="T11" fmla="*/ 60 h 168"/>
                  <a:gd name="T12" fmla="*/ 138 w 138"/>
                  <a:gd name="T13" fmla="*/ 36 h 168"/>
                  <a:gd name="T14" fmla="*/ 132 w 138"/>
                  <a:gd name="T15" fmla="*/ 18 h 168"/>
                  <a:gd name="T16" fmla="*/ 132 w 138"/>
                  <a:gd name="T17" fmla="*/ 6 h 168"/>
                  <a:gd name="T18" fmla="*/ 114 w 138"/>
                  <a:gd name="T19" fmla="*/ 6 h 168"/>
                  <a:gd name="T20" fmla="*/ 96 w 138"/>
                  <a:gd name="T21" fmla="*/ 0 h 168"/>
                  <a:gd name="T22" fmla="*/ 78 w 138"/>
                  <a:gd name="T23" fmla="*/ 0 h 168"/>
                  <a:gd name="T24" fmla="*/ 60 w 138"/>
                  <a:gd name="T25" fmla="*/ 0 h 168"/>
                  <a:gd name="T26" fmla="*/ 42 w 138"/>
                  <a:gd name="T27" fmla="*/ 0 h 168"/>
                  <a:gd name="T28" fmla="*/ 24 w 138"/>
                  <a:gd name="T29" fmla="*/ 6 h 168"/>
                  <a:gd name="T30" fmla="*/ 6 w 138"/>
                  <a:gd name="T31" fmla="*/ 6 h 168"/>
                  <a:gd name="T32" fmla="*/ 0 w 138"/>
                  <a:gd name="T33" fmla="*/ 132 h 168"/>
                  <a:gd name="T34" fmla="*/ 132 w 138"/>
                  <a:gd name="T35" fmla="*/ 168 h 16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38" h="168">
                    <a:moveTo>
                      <a:pt x="132" y="168"/>
                    </a:moveTo>
                    <a:lnTo>
                      <a:pt x="138" y="150"/>
                    </a:lnTo>
                    <a:lnTo>
                      <a:pt x="138" y="126"/>
                    </a:lnTo>
                    <a:lnTo>
                      <a:pt x="138" y="102"/>
                    </a:lnTo>
                    <a:lnTo>
                      <a:pt x="138" y="84"/>
                    </a:lnTo>
                    <a:lnTo>
                      <a:pt x="138" y="60"/>
                    </a:lnTo>
                    <a:lnTo>
                      <a:pt x="138" y="36"/>
                    </a:lnTo>
                    <a:lnTo>
                      <a:pt x="132" y="18"/>
                    </a:lnTo>
                    <a:lnTo>
                      <a:pt x="132" y="6"/>
                    </a:lnTo>
                    <a:lnTo>
                      <a:pt x="114" y="6"/>
                    </a:lnTo>
                    <a:lnTo>
                      <a:pt x="96" y="0"/>
                    </a:lnTo>
                    <a:lnTo>
                      <a:pt x="78" y="0"/>
                    </a:lnTo>
                    <a:lnTo>
                      <a:pt x="60" y="0"/>
                    </a:lnTo>
                    <a:lnTo>
                      <a:pt x="42" y="0"/>
                    </a:lnTo>
                    <a:lnTo>
                      <a:pt x="24" y="6"/>
                    </a:lnTo>
                    <a:lnTo>
                      <a:pt x="6" y="6"/>
                    </a:lnTo>
                    <a:lnTo>
                      <a:pt x="0" y="132"/>
                    </a:lnTo>
                    <a:lnTo>
                      <a:pt x="132" y="16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7" name="Freeform 205"/>
              <p:cNvSpPr/>
              <p:nvPr/>
            </p:nvSpPr>
            <p:spPr bwMode="auto">
              <a:xfrm>
                <a:off x="3504" y="1617"/>
                <a:ext cx="432" cy="312"/>
              </a:xfrm>
              <a:custGeom>
                <a:avLst/>
                <a:gdLst>
                  <a:gd name="T0" fmla="*/ 6 w 432"/>
                  <a:gd name="T1" fmla="*/ 210 h 312"/>
                  <a:gd name="T2" fmla="*/ 30 w 432"/>
                  <a:gd name="T3" fmla="*/ 222 h 312"/>
                  <a:gd name="T4" fmla="*/ 54 w 432"/>
                  <a:gd name="T5" fmla="*/ 234 h 312"/>
                  <a:gd name="T6" fmla="*/ 78 w 432"/>
                  <a:gd name="T7" fmla="*/ 240 h 312"/>
                  <a:gd name="T8" fmla="*/ 102 w 432"/>
                  <a:gd name="T9" fmla="*/ 240 h 312"/>
                  <a:gd name="T10" fmla="*/ 126 w 432"/>
                  <a:gd name="T11" fmla="*/ 234 h 312"/>
                  <a:gd name="T12" fmla="*/ 144 w 432"/>
                  <a:gd name="T13" fmla="*/ 228 h 312"/>
                  <a:gd name="T14" fmla="*/ 156 w 432"/>
                  <a:gd name="T15" fmla="*/ 252 h 312"/>
                  <a:gd name="T16" fmla="*/ 174 w 432"/>
                  <a:gd name="T17" fmla="*/ 270 h 312"/>
                  <a:gd name="T18" fmla="*/ 198 w 432"/>
                  <a:gd name="T19" fmla="*/ 288 h 312"/>
                  <a:gd name="T20" fmla="*/ 222 w 432"/>
                  <a:gd name="T21" fmla="*/ 300 h 312"/>
                  <a:gd name="T22" fmla="*/ 246 w 432"/>
                  <a:gd name="T23" fmla="*/ 312 h 312"/>
                  <a:gd name="T24" fmla="*/ 270 w 432"/>
                  <a:gd name="T25" fmla="*/ 312 h 312"/>
                  <a:gd name="T26" fmla="*/ 300 w 432"/>
                  <a:gd name="T27" fmla="*/ 312 h 312"/>
                  <a:gd name="T28" fmla="*/ 324 w 432"/>
                  <a:gd name="T29" fmla="*/ 306 h 312"/>
                  <a:gd name="T30" fmla="*/ 348 w 432"/>
                  <a:gd name="T31" fmla="*/ 294 h 312"/>
                  <a:gd name="T32" fmla="*/ 372 w 432"/>
                  <a:gd name="T33" fmla="*/ 282 h 312"/>
                  <a:gd name="T34" fmla="*/ 390 w 432"/>
                  <a:gd name="T35" fmla="*/ 264 h 312"/>
                  <a:gd name="T36" fmla="*/ 408 w 432"/>
                  <a:gd name="T37" fmla="*/ 240 h 312"/>
                  <a:gd name="T38" fmla="*/ 420 w 432"/>
                  <a:gd name="T39" fmla="*/ 216 h 312"/>
                  <a:gd name="T40" fmla="*/ 432 w 432"/>
                  <a:gd name="T41" fmla="*/ 192 h 312"/>
                  <a:gd name="T42" fmla="*/ 432 w 432"/>
                  <a:gd name="T43" fmla="*/ 168 h 312"/>
                  <a:gd name="T44" fmla="*/ 432 w 432"/>
                  <a:gd name="T45" fmla="*/ 138 h 312"/>
                  <a:gd name="T46" fmla="*/ 426 w 432"/>
                  <a:gd name="T47" fmla="*/ 114 h 312"/>
                  <a:gd name="T48" fmla="*/ 420 w 432"/>
                  <a:gd name="T49" fmla="*/ 90 h 312"/>
                  <a:gd name="T50" fmla="*/ 402 w 432"/>
                  <a:gd name="T51" fmla="*/ 66 h 312"/>
                  <a:gd name="T52" fmla="*/ 384 w 432"/>
                  <a:gd name="T53" fmla="*/ 42 h 312"/>
                  <a:gd name="T54" fmla="*/ 366 w 432"/>
                  <a:gd name="T55" fmla="*/ 30 h 312"/>
                  <a:gd name="T56" fmla="*/ 342 w 432"/>
                  <a:gd name="T57" fmla="*/ 18 h 312"/>
                  <a:gd name="T58" fmla="*/ 312 w 432"/>
                  <a:gd name="T59" fmla="*/ 6 h 312"/>
                  <a:gd name="T60" fmla="*/ 288 w 432"/>
                  <a:gd name="T61" fmla="*/ 0 h 312"/>
                  <a:gd name="T62" fmla="*/ 258 w 432"/>
                  <a:gd name="T63" fmla="*/ 6 h 312"/>
                  <a:gd name="T64" fmla="*/ 234 w 432"/>
                  <a:gd name="T65" fmla="*/ 6 h 312"/>
                  <a:gd name="T66" fmla="*/ 210 w 432"/>
                  <a:gd name="T67" fmla="*/ 18 h 312"/>
                  <a:gd name="T68" fmla="*/ 198 w 432"/>
                  <a:gd name="T69" fmla="*/ 24 h 31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432" h="312">
                    <a:moveTo>
                      <a:pt x="0" y="204"/>
                    </a:moveTo>
                    <a:lnTo>
                      <a:pt x="6" y="210"/>
                    </a:lnTo>
                    <a:lnTo>
                      <a:pt x="18" y="216"/>
                    </a:lnTo>
                    <a:lnTo>
                      <a:pt x="30" y="222"/>
                    </a:lnTo>
                    <a:lnTo>
                      <a:pt x="42" y="228"/>
                    </a:lnTo>
                    <a:lnTo>
                      <a:pt x="54" y="234"/>
                    </a:lnTo>
                    <a:lnTo>
                      <a:pt x="66" y="240"/>
                    </a:lnTo>
                    <a:lnTo>
                      <a:pt x="78" y="240"/>
                    </a:lnTo>
                    <a:lnTo>
                      <a:pt x="90" y="240"/>
                    </a:lnTo>
                    <a:lnTo>
                      <a:pt x="102" y="240"/>
                    </a:lnTo>
                    <a:lnTo>
                      <a:pt x="114" y="240"/>
                    </a:lnTo>
                    <a:lnTo>
                      <a:pt x="126" y="234"/>
                    </a:lnTo>
                    <a:lnTo>
                      <a:pt x="138" y="234"/>
                    </a:lnTo>
                    <a:lnTo>
                      <a:pt x="144" y="228"/>
                    </a:lnTo>
                    <a:lnTo>
                      <a:pt x="150" y="240"/>
                    </a:lnTo>
                    <a:lnTo>
                      <a:pt x="156" y="252"/>
                    </a:lnTo>
                    <a:lnTo>
                      <a:pt x="162" y="264"/>
                    </a:lnTo>
                    <a:lnTo>
                      <a:pt x="174" y="270"/>
                    </a:lnTo>
                    <a:lnTo>
                      <a:pt x="186" y="282"/>
                    </a:lnTo>
                    <a:lnTo>
                      <a:pt x="198" y="288"/>
                    </a:lnTo>
                    <a:lnTo>
                      <a:pt x="210" y="294"/>
                    </a:lnTo>
                    <a:lnTo>
                      <a:pt x="222" y="300"/>
                    </a:lnTo>
                    <a:lnTo>
                      <a:pt x="234" y="306"/>
                    </a:lnTo>
                    <a:lnTo>
                      <a:pt x="246" y="312"/>
                    </a:lnTo>
                    <a:lnTo>
                      <a:pt x="258" y="312"/>
                    </a:lnTo>
                    <a:lnTo>
                      <a:pt x="270" y="312"/>
                    </a:lnTo>
                    <a:lnTo>
                      <a:pt x="282" y="312"/>
                    </a:lnTo>
                    <a:lnTo>
                      <a:pt x="300" y="312"/>
                    </a:lnTo>
                    <a:lnTo>
                      <a:pt x="312" y="312"/>
                    </a:lnTo>
                    <a:lnTo>
                      <a:pt x="324" y="306"/>
                    </a:lnTo>
                    <a:lnTo>
                      <a:pt x="336" y="300"/>
                    </a:lnTo>
                    <a:lnTo>
                      <a:pt x="348" y="294"/>
                    </a:lnTo>
                    <a:lnTo>
                      <a:pt x="360" y="288"/>
                    </a:lnTo>
                    <a:lnTo>
                      <a:pt x="372" y="282"/>
                    </a:lnTo>
                    <a:lnTo>
                      <a:pt x="384" y="276"/>
                    </a:lnTo>
                    <a:lnTo>
                      <a:pt x="390" y="264"/>
                    </a:lnTo>
                    <a:lnTo>
                      <a:pt x="402" y="252"/>
                    </a:lnTo>
                    <a:lnTo>
                      <a:pt x="408" y="240"/>
                    </a:lnTo>
                    <a:lnTo>
                      <a:pt x="414" y="228"/>
                    </a:lnTo>
                    <a:lnTo>
                      <a:pt x="420" y="216"/>
                    </a:lnTo>
                    <a:lnTo>
                      <a:pt x="426" y="204"/>
                    </a:lnTo>
                    <a:lnTo>
                      <a:pt x="432" y="192"/>
                    </a:lnTo>
                    <a:lnTo>
                      <a:pt x="432" y="180"/>
                    </a:lnTo>
                    <a:lnTo>
                      <a:pt x="432" y="168"/>
                    </a:lnTo>
                    <a:lnTo>
                      <a:pt x="432" y="150"/>
                    </a:lnTo>
                    <a:lnTo>
                      <a:pt x="432" y="138"/>
                    </a:lnTo>
                    <a:lnTo>
                      <a:pt x="432" y="126"/>
                    </a:lnTo>
                    <a:lnTo>
                      <a:pt x="426" y="114"/>
                    </a:lnTo>
                    <a:lnTo>
                      <a:pt x="420" y="102"/>
                    </a:lnTo>
                    <a:lnTo>
                      <a:pt x="420" y="90"/>
                    </a:lnTo>
                    <a:lnTo>
                      <a:pt x="408" y="78"/>
                    </a:lnTo>
                    <a:lnTo>
                      <a:pt x="402" y="66"/>
                    </a:lnTo>
                    <a:lnTo>
                      <a:pt x="396" y="54"/>
                    </a:lnTo>
                    <a:lnTo>
                      <a:pt x="384" y="42"/>
                    </a:lnTo>
                    <a:lnTo>
                      <a:pt x="372" y="36"/>
                    </a:lnTo>
                    <a:lnTo>
                      <a:pt x="366" y="30"/>
                    </a:lnTo>
                    <a:lnTo>
                      <a:pt x="354" y="18"/>
                    </a:lnTo>
                    <a:lnTo>
                      <a:pt x="342" y="18"/>
                    </a:lnTo>
                    <a:lnTo>
                      <a:pt x="330" y="12"/>
                    </a:lnTo>
                    <a:lnTo>
                      <a:pt x="312" y="6"/>
                    </a:lnTo>
                    <a:lnTo>
                      <a:pt x="300" y="6"/>
                    </a:lnTo>
                    <a:lnTo>
                      <a:pt x="288" y="0"/>
                    </a:lnTo>
                    <a:lnTo>
                      <a:pt x="276" y="0"/>
                    </a:lnTo>
                    <a:lnTo>
                      <a:pt x="258" y="6"/>
                    </a:lnTo>
                    <a:lnTo>
                      <a:pt x="246" y="6"/>
                    </a:lnTo>
                    <a:lnTo>
                      <a:pt x="234" y="6"/>
                    </a:lnTo>
                    <a:lnTo>
                      <a:pt x="222" y="12"/>
                    </a:lnTo>
                    <a:lnTo>
                      <a:pt x="210" y="18"/>
                    </a:lnTo>
                    <a:lnTo>
                      <a:pt x="198" y="24"/>
                    </a:lnTo>
                    <a:lnTo>
                      <a:pt x="0" y="204"/>
                    </a:lnTo>
                    <a:close/>
                  </a:path>
                </a:pathLst>
              </a:custGeom>
              <a:solidFill>
                <a:srgbClr val="FF99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8" name="Freeform 206"/>
              <p:cNvSpPr/>
              <p:nvPr/>
            </p:nvSpPr>
            <p:spPr bwMode="auto">
              <a:xfrm>
                <a:off x="3504" y="1617"/>
                <a:ext cx="432" cy="312"/>
              </a:xfrm>
              <a:custGeom>
                <a:avLst/>
                <a:gdLst>
                  <a:gd name="T0" fmla="*/ 6 w 432"/>
                  <a:gd name="T1" fmla="*/ 210 h 312"/>
                  <a:gd name="T2" fmla="*/ 30 w 432"/>
                  <a:gd name="T3" fmla="*/ 222 h 312"/>
                  <a:gd name="T4" fmla="*/ 48 w 432"/>
                  <a:gd name="T5" fmla="*/ 234 h 312"/>
                  <a:gd name="T6" fmla="*/ 78 w 432"/>
                  <a:gd name="T7" fmla="*/ 234 h 312"/>
                  <a:gd name="T8" fmla="*/ 102 w 432"/>
                  <a:gd name="T9" fmla="*/ 234 h 312"/>
                  <a:gd name="T10" fmla="*/ 126 w 432"/>
                  <a:gd name="T11" fmla="*/ 234 h 312"/>
                  <a:gd name="T12" fmla="*/ 138 w 432"/>
                  <a:gd name="T13" fmla="*/ 228 h 312"/>
                  <a:gd name="T14" fmla="*/ 156 w 432"/>
                  <a:gd name="T15" fmla="*/ 252 h 312"/>
                  <a:gd name="T16" fmla="*/ 174 w 432"/>
                  <a:gd name="T17" fmla="*/ 270 h 312"/>
                  <a:gd name="T18" fmla="*/ 192 w 432"/>
                  <a:gd name="T19" fmla="*/ 288 h 312"/>
                  <a:gd name="T20" fmla="*/ 216 w 432"/>
                  <a:gd name="T21" fmla="*/ 300 h 312"/>
                  <a:gd name="T22" fmla="*/ 246 w 432"/>
                  <a:gd name="T23" fmla="*/ 306 h 312"/>
                  <a:gd name="T24" fmla="*/ 270 w 432"/>
                  <a:gd name="T25" fmla="*/ 312 h 312"/>
                  <a:gd name="T26" fmla="*/ 300 w 432"/>
                  <a:gd name="T27" fmla="*/ 312 h 312"/>
                  <a:gd name="T28" fmla="*/ 324 w 432"/>
                  <a:gd name="T29" fmla="*/ 306 h 312"/>
                  <a:gd name="T30" fmla="*/ 348 w 432"/>
                  <a:gd name="T31" fmla="*/ 294 h 312"/>
                  <a:gd name="T32" fmla="*/ 372 w 432"/>
                  <a:gd name="T33" fmla="*/ 282 h 312"/>
                  <a:gd name="T34" fmla="*/ 390 w 432"/>
                  <a:gd name="T35" fmla="*/ 264 h 312"/>
                  <a:gd name="T36" fmla="*/ 408 w 432"/>
                  <a:gd name="T37" fmla="*/ 240 h 312"/>
                  <a:gd name="T38" fmla="*/ 420 w 432"/>
                  <a:gd name="T39" fmla="*/ 216 h 312"/>
                  <a:gd name="T40" fmla="*/ 426 w 432"/>
                  <a:gd name="T41" fmla="*/ 192 h 312"/>
                  <a:gd name="T42" fmla="*/ 432 w 432"/>
                  <a:gd name="T43" fmla="*/ 162 h 312"/>
                  <a:gd name="T44" fmla="*/ 432 w 432"/>
                  <a:gd name="T45" fmla="*/ 138 h 312"/>
                  <a:gd name="T46" fmla="*/ 426 w 432"/>
                  <a:gd name="T47" fmla="*/ 108 h 312"/>
                  <a:gd name="T48" fmla="*/ 414 w 432"/>
                  <a:gd name="T49" fmla="*/ 84 h 312"/>
                  <a:gd name="T50" fmla="*/ 402 w 432"/>
                  <a:gd name="T51" fmla="*/ 60 h 312"/>
                  <a:gd name="T52" fmla="*/ 384 w 432"/>
                  <a:gd name="T53" fmla="*/ 42 h 312"/>
                  <a:gd name="T54" fmla="*/ 360 w 432"/>
                  <a:gd name="T55" fmla="*/ 24 h 312"/>
                  <a:gd name="T56" fmla="*/ 336 w 432"/>
                  <a:gd name="T57" fmla="*/ 12 h 312"/>
                  <a:gd name="T58" fmla="*/ 312 w 432"/>
                  <a:gd name="T59" fmla="*/ 6 h 312"/>
                  <a:gd name="T60" fmla="*/ 288 w 432"/>
                  <a:gd name="T61" fmla="*/ 0 h 312"/>
                  <a:gd name="T62" fmla="*/ 258 w 432"/>
                  <a:gd name="T63" fmla="*/ 0 h 312"/>
                  <a:gd name="T64" fmla="*/ 234 w 432"/>
                  <a:gd name="T65" fmla="*/ 6 h 312"/>
                  <a:gd name="T66" fmla="*/ 210 w 432"/>
                  <a:gd name="T67" fmla="*/ 18 h 312"/>
                  <a:gd name="T68" fmla="*/ 192 w 432"/>
                  <a:gd name="T69" fmla="*/ 24 h 31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432" h="312">
                    <a:moveTo>
                      <a:pt x="0" y="198"/>
                    </a:moveTo>
                    <a:lnTo>
                      <a:pt x="6" y="210"/>
                    </a:lnTo>
                    <a:lnTo>
                      <a:pt x="18" y="216"/>
                    </a:lnTo>
                    <a:lnTo>
                      <a:pt x="30" y="222"/>
                    </a:lnTo>
                    <a:lnTo>
                      <a:pt x="36" y="228"/>
                    </a:lnTo>
                    <a:lnTo>
                      <a:pt x="48" y="234"/>
                    </a:lnTo>
                    <a:lnTo>
                      <a:pt x="60" y="234"/>
                    </a:lnTo>
                    <a:lnTo>
                      <a:pt x="78" y="234"/>
                    </a:lnTo>
                    <a:lnTo>
                      <a:pt x="90" y="240"/>
                    </a:lnTo>
                    <a:lnTo>
                      <a:pt x="102" y="234"/>
                    </a:lnTo>
                    <a:lnTo>
                      <a:pt x="114" y="234"/>
                    </a:lnTo>
                    <a:lnTo>
                      <a:pt x="126" y="234"/>
                    </a:lnTo>
                    <a:lnTo>
                      <a:pt x="138" y="228"/>
                    </a:lnTo>
                    <a:lnTo>
                      <a:pt x="150" y="240"/>
                    </a:lnTo>
                    <a:lnTo>
                      <a:pt x="156" y="252"/>
                    </a:lnTo>
                    <a:lnTo>
                      <a:pt x="162" y="258"/>
                    </a:lnTo>
                    <a:lnTo>
                      <a:pt x="174" y="270"/>
                    </a:lnTo>
                    <a:lnTo>
                      <a:pt x="186" y="276"/>
                    </a:lnTo>
                    <a:lnTo>
                      <a:pt x="192" y="288"/>
                    </a:lnTo>
                    <a:lnTo>
                      <a:pt x="204" y="294"/>
                    </a:lnTo>
                    <a:lnTo>
                      <a:pt x="216" y="300"/>
                    </a:lnTo>
                    <a:lnTo>
                      <a:pt x="228" y="306"/>
                    </a:lnTo>
                    <a:lnTo>
                      <a:pt x="246" y="306"/>
                    </a:lnTo>
                    <a:lnTo>
                      <a:pt x="258" y="312"/>
                    </a:lnTo>
                    <a:lnTo>
                      <a:pt x="270" y="312"/>
                    </a:lnTo>
                    <a:lnTo>
                      <a:pt x="282" y="312"/>
                    </a:lnTo>
                    <a:lnTo>
                      <a:pt x="300" y="312"/>
                    </a:lnTo>
                    <a:lnTo>
                      <a:pt x="312" y="306"/>
                    </a:lnTo>
                    <a:lnTo>
                      <a:pt x="324" y="306"/>
                    </a:lnTo>
                    <a:lnTo>
                      <a:pt x="336" y="300"/>
                    </a:lnTo>
                    <a:lnTo>
                      <a:pt x="348" y="294"/>
                    </a:lnTo>
                    <a:lnTo>
                      <a:pt x="360" y="288"/>
                    </a:lnTo>
                    <a:lnTo>
                      <a:pt x="372" y="282"/>
                    </a:lnTo>
                    <a:lnTo>
                      <a:pt x="384" y="270"/>
                    </a:lnTo>
                    <a:lnTo>
                      <a:pt x="390" y="264"/>
                    </a:lnTo>
                    <a:lnTo>
                      <a:pt x="402" y="252"/>
                    </a:lnTo>
                    <a:lnTo>
                      <a:pt x="408" y="240"/>
                    </a:lnTo>
                    <a:lnTo>
                      <a:pt x="414" y="228"/>
                    </a:lnTo>
                    <a:lnTo>
                      <a:pt x="420" y="216"/>
                    </a:lnTo>
                    <a:lnTo>
                      <a:pt x="426" y="204"/>
                    </a:lnTo>
                    <a:lnTo>
                      <a:pt x="426" y="192"/>
                    </a:lnTo>
                    <a:lnTo>
                      <a:pt x="432" y="180"/>
                    </a:lnTo>
                    <a:lnTo>
                      <a:pt x="432" y="162"/>
                    </a:lnTo>
                    <a:lnTo>
                      <a:pt x="432" y="150"/>
                    </a:lnTo>
                    <a:lnTo>
                      <a:pt x="432" y="138"/>
                    </a:lnTo>
                    <a:lnTo>
                      <a:pt x="432" y="126"/>
                    </a:lnTo>
                    <a:lnTo>
                      <a:pt x="426" y="108"/>
                    </a:lnTo>
                    <a:lnTo>
                      <a:pt x="420" y="96"/>
                    </a:lnTo>
                    <a:lnTo>
                      <a:pt x="414" y="84"/>
                    </a:lnTo>
                    <a:lnTo>
                      <a:pt x="408" y="72"/>
                    </a:lnTo>
                    <a:lnTo>
                      <a:pt x="402" y="60"/>
                    </a:lnTo>
                    <a:lnTo>
                      <a:pt x="390" y="54"/>
                    </a:lnTo>
                    <a:lnTo>
                      <a:pt x="384" y="42"/>
                    </a:lnTo>
                    <a:lnTo>
                      <a:pt x="372" y="36"/>
                    </a:lnTo>
                    <a:lnTo>
                      <a:pt x="360" y="24"/>
                    </a:lnTo>
                    <a:lnTo>
                      <a:pt x="354" y="18"/>
                    </a:lnTo>
                    <a:lnTo>
                      <a:pt x="336" y="12"/>
                    </a:lnTo>
                    <a:lnTo>
                      <a:pt x="324" y="6"/>
                    </a:lnTo>
                    <a:lnTo>
                      <a:pt x="312" y="6"/>
                    </a:lnTo>
                    <a:lnTo>
                      <a:pt x="300" y="0"/>
                    </a:lnTo>
                    <a:lnTo>
                      <a:pt x="288" y="0"/>
                    </a:lnTo>
                    <a:lnTo>
                      <a:pt x="276" y="0"/>
                    </a:lnTo>
                    <a:lnTo>
                      <a:pt x="258" y="0"/>
                    </a:lnTo>
                    <a:lnTo>
                      <a:pt x="246" y="6"/>
                    </a:lnTo>
                    <a:lnTo>
                      <a:pt x="234" y="6"/>
                    </a:lnTo>
                    <a:lnTo>
                      <a:pt x="222" y="12"/>
                    </a:lnTo>
                    <a:lnTo>
                      <a:pt x="210" y="18"/>
                    </a:lnTo>
                    <a:lnTo>
                      <a:pt x="198" y="24"/>
                    </a:lnTo>
                    <a:lnTo>
                      <a:pt x="192" y="24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9" name="Freeform 207"/>
              <p:cNvSpPr/>
              <p:nvPr/>
            </p:nvSpPr>
            <p:spPr bwMode="auto">
              <a:xfrm>
                <a:off x="3366" y="1497"/>
                <a:ext cx="300" cy="318"/>
              </a:xfrm>
              <a:custGeom>
                <a:avLst/>
                <a:gdLst>
                  <a:gd name="T0" fmla="*/ 294 w 300"/>
                  <a:gd name="T1" fmla="*/ 6 h 318"/>
                  <a:gd name="T2" fmla="*/ 294 w 300"/>
                  <a:gd name="T3" fmla="*/ 18 h 318"/>
                  <a:gd name="T4" fmla="*/ 300 w 300"/>
                  <a:gd name="T5" fmla="*/ 42 h 318"/>
                  <a:gd name="T6" fmla="*/ 300 w 300"/>
                  <a:gd name="T7" fmla="*/ 66 h 318"/>
                  <a:gd name="T8" fmla="*/ 300 w 300"/>
                  <a:gd name="T9" fmla="*/ 96 h 318"/>
                  <a:gd name="T10" fmla="*/ 300 w 300"/>
                  <a:gd name="T11" fmla="*/ 120 h 318"/>
                  <a:gd name="T12" fmla="*/ 300 w 300"/>
                  <a:gd name="T13" fmla="*/ 144 h 318"/>
                  <a:gd name="T14" fmla="*/ 294 w 300"/>
                  <a:gd name="T15" fmla="*/ 168 h 318"/>
                  <a:gd name="T16" fmla="*/ 294 w 300"/>
                  <a:gd name="T17" fmla="*/ 192 h 318"/>
                  <a:gd name="T18" fmla="*/ 288 w 300"/>
                  <a:gd name="T19" fmla="*/ 216 h 318"/>
                  <a:gd name="T20" fmla="*/ 282 w 300"/>
                  <a:gd name="T21" fmla="*/ 240 h 318"/>
                  <a:gd name="T22" fmla="*/ 252 w 300"/>
                  <a:gd name="T23" fmla="*/ 252 h 318"/>
                  <a:gd name="T24" fmla="*/ 222 w 300"/>
                  <a:gd name="T25" fmla="*/ 264 h 318"/>
                  <a:gd name="T26" fmla="*/ 186 w 300"/>
                  <a:gd name="T27" fmla="*/ 276 h 318"/>
                  <a:gd name="T28" fmla="*/ 156 w 300"/>
                  <a:gd name="T29" fmla="*/ 288 h 318"/>
                  <a:gd name="T30" fmla="*/ 120 w 300"/>
                  <a:gd name="T31" fmla="*/ 294 h 318"/>
                  <a:gd name="T32" fmla="*/ 90 w 300"/>
                  <a:gd name="T33" fmla="*/ 306 h 318"/>
                  <a:gd name="T34" fmla="*/ 54 w 300"/>
                  <a:gd name="T35" fmla="*/ 312 h 318"/>
                  <a:gd name="T36" fmla="*/ 24 w 300"/>
                  <a:gd name="T37" fmla="*/ 318 h 318"/>
                  <a:gd name="T38" fmla="*/ 24 w 300"/>
                  <a:gd name="T39" fmla="*/ 318 h 318"/>
                  <a:gd name="T40" fmla="*/ 12 w 300"/>
                  <a:gd name="T41" fmla="*/ 294 h 318"/>
                  <a:gd name="T42" fmla="*/ 12 w 300"/>
                  <a:gd name="T43" fmla="*/ 270 h 318"/>
                  <a:gd name="T44" fmla="*/ 6 w 300"/>
                  <a:gd name="T45" fmla="*/ 246 h 318"/>
                  <a:gd name="T46" fmla="*/ 6 w 300"/>
                  <a:gd name="T47" fmla="*/ 222 h 318"/>
                  <a:gd name="T48" fmla="*/ 0 w 300"/>
                  <a:gd name="T49" fmla="*/ 198 h 318"/>
                  <a:gd name="T50" fmla="*/ 0 w 300"/>
                  <a:gd name="T51" fmla="*/ 174 h 318"/>
                  <a:gd name="T52" fmla="*/ 0 w 300"/>
                  <a:gd name="T53" fmla="*/ 150 h 318"/>
                  <a:gd name="T54" fmla="*/ 6 w 300"/>
                  <a:gd name="T55" fmla="*/ 126 h 318"/>
                  <a:gd name="T56" fmla="*/ 6 w 300"/>
                  <a:gd name="T57" fmla="*/ 102 h 318"/>
                  <a:gd name="T58" fmla="*/ 12 w 300"/>
                  <a:gd name="T59" fmla="*/ 84 h 318"/>
                  <a:gd name="T60" fmla="*/ 12 w 300"/>
                  <a:gd name="T61" fmla="*/ 60 h 318"/>
                  <a:gd name="T62" fmla="*/ 24 w 300"/>
                  <a:gd name="T63" fmla="*/ 36 h 318"/>
                  <a:gd name="T64" fmla="*/ 30 w 300"/>
                  <a:gd name="T65" fmla="*/ 12 h 318"/>
                  <a:gd name="T66" fmla="*/ 36 w 300"/>
                  <a:gd name="T67" fmla="*/ 12 h 318"/>
                  <a:gd name="T68" fmla="*/ 66 w 300"/>
                  <a:gd name="T69" fmla="*/ 6 h 318"/>
                  <a:gd name="T70" fmla="*/ 96 w 300"/>
                  <a:gd name="T71" fmla="*/ 0 h 318"/>
                  <a:gd name="T72" fmla="*/ 132 w 300"/>
                  <a:gd name="T73" fmla="*/ 0 h 318"/>
                  <a:gd name="T74" fmla="*/ 162 w 300"/>
                  <a:gd name="T75" fmla="*/ 0 h 318"/>
                  <a:gd name="T76" fmla="*/ 198 w 300"/>
                  <a:gd name="T77" fmla="*/ 0 h 318"/>
                  <a:gd name="T78" fmla="*/ 228 w 300"/>
                  <a:gd name="T79" fmla="*/ 0 h 318"/>
                  <a:gd name="T80" fmla="*/ 258 w 300"/>
                  <a:gd name="T81" fmla="*/ 0 h 318"/>
                  <a:gd name="T82" fmla="*/ 294 w 300"/>
                  <a:gd name="T83" fmla="*/ 6 h 31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00" h="318">
                    <a:moveTo>
                      <a:pt x="294" y="6"/>
                    </a:moveTo>
                    <a:lnTo>
                      <a:pt x="294" y="18"/>
                    </a:lnTo>
                    <a:lnTo>
                      <a:pt x="300" y="42"/>
                    </a:lnTo>
                    <a:lnTo>
                      <a:pt x="300" y="66"/>
                    </a:lnTo>
                    <a:lnTo>
                      <a:pt x="300" y="96"/>
                    </a:lnTo>
                    <a:lnTo>
                      <a:pt x="300" y="120"/>
                    </a:lnTo>
                    <a:lnTo>
                      <a:pt x="300" y="144"/>
                    </a:lnTo>
                    <a:lnTo>
                      <a:pt x="294" y="168"/>
                    </a:lnTo>
                    <a:lnTo>
                      <a:pt x="294" y="192"/>
                    </a:lnTo>
                    <a:lnTo>
                      <a:pt x="288" y="216"/>
                    </a:lnTo>
                    <a:lnTo>
                      <a:pt x="282" y="240"/>
                    </a:lnTo>
                    <a:lnTo>
                      <a:pt x="252" y="252"/>
                    </a:lnTo>
                    <a:lnTo>
                      <a:pt x="222" y="264"/>
                    </a:lnTo>
                    <a:lnTo>
                      <a:pt x="186" y="276"/>
                    </a:lnTo>
                    <a:lnTo>
                      <a:pt x="156" y="288"/>
                    </a:lnTo>
                    <a:lnTo>
                      <a:pt x="120" y="294"/>
                    </a:lnTo>
                    <a:lnTo>
                      <a:pt x="90" y="306"/>
                    </a:lnTo>
                    <a:lnTo>
                      <a:pt x="54" y="312"/>
                    </a:lnTo>
                    <a:lnTo>
                      <a:pt x="24" y="318"/>
                    </a:lnTo>
                    <a:lnTo>
                      <a:pt x="12" y="294"/>
                    </a:lnTo>
                    <a:lnTo>
                      <a:pt x="12" y="270"/>
                    </a:lnTo>
                    <a:lnTo>
                      <a:pt x="6" y="246"/>
                    </a:lnTo>
                    <a:lnTo>
                      <a:pt x="6" y="222"/>
                    </a:lnTo>
                    <a:lnTo>
                      <a:pt x="0" y="198"/>
                    </a:lnTo>
                    <a:lnTo>
                      <a:pt x="0" y="174"/>
                    </a:lnTo>
                    <a:lnTo>
                      <a:pt x="0" y="150"/>
                    </a:lnTo>
                    <a:lnTo>
                      <a:pt x="6" y="126"/>
                    </a:lnTo>
                    <a:lnTo>
                      <a:pt x="6" y="102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24" y="36"/>
                    </a:lnTo>
                    <a:lnTo>
                      <a:pt x="30" y="12"/>
                    </a:lnTo>
                    <a:lnTo>
                      <a:pt x="36" y="12"/>
                    </a:lnTo>
                    <a:lnTo>
                      <a:pt x="66" y="6"/>
                    </a:lnTo>
                    <a:lnTo>
                      <a:pt x="96" y="0"/>
                    </a:lnTo>
                    <a:lnTo>
                      <a:pt x="132" y="0"/>
                    </a:lnTo>
                    <a:lnTo>
                      <a:pt x="162" y="0"/>
                    </a:lnTo>
                    <a:lnTo>
                      <a:pt x="198" y="0"/>
                    </a:lnTo>
                    <a:lnTo>
                      <a:pt x="228" y="0"/>
                    </a:lnTo>
                    <a:lnTo>
                      <a:pt x="258" y="0"/>
                    </a:lnTo>
                    <a:lnTo>
                      <a:pt x="294" y="6"/>
                    </a:lnTo>
                    <a:close/>
                  </a:path>
                </a:pathLst>
              </a:custGeom>
              <a:solidFill>
                <a:srgbClr val="0023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0" name="Freeform 208"/>
              <p:cNvSpPr/>
              <p:nvPr/>
            </p:nvSpPr>
            <p:spPr bwMode="auto">
              <a:xfrm>
                <a:off x="3366" y="1497"/>
                <a:ext cx="300" cy="318"/>
              </a:xfrm>
              <a:custGeom>
                <a:avLst/>
                <a:gdLst>
                  <a:gd name="T0" fmla="*/ 294 w 300"/>
                  <a:gd name="T1" fmla="*/ 6 h 318"/>
                  <a:gd name="T2" fmla="*/ 294 w 300"/>
                  <a:gd name="T3" fmla="*/ 18 h 318"/>
                  <a:gd name="T4" fmla="*/ 300 w 300"/>
                  <a:gd name="T5" fmla="*/ 42 h 318"/>
                  <a:gd name="T6" fmla="*/ 300 w 300"/>
                  <a:gd name="T7" fmla="*/ 66 h 318"/>
                  <a:gd name="T8" fmla="*/ 300 w 300"/>
                  <a:gd name="T9" fmla="*/ 96 h 318"/>
                  <a:gd name="T10" fmla="*/ 300 w 300"/>
                  <a:gd name="T11" fmla="*/ 120 h 318"/>
                  <a:gd name="T12" fmla="*/ 300 w 300"/>
                  <a:gd name="T13" fmla="*/ 144 h 318"/>
                  <a:gd name="T14" fmla="*/ 294 w 300"/>
                  <a:gd name="T15" fmla="*/ 168 h 318"/>
                  <a:gd name="T16" fmla="*/ 294 w 300"/>
                  <a:gd name="T17" fmla="*/ 192 h 318"/>
                  <a:gd name="T18" fmla="*/ 288 w 300"/>
                  <a:gd name="T19" fmla="*/ 216 h 318"/>
                  <a:gd name="T20" fmla="*/ 282 w 300"/>
                  <a:gd name="T21" fmla="*/ 240 h 318"/>
                  <a:gd name="T22" fmla="*/ 252 w 300"/>
                  <a:gd name="T23" fmla="*/ 252 h 318"/>
                  <a:gd name="T24" fmla="*/ 222 w 300"/>
                  <a:gd name="T25" fmla="*/ 264 h 318"/>
                  <a:gd name="T26" fmla="*/ 186 w 300"/>
                  <a:gd name="T27" fmla="*/ 276 h 318"/>
                  <a:gd name="T28" fmla="*/ 156 w 300"/>
                  <a:gd name="T29" fmla="*/ 288 h 318"/>
                  <a:gd name="T30" fmla="*/ 120 w 300"/>
                  <a:gd name="T31" fmla="*/ 294 h 318"/>
                  <a:gd name="T32" fmla="*/ 90 w 300"/>
                  <a:gd name="T33" fmla="*/ 306 h 318"/>
                  <a:gd name="T34" fmla="*/ 54 w 300"/>
                  <a:gd name="T35" fmla="*/ 312 h 318"/>
                  <a:gd name="T36" fmla="*/ 24 w 300"/>
                  <a:gd name="T37" fmla="*/ 318 h 318"/>
                  <a:gd name="T38" fmla="*/ 24 w 300"/>
                  <a:gd name="T39" fmla="*/ 318 h 318"/>
                  <a:gd name="T40" fmla="*/ 12 w 300"/>
                  <a:gd name="T41" fmla="*/ 294 h 318"/>
                  <a:gd name="T42" fmla="*/ 12 w 300"/>
                  <a:gd name="T43" fmla="*/ 270 h 318"/>
                  <a:gd name="T44" fmla="*/ 6 w 300"/>
                  <a:gd name="T45" fmla="*/ 246 h 318"/>
                  <a:gd name="T46" fmla="*/ 6 w 300"/>
                  <a:gd name="T47" fmla="*/ 222 h 318"/>
                  <a:gd name="T48" fmla="*/ 0 w 300"/>
                  <a:gd name="T49" fmla="*/ 198 h 318"/>
                  <a:gd name="T50" fmla="*/ 0 w 300"/>
                  <a:gd name="T51" fmla="*/ 174 h 318"/>
                  <a:gd name="T52" fmla="*/ 0 w 300"/>
                  <a:gd name="T53" fmla="*/ 150 h 318"/>
                  <a:gd name="T54" fmla="*/ 6 w 300"/>
                  <a:gd name="T55" fmla="*/ 126 h 318"/>
                  <a:gd name="T56" fmla="*/ 6 w 300"/>
                  <a:gd name="T57" fmla="*/ 102 h 318"/>
                  <a:gd name="T58" fmla="*/ 12 w 300"/>
                  <a:gd name="T59" fmla="*/ 84 h 318"/>
                  <a:gd name="T60" fmla="*/ 12 w 300"/>
                  <a:gd name="T61" fmla="*/ 60 h 318"/>
                  <a:gd name="T62" fmla="*/ 24 w 300"/>
                  <a:gd name="T63" fmla="*/ 36 h 318"/>
                  <a:gd name="T64" fmla="*/ 30 w 300"/>
                  <a:gd name="T65" fmla="*/ 12 h 318"/>
                  <a:gd name="T66" fmla="*/ 36 w 300"/>
                  <a:gd name="T67" fmla="*/ 12 h 318"/>
                  <a:gd name="T68" fmla="*/ 66 w 300"/>
                  <a:gd name="T69" fmla="*/ 6 h 318"/>
                  <a:gd name="T70" fmla="*/ 96 w 300"/>
                  <a:gd name="T71" fmla="*/ 0 h 318"/>
                  <a:gd name="T72" fmla="*/ 132 w 300"/>
                  <a:gd name="T73" fmla="*/ 0 h 318"/>
                  <a:gd name="T74" fmla="*/ 162 w 300"/>
                  <a:gd name="T75" fmla="*/ 0 h 318"/>
                  <a:gd name="T76" fmla="*/ 198 w 300"/>
                  <a:gd name="T77" fmla="*/ 0 h 318"/>
                  <a:gd name="T78" fmla="*/ 228 w 300"/>
                  <a:gd name="T79" fmla="*/ 0 h 318"/>
                  <a:gd name="T80" fmla="*/ 258 w 300"/>
                  <a:gd name="T81" fmla="*/ 0 h 318"/>
                  <a:gd name="T82" fmla="*/ 294 w 300"/>
                  <a:gd name="T83" fmla="*/ 6 h 31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00" h="318">
                    <a:moveTo>
                      <a:pt x="294" y="6"/>
                    </a:moveTo>
                    <a:lnTo>
                      <a:pt x="294" y="18"/>
                    </a:lnTo>
                    <a:lnTo>
                      <a:pt x="300" y="42"/>
                    </a:lnTo>
                    <a:lnTo>
                      <a:pt x="300" y="66"/>
                    </a:lnTo>
                    <a:lnTo>
                      <a:pt x="300" y="96"/>
                    </a:lnTo>
                    <a:lnTo>
                      <a:pt x="300" y="120"/>
                    </a:lnTo>
                    <a:lnTo>
                      <a:pt x="300" y="144"/>
                    </a:lnTo>
                    <a:lnTo>
                      <a:pt x="294" y="168"/>
                    </a:lnTo>
                    <a:lnTo>
                      <a:pt x="294" y="192"/>
                    </a:lnTo>
                    <a:lnTo>
                      <a:pt x="288" y="216"/>
                    </a:lnTo>
                    <a:lnTo>
                      <a:pt x="282" y="240"/>
                    </a:lnTo>
                    <a:lnTo>
                      <a:pt x="252" y="252"/>
                    </a:lnTo>
                    <a:lnTo>
                      <a:pt x="222" y="264"/>
                    </a:lnTo>
                    <a:lnTo>
                      <a:pt x="186" y="276"/>
                    </a:lnTo>
                    <a:lnTo>
                      <a:pt x="156" y="288"/>
                    </a:lnTo>
                    <a:lnTo>
                      <a:pt x="120" y="294"/>
                    </a:lnTo>
                    <a:lnTo>
                      <a:pt x="90" y="306"/>
                    </a:lnTo>
                    <a:lnTo>
                      <a:pt x="54" y="312"/>
                    </a:lnTo>
                    <a:lnTo>
                      <a:pt x="24" y="318"/>
                    </a:lnTo>
                    <a:lnTo>
                      <a:pt x="12" y="294"/>
                    </a:lnTo>
                    <a:lnTo>
                      <a:pt x="12" y="270"/>
                    </a:lnTo>
                    <a:lnTo>
                      <a:pt x="6" y="246"/>
                    </a:lnTo>
                    <a:lnTo>
                      <a:pt x="6" y="222"/>
                    </a:lnTo>
                    <a:lnTo>
                      <a:pt x="0" y="198"/>
                    </a:lnTo>
                    <a:lnTo>
                      <a:pt x="0" y="174"/>
                    </a:lnTo>
                    <a:lnTo>
                      <a:pt x="0" y="150"/>
                    </a:lnTo>
                    <a:lnTo>
                      <a:pt x="6" y="126"/>
                    </a:lnTo>
                    <a:lnTo>
                      <a:pt x="6" y="102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24" y="36"/>
                    </a:lnTo>
                    <a:lnTo>
                      <a:pt x="30" y="12"/>
                    </a:lnTo>
                    <a:lnTo>
                      <a:pt x="36" y="12"/>
                    </a:lnTo>
                    <a:lnTo>
                      <a:pt x="66" y="6"/>
                    </a:lnTo>
                    <a:lnTo>
                      <a:pt x="96" y="0"/>
                    </a:lnTo>
                    <a:lnTo>
                      <a:pt x="132" y="0"/>
                    </a:lnTo>
                    <a:lnTo>
                      <a:pt x="162" y="0"/>
                    </a:lnTo>
                    <a:lnTo>
                      <a:pt x="198" y="0"/>
                    </a:lnTo>
                    <a:lnTo>
                      <a:pt x="228" y="0"/>
                    </a:lnTo>
                    <a:lnTo>
                      <a:pt x="258" y="0"/>
                    </a:lnTo>
                    <a:lnTo>
                      <a:pt x="294" y="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1" name="Freeform 209"/>
              <p:cNvSpPr/>
              <p:nvPr/>
            </p:nvSpPr>
            <p:spPr bwMode="auto">
              <a:xfrm>
                <a:off x="3408" y="1527"/>
                <a:ext cx="228" cy="246"/>
              </a:xfrm>
              <a:custGeom>
                <a:avLst/>
                <a:gdLst>
                  <a:gd name="T0" fmla="*/ 12 w 228"/>
                  <a:gd name="T1" fmla="*/ 12 h 246"/>
                  <a:gd name="T2" fmla="*/ 6 w 228"/>
                  <a:gd name="T3" fmla="*/ 36 h 246"/>
                  <a:gd name="T4" fmla="*/ 6 w 228"/>
                  <a:gd name="T5" fmla="*/ 60 h 246"/>
                  <a:gd name="T6" fmla="*/ 0 w 228"/>
                  <a:gd name="T7" fmla="*/ 84 h 246"/>
                  <a:gd name="T8" fmla="*/ 0 w 228"/>
                  <a:gd name="T9" fmla="*/ 108 h 246"/>
                  <a:gd name="T10" fmla="*/ 0 w 228"/>
                  <a:gd name="T11" fmla="*/ 138 h 246"/>
                  <a:gd name="T12" fmla="*/ 0 w 228"/>
                  <a:gd name="T13" fmla="*/ 162 h 246"/>
                  <a:gd name="T14" fmla="*/ 0 w 228"/>
                  <a:gd name="T15" fmla="*/ 186 h 246"/>
                  <a:gd name="T16" fmla="*/ 0 w 228"/>
                  <a:gd name="T17" fmla="*/ 210 h 246"/>
                  <a:gd name="T18" fmla="*/ 6 w 228"/>
                  <a:gd name="T19" fmla="*/ 234 h 246"/>
                  <a:gd name="T20" fmla="*/ 12 w 228"/>
                  <a:gd name="T21" fmla="*/ 246 h 246"/>
                  <a:gd name="T22" fmla="*/ 42 w 228"/>
                  <a:gd name="T23" fmla="*/ 240 h 246"/>
                  <a:gd name="T24" fmla="*/ 72 w 228"/>
                  <a:gd name="T25" fmla="*/ 234 h 246"/>
                  <a:gd name="T26" fmla="*/ 102 w 228"/>
                  <a:gd name="T27" fmla="*/ 228 h 246"/>
                  <a:gd name="T28" fmla="*/ 132 w 228"/>
                  <a:gd name="T29" fmla="*/ 216 h 246"/>
                  <a:gd name="T30" fmla="*/ 168 w 228"/>
                  <a:gd name="T31" fmla="*/ 204 h 246"/>
                  <a:gd name="T32" fmla="*/ 198 w 228"/>
                  <a:gd name="T33" fmla="*/ 198 h 246"/>
                  <a:gd name="T34" fmla="*/ 210 w 228"/>
                  <a:gd name="T35" fmla="*/ 186 h 246"/>
                  <a:gd name="T36" fmla="*/ 216 w 228"/>
                  <a:gd name="T37" fmla="*/ 162 h 246"/>
                  <a:gd name="T38" fmla="*/ 222 w 228"/>
                  <a:gd name="T39" fmla="*/ 138 h 246"/>
                  <a:gd name="T40" fmla="*/ 222 w 228"/>
                  <a:gd name="T41" fmla="*/ 114 h 246"/>
                  <a:gd name="T42" fmla="*/ 228 w 228"/>
                  <a:gd name="T43" fmla="*/ 84 h 246"/>
                  <a:gd name="T44" fmla="*/ 228 w 228"/>
                  <a:gd name="T45" fmla="*/ 60 h 246"/>
                  <a:gd name="T46" fmla="*/ 228 w 228"/>
                  <a:gd name="T47" fmla="*/ 36 h 246"/>
                  <a:gd name="T48" fmla="*/ 222 w 228"/>
                  <a:gd name="T49" fmla="*/ 6 h 246"/>
                  <a:gd name="T50" fmla="*/ 222 w 228"/>
                  <a:gd name="T51" fmla="*/ 6 h 246"/>
                  <a:gd name="T52" fmla="*/ 198 w 228"/>
                  <a:gd name="T53" fmla="*/ 6 h 246"/>
                  <a:gd name="T54" fmla="*/ 174 w 228"/>
                  <a:gd name="T55" fmla="*/ 0 h 246"/>
                  <a:gd name="T56" fmla="*/ 150 w 228"/>
                  <a:gd name="T57" fmla="*/ 0 h 246"/>
                  <a:gd name="T58" fmla="*/ 126 w 228"/>
                  <a:gd name="T59" fmla="*/ 0 h 246"/>
                  <a:gd name="T60" fmla="*/ 96 w 228"/>
                  <a:gd name="T61" fmla="*/ 0 h 246"/>
                  <a:gd name="T62" fmla="*/ 72 w 228"/>
                  <a:gd name="T63" fmla="*/ 0 h 246"/>
                  <a:gd name="T64" fmla="*/ 48 w 228"/>
                  <a:gd name="T65" fmla="*/ 6 h 246"/>
                  <a:gd name="T66" fmla="*/ 24 w 228"/>
                  <a:gd name="T67" fmla="*/ 12 h 246"/>
                  <a:gd name="T68" fmla="*/ 18 w 228"/>
                  <a:gd name="T69" fmla="*/ 12 h 246"/>
                  <a:gd name="T70" fmla="*/ 12 w 228"/>
                  <a:gd name="T71" fmla="*/ 12 h 24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8" h="246">
                    <a:moveTo>
                      <a:pt x="12" y="12"/>
                    </a:moveTo>
                    <a:lnTo>
                      <a:pt x="6" y="36"/>
                    </a:lnTo>
                    <a:lnTo>
                      <a:pt x="6" y="60"/>
                    </a:lnTo>
                    <a:lnTo>
                      <a:pt x="0" y="84"/>
                    </a:lnTo>
                    <a:lnTo>
                      <a:pt x="0" y="108"/>
                    </a:lnTo>
                    <a:lnTo>
                      <a:pt x="0" y="138"/>
                    </a:lnTo>
                    <a:lnTo>
                      <a:pt x="0" y="162"/>
                    </a:lnTo>
                    <a:lnTo>
                      <a:pt x="0" y="186"/>
                    </a:lnTo>
                    <a:lnTo>
                      <a:pt x="0" y="210"/>
                    </a:lnTo>
                    <a:lnTo>
                      <a:pt x="6" y="234"/>
                    </a:lnTo>
                    <a:lnTo>
                      <a:pt x="12" y="246"/>
                    </a:lnTo>
                    <a:lnTo>
                      <a:pt x="42" y="240"/>
                    </a:lnTo>
                    <a:lnTo>
                      <a:pt x="72" y="234"/>
                    </a:lnTo>
                    <a:lnTo>
                      <a:pt x="102" y="228"/>
                    </a:lnTo>
                    <a:lnTo>
                      <a:pt x="132" y="216"/>
                    </a:lnTo>
                    <a:lnTo>
                      <a:pt x="168" y="204"/>
                    </a:lnTo>
                    <a:lnTo>
                      <a:pt x="198" y="198"/>
                    </a:lnTo>
                    <a:lnTo>
                      <a:pt x="210" y="186"/>
                    </a:lnTo>
                    <a:lnTo>
                      <a:pt x="216" y="162"/>
                    </a:lnTo>
                    <a:lnTo>
                      <a:pt x="222" y="138"/>
                    </a:lnTo>
                    <a:lnTo>
                      <a:pt x="222" y="114"/>
                    </a:lnTo>
                    <a:lnTo>
                      <a:pt x="228" y="84"/>
                    </a:lnTo>
                    <a:lnTo>
                      <a:pt x="228" y="60"/>
                    </a:lnTo>
                    <a:lnTo>
                      <a:pt x="228" y="36"/>
                    </a:lnTo>
                    <a:lnTo>
                      <a:pt x="222" y="6"/>
                    </a:lnTo>
                    <a:lnTo>
                      <a:pt x="198" y="6"/>
                    </a:lnTo>
                    <a:lnTo>
                      <a:pt x="174" y="0"/>
                    </a:lnTo>
                    <a:lnTo>
                      <a:pt x="150" y="0"/>
                    </a:lnTo>
                    <a:lnTo>
                      <a:pt x="126" y="0"/>
                    </a:lnTo>
                    <a:lnTo>
                      <a:pt x="96" y="0"/>
                    </a:lnTo>
                    <a:lnTo>
                      <a:pt x="72" y="0"/>
                    </a:lnTo>
                    <a:lnTo>
                      <a:pt x="48" y="6"/>
                    </a:lnTo>
                    <a:lnTo>
                      <a:pt x="24" y="12"/>
                    </a:lnTo>
                    <a:lnTo>
                      <a:pt x="18" y="12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D1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2" name="Freeform 210"/>
              <p:cNvSpPr/>
              <p:nvPr/>
            </p:nvSpPr>
            <p:spPr bwMode="auto">
              <a:xfrm>
                <a:off x="3408" y="1527"/>
                <a:ext cx="228" cy="246"/>
              </a:xfrm>
              <a:custGeom>
                <a:avLst/>
                <a:gdLst>
                  <a:gd name="T0" fmla="*/ 12 w 228"/>
                  <a:gd name="T1" fmla="*/ 12 h 246"/>
                  <a:gd name="T2" fmla="*/ 6 w 228"/>
                  <a:gd name="T3" fmla="*/ 36 h 246"/>
                  <a:gd name="T4" fmla="*/ 6 w 228"/>
                  <a:gd name="T5" fmla="*/ 60 h 246"/>
                  <a:gd name="T6" fmla="*/ 0 w 228"/>
                  <a:gd name="T7" fmla="*/ 84 h 246"/>
                  <a:gd name="T8" fmla="*/ 0 w 228"/>
                  <a:gd name="T9" fmla="*/ 108 h 246"/>
                  <a:gd name="T10" fmla="*/ 0 w 228"/>
                  <a:gd name="T11" fmla="*/ 138 h 246"/>
                  <a:gd name="T12" fmla="*/ 0 w 228"/>
                  <a:gd name="T13" fmla="*/ 162 h 246"/>
                  <a:gd name="T14" fmla="*/ 0 w 228"/>
                  <a:gd name="T15" fmla="*/ 186 h 246"/>
                  <a:gd name="T16" fmla="*/ 0 w 228"/>
                  <a:gd name="T17" fmla="*/ 210 h 246"/>
                  <a:gd name="T18" fmla="*/ 6 w 228"/>
                  <a:gd name="T19" fmla="*/ 234 h 246"/>
                  <a:gd name="T20" fmla="*/ 12 w 228"/>
                  <a:gd name="T21" fmla="*/ 246 h 246"/>
                  <a:gd name="T22" fmla="*/ 42 w 228"/>
                  <a:gd name="T23" fmla="*/ 240 h 246"/>
                  <a:gd name="T24" fmla="*/ 72 w 228"/>
                  <a:gd name="T25" fmla="*/ 234 h 246"/>
                  <a:gd name="T26" fmla="*/ 102 w 228"/>
                  <a:gd name="T27" fmla="*/ 228 h 246"/>
                  <a:gd name="T28" fmla="*/ 132 w 228"/>
                  <a:gd name="T29" fmla="*/ 216 h 246"/>
                  <a:gd name="T30" fmla="*/ 168 w 228"/>
                  <a:gd name="T31" fmla="*/ 204 h 246"/>
                  <a:gd name="T32" fmla="*/ 198 w 228"/>
                  <a:gd name="T33" fmla="*/ 198 h 246"/>
                  <a:gd name="T34" fmla="*/ 210 w 228"/>
                  <a:gd name="T35" fmla="*/ 186 h 246"/>
                  <a:gd name="T36" fmla="*/ 216 w 228"/>
                  <a:gd name="T37" fmla="*/ 162 h 246"/>
                  <a:gd name="T38" fmla="*/ 222 w 228"/>
                  <a:gd name="T39" fmla="*/ 138 h 246"/>
                  <a:gd name="T40" fmla="*/ 222 w 228"/>
                  <a:gd name="T41" fmla="*/ 114 h 246"/>
                  <a:gd name="T42" fmla="*/ 228 w 228"/>
                  <a:gd name="T43" fmla="*/ 84 h 246"/>
                  <a:gd name="T44" fmla="*/ 228 w 228"/>
                  <a:gd name="T45" fmla="*/ 60 h 246"/>
                  <a:gd name="T46" fmla="*/ 228 w 228"/>
                  <a:gd name="T47" fmla="*/ 36 h 246"/>
                  <a:gd name="T48" fmla="*/ 222 w 228"/>
                  <a:gd name="T49" fmla="*/ 6 h 246"/>
                  <a:gd name="T50" fmla="*/ 222 w 228"/>
                  <a:gd name="T51" fmla="*/ 6 h 246"/>
                  <a:gd name="T52" fmla="*/ 198 w 228"/>
                  <a:gd name="T53" fmla="*/ 6 h 246"/>
                  <a:gd name="T54" fmla="*/ 174 w 228"/>
                  <a:gd name="T55" fmla="*/ 0 h 246"/>
                  <a:gd name="T56" fmla="*/ 150 w 228"/>
                  <a:gd name="T57" fmla="*/ 0 h 246"/>
                  <a:gd name="T58" fmla="*/ 126 w 228"/>
                  <a:gd name="T59" fmla="*/ 0 h 246"/>
                  <a:gd name="T60" fmla="*/ 96 w 228"/>
                  <a:gd name="T61" fmla="*/ 0 h 246"/>
                  <a:gd name="T62" fmla="*/ 72 w 228"/>
                  <a:gd name="T63" fmla="*/ 0 h 246"/>
                  <a:gd name="T64" fmla="*/ 48 w 228"/>
                  <a:gd name="T65" fmla="*/ 6 h 246"/>
                  <a:gd name="T66" fmla="*/ 24 w 228"/>
                  <a:gd name="T67" fmla="*/ 12 h 246"/>
                  <a:gd name="T68" fmla="*/ 18 w 228"/>
                  <a:gd name="T69" fmla="*/ 12 h 246"/>
                  <a:gd name="T70" fmla="*/ 12 w 228"/>
                  <a:gd name="T71" fmla="*/ 12 h 24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8" h="246">
                    <a:moveTo>
                      <a:pt x="12" y="12"/>
                    </a:moveTo>
                    <a:lnTo>
                      <a:pt x="6" y="36"/>
                    </a:lnTo>
                    <a:lnTo>
                      <a:pt x="6" y="60"/>
                    </a:lnTo>
                    <a:lnTo>
                      <a:pt x="0" y="84"/>
                    </a:lnTo>
                    <a:lnTo>
                      <a:pt x="0" y="108"/>
                    </a:lnTo>
                    <a:lnTo>
                      <a:pt x="0" y="138"/>
                    </a:lnTo>
                    <a:lnTo>
                      <a:pt x="0" y="162"/>
                    </a:lnTo>
                    <a:lnTo>
                      <a:pt x="0" y="186"/>
                    </a:lnTo>
                    <a:lnTo>
                      <a:pt x="0" y="210"/>
                    </a:lnTo>
                    <a:lnTo>
                      <a:pt x="6" y="234"/>
                    </a:lnTo>
                    <a:lnTo>
                      <a:pt x="12" y="246"/>
                    </a:lnTo>
                    <a:lnTo>
                      <a:pt x="42" y="240"/>
                    </a:lnTo>
                    <a:lnTo>
                      <a:pt x="72" y="234"/>
                    </a:lnTo>
                    <a:lnTo>
                      <a:pt x="102" y="228"/>
                    </a:lnTo>
                    <a:lnTo>
                      <a:pt x="132" y="216"/>
                    </a:lnTo>
                    <a:lnTo>
                      <a:pt x="168" y="204"/>
                    </a:lnTo>
                    <a:lnTo>
                      <a:pt x="198" y="198"/>
                    </a:lnTo>
                    <a:lnTo>
                      <a:pt x="210" y="186"/>
                    </a:lnTo>
                    <a:lnTo>
                      <a:pt x="216" y="162"/>
                    </a:lnTo>
                    <a:lnTo>
                      <a:pt x="222" y="138"/>
                    </a:lnTo>
                    <a:lnTo>
                      <a:pt x="222" y="114"/>
                    </a:lnTo>
                    <a:lnTo>
                      <a:pt x="228" y="84"/>
                    </a:lnTo>
                    <a:lnTo>
                      <a:pt x="228" y="60"/>
                    </a:lnTo>
                    <a:lnTo>
                      <a:pt x="228" y="36"/>
                    </a:lnTo>
                    <a:lnTo>
                      <a:pt x="222" y="6"/>
                    </a:lnTo>
                    <a:lnTo>
                      <a:pt x="198" y="6"/>
                    </a:lnTo>
                    <a:lnTo>
                      <a:pt x="174" y="0"/>
                    </a:lnTo>
                    <a:lnTo>
                      <a:pt x="150" y="0"/>
                    </a:lnTo>
                    <a:lnTo>
                      <a:pt x="126" y="0"/>
                    </a:lnTo>
                    <a:lnTo>
                      <a:pt x="96" y="0"/>
                    </a:lnTo>
                    <a:lnTo>
                      <a:pt x="72" y="0"/>
                    </a:lnTo>
                    <a:lnTo>
                      <a:pt x="48" y="6"/>
                    </a:lnTo>
                    <a:lnTo>
                      <a:pt x="24" y="12"/>
                    </a:lnTo>
                    <a:lnTo>
                      <a:pt x="18" y="12"/>
                    </a:lnTo>
                    <a:lnTo>
                      <a:pt x="12" y="1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3" name="Freeform 211"/>
              <p:cNvSpPr/>
              <p:nvPr/>
            </p:nvSpPr>
            <p:spPr bwMode="auto">
              <a:xfrm>
                <a:off x="3492" y="1545"/>
                <a:ext cx="60" cy="60"/>
              </a:xfrm>
              <a:custGeom>
                <a:avLst/>
                <a:gdLst>
                  <a:gd name="T0" fmla="*/ 60 w 60"/>
                  <a:gd name="T1" fmla="*/ 30 h 60"/>
                  <a:gd name="T2" fmla="*/ 60 w 60"/>
                  <a:gd name="T3" fmla="*/ 24 h 60"/>
                  <a:gd name="T4" fmla="*/ 60 w 60"/>
                  <a:gd name="T5" fmla="*/ 18 h 60"/>
                  <a:gd name="T6" fmla="*/ 54 w 60"/>
                  <a:gd name="T7" fmla="*/ 12 h 60"/>
                  <a:gd name="T8" fmla="*/ 54 w 60"/>
                  <a:gd name="T9" fmla="*/ 6 h 60"/>
                  <a:gd name="T10" fmla="*/ 48 w 60"/>
                  <a:gd name="T11" fmla="*/ 6 h 60"/>
                  <a:gd name="T12" fmla="*/ 42 w 60"/>
                  <a:gd name="T13" fmla="*/ 0 h 60"/>
                  <a:gd name="T14" fmla="*/ 36 w 60"/>
                  <a:gd name="T15" fmla="*/ 0 h 60"/>
                  <a:gd name="T16" fmla="*/ 30 w 60"/>
                  <a:gd name="T17" fmla="*/ 0 h 60"/>
                  <a:gd name="T18" fmla="*/ 24 w 60"/>
                  <a:gd name="T19" fmla="*/ 0 h 60"/>
                  <a:gd name="T20" fmla="*/ 18 w 60"/>
                  <a:gd name="T21" fmla="*/ 0 h 60"/>
                  <a:gd name="T22" fmla="*/ 12 w 60"/>
                  <a:gd name="T23" fmla="*/ 6 h 60"/>
                  <a:gd name="T24" fmla="*/ 6 w 60"/>
                  <a:gd name="T25" fmla="*/ 6 h 60"/>
                  <a:gd name="T26" fmla="*/ 6 w 60"/>
                  <a:gd name="T27" fmla="*/ 12 h 60"/>
                  <a:gd name="T28" fmla="*/ 0 w 60"/>
                  <a:gd name="T29" fmla="*/ 18 h 60"/>
                  <a:gd name="T30" fmla="*/ 0 w 60"/>
                  <a:gd name="T31" fmla="*/ 24 h 60"/>
                  <a:gd name="T32" fmla="*/ 0 w 60"/>
                  <a:gd name="T33" fmla="*/ 30 h 60"/>
                  <a:gd name="T34" fmla="*/ 0 w 60"/>
                  <a:gd name="T35" fmla="*/ 36 h 60"/>
                  <a:gd name="T36" fmla="*/ 6 w 60"/>
                  <a:gd name="T37" fmla="*/ 42 h 60"/>
                  <a:gd name="T38" fmla="*/ 6 w 60"/>
                  <a:gd name="T39" fmla="*/ 48 h 60"/>
                  <a:gd name="T40" fmla="*/ 12 w 60"/>
                  <a:gd name="T41" fmla="*/ 48 h 60"/>
                  <a:gd name="T42" fmla="*/ 12 w 60"/>
                  <a:gd name="T43" fmla="*/ 54 h 60"/>
                  <a:gd name="T44" fmla="*/ 18 w 60"/>
                  <a:gd name="T45" fmla="*/ 54 h 60"/>
                  <a:gd name="T46" fmla="*/ 24 w 60"/>
                  <a:gd name="T47" fmla="*/ 60 h 60"/>
                  <a:gd name="T48" fmla="*/ 30 w 60"/>
                  <a:gd name="T49" fmla="*/ 60 h 60"/>
                  <a:gd name="T50" fmla="*/ 36 w 60"/>
                  <a:gd name="T51" fmla="*/ 60 h 60"/>
                  <a:gd name="T52" fmla="*/ 42 w 60"/>
                  <a:gd name="T53" fmla="*/ 54 h 60"/>
                  <a:gd name="T54" fmla="*/ 48 w 60"/>
                  <a:gd name="T55" fmla="*/ 54 h 60"/>
                  <a:gd name="T56" fmla="*/ 54 w 60"/>
                  <a:gd name="T57" fmla="*/ 48 h 60"/>
                  <a:gd name="T58" fmla="*/ 54 w 60"/>
                  <a:gd name="T59" fmla="*/ 42 h 60"/>
                  <a:gd name="T60" fmla="*/ 60 w 60"/>
                  <a:gd name="T61" fmla="*/ 42 h 60"/>
                  <a:gd name="T62" fmla="*/ 60 w 60"/>
                  <a:gd name="T63" fmla="*/ 36 h 60"/>
                  <a:gd name="T64" fmla="*/ 60 w 60"/>
                  <a:gd name="T65" fmla="*/ 30 h 6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0" h="60">
                    <a:moveTo>
                      <a:pt x="60" y="30"/>
                    </a:moveTo>
                    <a:lnTo>
                      <a:pt x="60" y="24"/>
                    </a:lnTo>
                    <a:lnTo>
                      <a:pt x="60" y="18"/>
                    </a:lnTo>
                    <a:lnTo>
                      <a:pt x="54" y="12"/>
                    </a:lnTo>
                    <a:lnTo>
                      <a:pt x="54" y="6"/>
                    </a:lnTo>
                    <a:lnTo>
                      <a:pt x="48" y="6"/>
                    </a:lnTo>
                    <a:lnTo>
                      <a:pt x="42" y="0"/>
                    </a:lnTo>
                    <a:lnTo>
                      <a:pt x="36" y="0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6" y="12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8" y="54"/>
                    </a:lnTo>
                    <a:lnTo>
                      <a:pt x="24" y="60"/>
                    </a:lnTo>
                    <a:lnTo>
                      <a:pt x="30" y="60"/>
                    </a:lnTo>
                    <a:lnTo>
                      <a:pt x="36" y="60"/>
                    </a:lnTo>
                    <a:lnTo>
                      <a:pt x="42" y="54"/>
                    </a:lnTo>
                    <a:lnTo>
                      <a:pt x="48" y="54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60" y="42"/>
                    </a:lnTo>
                    <a:lnTo>
                      <a:pt x="60" y="36"/>
                    </a:lnTo>
                    <a:lnTo>
                      <a:pt x="60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4" name="Freeform 212"/>
              <p:cNvSpPr/>
              <p:nvPr/>
            </p:nvSpPr>
            <p:spPr bwMode="auto">
              <a:xfrm>
                <a:off x="3492" y="1545"/>
                <a:ext cx="60" cy="60"/>
              </a:xfrm>
              <a:custGeom>
                <a:avLst/>
                <a:gdLst>
                  <a:gd name="T0" fmla="*/ 60 w 60"/>
                  <a:gd name="T1" fmla="*/ 30 h 60"/>
                  <a:gd name="T2" fmla="*/ 60 w 60"/>
                  <a:gd name="T3" fmla="*/ 24 h 60"/>
                  <a:gd name="T4" fmla="*/ 60 w 60"/>
                  <a:gd name="T5" fmla="*/ 18 h 60"/>
                  <a:gd name="T6" fmla="*/ 54 w 60"/>
                  <a:gd name="T7" fmla="*/ 12 h 60"/>
                  <a:gd name="T8" fmla="*/ 54 w 60"/>
                  <a:gd name="T9" fmla="*/ 6 h 60"/>
                  <a:gd name="T10" fmla="*/ 48 w 60"/>
                  <a:gd name="T11" fmla="*/ 6 h 60"/>
                  <a:gd name="T12" fmla="*/ 42 w 60"/>
                  <a:gd name="T13" fmla="*/ 0 h 60"/>
                  <a:gd name="T14" fmla="*/ 36 w 60"/>
                  <a:gd name="T15" fmla="*/ 0 h 60"/>
                  <a:gd name="T16" fmla="*/ 30 w 60"/>
                  <a:gd name="T17" fmla="*/ 0 h 60"/>
                  <a:gd name="T18" fmla="*/ 24 w 60"/>
                  <a:gd name="T19" fmla="*/ 0 h 60"/>
                  <a:gd name="T20" fmla="*/ 18 w 60"/>
                  <a:gd name="T21" fmla="*/ 0 h 60"/>
                  <a:gd name="T22" fmla="*/ 12 w 60"/>
                  <a:gd name="T23" fmla="*/ 6 h 60"/>
                  <a:gd name="T24" fmla="*/ 6 w 60"/>
                  <a:gd name="T25" fmla="*/ 6 h 60"/>
                  <a:gd name="T26" fmla="*/ 6 w 60"/>
                  <a:gd name="T27" fmla="*/ 12 h 60"/>
                  <a:gd name="T28" fmla="*/ 0 w 60"/>
                  <a:gd name="T29" fmla="*/ 18 h 60"/>
                  <a:gd name="T30" fmla="*/ 0 w 60"/>
                  <a:gd name="T31" fmla="*/ 24 h 60"/>
                  <a:gd name="T32" fmla="*/ 0 w 60"/>
                  <a:gd name="T33" fmla="*/ 30 h 60"/>
                  <a:gd name="T34" fmla="*/ 0 w 60"/>
                  <a:gd name="T35" fmla="*/ 36 h 60"/>
                  <a:gd name="T36" fmla="*/ 6 w 60"/>
                  <a:gd name="T37" fmla="*/ 42 h 60"/>
                  <a:gd name="T38" fmla="*/ 6 w 60"/>
                  <a:gd name="T39" fmla="*/ 48 h 60"/>
                  <a:gd name="T40" fmla="*/ 12 w 60"/>
                  <a:gd name="T41" fmla="*/ 48 h 60"/>
                  <a:gd name="T42" fmla="*/ 12 w 60"/>
                  <a:gd name="T43" fmla="*/ 54 h 60"/>
                  <a:gd name="T44" fmla="*/ 18 w 60"/>
                  <a:gd name="T45" fmla="*/ 54 h 60"/>
                  <a:gd name="T46" fmla="*/ 24 w 60"/>
                  <a:gd name="T47" fmla="*/ 60 h 60"/>
                  <a:gd name="T48" fmla="*/ 30 w 60"/>
                  <a:gd name="T49" fmla="*/ 60 h 60"/>
                  <a:gd name="T50" fmla="*/ 36 w 60"/>
                  <a:gd name="T51" fmla="*/ 60 h 60"/>
                  <a:gd name="T52" fmla="*/ 42 w 60"/>
                  <a:gd name="T53" fmla="*/ 54 h 60"/>
                  <a:gd name="T54" fmla="*/ 48 w 60"/>
                  <a:gd name="T55" fmla="*/ 54 h 60"/>
                  <a:gd name="T56" fmla="*/ 54 w 60"/>
                  <a:gd name="T57" fmla="*/ 48 h 60"/>
                  <a:gd name="T58" fmla="*/ 54 w 60"/>
                  <a:gd name="T59" fmla="*/ 42 h 60"/>
                  <a:gd name="T60" fmla="*/ 60 w 60"/>
                  <a:gd name="T61" fmla="*/ 42 h 60"/>
                  <a:gd name="T62" fmla="*/ 60 w 60"/>
                  <a:gd name="T63" fmla="*/ 36 h 60"/>
                  <a:gd name="T64" fmla="*/ 60 w 60"/>
                  <a:gd name="T65" fmla="*/ 30 h 6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0" h="60">
                    <a:moveTo>
                      <a:pt x="60" y="30"/>
                    </a:moveTo>
                    <a:lnTo>
                      <a:pt x="60" y="24"/>
                    </a:lnTo>
                    <a:lnTo>
                      <a:pt x="60" y="18"/>
                    </a:lnTo>
                    <a:lnTo>
                      <a:pt x="54" y="12"/>
                    </a:lnTo>
                    <a:lnTo>
                      <a:pt x="54" y="6"/>
                    </a:lnTo>
                    <a:lnTo>
                      <a:pt x="48" y="6"/>
                    </a:lnTo>
                    <a:lnTo>
                      <a:pt x="42" y="0"/>
                    </a:lnTo>
                    <a:lnTo>
                      <a:pt x="36" y="0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6" y="12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8" y="54"/>
                    </a:lnTo>
                    <a:lnTo>
                      <a:pt x="24" y="60"/>
                    </a:lnTo>
                    <a:lnTo>
                      <a:pt x="30" y="60"/>
                    </a:lnTo>
                    <a:lnTo>
                      <a:pt x="36" y="60"/>
                    </a:lnTo>
                    <a:lnTo>
                      <a:pt x="42" y="54"/>
                    </a:lnTo>
                    <a:lnTo>
                      <a:pt x="48" y="54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60" y="42"/>
                    </a:lnTo>
                    <a:lnTo>
                      <a:pt x="60" y="36"/>
                    </a:lnTo>
                    <a:lnTo>
                      <a:pt x="60" y="3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5" name="Freeform 213"/>
              <p:cNvSpPr/>
              <p:nvPr/>
            </p:nvSpPr>
            <p:spPr bwMode="auto">
              <a:xfrm>
                <a:off x="3528" y="1545"/>
                <a:ext cx="36" cy="24"/>
              </a:xfrm>
              <a:custGeom>
                <a:avLst/>
                <a:gdLst>
                  <a:gd name="T0" fmla="*/ 0 w 36"/>
                  <a:gd name="T1" fmla="*/ 24 h 24"/>
                  <a:gd name="T2" fmla="*/ 24 w 36"/>
                  <a:gd name="T3" fmla="*/ 0 h 24"/>
                  <a:gd name="T4" fmla="*/ 36 w 36"/>
                  <a:gd name="T5" fmla="*/ 18 h 24"/>
                  <a:gd name="T6" fmla="*/ 0 w 36"/>
                  <a:gd name="T7" fmla="*/ 24 h 2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6" h="24">
                    <a:moveTo>
                      <a:pt x="0" y="24"/>
                    </a:moveTo>
                    <a:lnTo>
                      <a:pt x="24" y="0"/>
                    </a:lnTo>
                    <a:lnTo>
                      <a:pt x="36" y="1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D1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6" name="Freeform 214"/>
              <p:cNvSpPr/>
              <p:nvPr/>
            </p:nvSpPr>
            <p:spPr bwMode="auto">
              <a:xfrm>
                <a:off x="3468" y="1563"/>
                <a:ext cx="30" cy="48"/>
              </a:xfrm>
              <a:custGeom>
                <a:avLst/>
                <a:gdLst>
                  <a:gd name="T0" fmla="*/ 6 w 30"/>
                  <a:gd name="T1" fmla="*/ 0 h 48"/>
                  <a:gd name="T2" fmla="*/ 0 w 30"/>
                  <a:gd name="T3" fmla="*/ 6 h 48"/>
                  <a:gd name="T4" fmla="*/ 0 w 30"/>
                  <a:gd name="T5" fmla="*/ 6 h 48"/>
                  <a:gd name="T6" fmla="*/ 0 w 30"/>
                  <a:gd name="T7" fmla="*/ 18 h 48"/>
                  <a:gd name="T8" fmla="*/ 0 w 30"/>
                  <a:gd name="T9" fmla="*/ 24 h 48"/>
                  <a:gd name="T10" fmla="*/ 0 w 30"/>
                  <a:gd name="T11" fmla="*/ 30 h 48"/>
                  <a:gd name="T12" fmla="*/ 6 w 30"/>
                  <a:gd name="T13" fmla="*/ 36 h 48"/>
                  <a:gd name="T14" fmla="*/ 6 w 30"/>
                  <a:gd name="T15" fmla="*/ 36 h 48"/>
                  <a:gd name="T16" fmla="*/ 12 w 30"/>
                  <a:gd name="T17" fmla="*/ 42 h 48"/>
                  <a:gd name="T18" fmla="*/ 18 w 30"/>
                  <a:gd name="T19" fmla="*/ 48 h 48"/>
                  <a:gd name="T20" fmla="*/ 24 w 30"/>
                  <a:gd name="T21" fmla="*/ 48 h 48"/>
                  <a:gd name="T22" fmla="*/ 30 w 30"/>
                  <a:gd name="T23" fmla="*/ 48 h 48"/>
                  <a:gd name="T24" fmla="*/ 30 w 30"/>
                  <a:gd name="T25" fmla="*/ 48 h 4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6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12" y="42"/>
                    </a:lnTo>
                    <a:lnTo>
                      <a:pt x="18" y="48"/>
                    </a:lnTo>
                    <a:lnTo>
                      <a:pt x="24" y="48"/>
                    </a:lnTo>
                    <a:lnTo>
                      <a:pt x="30" y="4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7" name="Freeform 215"/>
              <p:cNvSpPr/>
              <p:nvPr/>
            </p:nvSpPr>
            <p:spPr bwMode="auto">
              <a:xfrm>
                <a:off x="3774" y="1527"/>
                <a:ext cx="42" cy="60"/>
              </a:xfrm>
              <a:custGeom>
                <a:avLst/>
                <a:gdLst>
                  <a:gd name="T0" fmla="*/ 0 w 42"/>
                  <a:gd name="T1" fmla="*/ 30 h 60"/>
                  <a:gd name="T2" fmla="*/ 0 w 42"/>
                  <a:gd name="T3" fmla="*/ 24 h 60"/>
                  <a:gd name="T4" fmla="*/ 0 w 42"/>
                  <a:gd name="T5" fmla="*/ 18 h 60"/>
                  <a:gd name="T6" fmla="*/ 6 w 42"/>
                  <a:gd name="T7" fmla="*/ 12 h 60"/>
                  <a:gd name="T8" fmla="*/ 6 w 42"/>
                  <a:gd name="T9" fmla="*/ 6 h 60"/>
                  <a:gd name="T10" fmla="*/ 12 w 42"/>
                  <a:gd name="T11" fmla="*/ 0 h 60"/>
                  <a:gd name="T12" fmla="*/ 12 w 42"/>
                  <a:gd name="T13" fmla="*/ 0 h 60"/>
                  <a:gd name="T14" fmla="*/ 18 w 42"/>
                  <a:gd name="T15" fmla="*/ 0 h 60"/>
                  <a:gd name="T16" fmla="*/ 18 w 42"/>
                  <a:gd name="T17" fmla="*/ 0 h 60"/>
                  <a:gd name="T18" fmla="*/ 24 w 42"/>
                  <a:gd name="T19" fmla="*/ 0 h 60"/>
                  <a:gd name="T20" fmla="*/ 30 w 42"/>
                  <a:gd name="T21" fmla="*/ 0 h 60"/>
                  <a:gd name="T22" fmla="*/ 30 w 42"/>
                  <a:gd name="T23" fmla="*/ 6 h 60"/>
                  <a:gd name="T24" fmla="*/ 36 w 42"/>
                  <a:gd name="T25" fmla="*/ 6 h 60"/>
                  <a:gd name="T26" fmla="*/ 36 w 42"/>
                  <a:gd name="T27" fmla="*/ 12 h 60"/>
                  <a:gd name="T28" fmla="*/ 36 w 42"/>
                  <a:gd name="T29" fmla="*/ 18 h 60"/>
                  <a:gd name="T30" fmla="*/ 42 w 42"/>
                  <a:gd name="T31" fmla="*/ 24 h 60"/>
                  <a:gd name="T32" fmla="*/ 42 w 42"/>
                  <a:gd name="T33" fmla="*/ 30 h 60"/>
                  <a:gd name="T34" fmla="*/ 42 w 42"/>
                  <a:gd name="T35" fmla="*/ 36 h 60"/>
                  <a:gd name="T36" fmla="*/ 36 w 42"/>
                  <a:gd name="T37" fmla="*/ 42 h 60"/>
                  <a:gd name="T38" fmla="*/ 36 w 42"/>
                  <a:gd name="T39" fmla="*/ 42 h 60"/>
                  <a:gd name="T40" fmla="*/ 36 w 42"/>
                  <a:gd name="T41" fmla="*/ 48 h 60"/>
                  <a:gd name="T42" fmla="*/ 30 w 42"/>
                  <a:gd name="T43" fmla="*/ 54 h 60"/>
                  <a:gd name="T44" fmla="*/ 30 w 42"/>
                  <a:gd name="T45" fmla="*/ 54 h 60"/>
                  <a:gd name="T46" fmla="*/ 24 w 42"/>
                  <a:gd name="T47" fmla="*/ 60 h 60"/>
                  <a:gd name="T48" fmla="*/ 18 w 42"/>
                  <a:gd name="T49" fmla="*/ 60 h 60"/>
                  <a:gd name="T50" fmla="*/ 18 w 42"/>
                  <a:gd name="T51" fmla="*/ 60 h 60"/>
                  <a:gd name="T52" fmla="*/ 12 w 42"/>
                  <a:gd name="T53" fmla="*/ 54 h 60"/>
                  <a:gd name="T54" fmla="*/ 6 w 42"/>
                  <a:gd name="T55" fmla="*/ 54 h 60"/>
                  <a:gd name="T56" fmla="*/ 6 w 42"/>
                  <a:gd name="T57" fmla="*/ 48 h 60"/>
                  <a:gd name="T58" fmla="*/ 6 w 42"/>
                  <a:gd name="T59" fmla="*/ 42 h 60"/>
                  <a:gd name="T60" fmla="*/ 0 w 42"/>
                  <a:gd name="T61" fmla="*/ 36 h 60"/>
                  <a:gd name="T62" fmla="*/ 0 w 42"/>
                  <a:gd name="T63" fmla="*/ 36 h 60"/>
                  <a:gd name="T64" fmla="*/ 0 w 42"/>
                  <a:gd name="T65" fmla="*/ 30 h 6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2" h="60">
                    <a:moveTo>
                      <a:pt x="0" y="30"/>
                    </a:moveTo>
                    <a:lnTo>
                      <a:pt x="0" y="24"/>
                    </a:lnTo>
                    <a:lnTo>
                      <a:pt x="0" y="18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36" y="12"/>
                    </a:lnTo>
                    <a:lnTo>
                      <a:pt x="36" y="18"/>
                    </a:lnTo>
                    <a:lnTo>
                      <a:pt x="42" y="24"/>
                    </a:lnTo>
                    <a:lnTo>
                      <a:pt x="42" y="30"/>
                    </a:lnTo>
                    <a:lnTo>
                      <a:pt x="42" y="36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0" y="54"/>
                    </a:lnTo>
                    <a:lnTo>
                      <a:pt x="24" y="60"/>
                    </a:lnTo>
                    <a:lnTo>
                      <a:pt x="18" y="60"/>
                    </a:lnTo>
                    <a:lnTo>
                      <a:pt x="12" y="54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0" y="3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8" name="Freeform 216"/>
              <p:cNvSpPr/>
              <p:nvPr/>
            </p:nvSpPr>
            <p:spPr bwMode="auto">
              <a:xfrm>
                <a:off x="3774" y="1527"/>
                <a:ext cx="42" cy="60"/>
              </a:xfrm>
              <a:custGeom>
                <a:avLst/>
                <a:gdLst>
                  <a:gd name="T0" fmla="*/ 0 w 42"/>
                  <a:gd name="T1" fmla="*/ 30 h 60"/>
                  <a:gd name="T2" fmla="*/ 0 w 42"/>
                  <a:gd name="T3" fmla="*/ 24 h 60"/>
                  <a:gd name="T4" fmla="*/ 0 w 42"/>
                  <a:gd name="T5" fmla="*/ 18 h 60"/>
                  <a:gd name="T6" fmla="*/ 6 w 42"/>
                  <a:gd name="T7" fmla="*/ 12 h 60"/>
                  <a:gd name="T8" fmla="*/ 6 w 42"/>
                  <a:gd name="T9" fmla="*/ 6 h 60"/>
                  <a:gd name="T10" fmla="*/ 12 w 42"/>
                  <a:gd name="T11" fmla="*/ 0 h 60"/>
                  <a:gd name="T12" fmla="*/ 12 w 42"/>
                  <a:gd name="T13" fmla="*/ 0 h 60"/>
                  <a:gd name="T14" fmla="*/ 18 w 42"/>
                  <a:gd name="T15" fmla="*/ 0 h 60"/>
                  <a:gd name="T16" fmla="*/ 18 w 42"/>
                  <a:gd name="T17" fmla="*/ 0 h 60"/>
                  <a:gd name="T18" fmla="*/ 24 w 42"/>
                  <a:gd name="T19" fmla="*/ 0 h 60"/>
                  <a:gd name="T20" fmla="*/ 30 w 42"/>
                  <a:gd name="T21" fmla="*/ 0 h 60"/>
                  <a:gd name="T22" fmla="*/ 30 w 42"/>
                  <a:gd name="T23" fmla="*/ 6 h 60"/>
                  <a:gd name="T24" fmla="*/ 36 w 42"/>
                  <a:gd name="T25" fmla="*/ 6 h 60"/>
                  <a:gd name="T26" fmla="*/ 36 w 42"/>
                  <a:gd name="T27" fmla="*/ 12 h 60"/>
                  <a:gd name="T28" fmla="*/ 36 w 42"/>
                  <a:gd name="T29" fmla="*/ 18 h 60"/>
                  <a:gd name="T30" fmla="*/ 42 w 42"/>
                  <a:gd name="T31" fmla="*/ 24 h 60"/>
                  <a:gd name="T32" fmla="*/ 42 w 42"/>
                  <a:gd name="T33" fmla="*/ 30 h 60"/>
                  <a:gd name="T34" fmla="*/ 42 w 42"/>
                  <a:gd name="T35" fmla="*/ 36 h 60"/>
                  <a:gd name="T36" fmla="*/ 36 w 42"/>
                  <a:gd name="T37" fmla="*/ 42 h 60"/>
                  <a:gd name="T38" fmla="*/ 36 w 42"/>
                  <a:gd name="T39" fmla="*/ 42 h 60"/>
                  <a:gd name="T40" fmla="*/ 36 w 42"/>
                  <a:gd name="T41" fmla="*/ 48 h 60"/>
                  <a:gd name="T42" fmla="*/ 30 w 42"/>
                  <a:gd name="T43" fmla="*/ 54 h 60"/>
                  <a:gd name="T44" fmla="*/ 30 w 42"/>
                  <a:gd name="T45" fmla="*/ 54 h 60"/>
                  <a:gd name="T46" fmla="*/ 24 w 42"/>
                  <a:gd name="T47" fmla="*/ 60 h 60"/>
                  <a:gd name="T48" fmla="*/ 18 w 42"/>
                  <a:gd name="T49" fmla="*/ 60 h 60"/>
                  <a:gd name="T50" fmla="*/ 18 w 42"/>
                  <a:gd name="T51" fmla="*/ 60 h 60"/>
                  <a:gd name="T52" fmla="*/ 12 w 42"/>
                  <a:gd name="T53" fmla="*/ 54 h 60"/>
                  <a:gd name="T54" fmla="*/ 6 w 42"/>
                  <a:gd name="T55" fmla="*/ 54 h 60"/>
                  <a:gd name="T56" fmla="*/ 6 w 42"/>
                  <a:gd name="T57" fmla="*/ 48 h 60"/>
                  <a:gd name="T58" fmla="*/ 6 w 42"/>
                  <a:gd name="T59" fmla="*/ 42 h 60"/>
                  <a:gd name="T60" fmla="*/ 0 w 42"/>
                  <a:gd name="T61" fmla="*/ 36 h 60"/>
                  <a:gd name="T62" fmla="*/ 0 w 42"/>
                  <a:gd name="T63" fmla="*/ 36 h 60"/>
                  <a:gd name="T64" fmla="*/ 0 w 42"/>
                  <a:gd name="T65" fmla="*/ 30 h 6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2" h="60">
                    <a:moveTo>
                      <a:pt x="0" y="30"/>
                    </a:moveTo>
                    <a:lnTo>
                      <a:pt x="0" y="24"/>
                    </a:lnTo>
                    <a:lnTo>
                      <a:pt x="0" y="18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36" y="12"/>
                    </a:lnTo>
                    <a:lnTo>
                      <a:pt x="36" y="18"/>
                    </a:lnTo>
                    <a:lnTo>
                      <a:pt x="42" y="24"/>
                    </a:lnTo>
                    <a:lnTo>
                      <a:pt x="42" y="30"/>
                    </a:lnTo>
                    <a:lnTo>
                      <a:pt x="42" y="36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0" y="54"/>
                    </a:lnTo>
                    <a:lnTo>
                      <a:pt x="24" y="60"/>
                    </a:lnTo>
                    <a:lnTo>
                      <a:pt x="18" y="60"/>
                    </a:lnTo>
                    <a:lnTo>
                      <a:pt x="12" y="54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0" y="36"/>
                    </a:lnTo>
                    <a:lnTo>
                      <a:pt x="0" y="3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9" name="Freeform 217"/>
              <p:cNvSpPr/>
              <p:nvPr/>
            </p:nvSpPr>
            <p:spPr bwMode="auto">
              <a:xfrm>
                <a:off x="3768" y="1527"/>
                <a:ext cx="24" cy="24"/>
              </a:xfrm>
              <a:custGeom>
                <a:avLst/>
                <a:gdLst>
                  <a:gd name="T0" fmla="*/ 24 w 24"/>
                  <a:gd name="T1" fmla="*/ 24 h 24"/>
                  <a:gd name="T2" fmla="*/ 6 w 24"/>
                  <a:gd name="T3" fmla="*/ 0 h 24"/>
                  <a:gd name="T4" fmla="*/ 0 w 24"/>
                  <a:gd name="T5" fmla="*/ 18 h 24"/>
                  <a:gd name="T6" fmla="*/ 24 w 24"/>
                  <a:gd name="T7" fmla="*/ 24 h 2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4" h="24">
                    <a:moveTo>
                      <a:pt x="24" y="24"/>
                    </a:moveTo>
                    <a:lnTo>
                      <a:pt x="6" y="0"/>
                    </a:lnTo>
                    <a:lnTo>
                      <a:pt x="0" y="18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D1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0" name="Freeform 218"/>
              <p:cNvSpPr/>
              <p:nvPr/>
            </p:nvSpPr>
            <p:spPr bwMode="auto">
              <a:xfrm>
                <a:off x="3810" y="1545"/>
                <a:ext cx="24" cy="48"/>
              </a:xfrm>
              <a:custGeom>
                <a:avLst/>
                <a:gdLst>
                  <a:gd name="T0" fmla="*/ 18 w 24"/>
                  <a:gd name="T1" fmla="*/ 0 h 48"/>
                  <a:gd name="T2" fmla="*/ 18 w 24"/>
                  <a:gd name="T3" fmla="*/ 0 h 48"/>
                  <a:gd name="T4" fmla="*/ 18 w 24"/>
                  <a:gd name="T5" fmla="*/ 6 h 48"/>
                  <a:gd name="T6" fmla="*/ 24 w 24"/>
                  <a:gd name="T7" fmla="*/ 18 h 48"/>
                  <a:gd name="T8" fmla="*/ 18 w 24"/>
                  <a:gd name="T9" fmla="*/ 24 h 48"/>
                  <a:gd name="T10" fmla="*/ 18 w 24"/>
                  <a:gd name="T11" fmla="*/ 30 h 48"/>
                  <a:gd name="T12" fmla="*/ 18 w 24"/>
                  <a:gd name="T13" fmla="*/ 36 h 48"/>
                  <a:gd name="T14" fmla="*/ 12 w 24"/>
                  <a:gd name="T15" fmla="*/ 36 h 48"/>
                  <a:gd name="T16" fmla="*/ 12 w 24"/>
                  <a:gd name="T17" fmla="*/ 42 h 48"/>
                  <a:gd name="T18" fmla="*/ 6 w 24"/>
                  <a:gd name="T19" fmla="*/ 48 h 48"/>
                  <a:gd name="T20" fmla="*/ 6 w 24"/>
                  <a:gd name="T21" fmla="*/ 48 h 48"/>
                  <a:gd name="T22" fmla="*/ 0 w 24"/>
                  <a:gd name="T23" fmla="*/ 48 h 48"/>
                  <a:gd name="T24" fmla="*/ 0 w 24"/>
                  <a:gd name="T25" fmla="*/ 48 h 4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4" h="48">
                    <a:moveTo>
                      <a:pt x="18" y="0"/>
                    </a:moveTo>
                    <a:lnTo>
                      <a:pt x="18" y="0"/>
                    </a:lnTo>
                    <a:lnTo>
                      <a:pt x="18" y="6"/>
                    </a:lnTo>
                    <a:lnTo>
                      <a:pt x="24" y="18"/>
                    </a:lnTo>
                    <a:lnTo>
                      <a:pt x="18" y="24"/>
                    </a:lnTo>
                    <a:lnTo>
                      <a:pt x="18" y="30"/>
                    </a:lnTo>
                    <a:lnTo>
                      <a:pt x="18" y="36"/>
                    </a:lnTo>
                    <a:lnTo>
                      <a:pt x="12" y="36"/>
                    </a:lnTo>
                    <a:lnTo>
                      <a:pt x="12" y="42"/>
                    </a:lnTo>
                    <a:lnTo>
                      <a:pt x="6" y="48"/>
                    </a:lnTo>
                    <a:lnTo>
                      <a:pt x="0" y="4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1" name="Freeform 219"/>
              <p:cNvSpPr/>
              <p:nvPr/>
            </p:nvSpPr>
            <p:spPr bwMode="auto">
              <a:xfrm>
                <a:off x="3660" y="1503"/>
                <a:ext cx="6" cy="36"/>
              </a:xfrm>
              <a:custGeom>
                <a:avLst/>
                <a:gdLst>
                  <a:gd name="T0" fmla="*/ 0 w 6"/>
                  <a:gd name="T1" fmla="*/ 0 h 36"/>
                  <a:gd name="T2" fmla="*/ 0 w 6"/>
                  <a:gd name="T3" fmla="*/ 12 h 36"/>
                  <a:gd name="T4" fmla="*/ 6 w 6"/>
                  <a:gd name="T5" fmla="*/ 36 h 3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" h="36">
                    <a:moveTo>
                      <a:pt x="0" y="0"/>
                    </a:moveTo>
                    <a:lnTo>
                      <a:pt x="0" y="12"/>
                    </a:lnTo>
                    <a:lnTo>
                      <a:pt x="6" y="3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2" name="Freeform 220"/>
              <p:cNvSpPr/>
              <p:nvPr/>
            </p:nvSpPr>
            <p:spPr bwMode="auto">
              <a:xfrm>
                <a:off x="3390" y="1593"/>
                <a:ext cx="276" cy="222"/>
              </a:xfrm>
              <a:custGeom>
                <a:avLst/>
                <a:gdLst>
                  <a:gd name="T0" fmla="*/ 276 w 276"/>
                  <a:gd name="T1" fmla="*/ 0 h 222"/>
                  <a:gd name="T2" fmla="*/ 276 w 276"/>
                  <a:gd name="T3" fmla="*/ 24 h 222"/>
                  <a:gd name="T4" fmla="*/ 276 w 276"/>
                  <a:gd name="T5" fmla="*/ 48 h 222"/>
                  <a:gd name="T6" fmla="*/ 270 w 276"/>
                  <a:gd name="T7" fmla="*/ 72 h 222"/>
                  <a:gd name="T8" fmla="*/ 270 w 276"/>
                  <a:gd name="T9" fmla="*/ 96 h 222"/>
                  <a:gd name="T10" fmla="*/ 264 w 276"/>
                  <a:gd name="T11" fmla="*/ 120 h 222"/>
                  <a:gd name="T12" fmla="*/ 258 w 276"/>
                  <a:gd name="T13" fmla="*/ 144 h 222"/>
                  <a:gd name="T14" fmla="*/ 228 w 276"/>
                  <a:gd name="T15" fmla="*/ 156 h 222"/>
                  <a:gd name="T16" fmla="*/ 198 w 276"/>
                  <a:gd name="T17" fmla="*/ 168 h 222"/>
                  <a:gd name="T18" fmla="*/ 162 w 276"/>
                  <a:gd name="T19" fmla="*/ 180 h 222"/>
                  <a:gd name="T20" fmla="*/ 132 w 276"/>
                  <a:gd name="T21" fmla="*/ 192 h 222"/>
                  <a:gd name="T22" fmla="*/ 96 w 276"/>
                  <a:gd name="T23" fmla="*/ 198 h 222"/>
                  <a:gd name="T24" fmla="*/ 66 w 276"/>
                  <a:gd name="T25" fmla="*/ 210 h 222"/>
                  <a:gd name="T26" fmla="*/ 30 w 276"/>
                  <a:gd name="T27" fmla="*/ 216 h 222"/>
                  <a:gd name="T28" fmla="*/ 0 w 276"/>
                  <a:gd name="T29" fmla="*/ 222 h 222"/>
                  <a:gd name="T30" fmla="*/ 0 w 276"/>
                  <a:gd name="T31" fmla="*/ 222 h 22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76" h="222">
                    <a:moveTo>
                      <a:pt x="276" y="0"/>
                    </a:moveTo>
                    <a:lnTo>
                      <a:pt x="276" y="24"/>
                    </a:lnTo>
                    <a:lnTo>
                      <a:pt x="276" y="48"/>
                    </a:lnTo>
                    <a:lnTo>
                      <a:pt x="270" y="72"/>
                    </a:lnTo>
                    <a:lnTo>
                      <a:pt x="270" y="96"/>
                    </a:lnTo>
                    <a:lnTo>
                      <a:pt x="264" y="120"/>
                    </a:lnTo>
                    <a:lnTo>
                      <a:pt x="258" y="144"/>
                    </a:lnTo>
                    <a:lnTo>
                      <a:pt x="228" y="156"/>
                    </a:lnTo>
                    <a:lnTo>
                      <a:pt x="198" y="168"/>
                    </a:lnTo>
                    <a:lnTo>
                      <a:pt x="162" y="180"/>
                    </a:lnTo>
                    <a:lnTo>
                      <a:pt x="132" y="192"/>
                    </a:lnTo>
                    <a:lnTo>
                      <a:pt x="96" y="198"/>
                    </a:lnTo>
                    <a:lnTo>
                      <a:pt x="66" y="210"/>
                    </a:lnTo>
                    <a:lnTo>
                      <a:pt x="30" y="216"/>
                    </a:lnTo>
                    <a:lnTo>
                      <a:pt x="0" y="22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3" name="Freeform 221"/>
              <p:cNvSpPr/>
              <p:nvPr/>
            </p:nvSpPr>
            <p:spPr bwMode="auto">
              <a:xfrm>
                <a:off x="3366" y="1497"/>
                <a:ext cx="258" cy="318"/>
              </a:xfrm>
              <a:custGeom>
                <a:avLst/>
                <a:gdLst>
                  <a:gd name="T0" fmla="*/ 24 w 258"/>
                  <a:gd name="T1" fmla="*/ 318 h 318"/>
                  <a:gd name="T2" fmla="*/ 24 w 258"/>
                  <a:gd name="T3" fmla="*/ 318 h 318"/>
                  <a:gd name="T4" fmla="*/ 18 w 258"/>
                  <a:gd name="T5" fmla="*/ 294 h 318"/>
                  <a:gd name="T6" fmla="*/ 12 w 258"/>
                  <a:gd name="T7" fmla="*/ 270 h 318"/>
                  <a:gd name="T8" fmla="*/ 6 w 258"/>
                  <a:gd name="T9" fmla="*/ 246 h 318"/>
                  <a:gd name="T10" fmla="*/ 6 w 258"/>
                  <a:gd name="T11" fmla="*/ 222 h 318"/>
                  <a:gd name="T12" fmla="*/ 0 w 258"/>
                  <a:gd name="T13" fmla="*/ 198 h 318"/>
                  <a:gd name="T14" fmla="*/ 0 w 258"/>
                  <a:gd name="T15" fmla="*/ 174 h 318"/>
                  <a:gd name="T16" fmla="*/ 0 w 258"/>
                  <a:gd name="T17" fmla="*/ 150 h 318"/>
                  <a:gd name="T18" fmla="*/ 6 w 258"/>
                  <a:gd name="T19" fmla="*/ 126 h 318"/>
                  <a:gd name="T20" fmla="*/ 6 w 258"/>
                  <a:gd name="T21" fmla="*/ 102 h 318"/>
                  <a:gd name="T22" fmla="*/ 12 w 258"/>
                  <a:gd name="T23" fmla="*/ 84 h 318"/>
                  <a:gd name="T24" fmla="*/ 12 w 258"/>
                  <a:gd name="T25" fmla="*/ 60 h 318"/>
                  <a:gd name="T26" fmla="*/ 24 w 258"/>
                  <a:gd name="T27" fmla="*/ 36 h 318"/>
                  <a:gd name="T28" fmla="*/ 30 w 258"/>
                  <a:gd name="T29" fmla="*/ 12 h 318"/>
                  <a:gd name="T30" fmla="*/ 36 w 258"/>
                  <a:gd name="T31" fmla="*/ 12 h 318"/>
                  <a:gd name="T32" fmla="*/ 66 w 258"/>
                  <a:gd name="T33" fmla="*/ 6 h 318"/>
                  <a:gd name="T34" fmla="*/ 102 w 258"/>
                  <a:gd name="T35" fmla="*/ 0 h 318"/>
                  <a:gd name="T36" fmla="*/ 132 w 258"/>
                  <a:gd name="T37" fmla="*/ 0 h 318"/>
                  <a:gd name="T38" fmla="*/ 162 w 258"/>
                  <a:gd name="T39" fmla="*/ 0 h 318"/>
                  <a:gd name="T40" fmla="*/ 198 w 258"/>
                  <a:gd name="T41" fmla="*/ 0 h 318"/>
                  <a:gd name="T42" fmla="*/ 228 w 258"/>
                  <a:gd name="T43" fmla="*/ 0 h 318"/>
                  <a:gd name="T44" fmla="*/ 258 w 258"/>
                  <a:gd name="T45" fmla="*/ 0 h 31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58" h="318">
                    <a:moveTo>
                      <a:pt x="24" y="318"/>
                    </a:moveTo>
                    <a:lnTo>
                      <a:pt x="24" y="318"/>
                    </a:lnTo>
                    <a:lnTo>
                      <a:pt x="18" y="294"/>
                    </a:lnTo>
                    <a:lnTo>
                      <a:pt x="12" y="270"/>
                    </a:lnTo>
                    <a:lnTo>
                      <a:pt x="6" y="246"/>
                    </a:lnTo>
                    <a:lnTo>
                      <a:pt x="6" y="222"/>
                    </a:lnTo>
                    <a:lnTo>
                      <a:pt x="0" y="198"/>
                    </a:lnTo>
                    <a:lnTo>
                      <a:pt x="0" y="174"/>
                    </a:lnTo>
                    <a:lnTo>
                      <a:pt x="0" y="150"/>
                    </a:lnTo>
                    <a:lnTo>
                      <a:pt x="6" y="126"/>
                    </a:lnTo>
                    <a:lnTo>
                      <a:pt x="6" y="102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24" y="36"/>
                    </a:lnTo>
                    <a:lnTo>
                      <a:pt x="30" y="12"/>
                    </a:lnTo>
                    <a:lnTo>
                      <a:pt x="36" y="12"/>
                    </a:lnTo>
                    <a:lnTo>
                      <a:pt x="66" y="6"/>
                    </a:lnTo>
                    <a:lnTo>
                      <a:pt x="102" y="0"/>
                    </a:lnTo>
                    <a:lnTo>
                      <a:pt x="132" y="0"/>
                    </a:lnTo>
                    <a:lnTo>
                      <a:pt x="162" y="0"/>
                    </a:lnTo>
                    <a:lnTo>
                      <a:pt x="198" y="0"/>
                    </a:lnTo>
                    <a:lnTo>
                      <a:pt x="228" y="0"/>
                    </a:lnTo>
                    <a:lnTo>
                      <a:pt x="25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4" name="Line 222"/>
              <p:cNvSpPr>
                <a:spLocks noChangeShapeType="1"/>
              </p:cNvSpPr>
              <p:nvPr/>
            </p:nvSpPr>
            <p:spPr bwMode="auto">
              <a:xfrm>
                <a:off x="3666" y="1587"/>
                <a:ext cx="6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5" name="Freeform 223"/>
              <p:cNvSpPr/>
              <p:nvPr/>
            </p:nvSpPr>
            <p:spPr bwMode="auto">
              <a:xfrm>
                <a:off x="3672" y="1479"/>
                <a:ext cx="246" cy="186"/>
              </a:xfrm>
              <a:custGeom>
                <a:avLst/>
                <a:gdLst>
                  <a:gd name="T0" fmla="*/ 0 w 246"/>
                  <a:gd name="T1" fmla="*/ 78 h 186"/>
                  <a:gd name="T2" fmla="*/ 54 w 246"/>
                  <a:gd name="T3" fmla="*/ 78 h 186"/>
                  <a:gd name="T4" fmla="*/ 60 w 246"/>
                  <a:gd name="T5" fmla="*/ 18 h 186"/>
                  <a:gd name="T6" fmla="*/ 66 w 246"/>
                  <a:gd name="T7" fmla="*/ 18 h 186"/>
                  <a:gd name="T8" fmla="*/ 78 w 246"/>
                  <a:gd name="T9" fmla="*/ 12 h 186"/>
                  <a:gd name="T10" fmla="*/ 96 w 246"/>
                  <a:gd name="T11" fmla="*/ 6 h 186"/>
                  <a:gd name="T12" fmla="*/ 114 w 246"/>
                  <a:gd name="T13" fmla="*/ 6 h 186"/>
                  <a:gd name="T14" fmla="*/ 132 w 246"/>
                  <a:gd name="T15" fmla="*/ 6 h 186"/>
                  <a:gd name="T16" fmla="*/ 150 w 246"/>
                  <a:gd name="T17" fmla="*/ 0 h 186"/>
                  <a:gd name="T18" fmla="*/ 168 w 246"/>
                  <a:gd name="T19" fmla="*/ 6 h 186"/>
                  <a:gd name="T20" fmla="*/ 186 w 246"/>
                  <a:gd name="T21" fmla="*/ 6 h 186"/>
                  <a:gd name="T22" fmla="*/ 204 w 246"/>
                  <a:gd name="T23" fmla="*/ 6 h 186"/>
                  <a:gd name="T24" fmla="*/ 222 w 246"/>
                  <a:gd name="T25" fmla="*/ 12 h 186"/>
                  <a:gd name="T26" fmla="*/ 240 w 246"/>
                  <a:gd name="T27" fmla="*/ 18 h 186"/>
                  <a:gd name="T28" fmla="*/ 240 w 246"/>
                  <a:gd name="T29" fmla="*/ 42 h 186"/>
                  <a:gd name="T30" fmla="*/ 240 w 246"/>
                  <a:gd name="T31" fmla="*/ 66 h 186"/>
                  <a:gd name="T32" fmla="*/ 246 w 246"/>
                  <a:gd name="T33" fmla="*/ 96 h 186"/>
                  <a:gd name="T34" fmla="*/ 246 w 246"/>
                  <a:gd name="T35" fmla="*/ 126 h 186"/>
                  <a:gd name="T36" fmla="*/ 246 w 246"/>
                  <a:gd name="T37" fmla="*/ 156 h 186"/>
                  <a:gd name="T38" fmla="*/ 240 w 246"/>
                  <a:gd name="T39" fmla="*/ 186 h 1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46" h="186">
                    <a:moveTo>
                      <a:pt x="0" y="78"/>
                    </a:moveTo>
                    <a:lnTo>
                      <a:pt x="54" y="78"/>
                    </a:lnTo>
                    <a:lnTo>
                      <a:pt x="60" y="18"/>
                    </a:lnTo>
                    <a:lnTo>
                      <a:pt x="66" y="18"/>
                    </a:lnTo>
                    <a:lnTo>
                      <a:pt x="78" y="12"/>
                    </a:lnTo>
                    <a:lnTo>
                      <a:pt x="96" y="6"/>
                    </a:lnTo>
                    <a:lnTo>
                      <a:pt x="114" y="6"/>
                    </a:lnTo>
                    <a:lnTo>
                      <a:pt x="132" y="6"/>
                    </a:lnTo>
                    <a:lnTo>
                      <a:pt x="150" y="0"/>
                    </a:lnTo>
                    <a:lnTo>
                      <a:pt x="168" y="6"/>
                    </a:lnTo>
                    <a:lnTo>
                      <a:pt x="186" y="6"/>
                    </a:lnTo>
                    <a:lnTo>
                      <a:pt x="204" y="6"/>
                    </a:lnTo>
                    <a:lnTo>
                      <a:pt x="222" y="12"/>
                    </a:lnTo>
                    <a:lnTo>
                      <a:pt x="240" y="18"/>
                    </a:lnTo>
                    <a:lnTo>
                      <a:pt x="240" y="42"/>
                    </a:lnTo>
                    <a:lnTo>
                      <a:pt x="240" y="66"/>
                    </a:lnTo>
                    <a:lnTo>
                      <a:pt x="246" y="96"/>
                    </a:lnTo>
                    <a:lnTo>
                      <a:pt x="246" y="126"/>
                    </a:lnTo>
                    <a:lnTo>
                      <a:pt x="246" y="156"/>
                    </a:lnTo>
                    <a:lnTo>
                      <a:pt x="240" y="18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" name="Freeform 224"/>
              <p:cNvSpPr/>
              <p:nvPr/>
            </p:nvSpPr>
            <p:spPr bwMode="auto">
              <a:xfrm>
                <a:off x="3108" y="1587"/>
                <a:ext cx="258" cy="36"/>
              </a:xfrm>
              <a:custGeom>
                <a:avLst/>
                <a:gdLst>
                  <a:gd name="T0" fmla="*/ 258 w 258"/>
                  <a:gd name="T1" fmla="*/ 36 h 36"/>
                  <a:gd name="T2" fmla="*/ 210 w 258"/>
                  <a:gd name="T3" fmla="*/ 30 h 36"/>
                  <a:gd name="T4" fmla="*/ 168 w 258"/>
                  <a:gd name="T5" fmla="*/ 18 h 36"/>
                  <a:gd name="T6" fmla="*/ 126 w 258"/>
                  <a:gd name="T7" fmla="*/ 12 h 36"/>
                  <a:gd name="T8" fmla="*/ 78 w 258"/>
                  <a:gd name="T9" fmla="*/ 6 h 36"/>
                  <a:gd name="T10" fmla="*/ 36 w 258"/>
                  <a:gd name="T11" fmla="*/ 0 h 36"/>
                  <a:gd name="T12" fmla="*/ 0 w 258"/>
                  <a:gd name="T13" fmla="*/ 0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58" h="36">
                    <a:moveTo>
                      <a:pt x="258" y="36"/>
                    </a:moveTo>
                    <a:lnTo>
                      <a:pt x="210" y="30"/>
                    </a:lnTo>
                    <a:lnTo>
                      <a:pt x="168" y="18"/>
                    </a:lnTo>
                    <a:lnTo>
                      <a:pt x="126" y="12"/>
                    </a:lnTo>
                    <a:lnTo>
                      <a:pt x="78" y="6"/>
                    </a:lnTo>
                    <a:lnTo>
                      <a:pt x="36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7" name="Freeform 225"/>
              <p:cNvSpPr/>
              <p:nvPr/>
            </p:nvSpPr>
            <p:spPr bwMode="auto">
              <a:xfrm>
                <a:off x="3576" y="1941"/>
                <a:ext cx="204" cy="60"/>
              </a:xfrm>
              <a:custGeom>
                <a:avLst/>
                <a:gdLst>
                  <a:gd name="T0" fmla="*/ 0 w 204"/>
                  <a:gd name="T1" fmla="*/ 0 h 60"/>
                  <a:gd name="T2" fmla="*/ 12 w 204"/>
                  <a:gd name="T3" fmla="*/ 12 h 60"/>
                  <a:gd name="T4" fmla="*/ 24 w 204"/>
                  <a:gd name="T5" fmla="*/ 24 h 60"/>
                  <a:gd name="T6" fmla="*/ 36 w 204"/>
                  <a:gd name="T7" fmla="*/ 30 h 60"/>
                  <a:gd name="T8" fmla="*/ 54 w 204"/>
                  <a:gd name="T9" fmla="*/ 36 h 60"/>
                  <a:gd name="T10" fmla="*/ 66 w 204"/>
                  <a:gd name="T11" fmla="*/ 42 h 60"/>
                  <a:gd name="T12" fmla="*/ 78 w 204"/>
                  <a:gd name="T13" fmla="*/ 48 h 60"/>
                  <a:gd name="T14" fmla="*/ 96 w 204"/>
                  <a:gd name="T15" fmla="*/ 54 h 60"/>
                  <a:gd name="T16" fmla="*/ 108 w 204"/>
                  <a:gd name="T17" fmla="*/ 60 h 60"/>
                  <a:gd name="T18" fmla="*/ 126 w 204"/>
                  <a:gd name="T19" fmla="*/ 60 h 60"/>
                  <a:gd name="T20" fmla="*/ 144 w 204"/>
                  <a:gd name="T21" fmla="*/ 60 h 60"/>
                  <a:gd name="T22" fmla="*/ 156 w 204"/>
                  <a:gd name="T23" fmla="*/ 60 h 60"/>
                  <a:gd name="T24" fmla="*/ 174 w 204"/>
                  <a:gd name="T25" fmla="*/ 60 h 60"/>
                  <a:gd name="T26" fmla="*/ 186 w 204"/>
                  <a:gd name="T27" fmla="*/ 60 h 60"/>
                  <a:gd name="T28" fmla="*/ 204 w 204"/>
                  <a:gd name="T29" fmla="*/ 54 h 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04" h="60">
                    <a:moveTo>
                      <a:pt x="0" y="0"/>
                    </a:moveTo>
                    <a:lnTo>
                      <a:pt x="12" y="12"/>
                    </a:lnTo>
                    <a:lnTo>
                      <a:pt x="24" y="24"/>
                    </a:lnTo>
                    <a:lnTo>
                      <a:pt x="36" y="30"/>
                    </a:lnTo>
                    <a:lnTo>
                      <a:pt x="54" y="36"/>
                    </a:lnTo>
                    <a:lnTo>
                      <a:pt x="66" y="42"/>
                    </a:lnTo>
                    <a:lnTo>
                      <a:pt x="78" y="48"/>
                    </a:lnTo>
                    <a:lnTo>
                      <a:pt x="96" y="54"/>
                    </a:lnTo>
                    <a:lnTo>
                      <a:pt x="108" y="60"/>
                    </a:lnTo>
                    <a:lnTo>
                      <a:pt x="126" y="60"/>
                    </a:lnTo>
                    <a:lnTo>
                      <a:pt x="144" y="60"/>
                    </a:lnTo>
                    <a:lnTo>
                      <a:pt x="156" y="60"/>
                    </a:lnTo>
                    <a:lnTo>
                      <a:pt x="174" y="60"/>
                    </a:lnTo>
                    <a:lnTo>
                      <a:pt x="186" y="60"/>
                    </a:lnTo>
                    <a:lnTo>
                      <a:pt x="204" y="54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8" name="Freeform 226"/>
              <p:cNvSpPr/>
              <p:nvPr/>
            </p:nvSpPr>
            <p:spPr bwMode="auto">
              <a:xfrm>
                <a:off x="2940" y="1587"/>
                <a:ext cx="570" cy="588"/>
              </a:xfrm>
              <a:custGeom>
                <a:avLst/>
                <a:gdLst>
                  <a:gd name="T0" fmla="*/ 156 w 570"/>
                  <a:gd name="T1" fmla="*/ 0 h 588"/>
                  <a:gd name="T2" fmla="*/ 144 w 570"/>
                  <a:gd name="T3" fmla="*/ 0 h 588"/>
                  <a:gd name="T4" fmla="*/ 126 w 570"/>
                  <a:gd name="T5" fmla="*/ 0 h 588"/>
                  <a:gd name="T6" fmla="*/ 114 w 570"/>
                  <a:gd name="T7" fmla="*/ 6 h 588"/>
                  <a:gd name="T8" fmla="*/ 102 w 570"/>
                  <a:gd name="T9" fmla="*/ 18 h 588"/>
                  <a:gd name="T10" fmla="*/ 96 w 570"/>
                  <a:gd name="T11" fmla="*/ 30 h 588"/>
                  <a:gd name="T12" fmla="*/ 96 w 570"/>
                  <a:gd name="T13" fmla="*/ 48 h 588"/>
                  <a:gd name="T14" fmla="*/ 96 w 570"/>
                  <a:gd name="T15" fmla="*/ 60 h 588"/>
                  <a:gd name="T16" fmla="*/ 108 w 570"/>
                  <a:gd name="T17" fmla="*/ 72 h 588"/>
                  <a:gd name="T18" fmla="*/ 114 w 570"/>
                  <a:gd name="T19" fmla="*/ 84 h 588"/>
                  <a:gd name="T20" fmla="*/ 90 w 570"/>
                  <a:gd name="T21" fmla="*/ 102 h 588"/>
                  <a:gd name="T22" fmla="*/ 66 w 570"/>
                  <a:gd name="T23" fmla="*/ 126 h 588"/>
                  <a:gd name="T24" fmla="*/ 42 w 570"/>
                  <a:gd name="T25" fmla="*/ 150 h 588"/>
                  <a:gd name="T26" fmla="*/ 30 w 570"/>
                  <a:gd name="T27" fmla="*/ 180 h 588"/>
                  <a:gd name="T28" fmla="*/ 12 w 570"/>
                  <a:gd name="T29" fmla="*/ 210 h 588"/>
                  <a:gd name="T30" fmla="*/ 6 w 570"/>
                  <a:gd name="T31" fmla="*/ 240 h 588"/>
                  <a:gd name="T32" fmla="*/ 0 w 570"/>
                  <a:gd name="T33" fmla="*/ 276 h 588"/>
                  <a:gd name="T34" fmla="*/ 6 w 570"/>
                  <a:gd name="T35" fmla="*/ 306 h 588"/>
                  <a:gd name="T36" fmla="*/ 12 w 570"/>
                  <a:gd name="T37" fmla="*/ 342 h 588"/>
                  <a:gd name="T38" fmla="*/ 18 w 570"/>
                  <a:gd name="T39" fmla="*/ 372 h 588"/>
                  <a:gd name="T40" fmla="*/ 36 w 570"/>
                  <a:gd name="T41" fmla="*/ 402 h 588"/>
                  <a:gd name="T42" fmla="*/ 84 w 570"/>
                  <a:gd name="T43" fmla="*/ 450 h 588"/>
                  <a:gd name="T44" fmla="*/ 126 w 570"/>
                  <a:gd name="T45" fmla="*/ 486 h 588"/>
                  <a:gd name="T46" fmla="*/ 174 w 570"/>
                  <a:gd name="T47" fmla="*/ 510 h 588"/>
                  <a:gd name="T48" fmla="*/ 222 w 570"/>
                  <a:gd name="T49" fmla="*/ 534 h 588"/>
                  <a:gd name="T50" fmla="*/ 270 w 570"/>
                  <a:gd name="T51" fmla="*/ 558 h 588"/>
                  <a:gd name="T52" fmla="*/ 324 w 570"/>
                  <a:gd name="T53" fmla="*/ 570 h 588"/>
                  <a:gd name="T54" fmla="*/ 378 w 570"/>
                  <a:gd name="T55" fmla="*/ 582 h 588"/>
                  <a:gd name="T56" fmla="*/ 432 w 570"/>
                  <a:gd name="T57" fmla="*/ 588 h 588"/>
                  <a:gd name="T58" fmla="*/ 486 w 570"/>
                  <a:gd name="T59" fmla="*/ 588 h 588"/>
                  <a:gd name="T60" fmla="*/ 534 w 570"/>
                  <a:gd name="T61" fmla="*/ 588 h 588"/>
                  <a:gd name="T62" fmla="*/ 570 w 570"/>
                  <a:gd name="T63" fmla="*/ 582 h 58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70" h="588">
                    <a:moveTo>
                      <a:pt x="162" y="0"/>
                    </a:moveTo>
                    <a:lnTo>
                      <a:pt x="156" y="0"/>
                    </a:lnTo>
                    <a:lnTo>
                      <a:pt x="150" y="0"/>
                    </a:lnTo>
                    <a:lnTo>
                      <a:pt x="144" y="0"/>
                    </a:lnTo>
                    <a:lnTo>
                      <a:pt x="138" y="0"/>
                    </a:lnTo>
                    <a:lnTo>
                      <a:pt x="126" y="0"/>
                    </a:lnTo>
                    <a:lnTo>
                      <a:pt x="120" y="6"/>
                    </a:lnTo>
                    <a:lnTo>
                      <a:pt x="114" y="6"/>
                    </a:lnTo>
                    <a:lnTo>
                      <a:pt x="108" y="12"/>
                    </a:lnTo>
                    <a:lnTo>
                      <a:pt x="102" y="18"/>
                    </a:lnTo>
                    <a:lnTo>
                      <a:pt x="102" y="24"/>
                    </a:lnTo>
                    <a:lnTo>
                      <a:pt x="96" y="30"/>
                    </a:lnTo>
                    <a:lnTo>
                      <a:pt x="96" y="36"/>
                    </a:lnTo>
                    <a:lnTo>
                      <a:pt x="96" y="48"/>
                    </a:lnTo>
                    <a:lnTo>
                      <a:pt x="96" y="54"/>
                    </a:lnTo>
                    <a:lnTo>
                      <a:pt x="96" y="60"/>
                    </a:lnTo>
                    <a:lnTo>
                      <a:pt x="102" y="66"/>
                    </a:lnTo>
                    <a:lnTo>
                      <a:pt x="108" y="72"/>
                    </a:lnTo>
                    <a:lnTo>
                      <a:pt x="108" y="78"/>
                    </a:lnTo>
                    <a:lnTo>
                      <a:pt x="114" y="84"/>
                    </a:lnTo>
                    <a:lnTo>
                      <a:pt x="102" y="90"/>
                    </a:lnTo>
                    <a:lnTo>
                      <a:pt x="90" y="102"/>
                    </a:lnTo>
                    <a:lnTo>
                      <a:pt x="78" y="114"/>
                    </a:lnTo>
                    <a:lnTo>
                      <a:pt x="66" y="126"/>
                    </a:lnTo>
                    <a:lnTo>
                      <a:pt x="54" y="138"/>
                    </a:lnTo>
                    <a:lnTo>
                      <a:pt x="42" y="150"/>
                    </a:lnTo>
                    <a:lnTo>
                      <a:pt x="36" y="168"/>
                    </a:lnTo>
                    <a:lnTo>
                      <a:pt x="30" y="180"/>
                    </a:lnTo>
                    <a:lnTo>
                      <a:pt x="18" y="192"/>
                    </a:lnTo>
                    <a:lnTo>
                      <a:pt x="12" y="210"/>
                    </a:lnTo>
                    <a:lnTo>
                      <a:pt x="12" y="228"/>
                    </a:lnTo>
                    <a:lnTo>
                      <a:pt x="6" y="240"/>
                    </a:lnTo>
                    <a:lnTo>
                      <a:pt x="6" y="258"/>
                    </a:lnTo>
                    <a:lnTo>
                      <a:pt x="0" y="276"/>
                    </a:lnTo>
                    <a:lnTo>
                      <a:pt x="0" y="294"/>
                    </a:lnTo>
                    <a:lnTo>
                      <a:pt x="6" y="306"/>
                    </a:lnTo>
                    <a:lnTo>
                      <a:pt x="6" y="324"/>
                    </a:lnTo>
                    <a:lnTo>
                      <a:pt x="12" y="342"/>
                    </a:lnTo>
                    <a:lnTo>
                      <a:pt x="12" y="360"/>
                    </a:lnTo>
                    <a:lnTo>
                      <a:pt x="18" y="372"/>
                    </a:lnTo>
                    <a:lnTo>
                      <a:pt x="24" y="390"/>
                    </a:lnTo>
                    <a:lnTo>
                      <a:pt x="36" y="402"/>
                    </a:lnTo>
                    <a:lnTo>
                      <a:pt x="54" y="426"/>
                    </a:lnTo>
                    <a:lnTo>
                      <a:pt x="84" y="450"/>
                    </a:lnTo>
                    <a:lnTo>
                      <a:pt x="102" y="468"/>
                    </a:lnTo>
                    <a:lnTo>
                      <a:pt x="126" y="486"/>
                    </a:lnTo>
                    <a:lnTo>
                      <a:pt x="150" y="498"/>
                    </a:lnTo>
                    <a:lnTo>
                      <a:pt x="174" y="510"/>
                    </a:lnTo>
                    <a:lnTo>
                      <a:pt x="198" y="522"/>
                    </a:lnTo>
                    <a:lnTo>
                      <a:pt x="222" y="534"/>
                    </a:lnTo>
                    <a:lnTo>
                      <a:pt x="246" y="546"/>
                    </a:lnTo>
                    <a:lnTo>
                      <a:pt x="270" y="558"/>
                    </a:lnTo>
                    <a:lnTo>
                      <a:pt x="294" y="564"/>
                    </a:lnTo>
                    <a:lnTo>
                      <a:pt x="324" y="570"/>
                    </a:lnTo>
                    <a:lnTo>
                      <a:pt x="348" y="576"/>
                    </a:lnTo>
                    <a:lnTo>
                      <a:pt x="378" y="582"/>
                    </a:lnTo>
                    <a:lnTo>
                      <a:pt x="402" y="588"/>
                    </a:lnTo>
                    <a:lnTo>
                      <a:pt x="432" y="588"/>
                    </a:lnTo>
                    <a:lnTo>
                      <a:pt x="456" y="588"/>
                    </a:lnTo>
                    <a:lnTo>
                      <a:pt x="486" y="588"/>
                    </a:lnTo>
                    <a:lnTo>
                      <a:pt x="510" y="588"/>
                    </a:lnTo>
                    <a:lnTo>
                      <a:pt x="534" y="588"/>
                    </a:lnTo>
                    <a:lnTo>
                      <a:pt x="564" y="582"/>
                    </a:lnTo>
                    <a:lnTo>
                      <a:pt x="570" y="58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9" name="Freeform 227"/>
              <p:cNvSpPr/>
              <p:nvPr/>
            </p:nvSpPr>
            <p:spPr bwMode="auto">
              <a:xfrm>
                <a:off x="3714" y="1425"/>
                <a:ext cx="72" cy="54"/>
              </a:xfrm>
              <a:custGeom>
                <a:avLst/>
                <a:gdLst>
                  <a:gd name="T0" fmla="*/ 72 w 72"/>
                  <a:gd name="T1" fmla="*/ 54 h 54"/>
                  <a:gd name="T2" fmla="*/ 60 w 72"/>
                  <a:gd name="T3" fmla="*/ 42 h 54"/>
                  <a:gd name="T4" fmla="*/ 48 w 72"/>
                  <a:gd name="T5" fmla="*/ 30 h 54"/>
                  <a:gd name="T6" fmla="*/ 30 w 72"/>
                  <a:gd name="T7" fmla="*/ 18 h 54"/>
                  <a:gd name="T8" fmla="*/ 18 w 72"/>
                  <a:gd name="T9" fmla="*/ 6 h 54"/>
                  <a:gd name="T10" fmla="*/ 0 w 72"/>
                  <a:gd name="T11" fmla="*/ 0 h 5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2" h="54">
                    <a:moveTo>
                      <a:pt x="72" y="54"/>
                    </a:moveTo>
                    <a:lnTo>
                      <a:pt x="60" y="42"/>
                    </a:lnTo>
                    <a:lnTo>
                      <a:pt x="48" y="30"/>
                    </a:lnTo>
                    <a:lnTo>
                      <a:pt x="30" y="18"/>
                    </a:lnTo>
                    <a:lnTo>
                      <a:pt x="18" y="6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10" name="Freeform 228"/>
              <p:cNvSpPr/>
              <p:nvPr/>
            </p:nvSpPr>
            <p:spPr bwMode="auto">
              <a:xfrm>
                <a:off x="3948" y="1821"/>
                <a:ext cx="48" cy="222"/>
              </a:xfrm>
              <a:custGeom>
                <a:avLst/>
                <a:gdLst>
                  <a:gd name="T0" fmla="*/ 12 w 48"/>
                  <a:gd name="T1" fmla="*/ 222 h 222"/>
                  <a:gd name="T2" fmla="*/ 24 w 48"/>
                  <a:gd name="T3" fmla="*/ 210 h 222"/>
                  <a:gd name="T4" fmla="*/ 30 w 48"/>
                  <a:gd name="T5" fmla="*/ 198 h 222"/>
                  <a:gd name="T6" fmla="*/ 36 w 48"/>
                  <a:gd name="T7" fmla="*/ 186 h 222"/>
                  <a:gd name="T8" fmla="*/ 42 w 48"/>
                  <a:gd name="T9" fmla="*/ 168 h 222"/>
                  <a:gd name="T10" fmla="*/ 42 w 48"/>
                  <a:gd name="T11" fmla="*/ 156 h 222"/>
                  <a:gd name="T12" fmla="*/ 48 w 48"/>
                  <a:gd name="T13" fmla="*/ 144 h 222"/>
                  <a:gd name="T14" fmla="*/ 48 w 48"/>
                  <a:gd name="T15" fmla="*/ 126 h 222"/>
                  <a:gd name="T16" fmla="*/ 48 w 48"/>
                  <a:gd name="T17" fmla="*/ 114 h 222"/>
                  <a:gd name="T18" fmla="*/ 48 w 48"/>
                  <a:gd name="T19" fmla="*/ 102 h 222"/>
                  <a:gd name="T20" fmla="*/ 42 w 48"/>
                  <a:gd name="T21" fmla="*/ 84 h 222"/>
                  <a:gd name="T22" fmla="*/ 42 w 48"/>
                  <a:gd name="T23" fmla="*/ 72 h 222"/>
                  <a:gd name="T24" fmla="*/ 36 w 48"/>
                  <a:gd name="T25" fmla="*/ 60 h 222"/>
                  <a:gd name="T26" fmla="*/ 30 w 48"/>
                  <a:gd name="T27" fmla="*/ 48 h 222"/>
                  <a:gd name="T28" fmla="*/ 24 w 48"/>
                  <a:gd name="T29" fmla="*/ 36 h 222"/>
                  <a:gd name="T30" fmla="*/ 18 w 48"/>
                  <a:gd name="T31" fmla="*/ 24 h 222"/>
                  <a:gd name="T32" fmla="*/ 6 w 48"/>
                  <a:gd name="T33" fmla="*/ 12 h 222"/>
                  <a:gd name="T34" fmla="*/ 0 w 48"/>
                  <a:gd name="T35" fmla="*/ 0 h 22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8" h="222">
                    <a:moveTo>
                      <a:pt x="12" y="222"/>
                    </a:moveTo>
                    <a:lnTo>
                      <a:pt x="24" y="210"/>
                    </a:lnTo>
                    <a:lnTo>
                      <a:pt x="30" y="198"/>
                    </a:lnTo>
                    <a:lnTo>
                      <a:pt x="36" y="186"/>
                    </a:lnTo>
                    <a:lnTo>
                      <a:pt x="42" y="168"/>
                    </a:lnTo>
                    <a:lnTo>
                      <a:pt x="42" y="156"/>
                    </a:lnTo>
                    <a:lnTo>
                      <a:pt x="48" y="144"/>
                    </a:lnTo>
                    <a:lnTo>
                      <a:pt x="48" y="126"/>
                    </a:lnTo>
                    <a:lnTo>
                      <a:pt x="48" y="114"/>
                    </a:lnTo>
                    <a:lnTo>
                      <a:pt x="48" y="102"/>
                    </a:lnTo>
                    <a:lnTo>
                      <a:pt x="42" y="84"/>
                    </a:lnTo>
                    <a:lnTo>
                      <a:pt x="42" y="72"/>
                    </a:lnTo>
                    <a:lnTo>
                      <a:pt x="36" y="60"/>
                    </a:lnTo>
                    <a:lnTo>
                      <a:pt x="30" y="48"/>
                    </a:lnTo>
                    <a:lnTo>
                      <a:pt x="24" y="36"/>
                    </a:lnTo>
                    <a:lnTo>
                      <a:pt x="18" y="24"/>
                    </a:lnTo>
                    <a:lnTo>
                      <a:pt x="6" y="12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11" name="Freeform 229"/>
              <p:cNvSpPr/>
              <p:nvPr/>
            </p:nvSpPr>
            <p:spPr bwMode="auto">
              <a:xfrm>
                <a:off x="3774" y="2019"/>
                <a:ext cx="336" cy="234"/>
              </a:xfrm>
              <a:custGeom>
                <a:avLst/>
                <a:gdLst>
                  <a:gd name="T0" fmla="*/ 0 w 336"/>
                  <a:gd name="T1" fmla="*/ 156 h 234"/>
                  <a:gd name="T2" fmla="*/ 30 w 336"/>
                  <a:gd name="T3" fmla="*/ 144 h 234"/>
                  <a:gd name="T4" fmla="*/ 60 w 336"/>
                  <a:gd name="T5" fmla="*/ 138 h 234"/>
                  <a:gd name="T6" fmla="*/ 90 w 336"/>
                  <a:gd name="T7" fmla="*/ 120 h 234"/>
                  <a:gd name="T8" fmla="*/ 102 w 336"/>
                  <a:gd name="T9" fmla="*/ 102 h 234"/>
                  <a:gd name="T10" fmla="*/ 108 w 336"/>
                  <a:gd name="T11" fmla="*/ 78 h 234"/>
                  <a:gd name="T12" fmla="*/ 132 w 336"/>
                  <a:gd name="T13" fmla="*/ 42 h 234"/>
                  <a:gd name="T14" fmla="*/ 156 w 336"/>
                  <a:gd name="T15" fmla="*/ 18 h 234"/>
                  <a:gd name="T16" fmla="*/ 174 w 336"/>
                  <a:gd name="T17" fmla="*/ 6 h 234"/>
                  <a:gd name="T18" fmla="*/ 198 w 336"/>
                  <a:gd name="T19" fmla="*/ 0 h 234"/>
                  <a:gd name="T20" fmla="*/ 216 w 336"/>
                  <a:gd name="T21" fmla="*/ 0 h 234"/>
                  <a:gd name="T22" fmla="*/ 240 w 336"/>
                  <a:gd name="T23" fmla="*/ 6 h 234"/>
                  <a:gd name="T24" fmla="*/ 258 w 336"/>
                  <a:gd name="T25" fmla="*/ 18 h 234"/>
                  <a:gd name="T26" fmla="*/ 276 w 336"/>
                  <a:gd name="T27" fmla="*/ 30 h 234"/>
                  <a:gd name="T28" fmla="*/ 294 w 336"/>
                  <a:gd name="T29" fmla="*/ 42 h 234"/>
                  <a:gd name="T30" fmla="*/ 306 w 336"/>
                  <a:gd name="T31" fmla="*/ 66 h 234"/>
                  <a:gd name="T32" fmla="*/ 300 w 336"/>
                  <a:gd name="T33" fmla="*/ 84 h 234"/>
                  <a:gd name="T34" fmla="*/ 318 w 336"/>
                  <a:gd name="T35" fmla="*/ 90 h 234"/>
                  <a:gd name="T36" fmla="*/ 336 w 336"/>
                  <a:gd name="T37" fmla="*/ 102 h 234"/>
                  <a:gd name="T38" fmla="*/ 336 w 336"/>
                  <a:gd name="T39" fmla="*/ 114 h 234"/>
                  <a:gd name="T40" fmla="*/ 336 w 336"/>
                  <a:gd name="T41" fmla="*/ 132 h 234"/>
                  <a:gd name="T42" fmla="*/ 330 w 336"/>
                  <a:gd name="T43" fmla="*/ 138 h 234"/>
                  <a:gd name="T44" fmla="*/ 318 w 336"/>
                  <a:gd name="T45" fmla="*/ 144 h 234"/>
                  <a:gd name="T46" fmla="*/ 282 w 336"/>
                  <a:gd name="T47" fmla="*/ 150 h 234"/>
                  <a:gd name="T48" fmla="*/ 288 w 336"/>
                  <a:gd name="T49" fmla="*/ 156 h 234"/>
                  <a:gd name="T50" fmla="*/ 288 w 336"/>
                  <a:gd name="T51" fmla="*/ 168 h 234"/>
                  <a:gd name="T52" fmla="*/ 282 w 336"/>
                  <a:gd name="T53" fmla="*/ 180 h 234"/>
                  <a:gd name="T54" fmla="*/ 264 w 336"/>
                  <a:gd name="T55" fmla="*/ 192 h 234"/>
                  <a:gd name="T56" fmla="*/ 246 w 336"/>
                  <a:gd name="T57" fmla="*/ 192 h 234"/>
                  <a:gd name="T58" fmla="*/ 240 w 336"/>
                  <a:gd name="T59" fmla="*/ 192 h 234"/>
                  <a:gd name="T60" fmla="*/ 240 w 336"/>
                  <a:gd name="T61" fmla="*/ 204 h 234"/>
                  <a:gd name="T62" fmla="*/ 234 w 336"/>
                  <a:gd name="T63" fmla="*/ 210 h 234"/>
                  <a:gd name="T64" fmla="*/ 222 w 336"/>
                  <a:gd name="T65" fmla="*/ 216 h 234"/>
                  <a:gd name="T66" fmla="*/ 204 w 336"/>
                  <a:gd name="T67" fmla="*/ 216 h 234"/>
                  <a:gd name="T68" fmla="*/ 168 w 336"/>
                  <a:gd name="T69" fmla="*/ 210 h 234"/>
                  <a:gd name="T70" fmla="*/ 138 w 336"/>
                  <a:gd name="T71" fmla="*/ 210 h 234"/>
                  <a:gd name="T72" fmla="*/ 108 w 336"/>
                  <a:gd name="T73" fmla="*/ 216 h 234"/>
                  <a:gd name="T74" fmla="*/ 84 w 336"/>
                  <a:gd name="T75" fmla="*/ 228 h 234"/>
                  <a:gd name="T76" fmla="*/ 60 w 336"/>
                  <a:gd name="T77" fmla="*/ 234 h 234"/>
                  <a:gd name="T78" fmla="*/ 0 w 336"/>
                  <a:gd name="T79" fmla="*/ 156 h 23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336" h="234">
                    <a:moveTo>
                      <a:pt x="0" y="156"/>
                    </a:moveTo>
                    <a:lnTo>
                      <a:pt x="30" y="144"/>
                    </a:lnTo>
                    <a:lnTo>
                      <a:pt x="60" y="138"/>
                    </a:lnTo>
                    <a:lnTo>
                      <a:pt x="90" y="120"/>
                    </a:lnTo>
                    <a:lnTo>
                      <a:pt x="102" y="102"/>
                    </a:lnTo>
                    <a:lnTo>
                      <a:pt x="108" y="78"/>
                    </a:lnTo>
                    <a:lnTo>
                      <a:pt x="132" y="42"/>
                    </a:lnTo>
                    <a:lnTo>
                      <a:pt x="156" y="18"/>
                    </a:lnTo>
                    <a:lnTo>
                      <a:pt x="174" y="6"/>
                    </a:lnTo>
                    <a:lnTo>
                      <a:pt x="198" y="0"/>
                    </a:lnTo>
                    <a:lnTo>
                      <a:pt x="216" y="0"/>
                    </a:lnTo>
                    <a:lnTo>
                      <a:pt x="240" y="6"/>
                    </a:lnTo>
                    <a:lnTo>
                      <a:pt x="258" y="18"/>
                    </a:lnTo>
                    <a:lnTo>
                      <a:pt x="276" y="30"/>
                    </a:lnTo>
                    <a:lnTo>
                      <a:pt x="294" y="42"/>
                    </a:lnTo>
                    <a:lnTo>
                      <a:pt x="306" y="66"/>
                    </a:lnTo>
                    <a:lnTo>
                      <a:pt x="300" y="84"/>
                    </a:lnTo>
                    <a:lnTo>
                      <a:pt x="318" y="90"/>
                    </a:lnTo>
                    <a:lnTo>
                      <a:pt x="336" y="102"/>
                    </a:lnTo>
                    <a:lnTo>
                      <a:pt x="336" y="114"/>
                    </a:lnTo>
                    <a:lnTo>
                      <a:pt x="336" y="132"/>
                    </a:lnTo>
                    <a:lnTo>
                      <a:pt x="330" y="138"/>
                    </a:lnTo>
                    <a:lnTo>
                      <a:pt x="318" y="144"/>
                    </a:lnTo>
                    <a:lnTo>
                      <a:pt x="282" y="150"/>
                    </a:lnTo>
                    <a:lnTo>
                      <a:pt x="288" y="156"/>
                    </a:lnTo>
                    <a:lnTo>
                      <a:pt x="288" y="168"/>
                    </a:lnTo>
                    <a:lnTo>
                      <a:pt x="282" y="180"/>
                    </a:lnTo>
                    <a:lnTo>
                      <a:pt x="264" y="192"/>
                    </a:lnTo>
                    <a:lnTo>
                      <a:pt x="246" y="192"/>
                    </a:lnTo>
                    <a:lnTo>
                      <a:pt x="240" y="192"/>
                    </a:lnTo>
                    <a:lnTo>
                      <a:pt x="240" y="204"/>
                    </a:lnTo>
                    <a:lnTo>
                      <a:pt x="234" y="210"/>
                    </a:lnTo>
                    <a:lnTo>
                      <a:pt x="222" y="216"/>
                    </a:lnTo>
                    <a:lnTo>
                      <a:pt x="204" y="216"/>
                    </a:lnTo>
                    <a:lnTo>
                      <a:pt x="168" y="210"/>
                    </a:lnTo>
                    <a:lnTo>
                      <a:pt x="138" y="210"/>
                    </a:lnTo>
                    <a:lnTo>
                      <a:pt x="108" y="216"/>
                    </a:lnTo>
                    <a:lnTo>
                      <a:pt x="84" y="228"/>
                    </a:lnTo>
                    <a:lnTo>
                      <a:pt x="60" y="234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FF99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12" name="Freeform 230"/>
              <p:cNvSpPr/>
              <p:nvPr/>
            </p:nvSpPr>
            <p:spPr bwMode="auto">
              <a:xfrm>
                <a:off x="3774" y="2019"/>
                <a:ext cx="336" cy="234"/>
              </a:xfrm>
              <a:custGeom>
                <a:avLst/>
                <a:gdLst>
                  <a:gd name="T0" fmla="*/ 0 w 336"/>
                  <a:gd name="T1" fmla="*/ 156 h 234"/>
                  <a:gd name="T2" fmla="*/ 30 w 336"/>
                  <a:gd name="T3" fmla="*/ 144 h 234"/>
                  <a:gd name="T4" fmla="*/ 60 w 336"/>
                  <a:gd name="T5" fmla="*/ 138 h 234"/>
                  <a:gd name="T6" fmla="*/ 90 w 336"/>
                  <a:gd name="T7" fmla="*/ 120 h 234"/>
                  <a:gd name="T8" fmla="*/ 102 w 336"/>
                  <a:gd name="T9" fmla="*/ 102 h 234"/>
                  <a:gd name="T10" fmla="*/ 108 w 336"/>
                  <a:gd name="T11" fmla="*/ 78 h 234"/>
                  <a:gd name="T12" fmla="*/ 132 w 336"/>
                  <a:gd name="T13" fmla="*/ 42 h 234"/>
                  <a:gd name="T14" fmla="*/ 156 w 336"/>
                  <a:gd name="T15" fmla="*/ 18 h 234"/>
                  <a:gd name="T16" fmla="*/ 174 w 336"/>
                  <a:gd name="T17" fmla="*/ 6 h 234"/>
                  <a:gd name="T18" fmla="*/ 198 w 336"/>
                  <a:gd name="T19" fmla="*/ 0 h 234"/>
                  <a:gd name="T20" fmla="*/ 216 w 336"/>
                  <a:gd name="T21" fmla="*/ 0 h 234"/>
                  <a:gd name="T22" fmla="*/ 240 w 336"/>
                  <a:gd name="T23" fmla="*/ 6 h 234"/>
                  <a:gd name="T24" fmla="*/ 258 w 336"/>
                  <a:gd name="T25" fmla="*/ 18 h 234"/>
                  <a:gd name="T26" fmla="*/ 276 w 336"/>
                  <a:gd name="T27" fmla="*/ 30 h 234"/>
                  <a:gd name="T28" fmla="*/ 294 w 336"/>
                  <a:gd name="T29" fmla="*/ 42 h 234"/>
                  <a:gd name="T30" fmla="*/ 306 w 336"/>
                  <a:gd name="T31" fmla="*/ 66 h 234"/>
                  <a:gd name="T32" fmla="*/ 300 w 336"/>
                  <a:gd name="T33" fmla="*/ 84 h 234"/>
                  <a:gd name="T34" fmla="*/ 318 w 336"/>
                  <a:gd name="T35" fmla="*/ 90 h 234"/>
                  <a:gd name="T36" fmla="*/ 336 w 336"/>
                  <a:gd name="T37" fmla="*/ 102 h 234"/>
                  <a:gd name="T38" fmla="*/ 336 w 336"/>
                  <a:gd name="T39" fmla="*/ 114 h 234"/>
                  <a:gd name="T40" fmla="*/ 336 w 336"/>
                  <a:gd name="T41" fmla="*/ 132 h 234"/>
                  <a:gd name="T42" fmla="*/ 330 w 336"/>
                  <a:gd name="T43" fmla="*/ 138 h 234"/>
                  <a:gd name="T44" fmla="*/ 318 w 336"/>
                  <a:gd name="T45" fmla="*/ 144 h 234"/>
                  <a:gd name="T46" fmla="*/ 282 w 336"/>
                  <a:gd name="T47" fmla="*/ 150 h 234"/>
                  <a:gd name="T48" fmla="*/ 288 w 336"/>
                  <a:gd name="T49" fmla="*/ 156 h 234"/>
                  <a:gd name="T50" fmla="*/ 288 w 336"/>
                  <a:gd name="T51" fmla="*/ 168 h 234"/>
                  <a:gd name="T52" fmla="*/ 282 w 336"/>
                  <a:gd name="T53" fmla="*/ 180 h 234"/>
                  <a:gd name="T54" fmla="*/ 264 w 336"/>
                  <a:gd name="T55" fmla="*/ 192 h 234"/>
                  <a:gd name="T56" fmla="*/ 246 w 336"/>
                  <a:gd name="T57" fmla="*/ 192 h 234"/>
                  <a:gd name="T58" fmla="*/ 240 w 336"/>
                  <a:gd name="T59" fmla="*/ 192 h 234"/>
                  <a:gd name="T60" fmla="*/ 240 w 336"/>
                  <a:gd name="T61" fmla="*/ 204 h 234"/>
                  <a:gd name="T62" fmla="*/ 234 w 336"/>
                  <a:gd name="T63" fmla="*/ 210 h 234"/>
                  <a:gd name="T64" fmla="*/ 222 w 336"/>
                  <a:gd name="T65" fmla="*/ 216 h 234"/>
                  <a:gd name="T66" fmla="*/ 204 w 336"/>
                  <a:gd name="T67" fmla="*/ 216 h 234"/>
                  <a:gd name="T68" fmla="*/ 168 w 336"/>
                  <a:gd name="T69" fmla="*/ 210 h 234"/>
                  <a:gd name="T70" fmla="*/ 138 w 336"/>
                  <a:gd name="T71" fmla="*/ 210 h 234"/>
                  <a:gd name="T72" fmla="*/ 108 w 336"/>
                  <a:gd name="T73" fmla="*/ 216 h 234"/>
                  <a:gd name="T74" fmla="*/ 84 w 336"/>
                  <a:gd name="T75" fmla="*/ 228 h 234"/>
                  <a:gd name="T76" fmla="*/ 60 w 336"/>
                  <a:gd name="T77" fmla="*/ 234 h 234"/>
                  <a:gd name="T78" fmla="*/ 0 w 336"/>
                  <a:gd name="T79" fmla="*/ 156 h 23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336" h="234">
                    <a:moveTo>
                      <a:pt x="0" y="156"/>
                    </a:moveTo>
                    <a:lnTo>
                      <a:pt x="30" y="144"/>
                    </a:lnTo>
                    <a:lnTo>
                      <a:pt x="60" y="138"/>
                    </a:lnTo>
                    <a:lnTo>
                      <a:pt x="90" y="120"/>
                    </a:lnTo>
                    <a:lnTo>
                      <a:pt x="102" y="102"/>
                    </a:lnTo>
                    <a:lnTo>
                      <a:pt x="108" y="78"/>
                    </a:lnTo>
                    <a:lnTo>
                      <a:pt x="132" y="42"/>
                    </a:lnTo>
                    <a:lnTo>
                      <a:pt x="156" y="18"/>
                    </a:lnTo>
                    <a:lnTo>
                      <a:pt x="174" y="6"/>
                    </a:lnTo>
                    <a:lnTo>
                      <a:pt x="198" y="0"/>
                    </a:lnTo>
                    <a:lnTo>
                      <a:pt x="216" y="0"/>
                    </a:lnTo>
                    <a:lnTo>
                      <a:pt x="240" y="6"/>
                    </a:lnTo>
                    <a:lnTo>
                      <a:pt x="258" y="18"/>
                    </a:lnTo>
                    <a:lnTo>
                      <a:pt x="276" y="30"/>
                    </a:lnTo>
                    <a:lnTo>
                      <a:pt x="294" y="42"/>
                    </a:lnTo>
                    <a:lnTo>
                      <a:pt x="306" y="66"/>
                    </a:lnTo>
                    <a:lnTo>
                      <a:pt x="300" y="84"/>
                    </a:lnTo>
                    <a:lnTo>
                      <a:pt x="318" y="90"/>
                    </a:lnTo>
                    <a:lnTo>
                      <a:pt x="336" y="102"/>
                    </a:lnTo>
                    <a:lnTo>
                      <a:pt x="336" y="114"/>
                    </a:lnTo>
                    <a:lnTo>
                      <a:pt x="336" y="132"/>
                    </a:lnTo>
                    <a:lnTo>
                      <a:pt x="330" y="138"/>
                    </a:lnTo>
                    <a:lnTo>
                      <a:pt x="318" y="144"/>
                    </a:lnTo>
                    <a:lnTo>
                      <a:pt x="282" y="150"/>
                    </a:lnTo>
                    <a:lnTo>
                      <a:pt x="288" y="156"/>
                    </a:lnTo>
                    <a:lnTo>
                      <a:pt x="288" y="168"/>
                    </a:lnTo>
                    <a:lnTo>
                      <a:pt x="282" y="180"/>
                    </a:lnTo>
                    <a:lnTo>
                      <a:pt x="264" y="192"/>
                    </a:lnTo>
                    <a:lnTo>
                      <a:pt x="246" y="192"/>
                    </a:lnTo>
                    <a:lnTo>
                      <a:pt x="240" y="192"/>
                    </a:lnTo>
                    <a:lnTo>
                      <a:pt x="240" y="204"/>
                    </a:lnTo>
                    <a:lnTo>
                      <a:pt x="234" y="210"/>
                    </a:lnTo>
                    <a:lnTo>
                      <a:pt x="222" y="216"/>
                    </a:lnTo>
                    <a:lnTo>
                      <a:pt x="204" y="216"/>
                    </a:lnTo>
                    <a:lnTo>
                      <a:pt x="168" y="210"/>
                    </a:lnTo>
                    <a:lnTo>
                      <a:pt x="138" y="210"/>
                    </a:lnTo>
                    <a:lnTo>
                      <a:pt x="108" y="216"/>
                    </a:lnTo>
                    <a:lnTo>
                      <a:pt x="84" y="228"/>
                    </a:lnTo>
                    <a:lnTo>
                      <a:pt x="60" y="234"/>
                    </a:lnTo>
                    <a:lnTo>
                      <a:pt x="0" y="15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13" name="Freeform 231"/>
              <p:cNvSpPr/>
              <p:nvPr/>
            </p:nvSpPr>
            <p:spPr bwMode="auto">
              <a:xfrm>
                <a:off x="3168" y="2103"/>
                <a:ext cx="762" cy="426"/>
              </a:xfrm>
              <a:custGeom>
                <a:avLst/>
                <a:gdLst>
                  <a:gd name="T0" fmla="*/ 156 w 762"/>
                  <a:gd name="T1" fmla="*/ 96 h 426"/>
                  <a:gd name="T2" fmla="*/ 186 w 762"/>
                  <a:gd name="T3" fmla="*/ 90 h 426"/>
                  <a:gd name="T4" fmla="*/ 222 w 762"/>
                  <a:gd name="T5" fmla="*/ 84 h 426"/>
                  <a:gd name="T6" fmla="*/ 234 w 762"/>
                  <a:gd name="T7" fmla="*/ 90 h 426"/>
                  <a:gd name="T8" fmla="*/ 246 w 762"/>
                  <a:gd name="T9" fmla="*/ 108 h 426"/>
                  <a:gd name="T10" fmla="*/ 252 w 762"/>
                  <a:gd name="T11" fmla="*/ 114 h 426"/>
                  <a:gd name="T12" fmla="*/ 270 w 762"/>
                  <a:gd name="T13" fmla="*/ 108 h 426"/>
                  <a:gd name="T14" fmla="*/ 306 w 762"/>
                  <a:gd name="T15" fmla="*/ 96 h 426"/>
                  <a:gd name="T16" fmla="*/ 354 w 762"/>
                  <a:gd name="T17" fmla="*/ 78 h 426"/>
                  <a:gd name="T18" fmla="*/ 402 w 762"/>
                  <a:gd name="T19" fmla="*/ 60 h 426"/>
                  <a:gd name="T20" fmla="*/ 450 w 762"/>
                  <a:gd name="T21" fmla="*/ 42 h 426"/>
                  <a:gd name="T22" fmla="*/ 492 w 762"/>
                  <a:gd name="T23" fmla="*/ 18 h 426"/>
                  <a:gd name="T24" fmla="*/ 534 w 762"/>
                  <a:gd name="T25" fmla="*/ 6 h 426"/>
                  <a:gd name="T26" fmla="*/ 558 w 762"/>
                  <a:gd name="T27" fmla="*/ 0 h 426"/>
                  <a:gd name="T28" fmla="*/ 570 w 762"/>
                  <a:gd name="T29" fmla="*/ 0 h 426"/>
                  <a:gd name="T30" fmla="*/ 612 w 762"/>
                  <a:gd name="T31" fmla="*/ 12 h 426"/>
                  <a:gd name="T32" fmla="*/ 636 w 762"/>
                  <a:gd name="T33" fmla="*/ 30 h 426"/>
                  <a:gd name="T34" fmla="*/ 666 w 762"/>
                  <a:gd name="T35" fmla="*/ 42 h 426"/>
                  <a:gd name="T36" fmla="*/ 696 w 762"/>
                  <a:gd name="T37" fmla="*/ 66 h 426"/>
                  <a:gd name="T38" fmla="*/ 726 w 762"/>
                  <a:gd name="T39" fmla="*/ 96 h 426"/>
                  <a:gd name="T40" fmla="*/ 750 w 762"/>
                  <a:gd name="T41" fmla="*/ 132 h 426"/>
                  <a:gd name="T42" fmla="*/ 756 w 762"/>
                  <a:gd name="T43" fmla="*/ 156 h 426"/>
                  <a:gd name="T44" fmla="*/ 762 w 762"/>
                  <a:gd name="T45" fmla="*/ 186 h 426"/>
                  <a:gd name="T46" fmla="*/ 756 w 762"/>
                  <a:gd name="T47" fmla="*/ 198 h 426"/>
                  <a:gd name="T48" fmla="*/ 708 w 762"/>
                  <a:gd name="T49" fmla="*/ 240 h 426"/>
                  <a:gd name="T50" fmla="*/ 660 w 762"/>
                  <a:gd name="T51" fmla="*/ 270 h 426"/>
                  <a:gd name="T52" fmla="*/ 606 w 762"/>
                  <a:gd name="T53" fmla="*/ 294 h 426"/>
                  <a:gd name="T54" fmla="*/ 558 w 762"/>
                  <a:gd name="T55" fmla="*/ 312 h 426"/>
                  <a:gd name="T56" fmla="*/ 516 w 762"/>
                  <a:gd name="T57" fmla="*/ 324 h 426"/>
                  <a:gd name="T58" fmla="*/ 438 w 762"/>
                  <a:gd name="T59" fmla="*/ 354 h 426"/>
                  <a:gd name="T60" fmla="*/ 384 w 762"/>
                  <a:gd name="T61" fmla="*/ 372 h 426"/>
                  <a:gd name="T62" fmla="*/ 312 w 762"/>
                  <a:gd name="T63" fmla="*/ 396 h 426"/>
                  <a:gd name="T64" fmla="*/ 276 w 762"/>
                  <a:gd name="T65" fmla="*/ 414 h 426"/>
                  <a:gd name="T66" fmla="*/ 240 w 762"/>
                  <a:gd name="T67" fmla="*/ 420 h 426"/>
                  <a:gd name="T68" fmla="*/ 204 w 762"/>
                  <a:gd name="T69" fmla="*/ 426 h 426"/>
                  <a:gd name="T70" fmla="*/ 156 w 762"/>
                  <a:gd name="T71" fmla="*/ 426 h 426"/>
                  <a:gd name="T72" fmla="*/ 102 w 762"/>
                  <a:gd name="T73" fmla="*/ 420 h 426"/>
                  <a:gd name="T74" fmla="*/ 72 w 762"/>
                  <a:gd name="T75" fmla="*/ 402 h 426"/>
                  <a:gd name="T76" fmla="*/ 42 w 762"/>
                  <a:gd name="T77" fmla="*/ 384 h 426"/>
                  <a:gd name="T78" fmla="*/ 24 w 762"/>
                  <a:gd name="T79" fmla="*/ 360 h 426"/>
                  <a:gd name="T80" fmla="*/ 6 w 762"/>
                  <a:gd name="T81" fmla="*/ 324 h 426"/>
                  <a:gd name="T82" fmla="*/ 0 w 762"/>
                  <a:gd name="T83" fmla="*/ 294 h 426"/>
                  <a:gd name="T84" fmla="*/ 12 w 762"/>
                  <a:gd name="T85" fmla="*/ 252 h 426"/>
                  <a:gd name="T86" fmla="*/ 42 w 762"/>
                  <a:gd name="T87" fmla="*/ 198 h 426"/>
                  <a:gd name="T88" fmla="*/ 84 w 762"/>
                  <a:gd name="T89" fmla="*/ 138 h 426"/>
                  <a:gd name="T90" fmla="*/ 156 w 762"/>
                  <a:gd name="T91" fmla="*/ 96 h 42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762" h="426">
                    <a:moveTo>
                      <a:pt x="156" y="96"/>
                    </a:moveTo>
                    <a:lnTo>
                      <a:pt x="186" y="90"/>
                    </a:lnTo>
                    <a:lnTo>
                      <a:pt x="222" y="84"/>
                    </a:lnTo>
                    <a:lnTo>
                      <a:pt x="234" y="90"/>
                    </a:lnTo>
                    <a:lnTo>
                      <a:pt x="246" y="108"/>
                    </a:lnTo>
                    <a:lnTo>
                      <a:pt x="252" y="114"/>
                    </a:lnTo>
                    <a:lnTo>
                      <a:pt x="270" y="108"/>
                    </a:lnTo>
                    <a:lnTo>
                      <a:pt x="306" y="96"/>
                    </a:lnTo>
                    <a:lnTo>
                      <a:pt x="354" y="78"/>
                    </a:lnTo>
                    <a:lnTo>
                      <a:pt x="402" y="60"/>
                    </a:lnTo>
                    <a:lnTo>
                      <a:pt x="450" y="42"/>
                    </a:lnTo>
                    <a:lnTo>
                      <a:pt x="492" y="18"/>
                    </a:lnTo>
                    <a:lnTo>
                      <a:pt x="534" y="6"/>
                    </a:lnTo>
                    <a:lnTo>
                      <a:pt x="558" y="0"/>
                    </a:lnTo>
                    <a:lnTo>
                      <a:pt x="570" y="0"/>
                    </a:lnTo>
                    <a:lnTo>
                      <a:pt x="612" y="12"/>
                    </a:lnTo>
                    <a:lnTo>
                      <a:pt x="636" y="30"/>
                    </a:lnTo>
                    <a:lnTo>
                      <a:pt x="666" y="42"/>
                    </a:lnTo>
                    <a:lnTo>
                      <a:pt x="696" y="66"/>
                    </a:lnTo>
                    <a:lnTo>
                      <a:pt x="726" y="96"/>
                    </a:lnTo>
                    <a:lnTo>
                      <a:pt x="750" y="132"/>
                    </a:lnTo>
                    <a:lnTo>
                      <a:pt x="756" y="156"/>
                    </a:lnTo>
                    <a:lnTo>
                      <a:pt x="762" y="186"/>
                    </a:lnTo>
                    <a:lnTo>
                      <a:pt x="756" y="198"/>
                    </a:lnTo>
                    <a:lnTo>
                      <a:pt x="708" y="240"/>
                    </a:lnTo>
                    <a:lnTo>
                      <a:pt x="660" y="270"/>
                    </a:lnTo>
                    <a:lnTo>
                      <a:pt x="606" y="294"/>
                    </a:lnTo>
                    <a:lnTo>
                      <a:pt x="558" y="312"/>
                    </a:lnTo>
                    <a:lnTo>
                      <a:pt x="516" y="324"/>
                    </a:lnTo>
                    <a:lnTo>
                      <a:pt x="438" y="354"/>
                    </a:lnTo>
                    <a:lnTo>
                      <a:pt x="384" y="372"/>
                    </a:lnTo>
                    <a:lnTo>
                      <a:pt x="312" y="396"/>
                    </a:lnTo>
                    <a:lnTo>
                      <a:pt x="276" y="414"/>
                    </a:lnTo>
                    <a:lnTo>
                      <a:pt x="240" y="420"/>
                    </a:lnTo>
                    <a:lnTo>
                      <a:pt x="204" y="426"/>
                    </a:lnTo>
                    <a:lnTo>
                      <a:pt x="156" y="426"/>
                    </a:lnTo>
                    <a:lnTo>
                      <a:pt x="102" y="420"/>
                    </a:lnTo>
                    <a:lnTo>
                      <a:pt x="72" y="402"/>
                    </a:lnTo>
                    <a:lnTo>
                      <a:pt x="42" y="384"/>
                    </a:lnTo>
                    <a:lnTo>
                      <a:pt x="24" y="360"/>
                    </a:lnTo>
                    <a:lnTo>
                      <a:pt x="6" y="324"/>
                    </a:lnTo>
                    <a:lnTo>
                      <a:pt x="0" y="294"/>
                    </a:lnTo>
                    <a:lnTo>
                      <a:pt x="12" y="252"/>
                    </a:lnTo>
                    <a:lnTo>
                      <a:pt x="42" y="198"/>
                    </a:lnTo>
                    <a:lnTo>
                      <a:pt x="84" y="138"/>
                    </a:lnTo>
                    <a:lnTo>
                      <a:pt x="156" y="96"/>
                    </a:lnTo>
                    <a:close/>
                  </a:path>
                </a:pathLst>
              </a:custGeom>
              <a:solidFill>
                <a:srgbClr val="8754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14" name="Freeform 232"/>
              <p:cNvSpPr/>
              <p:nvPr/>
            </p:nvSpPr>
            <p:spPr bwMode="auto">
              <a:xfrm>
                <a:off x="4020" y="1683"/>
                <a:ext cx="924" cy="420"/>
              </a:xfrm>
              <a:custGeom>
                <a:avLst/>
                <a:gdLst>
                  <a:gd name="T0" fmla="*/ 0 w 924"/>
                  <a:gd name="T1" fmla="*/ 402 h 420"/>
                  <a:gd name="T2" fmla="*/ 912 w 924"/>
                  <a:gd name="T3" fmla="*/ 0 h 420"/>
                  <a:gd name="T4" fmla="*/ 924 w 924"/>
                  <a:gd name="T5" fmla="*/ 12 h 420"/>
                  <a:gd name="T6" fmla="*/ 54 w 924"/>
                  <a:gd name="T7" fmla="*/ 420 h 420"/>
                  <a:gd name="T8" fmla="*/ 0 w 924"/>
                  <a:gd name="T9" fmla="*/ 402 h 4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4" h="420">
                    <a:moveTo>
                      <a:pt x="0" y="402"/>
                    </a:moveTo>
                    <a:lnTo>
                      <a:pt x="912" y="0"/>
                    </a:lnTo>
                    <a:lnTo>
                      <a:pt x="924" y="12"/>
                    </a:lnTo>
                    <a:lnTo>
                      <a:pt x="54" y="420"/>
                    </a:lnTo>
                    <a:lnTo>
                      <a:pt x="0" y="402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15" name="Freeform 233"/>
              <p:cNvSpPr/>
              <p:nvPr/>
            </p:nvSpPr>
            <p:spPr bwMode="auto">
              <a:xfrm>
                <a:off x="4020" y="1683"/>
                <a:ext cx="924" cy="420"/>
              </a:xfrm>
              <a:custGeom>
                <a:avLst/>
                <a:gdLst>
                  <a:gd name="T0" fmla="*/ 0 w 924"/>
                  <a:gd name="T1" fmla="*/ 402 h 420"/>
                  <a:gd name="T2" fmla="*/ 912 w 924"/>
                  <a:gd name="T3" fmla="*/ 0 h 420"/>
                  <a:gd name="T4" fmla="*/ 924 w 924"/>
                  <a:gd name="T5" fmla="*/ 12 h 420"/>
                  <a:gd name="T6" fmla="*/ 54 w 924"/>
                  <a:gd name="T7" fmla="*/ 420 h 420"/>
                  <a:gd name="T8" fmla="*/ 0 w 924"/>
                  <a:gd name="T9" fmla="*/ 402 h 4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4" h="420">
                    <a:moveTo>
                      <a:pt x="0" y="402"/>
                    </a:moveTo>
                    <a:lnTo>
                      <a:pt x="912" y="0"/>
                    </a:lnTo>
                    <a:lnTo>
                      <a:pt x="924" y="12"/>
                    </a:lnTo>
                    <a:lnTo>
                      <a:pt x="54" y="420"/>
                    </a:lnTo>
                    <a:lnTo>
                      <a:pt x="0" y="40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16" name="Freeform 234"/>
              <p:cNvSpPr/>
              <p:nvPr/>
            </p:nvSpPr>
            <p:spPr bwMode="auto">
              <a:xfrm>
                <a:off x="3138" y="2103"/>
                <a:ext cx="792" cy="426"/>
              </a:xfrm>
              <a:custGeom>
                <a:avLst/>
                <a:gdLst>
                  <a:gd name="T0" fmla="*/ 282 w 792"/>
                  <a:gd name="T1" fmla="*/ 114 h 426"/>
                  <a:gd name="T2" fmla="*/ 300 w 792"/>
                  <a:gd name="T3" fmla="*/ 108 h 426"/>
                  <a:gd name="T4" fmla="*/ 336 w 792"/>
                  <a:gd name="T5" fmla="*/ 96 h 426"/>
                  <a:gd name="T6" fmla="*/ 384 w 792"/>
                  <a:gd name="T7" fmla="*/ 78 h 426"/>
                  <a:gd name="T8" fmla="*/ 432 w 792"/>
                  <a:gd name="T9" fmla="*/ 60 h 426"/>
                  <a:gd name="T10" fmla="*/ 480 w 792"/>
                  <a:gd name="T11" fmla="*/ 42 h 426"/>
                  <a:gd name="T12" fmla="*/ 522 w 792"/>
                  <a:gd name="T13" fmla="*/ 18 h 426"/>
                  <a:gd name="T14" fmla="*/ 564 w 792"/>
                  <a:gd name="T15" fmla="*/ 6 h 426"/>
                  <a:gd name="T16" fmla="*/ 588 w 792"/>
                  <a:gd name="T17" fmla="*/ 0 h 426"/>
                  <a:gd name="T18" fmla="*/ 600 w 792"/>
                  <a:gd name="T19" fmla="*/ 0 h 426"/>
                  <a:gd name="T20" fmla="*/ 642 w 792"/>
                  <a:gd name="T21" fmla="*/ 12 h 426"/>
                  <a:gd name="T22" fmla="*/ 666 w 792"/>
                  <a:gd name="T23" fmla="*/ 24 h 426"/>
                  <a:gd name="T24" fmla="*/ 696 w 792"/>
                  <a:gd name="T25" fmla="*/ 42 h 426"/>
                  <a:gd name="T26" fmla="*/ 726 w 792"/>
                  <a:gd name="T27" fmla="*/ 66 h 426"/>
                  <a:gd name="T28" fmla="*/ 756 w 792"/>
                  <a:gd name="T29" fmla="*/ 96 h 426"/>
                  <a:gd name="T30" fmla="*/ 780 w 792"/>
                  <a:gd name="T31" fmla="*/ 132 h 426"/>
                  <a:gd name="T32" fmla="*/ 786 w 792"/>
                  <a:gd name="T33" fmla="*/ 156 h 426"/>
                  <a:gd name="T34" fmla="*/ 792 w 792"/>
                  <a:gd name="T35" fmla="*/ 180 h 426"/>
                  <a:gd name="T36" fmla="*/ 786 w 792"/>
                  <a:gd name="T37" fmla="*/ 198 h 426"/>
                  <a:gd name="T38" fmla="*/ 738 w 792"/>
                  <a:gd name="T39" fmla="*/ 240 h 426"/>
                  <a:gd name="T40" fmla="*/ 690 w 792"/>
                  <a:gd name="T41" fmla="*/ 270 h 426"/>
                  <a:gd name="T42" fmla="*/ 636 w 792"/>
                  <a:gd name="T43" fmla="*/ 294 h 426"/>
                  <a:gd name="T44" fmla="*/ 588 w 792"/>
                  <a:gd name="T45" fmla="*/ 312 h 426"/>
                  <a:gd name="T46" fmla="*/ 546 w 792"/>
                  <a:gd name="T47" fmla="*/ 324 h 426"/>
                  <a:gd name="T48" fmla="*/ 468 w 792"/>
                  <a:gd name="T49" fmla="*/ 354 h 426"/>
                  <a:gd name="T50" fmla="*/ 414 w 792"/>
                  <a:gd name="T51" fmla="*/ 372 h 426"/>
                  <a:gd name="T52" fmla="*/ 342 w 792"/>
                  <a:gd name="T53" fmla="*/ 396 h 426"/>
                  <a:gd name="T54" fmla="*/ 306 w 792"/>
                  <a:gd name="T55" fmla="*/ 414 h 426"/>
                  <a:gd name="T56" fmla="*/ 270 w 792"/>
                  <a:gd name="T57" fmla="*/ 420 h 426"/>
                  <a:gd name="T58" fmla="*/ 234 w 792"/>
                  <a:gd name="T59" fmla="*/ 426 h 426"/>
                  <a:gd name="T60" fmla="*/ 186 w 792"/>
                  <a:gd name="T61" fmla="*/ 426 h 426"/>
                  <a:gd name="T62" fmla="*/ 132 w 792"/>
                  <a:gd name="T63" fmla="*/ 420 h 426"/>
                  <a:gd name="T64" fmla="*/ 96 w 792"/>
                  <a:gd name="T65" fmla="*/ 402 h 426"/>
                  <a:gd name="T66" fmla="*/ 42 w 792"/>
                  <a:gd name="T67" fmla="*/ 378 h 426"/>
                  <a:gd name="T68" fmla="*/ 0 w 792"/>
                  <a:gd name="T69" fmla="*/ 342 h 42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792" h="426">
                    <a:moveTo>
                      <a:pt x="282" y="114"/>
                    </a:moveTo>
                    <a:lnTo>
                      <a:pt x="300" y="108"/>
                    </a:lnTo>
                    <a:lnTo>
                      <a:pt x="336" y="96"/>
                    </a:lnTo>
                    <a:lnTo>
                      <a:pt x="384" y="78"/>
                    </a:lnTo>
                    <a:lnTo>
                      <a:pt x="432" y="60"/>
                    </a:lnTo>
                    <a:lnTo>
                      <a:pt x="480" y="42"/>
                    </a:lnTo>
                    <a:lnTo>
                      <a:pt x="522" y="18"/>
                    </a:lnTo>
                    <a:lnTo>
                      <a:pt x="564" y="6"/>
                    </a:lnTo>
                    <a:lnTo>
                      <a:pt x="588" y="0"/>
                    </a:lnTo>
                    <a:lnTo>
                      <a:pt x="600" y="0"/>
                    </a:lnTo>
                    <a:lnTo>
                      <a:pt x="642" y="12"/>
                    </a:lnTo>
                    <a:lnTo>
                      <a:pt x="666" y="24"/>
                    </a:lnTo>
                    <a:lnTo>
                      <a:pt x="696" y="42"/>
                    </a:lnTo>
                    <a:lnTo>
                      <a:pt x="726" y="66"/>
                    </a:lnTo>
                    <a:lnTo>
                      <a:pt x="756" y="96"/>
                    </a:lnTo>
                    <a:lnTo>
                      <a:pt x="780" y="132"/>
                    </a:lnTo>
                    <a:lnTo>
                      <a:pt x="786" y="156"/>
                    </a:lnTo>
                    <a:lnTo>
                      <a:pt x="792" y="180"/>
                    </a:lnTo>
                    <a:lnTo>
                      <a:pt x="786" y="198"/>
                    </a:lnTo>
                    <a:lnTo>
                      <a:pt x="738" y="240"/>
                    </a:lnTo>
                    <a:lnTo>
                      <a:pt x="690" y="270"/>
                    </a:lnTo>
                    <a:lnTo>
                      <a:pt x="636" y="294"/>
                    </a:lnTo>
                    <a:lnTo>
                      <a:pt x="588" y="312"/>
                    </a:lnTo>
                    <a:lnTo>
                      <a:pt x="546" y="324"/>
                    </a:lnTo>
                    <a:lnTo>
                      <a:pt x="468" y="354"/>
                    </a:lnTo>
                    <a:lnTo>
                      <a:pt x="414" y="372"/>
                    </a:lnTo>
                    <a:lnTo>
                      <a:pt x="342" y="396"/>
                    </a:lnTo>
                    <a:lnTo>
                      <a:pt x="306" y="414"/>
                    </a:lnTo>
                    <a:lnTo>
                      <a:pt x="270" y="420"/>
                    </a:lnTo>
                    <a:lnTo>
                      <a:pt x="234" y="426"/>
                    </a:lnTo>
                    <a:lnTo>
                      <a:pt x="186" y="426"/>
                    </a:lnTo>
                    <a:lnTo>
                      <a:pt x="132" y="420"/>
                    </a:lnTo>
                    <a:lnTo>
                      <a:pt x="96" y="402"/>
                    </a:lnTo>
                    <a:lnTo>
                      <a:pt x="42" y="378"/>
                    </a:lnTo>
                    <a:lnTo>
                      <a:pt x="0" y="34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17" name="Freeform 235"/>
              <p:cNvSpPr/>
              <p:nvPr/>
            </p:nvSpPr>
            <p:spPr bwMode="auto">
              <a:xfrm>
                <a:off x="3834" y="2379"/>
                <a:ext cx="24" cy="114"/>
              </a:xfrm>
              <a:custGeom>
                <a:avLst/>
                <a:gdLst>
                  <a:gd name="T0" fmla="*/ 24 w 24"/>
                  <a:gd name="T1" fmla="*/ 114 h 114"/>
                  <a:gd name="T2" fmla="*/ 24 w 24"/>
                  <a:gd name="T3" fmla="*/ 84 h 114"/>
                  <a:gd name="T4" fmla="*/ 18 w 24"/>
                  <a:gd name="T5" fmla="*/ 54 h 114"/>
                  <a:gd name="T6" fmla="*/ 12 w 24"/>
                  <a:gd name="T7" fmla="*/ 18 h 114"/>
                  <a:gd name="T8" fmla="*/ 0 w 24"/>
                  <a:gd name="T9" fmla="*/ 0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" h="114">
                    <a:moveTo>
                      <a:pt x="24" y="114"/>
                    </a:moveTo>
                    <a:lnTo>
                      <a:pt x="24" y="84"/>
                    </a:lnTo>
                    <a:lnTo>
                      <a:pt x="18" y="54"/>
                    </a:lnTo>
                    <a:lnTo>
                      <a:pt x="12" y="18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18" name="Freeform 236"/>
              <p:cNvSpPr/>
              <p:nvPr/>
            </p:nvSpPr>
            <p:spPr bwMode="auto">
              <a:xfrm>
                <a:off x="3342" y="2211"/>
                <a:ext cx="72" cy="48"/>
              </a:xfrm>
              <a:custGeom>
                <a:avLst/>
                <a:gdLst>
                  <a:gd name="T0" fmla="*/ 6 w 72"/>
                  <a:gd name="T1" fmla="*/ 0 h 48"/>
                  <a:gd name="T2" fmla="*/ 18 w 72"/>
                  <a:gd name="T3" fmla="*/ 0 h 48"/>
                  <a:gd name="T4" fmla="*/ 30 w 72"/>
                  <a:gd name="T5" fmla="*/ 0 h 48"/>
                  <a:gd name="T6" fmla="*/ 42 w 72"/>
                  <a:gd name="T7" fmla="*/ 0 h 48"/>
                  <a:gd name="T8" fmla="*/ 48 w 72"/>
                  <a:gd name="T9" fmla="*/ 0 h 48"/>
                  <a:gd name="T10" fmla="*/ 60 w 72"/>
                  <a:gd name="T11" fmla="*/ 6 h 48"/>
                  <a:gd name="T12" fmla="*/ 72 w 72"/>
                  <a:gd name="T13" fmla="*/ 6 h 48"/>
                  <a:gd name="T14" fmla="*/ 48 w 72"/>
                  <a:gd name="T15" fmla="*/ 12 h 48"/>
                  <a:gd name="T16" fmla="*/ 36 w 72"/>
                  <a:gd name="T17" fmla="*/ 18 h 48"/>
                  <a:gd name="T18" fmla="*/ 24 w 72"/>
                  <a:gd name="T19" fmla="*/ 24 h 48"/>
                  <a:gd name="T20" fmla="*/ 18 w 72"/>
                  <a:gd name="T21" fmla="*/ 30 h 48"/>
                  <a:gd name="T22" fmla="*/ 12 w 72"/>
                  <a:gd name="T23" fmla="*/ 42 h 48"/>
                  <a:gd name="T24" fmla="*/ 0 w 72"/>
                  <a:gd name="T25" fmla="*/ 48 h 4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2" h="48">
                    <a:moveTo>
                      <a:pt x="6" y="0"/>
                    </a:moveTo>
                    <a:lnTo>
                      <a:pt x="18" y="0"/>
                    </a:lnTo>
                    <a:lnTo>
                      <a:pt x="30" y="0"/>
                    </a:lnTo>
                    <a:lnTo>
                      <a:pt x="42" y="0"/>
                    </a:lnTo>
                    <a:lnTo>
                      <a:pt x="48" y="0"/>
                    </a:lnTo>
                    <a:lnTo>
                      <a:pt x="60" y="6"/>
                    </a:lnTo>
                    <a:lnTo>
                      <a:pt x="72" y="6"/>
                    </a:lnTo>
                    <a:lnTo>
                      <a:pt x="48" y="12"/>
                    </a:lnTo>
                    <a:lnTo>
                      <a:pt x="36" y="18"/>
                    </a:lnTo>
                    <a:lnTo>
                      <a:pt x="24" y="24"/>
                    </a:lnTo>
                    <a:lnTo>
                      <a:pt x="18" y="30"/>
                    </a:lnTo>
                    <a:lnTo>
                      <a:pt x="12" y="42"/>
                    </a:lnTo>
                    <a:lnTo>
                      <a:pt x="0" y="4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19" name="Freeform 237"/>
              <p:cNvSpPr/>
              <p:nvPr/>
            </p:nvSpPr>
            <p:spPr bwMode="auto">
              <a:xfrm>
                <a:off x="3402" y="2223"/>
                <a:ext cx="12" cy="30"/>
              </a:xfrm>
              <a:custGeom>
                <a:avLst/>
                <a:gdLst>
                  <a:gd name="T0" fmla="*/ 12 w 12"/>
                  <a:gd name="T1" fmla="*/ 0 h 30"/>
                  <a:gd name="T2" fmla="*/ 6 w 12"/>
                  <a:gd name="T3" fmla="*/ 0 h 30"/>
                  <a:gd name="T4" fmla="*/ 0 w 12"/>
                  <a:gd name="T5" fmla="*/ 12 h 30"/>
                  <a:gd name="T6" fmla="*/ 0 w 12"/>
                  <a:gd name="T7" fmla="*/ 24 h 30"/>
                  <a:gd name="T8" fmla="*/ 0 w 12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30">
                    <a:moveTo>
                      <a:pt x="12" y="0"/>
                    </a:moveTo>
                    <a:lnTo>
                      <a:pt x="6" y="0"/>
                    </a:lnTo>
                    <a:lnTo>
                      <a:pt x="0" y="12"/>
                    </a:lnTo>
                    <a:lnTo>
                      <a:pt x="0" y="24"/>
                    </a:lnTo>
                    <a:lnTo>
                      <a:pt x="0" y="3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20" name="Freeform 238"/>
              <p:cNvSpPr/>
              <p:nvPr/>
            </p:nvSpPr>
            <p:spPr bwMode="auto">
              <a:xfrm>
                <a:off x="3036" y="2097"/>
                <a:ext cx="522" cy="672"/>
              </a:xfrm>
              <a:custGeom>
                <a:avLst/>
                <a:gdLst>
                  <a:gd name="T0" fmla="*/ 36 w 522"/>
                  <a:gd name="T1" fmla="*/ 0 h 672"/>
                  <a:gd name="T2" fmla="*/ 18 w 522"/>
                  <a:gd name="T3" fmla="*/ 18 h 672"/>
                  <a:gd name="T4" fmla="*/ 12 w 522"/>
                  <a:gd name="T5" fmla="*/ 36 h 672"/>
                  <a:gd name="T6" fmla="*/ 6 w 522"/>
                  <a:gd name="T7" fmla="*/ 66 h 672"/>
                  <a:gd name="T8" fmla="*/ 6 w 522"/>
                  <a:gd name="T9" fmla="*/ 102 h 672"/>
                  <a:gd name="T10" fmla="*/ 6 w 522"/>
                  <a:gd name="T11" fmla="*/ 120 h 672"/>
                  <a:gd name="T12" fmla="*/ 6 w 522"/>
                  <a:gd name="T13" fmla="*/ 150 h 672"/>
                  <a:gd name="T14" fmla="*/ 0 w 522"/>
                  <a:gd name="T15" fmla="*/ 180 h 672"/>
                  <a:gd name="T16" fmla="*/ 6 w 522"/>
                  <a:gd name="T17" fmla="*/ 210 h 672"/>
                  <a:gd name="T18" fmla="*/ 18 w 522"/>
                  <a:gd name="T19" fmla="*/ 252 h 672"/>
                  <a:gd name="T20" fmla="*/ 42 w 522"/>
                  <a:gd name="T21" fmla="*/ 288 h 672"/>
                  <a:gd name="T22" fmla="*/ 66 w 522"/>
                  <a:gd name="T23" fmla="*/ 324 h 672"/>
                  <a:gd name="T24" fmla="*/ 78 w 522"/>
                  <a:gd name="T25" fmla="*/ 336 h 672"/>
                  <a:gd name="T26" fmla="*/ 102 w 522"/>
                  <a:gd name="T27" fmla="*/ 348 h 672"/>
                  <a:gd name="T28" fmla="*/ 108 w 522"/>
                  <a:gd name="T29" fmla="*/ 420 h 672"/>
                  <a:gd name="T30" fmla="*/ 102 w 522"/>
                  <a:gd name="T31" fmla="*/ 462 h 672"/>
                  <a:gd name="T32" fmla="*/ 84 w 522"/>
                  <a:gd name="T33" fmla="*/ 492 h 672"/>
                  <a:gd name="T34" fmla="*/ 72 w 522"/>
                  <a:gd name="T35" fmla="*/ 516 h 672"/>
                  <a:gd name="T36" fmla="*/ 60 w 522"/>
                  <a:gd name="T37" fmla="*/ 540 h 672"/>
                  <a:gd name="T38" fmla="*/ 72 w 522"/>
                  <a:gd name="T39" fmla="*/ 540 h 672"/>
                  <a:gd name="T40" fmla="*/ 84 w 522"/>
                  <a:gd name="T41" fmla="*/ 540 h 672"/>
                  <a:gd name="T42" fmla="*/ 72 w 522"/>
                  <a:gd name="T43" fmla="*/ 570 h 672"/>
                  <a:gd name="T44" fmla="*/ 54 w 522"/>
                  <a:gd name="T45" fmla="*/ 606 h 672"/>
                  <a:gd name="T46" fmla="*/ 42 w 522"/>
                  <a:gd name="T47" fmla="*/ 654 h 672"/>
                  <a:gd name="T48" fmla="*/ 66 w 522"/>
                  <a:gd name="T49" fmla="*/ 654 h 672"/>
                  <a:gd name="T50" fmla="*/ 108 w 522"/>
                  <a:gd name="T51" fmla="*/ 654 h 672"/>
                  <a:gd name="T52" fmla="*/ 144 w 522"/>
                  <a:gd name="T53" fmla="*/ 648 h 672"/>
                  <a:gd name="T54" fmla="*/ 186 w 522"/>
                  <a:gd name="T55" fmla="*/ 636 h 672"/>
                  <a:gd name="T56" fmla="*/ 228 w 522"/>
                  <a:gd name="T57" fmla="*/ 624 h 672"/>
                  <a:gd name="T58" fmla="*/ 258 w 522"/>
                  <a:gd name="T59" fmla="*/ 624 h 672"/>
                  <a:gd name="T60" fmla="*/ 282 w 522"/>
                  <a:gd name="T61" fmla="*/ 624 h 672"/>
                  <a:gd name="T62" fmla="*/ 354 w 522"/>
                  <a:gd name="T63" fmla="*/ 660 h 672"/>
                  <a:gd name="T64" fmla="*/ 396 w 522"/>
                  <a:gd name="T65" fmla="*/ 672 h 672"/>
                  <a:gd name="T66" fmla="*/ 408 w 522"/>
                  <a:gd name="T67" fmla="*/ 648 h 672"/>
                  <a:gd name="T68" fmla="*/ 438 w 522"/>
                  <a:gd name="T69" fmla="*/ 606 h 672"/>
                  <a:gd name="T70" fmla="*/ 480 w 522"/>
                  <a:gd name="T71" fmla="*/ 570 h 672"/>
                  <a:gd name="T72" fmla="*/ 510 w 522"/>
                  <a:gd name="T73" fmla="*/ 546 h 672"/>
                  <a:gd name="T74" fmla="*/ 522 w 522"/>
                  <a:gd name="T75" fmla="*/ 540 h 672"/>
                  <a:gd name="T76" fmla="*/ 522 w 522"/>
                  <a:gd name="T77" fmla="*/ 528 h 672"/>
                  <a:gd name="T78" fmla="*/ 504 w 522"/>
                  <a:gd name="T79" fmla="*/ 474 h 672"/>
                  <a:gd name="T80" fmla="*/ 498 w 522"/>
                  <a:gd name="T81" fmla="*/ 420 h 67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522" h="672">
                    <a:moveTo>
                      <a:pt x="36" y="0"/>
                    </a:moveTo>
                    <a:lnTo>
                      <a:pt x="18" y="18"/>
                    </a:lnTo>
                    <a:lnTo>
                      <a:pt x="12" y="36"/>
                    </a:lnTo>
                    <a:lnTo>
                      <a:pt x="6" y="66"/>
                    </a:lnTo>
                    <a:lnTo>
                      <a:pt x="6" y="102"/>
                    </a:lnTo>
                    <a:lnTo>
                      <a:pt x="6" y="120"/>
                    </a:lnTo>
                    <a:lnTo>
                      <a:pt x="6" y="150"/>
                    </a:lnTo>
                    <a:lnTo>
                      <a:pt x="0" y="180"/>
                    </a:lnTo>
                    <a:lnTo>
                      <a:pt x="6" y="210"/>
                    </a:lnTo>
                    <a:lnTo>
                      <a:pt x="18" y="252"/>
                    </a:lnTo>
                    <a:lnTo>
                      <a:pt x="42" y="288"/>
                    </a:lnTo>
                    <a:lnTo>
                      <a:pt x="66" y="324"/>
                    </a:lnTo>
                    <a:lnTo>
                      <a:pt x="78" y="336"/>
                    </a:lnTo>
                    <a:lnTo>
                      <a:pt x="102" y="348"/>
                    </a:lnTo>
                    <a:lnTo>
                      <a:pt x="108" y="420"/>
                    </a:lnTo>
                    <a:lnTo>
                      <a:pt x="102" y="462"/>
                    </a:lnTo>
                    <a:lnTo>
                      <a:pt x="84" y="492"/>
                    </a:lnTo>
                    <a:lnTo>
                      <a:pt x="72" y="516"/>
                    </a:lnTo>
                    <a:lnTo>
                      <a:pt x="60" y="540"/>
                    </a:lnTo>
                    <a:lnTo>
                      <a:pt x="72" y="540"/>
                    </a:lnTo>
                    <a:lnTo>
                      <a:pt x="84" y="540"/>
                    </a:lnTo>
                    <a:lnTo>
                      <a:pt x="72" y="57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66" y="654"/>
                    </a:lnTo>
                    <a:lnTo>
                      <a:pt x="108" y="654"/>
                    </a:lnTo>
                    <a:lnTo>
                      <a:pt x="144" y="648"/>
                    </a:lnTo>
                    <a:lnTo>
                      <a:pt x="186" y="636"/>
                    </a:lnTo>
                    <a:lnTo>
                      <a:pt x="228" y="624"/>
                    </a:lnTo>
                    <a:lnTo>
                      <a:pt x="258" y="624"/>
                    </a:lnTo>
                    <a:lnTo>
                      <a:pt x="282" y="624"/>
                    </a:lnTo>
                    <a:lnTo>
                      <a:pt x="354" y="660"/>
                    </a:lnTo>
                    <a:lnTo>
                      <a:pt x="396" y="672"/>
                    </a:lnTo>
                    <a:lnTo>
                      <a:pt x="408" y="648"/>
                    </a:lnTo>
                    <a:lnTo>
                      <a:pt x="438" y="606"/>
                    </a:lnTo>
                    <a:lnTo>
                      <a:pt x="480" y="570"/>
                    </a:lnTo>
                    <a:lnTo>
                      <a:pt x="510" y="546"/>
                    </a:lnTo>
                    <a:lnTo>
                      <a:pt x="522" y="540"/>
                    </a:lnTo>
                    <a:lnTo>
                      <a:pt x="522" y="528"/>
                    </a:lnTo>
                    <a:lnTo>
                      <a:pt x="504" y="474"/>
                    </a:lnTo>
                    <a:lnTo>
                      <a:pt x="498" y="42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21" name="Freeform 239"/>
              <p:cNvSpPr/>
              <p:nvPr/>
            </p:nvSpPr>
            <p:spPr bwMode="auto">
              <a:xfrm>
                <a:off x="3120" y="2589"/>
                <a:ext cx="228" cy="48"/>
              </a:xfrm>
              <a:custGeom>
                <a:avLst/>
                <a:gdLst>
                  <a:gd name="T0" fmla="*/ 0 w 228"/>
                  <a:gd name="T1" fmla="*/ 48 h 48"/>
                  <a:gd name="T2" fmla="*/ 36 w 228"/>
                  <a:gd name="T3" fmla="*/ 42 h 48"/>
                  <a:gd name="T4" fmla="*/ 66 w 228"/>
                  <a:gd name="T5" fmla="*/ 36 h 48"/>
                  <a:gd name="T6" fmla="*/ 96 w 228"/>
                  <a:gd name="T7" fmla="*/ 36 h 48"/>
                  <a:gd name="T8" fmla="*/ 126 w 228"/>
                  <a:gd name="T9" fmla="*/ 36 h 48"/>
                  <a:gd name="T10" fmla="*/ 156 w 228"/>
                  <a:gd name="T11" fmla="*/ 36 h 48"/>
                  <a:gd name="T12" fmla="*/ 180 w 228"/>
                  <a:gd name="T13" fmla="*/ 36 h 48"/>
                  <a:gd name="T14" fmla="*/ 204 w 228"/>
                  <a:gd name="T15" fmla="*/ 42 h 48"/>
                  <a:gd name="T16" fmla="*/ 216 w 228"/>
                  <a:gd name="T17" fmla="*/ 42 h 48"/>
                  <a:gd name="T18" fmla="*/ 216 w 228"/>
                  <a:gd name="T19" fmla="*/ 42 h 48"/>
                  <a:gd name="T20" fmla="*/ 216 w 228"/>
                  <a:gd name="T21" fmla="*/ 30 h 48"/>
                  <a:gd name="T22" fmla="*/ 222 w 228"/>
                  <a:gd name="T23" fmla="*/ 18 h 48"/>
                  <a:gd name="T24" fmla="*/ 228 w 228"/>
                  <a:gd name="T25" fmla="*/ 0 h 4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28" h="48">
                    <a:moveTo>
                      <a:pt x="0" y="48"/>
                    </a:moveTo>
                    <a:lnTo>
                      <a:pt x="36" y="42"/>
                    </a:lnTo>
                    <a:lnTo>
                      <a:pt x="66" y="36"/>
                    </a:lnTo>
                    <a:lnTo>
                      <a:pt x="96" y="36"/>
                    </a:lnTo>
                    <a:lnTo>
                      <a:pt x="126" y="36"/>
                    </a:lnTo>
                    <a:lnTo>
                      <a:pt x="156" y="36"/>
                    </a:lnTo>
                    <a:lnTo>
                      <a:pt x="180" y="36"/>
                    </a:lnTo>
                    <a:lnTo>
                      <a:pt x="204" y="42"/>
                    </a:lnTo>
                    <a:lnTo>
                      <a:pt x="216" y="42"/>
                    </a:lnTo>
                    <a:lnTo>
                      <a:pt x="216" y="30"/>
                    </a:lnTo>
                    <a:lnTo>
                      <a:pt x="222" y="18"/>
                    </a:lnTo>
                    <a:lnTo>
                      <a:pt x="22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22" name="Freeform 240"/>
              <p:cNvSpPr/>
              <p:nvPr/>
            </p:nvSpPr>
            <p:spPr bwMode="auto">
              <a:xfrm>
                <a:off x="3972" y="2073"/>
                <a:ext cx="42" cy="12"/>
              </a:xfrm>
              <a:custGeom>
                <a:avLst/>
                <a:gdLst>
                  <a:gd name="T0" fmla="*/ 42 w 42"/>
                  <a:gd name="T1" fmla="*/ 12 h 12"/>
                  <a:gd name="T2" fmla="*/ 36 w 42"/>
                  <a:gd name="T3" fmla="*/ 6 h 12"/>
                  <a:gd name="T4" fmla="*/ 30 w 42"/>
                  <a:gd name="T5" fmla="*/ 0 h 12"/>
                  <a:gd name="T6" fmla="*/ 18 w 42"/>
                  <a:gd name="T7" fmla="*/ 0 h 12"/>
                  <a:gd name="T8" fmla="*/ 0 w 42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" h="12">
                    <a:moveTo>
                      <a:pt x="42" y="12"/>
                    </a:moveTo>
                    <a:lnTo>
                      <a:pt x="36" y="6"/>
                    </a:lnTo>
                    <a:lnTo>
                      <a:pt x="30" y="0"/>
                    </a:lnTo>
                    <a:lnTo>
                      <a:pt x="18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23" name="Freeform 241"/>
              <p:cNvSpPr/>
              <p:nvPr/>
            </p:nvSpPr>
            <p:spPr bwMode="auto">
              <a:xfrm>
                <a:off x="3990" y="2145"/>
                <a:ext cx="66" cy="24"/>
              </a:xfrm>
              <a:custGeom>
                <a:avLst/>
                <a:gdLst>
                  <a:gd name="T0" fmla="*/ 66 w 66"/>
                  <a:gd name="T1" fmla="*/ 24 h 24"/>
                  <a:gd name="T2" fmla="*/ 48 w 66"/>
                  <a:gd name="T3" fmla="*/ 24 h 24"/>
                  <a:gd name="T4" fmla="*/ 30 w 66"/>
                  <a:gd name="T5" fmla="*/ 18 h 24"/>
                  <a:gd name="T6" fmla="*/ 18 w 66"/>
                  <a:gd name="T7" fmla="*/ 12 h 24"/>
                  <a:gd name="T8" fmla="*/ 0 w 66"/>
                  <a:gd name="T9" fmla="*/ 6 h 24"/>
                  <a:gd name="T10" fmla="*/ 0 w 66"/>
                  <a:gd name="T11" fmla="*/ 0 h 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6" h="24">
                    <a:moveTo>
                      <a:pt x="66" y="24"/>
                    </a:moveTo>
                    <a:lnTo>
                      <a:pt x="48" y="24"/>
                    </a:lnTo>
                    <a:lnTo>
                      <a:pt x="30" y="18"/>
                    </a:lnTo>
                    <a:lnTo>
                      <a:pt x="18" y="12"/>
                    </a:lnTo>
                    <a:lnTo>
                      <a:pt x="0" y="6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24" name="Freeform 242"/>
              <p:cNvSpPr/>
              <p:nvPr/>
            </p:nvSpPr>
            <p:spPr bwMode="auto">
              <a:xfrm>
                <a:off x="3960" y="2193"/>
                <a:ext cx="54" cy="18"/>
              </a:xfrm>
              <a:custGeom>
                <a:avLst/>
                <a:gdLst>
                  <a:gd name="T0" fmla="*/ 54 w 54"/>
                  <a:gd name="T1" fmla="*/ 18 h 18"/>
                  <a:gd name="T2" fmla="*/ 42 w 54"/>
                  <a:gd name="T3" fmla="*/ 18 h 18"/>
                  <a:gd name="T4" fmla="*/ 24 w 54"/>
                  <a:gd name="T5" fmla="*/ 12 h 18"/>
                  <a:gd name="T6" fmla="*/ 6 w 54"/>
                  <a:gd name="T7" fmla="*/ 6 h 18"/>
                  <a:gd name="T8" fmla="*/ 0 w 54"/>
                  <a:gd name="T9" fmla="*/ 0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" h="18">
                    <a:moveTo>
                      <a:pt x="54" y="18"/>
                    </a:moveTo>
                    <a:lnTo>
                      <a:pt x="42" y="18"/>
                    </a:lnTo>
                    <a:lnTo>
                      <a:pt x="24" y="12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25" name="Freeform 243"/>
              <p:cNvSpPr/>
              <p:nvPr/>
            </p:nvSpPr>
            <p:spPr bwMode="auto">
              <a:xfrm>
                <a:off x="3528" y="2733"/>
                <a:ext cx="60" cy="450"/>
              </a:xfrm>
              <a:custGeom>
                <a:avLst/>
                <a:gdLst>
                  <a:gd name="T0" fmla="*/ 60 w 60"/>
                  <a:gd name="T1" fmla="*/ 0 h 450"/>
                  <a:gd name="T2" fmla="*/ 54 w 60"/>
                  <a:gd name="T3" fmla="*/ 12 h 450"/>
                  <a:gd name="T4" fmla="*/ 42 w 60"/>
                  <a:gd name="T5" fmla="*/ 18 h 450"/>
                  <a:gd name="T6" fmla="*/ 42 w 60"/>
                  <a:gd name="T7" fmla="*/ 24 h 450"/>
                  <a:gd name="T8" fmla="*/ 30 w 60"/>
                  <a:gd name="T9" fmla="*/ 30 h 450"/>
                  <a:gd name="T10" fmla="*/ 18 w 60"/>
                  <a:gd name="T11" fmla="*/ 36 h 450"/>
                  <a:gd name="T12" fmla="*/ 30 w 60"/>
                  <a:gd name="T13" fmla="*/ 42 h 450"/>
                  <a:gd name="T14" fmla="*/ 42 w 60"/>
                  <a:gd name="T15" fmla="*/ 66 h 450"/>
                  <a:gd name="T16" fmla="*/ 48 w 60"/>
                  <a:gd name="T17" fmla="*/ 84 h 450"/>
                  <a:gd name="T18" fmla="*/ 54 w 60"/>
                  <a:gd name="T19" fmla="*/ 114 h 450"/>
                  <a:gd name="T20" fmla="*/ 54 w 60"/>
                  <a:gd name="T21" fmla="*/ 132 h 450"/>
                  <a:gd name="T22" fmla="*/ 48 w 60"/>
                  <a:gd name="T23" fmla="*/ 156 h 450"/>
                  <a:gd name="T24" fmla="*/ 42 w 60"/>
                  <a:gd name="T25" fmla="*/ 180 h 450"/>
                  <a:gd name="T26" fmla="*/ 30 w 60"/>
                  <a:gd name="T27" fmla="*/ 198 h 450"/>
                  <a:gd name="T28" fmla="*/ 18 w 60"/>
                  <a:gd name="T29" fmla="*/ 216 h 450"/>
                  <a:gd name="T30" fmla="*/ 12 w 60"/>
                  <a:gd name="T31" fmla="*/ 240 h 450"/>
                  <a:gd name="T32" fmla="*/ 6 w 60"/>
                  <a:gd name="T33" fmla="*/ 258 h 450"/>
                  <a:gd name="T34" fmla="*/ 0 w 60"/>
                  <a:gd name="T35" fmla="*/ 282 h 450"/>
                  <a:gd name="T36" fmla="*/ 6 w 60"/>
                  <a:gd name="T37" fmla="*/ 312 h 450"/>
                  <a:gd name="T38" fmla="*/ 6 w 60"/>
                  <a:gd name="T39" fmla="*/ 336 h 450"/>
                  <a:gd name="T40" fmla="*/ 6 w 60"/>
                  <a:gd name="T41" fmla="*/ 348 h 450"/>
                  <a:gd name="T42" fmla="*/ 6 w 60"/>
                  <a:gd name="T43" fmla="*/ 372 h 450"/>
                  <a:gd name="T44" fmla="*/ 6 w 60"/>
                  <a:gd name="T45" fmla="*/ 408 h 450"/>
                  <a:gd name="T46" fmla="*/ 6 w 60"/>
                  <a:gd name="T47" fmla="*/ 450 h 45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60" h="450">
                    <a:moveTo>
                      <a:pt x="60" y="0"/>
                    </a:moveTo>
                    <a:lnTo>
                      <a:pt x="54" y="12"/>
                    </a:lnTo>
                    <a:lnTo>
                      <a:pt x="42" y="18"/>
                    </a:lnTo>
                    <a:lnTo>
                      <a:pt x="42" y="24"/>
                    </a:lnTo>
                    <a:lnTo>
                      <a:pt x="30" y="30"/>
                    </a:lnTo>
                    <a:lnTo>
                      <a:pt x="18" y="36"/>
                    </a:lnTo>
                    <a:lnTo>
                      <a:pt x="30" y="42"/>
                    </a:lnTo>
                    <a:lnTo>
                      <a:pt x="42" y="66"/>
                    </a:lnTo>
                    <a:lnTo>
                      <a:pt x="48" y="84"/>
                    </a:lnTo>
                    <a:lnTo>
                      <a:pt x="54" y="114"/>
                    </a:lnTo>
                    <a:lnTo>
                      <a:pt x="54" y="132"/>
                    </a:lnTo>
                    <a:lnTo>
                      <a:pt x="48" y="156"/>
                    </a:lnTo>
                    <a:lnTo>
                      <a:pt x="42" y="180"/>
                    </a:lnTo>
                    <a:lnTo>
                      <a:pt x="30" y="198"/>
                    </a:lnTo>
                    <a:lnTo>
                      <a:pt x="18" y="216"/>
                    </a:lnTo>
                    <a:lnTo>
                      <a:pt x="12" y="240"/>
                    </a:lnTo>
                    <a:lnTo>
                      <a:pt x="6" y="258"/>
                    </a:lnTo>
                    <a:lnTo>
                      <a:pt x="0" y="282"/>
                    </a:lnTo>
                    <a:lnTo>
                      <a:pt x="6" y="312"/>
                    </a:lnTo>
                    <a:lnTo>
                      <a:pt x="6" y="336"/>
                    </a:lnTo>
                    <a:lnTo>
                      <a:pt x="6" y="348"/>
                    </a:lnTo>
                    <a:lnTo>
                      <a:pt x="6" y="372"/>
                    </a:lnTo>
                    <a:lnTo>
                      <a:pt x="6" y="408"/>
                    </a:lnTo>
                    <a:lnTo>
                      <a:pt x="6" y="45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26" name="Freeform 244"/>
              <p:cNvSpPr/>
              <p:nvPr/>
            </p:nvSpPr>
            <p:spPr bwMode="auto">
              <a:xfrm>
                <a:off x="2994" y="3237"/>
                <a:ext cx="1014" cy="168"/>
              </a:xfrm>
              <a:custGeom>
                <a:avLst/>
                <a:gdLst>
                  <a:gd name="T0" fmla="*/ 222 w 1014"/>
                  <a:gd name="T1" fmla="*/ 24 h 168"/>
                  <a:gd name="T2" fmla="*/ 186 w 1014"/>
                  <a:gd name="T3" fmla="*/ 24 h 168"/>
                  <a:gd name="T4" fmla="*/ 132 w 1014"/>
                  <a:gd name="T5" fmla="*/ 30 h 168"/>
                  <a:gd name="T6" fmla="*/ 78 w 1014"/>
                  <a:gd name="T7" fmla="*/ 48 h 168"/>
                  <a:gd name="T8" fmla="*/ 48 w 1014"/>
                  <a:gd name="T9" fmla="*/ 60 h 168"/>
                  <a:gd name="T10" fmla="*/ 24 w 1014"/>
                  <a:gd name="T11" fmla="*/ 78 h 168"/>
                  <a:gd name="T12" fmla="*/ 6 w 1014"/>
                  <a:gd name="T13" fmla="*/ 108 h 168"/>
                  <a:gd name="T14" fmla="*/ 0 w 1014"/>
                  <a:gd name="T15" fmla="*/ 138 h 168"/>
                  <a:gd name="T16" fmla="*/ 6 w 1014"/>
                  <a:gd name="T17" fmla="*/ 156 h 168"/>
                  <a:gd name="T18" fmla="*/ 24 w 1014"/>
                  <a:gd name="T19" fmla="*/ 162 h 168"/>
                  <a:gd name="T20" fmla="*/ 54 w 1014"/>
                  <a:gd name="T21" fmla="*/ 168 h 168"/>
                  <a:gd name="T22" fmla="*/ 114 w 1014"/>
                  <a:gd name="T23" fmla="*/ 168 h 168"/>
                  <a:gd name="T24" fmla="*/ 174 w 1014"/>
                  <a:gd name="T25" fmla="*/ 156 h 168"/>
                  <a:gd name="T26" fmla="*/ 216 w 1014"/>
                  <a:gd name="T27" fmla="*/ 144 h 168"/>
                  <a:gd name="T28" fmla="*/ 288 w 1014"/>
                  <a:gd name="T29" fmla="*/ 144 h 168"/>
                  <a:gd name="T30" fmla="*/ 330 w 1014"/>
                  <a:gd name="T31" fmla="*/ 138 h 168"/>
                  <a:gd name="T32" fmla="*/ 378 w 1014"/>
                  <a:gd name="T33" fmla="*/ 120 h 168"/>
                  <a:gd name="T34" fmla="*/ 420 w 1014"/>
                  <a:gd name="T35" fmla="*/ 120 h 168"/>
                  <a:gd name="T36" fmla="*/ 456 w 1014"/>
                  <a:gd name="T37" fmla="*/ 114 h 168"/>
                  <a:gd name="T38" fmla="*/ 486 w 1014"/>
                  <a:gd name="T39" fmla="*/ 108 h 168"/>
                  <a:gd name="T40" fmla="*/ 510 w 1014"/>
                  <a:gd name="T41" fmla="*/ 96 h 168"/>
                  <a:gd name="T42" fmla="*/ 534 w 1014"/>
                  <a:gd name="T43" fmla="*/ 54 h 168"/>
                  <a:gd name="T44" fmla="*/ 540 w 1014"/>
                  <a:gd name="T45" fmla="*/ 72 h 168"/>
                  <a:gd name="T46" fmla="*/ 552 w 1014"/>
                  <a:gd name="T47" fmla="*/ 90 h 168"/>
                  <a:gd name="T48" fmla="*/ 576 w 1014"/>
                  <a:gd name="T49" fmla="*/ 108 h 168"/>
                  <a:gd name="T50" fmla="*/ 612 w 1014"/>
                  <a:gd name="T51" fmla="*/ 114 h 168"/>
                  <a:gd name="T52" fmla="*/ 630 w 1014"/>
                  <a:gd name="T53" fmla="*/ 132 h 168"/>
                  <a:gd name="T54" fmla="*/ 696 w 1014"/>
                  <a:gd name="T55" fmla="*/ 150 h 168"/>
                  <a:gd name="T56" fmla="*/ 774 w 1014"/>
                  <a:gd name="T57" fmla="*/ 156 h 168"/>
                  <a:gd name="T58" fmla="*/ 846 w 1014"/>
                  <a:gd name="T59" fmla="*/ 156 h 168"/>
                  <a:gd name="T60" fmla="*/ 882 w 1014"/>
                  <a:gd name="T61" fmla="*/ 156 h 168"/>
                  <a:gd name="T62" fmla="*/ 936 w 1014"/>
                  <a:gd name="T63" fmla="*/ 144 h 168"/>
                  <a:gd name="T64" fmla="*/ 978 w 1014"/>
                  <a:gd name="T65" fmla="*/ 132 h 168"/>
                  <a:gd name="T66" fmla="*/ 1008 w 1014"/>
                  <a:gd name="T67" fmla="*/ 102 h 168"/>
                  <a:gd name="T68" fmla="*/ 1014 w 1014"/>
                  <a:gd name="T69" fmla="*/ 78 h 168"/>
                  <a:gd name="T70" fmla="*/ 1002 w 1014"/>
                  <a:gd name="T71" fmla="*/ 60 h 168"/>
                  <a:gd name="T72" fmla="*/ 978 w 1014"/>
                  <a:gd name="T73" fmla="*/ 42 h 168"/>
                  <a:gd name="T74" fmla="*/ 948 w 1014"/>
                  <a:gd name="T75" fmla="*/ 24 h 168"/>
                  <a:gd name="T76" fmla="*/ 906 w 1014"/>
                  <a:gd name="T77" fmla="*/ 12 h 168"/>
                  <a:gd name="T78" fmla="*/ 852 w 1014"/>
                  <a:gd name="T79" fmla="*/ 6 h 168"/>
                  <a:gd name="T80" fmla="*/ 798 w 1014"/>
                  <a:gd name="T81" fmla="*/ 0 h 168"/>
                  <a:gd name="T82" fmla="*/ 750 w 1014"/>
                  <a:gd name="T83" fmla="*/ 0 h 168"/>
                  <a:gd name="T84" fmla="*/ 696 w 1014"/>
                  <a:gd name="T85" fmla="*/ 6 h 16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014" h="168">
                    <a:moveTo>
                      <a:pt x="222" y="24"/>
                    </a:moveTo>
                    <a:lnTo>
                      <a:pt x="186" y="24"/>
                    </a:lnTo>
                    <a:lnTo>
                      <a:pt x="132" y="30"/>
                    </a:lnTo>
                    <a:lnTo>
                      <a:pt x="78" y="48"/>
                    </a:lnTo>
                    <a:lnTo>
                      <a:pt x="48" y="60"/>
                    </a:lnTo>
                    <a:lnTo>
                      <a:pt x="24" y="78"/>
                    </a:lnTo>
                    <a:lnTo>
                      <a:pt x="6" y="108"/>
                    </a:lnTo>
                    <a:lnTo>
                      <a:pt x="0" y="138"/>
                    </a:lnTo>
                    <a:lnTo>
                      <a:pt x="6" y="156"/>
                    </a:lnTo>
                    <a:lnTo>
                      <a:pt x="24" y="162"/>
                    </a:lnTo>
                    <a:lnTo>
                      <a:pt x="54" y="168"/>
                    </a:lnTo>
                    <a:lnTo>
                      <a:pt x="114" y="168"/>
                    </a:lnTo>
                    <a:lnTo>
                      <a:pt x="174" y="156"/>
                    </a:lnTo>
                    <a:lnTo>
                      <a:pt x="216" y="144"/>
                    </a:lnTo>
                    <a:lnTo>
                      <a:pt x="288" y="144"/>
                    </a:lnTo>
                    <a:lnTo>
                      <a:pt x="330" y="138"/>
                    </a:lnTo>
                    <a:lnTo>
                      <a:pt x="378" y="120"/>
                    </a:lnTo>
                    <a:lnTo>
                      <a:pt x="420" y="120"/>
                    </a:lnTo>
                    <a:lnTo>
                      <a:pt x="456" y="114"/>
                    </a:lnTo>
                    <a:lnTo>
                      <a:pt x="486" y="108"/>
                    </a:lnTo>
                    <a:lnTo>
                      <a:pt x="510" y="96"/>
                    </a:lnTo>
                    <a:lnTo>
                      <a:pt x="534" y="54"/>
                    </a:lnTo>
                    <a:lnTo>
                      <a:pt x="540" y="72"/>
                    </a:lnTo>
                    <a:lnTo>
                      <a:pt x="552" y="90"/>
                    </a:lnTo>
                    <a:lnTo>
                      <a:pt x="576" y="108"/>
                    </a:lnTo>
                    <a:lnTo>
                      <a:pt x="612" y="114"/>
                    </a:lnTo>
                    <a:lnTo>
                      <a:pt x="630" y="132"/>
                    </a:lnTo>
                    <a:lnTo>
                      <a:pt x="696" y="150"/>
                    </a:lnTo>
                    <a:lnTo>
                      <a:pt x="774" y="156"/>
                    </a:lnTo>
                    <a:lnTo>
                      <a:pt x="846" y="156"/>
                    </a:lnTo>
                    <a:lnTo>
                      <a:pt x="882" y="156"/>
                    </a:lnTo>
                    <a:lnTo>
                      <a:pt x="936" y="144"/>
                    </a:lnTo>
                    <a:lnTo>
                      <a:pt x="978" y="132"/>
                    </a:lnTo>
                    <a:lnTo>
                      <a:pt x="1008" y="102"/>
                    </a:lnTo>
                    <a:lnTo>
                      <a:pt x="1014" y="78"/>
                    </a:lnTo>
                    <a:lnTo>
                      <a:pt x="1002" y="60"/>
                    </a:lnTo>
                    <a:lnTo>
                      <a:pt x="978" y="42"/>
                    </a:lnTo>
                    <a:lnTo>
                      <a:pt x="948" y="24"/>
                    </a:lnTo>
                    <a:lnTo>
                      <a:pt x="906" y="12"/>
                    </a:lnTo>
                    <a:lnTo>
                      <a:pt x="852" y="6"/>
                    </a:lnTo>
                    <a:lnTo>
                      <a:pt x="798" y="0"/>
                    </a:lnTo>
                    <a:lnTo>
                      <a:pt x="750" y="0"/>
                    </a:lnTo>
                    <a:lnTo>
                      <a:pt x="696" y="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27" name="Freeform 245"/>
              <p:cNvSpPr/>
              <p:nvPr/>
            </p:nvSpPr>
            <p:spPr bwMode="auto">
              <a:xfrm>
                <a:off x="3594" y="3201"/>
                <a:ext cx="108" cy="12"/>
              </a:xfrm>
              <a:custGeom>
                <a:avLst/>
                <a:gdLst>
                  <a:gd name="T0" fmla="*/ 108 w 108"/>
                  <a:gd name="T1" fmla="*/ 12 h 12"/>
                  <a:gd name="T2" fmla="*/ 96 w 108"/>
                  <a:gd name="T3" fmla="*/ 6 h 12"/>
                  <a:gd name="T4" fmla="*/ 78 w 108"/>
                  <a:gd name="T5" fmla="*/ 0 h 12"/>
                  <a:gd name="T6" fmla="*/ 66 w 108"/>
                  <a:gd name="T7" fmla="*/ 0 h 12"/>
                  <a:gd name="T8" fmla="*/ 54 w 108"/>
                  <a:gd name="T9" fmla="*/ 0 h 12"/>
                  <a:gd name="T10" fmla="*/ 36 w 108"/>
                  <a:gd name="T11" fmla="*/ 0 h 12"/>
                  <a:gd name="T12" fmla="*/ 24 w 108"/>
                  <a:gd name="T13" fmla="*/ 6 h 12"/>
                  <a:gd name="T14" fmla="*/ 12 w 108"/>
                  <a:gd name="T15" fmla="*/ 6 h 12"/>
                  <a:gd name="T16" fmla="*/ 0 w 108"/>
                  <a:gd name="T17" fmla="*/ 12 h 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8" h="12">
                    <a:moveTo>
                      <a:pt x="108" y="12"/>
                    </a:moveTo>
                    <a:lnTo>
                      <a:pt x="96" y="6"/>
                    </a:lnTo>
                    <a:lnTo>
                      <a:pt x="78" y="0"/>
                    </a:lnTo>
                    <a:lnTo>
                      <a:pt x="66" y="0"/>
                    </a:lnTo>
                    <a:lnTo>
                      <a:pt x="54" y="0"/>
                    </a:lnTo>
                    <a:lnTo>
                      <a:pt x="36" y="0"/>
                    </a:lnTo>
                    <a:lnTo>
                      <a:pt x="24" y="6"/>
                    </a:lnTo>
                    <a:lnTo>
                      <a:pt x="12" y="6"/>
                    </a:lnTo>
                    <a:lnTo>
                      <a:pt x="0" y="1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28" name="Freeform 246"/>
              <p:cNvSpPr/>
              <p:nvPr/>
            </p:nvSpPr>
            <p:spPr bwMode="auto">
              <a:xfrm>
                <a:off x="3618" y="3225"/>
                <a:ext cx="84" cy="30"/>
              </a:xfrm>
              <a:custGeom>
                <a:avLst/>
                <a:gdLst>
                  <a:gd name="T0" fmla="*/ 84 w 84"/>
                  <a:gd name="T1" fmla="*/ 6 h 30"/>
                  <a:gd name="T2" fmla="*/ 78 w 84"/>
                  <a:gd name="T3" fmla="*/ 0 h 30"/>
                  <a:gd name="T4" fmla="*/ 66 w 84"/>
                  <a:gd name="T5" fmla="*/ 0 h 30"/>
                  <a:gd name="T6" fmla="*/ 54 w 84"/>
                  <a:gd name="T7" fmla="*/ 0 h 30"/>
                  <a:gd name="T8" fmla="*/ 48 w 84"/>
                  <a:gd name="T9" fmla="*/ 6 h 30"/>
                  <a:gd name="T10" fmla="*/ 36 w 84"/>
                  <a:gd name="T11" fmla="*/ 6 h 30"/>
                  <a:gd name="T12" fmla="*/ 24 w 84"/>
                  <a:gd name="T13" fmla="*/ 12 h 30"/>
                  <a:gd name="T14" fmla="*/ 18 w 84"/>
                  <a:gd name="T15" fmla="*/ 12 h 30"/>
                  <a:gd name="T16" fmla="*/ 12 w 84"/>
                  <a:gd name="T17" fmla="*/ 18 h 30"/>
                  <a:gd name="T18" fmla="*/ 0 w 84"/>
                  <a:gd name="T19" fmla="*/ 30 h 30"/>
                  <a:gd name="T20" fmla="*/ 0 w 84"/>
                  <a:gd name="T21" fmla="*/ 30 h 3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84" h="30">
                    <a:moveTo>
                      <a:pt x="84" y="6"/>
                    </a:moveTo>
                    <a:lnTo>
                      <a:pt x="78" y="0"/>
                    </a:lnTo>
                    <a:lnTo>
                      <a:pt x="66" y="0"/>
                    </a:lnTo>
                    <a:lnTo>
                      <a:pt x="54" y="0"/>
                    </a:lnTo>
                    <a:lnTo>
                      <a:pt x="48" y="6"/>
                    </a:lnTo>
                    <a:lnTo>
                      <a:pt x="36" y="6"/>
                    </a:lnTo>
                    <a:lnTo>
                      <a:pt x="24" y="12"/>
                    </a:lnTo>
                    <a:lnTo>
                      <a:pt x="18" y="12"/>
                    </a:lnTo>
                    <a:lnTo>
                      <a:pt x="12" y="18"/>
                    </a:lnTo>
                    <a:lnTo>
                      <a:pt x="0" y="3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29" name="Freeform 247"/>
              <p:cNvSpPr/>
              <p:nvPr/>
            </p:nvSpPr>
            <p:spPr bwMode="auto">
              <a:xfrm>
                <a:off x="3234" y="3249"/>
                <a:ext cx="72" cy="30"/>
              </a:xfrm>
              <a:custGeom>
                <a:avLst/>
                <a:gdLst>
                  <a:gd name="T0" fmla="*/ 72 w 72"/>
                  <a:gd name="T1" fmla="*/ 30 h 30"/>
                  <a:gd name="T2" fmla="*/ 66 w 72"/>
                  <a:gd name="T3" fmla="*/ 24 h 30"/>
                  <a:gd name="T4" fmla="*/ 54 w 72"/>
                  <a:gd name="T5" fmla="*/ 18 h 30"/>
                  <a:gd name="T6" fmla="*/ 48 w 72"/>
                  <a:gd name="T7" fmla="*/ 12 h 30"/>
                  <a:gd name="T8" fmla="*/ 36 w 72"/>
                  <a:gd name="T9" fmla="*/ 6 h 30"/>
                  <a:gd name="T10" fmla="*/ 24 w 72"/>
                  <a:gd name="T11" fmla="*/ 6 h 30"/>
                  <a:gd name="T12" fmla="*/ 12 w 72"/>
                  <a:gd name="T13" fmla="*/ 6 h 30"/>
                  <a:gd name="T14" fmla="*/ 0 w 72"/>
                  <a:gd name="T15" fmla="*/ 0 h 30"/>
                  <a:gd name="T16" fmla="*/ 0 w 72"/>
                  <a:gd name="T17" fmla="*/ 0 h 3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2" h="30">
                    <a:moveTo>
                      <a:pt x="72" y="30"/>
                    </a:moveTo>
                    <a:lnTo>
                      <a:pt x="66" y="24"/>
                    </a:lnTo>
                    <a:lnTo>
                      <a:pt x="54" y="18"/>
                    </a:lnTo>
                    <a:lnTo>
                      <a:pt x="48" y="12"/>
                    </a:lnTo>
                    <a:lnTo>
                      <a:pt x="36" y="6"/>
                    </a:lnTo>
                    <a:lnTo>
                      <a:pt x="24" y="6"/>
                    </a:lnTo>
                    <a:lnTo>
                      <a:pt x="12" y="6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30" name="Freeform 248"/>
              <p:cNvSpPr/>
              <p:nvPr/>
            </p:nvSpPr>
            <p:spPr bwMode="auto">
              <a:xfrm>
                <a:off x="3258" y="3237"/>
                <a:ext cx="90" cy="18"/>
              </a:xfrm>
              <a:custGeom>
                <a:avLst/>
                <a:gdLst>
                  <a:gd name="T0" fmla="*/ 90 w 90"/>
                  <a:gd name="T1" fmla="*/ 18 h 18"/>
                  <a:gd name="T2" fmla="*/ 78 w 90"/>
                  <a:gd name="T3" fmla="*/ 12 h 18"/>
                  <a:gd name="T4" fmla="*/ 60 w 90"/>
                  <a:gd name="T5" fmla="*/ 6 h 18"/>
                  <a:gd name="T6" fmla="*/ 48 w 90"/>
                  <a:gd name="T7" fmla="*/ 0 h 18"/>
                  <a:gd name="T8" fmla="*/ 36 w 90"/>
                  <a:gd name="T9" fmla="*/ 0 h 18"/>
                  <a:gd name="T10" fmla="*/ 18 w 90"/>
                  <a:gd name="T11" fmla="*/ 0 h 18"/>
                  <a:gd name="T12" fmla="*/ 6 w 90"/>
                  <a:gd name="T13" fmla="*/ 0 h 18"/>
                  <a:gd name="T14" fmla="*/ 0 w 90"/>
                  <a:gd name="T15" fmla="*/ 0 h 1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0" h="18">
                    <a:moveTo>
                      <a:pt x="90" y="18"/>
                    </a:moveTo>
                    <a:lnTo>
                      <a:pt x="78" y="12"/>
                    </a:lnTo>
                    <a:lnTo>
                      <a:pt x="60" y="6"/>
                    </a:lnTo>
                    <a:lnTo>
                      <a:pt x="48" y="0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31" name="Freeform 249"/>
              <p:cNvSpPr/>
              <p:nvPr/>
            </p:nvSpPr>
            <p:spPr bwMode="auto">
              <a:xfrm>
                <a:off x="3534" y="3261"/>
                <a:ext cx="1" cy="30"/>
              </a:xfrm>
              <a:custGeom>
                <a:avLst/>
                <a:gdLst>
                  <a:gd name="T0" fmla="*/ 0 w 1"/>
                  <a:gd name="T1" fmla="*/ 30 h 30"/>
                  <a:gd name="T2" fmla="*/ 0 w 1"/>
                  <a:gd name="T3" fmla="*/ 18 h 30"/>
                  <a:gd name="T4" fmla="*/ 0 w 1"/>
                  <a:gd name="T5" fmla="*/ 12 h 30"/>
                  <a:gd name="T6" fmla="*/ 0 w 1"/>
                  <a:gd name="T7" fmla="*/ 0 h 3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" h="30">
                    <a:moveTo>
                      <a:pt x="0" y="30"/>
                    </a:moveTo>
                    <a:lnTo>
                      <a:pt x="0" y="18"/>
                    </a:lnTo>
                    <a:lnTo>
                      <a:pt x="0" y="12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52585" name="Group 329"/>
          <p:cNvGrpSpPr/>
          <p:nvPr/>
        </p:nvGrpSpPr>
        <p:grpSpPr bwMode="auto">
          <a:xfrm>
            <a:off x="3336925" y="4664075"/>
            <a:ext cx="5319713" cy="1749425"/>
            <a:chOff x="1666" y="2937"/>
            <a:chExt cx="3561" cy="1211"/>
          </a:xfrm>
        </p:grpSpPr>
        <p:grpSp>
          <p:nvGrpSpPr>
            <p:cNvPr id="3086" name="Group 251"/>
            <p:cNvGrpSpPr/>
            <p:nvPr/>
          </p:nvGrpSpPr>
          <p:grpSpPr bwMode="auto">
            <a:xfrm>
              <a:off x="2203" y="2937"/>
              <a:ext cx="3024" cy="768"/>
              <a:chOff x="1584" y="1968"/>
              <a:chExt cx="3024" cy="768"/>
            </a:xfrm>
          </p:grpSpPr>
          <p:graphicFrame>
            <p:nvGraphicFramePr>
              <p:cNvPr id="3155" name="Object 252"/>
              <p:cNvGraphicFramePr>
                <a:graphicFrameLocks noChangeAspect="1"/>
              </p:cNvGraphicFramePr>
              <p:nvPr/>
            </p:nvGraphicFramePr>
            <p:xfrm>
              <a:off x="2844" y="2092"/>
              <a:ext cx="71" cy="1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6" imgW="114300" imgH="215900" progId="Equation.3">
                      <p:embed/>
                    </p:oleObj>
                  </mc:Choice>
                  <mc:Fallback>
                    <p:oleObj name="公式" r:id="rId16" imgW="114300" imgH="215900" progId="Equation.3">
                      <p:embed/>
                      <p:pic>
                        <p:nvPicPr>
                          <p:cNvPr id="0" name="图片 16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4" y="2092"/>
                            <a:ext cx="71" cy="1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56" name="Line 253"/>
              <p:cNvSpPr>
                <a:spLocks noChangeShapeType="1"/>
              </p:cNvSpPr>
              <p:nvPr/>
            </p:nvSpPr>
            <p:spPr bwMode="auto">
              <a:xfrm>
                <a:off x="1584" y="2400"/>
                <a:ext cx="2880" cy="0"/>
              </a:xfrm>
              <a:prstGeom prst="line">
                <a:avLst/>
              </a:prstGeom>
              <a:noFill/>
              <a:ln w="28575">
                <a:solidFill>
                  <a:srgbClr val="FFFF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7" name="Line 254"/>
              <p:cNvSpPr>
                <a:spLocks noChangeShapeType="1"/>
              </p:cNvSpPr>
              <p:nvPr/>
            </p:nvSpPr>
            <p:spPr bwMode="auto">
              <a:xfrm flipV="1">
                <a:off x="1728" y="2016"/>
                <a:ext cx="0" cy="720"/>
              </a:xfrm>
              <a:prstGeom prst="line">
                <a:avLst/>
              </a:prstGeom>
              <a:noFill/>
              <a:ln w="28575">
                <a:solidFill>
                  <a:srgbClr val="FFFF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8" name="Freeform 255"/>
              <p:cNvSpPr/>
              <p:nvPr/>
            </p:nvSpPr>
            <p:spPr bwMode="auto">
              <a:xfrm>
                <a:off x="1756" y="2213"/>
                <a:ext cx="2500" cy="413"/>
              </a:xfrm>
              <a:custGeom>
                <a:avLst/>
                <a:gdLst>
                  <a:gd name="T0" fmla="*/ 0 w 2500"/>
                  <a:gd name="T1" fmla="*/ 174 h 413"/>
                  <a:gd name="T2" fmla="*/ 12 w 2500"/>
                  <a:gd name="T3" fmla="*/ 136 h 413"/>
                  <a:gd name="T4" fmla="*/ 63 w 2500"/>
                  <a:gd name="T5" fmla="*/ 123 h 413"/>
                  <a:gd name="T6" fmla="*/ 113 w 2500"/>
                  <a:gd name="T7" fmla="*/ 22 h 413"/>
                  <a:gd name="T8" fmla="*/ 126 w 2500"/>
                  <a:gd name="T9" fmla="*/ 60 h 413"/>
                  <a:gd name="T10" fmla="*/ 164 w 2500"/>
                  <a:gd name="T11" fmla="*/ 73 h 413"/>
                  <a:gd name="T12" fmla="*/ 176 w 2500"/>
                  <a:gd name="T13" fmla="*/ 123 h 413"/>
                  <a:gd name="T14" fmla="*/ 202 w 2500"/>
                  <a:gd name="T15" fmla="*/ 149 h 413"/>
                  <a:gd name="T16" fmla="*/ 277 w 2500"/>
                  <a:gd name="T17" fmla="*/ 287 h 413"/>
                  <a:gd name="T18" fmla="*/ 315 w 2500"/>
                  <a:gd name="T19" fmla="*/ 351 h 413"/>
                  <a:gd name="T20" fmla="*/ 341 w 2500"/>
                  <a:gd name="T21" fmla="*/ 325 h 413"/>
                  <a:gd name="T22" fmla="*/ 442 w 2500"/>
                  <a:gd name="T23" fmla="*/ 287 h 413"/>
                  <a:gd name="T24" fmla="*/ 454 w 2500"/>
                  <a:gd name="T25" fmla="*/ 224 h 413"/>
                  <a:gd name="T26" fmla="*/ 517 w 2500"/>
                  <a:gd name="T27" fmla="*/ 161 h 413"/>
                  <a:gd name="T28" fmla="*/ 581 w 2500"/>
                  <a:gd name="T29" fmla="*/ 60 h 413"/>
                  <a:gd name="T30" fmla="*/ 619 w 2500"/>
                  <a:gd name="T31" fmla="*/ 73 h 413"/>
                  <a:gd name="T32" fmla="*/ 669 w 2500"/>
                  <a:gd name="T33" fmla="*/ 48 h 413"/>
                  <a:gd name="T34" fmla="*/ 694 w 2500"/>
                  <a:gd name="T35" fmla="*/ 123 h 413"/>
                  <a:gd name="T36" fmla="*/ 732 w 2500"/>
                  <a:gd name="T37" fmla="*/ 136 h 413"/>
                  <a:gd name="T38" fmla="*/ 732 w 2500"/>
                  <a:gd name="T39" fmla="*/ 212 h 413"/>
                  <a:gd name="T40" fmla="*/ 795 w 2500"/>
                  <a:gd name="T41" fmla="*/ 313 h 413"/>
                  <a:gd name="T42" fmla="*/ 808 w 2500"/>
                  <a:gd name="T43" fmla="*/ 376 h 413"/>
                  <a:gd name="T44" fmla="*/ 821 w 2500"/>
                  <a:gd name="T45" fmla="*/ 338 h 413"/>
                  <a:gd name="T46" fmla="*/ 858 w 2500"/>
                  <a:gd name="T47" fmla="*/ 351 h 413"/>
                  <a:gd name="T48" fmla="*/ 972 w 2500"/>
                  <a:gd name="T49" fmla="*/ 237 h 413"/>
                  <a:gd name="T50" fmla="*/ 1023 w 2500"/>
                  <a:gd name="T51" fmla="*/ 123 h 413"/>
                  <a:gd name="T52" fmla="*/ 1098 w 2500"/>
                  <a:gd name="T53" fmla="*/ 35 h 413"/>
                  <a:gd name="T54" fmla="*/ 1149 w 2500"/>
                  <a:gd name="T55" fmla="*/ 98 h 413"/>
                  <a:gd name="T56" fmla="*/ 1200 w 2500"/>
                  <a:gd name="T57" fmla="*/ 149 h 413"/>
                  <a:gd name="T58" fmla="*/ 1263 w 2500"/>
                  <a:gd name="T59" fmla="*/ 250 h 413"/>
                  <a:gd name="T60" fmla="*/ 1301 w 2500"/>
                  <a:gd name="T61" fmla="*/ 313 h 413"/>
                  <a:gd name="T62" fmla="*/ 1313 w 2500"/>
                  <a:gd name="T63" fmla="*/ 351 h 413"/>
                  <a:gd name="T64" fmla="*/ 1376 w 2500"/>
                  <a:gd name="T65" fmla="*/ 363 h 413"/>
                  <a:gd name="T66" fmla="*/ 1439 w 2500"/>
                  <a:gd name="T67" fmla="*/ 262 h 413"/>
                  <a:gd name="T68" fmla="*/ 1490 w 2500"/>
                  <a:gd name="T69" fmla="*/ 199 h 413"/>
                  <a:gd name="T70" fmla="*/ 1528 w 2500"/>
                  <a:gd name="T71" fmla="*/ 123 h 413"/>
                  <a:gd name="T72" fmla="*/ 1566 w 2500"/>
                  <a:gd name="T73" fmla="*/ 111 h 413"/>
                  <a:gd name="T74" fmla="*/ 1604 w 2500"/>
                  <a:gd name="T75" fmla="*/ 48 h 413"/>
                  <a:gd name="T76" fmla="*/ 1642 w 2500"/>
                  <a:gd name="T77" fmla="*/ 85 h 413"/>
                  <a:gd name="T78" fmla="*/ 1692 w 2500"/>
                  <a:gd name="T79" fmla="*/ 98 h 413"/>
                  <a:gd name="T80" fmla="*/ 1705 w 2500"/>
                  <a:gd name="T81" fmla="*/ 136 h 413"/>
                  <a:gd name="T82" fmla="*/ 1743 w 2500"/>
                  <a:gd name="T83" fmla="*/ 149 h 413"/>
                  <a:gd name="T84" fmla="*/ 1755 w 2500"/>
                  <a:gd name="T85" fmla="*/ 199 h 413"/>
                  <a:gd name="T86" fmla="*/ 1818 w 2500"/>
                  <a:gd name="T87" fmla="*/ 250 h 413"/>
                  <a:gd name="T88" fmla="*/ 1831 w 2500"/>
                  <a:gd name="T89" fmla="*/ 300 h 413"/>
                  <a:gd name="T90" fmla="*/ 1882 w 2500"/>
                  <a:gd name="T91" fmla="*/ 363 h 413"/>
                  <a:gd name="T92" fmla="*/ 1995 w 2500"/>
                  <a:gd name="T93" fmla="*/ 287 h 413"/>
                  <a:gd name="T94" fmla="*/ 2008 w 2500"/>
                  <a:gd name="T95" fmla="*/ 199 h 413"/>
                  <a:gd name="T96" fmla="*/ 2084 w 2500"/>
                  <a:gd name="T97" fmla="*/ 174 h 413"/>
                  <a:gd name="T98" fmla="*/ 2096 w 2500"/>
                  <a:gd name="T99" fmla="*/ 136 h 413"/>
                  <a:gd name="T100" fmla="*/ 2134 w 2500"/>
                  <a:gd name="T101" fmla="*/ 123 h 413"/>
                  <a:gd name="T102" fmla="*/ 2159 w 2500"/>
                  <a:gd name="T103" fmla="*/ 48 h 413"/>
                  <a:gd name="T104" fmla="*/ 2235 w 2500"/>
                  <a:gd name="T105" fmla="*/ 85 h 413"/>
                  <a:gd name="T106" fmla="*/ 2248 w 2500"/>
                  <a:gd name="T107" fmla="*/ 149 h 413"/>
                  <a:gd name="T108" fmla="*/ 2273 w 2500"/>
                  <a:gd name="T109" fmla="*/ 186 h 413"/>
                  <a:gd name="T110" fmla="*/ 2349 w 2500"/>
                  <a:gd name="T111" fmla="*/ 275 h 413"/>
                  <a:gd name="T112" fmla="*/ 2362 w 2500"/>
                  <a:gd name="T113" fmla="*/ 237 h 413"/>
                  <a:gd name="T114" fmla="*/ 2399 w 2500"/>
                  <a:gd name="T115" fmla="*/ 224 h 413"/>
                  <a:gd name="T116" fmla="*/ 2425 w 2500"/>
                  <a:gd name="T117" fmla="*/ 149 h 413"/>
                  <a:gd name="T118" fmla="*/ 2500 w 2500"/>
                  <a:gd name="T119" fmla="*/ 111 h 413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2500" h="413">
                    <a:moveTo>
                      <a:pt x="0" y="174"/>
                    </a:moveTo>
                    <a:cubicBezTo>
                      <a:pt x="4" y="161"/>
                      <a:pt x="2" y="144"/>
                      <a:pt x="12" y="136"/>
                    </a:cubicBezTo>
                    <a:cubicBezTo>
                      <a:pt x="26" y="125"/>
                      <a:pt x="54" y="138"/>
                      <a:pt x="63" y="123"/>
                    </a:cubicBezTo>
                    <a:cubicBezTo>
                      <a:pt x="140" y="0"/>
                      <a:pt x="19" y="54"/>
                      <a:pt x="113" y="22"/>
                    </a:cubicBezTo>
                    <a:cubicBezTo>
                      <a:pt x="117" y="35"/>
                      <a:pt x="117" y="51"/>
                      <a:pt x="126" y="60"/>
                    </a:cubicBezTo>
                    <a:cubicBezTo>
                      <a:pt x="135" y="69"/>
                      <a:pt x="156" y="63"/>
                      <a:pt x="164" y="73"/>
                    </a:cubicBezTo>
                    <a:cubicBezTo>
                      <a:pt x="175" y="86"/>
                      <a:pt x="168" y="108"/>
                      <a:pt x="176" y="123"/>
                    </a:cubicBezTo>
                    <a:cubicBezTo>
                      <a:pt x="181" y="134"/>
                      <a:pt x="193" y="140"/>
                      <a:pt x="202" y="149"/>
                    </a:cubicBezTo>
                    <a:cubicBezTo>
                      <a:pt x="210" y="230"/>
                      <a:pt x="184" y="320"/>
                      <a:pt x="277" y="287"/>
                    </a:cubicBezTo>
                    <a:cubicBezTo>
                      <a:pt x="280" y="297"/>
                      <a:pt x="293" y="351"/>
                      <a:pt x="315" y="351"/>
                    </a:cubicBezTo>
                    <a:cubicBezTo>
                      <a:pt x="327" y="351"/>
                      <a:pt x="332" y="334"/>
                      <a:pt x="341" y="325"/>
                    </a:cubicBezTo>
                    <a:cubicBezTo>
                      <a:pt x="400" y="345"/>
                      <a:pt x="401" y="328"/>
                      <a:pt x="442" y="287"/>
                    </a:cubicBezTo>
                    <a:cubicBezTo>
                      <a:pt x="446" y="266"/>
                      <a:pt x="443" y="242"/>
                      <a:pt x="454" y="224"/>
                    </a:cubicBezTo>
                    <a:cubicBezTo>
                      <a:pt x="469" y="198"/>
                      <a:pt x="517" y="161"/>
                      <a:pt x="517" y="161"/>
                    </a:cubicBezTo>
                    <a:cubicBezTo>
                      <a:pt x="539" y="98"/>
                      <a:pt x="559" y="123"/>
                      <a:pt x="581" y="60"/>
                    </a:cubicBezTo>
                    <a:cubicBezTo>
                      <a:pt x="594" y="64"/>
                      <a:pt x="606" y="75"/>
                      <a:pt x="619" y="73"/>
                    </a:cubicBezTo>
                    <a:cubicBezTo>
                      <a:pt x="637" y="70"/>
                      <a:pt x="651" y="45"/>
                      <a:pt x="669" y="48"/>
                    </a:cubicBezTo>
                    <a:cubicBezTo>
                      <a:pt x="671" y="48"/>
                      <a:pt x="693" y="122"/>
                      <a:pt x="694" y="123"/>
                    </a:cubicBezTo>
                    <a:cubicBezTo>
                      <a:pt x="703" y="133"/>
                      <a:pt x="719" y="132"/>
                      <a:pt x="732" y="136"/>
                    </a:cubicBezTo>
                    <a:cubicBezTo>
                      <a:pt x="767" y="237"/>
                      <a:pt x="732" y="111"/>
                      <a:pt x="732" y="212"/>
                    </a:cubicBezTo>
                    <a:cubicBezTo>
                      <a:pt x="732" y="251"/>
                      <a:pt x="770" y="287"/>
                      <a:pt x="795" y="313"/>
                    </a:cubicBezTo>
                    <a:cubicBezTo>
                      <a:pt x="799" y="334"/>
                      <a:pt x="793" y="361"/>
                      <a:pt x="808" y="376"/>
                    </a:cubicBezTo>
                    <a:cubicBezTo>
                      <a:pt x="818" y="385"/>
                      <a:pt x="809" y="344"/>
                      <a:pt x="821" y="338"/>
                    </a:cubicBezTo>
                    <a:cubicBezTo>
                      <a:pt x="833" y="332"/>
                      <a:pt x="846" y="347"/>
                      <a:pt x="858" y="351"/>
                    </a:cubicBezTo>
                    <a:cubicBezTo>
                      <a:pt x="907" y="302"/>
                      <a:pt x="905" y="260"/>
                      <a:pt x="972" y="237"/>
                    </a:cubicBezTo>
                    <a:cubicBezTo>
                      <a:pt x="987" y="192"/>
                      <a:pt x="989" y="157"/>
                      <a:pt x="1023" y="123"/>
                    </a:cubicBezTo>
                    <a:cubicBezTo>
                      <a:pt x="1038" y="74"/>
                      <a:pt x="1056" y="64"/>
                      <a:pt x="1098" y="35"/>
                    </a:cubicBezTo>
                    <a:cubicBezTo>
                      <a:pt x="1131" y="131"/>
                      <a:pt x="1083" y="16"/>
                      <a:pt x="1149" y="98"/>
                    </a:cubicBezTo>
                    <a:cubicBezTo>
                      <a:pt x="1199" y="160"/>
                      <a:pt x="1117" y="120"/>
                      <a:pt x="1200" y="149"/>
                    </a:cubicBezTo>
                    <a:cubicBezTo>
                      <a:pt x="1214" y="192"/>
                      <a:pt x="1231" y="218"/>
                      <a:pt x="1263" y="250"/>
                    </a:cubicBezTo>
                    <a:cubicBezTo>
                      <a:pt x="1297" y="355"/>
                      <a:pt x="1249" y="225"/>
                      <a:pt x="1301" y="313"/>
                    </a:cubicBezTo>
                    <a:cubicBezTo>
                      <a:pt x="1308" y="324"/>
                      <a:pt x="1302" y="344"/>
                      <a:pt x="1313" y="351"/>
                    </a:cubicBezTo>
                    <a:cubicBezTo>
                      <a:pt x="1331" y="363"/>
                      <a:pt x="1355" y="359"/>
                      <a:pt x="1376" y="363"/>
                    </a:cubicBezTo>
                    <a:cubicBezTo>
                      <a:pt x="1407" y="273"/>
                      <a:pt x="1380" y="302"/>
                      <a:pt x="1439" y="262"/>
                    </a:cubicBezTo>
                    <a:cubicBezTo>
                      <a:pt x="1465" y="187"/>
                      <a:pt x="1432" y="257"/>
                      <a:pt x="1490" y="199"/>
                    </a:cubicBezTo>
                    <a:cubicBezTo>
                      <a:pt x="1510" y="179"/>
                      <a:pt x="1508" y="143"/>
                      <a:pt x="1528" y="123"/>
                    </a:cubicBezTo>
                    <a:cubicBezTo>
                      <a:pt x="1537" y="114"/>
                      <a:pt x="1553" y="115"/>
                      <a:pt x="1566" y="111"/>
                    </a:cubicBezTo>
                    <a:cubicBezTo>
                      <a:pt x="1568" y="104"/>
                      <a:pt x="1581" y="44"/>
                      <a:pt x="1604" y="48"/>
                    </a:cubicBezTo>
                    <a:cubicBezTo>
                      <a:pt x="1621" y="51"/>
                      <a:pt x="1627" y="76"/>
                      <a:pt x="1642" y="85"/>
                    </a:cubicBezTo>
                    <a:cubicBezTo>
                      <a:pt x="1657" y="94"/>
                      <a:pt x="1675" y="94"/>
                      <a:pt x="1692" y="98"/>
                    </a:cubicBezTo>
                    <a:cubicBezTo>
                      <a:pt x="1696" y="111"/>
                      <a:pt x="1696" y="127"/>
                      <a:pt x="1705" y="136"/>
                    </a:cubicBezTo>
                    <a:cubicBezTo>
                      <a:pt x="1714" y="145"/>
                      <a:pt x="1735" y="139"/>
                      <a:pt x="1743" y="149"/>
                    </a:cubicBezTo>
                    <a:cubicBezTo>
                      <a:pt x="1754" y="162"/>
                      <a:pt x="1745" y="185"/>
                      <a:pt x="1755" y="199"/>
                    </a:cubicBezTo>
                    <a:cubicBezTo>
                      <a:pt x="1770" y="221"/>
                      <a:pt x="1799" y="231"/>
                      <a:pt x="1818" y="250"/>
                    </a:cubicBezTo>
                    <a:cubicBezTo>
                      <a:pt x="1822" y="267"/>
                      <a:pt x="1821" y="286"/>
                      <a:pt x="1831" y="300"/>
                    </a:cubicBezTo>
                    <a:cubicBezTo>
                      <a:pt x="1908" y="413"/>
                      <a:pt x="1840" y="240"/>
                      <a:pt x="1882" y="363"/>
                    </a:cubicBezTo>
                    <a:cubicBezTo>
                      <a:pt x="1915" y="313"/>
                      <a:pt x="1937" y="302"/>
                      <a:pt x="1995" y="287"/>
                    </a:cubicBezTo>
                    <a:cubicBezTo>
                      <a:pt x="1999" y="258"/>
                      <a:pt x="1990" y="222"/>
                      <a:pt x="2008" y="199"/>
                    </a:cubicBezTo>
                    <a:cubicBezTo>
                      <a:pt x="2025" y="178"/>
                      <a:pt x="2084" y="174"/>
                      <a:pt x="2084" y="174"/>
                    </a:cubicBezTo>
                    <a:cubicBezTo>
                      <a:pt x="2088" y="161"/>
                      <a:pt x="2087" y="145"/>
                      <a:pt x="2096" y="136"/>
                    </a:cubicBezTo>
                    <a:cubicBezTo>
                      <a:pt x="2105" y="126"/>
                      <a:pt x="2126" y="134"/>
                      <a:pt x="2134" y="123"/>
                    </a:cubicBezTo>
                    <a:cubicBezTo>
                      <a:pt x="2149" y="102"/>
                      <a:pt x="2159" y="48"/>
                      <a:pt x="2159" y="48"/>
                    </a:cubicBezTo>
                    <a:cubicBezTo>
                      <a:pt x="2179" y="54"/>
                      <a:pt x="2223" y="64"/>
                      <a:pt x="2235" y="85"/>
                    </a:cubicBezTo>
                    <a:cubicBezTo>
                      <a:pt x="2246" y="104"/>
                      <a:pt x="2240" y="129"/>
                      <a:pt x="2248" y="149"/>
                    </a:cubicBezTo>
                    <a:cubicBezTo>
                      <a:pt x="2253" y="163"/>
                      <a:pt x="2266" y="173"/>
                      <a:pt x="2273" y="186"/>
                    </a:cubicBezTo>
                    <a:cubicBezTo>
                      <a:pt x="2300" y="240"/>
                      <a:pt x="2295" y="239"/>
                      <a:pt x="2349" y="275"/>
                    </a:cubicBezTo>
                    <a:cubicBezTo>
                      <a:pt x="2353" y="262"/>
                      <a:pt x="2353" y="247"/>
                      <a:pt x="2362" y="237"/>
                    </a:cubicBezTo>
                    <a:cubicBezTo>
                      <a:pt x="2371" y="228"/>
                      <a:pt x="2391" y="235"/>
                      <a:pt x="2399" y="224"/>
                    </a:cubicBezTo>
                    <a:cubicBezTo>
                      <a:pt x="2414" y="202"/>
                      <a:pt x="2416" y="174"/>
                      <a:pt x="2425" y="149"/>
                    </a:cubicBezTo>
                    <a:cubicBezTo>
                      <a:pt x="2434" y="123"/>
                      <a:pt x="2500" y="111"/>
                      <a:pt x="2500" y="111"/>
                    </a:cubicBezTo>
                  </a:path>
                </a:pathLst>
              </a:custGeom>
              <a:noFill/>
              <a:ln w="38100" cap="flat" cmpd="sng">
                <a:solidFill>
                  <a:srgbClr val="99FF33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9" name="Line 256"/>
              <p:cNvSpPr>
                <a:spLocks noChangeShapeType="1"/>
              </p:cNvSpPr>
              <p:nvPr/>
            </p:nvSpPr>
            <p:spPr bwMode="auto">
              <a:xfrm>
                <a:off x="2832" y="1968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FFCC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160" name="Object 257"/>
              <p:cNvGraphicFramePr>
                <a:graphicFrameLocks noChangeAspect="1"/>
              </p:cNvGraphicFramePr>
              <p:nvPr/>
            </p:nvGraphicFramePr>
            <p:xfrm>
              <a:off x="4459" y="2300"/>
              <a:ext cx="149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8" imgW="139700" imgH="215900" progId="Equation.3">
                      <p:embed/>
                    </p:oleObj>
                  </mc:Choice>
                  <mc:Fallback>
                    <p:oleObj name="公式" r:id="rId18" imgW="139700" imgH="215900" progId="Equation.3">
                      <p:embed/>
                      <p:pic>
                        <p:nvPicPr>
                          <p:cNvPr id="0" name="图片 16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59" y="2300"/>
                            <a:ext cx="149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61" name="Object 258"/>
              <p:cNvGraphicFramePr>
                <a:graphicFrameLocks noChangeAspect="1"/>
              </p:cNvGraphicFramePr>
              <p:nvPr/>
            </p:nvGraphicFramePr>
            <p:xfrm>
              <a:off x="2816" y="2395"/>
              <a:ext cx="208" cy="3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0" imgW="190500" imgH="304800" progId="Equation.3">
                      <p:embed/>
                    </p:oleObj>
                  </mc:Choice>
                  <mc:Fallback>
                    <p:oleObj name="公式" r:id="rId20" imgW="190500" imgH="304800" progId="Equation.3">
                      <p:embed/>
                      <p:pic>
                        <p:nvPicPr>
                          <p:cNvPr id="0" name="图片 16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16" y="2395"/>
                            <a:ext cx="208" cy="3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62" name="Object 259"/>
              <p:cNvGraphicFramePr>
                <a:graphicFrameLocks noChangeAspect="1"/>
              </p:cNvGraphicFramePr>
              <p:nvPr/>
            </p:nvGraphicFramePr>
            <p:xfrm>
              <a:off x="1596" y="2400"/>
              <a:ext cx="132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2" imgW="152400" imgH="241300" progId="Equation.3">
                      <p:embed/>
                    </p:oleObj>
                  </mc:Choice>
                  <mc:Fallback>
                    <p:oleObj name="公式" r:id="rId22" imgW="152400" imgH="241300" progId="Equation.3">
                      <p:embed/>
                      <p:pic>
                        <p:nvPicPr>
                          <p:cNvPr id="0" name="图片 16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96" y="2400"/>
                            <a:ext cx="132" cy="2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87" name="Group 260"/>
            <p:cNvGrpSpPr/>
            <p:nvPr/>
          </p:nvGrpSpPr>
          <p:grpSpPr bwMode="auto">
            <a:xfrm>
              <a:off x="1666" y="3172"/>
              <a:ext cx="942" cy="976"/>
              <a:chOff x="2940" y="1329"/>
              <a:chExt cx="2004" cy="2076"/>
            </a:xfrm>
          </p:grpSpPr>
          <p:sp>
            <p:nvSpPr>
              <p:cNvPr id="3088" name="Freeform 261"/>
              <p:cNvSpPr/>
              <p:nvPr/>
            </p:nvSpPr>
            <p:spPr bwMode="auto">
              <a:xfrm>
                <a:off x="2994" y="3123"/>
                <a:ext cx="1014" cy="282"/>
              </a:xfrm>
              <a:custGeom>
                <a:avLst/>
                <a:gdLst>
                  <a:gd name="T0" fmla="*/ 294 w 1014"/>
                  <a:gd name="T1" fmla="*/ 102 h 282"/>
                  <a:gd name="T2" fmla="*/ 258 w 1014"/>
                  <a:gd name="T3" fmla="*/ 114 h 282"/>
                  <a:gd name="T4" fmla="*/ 246 w 1014"/>
                  <a:gd name="T5" fmla="*/ 126 h 282"/>
                  <a:gd name="T6" fmla="*/ 222 w 1014"/>
                  <a:gd name="T7" fmla="*/ 138 h 282"/>
                  <a:gd name="T8" fmla="*/ 186 w 1014"/>
                  <a:gd name="T9" fmla="*/ 138 h 282"/>
                  <a:gd name="T10" fmla="*/ 132 w 1014"/>
                  <a:gd name="T11" fmla="*/ 144 h 282"/>
                  <a:gd name="T12" fmla="*/ 78 w 1014"/>
                  <a:gd name="T13" fmla="*/ 162 h 282"/>
                  <a:gd name="T14" fmla="*/ 48 w 1014"/>
                  <a:gd name="T15" fmla="*/ 174 h 282"/>
                  <a:gd name="T16" fmla="*/ 24 w 1014"/>
                  <a:gd name="T17" fmla="*/ 192 h 282"/>
                  <a:gd name="T18" fmla="*/ 6 w 1014"/>
                  <a:gd name="T19" fmla="*/ 222 h 282"/>
                  <a:gd name="T20" fmla="*/ 0 w 1014"/>
                  <a:gd name="T21" fmla="*/ 252 h 282"/>
                  <a:gd name="T22" fmla="*/ 6 w 1014"/>
                  <a:gd name="T23" fmla="*/ 270 h 282"/>
                  <a:gd name="T24" fmla="*/ 24 w 1014"/>
                  <a:gd name="T25" fmla="*/ 276 h 282"/>
                  <a:gd name="T26" fmla="*/ 54 w 1014"/>
                  <a:gd name="T27" fmla="*/ 282 h 282"/>
                  <a:gd name="T28" fmla="*/ 114 w 1014"/>
                  <a:gd name="T29" fmla="*/ 282 h 282"/>
                  <a:gd name="T30" fmla="*/ 174 w 1014"/>
                  <a:gd name="T31" fmla="*/ 270 h 282"/>
                  <a:gd name="T32" fmla="*/ 216 w 1014"/>
                  <a:gd name="T33" fmla="*/ 258 h 282"/>
                  <a:gd name="T34" fmla="*/ 288 w 1014"/>
                  <a:gd name="T35" fmla="*/ 258 h 282"/>
                  <a:gd name="T36" fmla="*/ 330 w 1014"/>
                  <a:gd name="T37" fmla="*/ 252 h 282"/>
                  <a:gd name="T38" fmla="*/ 378 w 1014"/>
                  <a:gd name="T39" fmla="*/ 234 h 282"/>
                  <a:gd name="T40" fmla="*/ 420 w 1014"/>
                  <a:gd name="T41" fmla="*/ 234 h 282"/>
                  <a:gd name="T42" fmla="*/ 456 w 1014"/>
                  <a:gd name="T43" fmla="*/ 228 h 282"/>
                  <a:gd name="T44" fmla="*/ 486 w 1014"/>
                  <a:gd name="T45" fmla="*/ 222 h 282"/>
                  <a:gd name="T46" fmla="*/ 510 w 1014"/>
                  <a:gd name="T47" fmla="*/ 210 h 282"/>
                  <a:gd name="T48" fmla="*/ 534 w 1014"/>
                  <a:gd name="T49" fmla="*/ 168 h 282"/>
                  <a:gd name="T50" fmla="*/ 540 w 1014"/>
                  <a:gd name="T51" fmla="*/ 186 h 282"/>
                  <a:gd name="T52" fmla="*/ 552 w 1014"/>
                  <a:gd name="T53" fmla="*/ 204 h 282"/>
                  <a:gd name="T54" fmla="*/ 576 w 1014"/>
                  <a:gd name="T55" fmla="*/ 222 h 282"/>
                  <a:gd name="T56" fmla="*/ 612 w 1014"/>
                  <a:gd name="T57" fmla="*/ 228 h 282"/>
                  <a:gd name="T58" fmla="*/ 630 w 1014"/>
                  <a:gd name="T59" fmla="*/ 246 h 282"/>
                  <a:gd name="T60" fmla="*/ 696 w 1014"/>
                  <a:gd name="T61" fmla="*/ 264 h 282"/>
                  <a:gd name="T62" fmla="*/ 774 w 1014"/>
                  <a:gd name="T63" fmla="*/ 270 h 282"/>
                  <a:gd name="T64" fmla="*/ 846 w 1014"/>
                  <a:gd name="T65" fmla="*/ 270 h 282"/>
                  <a:gd name="T66" fmla="*/ 882 w 1014"/>
                  <a:gd name="T67" fmla="*/ 270 h 282"/>
                  <a:gd name="T68" fmla="*/ 936 w 1014"/>
                  <a:gd name="T69" fmla="*/ 258 h 282"/>
                  <a:gd name="T70" fmla="*/ 978 w 1014"/>
                  <a:gd name="T71" fmla="*/ 246 h 282"/>
                  <a:gd name="T72" fmla="*/ 1008 w 1014"/>
                  <a:gd name="T73" fmla="*/ 216 h 282"/>
                  <a:gd name="T74" fmla="*/ 1014 w 1014"/>
                  <a:gd name="T75" fmla="*/ 192 h 282"/>
                  <a:gd name="T76" fmla="*/ 1002 w 1014"/>
                  <a:gd name="T77" fmla="*/ 174 h 282"/>
                  <a:gd name="T78" fmla="*/ 978 w 1014"/>
                  <a:gd name="T79" fmla="*/ 156 h 282"/>
                  <a:gd name="T80" fmla="*/ 948 w 1014"/>
                  <a:gd name="T81" fmla="*/ 138 h 282"/>
                  <a:gd name="T82" fmla="*/ 906 w 1014"/>
                  <a:gd name="T83" fmla="*/ 126 h 282"/>
                  <a:gd name="T84" fmla="*/ 852 w 1014"/>
                  <a:gd name="T85" fmla="*/ 120 h 282"/>
                  <a:gd name="T86" fmla="*/ 798 w 1014"/>
                  <a:gd name="T87" fmla="*/ 114 h 282"/>
                  <a:gd name="T88" fmla="*/ 750 w 1014"/>
                  <a:gd name="T89" fmla="*/ 114 h 282"/>
                  <a:gd name="T90" fmla="*/ 696 w 1014"/>
                  <a:gd name="T91" fmla="*/ 120 h 282"/>
                  <a:gd name="T92" fmla="*/ 708 w 1014"/>
                  <a:gd name="T93" fmla="*/ 96 h 282"/>
                  <a:gd name="T94" fmla="*/ 708 w 1014"/>
                  <a:gd name="T95" fmla="*/ 60 h 282"/>
                  <a:gd name="T96" fmla="*/ 642 w 1014"/>
                  <a:gd name="T97" fmla="*/ 24 h 282"/>
                  <a:gd name="T98" fmla="*/ 564 w 1014"/>
                  <a:gd name="T99" fmla="*/ 0 h 282"/>
                  <a:gd name="T100" fmla="*/ 474 w 1014"/>
                  <a:gd name="T101" fmla="*/ 6 h 282"/>
                  <a:gd name="T102" fmla="*/ 294 w 1014"/>
                  <a:gd name="T103" fmla="*/ 102 h 28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014" h="282">
                    <a:moveTo>
                      <a:pt x="294" y="102"/>
                    </a:moveTo>
                    <a:lnTo>
                      <a:pt x="258" y="114"/>
                    </a:lnTo>
                    <a:lnTo>
                      <a:pt x="246" y="126"/>
                    </a:lnTo>
                    <a:lnTo>
                      <a:pt x="222" y="138"/>
                    </a:lnTo>
                    <a:lnTo>
                      <a:pt x="186" y="138"/>
                    </a:lnTo>
                    <a:lnTo>
                      <a:pt x="132" y="144"/>
                    </a:lnTo>
                    <a:lnTo>
                      <a:pt x="78" y="162"/>
                    </a:lnTo>
                    <a:lnTo>
                      <a:pt x="48" y="174"/>
                    </a:lnTo>
                    <a:lnTo>
                      <a:pt x="24" y="192"/>
                    </a:lnTo>
                    <a:lnTo>
                      <a:pt x="6" y="222"/>
                    </a:lnTo>
                    <a:lnTo>
                      <a:pt x="0" y="252"/>
                    </a:lnTo>
                    <a:lnTo>
                      <a:pt x="6" y="270"/>
                    </a:lnTo>
                    <a:lnTo>
                      <a:pt x="24" y="276"/>
                    </a:lnTo>
                    <a:lnTo>
                      <a:pt x="54" y="282"/>
                    </a:lnTo>
                    <a:lnTo>
                      <a:pt x="114" y="282"/>
                    </a:lnTo>
                    <a:lnTo>
                      <a:pt x="174" y="270"/>
                    </a:lnTo>
                    <a:lnTo>
                      <a:pt x="216" y="258"/>
                    </a:lnTo>
                    <a:lnTo>
                      <a:pt x="288" y="258"/>
                    </a:lnTo>
                    <a:lnTo>
                      <a:pt x="330" y="252"/>
                    </a:lnTo>
                    <a:lnTo>
                      <a:pt x="378" y="234"/>
                    </a:lnTo>
                    <a:lnTo>
                      <a:pt x="420" y="234"/>
                    </a:lnTo>
                    <a:lnTo>
                      <a:pt x="456" y="228"/>
                    </a:lnTo>
                    <a:lnTo>
                      <a:pt x="486" y="222"/>
                    </a:lnTo>
                    <a:lnTo>
                      <a:pt x="510" y="210"/>
                    </a:lnTo>
                    <a:lnTo>
                      <a:pt x="534" y="168"/>
                    </a:lnTo>
                    <a:lnTo>
                      <a:pt x="540" y="186"/>
                    </a:lnTo>
                    <a:lnTo>
                      <a:pt x="552" y="204"/>
                    </a:lnTo>
                    <a:lnTo>
                      <a:pt x="576" y="222"/>
                    </a:lnTo>
                    <a:lnTo>
                      <a:pt x="612" y="228"/>
                    </a:lnTo>
                    <a:lnTo>
                      <a:pt x="630" y="246"/>
                    </a:lnTo>
                    <a:lnTo>
                      <a:pt x="696" y="264"/>
                    </a:lnTo>
                    <a:lnTo>
                      <a:pt x="774" y="270"/>
                    </a:lnTo>
                    <a:lnTo>
                      <a:pt x="846" y="270"/>
                    </a:lnTo>
                    <a:lnTo>
                      <a:pt x="882" y="270"/>
                    </a:lnTo>
                    <a:lnTo>
                      <a:pt x="936" y="258"/>
                    </a:lnTo>
                    <a:lnTo>
                      <a:pt x="978" y="246"/>
                    </a:lnTo>
                    <a:lnTo>
                      <a:pt x="1008" y="216"/>
                    </a:lnTo>
                    <a:lnTo>
                      <a:pt x="1014" y="192"/>
                    </a:lnTo>
                    <a:lnTo>
                      <a:pt x="1002" y="174"/>
                    </a:lnTo>
                    <a:lnTo>
                      <a:pt x="978" y="156"/>
                    </a:lnTo>
                    <a:lnTo>
                      <a:pt x="948" y="138"/>
                    </a:lnTo>
                    <a:lnTo>
                      <a:pt x="906" y="126"/>
                    </a:lnTo>
                    <a:lnTo>
                      <a:pt x="852" y="120"/>
                    </a:lnTo>
                    <a:lnTo>
                      <a:pt x="798" y="114"/>
                    </a:lnTo>
                    <a:lnTo>
                      <a:pt x="750" y="114"/>
                    </a:lnTo>
                    <a:lnTo>
                      <a:pt x="696" y="120"/>
                    </a:lnTo>
                    <a:lnTo>
                      <a:pt x="708" y="96"/>
                    </a:lnTo>
                    <a:lnTo>
                      <a:pt x="708" y="60"/>
                    </a:lnTo>
                    <a:lnTo>
                      <a:pt x="642" y="24"/>
                    </a:lnTo>
                    <a:lnTo>
                      <a:pt x="564" y="0"/>
                    </a:lnTo>
                    <a:lnTo>
                      <a:pt x="474" y="6"/>
                    </a:lnTo>
                    <a:lnTo>
                      <a:pt x="294" y="102"/>
                    </a:lnTo>
                    <a:close/>
                  </a:path>
                </a:pathLst>
              </a:custGeom>
              <a:solidFill>
                <a:srgbClr val="7023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9" name="Freeform 262"/>
              <p:cNvSpPr/>
              <p:nvPr/>
            </p:nvSpPr>
            <p:spPr bwMode="auto">
              <a:xfrm>
                <a:off x="2994" y="3123"/>
                <a:ext cx="1014" cy="282"/>
              </a:xfrm>
              <a:custGeom>
                <a:avLst/>
                <a:gdLst>
                  <a:gd name="T0" fmla="*/ 294 w 1014"/>
                  <a:gd name="T1" fmla="*/ 102 h 282"/>
                  <a:gd name="T2" fmla="*/ 258 w 1014"/>
                  <a:gd name="T3" fmla="*/ 114 h 282"/>
                  <a:gd name="T4" fmla="*/ 246 w 1014"/>
                  <a:gd name="T5" fmla="*/ 126 h 282"/>
                  <a:gd name="T6" fmla="*/ 222 w 1014"/>
                  <a:gd name="T7" fmla="*/ 138 h 282"/>
                  <a:gd name="T8" fmla="*/ 186 w 1014"/>
                  <a:gd name="T9" fmla="*/ 138 h 282"/>
                  <a:gd name="T10" fmla="*/ 132 w 1014"/>
                  <a:gd name="T11" fmla="*/ 144 h 282"/>
                  <a:gd name="T12" fmla="*/ 78 w 1014"/>
                  <a:gd name="T13" fmla="*/ 162 h 282"/>
                  <a:gd name="T14" fmla="*/ 48 w 1014"/>
                  <a:gd name="T15" fmla="*/ 174 h 282"/>
                  <a:gd name="T16" fmla="*/ 24 w 1014"/>
                  <a:gd name="T17" fmla="*/ 192 h 282"/>
                  <a:gd name="T18" fmla="*/ 6 w 1014"/>
                  <a:gd name="T19" fmla="*/ 222 h 282"/>
                  <a:gd name="T20" fmla="*/ 0 w 1014"/>
                  <a:gd name="T21" fmla="*/ 252 h 282"/>
                  <a:gd name="T22" fmla="*/ 6 w 1014"/>
                  <a:gd name="T23" fmla="*/ 270 h 282"/>
                  <a:gd name="T24" fmla="*/ 24 w 1014"/>
                  <a:gd name="T25" fmla="*/ 276 h 282"/>
                  <a:gd name="T26" fmla="*/ 54 w 1014"/>
                  <a:gd name="T27" fmla="*/ 282 h 282"/>
                  <a:gd name="T28" fmla="*/ 114 w 1014"/>
                  <a:gd name="T29" fmla="*/ 282 h 282"/>
                  <a:gd name="T30" fmla="*/ 174 w 1014"/>
                  <a:gd name="T31" fmla="*/ 270 h 282"/>
                  <a:gd name="T32" fmla="*/ 216 w 1014"/>
                  <a:gd name="T33" fmla="*/ 258 h 282"/>
                  <a:gd name="T34" fmla="*/ 288 w 1014"/>
                  <a:gd name="T35" fmla="*/ 258 h 282"/>
                  <a:gd name="T36" fmla="*/ 330 w 1014"/>
                  <a:gd name="T37" fmla="*/ 252 h 282"/>
                  <a:gd name="T38" fmla="*/ 378 w 1014"/>
                  <a:gd name="T39" fmla="*/ 234 h 282"/>
                  <a:gd name="T40" fmla="*/ 420 w 1014"/>
                  <a:gd name="T41" fmla="*/ 234 h 282"/>
                  <a:gd name="T42" fmla="*/ 456 w 1014"/>
                  <a:gd name="T43" fmla="*/ 228 h 282"/>
                  <a:gd name="T44" fmla="*/ 486 w 1014"/>
                  <a:gd name="T45" fmla="*/ 222 h 282"/>
                  <a:gd name="T46" fmla="*/ 510 w 1014"/>
                  <a:gd name="T47" fmla="*/ 210 h 282"/>
                  <a:gd name="T48" fmla="*/ 534 w 1014"/>
                  <a:gd name="T49" fmla="*/ 168 h 282"/>
                  <a:gd name="T50" fmla="*/ 540 w 1014"/>
                  <a:gd name="T51" fmla="*/ 186 h 282"/>
                  <a:gd name="T52" fmla="*/ 552 w 1014"/>
                  <a:gd name="T53" fmla="*/ 204 h 282"/>
                  <a:gd name="T54" fmla="*/ 576 w 1014"/>
                  <a:gd name="T55" fmla="*/ 222 h 282"/>
                  <a:gd name="T56" fmla="*/ 612 w 1014"/>
                  <a:gd name="T57" fmla="*/ 228 h 282"/>
                  <a:gd name="T58" fmla="*/ 630 w 1014"/>
                  <a:gd name="T59" fmla="*/ 246 h 282"/>
                  <a:gd name="T60" fmla="*/ 696 w 1014"/>
                  <a:gd name="T61" fmla="*/ 264 h 282"/>
                  <a:gd name="T62" fmla="*/ 774 w 1014"/>
                  <a:gd name="T63" fmla="*/ 270 h 282"/>
                  <a:gd name="T64" fmla="*/ 846 w 1014"/>
                  <a:gd name="T65" fmla="*/ 270 h 282"/>
                  <a:gd name="T66" fmla="*/ 882 w 1014"/>
                  <a:gd name="T67" fmla="*/ 270 h 282"/>
                  <a:gd name="T68" fmla="*/ 936 w 1014"/>
                  <a:gd name="T69" fmla="*/ 258 h 282"/>
                  <a:gd name="T70" fmla="*/ 978 w 1014"/>
                  <a:gd name="T71" fmla="*/ 246 h 282"/>
                  <a:gd name="T72" fmla="*/ 1008 w 1014"/>
                  <a:gd name="T73" fmla="*/ 216 h 282"/>
                  <a:gd name="T74" fmla="*/ 1014 w 1014"/>
                  <a:gd name="T75" fmla="*/ 192 h 282"/>
                  <a:gd name="T76" fmla="*/ 1002 w 1014"/>
                  <a:gd name="T77" fmla="*/ 174 h 282"/>
                  <a:gd name="T78" fmla="*/ 978 w 1014"/>
                  <a:gd name="T79" fmla="*/ 156 h 282"/>
                  <a:gd name="T80" fmla="*/ 948 w 1014"/>
                  <a:gd name="T81" fmla="*/ 138 h 282"/>
                  <a:gd name="T82" fmla="*/ 906 w 1014"/>
                  <a:gd name="T83" fmla="*/ 126 h 282"/>
                  <a:gd name="T84" fmla="*/ 852 w 1014"/>
                  <a:gd name="T85" fmla="*/ 120 h 282"/>
                  <a:gd name="T86" fmla="*/ 798 w 1014"/>
                  <a:gd name="T87" fmla="*/ 114 h 282"/>
                  <a:gd name="T88" fmla="*/ 750 w 1014"/>
                  <a:gd name="T89" fmla="*/ 114 h 282"/>
                  <a:gd name="T90" fmla="*/ 696 w 1014"/>
                  <a:gd name="T91" fmla="*/ 120 h 282"/>
                  <a:gd name="T92" fmla="*/ 708 w 1014"/>
                  <a:gd name="T93" fmla="*/ 96 h 282"/>
                  <a:gd name="T94" fmla="*/ 708 w 1014"/>
                  <a:gd name="T95" fmla="*/ 60 h 282"/>
                  <a:gd name="T96" fmla="*/ 642 w 1014"/>
                  <a:gd name="T97" fmla="*/ 24 h 282"/>
                  <a:gd name="T98" fmla="*/ 564 w 1014"/>
                  <a:gd name="T99" fmla="*/ 0 h 282"/>
                  <a:gd name="T100" fmla="*/ 474 w 1014"/>
                  <a:gd name="T101" fmla="*/ 6 h 282"/>
                  <a:gd name="T102" fmla="*/ 294 w 1014"/>
                  <a:gd name="T103" fmla="*/ 102 h 28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014" h="282">
                    <a:moveTo>
                      <a:pt x="294" y="102"/>
                    </a:moveTo>
                    <a:lnTo>
                      <a:pt x="258" y="114"/>
                    </a:lnTo>
                    <a:lnTo>
                      <a:pt x="246" y="126"/>
                    </a:lnTo>
                    <a:lnTo>
                      <a:pt x="222" y="138"/>
                    </a:lnTo>
                    <a:lnTo>
                      <a:pt x="186" y="138"/>
                    </a:lnTo>
                    <a:lnTo>
                      <a:pt x="132" y="144"/>
                    </a:lnTo>
                    <a:lnTo>
                      <a:pt x="78" y="162"/>
                    </a:lnTo>
                    <a:lnTo>
                      <a:pt x="48" y="174"/>
                    </a:lnTo>
                    <a:lnTo>
                      <a:pt x="24" y="192"/>
                    </a:lnTo>
                    <a:lnTo>
                      <a:pt x="6" y="222"/>
                    </a:lnTo>
                    <a:lnTo>
                      <a:pt x="0" y="252"/>
                    </a:lnTo>
                    <a:lnTo>
                      <a:pt x="6" y="270"/>
                    </a:lnTo>
                    <a:lnTo>
                      <a:pt x="24" y="276"/>
                    </a:lnTo>
                    <a:lnTo>
                      <a:pt x="54" y="282"/>
                    </a:lnTo>
                    <a:lnTo>
                      <a:pt x="114" y="282"/>
                    </a:lnTo>
                    <a:lnTo>
                      <a:pt x="174" y="270"/>
                    </a:lnTo>
                    <a:lnTo>
                      <a:pt x="216" y="258"/>
                    </a:lnTo>
                    <a:lnTo>
                      <a:pt x="288" y="258"/>
                    </a:lnTo>
                    <a:lnTo>
                      <a:pt x="330" y="252"/>
                    </a:lnTo>
                    <a:lnTo>
                      <a:pt x="378" y="234"/>
                    </a:lnTo>
                    <a:lnTo>
                      <a:pt x="420" y="234"/>
                    </a:lnTo>
                    <a:lnTo>
                      <a:pt x="456" y="228"/>
                    </a:lnTo>
                    <a:lnTo>
                      <a:pt x="486" y="222"/>
                    </a:lnTo>
                    <a:lnTo>
                      <a:pt x="510" y="210"/>
                    </a:lnTo>
                    <a:lnTo>
                      <a:pt x="534" y="168"/>
                    </a:lnTo>
                    <a:lnTo>
                      <a:pt x="540" y="186"/>
                    </a:lnTo>
                    <a:lnTo>
                      <a:pt x="552" y="204"/>
                    </a:lnTo>
                    <a:lnTo>
                      <a:pt x="576" y="222"/>
                    </a:lnTo>
                    <a:lnTo>
                      <a:pt x="612" y="228"/>
                    </a:lnTo>
                    <a:lnTo>
                      <a:pt x="630" y="246"/>
                    </a:lnTo>
                    <a:lnTo>
                      <a:pt x="696" y="264"/>
                    </a:lnTo>
                    <a:lnTo>
                      <a:pt x="774" y="270"/>
                    </a:lnTo>
                    <a:lnTo>
                      <a:pt x="846" y="270"/>
                    </a:lnTo>
                    <a:lnTo>
                      <a:pt x="882" y="270"/>
                    </a:lnTo>
                    <a:lnTo>
                      <a:pt x="936" y="258"/>
                    </a:lnTo>
                    <a:lnTo>
                      <a:pt x="978" y="246"/>
                    </a:lnTo>
                    <a:lnTo>
                      <a:pt x="1008" y="216"/>
                    </a:lnTo>
                    <a:lnTo>
                      <a:pt x="1014" y="192"/>
                    </a:lnTo>
                    <a:lnTo>
                      <a:pt x="1002" y="174"/>
                    </a:lnTo>
                    <a:lnTo>
                      <a:pt x="978" y="156"/>
                    </a:lnTo>
                    <a:lnTo>
                      <a:pt x="948" y="138"/>
                    </a:lnTo>
                    <a:lnTo>
                      <a:pt x="906" y="126"/>
                    </a:lnTo>
                    <a:lnTo>
                      <a:pt x="852" y="120"/>
                    </a:lnTo>
                    <a:lnTo>
                      <a:pt x="798" y="114"/>
                    </a:lnTo>
                    <a:lnTo>
                      <a:pt x="750" y="114"/>
                    </a:lnTo>
                    <a:lnTo>
                      <a:pt x="696" y="120"/>
                    </a:lnTo>
                    <a:lnTo>
                      <a:pt x="708" y="96"/>
                    </a:lnTo>
                    <a:lnTo>
                      <a:pt x="708" y="60"/>
                    </a:lnTo>
                    <a:lnTo>
                      <a:pt x="642" y="24"/>
                    </a:lnTo>
                    <a:lnTo>
                      <a:pt x="564" y="0"/>
                    </a:lnTo>
                    <a:lnTo>
                      <a:pt x="474" y="6"/>
                    </a:lnTo>
                    <a:lnTo>
                      <a:pt x="294" y="10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0" name="Freeform 263"/>
              <p:cNvSpPr/>
              <p:nvPr/>
            </p:nvSpPr>
            <p:spPr bwMode="auto">
              <a:xfrm>
                <a:off x="3174" y="2517"/>
                <a:ext cx="606" cy="744"/>
              </a:xfrm>
              <a:custGeom>
                <a:avLst/>
                <a:gdLst>
                  <a:gd name="T0" fmla="*/ 60 w 606"/>
                  <a:gd name="T1" fmla="*/ 168 h 744"/>
                  <a:gd name="T2" fmla="*/ 36 w 606"/>
                  <a:gd name="T3" fmla="*/ 192 h 744"/>
                  <a:gd name="T4" fmla="*/ 18 w 606"/>
                  <a:gd name="T5" fmla="*/ 222 h 744"/>
                  <a:gd name="T6" fmla="*/ 6 w 606"/>
                  <a:gd name="T7" fmla="*/ 252 h 744"/>
                  <a:gd name="T8" fmla="*/ 6 w 606"/>
                  <a:gd name="T9" fmla="*/ 282 h 744"/>
                  <a:gd name="T10" fmla="*/ 0 w 606"/>
                  <a:gd name="T11" fmla="*/ 318 h 744"/>
                  <a:gd name="T12" fmla="*/ 6 w 606"/>
                  <a:gd name="T13" fmla="*/ 348 h 744"/>
                  <a:gd name="T14" fmla="*/ 12 w 606"/>
                  <a:gd name="T15" fmla="*/ 384 h 744"/>
                  <a:gd name="T16" fmla="*/ 30 w 606"/>
                  <a:gd name="T17" fmla="*/ 432 h 744"/>
                  <a:gd name="T18" fmla="*/ 42 w 606"/>
                  <a:gd name="T19" fmla="*/ 456 h 744"/>
                  <a:gd name="T20" fmla="*/ 54 w 606"/>
                  <a:gd name="T21" fmla="*/ 474 h 744"/>
                  <a:gd name="T22" fmla="*/ 66 w 606"/>
                  <a:gd name="T23" fmla="*/ 492 h 744"/>
                  <a:gd name="T24" fmla="*/ 84 w 606"/>
                  <a:gd name="T25" fmla="*/ 516 h 744"/>
                  <a:gd name="T26" fmla="*/ 108 w 606"/>
                  <a:gd name="T27" fmla="*/ 564 h 744"/>
                  <a:gd name="T28" fmla="*/ 126 w 606"/>
                  <a:gd name="T29" fmla="*/ 606 h 744"/>
                  <a:gd name="T30" fmla="*/ 126 w 606"/>
                  <a:gd name="T31" fmla="*/ 618 h 744"/>
                  <a:gd name="T32" fmla="*/ 126 w 606"/>
                  <a:gd name="T33" fmla="*/ 636 h 744"/>
                  <a:gd name="T34" fmla="*/ 126 w 606"/>
                  <a:gd name="T35" fmla="*/ 654 h 744"/>
                  <a:gd name="T36" fmla="*/ 108 w 606"/>
                  <a:gd name="T37" fmla="*/ 702 h 744"/>
                  <a:gd name="T38" fmla="*/ 108 w 606"/>
                  <a:gd name="T39" fmla="*/ 708 h 744"/>
                  <a:gd name="T40" fmla="*/ 114 w 606"/>
                  <a:gd name="T41" fmla="*/ 708 h 744"/>
                  <a:gd name="T42" fmla="*/ 126 w 606"/>
                  <a:gd name="T43" fmla="*/ 702 h 744"/>
                  <a:gd name="T44" fmla="*/ 150 w 606"/>
                  <a:gd name="T45" fmla="*/ 696 h 744"/>
                  <a:gd name="T46" fmla="*/ 180 w 606"/>
                  <a:gd name="T47" fmla="*/ 696 h 744"/>
                  <a:gd name="T48" fmla="*/ 216 w 606"/>
                  <a:gd name="T49" fmla="*/ 702 h 744"/>
                  <a:gd name="T50" fmla="*/ 246 w 606"/>
                  <a:gd name="T51" fmla="*/ 714 h 744"/>
                  <a:gd name="T52" fmla="*/ 294 w 606"/>
                  <a:gd name="T53" fmla="*/ 732 h 744"/>
                  <a:gd name="T54" fmla="*/ 336 w 606"/>
                  <a:gd name="T55" fmla="*/ 738 h 744"/>
                  <a:gd name="T56" fmla="*/ 360 w 606"/>
                  <a:gd name="T57" fmla="*/ 744 h 744"/>
                  <a:gd name="T58" fmla="*/ 360 w 606"/>
                  <a:gd name="T59" fmla="*/ 726 h 744"/>
                  <a:gd name="T60" fmla="*/ 366 w 606"/>
                  <a:gd name="T61" fmla="*/ 684 h 744"/>
                  <a:gd name="T62" fmla="*/ 360 w 606"/>
                  <a:gd name="T63" fmla="*/ 666 h 744"/>
                  <a:gd name="T64" fmla="*/ 372 w 606"/>
                  <a:gd name="T65" fmla="*/ 672 h 744"/>
                  <a:gd name="T66" fmla="*/ 420 w 606"/>
                  <a:gd name="T67" fmla="*/ 666 h 744"/>
                  <a:gd name="T68" fmla="*/ 450 w 606"/>
                  <a:gd name="T69" fmla="*/ 666 h 744"/>
                  <a:gd name="T70" fmla="*/ 498 w 606"/>
                  <a:gd name="T71" fmla="*/ 666 h 744"/>
                  <a:gd name="T72" fmla="*/ 528 w 606"/>
                  <a:gd name="T73" fmla="*/ 672 h 744"/>
                  <a:gd name="T74" fmla="*/ 540 w 606"/>
                  <a:gd name="T75" fmla="*/ 642 h 744"/>
                  <a:gd name="T76" fmla="*/ 546 w 606"/>
                  <a:gd name="T77" fmla="*/ 594 h 744"/>
                  <a:gd name="T78" fmla="*/ 552 w 606"/>
                  <a:gd name="T79" fmla="*/ 528 h 744"/>
                  <a:gd name="T80" fmla="*/ 552 w 606"/>
                  <a:gd name="T81" fmla="*/ 492 h 744"/>
                  <a:gd name="T82" fmla="*/ 558 w 606"/>
                  <a:gd name="T83" fmla="*/ 438 h 744"/>
                  <a:gd name="T84" fmla="*/ 582 w 606"/>
                  <a:gd name="T85" fmla="*/ 384 h 744"/>
                  <a:gd name="T86" fmla="*/ 594 w 606"/>
                  <a:gd name="T87" fmla="*/ 336 h 744"/>
                  <a:gd name="T88" fmla="*/ 606 w 606"/>
                  <a:gd name="T89" fmla="*/ 288 h 744"/>
                  <a:gd name="T90" fmla="*/ 606 w 606"/>
                  <a:gd name="T91" fmla="*/ 240 h 744"/>
                  <a:gd name="T92" fmla="*/ 606 w 606"/>
                  <a:gd name="T93" fmla="*/ 192 h 744"/>
                  <a:gd name="T94" fmla="*/ 594 w 606"/>
                  <a:gd name="T95" fmla="*/ 126 h 744"/>
                  <a:gd name="T96" fmla="*/ 546 w 606"/>
                  <a:gd name="T97" fmla="*/ 66 h 744"/>
                  <a:gd name="T98" fmla="*/ 534 w 606"/>
                  <a:gd name="T99" fmla="*/ 30 h 744"/>
                  <a:gd name="T100" fmla="*/ 426 w 606"/>
                  <a:gd name="T101" fmla="*/ 30 h 744"/>
                  <a:gd name="T102" fmla="*/ 324 w 606"/>
                  <a:gd name="T103" fmla="*/ 0 h 744"/>
                  <a:gd name="T104" fmla="*/ 120 w 606"/>
                  <a:gd name="T105" fmla="*/ 24 h 744"/>
                  <a:gd name="T106" fmla="*/ 60 w 606"/>
                  <a:gd name="T107" fmla="*/ 168 h 744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606" h="744">
                    <a:moveTo>
                      <a:pt x="60" y="168"/>
                    </a:moveTo>
                    <a:lnTo>
                      <a:pt x="36" y="192"/>
                    </a:lnTo>
                    <a:lnTo>
                      <a:pt x="18" y="222"/>
                    </a:lnTo>
                    <a:lnTo>
                      <a:pt x="6" y="252"/>
                    </a:lnTo>
                    <a:lnTo>
                      <a:pt x="6" y="282"/>
                    </a:lnTo>
                    <a:lnTo>
                      <a:pt x="0" y="318"/>
                    </a:lnTo>
                    <a:lnTo>
                      <a:pt x="6" y="348"/>
                    </a:lnTo>
                    <a:lnTo>
                      <a:pt x="12" y="384"/>
                    </a:lnTo>
                    <a:lnTo>
                      <a:pt x="30" y="432"/>
                    </a:lnTo>
                    <a:lnTo>
                      <a:pt x="42" y="456"/>
                    </a:lnTo>
                    <a:lnTo>
                      <a:pt x="54" y="474"/>
                    </a:lnTo>
                    <a:lnTo>
                      <a:pt x="66" y="492"/>
                    </a:lnTo>
                    <a:lnTo>
                      <a:pt x="84" y="516"/>
                    </a:lnTo>
                    <a:lnTo>
                      <a:pt x="108" y="564"/>
                    </a:lnTo>
                    <a:lnTo>
                      <a:pt x="126" y="606"/>
                    </a:lnTo>
                    <a:lnTo>
                      <a:pt x="126" y="618"/>
                    </a:lnTo>
                    <a:lnTo>
                      <a:pt x="126" y="636"/>
                    </a:lnTo>
                    <a:lnTo>
                      <a:pt x="126" y="654"/>
                    </a:lnTo>
                    <a:lnTo>
                      <a:pt x="108" y="702"/>
                    </a:lnTo>
                    <a:lnTo>
                      <a:pt x="108" y="708"/>
                    </a:lnTo>
                    <a:lnTo>
                      <a:pt x="114" y="708"/>
                    </a:lnTo>
                    <a:lnTo>
                      <a:pt x="126" y="702"/>
                    </a:lnTo>
                    <a:lnTo>
                      <a:pt x="150" y="696"/>
                    </a:lnTo>
                    <a:lnTo>
                      <a:pt x="180" y="696"/>
                    </a:lnTo>
                    <a:lnTo>
                      <a:pt x="216" y="702"/>
                    </a:lnTo>
                    <a:lnTo>
                      <a:pt x="246" y="714"/>
                    </a:lnTo>
                    <a:lnTo>
                      <a:pt x="294" y="732"/>
                    </a:lnTo>
                    <a:lnTo>
                      <a:pt x="336" y="738"/>
                    </a:lnTo>
                    <a:lnTo>
                      <a:pt x="360" y="744"/>
                    </a:lnTo>
                    <a:lnTo>
                      <a:pt x="360" y="726"/>
                    </a:lnTo>
                    <a:lnTo>
                      <a:pt x="366" y="684"/>
                    </a:lnTo>
                    <a:lnTo>
                      <a:pt x="360" y="666"/>
                    </a:lnTo>
                    <a:lnTo>
                      <a:pt x="372" y="672"/>
                    </a:lnTo>
                    <a:lnTo>
                      <a:pt x="420" y="666"/>
                    </a:lnTo>
                    <a:lnTo>
                      <a:pt x="450" y="666"/>
                    </a:lnTo>
                    <a:lnTo>
                      <a:pt x="498" y="666"/>
                    </a:lnTo>
                    <a:lnTo>
                      <a:pt x="528" y="672"/>
                    </a:lnTo>
                    <a:lnTo>
                      <a:pt x="540" y="642"/>
                    </a:lnTo>
                    <a:lnTo>
                      <a:pt x="546" y="594"/>
                    </a:lnTo>
                    <a:lnTo>
                      <a:pt x="552" y="528"/>
                    </a:lnTo>
                    <a:lnTo>
                      <a:pt x="552" y="492"/>
                    </a:lnTo>
                    <a:lnTo>
                      <a:pt x="558" y="438"/>
                    </a:lnTo>
                    <a:lnTo>
                      <a:pt x="582" y="384"/>
                    </a:lnTo>
                    <a:lnTo>
                      <a:pt x="594" y="336"/>
                    </a:lnTo>
                    <a:lnTo>
                      <a:pt x="606" y="288"/>
                    </a:lnTo>
                    <a:lnTo>
                      <a:pt x="606" y="240"/>
                    </a:lnTo>
                    <a:lnTo>
                      <a:pt x="606" y="192"/>
                    </a:lnTo>
                    <a:lnTo>
                      <a:pt x="594" y="126"/>
                    </a:lnTo>
                    <a:lnTo>
                      <a:pt x="546" y="66"/>
                    </a:lnTo>
                    <a:lnTo>
                      <a:pt x="534" y="30"/>
                    </a:lnTo>
                    <a:lnTo>
                      <a:pt x="426" y="30"/>
                    </a:lnTo>
                    <a:lnTo>
                      <a:pt x="324" y="0"/>
                    </a:lnTo>
                    <a:lnTo>
                      <a:pt x="120" y="24"/>
                    </a:lnTo>
                    <a:lnTo>
                      <a:pt x="60" y="168"/>
                    </a:lnTo>
                    <a:close/>
                  </a:path>
                </a:pathLst>
              </a:custGeom>
              <a:solidFill>
                <a:srgbClr val="963D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1" name="Freeform 264"/>
              <p:cNvSpPr/>
              <p:nvPr/>
            </p:nvSpPr>
            <p:spPr bwMode="auto">
              <a:xfrm>
                <a:off x="3174" y="2517"/>
                <a:ext cx="606" cy="744"/>
              </a:xfrm>
              <a:custGeom>
                <a:avLst/>
                <a:gdLst>
                  <a:gd name="T0" fmla="*/ 60 w 606"/>
                  <a:gd name="T1" fmla="*/ 168 h 744"/>
                  <a:gd name="T2" fmla="*/ 36 w 606"/>
                  <a:gd name="T3" fmla="*/ 192 h 744"/>
                  <a:gd name="T4" fmla="*/ 18 w 606"/>
                  <a:gd name="T5" fmla="*/ 222 h 744"/>
                  <a:gd name="T6" fmla="*/ 6 w 606"/>
                  <a:gd name="T7" fmla="*/ 252 h 744"/>
                  <a:gd name="T8" fmla="*/ 6 w 606"/>
                  <a:gd name="T9" fmla="*/ 282 h 744"/>
                  <a:gd name="T10" fmla="*/ 0 w 606"/>
                  <a:gd name="T11" fmla="*/ 318 h 744"/>
                  <a:gd name="T12" fmla="*/ 6 w 606"/>
                  <a:gd name="T13" fmla="*/ 348 h 744"/>
                  <a:gd name="T14" fmla="*/ 12 w 606"/>
                  <a:gd name="T15" fmla="*/ 384 h 744"/>
                  <a:gd name="T16" fmla="*/ 30 w 606"/>
                  <a:gd name="T17" fmla="*/ 432 h 744"/>
                  <a:gd name="T18" fmla="*/ 42 w 606"/>
                  <a:gd name="T19" fmla="*/ 456 h 744"/>
                  <a:gd name="T20" fmla="*/ 54 w 606"/>
                  <a:gd name="T21" fmla="*/ 474 h 744"/>
                  <a:gd name="T22" fmla="*/ 66 w 606"/>
                  <a:gd name="T23" fmla="*/ 492 h 744"/>
                  <a:gd name="T24" fmla="*/ 84 w 606"/>
                  <a:gd name="T25" fmla="*/ 516 h 744"/>
                  <a:gd name="T26" fmla="*/ 108 w 606"/>
                  <a:gd name="T27" fmla="*/ 564 h 744"/>
                  <a:gd name="T28" fmla="*/ 126 w 606"/>
                  <a:gd name="T29" fmla="*/ 606 h 744"/>
                  <a:gd name="T30" fmla="*/ 126 w 606"/>
                  <a:gd name="T31" fmla="*/ 618 h 744"/>
                  <a:gd name="T32" fmla="*/ 126 w 606"/>
                  <a:gd name="T33" fmla="*/ 636 h 744"/>
                  <a:gd name="T34" fmla="*/ 126 w 606"/>
                  <a:gd name="T35" fmla="*/ 654 h 744"/>
                  <a:gd name="T36" fmla="*/ 108 w 606"/>
                  <a:gd name="T37" fmla="*/ 702 h 744"/>
                  <a:gd name="T38" fmla="*/ 108 w 606"/>
                  <a:gd name="T39" fmla="*/ 708 h 744"/>
                  <a:gd name="T40" fmla="*/ 114 w 606"/>
                  <a:gd name="T41" fmla="*/ 708 h 744"/>
                  <a:gd name="T42" fmla="*/ 126 w 606"/>
                  <a:gd name="T43" fmla="*/ 702 h 744"/>
                  <a:gd name="T44" fmla="*/ 150 w 606"/>
                  <a:gd name="T45" fmla="*/ 696 h 744"/>
                  <a:gd name="T46" fmla="*/ 180 w 606"/>
                  <a:gd name="T47" fmla="*/ 696 h 744"/>
                  <a:gd name="T48" fmla="*/ 216 w 606"/>
                  <a:gd name="T49" fmla="*/ 702 h 744"/>
                  <a:gd name="T50" fmla="*/ 246 w 606"/>
                  <a:gd name="T51" fmla="*/ 714 h 744"/>
                  <a:gd name="T52" fmla="*/ 294 w 606"/>
                  <a:gd name="T53" fmla="*/ 732 h 744"/>
                  <a:gd name="T54" fmla="*/ 336 w 606"/>
                  <a:gd name="T55" fmla="*/ 738 h 744"/>
                  <a:gd name="T56" fmla="*/ 360 w 606"/>
                  <a:gd name="T57" fmla="*/ 744 h 744"/>
                  <a:gd name="T58" fmla="*/ 360 w 606"/>
                  <a:gd name="T59" fmla="*/ 726 h 744"/>
                  <a:gd name="T60" fmla="*/ 366 w 606"/>
                  <a:gd name="T61" fmla="*/ 684 h 744"/>
                  <a:gd name="T62" fmla="*/ 360 w 606"/>
                  <a:gd name="T63" fmla="*/ 666 h 744"/>
                  <a:gd name="T64" fmla="*/ 372 w 606"/>
                  <a:gd name="T65" fmla="*/ 672 h 744"/>
                  <a:gd name="T66" fmla="*/ 420 w 606"/>
                  <a:gd name="T67" fmla="*/ 666 h 744"/>
                  <a:gd name="T68" fmla="*/ 450 w 606"/>
                  <a:gd name="T69" fmla="*/ 666 h 744"/>
                  <a:gd name="T70" fmla="*/ 498 w 606"/>
                  <a:gd name="T71" fmla="*/ 666 h 744"/>
                  <a:gd name="T72" fmla="*/ 528 w 606"/>
                  <a:gd name="T73" fmla="*/ 672 h 744"/>
                  <a:gd name="T74" fmla="*/ 540 w 606"/>
                  <a:gd name="T75" fmla="*/ 642 h 744"/>
                  <a:gd name="T76" fmla="*/ 546 w 606"/>
                  <a:gd name="T77" fmla="*/ 594 h 744"/>
                  <a:gd name="T78" fmla="*/ 552 w 606"/>
                  <a:gd name="T79" fmla="*/ 528 h 744"/>
                  <a:gd name="T80" fmla="*/ 552 w 606"/>
                  <a:gd name="T81" fmla="*/ 492 h 744"/>
                  <a:gd name="T82" fmla="*/ 558 w 606"/>
                  <a:gd name="T83" fmla="*/ 438 h 744"/>
                  <a:gd name="T84" fmla="*/ 582 w 606"/>
                  <a:gd name="T85" fmla="*/ 384 h 744"/>
                  <a:gd name="T86" fmla="*/ 594 w 606"/>
                  <a:gd name="T87" fmla="*/ 336 h 744"/>
                  <a:gd name="T88" fmla="*/ 606 w 606"/>
                  <a:gd name="T89" fmla="*/ 288 h 744"/>
                  <a:gd name="T90" fmla="*/ 606 w 606"/>
                  <a:gd name="T91" fmla="*/ 240 h 744"/>
                  <a:gd name="T92" fmla="*/ 606 w 606"/>
                  <a:gd name="T93" fmla="*/ 192 h 744"/>
                  <a:gd name="T94" fmla="*/ 594 w 606"/>
                  <a:gd name="T95" fmla="*/ 126 h 744"/>
                  <a:gd name="T96" fmla="*/ 546 w 606"/>
                  <a:gd name="T97" fmla="*/ 66 h 744"/>
                  <a:gd name="T98" fmla="*/ 534 w 606"/>
                  <a:gd name="T99" fmla="*/ 30 h 744"/>
                  <a:gd name="T100" fmla="*/ 426 w 606"/>
                  <a:gd name="T101" fmla="*/ 30 h 744"/>
                  <a:gd name="T102" fmla="*/ 324 w 606"/>
                  <a:gd name="T103" fmla="*/ 0 h 744"/>
                  <a:gd name="T104" fmla="*/ 120 w 606"/>
                  <a:gd name="T105" fmla="*/ 24 h 744"/>
                  <a:gd name="T106" fmla="*/ 60 w 606"/>
                  <a:gd name="T107" fmla="*/ 168 h 744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606" h="744">
                    <a:moveTo>
                      <a:pt x="60" y="168"/>
                    </a:moveTo>
                    <a:lnTo>
                      <a:pt x="36" y="192"/>
                    </a:lnTo>
                    <a:lnTo>
                      <a:pt x="18" y="222"/>
                    </a:lnTo>
                    <a:lnTo>
                      <a:pt x="6" y="252"/>
                    </a:lnTo>
                    <a:lnTo>
                      <a:pt x="6" y="282"/>
                    </a:lnTo>
                    <a:lnTo>
                      <a:pt x="0" y="318"/>
                    </a:lnTo>
                    <a:lnTo>
                      <a:pt x="6" y="348"/>
                    </a:lnTo>
                    <a:lnTo>
                      <a:pt x="12" y="384"/>
                    </a:lnTo>
                    <a:lnTo>
                      <a:pt x="30" y="432"/>
                    </a:lnTo>
                    <a:lnTo>
                      <a:pt x="42" y="456"/>
                    </a:lnTo>
                    <a:lnTo>
                      <a:pt x="54" y="474"/>
                    </a:lnTo>
                    <a:lnTo>
                      <a:pt x="66" y="492"/>
                    </a:lnTo>
                    <a:lnTo>
                      <a:pt x="84" y="516"/>
                    </a:lnTo>
                    <a:lnTo>
                      <a:pt x="108" y="564"/>
                    </a:lnTo>
                    <a:lnTo>
                      <a:pt x="126" y="606"/>
                    </a:lnTo>
                    <a:lnTo>
                      <a:pt x="126" y="618"/>
                    </a:lnTo>
                    <a:lnTo>
                      <a:pt x="126" y="636"/>
                    </a:lnTo>
                    <a:lnTo>
                      <a:pt x="126" y="654"/>
                    </a:lnTo>
                    <a:lnTo>
                      <a:pt x="108" y="702"/>
                    </a:lnTo>
                    <a:lnTo>
                      <a:pt x="108" y="708"/>
                    </a:lnTo>
                    <a:lnTo>
                      <a:pt x="114" y="708"/>
                    </a:lnTo>
                    <a:lnTo>
                      <a:pt x="126" y="702"/>
                    </a:lnTo>
                    <a:lnTo>
                      <a:pt x="150" y="696"/>
                    </a:lnTo>
                    <a:lnTo>
                      <a:pt x="180" y="696"/>
                    </a:lnTo>
                    <a:lnTo>
                      <a:pt x="216" y="702"/>
                    </a:lnTo>
                    <a:lnTo>
                      <a:pt x="246" y="714"/>
                    </a:lnTo>
                    <a:lnTo>
                      <a:pt x="294" y="732"/>
                    </a:lnTo>
                    <a:lnTo>
                      <a:pt x="336" y="738"/>
                    </a:lnTo>
                    <a:lnTo>
                      <a:pt x="360" y="744"/>
                    </a:lnTo>
                    <a:lnTo>
                      <a:pt x="360" y="726"/>
                    </a:lnTo>
                    <a:lnTo>
                      <a:pt x="366" y="684"/>
                    </a:lnTo>
                    <a:lnTo>
                      <a:pt x="360" y="666"/>
                    </a:lnTo>
                    <a:lnTo>
                      <a:pt x="372" y="672"/>
                    </a:lnTo>
                    <a:lnTo>
                      <a:pt x="420" y="666"/>
                    </a:lnTo>
                    <a:lnTo>
                      <a:pt x="450" y="666"/>
                    </a:lnTo>
                    <a:lnTo>
                      <a:pt x="498" y="666"/>
                    </a:lnTo>
                    <a:lnTo>
                      <a:pt x="528" y="672"/>
                    </a:lnTo>
                    <a:lnTo>
                      <a:pt x="540" y="642"/>
                    </a:lnTo>
                    <a:lnTo>
                      <a:pt x="546" y="594"/>
                    </a:lnTo>
                    <a:lnTo>
                      <a:pt x="552" y="528"/>
                    </a:lnTo>
                    <a:lnTo>
                      <a:pt x="552" y="492"/>
                    </a:lnTo>
                    <a:lnTo>
                      <a:pt x="558" y="438"/>
                    </a:lnTo>
                    <a:lnTo>
                      <a:pt x="582" y="384"/>
                    </a:lnTo>
                    <a:lnTo>
                      <a:pt x="594" y="336"/>
                    </a:lnTo>
                    <a:lnTo>
                      <a:pt x="606" y="288"/>
                    </a:lnTo>
                    <a:lnTo>
                      <a:pt x="606" y="240"/>
                    </a:lnTo>
                    <a:lnTo>
                      <a:pt x="606" y="192"/>
                    </a:lnTo>
                    <a:lnTo>
                      <a:pt x="594" y="126"/>
                    </a:lnTo>
                    <a:lnTo>
                      <a:pt x="546" y="66"/>
                    </a:lnTo>
                    <a:lnTo>
                      <a:pt x="534" y="30"/>
                    </a:lnTo>
                    <a:lnTo>
                      <a:pt x="426" y="30"/>
                    </a:lnTo>
                    <a:lnTo>
                      <a:pt x="324" y="0"/>
                    </a:lnTo>
                    <a:lnTo>
                      <a:pt x="120" y="24"/>
                    </a:lnTo>
                    <a:lnTo>
                      <a:pt x="60" y="16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2" name="Freeform 265"/>
              <p:cNvSpPr/>
              <p:nvPr/>
            </p:nvSpPr>
            <p:spPr bwMode="auto">
              <a:xfrm>
                <a:off x="3426" y="2331"/>
                <a:ext cx="300" cy="324"/>
              </a:xfrm>
              <a:custGeom>
                <a:avLst/>
                <a:gdLst>
                  <a:gd name="T0" fmla="*/ 60 w 300"/>
                  <a:gd name="T1" fmla="*/ 324 h 324"/>
                  <a:gd name="T2" fmla="*/ 132 w 300"/>
                  <a:gd name="T3" fmla="*/ 324 h 324"/>
                  <a:gd name="T4" fmla="*/ 198 w 300"/>
                  <a:gd name="T5" fmla="*/ 318 h 324"/>
                  <a:gd name="T6" fmla="*/ 294 w 300"/>
                  <a:gd name="T7" fmla="*/ 300 h 324"/>
                  <a:gd name="T8" fmla="*/ 300 w 300"/>
                  <a:gd name="T9" fmla="*/ 186 h 324"/>
                  <a:gd name="T10" fmla="*/ 234 w 300"/>
                  <a:gd name="T11" fmla="*/ 54 h 324"/>
                  <a:gd name="T12" fmla="*/ 198 w 300"/>
                  <a:gd name="T13" fmla="*/ 30 h 324"/>
                  <a:gd name="T14" fmla="*/ 126 w 300"/>
                  <a:gd name="T15" fmla="*/ 0 h 324"/>
                  <a:gd name="T16" fmla="*/ 18 w 300"/>
                  <a:gd name="T17" fmla="*/ 36 h 324"/>
                  <a:gd name="T18" fmla="*/ 0 w 300"/>
                  <a:gd name="T19" fmla="*/ 144 h 324"/>
                  <a:gd name="T20" fmla="*/ 12 w 300"/>
                  <a:gd name="T21" fmla="*/ 186 h 324"/>
                  <a:gd name="T22" fmla="*/ 60 w 300"/>
                  <a:gd name="T23" fmla="*/ 324 h 32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00" h="324">
                    <a:moveTo>
                      <a:pt x="60" y="324"/>
                    </a:moveTo>
                    <a:lnTo>
                      <a:pt x="132" y="324"/>
                    </a:lnTo>
                    <a:lnTo>
                      <a:pt x="198" y="318"/>
                    </a:lnTo>
                    <a:lnTo>
                      <a:pt x="294" y="300"/>
                    </a:lnTo>
                    <a:lnTo>
                      <a:pt x="300" y="186"/>
                    </a:lnTo>
                    <a:lnTo>
                      <a:pt x="234" y="54"/>
                    </a:lnTo>
                    <a:lnTo>
                      <a:pt x="198" y="30"/>
                    </a:lnTo>
                    <a:lnTo>
                      <a:pt x="126" y="0"/>
                    </a:lnTo>
                    <a:lnTo>
                      <a:pt x="18" y="36"/>
                    </a:lnTo>
                    <a:lnTo>
                      <a:pt x="0" y="144"/>
                    </a:lnTo>
                    <a:lnTo>
                      <a:pt x="12" y="186"/>
                    </a:lnTo>
                    <a:lnTo>
                      <a:pt x="60" y="3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3" name="Freeform 266"/>
              <p:cNvSpPr/>
              <p:nvPr/>
            </p:nvSpPr>
            <p:spPr bwMode="auto">
              <a:xfrm>
                <a:off x="3426" y="2331"/>
                <a:ext cx="300" cy="324"/>
              </a:xfrm>
              <a:custGeom>
                <a:avLst/>
                <a:gdLst>
                  <a:gd name="T0" fmla="*/ 60 w 300"/>
                  <a:gd name="T1" fmla="*/ 324 h 324"/>
                  <a:gd name="T2" fmla="*/ 132 w 300"/>
                  <a:gd name="T3" fmla="*/ 324 h 324"/>
                  <a:gd name="T4" fmla="*/ 198 w 300"/>
                  <a:gd name="T5" fmla="*/ 318 h 324"/>
                  <a:gd name="T6" fmla="*/ 294 w 300"/>
                  <a:gd name="T7" fmla="*/ 300 h 324"/>
                  <a:gd name="T8" fmla="*/ 300 w 300"/>
                  <a:gd name="T9" fmla="*/ 186 h 324"/>
                  <a:gd name="T10" fmla="*/ 234 w 300"/>
                  <a:gd name="T11" fmla="*/ 54 h 324"/>
                  <a:gd name="T12" fmla="*/ 198 w 300"/>
                  <a:gd name="T13" fmla="*/ 30 h 324"/>
                  <a:gd name="T14" fmla="*/ 126 w 300"/>
                  <a:gd name="T15" fmla="*/ 0 h 324"/>
                  <a:gd name="T16" fmla="*/ 18 w 300"/>
                  <a:gd name="T17" fmla="*/ 36 h 324"/>
                  <a:gd name="T18" fmla="*/ 0 w 300"/>
                  <a:gd name="T19" fmla="*/ 144 h 324"/>
                  <a:gd name="T20" fmla="*/ 12 w 300"/>
                  <a:gd name="T21" fmla="*/ 186 h 324"/>
                  <a:gd name="T22" fmla="*/ 60 w 300"/>
                  <a:gd name="T23" fmla="*/ 324 h 32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00" h="324">
                    <a:moveTo>
                      <a:pt x="60" y="324"/>
                    </a:moveTo>
                    <a:lnTo>
                      <a:pt x="132" y="324"/>
                    </a:lnTo>
                    <a:lnTo>
                      <a:pt x="198" y="318"/>
                    </a:lnTo>
                    <a:lnTo>
                      <a:pt x="294" y="300"/>
                    </a:lnTo>
                    <a:lnTo>
                      <a:pt x="300" y="186"/>
                    </a:lnTo>
                    <a:lnTo>
                      <a:pt x="234" y="54"/>
                    </a:lnTo>
                    <a:lnTo>
                      <a:pt x="198" y="30"/>
                    </a:lnTo>
                    <a:lnTo>
                      <a:pt x="126" y="0"/>
                    </a:lnTo>
                    <a:lnTo>
                      <a:pt x="18" y="36"/>
                    </a:lnTo>
                    <a:lnTo>
                      <a:pt x="0" y="144"/>
                    </a:lnTo>
                    <a:lnTo>
                      <a:pt x="12" y="186"/>
                    </a:lnTo>
                    <a:lnTo>
                      <a:pt x="60" y="324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4" name="Freeform 267"/>
              <p:cNvSpPr/>
              <p:nvPr/>
            </p:nvSpPr>
            <p:spPr bwMode="auto">
              <a:xfrm>
                <a:off x="3414" y="2103"/>
                <a:ext cx="576" cy="630"/>
              </a:xfrm>
              <a:custGeom>
                <a:avLst/>
                <a:gdLst>
                  <a:gd name="T0" fmla="*/ 132 w 576"/>
                  <a:gd name="T1" fmla="*/ 324 h 630"/>
                  <a:gd name="T2" fmla="*/ 168 w 576"/>
                  <a:gd name="T3" fmla="*/ 360 h 630"/>
                  <a:gd name="T4" fmla="*/ 204 w 576"/>
                  <a:gd name="T5" fmla="*/ 402 h 630"/>
                  <a:gd name="T6" fmla="*/ 222 w 576"/>
                  <a:gd name="T7" fmla="*/ 444 h 630"/>
                  <a:gd name="T8" fmla="*/ 240 w 576"/>
                  <a:gd name="T9" fmla="*/ 492 h 630"/>
                  <a:gd name="T10" fmla="*/ 246 w 576"/>
                  <a:gd name="T11" fmla="*/ 546 h 630"/>
                  <a:gd name="T12" fmla="*/ 246 w 576"/>
                  <a:gd name="T13" fmla="*/ 582 h 630"/>
                  <a:gd name="T14" fmla="*/ 240 w 576"/>
                  <a:gd name="T15" fmla="*/ 630 h 630"/>
                  <a:gd name="T16" fmla="*/ 270 w 576"/>
                  <a:gd name="T17" fmla="*/ 624 h 630"/>
                  <a:gd name="T18" fmla="*/ 348 w 576"/>
                  <a:gd name="T19" fmla="*/ 612 h 630"/>
                  <a:gd name="T20" fmla="*/ 420 w 576"/>
                  <a:gd name="T21" fmla="*/ 606 h 630"/>
                  <a:gd name="T22" fmla="*/ 468 w 576"/>
                  <a:gd name="T23" fmla="*/ 600 h 630"/>
                  <a:gd name="T24" fmla="*/ 474 w 576"/>
                  <a:gd name="T25" fmla="*/ 576 h 630"/>
                  <a:gd name="T26" fmla="*/ 474 w 576"/>
                  <a:gd name="T27" fmla="*/ 546 h 630"/>
                  <a:gd name="T28" fmla="*/ 474 w 576"/>
                  <a:gd name="T29" fmla="*/ 510 h 630"/>
                  <a:gd name="T30" fmla="*/ 450 w 576"/>
                  <a:gd name="T31" fmla="*/ 456 h 630"/>
                  <a:gd name="T32" fmla="*/ 444 w 576"/>
                  <a:gd name="T33" fmla="*/ 426 h 630"/>
                  <a:gd name="T34" fmla="*/ 444 w 576"/>
                  <a:gd name="T35" fmla="*/ 396 h 630"/>
                  <a:gd name="T36" fmla="*/ 480 w 576"/>
                  <a:gd name="T37" fmla="*/ 372 h 630"/>
                  <a:gd name="T38" fmla="*/ 516 w 576"/>
                  <a:gd name="T39" fmla="*/ 342 h 630"/>
                  <a:gd name="T40" fmla="*/ 552 w 576"/>
                  <a:gd name="T41" fmla="*/ 306 h 630"/>
                  <a:gd name="T42" fmla="*/ 570 w 576"/>
                  <a:gd name="T43" fmla="*/ 288 h 630"/>
                  <a:gd name="T44" fmla="*/ 576 w 576"/>
                  <a:gd name="T45" fmla="*/ 270 h 630"/>
                  <a:gd name="T46" fmla="*/ 576 w 576"/>
                  <a:gd name="T47" fmla="*/ 252 h 630"/>
                  <a:gd name="T48" fmla="*/ 570 w 576"/>
                  <a:gd name="T49" fmla="*/ 234 h 630"/>
                  <a:gd name="T50" fmla="*/ 564 w 576"/>
                  <a:gd name="T51" fmla="*/ 222 h 630"/>
                  <a:gd name="T52" fmla="*/ 540 w 576"/>
                  <a:gd name="T53" fmla="*/ 198 h 630"/>
                  <a:gd name="T54" fmla="*/ 498 w 576"/>
                  <a:gd name="T55" fmla="*/ 144 h 630"/>
                  <a:gd name="T56" fmla="*/ 462 w 576"/>
                  <a:gd name="T57" fmla="*/ 102 h 630"/>
                  <a:gd name="T58" fmla="*/ 390 w 576"/>
                  <a:gd name="T59" fmla="*/ 48 h 630"/>
                  <a:gd name="T60" fmla="*/ 330 w 576"/>
                  <a:gd name="T61" fmla="*/ 0 h 630"/>
                  <a:gd name="T62" fmla="*/ 294 w 576"/>
                  <a:gd name="T63" fmla="*/ 0 h 630"/>
                  <a:gd name="T64" fmla="*/ 198 w 576"/>
                  <a:gd name="T65" fmla="*/ 6 h 630"/>
                  <a:gd name="T66" fmla="*/ 120 w 576"/>
                  <a:gd name="T67" fmla="*/ 18 h 630"/>
                  <a:gd name="T68" fmla="*/ 114 w 576"/>
                  <a:gd name="T69" fmla="*/ 30 h 630"/>
                  <a:gd name="T70" fmla="*/ 6 w 576"/>
                  <a:gd name="T71" fmla="*/ 66 h 630"/>
                  <a:gd name="T72" fmla="*/ 0 w 576"/>
                  <a:gd name="T73" fmla="*/ 90 h 630"/>
                  <a:gd name="T74" fmla="*/ 42 w 576"/>
                  <a:gd name="T75" fmla="*/ 156 h 630"/>
                  <a:gd name="T76" fmla="*/ 78 w 576"/>
                  <a:gd name="T77" fmla="*/ 228 h 630"/>
                  <a:gd name="T78" fmla="*/ 132 w 576"/>
                  <a:gd name="T79" fmla="*/ 324 h 630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576" h="630">
                    <a:moveTo>
                      <a:pt x="132" y="324"/>
                    </a:moveTo>
                    <a:lnTo>
                      <a:pt x="168" y="360"/>
                    </a:lnTo>
                    <a:lnTo>
                      <a:pt x="204" y="402"/>
                    </a:lnTo>
                    <a:lnTo>
                      <a:pt x="222" y="444"/>
                    </a:lnTo>
                    <a:lnTo>
                      <a:pt x="240" y="492"/>
                    </a:lnTo>
                    <a:lnTo>
                      <a:pt x="246" y="546"/>
                    </a:lnTo>
                    <a:lnTo>
                      <a:pt x="246" y="582"/>
                    </a:lnTo>
                    <a:lnTo>
                      <a:pt x="240" y="630"/>
                    </a:lnTo>
                    <a:lnTo>
                      <a:pt x="270" y="624"/>
                    </a:lnTo>
                    <a:lnTo>
                      <a:pt x="348" y="612"/>
                    </a:lnTo>
                    <a:lnTo>
                      <a:pt x="420" y="606"/>
                    </a:lnTo>
                    <a:lnTo>
                      <a:pt x="468" y="600"/>
                    </a:lnTo>
                    <a:lnTo>
                      <a:pt x="474" y="576"/>
                    </a:lnTo>
                    <a:lnTo>
                      <a:pt x="474" y="546"/>
                    </a:lnTo>
                    <a:lnTo>
                      <a:pt x="474" y="510"/>
                    </a:lnTo>
                    <a:lnTo>
                      <a:pt x="450" y="456"/>
                    </a:lnTo>
                    <a:lnTo>
                      <a:pt x="444" y="426"/>
                    </a:lnTo>
                    <a:lnTo>
                      <a:pt x="444" y="396"/>
                    </a:lnTo>
                    <a:lnTo>
                      <a:pt x="480" y="372"/>
                    </a:lnTo>
                    <a:lnTo>
                      <a:pt x="516" y="342"/>
                    </a:lnTo>
                    <a:lnTo>
                      <a:pt x="552" y="306"/>
                    </a:lnTo>
                    <a:lnTo>
                      <a:pt x="570" y="288"/>
                    </a:lnTo>
                    <a:lnTo>
                      <a:pt x="576" y="270"/>
                    </a:lnTo>
                    <a:lnTo>
                      <a:pt x="576" y="252"/>
                    </a:lnTo>
                    <a:lnTo>
                      <a:pt x="570" y="234"/>
                    </a:lnTo>
                    <a:lnTo>
                      <a:pt x="564" y="222"/>
                    </a:lnTo>
                    <a:lnTo>
                      <a:pt x="540" y="198"/>
                    </a:lnTo>
                    <a:lnTo>
                      <a:pt x="498" y="144"/>
                    </a:lnTo>
                    <a:lnTo>
                      <a:pt x="462" y="102"/>
                    </a:lnTo>
                    <a:lnTo>
                      <a:pt x="390" y="48"/>
                    </a:lnTo>
                    <a:lnTo>
                      <a:pt x="330" y="0"/>
                    </a:lnTo>
                    <a:lnTo>
                      <a:pt x="294" y="0"/>
                    </a:lnTo>
                    <a:lnTo>
                      <a:pt x="198" y="6"/>
                    </a:lnTo>
                    <a:lnTo>
                      <a:pt x="120" y="18"/>
                    </a:lnTo>
                    <a:lnTo>
                      <a:pt x="114" y="30"/>
                    </a:lnTo>
                    <a:lnTo>
                      <a:pt x="6" y="66"/>
                    </a:lnTo>
                    <a:lnTo>
                      <a:pt x="0" y="90"/>
                    </a:lnTo>
                    <a:lnTo>
                      <a:pt x="42" y="156"/>
                    </a:lnTo>
                    <a:lnTo>
                      <a:pt x="78" y="228"/>
                    </a:lnTo>
                    <a:lnTo>
                      <a:pt x="132" y="324"/>
                    </a:lnTo>
                    <a:close/>
                  </a:path>
                </a:pathLst>
              </a:custGeom>
              <a:solidFill>
                <a:srgbClr val="8754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5" name="Freeform 268"/>
              <p:cNvSpPr/>
              <p:nvPr/>
            </p:nvSpPr>
            <p:spPr bwMode="auto">
              <a:xfrm>
                <a:off x="3414" y="2103"/>
                <a:ext cx="576" cy="630"/>
              </a:xfrm>
              <a:custGeom>
                <a:avLst/>
                <a:gdLst>
                  <a:gd name="T0" fmla="*/ 132 w 576"/>
                  <a:gd name="T1" fmla="*/ 324 h 630"/>
                  <a:gd name="T2" fmla="*/ 168 w 576"/>
                  <a:gd name="T3" fmla="*/ 360 h 630"/>
                  <a:gd name="T4" fmla="*/ 204 w 576"/>
                  <a:gd name="T5" fmla="*/ 402 h 630"/>
                  <a:gd name="T6" fmla="*/ 222 w 576"/>
                  <a:gd name="T7" fmla="*/ 444 h 630"/>
                  <a:gd name="T8" fmla="*/ 240 w 576"/>
                  <a:gd name="T9" fmla="*/ 492 h 630"/>
                  <a:gd name="T10" fmla="*/ 246 w 576"/>
                  <a:gd name="T11" fmla="*/ 546 h 630"/>
                  <a:gd name="T12" fmla="*/ 246 w 576"/>
                  <a:gd name="T13" fmla="*/ 582 h 630"/>
                  <a:gd name="T14" fmla="*/ 240 w 576"/>
                  <a:gd name="T15" fmla="*/ 630 h 630"/>
                  <a:gd name="T16" fmla="*/ 270 w 576"/>
                  <a:gd name="T17" fmla="*/ 624 h 630"/>
                  <a:gd name="T18" fmla="*/ 348 w 576"/>
                  <a:gd name="T19" fmla="*/ 612 h 630"/>
                  <a:gd name="T20" fmla="*/ 420 w 576"/>
                  <a:gd name="T21" fmla="*/ 606 h 630"/>
                  <a:gd name="T22" fmla="*/ 468 w 576"/>
                  <a:gd name="T23" fmla="*/ 600 h 630"/>
                  <a:gd name="T24" fmla="*/ 474 w 576"/>
                  <a:gd name="T25" fmla="*/ 576 h 630"/>
                  <a:gd name="T26" fmla="*/ 474 w 576"/>
                  <a:gd name="T27" fmla="*/ 546 h 630"/>
                  <a:gd name="T28" fmla="*/ 474 w 576"/>
                  <a:gd name="T29" fmla="*/ 510 h 630"/>
                  <a:gd name="T30" fmla="*/ 450 w 576"/>
                  <a:gd name="T31" fmla="*/ 456 h 630"/>
                  <a:gd name="T32" fmla="*/ 444 w 576"/>
                  <a:gd name="T33" fmla="*/ 426 h 630"/>
                  <a:gd name="T34" fmla="*/ 444 w 576"/>
                  <a:gd name="T35" fmla="*/ 396 h 630"/>
                  <a:gd name="T36" fmla="*/ 480 w 576"/>
                  <a:gd name="T37" fmla="*/ 372 h 630"/>
                  <a:gd name="T38" fmla="*/ 516 w 576"/>
                  <a:gd name="T39" fmla="*/ 342 h 630"/>
                  <a:gd name="T40" fmla="*/ 552 w 576"/>
                  <a:gd name="T41" fmla="*/ 306 h 630"/>
                  <a:gd name="T42" fmla="*/ 570 w 576"/>
                  <a:gd name="T43" fmla="*/ 288 h 630"/>
                  <a:gd name="T44" fmla="*/ 576 w 576"/>
                  <a:gd name="T45" fmla="*/ 270 h 630"/>
                  <a:gd name="T46" fmla="*/ 576 w 576"/>
                  <a:gd name="T47" fmla="*/ 252 h 630"/>
                  <a:gd name="T48" fmla="*/ 570 w 576"/>
                  <a:gd name="T49" fmla="*/ 234 h 630"/>
                  <a:gd name="T50" fmla="*/ 564 w 576"/>
                  <a:gd name="T51" fmla="*/ 222 h 630"/>
                  <a:gd name="T52" fmla="*/ 540 w 576"/>
                  <a:gd name="T53" fmla="*/ 198 h 630"/>
                  <a:gd name="T54" fmla="*/ 498 w 576"/>
                  <a:gd name="T55" fmla="*/ 144 h 630"/>
                  <a:gd name="T56" fmla="*/ 462 w 576"/>
                  <a:gd name="T57" fmla="*/ 102 h 630"/>
                  <a:gd name="T58" fmla="*/ 390 w 576"/>
                  <a:gd name="T59" fmla="*/ 48 h 630"/>
                  <a:gd name="T60" fmla="*/ 330 w 576"/>
                  <a:gd name="T61" fmla="*/ 0 h 630"/>
                  <a:gd name="T62" fmla="*/ 294 w 576"/>
                  <a:gd name="T63" fmla="*/ 0 h 630"/>
                  <a:gd name="T64" fmla="*/ 198 w 576"/>
                  <a:gd name="T65" fmla="*/ 6 h 630"/>
                  <a:gd name="T66" fmla="*/ 120 w 576"/>
                  <a:gd name="T67" fmla="*/ 18 h 630"/>
                  <a:gd name="T68" fmla="*/ 114 w 576"/>
                  <a:gd name="T69" fmla="*/ 30 h 630"/>
                  <a:gd name="T70" fmla="*/ 6 w 576"/>
                  <a:gd name="T71" fmla="*/ 66 h 630"/>
                  <a:gd name="T72" fmla="*/ 0 w 576"/>
                  <a:gd name="T73" fmla="*/ 90 h 630"/>
                  <a:gd name="T74" fmla="*/ 42 w 576"/>
                  <a:gd name="T75" fmla="*/ 156 h 630"/>
                  <a:gd name="T76" fmla="*/ 78 w 576"/>
                  <a:gd name="T77" fmla="*/ 228 h 630"/>
                  <a:gd name="T78" fmla="*/ 132 w 576"/>
                  <a:gd name="T79" fmla="*/ 324 h 630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576" h="630">
                    <a:moveTo>
                      <a:pt x="132" y="324"/>
                    </a:moveTo>
                    <a:lnTo>
                      <a:pt x="168" y="360"/>
                    </a:lnTo>
                    <a:lnTo>
                      <a:pt x="204" y="402"/>
                    </a:lnTo>
                    <a:lnTo>
                      <a:pt x="222" y="444"/>
                    </a:lnTo>
                    <a:lnTo>
                      <a:pt x="240" y="492"/>
                    </a:lnTo>
                    <a:lnTo>
                      <a:pt x="246" y="546"/>
                    </a:lnTo>
                    <a:lnTo>
                      <a:pt x="246" y="582"/>
                    </a:lnTo>
                    <a:lnTo>
                      <a:pt x="240" y="630"/>
                    </a:lnTo>
                    <a:lnTo>
                      <a:pt x="270" y="624"/>
                    </a:lnTo>
                    <a:lnTo>
                      <a:pt x="348" y="612"/>
                    </a:lnTo>
                    <a:lnTo>
                      <a:pt x="420" y="606"/>
                    </a:lnTo>
                    <a:lnTo>
                      <a:pt x="468" y="600"/>
                    </a:lnTo>
                    <a:lnTo>
                      <a:pt x="474" y="576"/>
                    </a:lnTo>
                    <a:lnTo>
                      <a:pt x="474" y="546"/>
                    </a:lnTo>
                    <a:lnTo>
                      <a:pt x="474" y="510"/>
                    </a:lnTo>
                    <a:lnTo>
                      <a:pt x="450" y="456"/>
                    </a:lnTo>
                    <a:lnTo>
                      <a:pt x="444" y="426"/>
                    </a:lnTo>
                    <a:lnTo>
                      <a:pt x="444" y="396"/>
                    </a:lnTo>
                    <a:lnTo>
                      <a:pt x="480" y="372"/>
                    </a:lnTo>
                    <a:lnTo>
                      <a:pt x="516" y="342"/>
                    </a:lnTo>
                    <a:lnTo>
                      <a:pt x="552" y="306"/>
                    </a:lnTo>
                    <a:lnTo>
                      <a:pt x="570" y="288"/>
                    </a:lnTo>
                    <a:lnTo>
                      <a:pt x="576" y="270"/>
                    </a:lnTo>
                    <a:lnTo>
                      <a:pt x="576" y="252"/>
                    </a:lnTo>
                    <a:lnTo>
                      <a:pt x="570" y="234"/>
                    </a:lnTo>
                    <a:lnTo>
                      <a:pt x="564" y="222"/>
                    </a:lnTo>
                    <a:lnTo>
                      <a:pt x="540" y="198"/>
                    </a:lnTo>
                    <a:lnTo>
                      <a:pt x="498" y="144"/>
                    </a:lnTo>
                    <a:lnTo>
                      <a:pt x="462" y="102"/>
                    </a:lnTo>
                    <a:lnTo>
                      <a:pt x="390" y="48"/>
                    </a:lnTo>
                    <a:lnTo>
                      <a:pt x="330" y="0"/>
                    </a:lnTo>
                    <a:lnTo>
                      <a:pt x="294" y="0"/>
                    </a:lnTo>
                    <a:lnTo>
                      <a:pt x="198" y="6"/>
                    </a:lnTo>
                    <a:lnTo>
                      <a:pt x="120" y="18"/>
                    </a:lnTo>
                    <a:lnTo>
                      <a:pt x="114" y="30"/>
                    </a:lnTo>
                    <a:lnTo>
                      <a:pt x="6" y="66"/>
                    </a:lnTo>
                    <a:lnTo>
                      <a:pt x="0" y="90"/>
                    </a:lnTo>
                    <a:lnTo>
                      <a:pt x="42" y="156"/>
                    </a:lnTo>
                    <a:lnTo>
                      <a:pt x="78" y="228"/>
                    </a:lnTo>
                    <a:lnTo>
                      <a:pt x="132" y="324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6" name="Freeform 269"/>
              <p:cNvSpPr/>
              <p:nvPr/>
            </p:nvSpPr>
            <p:spPr bwMode="auto">
              <a:xfrm>
                <a:off x="3036" y="2049"/>
                <a:ext cx="522" cy="726"/>
              </a:xfrm>
              <a:custGeom>
                <a:avLst/>
                <a:gdLst>
                  <a:gd name="T0" fmla="*/ 84 w 522"/>
                  <a:gd name="T1" fmla="*/ 0 h 726"/>
                  <a:gd name="T2" fmla="*/ 36 w 522"/>
                  <a:gd name="T3" fmla="*/ 48 h 726"/>
                  <a:gd name="T4" fmla="*/ 18 w 522"/>
                  <a:gd name="T5" fmla="*/ 66 h 726"/>
                  <a:gd name="T6" fmla="*/ 12 w 522"/>
                  <a:gd name="T7" fmla="*/ 84 h 726"/>
                  <a:gd name="T8" fmla="*/ 6 w 522"/>
                  <a:gd name="T9" fmla="*/ 114 h 726"/>
                  <a:gd name="T10" fmla="*/ 6 w 522"/>
                  <a:gd name="T11" fmla="*/ 150 h 726"/>
                  <a:gd name="T12" fmla="*/ 6 w 522"/>
                  <a:gd name="T13" fmla="*/ 168 h 726"/>
                  <a:gd name="T14" fmla="*/ 0 w 522"/>
                  <a:gd name="T15" fmla="*/ 198 h 726"/>
                  <a:gd name="T16" fmla="*/ 0 w 522"/>
                  <a:gd name="T17" fmla="*/ 228 h 726"/>
                  <a:gd name="T18" fmla="*/ 0 w 522"/>
                  <a:gd name="T19" fmla="*/ 258 h 726"/>
                  <a:gd name="T20" fmla="*/ 18 w 522"/>
                  <a:gd name="T21" fmla="*/ 300 h 726"/>
                  <a:gd name="T22" fmla="*/ 42 w 522"/>
                  <a:gd name="T23" fmla="*/ 336 h 726"/>
                  <a:gd name="T24" fmla="*/ 66 w 522"/>
                  <a:gd name="T25" fmla="*/ 372 h 726"/>
                  <a:gd name="T26" fmla="*/ 78 w 522"/>
                  <a:gd name="T27" fmla="*/ 384 h 726"/>
                  <a:gd name="T28" fmla="*/ 102 w 522"/>
                  <a:gd name="T29" fmla="*/ 396 h 726"/>
                  <a:gd name="T30" fmla="*/ 108 w 522"/>
                  <a:gd name="T31" fmla="*/ 468 h 726"/>
                  <a:gd name="T32" fmla="*/ 102 w 522"/>
                  <a:gd name="T33" fmla="*/ 510 h 726"/>
                  <a:gd name="T34" fmla="*/ 84 w 522"/>
                  <a:gd name="T35" fmla="*/ 540 h 726"/>
                  <a:gd name="T36" fmla="*/ 72 w 522"/>
                  <a:gd name="T37" fmla="*/ 564 h 726"/>
                  <a:gd name="T38" fmla="*/ 60 w 522"/>
                  <a:gd name="T39" fmla="*/ 588 h 726"/>
                  <a:gd name="T40" fmla="*/ 72 w 522"/>
                  <a:gd name="T41" fmla="*/ 588 h 726"/>
                  <a:gd name="T42" fmla="*/ 84 w 522"/>
                  <a:gd name="T43" fmla="*/ 588 h 726"/>
                  <a:gd name="T44" fmla="*/ 72 w 522"/>
                  <a:gd name="T45" fmla="*/ 618 h 726"/>
                  <a:gd name="T46" fmla="*/ 54 w 522"/>
                  <a:gd name="T47" fmla="*/ 654 h 726"/>
                  <a:gd name="T48" fmla="*/ 42 w 522"/>
                  <a:gd name="T49" fmla="*/ 702 h 726"/>
                  <a:gd name="T50" fmla="*/ 66 w 522"/>
                  <a:gd name="T51" fmla="*/ 708 h 726"/>
                  <a:gd name="T52" fmla="*/ 102 w 522"/>
                  <a:gd name="T53" fmla="*/ 702 h 726"/>
                  <a:gd name="T54" fmla="*/ 144 w 522"/>
                  <a:gd name="T55" fmla="*/ 696 h 726"/>
                  <a:gd name="T56" fmla="*/ 186 w 522"/>
                  <a:gd name="T57" fmla="*/ 684 h 726"/>
                  <a:gd name="T58" fmla="*/ 228 w 522"/>
                  <a:gd name="T59" fmla="*/ 678 h 726"/>
                  <a:gd name="T60" fmla="*/ 258 w 522"/>
                  <a:gd name="T61" fmla="*/ 672 h 726"/>
                  <a:gd name="T62" fmla="*/ 282 w 522"/>
                  <a:gd name="T63" fmla="*/ 678 h 726"/>
                  <a:gd name="T64" fmla="*/ 354 w 522"/>
                  <a:gd name="T65" fmla="*/ 708 h 726"/>
                  <a:gd name="T66" fmla="*/ 390 w 522"/>
                  <a:gd name="T67" fmla="*/ 726 h 726"/>
                  <a:gd name="T68" fmla="*/ 408 w 522"/>
                  <a:gd name="T69" fmla="*/ 696 h 726"/>
                  <a:gd name="T70" fmla="*/ 438 w 522"/>
                  <a:gd name="T71" fmla="*/ 654 h 726"/>
                  <a:gd name="T72" fmla="*/ 480 w 522"/>
                  <a:gd name="T73" fmla="*/ 624 h 726"/>
                  <a:gd name="T74" fmla="*/ 510 w 522"/>
                  <a:gd name="T75" fmla="*/ 594 h 726"/>
                  <a:gd name="T76" fmla="*/ 522 w 522"/>
                  <a:gd name="T77" fmla="*/ 588 h 726"/>
                  <a:gd name="T78" fmla="*/ 522 w 522"/>
                  <a:gd name="T79" fmla="*/ 576 h 726"/>
                  <a:gd name="T80" fmla="*/ 504 w 522"/>
                  <a:gd name="T81" fmla="*/ 522 h 726"/>
                  <a:gd name="T82" fmla="*/ 492 w 522"/>
                  <a:gd name="T83" fmla="*/ 468 h 726"/>
                  <a:gd name="T84" fmla="*/ 492 w 522"/>
                  <a:gd name="T85" fmla="*/ 438 h 726"/>
                  <a:gd name="T86" fmla="*/ 462 w 522"/>
                  <a:gd name="T87" fmla="*/ 336 h 726"/>
                  <a:gd name="T88" fmla="*/ 438 w 522"/>
                  <a:gd name="T89" fmla="*/ 258 h 726"/>
                  <a:gd name="T90" fmla="*/ 420 w 522"/>
                  <a:gd name="T91" fmla="*/ 162 h 726"/>
                  <a:gd name="T92" fmla="*/ 414 w 522"/>
                  <a:gd name="T93" fmla="*/ 114 h 726"/>
                  <a:gd name="T94" fmla="*/ 414 w 522"/>
                  <a:gd name="T95" fmla="*/ 90 h 726"/>
                  <a:gd name="T96" fmla="*/ 84 w 522"/>
                  <a:gd name="T97" fmla="*/ 0 h 72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522" h="726">
                    <a:moveTo>
                      <a:pt x="84" y="0"/>
                    </a:moveTo>
                    <a:lnTo>
                      <a:pt x="36" y="48"/>
                    </a:lnTo>
                    <a:lnTo>
                      <a:pt x="18" y="66"/>
                    </a:lnTo>
                    <a:lnTo>
                      <a:pt x="12" y="84"/>
                    </a:lnTo>
                    <a:lnTo>
                      <a:pt x="6" y="114"/>
                    </a:lnTo>
                    <a:lnTo>
                      <a:pt x="6" y="150"/>
                    </a:lnTo>
                    <a:lnTo>
                      <a:pt x="6" y="168"/>
                    </a:lnTo>
                    <a:lnTo>
                      <a:pt x="0" y="198"/>
                    </a:lnTo>
                    <a:lnTo>
                      <a:pt x="0" y="228"/>
                    </a:lnTo>
                    <a:lnTo>
                      <a:pt x="0" y="258"/>
                    </a:lnTo>
                    <a:lnTo>
                      <a:pt x="18" y="300"/>
                    </a:lnTo>
                    <a:lnTo>
                      <a:pt x="42" y="336"/>
                    </a:lnTo>
                    <a:lnTo>
                      <a:pt x="66" y="372"/>
                    </a:lnTo>
                    <a:lnTo>
                      <a:pt x="78" y="384"/>
                    </a:lnTo>
                    <a:lnTo>
                      <a:pt x="102" y="396"/>
                    </a:lnTo>
                    <a:lnTo>
                      <a:pt x="108" y="468"/>
                    </a:lnTo>
                    <a:lnTo>
                      <a:pt x="102" y="510"/>
                    </a:lnTo>
                    <a:lnTo>
                      <a:pt x="84" y="540"/>
                    </a:lnTo>
                    <a:lnTo>
                      <a:pt x="72" y="564"/>
                    </a:lnTo>
                    <a:lnTo>
                      <a:pt x="60" y="588"/>
                    </a:lnTo>
                    <a:lnTo>
                      <a:pt x="72" y="588"/>
                    </a:lnTo>
                    <a:lnTo>
                      <a:pt x="84" y="588"/>
                    </a:lnTo>
                    <a:lnTo>
                      <a:pt x="72" y="618"/>
                    </a:lnTo>
                    <a:lnTo>
                      <a:pt x="54" y="654"/>
                    </a:lnTo>
                    <a:lnTo>
                      <a:pt x="42" y="702"/>
                    </a:lnTo>
                    <a:lnTo>
                      <a:pt x="66" y="708"/>
                    </a:lnTo>
                    <a:lnTo>
                      <a:pt x="102" y="702"/>
                    </a:lnTo>
                    <a:lnTo>
                      <a:pt x="144" y="696"/>
                    </a:lnTo>
                    <a:lnTo>
                      <a:pt x="186" y="684"/>
                    </a:lnTo>
                    <a:lnTo>
                      <a:pt x="228" y="678"/>
                    </a:lnTo>
                    <a:lnTo>
                      <a:pt x="258" y="672"/>
                    </a:lnTo>
                    <a:lnTo>
                      <a:pt x="282" y="678"/>
                    </a:lnTo>
                    <a:lnTo>
                      <a:pt x="354" y="708"/>
                    </a:lnTo>
                    <a:lnTo>
                      <a:pt x="390" y="726"/>
                    </a:lnTo>
                    <a:lnTo>
                      <a:pt x="408" y="696"/>
                    </a:lnTo>
                    <a:lnTo>
                      <a:pt x="438" y="654"/>
                    </a:lnTo>
                    <a:lnTo>
                      <a:pt x="480" y="624"/>
                    </a:lnTo>
                    <a:lnTo>
                      <a:pt x="510" y="594"/>
                    </a:lnTo>
                    <a:lnTo>
                      <a:pt x="522" y="588"/>
                    </a:lnTo>
                    <a:lnTo>
                      <a:pt x="522" y="576"/>
                    </a:lnTo>
                    <a:lnTo>
                      <a:pt x="504" y="522"/>
                    </a:lnTo>
                    <a:lnTo>
                      <a:pt x="492" y="468"/>
                    </a:lnTo>
                    <a:lnTo>
                      <a:pt x="492" y="438"/>
                    </a:lnTo>
                    <a:lnTo>
                      <a:pt x="462" y="336"/>
                    </a:lnTo>
                    <a:lnTo>
                      <a:pt x="438" y="258"/>
                    </a:lnTo>
                    <a:lnTo>
                      <a:pt x="420" y="162"/>
                    </a:lnTo>
                    <a:lnTo>
                      <a:pt x="414" y="114"/>
                    </a:lnTo>
                    <a:lnTo>
                      <a:pt x="414" y="90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8754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7" name="Freeform 270"/>
              <p:cNvSpPr/>
              <p:nvPr/>
            </p:nvSpPr>
            <p:spPr bwMode="auto">
              <a:xfrm>
                <a:off x="3036" y="2049"/>
                <a:ext cx="522" cy="726"/>
              </a:xfrm>
              <a:custGeom>
                <a:avLst/>
                <a:gdLst>
                  <a:gd name="T0" fmla="*/ 84 w 522"/>
                  <a:gd name="T1" fmla="*/ 0 h 726"/>
                  <a:gd name="T2" fmla="*/ 36 w 522"/>
                  <a:gd name="T3" fmla="*/ 48 h 726"/>
                  <a:gd name="T4" fmla="*/ 18 w 522"/>
                  <a:gd name="T5" fmla="*/ 66 h 726"/>
                  <a:gd name="T6" fmla="*/ 12 w 522"/>
                  <a:gd name="T7" fmla="*/ 84 h 726"/>
                  <a:gd name="T8" fmla="*/ 6 w 522"/>
                  <a:gd name="T9" fmla="*/ 114 h 726"/>
                  <a:gd name="T10" fmla="*/ 6 w 522"/>
                  <a:gd name="T11" fmla="*/ 150 h 726"/>
                  <a:gd name="T12" fmla="*/ 6 w 522"/>
                  <a:gd name="T13" fmla="*/ 168 h 726"/>
                  <a:gd name="T14" fmla="*/ 0 w 522"/>
                  <a:gd name="T15" fmla="*/ 198 h 726"/>
                  <a:gd name="T16" fmla="*/ 0 w 522"/>
                  <a:gd name="T17" fmla="*/ 228 h 726"/>
                  <a:gd name="T18" fmla="*/ 0 w 522"/>
                  <a:gd name="T19" fmla="*/ 258 h 726"/>
                  <a:gd name="T20" fmla="*/ 18 w 522"/>
                  <a:gd name="T21" fmla="*/ 300 h 726"/>
                  <a:gd name="T22" fmla="*/ 42 w 522"/>
                  <a:gd name="T23" fmla="*/ 336 h 726"/>
                  <a:gd name="T24" fmla="*/ 66 w 522"/>
                  <a:gd name="T25" fmla="*/ 372 h 726"/>
                  <a:gd name="T26" fmla="*/ 78 w 522"/>
                  <a:gd name="T27" fmla="*/ 384 h 726"/>
                  <a:gd name="T28" fmla="*/ 102 w 522"/>
                  <a:gd name="T29" fmla="*/ 396 h 726"/>
                  <a:gd name="T30" fmla="*/ 108 w 522"/>
                  <a:gd name="T31" fmla="*/ 468 h 726"/>
                  <a:gd name="T32" fmla="*/ 102 w 522"/>
                  <a:gd name="T33" fmla="*/ 510 h 726"/>
                  <a:gd name="T34" fmla="*/ 84 w 522"/>
                  <a:gd name="T35" fmla="*/ 540 h 726"/>
                  <a:gd name="T36" fmla="*/ 72 w 522"/>
                  <a:gd name="T37" fmla="*/ 564 h 726"/>
                  <a:gd name="T38" fmla="*/ 60 w 522"/>
                  <a:gd name="T39" fmla="*/ 588 h 726"/>
                  <a:gd name="T40" fmla="*/ 72 w 522"/>
                  <a:gd name="T41" fmla="*/ 588 h 726"/>
                  <a:gd name="T42" fmla="*/ 84 w 522"/>
                  <a:gd name="T43" fmla="*/ 588 h 726"/>
                  <a:gd name="T44" fmla="*/ 72 w 522"/>
                  <a:gd name="T45" fmla="*/ 618 h 726"/>
                  <a:gd name="T46" fmla="*/ 54 w 522"/>
                  <a:gd name="T47" fmla="*/ 654 h 726"/>
                  <a:gd name="T48" fmla="*/ 42 w 522"/>
                  <a:gd name="T49" fmla="*/ 702 h 726"/>
                  <a:gd name="T50" fmla="*/ 66 w 522"/>
                  <a:gd name="T51" fmla="*/ 708 h 726"/>
                  <a:gd name="T52" fmla="*/ 102 w 522"/>
                  <a:gd name="T53" fmla="*/ 702 h 726"/>
                  <a:gd name="T54" fmla="*/ 144 w 522"/>
                  <a:gd name="T55" fmla="*/ 696 h 726"/>
                  <a:gd name="T56" fmla="*/ 186 w 522"/>
                  <a:gd name="T57" fmla="*/ 684 h 726"/>
                  <a:gd name="T58" fmla="*/ 228 w 522"/>
                  <a:gd name="T59" fmla="*/ 678 h 726"/>
                  <a:gd name="T60" fmla="*/ 258 w 522"/>
                  <a:gd name="T61" fmla="*/ 672 h 726"/>
                  <a:gd name="T62" fmla="*/ 282 w 522"/>
                  <a:gd name="T63" fmla="*/ 678 h 726"/>
                  <a:gd name="T64" fmla="*/ 354 w 522"/>
                  <a:gd name="T65" fmla="*/ 708 h 726"/>
                  <a:gd name="T66" fmla="*/ 390 w 522"/>
                  <a:gd name="T67" fmla="*/ 726 h 726"/>
                  <a:gd name="T68" fmla="*/ 408 w 522"/>
                  <a:gd name="T69" fmla="*/ 696 h 726"/>
                  <a:gd name="T70" fmla="*/ 438 w 522"/>
                  <a:gd name="T71" fmla="*/ 654 h 726"/>
                  <a:gd name="T72" fmla="*/ 480 w 522"/>
                  <a:gd name="T73" fmla="*/ 624 h 726"/>
                  <a:gd name="T74" fmla="*/ 510 w 522"/>
                  <a:gd name="T75" fmla="*/ 594 h 726"/>
                  <a:gd name="T76" fmla="*/ 522 w 522"/>
                  <a:gd name="T77" fmla="*/ 588 h 726"/>
                  <a:gd name="T78" fmla="*/ 522 w 522"/>
                  <a:gd name="T79" fmla="*/ 576 h 726"/>
                  <a:gd name="T80" fmla="*/ 504 w 522"/>
                  <a:gd name="T81" fmla="*/ 522 h 726"/>
                  <a:gd name="T82" fmla="*/ 492 w 522"/>
                  <a:gd name="T83" fmla="*/ 468 h 726"/>
                  <a:gd name="T84" fmla="*/ 492 w 522"/>
                  <a:gd name="T85" fmla="*/ 438 h 726"/>
                  <a:gd name="T86" fmla="*/ 462 w 522"/>
                  <a:gd name="T87" fmla="*/ 336 h 726"/>
                  <a:gd name="T88" fmla="*/ 438 w 522"/>
                  <a:gd name="T89" fmla="*/ 258 h 726"/>
                  <a:gd name="T90" fmla="*/ 420 w 522"/>
                  <a:gd name="T91" fmla="*/ 162 h 726"/>
                  <a:gd name="T92" fmla="*/ 414 w 522"/>
                  <a:gd name="T93" fmla="*/ 114 h 726"/>
                  <a:gd name="T94" fmla="*/ 414 w 522"/>
                  <a:gd name="T95" fmla="*/ 90 h 726"/>
                  <a:gd name="T96" fmla="*/ 84 w 522"/>
                  <a:gd name="T97" fmla="*/ 0 h 72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522" h="726">
                    <a:moveTo>
                      <a:pt x="84" y="0"/>
                    </a:moveTo>
                    <a:lnTo>
                      <a:pt x="36" y="48"/>
                    </a:lnTo>
                    <a:lnTo>
                      <a:pt x="18" y="66"/>
                    </a:lnTo>
                    <a:lnTo>
                      <a:pt x="12" y="84"/>
                    </a:lnTo>
                    <a:lnTo>
                      <a:pt x="6" y="114"/>
                    </a:lnTo>
                    <a:lnTo>
                      <a:pt x="6" y="150"/>
                    </a:lnTo>
                    <a:lnTo>
                      <a:pt x="6" y="168"/>
                    </a:lnTo>
                    <a:lnTo>
                      <a:pt x="0" y="198"/>
                    </a:lnTo>
                    <a:lnTo>
                      <a:pt x="0" y="228"/>
                    </a:lnTo>
                    <a:lnTo>
                      <a:pt x="0" y="258"/>
                    </a:lnTo>
                    <a:lnTo>
                      <a:pt x="18" y="300"/>
                    </a:lnTo>
                    <a:lnTo>
                      <a:pt x="42" y="336"/>
                    </a:lnTo>
                    <a:lnTo>
                      <a:pt x="66" y="372"/>
                    </a:lnTo>
                    <a:lnTo>
                      <a:pt x="78" y="384"/>
                    </a:lnTo>
                    <a:lnTo>
                      <a:pt x="102" y="396"/>
                    </a:lnTo>
                    <a:lnTo>
                      <a:pt x="108" y="468"/>
                    </a:lnTo>
                    <a:lnTo>
                      <a:pt x="102" y="510"/>
                    </a:lnTo>
                    <a:lnTo>
                      <a:pt x="84" y="540"/>
                    </a:lnTo>
                    <a:lnTo>
                      <a:pt x="72" y="564"/>
                    </a:lnTo>
                    <a:lnTo>
                      <a:pt x="60" y="588"/>
                    </a:lnTo>
                    <a:lnTo>
                      <a:pt x="72" y="588"/>
                    </a:lnTo>
                    <a:lnTo>
                      <a:pt x="84" y="588"/>
                    </a:lnTo>
                    <a:lnTo>
                      <a:pt x="72" y="618"/>
                    </a:lnTo>
                    <a:lnTo>
                      <a:pt x="54" y="654"/>
                    </a:lnTo>
                    <a:lnTo>
                      <a:pt x="42" y="702"/>
                    </a:lnTo>
                    <a:lnTo>
                      <a:pt x="66" y="708"/>
                    </a:lnTo>
                    <a:lnTo>
                      <a:pt x="102" y="702"/>
                    </a:lnTo>
                    <a:lnTo>
                      <a:pt x="144" y="696"/>
                    </a:lnTo>
                    <a:lnTo>
                      <a:pt x="186" y="684"/>
                    </a:lnTo>
                    <a:lnTo>
                      <a:pt x="228" y="678"/>
                    </a:lnTo>
                    <a:lnTo>
                      <a:pt x="258" y="672"/>
                    </a:lnTo>
                    <a:lnTo>
                      <a:pt x="282" y="678"/>
                    </a:lnTo>
                    <a:lnTo>
                      <a:pt x="354" y="708"/>
                    </a:lnTo>
                    <a:lnTo>
                      <a:pt x="390" y="726"/>
                    </a:lnTo>
                    <a:lnTo>
                      <a:pt x="408" y="696"/>
                    </a:lnTo>
                    <a:lnTo>
                      <a:pt x="438" y="654"/>
                    </a:lnTo>
                    <a:lnTo>
                      <a:pt x="480" y="624"/>
                    </a:lnTo>
                    <a:lnTo>
                      <a:pt x="510" y="594"/>
                    </a:lnTo>
                    <a:lnTo>
                      <a:pt x="522" y="588"/>
                    </a:lnTo>
                    <a:lnTo>
                      <a:pt x="522" y="576"/>
                    </a:lnTo>
                    <a:lnTo>
                      <a:pt x="504" y="522"/>
                    </a:lnTo>
                    <a:lnTo>
                      <a:pt x="492" y="468"/>
                    </a:lnTo>
                    <a:lnTo>
                      <a:pt x="492" y="438"/>
                    </a:lnTo>
                    <a:lnTo>
                      <a:pt x="462" y="336"/>
                    </a:lnTo>
                    <a:lnTo>
                      <a:pt x="438" y="258"/>
                    </a:lnTo>
                    <a:lnTo>
                      <a:pt x="420" y="162"/>
                    </a:lnTo>
                    <a:lnTo>
                      <a:pt x="414" y="114"/>
                    </a:lnTo>
                    <a:lnTo>
                      <a:pt x="414" y="90"/>
                    </a:lnTo>
                    <a:lnTo>
                      <a:pt x="84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8" name="Freeform 271"/>
              <p:cNvSpPr/>
              <p:nvPr/>
            </p:nvSpPr>
            <p:spPr bwMode="auto">
              <a:xfrm>
                <a:off x="2940" y="1383"/>
                <a:ext cx="1056" cy="822"/>
              </a:xfrm>
              <a:custGeom>
                <a:avLst/>
                <a:gdLst>
                  <a:gd name="T0" fmla="*/ 960 w 1056"/>
                  <a:gd name="T1" fmla="*/ 762 h 822"/>
                  <a:gd name="T2" fmla="*/ 1014 w 1056"/>
                  <a:gd name="T3" fmla="*/ 672 h 822"/>
                  <a:gd name="T4" fmla="*/ 1032 w 1056"/>
                  <a:gd name="T5" fmla="*/ 648 h 822"/>
                  <a:gd name="T6" fmla="*/ 1044 w 1056"/>
                  <a:gd name="T7" fmla="*/ 624 h 822"/>
                  <a:gd name="T8" fmla="*/ 1050 w 1056"/>
                  <a:gd name="T9" fmla="*/ 594 h 822"/>
                  <a:gd name="T10" fmla="*/ 1056 w 1056"/>
                  <a:gd name="T11" fmla="*/ 564 h 822"/>
                  <a:gd name="T12" fmla="*/ 1056 w 1056"/>
                  <a:gd name="T13" fmla="*/ 540 h 822"/>
                  <a:gd name="T14" fmla="*/ 1050 w 1056"/>
                  <a:gd name="T15" fmla="*/ 510 h 822"/>
                  <a:gd name="T16" fmla="*/ 1038 w 1056"/>
                  <a:gd name="T17" fmla="*/ 486 h 822"/>
                  <a:gd name="T18" fmla="*/ 1026 w 1056"/>
                  <a:gd name="T19" fmla="*/ 462 h 822"/>
                  <a:gd name="T20" fmla="*/ 1008 w 1056"/>
                  <a:gd name="T21" fmla="*/ 438 h 822"/>
                  <a:gd name="T22" fmla="*/ 984 w 1056"/>
                  <a:gd name="T23" fmla="*/ 420 h 822"/>
                  <a:gd name="T24" fmla="*/ 960 w 1056"/>
                  <a:gd name="T25" fmla="*/ 408 h 822"/>
                  <a:gd name="T26" fmla="*/ 876 w 1056"/>
                  <a:gd name="T27" fmla="*/ 324 h 822"/>
                  <a:gd name="T28" fmla="*/ 882 w 1056"/>
                  <a:gd name="T29" fmla="*/ 138 h 822"/>
                  <a:gd name="T30" fmla="*/ 858 w 1056"/>
                  <a:gd name="T31" fmla="*/ 108 h 822"/>
                  <a:gd name="T32" fmla="*/ 834 w 1056"/>
                  <a:gd name="T33" fmla="*/ 84 h 822"/>
                  <a:gd name="T34" fmla="*/ 804 w 1056"/>
                  <a:gd name="T35" fmla="*/ 60 h 822"/>
                  <a:gd name="T36" fmla="*/ 774 w 1056"/>
                  <a:gd name="T37" fmla="*/ 42 h 822"/>
                  <a:gd name="T38" fmla="*/ 750 w 1056"/>
                  <a:gd name="T39" fmla="*/ 30 h 822"/>
                  <a:gd name="T40" fmla="*/ 594 w 1056"/>
                  <a:gd name="T41" fmla="*/ 0 h 822"/>
                  <a:gd name="T42" fmla="*/ 354 w 1056"/>
                  <a:gd name="T43" fmla="*/ 48 h 822"/>
                  <a:gd name="T44" fmla="*/ 162 w 1056"/>
                  <a:gd name="T45" fmla="*/ 204 h 822"/>
                  <a:gd name="T46" fmla="*/ 150 w 1056"/>
                  <a:gd name="T47" fmla="*/ 204 h 822"/>
                  <a:gd name="T48" fmla="*/ 132 w 1056"/>
                  <a:gd name="T49" fmla="*/ 204 h 822"/>
                  <a:gd name="T50" fmla="*/ 120 w 1056"/>
                  <a:gd name="T51" fmla="*/ 210 h 822"/>
                  <a:gd name="T52" fmla="*/ 108 w 1056"/>
                  <a:gd name="T53" fmla="*/ 216 h 822"/>
                  <a:gd name="T54" fmla="*/ 102 w 1056"/>
                  <a:gd name="T55" fmla="*/ 228 h 822"/>
                  <a:gd name="T56" fmla="*/ 96 w 1056"/>
                  <a:gd name="T57" fmla="*/ 240 h 822"/>
                  <a:gd name="T58" fmla="*/ 96 w 1056"/>
                  <a:gd name="T59" fmla="*/ 258 h 822"/>
                  <a:gd name="T60" fmla="*/ 102 w 1056"/>
                  <a:gd name="T61" fmla="*/ 270 h 822"/>
                  <a:gd name="T62" fmla="*/ 108 w 1056"/>
                  <a:gd name="T63" fmla="*/ 282 h 822"/>
                  <a:gd name="T64" fmla="*/ 102 w 1056"/>
                  <a:gd name="T65" fmla="*/ 294 h 822"/>
                  <a:gd name="T66" fmla="*/ 78 w 1056"/>
                  <a:gd name="T67" fmla="*/ 318 h 822"/>
                  <a:gd name="T68" fmla="*/ 54 w 1056"/>
                  <a:gd name="T69" fmla="*/ 342 h 822"/>
                  <a:gd name="T70" fmla="*/ 36 w 1056"/>
                  <a:gd name="T71" fmla="*/ 372 h 822"/>
                  <a:gd name="T72" fmla="*/ 18 w 1056"/>
                  <a:gd name="T73" fmla="*/ 396 h 822"/>
                  <a:gd name="T74" fmla="*/ 12 w 1056"/>
                  <a:gd name="T75" fmla="*/ 432 h 822"/>
                  <a:gd name="T76" fmla="*/ 6 w 1056"/>
                  <a:gd name="T77" fmla="*/ 462 h 822"/>
                  <a:gd name="T78" fmla="*/ 0 w 1056"/>
                  <a:gd name="T79" fmla="*/ 498 h 822"/>
                  <a:gd name="T80" fmla="*/ 6 w 1056"/>
                  <a:gd name="T81" fmla="*/ 528 h 822"/>
                  <a:gd name="T82" fmla="*/ 12 w 1056"/>
                  <a:gd name="T83" fmla="*/ 564 h 822"/>
                  <a:gd name="T84" fmla="*/ 24 w 1056"/>
                  <a:gd name="T85" fmla="*/ 594 h 822"/>
                  <a:gd name="T86" fmla="*/ 54 w 1056"/>
                  <a:gd name="T87" fmla="*/ 630 h 822"/>
                  <a:gd name="T88" fmla="*/ 102 w 1056"/>
                  <a:gd name="T89" fmla="*/ 672 h 822"/>
                  <a:gd name="T90" fmla="*/ 150 w 1056"/>
                  <a:gd name="T91" fmla="*/ 702 h 822"/>
                  <a:gd name="T92" fmla="*/ 198 w 1056"/>
                  <a:gd name="T93" fmla="*/ 726 h 822"/>
                  <a:gd name="T94" fmla="*/ 246 w 1056"/>
                  <a:gd name="T95" fmla="*/ 750 h 822"/>
                  <a:gd name="T96" fmla="*/ 294 w 1056"/>
                  <a:gd name="T97" fmla="*/ 768 h 822"/>
                  <a:gd name="T98" fmla="*/ 348 w 1056"/>
                  <a:gd name="T99" fmla="*/ 780 h 822"/>
                  <a:gd name="T100" fmla="*/ 402 w 1056"/>
                  <a:gd name="T101" fmla="*/ 792 h 822"/>
                  <a:gd name="T102" fmla="*/ 456 w 1056"/>
                  <a:gd name="T103" fmla="*/ 792 h 822"/>
                  <a:gd name="T104" fmla="*/ 510 w 1056"/>
                  <a:gd name="T105" fmla="*/ 792 h 822"/>
                  <a:gd name="T106" fmla="*/ 564 w 1056"/>
                  <a:gd name="T107" fmla="*/ 786 h 822"/>
                  <a:gd name="T108" fmla="*/ 684 w 1056"/>
                  <a:gd name="T109" fmla="*/ 822 h 82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1056" h="822">
                    <a:moveTo>
                      <a:pt x="684" y="822"/>
                    </a:moveTo>
                    <a:lnTo>
                      <a:pt x="960" y="762"/>
                    </a:lnTo>
                    <a:lnTo>
                      <a:pt x="1002" y="678"/>
                    </a:lnTo>
                    <a:lnTo>
                      <a:pt x="1014" y="672"/>
                    </a:lnTo>
                    <a:lnTo>
                      <a:pt x="1020" y="660"/>
                    </a:lnTo>
                    <a:lnTo>
                      <a:pt x="1032" y="648"/>
                    </a:lnTo>
                    <a:lnTo>
                      <a:pt x="1038" y="636"/>
                    </a:lnTo>
                    <a:lnTo>
                      <a:pt x="1044" y="624"/>
                    </a:lnTo>
                    <a:lnTo>
                      <a:pt x="1050" y="606"/>
                    </a:lnTo>
                    <a:lnTo>
                      <a:pt x="1050" y="594"/>
                    </a:lnTo>
                    <a:lnTo>
                      <a:pt x="1056" y="582"/>
                    </a:lnTo>
                    <a:lnTo>
                      <a:pt x="1056" y="564"/>
                    </a:lnTo>
                    <a:lnTo>
                      <a:pt x="1056" y="552"/>
                    </a:lnTo>
                    <a:lnTo>
                      <a:pt x="1056" y="540"/>
                    </a:lnTo>
                    <a:lnTo>
                      <a:pt x="1050" y="522"/>
                    </a:lnTo>
                    <a:lnTo>
                      <a:pt x="1050" y="510"/>
                    </a:lnTo>
                    <a:lnTo>
                      <a:pt x="1044" y="498"/>
                    </a:lnTo>
                    <a:lnTo>
                      <a:pt x="1038" y="486"/>
                    </a:lnTo>
                    <a:lnTo>
                      <a:pt x="1032" y="474"/>
                    </a:lnTo>
                    <a:lnTo>
                      <a:pt x="1026" y="462"/>
                    </a:lnTo>
                    <a:lnTo>
                      <a:pt x="1014" y="450"/>
                    </a:lnTo>
                    <a:lnTo>
                      <a:pt x="1008" y="438"/>
                    </a:lnTo>
                    <a:lnTo>
                      <a:pt x="996" y="432"/>
                    </a:lnTo>
                    <a:lnTo>
                      <a:pt x="984" y="420"/>
                    </a:lnTo>
                    <a:lnTo>
                      <a:pt x="972" y="414"/>
                    </a:lnTo>
                    <a:lnTo>
                      <a:pt x="960" y="408"/>
                    </a:lnTo>
                    <a:lnTo>
                      <a:pt x="954" y="402"/>
                    </a:lnTo>
                    <a:lnTo>
                      <a:pt x="876" y="324"/>
                    </a:lnTo>
                    <a:lnTo>
                      <a:pt x="876" y="240"/>
                    </a:lnTo>
                    <a:lnTo>
                      <a:pt x="882" y="138"/>
                    </a:lnTo>
                    <a:lnTo>
                      <a:pt x="870" y="126"/>
                    </a:lnTo>
                    <a:lnTo>
                      <a:pt x="858" y="108"/>
                    </a:lnTo>
                    <a:lnTo>
                      <a:pt x="846" y="96"/>
                    </a:lnTo>
                    <a:lnTo>
                      <a:pt x="834" y="84"/>
                    </a:lnTo>
                    <a:lnTo>
                      <a:pt x="822" y="72"/>
                    </a:lnTo>
                    <a:lnTo>
                      <a:pt x="804" y="60"/>
                    </a:lnTo>
                    <a:lnTo>
                      <a:pt x="792" y="48"/>
                    </a:lnTo>
                    <a:lnTo>
                      <a:pt x="774" y="42"/>
                    </a:lnTo>
                    <a:lnTo>
                      <a:pt x="756" y="36"/>
                    </a:lnTo>
                    <a:lnTo>
                      <a:pt x="750" y="30"/>
                    </a:lnTo>
                    <a:lnTo>
                      <a:pt x="762" y="18"/>
                    </a:lnTo>
                    <a:lnTo>
                      <a:pt x="594" y="0"/>
                    </a:lnTo>
                    <a:lnTo>
                      <a:pt x="462" y="12"/>
                    </a:lnTo>
                    <a:lnTo>
                      <a:pt x="354" y="48"/>
                    </a:lnTo>
                    <a:lnTo>
                      <a:pt x="264" y="132"/>
                    </a:lnTo>
                    <a:lnTo>
                      <a:pt x="162" y="204"/>
                    </a:lnTo>
                    <a:lnTo>
                      <a:pt x="156" y="204"/>
                    </a:lnTo>
                    <a:lnTo>
                      <a:pt x="150" y="204"/>
                    </a:lnTo>
                    <a:lnTo>
                      <a:pt x="144" y="204"/>
                    </a:lnTo>
                    <a:lnTo>
                      <a:pt x="132" y="204"/>
                    </a:lnTo>
                    <a:lnTo>
                      <a:pt x="126" y="204"/>
                    </a:lnTo>
                    <a:lnTo>
                      <a:pt x="120" y="210"/>
                    </a:lnTo>
                    <a:lnTo>
                      <a:pt x="114" y="210"/>
                    </a:lnTo>
                    <a:lnTo>
                      <a:pt x="108" y="216"/>
                    </a:lnTo>
                    <a:lnTo>
                      <a:pt x="102" y="222"/>
                    </a:lnTo>
                    <a:lnTo>
                      <a:pt x="102" y="228"/>
                    </a:lnTo>
                    <a:lnTo>
                      <a:pt x="96" y="234"/>
                    </a:lnTo>
                    <a:lnTo>
                      <a:pt x="96" y="240"/>
                    </a:lnTo>
                    <a:lnTo>
                      <a:pt x="96" y="252"/>
                    </a:lnTo>
                    <a:lnTo>
                      <a:pt x="96" y="258"/>
                    </a:lnTo>
                    <a:lnTo>
                      <a:pt x="96" y="264"/>
                    </a:lnTo>
                    <a:lnTo>
                      <a:pt x="102" y="270"/>
                    </a:lnTo>
                    <a:lnTo>
                      <a:pt x="108" y="276"/>
                    </a:lnTo>
                    <a:lnTo>
                      <a:pt x="108" y="282"/>
                    </a:lnTo>
                    <a:lnTo>
                      <a:pt x="114" y="288"/>
                    </a:lnTo>
                    <a:lnTo>
                      <a:pt x="102" y="294"/>
                    </a:lnTo>
                    <a:lnTo>
                      <a:pt x="90" y="306"/>
                    </a:lnTo>
                    <a:lnTo>
                      <a:pt x="78" y="318"/>
                    </a:lnTo>
                    <a:lnTo>
                      <a:pt x="66" y="330"/>
                    </a:lnTo>
                    <a:lnTo>
                      <a:pt x="54" y="342"/>
                    </a:lnTo>
                    <a:lnTo>
                      <a:pt x="42" y="354"/>
                    </a:lnTo>
                    <a:lnTo>
                      <a:pt x="36" y="372"/>
                    </a:lnTo>
                    <a:lnTo>
                      <a:pt x="30" y="384"/>
                    </a:lnTo>
                    <a:lnTo>
                      <a:pt x="18" y="396"/>
                    </a:lnTo>
                    <a:lnTo>
                      <a:pt x="12" y="414"/>
                    </a:lnTo>
                    <a:lnTo>
                      <a:pt x="12" y="432"/>
                    </a:lnTo>
                    <a:lnTo>
                      <a:pt x="6" y="444"/>
                    </a:lnTo>
                    <a:lnTo>
                      <a:pt x="6" y="462"/>
                    </a:lnTo>
                    <a:lnTo>
                      <a:pt x="0" y="480"/>
                    </a:lnTo>
                    <a:lnTo>
                      <a:pt x="0" y="498"/>
                    </a:lnTo>
                    <a:lnTo>
                      <a:pt x="6" y="510"/>
                    </a:lnTo>
                    <a:lnTo>
                      <a:pt x="6" y="528"/>
                    </a:lnTo>
                    <a:lnTo>
                      <a:pt x="6" y="546"/>
                    </a:lnTo>
                    <a:lnTo>
                      <a:pt x="12" y="564"/>
                    </a:lnTo>
                    <a:lnTo>
                      <a:pt x="18" y="576"/>
                    </a:lnTo>
                    <a:lnTo>
                      <a:pt x="24" y="594"/>
                    </a:lnTo>
                    <a:lnTo>
                      <a:pt x="36" y="606"/>
                    </a:lnTo>
                    <a:lnTo>
                      <a:pt x="54" y="630"/>
                    </a:lnTo>
                    <a:lnTo>
                      <a:pt x="84" y="654"/>
                    </a:lnTo>
                    <a:lnTo>
                      <a:pt x="102" y="672"/>
                    </a:lnTo>
                    <a:lnTo>
                      <a:pt x="126" y="690"/>
                    </a:lnTo>
                    <a:lnTo>
                      <a:pt x="150" y="702"/>
                    </a:lnTo>
                    <a:lnTo>
                      <a:pt x="174" y="714"/>
                    </a:lnTo>
                    <a:lnTo>
                      <a:pt x="198" y="726"/>
                    </a:lnTo>
                    <a:lnTo>
                      <a:pt x="222" y="738"/>
                    </a:lnTo>
                    <a:lnTo>
                      <a:pt x="246" y="750"/>
                    </a:lnTo>
                    <a:lnTo>
                      <a:pt x="270" y="762"/>
                    </a:lnTo>
                    <a:lnTo>
                      <a:pt x="294" y="768"/>
                    </a:lnTo>
                    <a:lnTo>
                      <a:pt x="324" y="774"/>
                    </a:lnTo>
                    <a:lnTo>
                      <a:pt x="348" y="780"/>
                    </a:lnTo>
                    <a:lnTo>
                      <a:pt x="378" y="786"/>
                    </a:lnTo>
                    <a:lnTo>
                      <a:pt x="402" y="792"/>
                    </a:lnTo>
                    <a:lnTo>
                      <a:pt x="426" y="792"/>
                    </a:lnTo>
                    <a:lnTo>
                      <a:pt x="456" y="792"/>
                    </a:lnTo>
                    <a:lnTo>
                      <a:pt x="480" y="792"/>
                    </a:lnTo>
                    <a:lnTo>
                      <a:pt x="510" y="792"/>
                    </a:lnTo>
                    <a:lnTo>
                      <a:pt x="534" y="792"/>
                    </a:lnTo>
                    <a:lnTo>
                      <a:pt x="564" y="786"/>
                    </a:lnTo>
                    <a:lnTo>
                      <a:pt x="570" y="786"/>
                    </a:lnTo>
                    <a:lnTo>
                      <a:pt x="684" y="822"/>
                    </a:lnTo>
                    <a:close/>
                  </a:path>
                </a:pathLst>
              </a:custGeom>
              <a:solidFill>
                <a:srgbClr val="FF99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9" name="Freeform 272"/>
              <p:cNvSpPr/>
              <p:nvPr/>
            </p:nvSpPr>
            <p:spPr bwMode="auto">
              <a:xfrm>
                <a:off x="2940" y="1383"/>
                <a:ext cx="1056" cy="822"/>
              </a:xfrm>
              <a:custGeom>
                <a:avLst/>
                <a:gdLst>
                  <a:gd name="T0" fmla="*/ 960 w 1056"/>
                  <a:gd name="T1" fmla="*/ 762 h 822"/>
                  <a:gd name="T2" fmla="*/ 1014 w 1056"/>
                  <a:gd name="T3" fmla="*/ 672 h 822"/>
                  <a:gd name="T4" fmla="*/ 1032 w 1056"/>
                  <a:gd name="T5" fmla="*/ 648 h 822"/>
                  <a:gd name="T6" fmla="*/ 1044 w 1056"/>
                  <a:gd name="T7" fmla="*/ 624 h 822"/>
                  <a:gd name="T8" fmla="*/ 1050 w 1056"/>
                  <a:gd name="T9" fmla="*/ 594 h 822"/>
                  <a:gd name="T10" fmla="*/ 1056 w 1056"/>
                  <a:gd name="T11" fmla="*/ 564 h 822"/>
                  <a:gd name="T12" fmla="*/ 1056 w 1056"/>
                  <a:gd name="T13" fmla="*/ 540 h 822"/>
                  <a:gd name="T14" fmla="*/ 1050 w 1056"/>
                  <a:gd name="T15" fmla="*/ 510 h 822"/>
                  <a:gd name="T16" fmla="*/ 1038 w 1056"/>
                  <a:gd name="T17" fmla="*/ 486 h 822"/>
                  <a:gd name="T18" fmla="*/ 1026 w 1056"/>
                  <a:gd name="T19" fmla="*/ 462 h 822"/>
                  <a:gd name="T20" fmla="*/ 1008 w 1056"/>
                  <a:gd name="T21" fmla="*/ 438 h 822"/>
                  <a:gd name="T22" fmla="*/ 984 w 1056"/>
                  <a:gd name="T23" fmla="*/ 420 h 822"/>
                  <a:gd name="T24" fmla="*/ 960 w 1056"/>
                  <a:gd name="T25" fmla="*/ 408 h 822"/>
                  <a:gd name="T26" fmla="*/ 876 w 1056"/>
                  <a:gd name="T27" fmla="*/ 324 h 822"/>
                  <a:gd name="T28" fmla="*/ 882 w 1056"/>
                  <a:gd name="T29" fmla="*/ 138 h 822"/>
                  <a:gd name="T30" fmla="*/ 858 w 1056"/>
                  <a:gd name="T31" fmla="*/ 108 h 822"/>
                  <a:gd name="T32" fmla="*/ 834 w 1056"/>
                  <a:gd name="T33" fmla="*/ 84 h 822"/>
                  <a:gd name="T34" fmla="*/ 804 w 1056"/>
                  <a:gd name="T35" fmla="*/ 60 h 822"/>
                  <a:gd name="T36" fmla="*/ 774 w 1056"/>
                  <a:gd name="T37" fmla="*/ 42 h 822"/>
                  <a:gd name="T38" fmla="*/ 750 w 1056"/>
                  <a:gd name="T39" fmla="*/ 30 h 822"/>
                  <a:gd name="T40" fmla="*/ 594 w 1056"/>
                  <a:gd name="T41" fmla="*/ 0 h 822"/>
                  <a:gd name="T42" fmla="*/ 354 w 1056"/>
                  <a:gd name="T43" fmla="*/ 48 h 822"/>
                  <a:gd name="T44" fmla="*/ 162 w 1056"/>
                  <a:gd name="T45" fmla="*/ 204 h 822"/>
                  <a:gd name="T46" fmla="*/ 150 w 1056"/>
                  <a:gd name="T47" fmla="*/ 204 h 822"/>
                  <a:gd name="T48" fmla="*/ 132 w 1056"/>
                  <a:gd name="T49" fmla="*/ 204 h 822"/>
                  <a:gd name="T50" fmla="*/ 120 w 1056"/>
                  <a:gd name="T51" fmla="*/ 210 h 822"/>
                  <a:gd name="T52" fmla="*/ 108 w 1056"/>
                  <a:gd name="T53" fmla="*/ 216 h 822"/>
                  <a:gd name="T54" fmla="*/ 102 w 1056"/>
                  <a:gd name="T55" fmla="*/ 228 h 822"/>
                  <a:gd name="T56" fmla="*/ 96 w 1056"/>
                  <a:gd name="T57" fmla="*/ 240 h 822"/>
                  <a:gd name="T58" fmla="*/ 96 w 1056"/>
                  <a:gd name="T59" fmla="*/ 258 h 822"/>
                  <a:gd name="T60" fmla="*/ 102 w 1056"/>
                  <a:gd name="T61" fmla="*/ 270 h 822"/>
                  <a:gd name="T62" fmla="*/ 108 w 1056"/>
                  <a:gd name="T63" fmla="*/ 282 h 822"/>
                  <a:gd name="T64" fmla="*/ 102 w 1056"/>
                  <a:gd name="T65" fmla="*/ 294 h 822"/>
                  <a:gd name="T66" fmla="*/ 78 w 1056"/>
                  <a:gd name="T67" fmla="*/ 318 h 822"/>
                  <a:gd name="T68" fmla="*/ 54 w 1056"/>
                  <a:gd name="T69" fmla="*/ 342 h 822"/>
                  <a:gd name="T70" fmla="*/ 36 w 1056"/>
                  <a:gd name="T71" fmla="*/ 372 h 822"/>
                  <a:gd name="T72" fmla="*/ 18 w 1056"/>
                  <a:gd name="T73" fmla="*/ 396 h 822"/>
                  <a:gd name="T74" fmla="*/ 12 w 1056"/>
                  <a:gd name="T75" fmla="*/ 432 h 822"/>
                  <a:gd name="T76" fmla="*/ 6 w 1056"/>
                  <a:gd name="T77" fmla="*/ 462 h 822"/>
                  <a:gd name="T78" fmla="*/ 0 w 1056"/>
                  <a:gd name="T79" fmla="*/ 498 h 822"/>
                  <a:gd name="T80" fmla="*/ 6 w 1056"/>
                  <a:gd name="T81" fmla="*/ 528 h 822"/>
                  <a:gd name="T82" fmla="*/ 12 w 1056"/>
                  <a:gd name="T83" fmla="*/ 564 h 822"/>
                  <a:gd name="T84" fmla="*/ 24 w 1056"/>
                  <a:gd name="T85" fmla="*/ 594 h 822"/>
                  <a:gd name="T86" fmla="*/ 54 w 1056"/>
                  <a:gd name="T87" fmla="*/ 630 h 822"/>
                  <a:gd name="T88" fmla="*/ 102 w 1056"/>
                  <a:gd name="T89" fmla="*/ 672 h 822"/>
                  <a:gd name="T90" fmla="*/ 150 w 1056"/>
                  <a:gd name="T91" fmla="*/ 702 h 822"/>
                  <a:gd name="T92" fmla="*/ 198 w 1056"/>
                  <a:gd name="T93" fmla="*/ 726 h 822"/>
                  <a:gd name="T94" fmla="*/ 246 w 1056"/>
                  <a:gd name="T95" fmla="*/ 750 h 822"/>
                  <a:gd name="T96" fmla="*/ 294 w 1056"/>
                  <a:gd name="T97" fmla="*/ 768 h 822"/>
                  <a:gd name="T98" fmla="*/ 348 w 1056"/>
                  <a:gd name="T99" fmla="*/ 780 h 822"/>
                  <a:gd name="T100" fmla="*/ 402 w 1056"/>
                  <a:gd name="T101" fmla="*/ 792 h 822"/>
                  <a:gd name="T102" fmla="*/ 456 w 1056"/>
                  <a:gd name="T103" fmla="*/ 792 h 822"/>
                  <a:gd name="T104" fmla="*/ 510 w 1056"/>
                  <a:gd name="T105" fmla="*/ 792 h 822"/>
                  <a:gd name="T106" fmla="*/ 564 w 1056"/>
                  <a:gd name="T107" fmla="*/ 786 h 822"/>
                  <a:gd name="T108" fmla="*/ 684 w 1056"/>
                  <a:gd name="T109" fmla="*/ 822 h 82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1056" h="822">
                    <a:moveTo>
                      <a:pt x="684" y="822"/>
                    </a:moveTo>
                    <a:lnTo>
                      <a:pt x="960" y="762"/>
                    </a:lnTo>
                    <a:lnTo>
                      <a:pt x="1002" y="678"/>
                    </a:lnTo>
                    <a:lnTo>
                      <a:pt x="1014" y="672"/>
                    </a:lnTo>
                    <a:lnTo>
                      <a:pt x="1020" y="660"/>
                    </a:lnTo>
                    <a:lnTo>
                      <a:pt x="1032" y="648"/>
                    </a:lnTo>
                    <a:lnTo>
                      <a:pt x="1038" y="636"/>
                    </a:lnTo>
                    <a:lnTo>
                      <a:pt x="1044" y="624"/>
                    </a:lnTo>
                    <a:lnTo>
                      <a:pt x="1050" y="606"/>
                    </a:lnTo>
                    <a:lnTo>
                      <a:pt x="1050" y="594"/>
                    </a:lnTo>
                    <a:lnTo>
                      <a:pt x="1056" y="582"/>
                    </a:lnTo>
                    <a:lnTo>
                      <a:pt x="1056" y="564"/>
                    </a:lnTo>
                    <a:lnTo>
                      <a:pt x="1056" y="552"/>
                    </a:lnTo>
                    <a:lnTo>
                      <a:pt x="1056" y="540"/>
                    </a:lnTo>
                    <a:lnTo>
                      <a:pt x="1050" y="522"/>
                    </a:lnTo>
                    <a:lnTo>
                      <a:pt x="1050" y="510"/>
                    </a:lnTo>
                    <a:lnTo>
                      <a:pt x="1044" y="498"/>
                    </a:lnTo>
                    <a:lnTo>
                      <a:pt x="1038" y="486"/>
                    </a:lnTo>
                    <a:lnTo>
                      <a:pt x="1032" y="474"/>
                    </a:lnTo>
                    <a:lnTo>
                      <a:pt x="1026" y="462"/>
                    </a:lnTo>
                    <a:lnTo>
                      <a:pt x="1014" y="450"/>
                    </a:lnTo>
                    <a:lnTo>
                      <a:pt x="1008" y="438"/>
                    </a:lnTo>
                    <a:lnTo>
                      <a:pt x="996" y="432"/>
                    </a:lnTo>
                    <a:lnTo>
                      <a:pt x="984" y="420"/>
                    </a:lnTo>
                    <a:lnTo>
                      <a:pt x="972" y="414"/>
                    </a:lnTo>
                    <a:lnTo>
                      <a:pt x="960" y="408"/>
                    </a:lnTo>
                    <a:lnTo>
                      <a:pt x="954" y="402"/>
                    </a:lnTo>
                    <a:lnTo>
                      <a:pt x="876" y="324"/>
                    </a:lnTo>
                    <a:lnTo>
                      <a:pt x="876" y="240"/>
                    </a:lnTo>
                    <a:lnTo>
                      <a:pt x="882" y="138"/>
                    </a:lnTo>
                    <a:lnTo>
                      <a:pt x="870" y="126"/>
                    </a:lnTo>
                    <a:lnTo>
                      <a:pt x="858" y="108"/>
                    </a:lnTo>
                    <a:lnTo>
                      <a:pt x="846" y="96"/>
                    </a:lnTo>
                    <a:lnTo>
                      <a:pt x="834" y="84"/>
                    </a:lnTo>
                    <a:lnTo>
                      <a:pt x="822" y="72"/>
                    </a:lnTo>
                    <a:lnTo>
                      <a:pt x="804" y="60"/>
                    </a:lnTo>
                    <a:lnTo>
                      <a:pt x="792" y="48"/>
                    </a:lnTo>
                    <a:lnTo>
                      <a:pt x="774" y="42"/>
                    </a:lnTo>
                    <a:lnTo>
                      <a:pt x="756" y="36"/>
                    </a:lnTo>
                    <a:lnTo>
                      <a:pt x="750" y="30"/>
                    </a:lnTo>
                    <a:lnTo>
                      <a:pt x="762" y="18"/>
                    </a:lnTo>
                    <a:lnTo>
                      <a:pt x="594" y="0"/>
                    </a:lnTo>
                    <a:lnTo>
                      <a:pt x="462" y="12"/>
                    </a:lnTo>
                    <a:lnTo>
                      <a:pt x="354" y="48"/>
                    </a:lnTo>
                    <a:lnTo>
                      <a:pt x="264" y="132"/>
                    </a:lnTo>
                    <a:lnTo>
                      <a:pt x="162" y="204"/>
                    </a:lnTo>
                    <a:lnTo>
                      <a:pt x="156" y="204"/>
                    </a:lnTo>
                    <a:lnTo>
                      <a:pt x="150" y="204"/>
                    </a:lnTo>
                    <a:lnTo>
                      <a:pt x="144" y="204"/>
                    </a:lnTo>
                    <a:lnTo>
                      <a:pt x="132" y="204"/>
                    </a:lnTo>
                    <a:lnTo>
                      <a:pt x="126" y="204"/>
                    </a:lnTo>
                    <a:lnTo>
                      <a:pt x="120" y="210"/>
                    </a:lnTo>
                    <a:lnTo>
                      <a:pt x="114" y="210"/>
                    </a:lnTo>
                    <a:lnTo>
                      <a:pt x="108" y="216"/>
                    </a:lnTo>
                    <a:lnTo>
                      <a:pt x="102" y="222"/>
                    </a:lnTo>
                    <a:lnTo>
                      <a:pt x="102" y="228"/>
                    </a:lnTo>
                    <a:lnTo>
                      <a:pt x="96" y="234"/>
                    </a:lnTo>
                    <a:lnTo>
                      <a:pt x="96" y="240"/>
                    </a:lnTo>
                    <a:lnTo>
                      <a:pt x="96" y="252"/>
                    </a:lnTo>
                    <a:lnTo>
                      <a:pt x="96" y="258"/>
                    </a:lnTo>
                    <a:lnTo>
                      <a:pt x="96" y="264"/>
                    </a:lnTo>
                    <a:lnTo>
                      <a:pt x="102" y="270"/>
                    </a:lnTo>
                    <a:lnTo>
                      <a:pt x="108" y="276"/>
                    </a:lnTo>
                    <a:lnTo>
                      <a:pt x="108" y="282"/>
                    </a:lnTo>
                    <a:lnTo>
                      <a:pt x="114" y="288"/>
                    </a:lnTo>
                    <a:lnTo>
                      <a:pt x="102" y="294"/>
                    </a:lnTo>
                    <a:lnTo>
                      <a:pt x="90" y="306"/>
                    </a:lnTo>
                    <a:lnTo>
                      <a:pt x="78" y="318"/>
                    </a:lnTo>
                    <a:lnTo>
                      <a:pt x="66" y="330"/>
                    </a:lnTo>
                    <a:lnTo>
                      <a:pt x="54" y="342"/>
                    </a:lnTo>
                    <a:lnTo>
                      <a:pt x="42" y="354"/>
                    </a:lnTo>
                    <a:lnTo>
                      <a:pt x="36" y="372"/>
                    </a:lnTo>
                    <a:lnTo>
                      <a:pt x="30" y="384"/>
                    </a:lnTo>
                    <a:lnTo>
                      <a:pt x="18" y="396"/>
                    </a:lnTo>
                    <a:lnTo>
                      <a:pt x="12" y="414"/>
                    </a:lnTo>
                    <a:lnTo>
                      <a:pt x="12" y="432"/>
                    </a:lnTo>
                    <a:lnTo>
                      <a:pt x="6" y="444"/>
                    </a:lnTo>
                    <a:lnTo>
                      <a:pt x="6" y="462"/>
                    </a:lnTo>
                    <a:lnTo>
                      <a:pt x="0" y="480"/>
                    </a:lnTo>
                    <a:lnTo>
                      <a:pt x="0" y="498"/>
                    </a:lnTo>
                    <a:lnTo>
                      <a:pt x="6" y="510"/>
                    </a:lnTo>
                    <a:lnTo>
                      <a:pt x="6" y="528"/>
                    </a:lnTo>
                    <a:lnTo>
                      <a:pt x="6" y="546"/>
                    </a:lnTo>
                    <a:lnTo>
                      <a:pt x="12" y="564"/>
                    </a:lnTo>
                    <a:lnTo>
                      <a:pt x="18" y="576"/>
                    </a:lnTo>
                    <a:lnTo>
                      <a:pt x="24" y="594"/>
                    </a:lnTo>
                    <a:lnTo>
                      <a:pt x="36" y="606"/>
                    </a:lnTo>
                    <a:lnTo>
                      <a:pt x="54" y="630"/>
                    </a:lnTo>
                    <a:lnTo>
                      <a:pt x="84" y="654"/>
                    </a:lnTo>
                    <a:lnTo>
                      <a:pt x="102" y="672"/>
                    </a:lnTo>
                    <a:lnTo>
                      <a:pt x="126" y="690"/>
                    </a:lnTo>
                    <a:lnTo>
                      <a:pt x="150" y="702"/>
                    </a:lnTo>
                    <a:lnTo>
                      <a:pt x="174" y="714"/>
                    </a:lnTo>
                    <a:lnTo>
                      <a:pt x="198" y="726"/>
                    </a:lnTo>
                    <a:lnTo>
                      <a:pt x="222" y="738"/>
                    </a:lnTo>
                    <a:lnTo>
                      <a:pt x="246" y="750"/>
                    </a:lnTo>
                    <a:lnTo>
                      <a:pt x="270" y="762"/>
                    </a:lnTo>
                    <a:lnTo>
                      <a:pt x="294" y="768"/>
                    </a:lnTo>
                    <a:lnTo>
                      <a:pt x="324" y="774"/>
                    </a:lnTo>
                    <a:lnTo>
                      <a:pt x="348" y="780"/>
                    </a:lnTo>
                    <a:lnTo>
                      <a:pt x="378" y="786"/>
                    </a:lnTo>
                    <a:lnTo>
                      <a:pt x="402" y="792"/>
                    </a:lnTo>
                    <a:lnTo>
                      <a:pt x="426" y="792"/>
                    </a:lnTo>
                    <a:lnTo>
                      <a:pt x="456" y="792"/>
                    </a:lnTo>
                    <a:lnTo>
                      <a:pt x="480" y="792"/>
                    </a:lnTo>
                    <a:lnTo>
                      <a:pt x="510" y="792"/>
                    </a:lnTo>
                    <a:lnTo>
                      <a:pt x="534" y="792"/>
                    </a:lnTo>
                    <a:lnTo>
                      <a:pt x="564" y="786"/>
                    </a:lnTo>
                    <a:lnTo>
                      <a:pt x="570" y="786"/>
                    </a:lnTo>
                    <a:lnTo>
                      <a:pt x="684" y="82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0" name="Freeform 273"/>
              <p:cNvSpPr/>
              <p:nvPr/>
            </p:nvSpPr>
            <p:spPr bwMode="auto">
              <a:xfrm>
                <a:off x="3102" y="1329"/>
                <a:ext cx="678" cy="246"/>
              </a:xfrm>
              <a:custGeom>
                <a:avLst/>
                <a:gdLst>
                  <a:gd name="T0" fmla="*/ 132 w 678"/>
                  <a:gd name="T1" fmla="*/ 240 h 246"/>
                  <a:gd name="T2" fmla="*/ 198 w 678"/>
                  <a:gd name="T3" fmla="*/ 186 h 246"/>
                  <a:gd name="T4" fmla="*/ 222 w 678"/>
                  <a:gd name="T5" fmla="*/ 138 h 246"/>
                  <a:gd name="T6" fmla="*/ 240 w 678"/>
                  <a:gd name="T7" fmla="*/ 102 h 246"/>
                  <a:gd name="T8" fmla="*/ 270 w 678"/>
                  <a:gd name="T9" fmla="*/ 126 h 246"/>
                  <a:gd name="T10" fmla="*/ 288 w 678"/>
                  <a:gd name="T11" fmla="*/ 120 h 246"/>
                  <a:gd name="T12" fmla="*/ 324 w 678"/>
                  <a:gd name="T13" fmla="*/ 120 h 246"/>
                  <a:gd name="T14" fmla="*/ 444 w 678"/>
                  <a:gd name="T15" fmla="*/ 84 h 246"/>
                  <a:gd name="T16" fmla="*/ 468 w 678"/>
                  <a:gd name="T17" fmla="*/ 84 h 246"/>
                  <a:gd name="T18" fmla="*/ 534 w 678"/>
                  <a:gd name="T19" fmla="*/ 66 h 246"/>
                  <a:gd name="T20" fmla="*/ 528 w 678"/>
                  <a:gd name="T21" fmla="*/ 84 h 246"/>
                  <a:gd name="T22" fmla="*/ 558 w 678"/>
                  <a:gd name="T23" fmla="*/ 96 h 246"/>
                  <a:gd name="T24" fmla="*/ 672 w 678"/>
                  <a:gd name="T25" fmla="*/ 84 h 246"/>
                  <a:gd name="T26" fmla="*/ 672 w 678"/>
                  <a:gd name="T27" fmla="*/ 72 h 246"/>
                  <a:gd name="T28" fmla="*/ 642 w 678"/>
                  <a:gd name="T29" fmla="*/ 54 h 246"/>
                  <a:gd name="T30" fmla="*/ 666 w 678"/>
                  <a:gd name="T31" fmla="*/ 30 h 246"/>
                  <a:gd name="T32" fmla="*/ 666 w 678"/>
                  <a:gd name="T33" fmla="*/ 18 h 246"/>
                  <a:gd name="T34" fmla="*/ 576 w 678"/>
                  <a:gd name="T35" fmla="*/ 12 h 246"/>
                  <a:gd name="T36" fmla="*/ 504 w 678"/>
                  <a:gd name="T37" fmla="*/ 12 h 246"/>
                  <a:gd name="T38" fmla="*/ 426 w 678"/>
                  <a:gd name="T39" fmla="*/ 18 h 246"/>
                  <a:gd name="T40" fmla="*/ 372 w 678"/>
                  <a:gd name="T41" fmla="*/ 6 h 246"/>
                  <a:gd name="T42" fmla="*/ 330 w 678"/>
                  <a:gd name="T43" fmla="*/ 6 h 246"/>
                  <a:gd name="T44" fmla="*/ 318 w 678"/>
                  <a:gd name="T45" fmla="*/ 30 h 246"/>
                  <a:gd name="T46" fmla="*/ 258 w 678"/>
                  <a:gd name="T47" fmla="*/ 24 h 246"/>
                  <a:gd name="T48" fmla="*/ 222 w 678"/>
                  <a:gd name="T49" fmla="*/ 30 h 246"/>
                  <a:gd name="T50" fmla="*/ 204 w 678"/>
                  <a:gd name="T51" fmla="*/ 54 h 246"/>
                  <a:gd name="T52" fmla="*/ 144 w 678"/>
                  <a:gd name="T53" fmla="*/ 78 h 246"/>
                  <a:gd name="T54" fmla="*/ 90 w 678"/>
                  <a:gd name="T55" fmla="*/ 114 h 246"/>
                  <a:gd name="T56" fmla="*/ 60 w 678"/>
                  <a:gd name="T57" fmla="*/ 144 h 246"/>
                  <a:gd name="T58" fmla="*/ 24 w 678"/>
                  <a:gd name="T59" fmla="*/ 162 h 246"/>
                  <a:gd name="T60" fmla="*/ 24 w 678"/>
                  <a:gd name="T61" fmla="*/ 186 h 246"/>
                  <a:gd name="T62" fmla="*/ 30 w 678"/>
                  <a:gd name="T63" fmla="*/ 198 h 246"/>
                  <a:gd name="T64" fmla="*/ 0 w 678"/>
                  <a:gd name="T65" fmla="*/ 240 h 24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78" h="246">
                    <a:moveTo>
                      <a:pt x="102" y="246"/>
                    </a:moveTo>
                    <a:lnTo>
                      <a:pt x="132" y="240"/>
                    </a:lnTo>
                    <a:lnTo>
                      <a:pt x="180" y="210"/>
                    </a:lnTo>
                    <a:lnTo>
                      <a:pt x="198" y="186"/>
                    </a:lnTo>
                    <a:lnTo>
                      <a:pt x="210" y="168"/>
                    </a:lnTo>
                    <a:lnTo>
                      <a:pt x="222" y="138"/>
                    </a:lnTo>
                    <a:lnTo>
                      <a:pt x="234" y="114"/>
                    </a:lnTo>
                    <a:lnTo>
                      <a:pt x="240" y="102"/>
                    </a:lnTo>
                    <a:lnTo>
                      <a:pt x="252" y="114"/>
                    </a:lnTo>
                    <a:lnTo>
                      <a:pt x="270" y="126"/>
                    </a:lnTo>
                    <a:lnTo>
                      <a:pt x="282" y="108"/>
                    </a:lnTo>
                    <a:lnTo>
                      <a:pt x="288" y="120"/>
                    </a:lnTo>
                    <a:lnTo>
                      <a:pt x="306" y="120"/>
                    </a:lnTo>
                    <a:lnTo>
                      <a:pt x="324" y="120"/>
                    </a:lnTo>
                    <a:lnTo>
                      <a:pt x="378" y="108"/>
                    </a:lnTo>
                    <a:lnTo>
                      <a:pt x="444" y="84"/>
                    </a:lnTo>
                    <a:lnTo>
                      <a:pt x="474" y="72"/>
                    </a:lnTo>
                    <a:lnTo>
                      <a:pt x="468" y="84"/>
                    </a:lnTo>
                    <a:lnTo>
                      <a:pt x="510" y="78"/>
                    </a:lnTo>
                    <a:lnTo>
                      <a:pt x="534" y="66"/>
                    </a:lnTo>
                    <a:lnTo>
                      <a:pt x="540" y="72"/>
                    </a:lnTo>
                    <a:lnTo>
                      <a:pt x="528" y="84"/>
                    </a:lnTo>
                    <a:lnTo>
                      <a:pt x="528" y="102"/>
                    </a:lnTo>
                    <a:lnTo>
                      <a:pt x="558" y="96"/>
                    </a:lnTo>
                    <a:lnTo>
                      <a:pt x="612" y="90"/>
                    </a:lnTo>
                    <a:lnTo>
                      <a:pt x="672" y="84"/>
                    </a:lnTo>
                    <a:lnTo>
                      <a:pt x="678" y="78"/>
                    </a:lnTo>
                    <a:lnTo>
                      <a:pt x="672" y="72"/>
                    </a:lnTo>
                    <a:lnTo>
                      <a:pt x="666" y="60"/>
                    </a:lnTo>
                    <a:lnTo>
                      <a:pt x="642" y="54"/>
                    </a:lnTo>
                    <a:lnTo>
                      <a:pt x="660" y="42"/>
                    </a:lnTo>
                    <a:lnTo>
                      <a:pt x="666" y="30"/>
                    </a:lnTo>
                    <a:lnTo>
                      <a:pt x="672" y="24"/>
                    </a:lnTo>
                    <a:lnTo>
                      <a:pt x="666" y="18"/>
                    </a:lnTo>
                    <a:lnTo>
                      <a:pt x="618" y="12"/>
                    </a:lnTo>
                    <a:lnTo>
                      <a:pt x="576" y="12"/>
                    </a:lnTo>
                    <a:lnTo>
                      <a:pt x="552" y="12"/>
                    </a:lnTo>
                    <a:lnTo>
                      <a:pt x="504" y="12"/>
                    </a:lnTo>
                    <a:lnTo>
                      <a:pt x="480" y="18"/>
                    </a:lnTo>
                    <a:lnTo>
                      <a:pt x="426" y="18"/>
                    </a:lnTo>
                    <a:lnTo>
                      <a:pt x="384" y="12"/>
                    </a:lnTo>
                    <a:lnTo>
                      <a:pt x="372" y="6"/>
                    </a:lnTo>
                    <a:lnTo>
                      <a:pt x="348" y="0"/>
                    </a:lnTo>
                    <a:lnTo>
                      <a:pt x="330" y="6"/>
                    </a:lnTo>
                    <a:lnTo>
                      <a:pt x="318" y="12"/>
                    </a:lnTo>
                    <a:lnTo>
                      <a:pt x="318" y="30"/>
                    </a:lnTo>
                    <a:lnTo>
                      <a:pt x="258" y="24"/>
                    </a:lnTo>
                    <a:lnTo>
                      <a:pt x="234" y="18"/>
                    </a:lnTo>
                    <a:lnTo>
                      <a:pt x="222" y="30"/>
                    </a:lnTo>
                    <a:lnTo>
                      <a:pt x="210" y="48"/>
                    </a:lnTo>
                    <a:lnTo>
                      <a:pt x="204" y="54"/>
                    </a:lnTo>
                    <a:lnTo>
                      <a:pt x="180" y="66"/>
                    </a:lnTo>
                    <a:lnTo>
                      <a:pt x="144" y="78"/>
                    </a:lnTo>
                    <a:lnTo>
                      <a:pt x="114" y="96"/>
                    </a:lnTo>
                    <a:lnTo>
                      <a:pt x="90" y="114"/>
                    </a:lnTo>
                    <a:lnTo>
                      <a:pt x="72" y="132"/>
                    </a:lnTo>
                    <a:lnTo>
                      <a:pt x="60" y="144"/>
                    </a:lnTo>
                    <a:lnTo>
                      <a:pt x="30" y="150"/>
                    </a:lnTo>
                    <a:lnTo>
                      <a:pt x="24" y="162"/>
                    </a:lnTo>
                    <a:lnTo>
                      <a:pt x="24" y="174"/>
                    </a:lnTo>
                    <a:lnTo>
                      <a:pt x="24" y="186"/>
                    </a:lnTo>
                    <a:lnTo>
                      <a:pt x="36" y="192"/>
                    </a:lnTo>
                    <a:lnTo>
                      <a:pt x="30" y="198"/>
                    </a:lnTo>
                    <a:lnTo>
                      <a:pt x="12" y="222"/>
                    </a:lnTo>
                    <a:lnTo>
                      <a:pt x="0" y="240"/>
                    </a:lnTo>
                    <a:lnTo>
                      <a:pt x="102" y="246"/>
                    </a:lnTo>
                    <a:close/>
                  </a:path>
                </a:pathLst>
              </a:custGeom>
              <a:solidFill>
                <a:srgbClr val="C96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1" name="Freeform 274"/>
              <p:cNvSpPr/>
              <p:nvPr/>
            </p:nvSpPr>
            <p:spPr bwMode="auto">
              <a:xfrm>
                <a:off x="3102" y="1329"/>
                <a:ext cx="678" cy="246"/>
              </a:xfrm>
              <a:custGeom>
                <a:avLst/>
                <a:gdLst>
                  <a:gd name="T0" fmla="*/ 132 w 678"/>
                  <a:gd name="T1" fmla="*/ 240 h 246"/>
                  <a:gd name="T2" fmla="*/ 198 w 678"/>
                  <a:gd name="T3" fmla="*/ 186 h 246"/>
                  <a:gd name="T4" fmla="*/ 222 w 678"/>
                  <a:gd name="T5" fmla="*/ 138 h 246"/>
                  <a:gd name="T6" fmla="*/ 240 w 678"/>
                  <a:gd name="T7" fmla="*/ 102 h 246"/>
                  <a:gd name="T8" fmla="*/ 270 w 678"/>
                  <a:gd name="T9" fmla="*/ 126 h 246"/>
                  <a:gd name="T10" fmla="*/ 288 w 678"/>
                  <a:gd name="T11" fmla="*/ 120 h 246"/>
                  <a:gd name="T12" fmla="*/ 324 w 678"/>
                  <a:gd name="T13" fmla="*/ 120 h 246"/>
                  <a:gd name="T14" fmla="*/ 444 w 678"/>
                  <a:gd name="T15" fmla="*/ 84 h 246"/>
                  <a:gd name="T16" fmla="*/ 468 w 678"/>
                  <a:gd name="T17" fmla="*/ 84 h 246"/>
                  <a:gd name="T18" fmla="*/ 534 w 678"/>
                  <a:gd name="T19" fmla="*/ 66 h 246"/>
                  <a:gd name="T20" fmla="*/ 528 w 678"/>
                  <a:gd name="T21" fmla="*/ 84 h 246"/>
                  <a:gd name="T22" fmla="*/ 558 w 678"/>
                  <a:gd name="T23" fmla="*/ 96 h 246"/>
                  <a:gd name="T24" fmla="*/ 672 w 678"/>
                  <a:gd name="T25" fmla="*/ 84 h 246"/>
                  <a:gd name="T26" fmla="*/ 672 w 678"/>
                  <a:gd name="T27" fmla="*/ 72 h 246"/>
                  <a:gd name="T28" fmla="*/ 642 w 678"/>
                  <a:gd name="T29" fmla="*/ 54 h 246"/>
                  <a:gd name="T30" fmla="*/ 666 w 678"/>
                  <a:gd name="T31" fmla="*/ 30 h 246"/>
                  <a:gd name="T32" fmla="*/ 666 w 678"/>
                  <a:gd name="T33" fmla="*/ 18 h 246"/>
                  <a:gd name="T34" fmla="*/ 576 w 678"/>
                  <a:gd name="T35" fmla="*/ 12 h 246"/>
                  <a:gd name="T36" fmla="*/ 504 w 678"/>
                  <a:gd name="T37" fmla="*/ 12 h 246"/>
                  <a:gd name="T38" fmla="*/ 426 w 678"/>
                  <a:gd name="T39" fmla="*/ 18 h 246"/>
                  <a:gd name="T40" fmla="*/ 372 w 678"/>
                  <a:gd name="T41" fmla="*/ 6 h 246"/>
                  <a:gd name="T42" fmla="*/ 330 w 678"/>
                  <a:gd name="T43" fmla="*/ 6 h 246"/>
                  <a:gd name="T44" fmla="*/ 318 w 678"/>
                  <a:gd name="T45" fmla="*/ 30 h 246"/>
                  <a:gd name="T46" fmla="*/ 258 w 678"/>
                  <a:gd name="T47" fmla="*/ 24 h 246"/>
                  <a:gd name="T48" fmla="*/ 222 w 678"/>
                  <a:gd name="T49" fmla="*/ 30 h 246"/>
                  <a:gd name="T50" fmla="*/ 204 w 678"/>
                  <a:gd name="T51" fmla="*/ 54 h 246"/>
                  <a:gd name="T52" fmla="*/ 144 w 678"/>
                  <a:gd name="T53" fmla="*/ 78 h 246"/>
                  <a:gd name="T54" fmla="*/ 90 w 678"/>
                  <a:gd name="T55" fmla="*/ 114 h 246"/>
                  <a:gd name="T56" fmla="*/ 60 w 678"/>
                  <a:gd name="T57" fmla="*/ 144 h 246"/>
                  <a:gd name="T58" fmla="*/ 24 w 678"/>
                  <a:gd name="T59" fmla="*/ 162 h 246"/>
                  <a:gd name="T60" fmla="*/ 24 w 678"/>
                  <a:gd name="T61" fmla="*/ 186 h 246"/>
                  <a:gd name="T62" fmla="*/ 30 w 678"/>
                  <a:gd name="T63" fmla="*/ 198 h 246"/>
                  <a:gd name="T64" fmla="*/ 0 w 678"/>
                  <a:gd name="T65" fmla="*/ 240 h 24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78" h="246">
                    <a:moveTo>
                      <a:pt x="102" y="246"/>
                    </a:moveTo>
                    <a:lnTo>
                      <a:pt x="132" y="240"/>
                    </a:lnTo>
                    <a:lnTo>
                      <a:pt x="180" y="210"/>
                    </a:lnTo>
                    <a:lnTo>
                      <a:pt x="198" y="186"/>
                    </a:lnTo>
                    <a:lnTo>
                      <a:pt x="210" y="168"/>
                    </a:lnTo>
                    <a:lnTo>
                      <a:pt x="222" y="138"/>
                    </a:lnTo>
                    <a:lnTo>
                      <a:pt x="234" y="114"/>
                    </a:lnTo>
                    <a:lnTo>
                      <a:pt x="240" y="102"/>
                    </a:lnTo>
                    <a:lnTo>
                      <a:pt x="252" y="114"/>
                    </a:lnTo>
                    <a:lnTo>
                      <a:pt x="270" y="126"/>
                    </a:lnTo>
                    <a:lnTo>
                      <a:pt x="282" y="108"/>
                    </a:lnTo>
                    <a:lnTo>
                      <a:pt x="288" y="120"/>
                    </a:lnTo>
                    <a:lnTo>
                      <a:pt x="306" y="120"/>
                    </a:lnTo>
                    <a:lnTo>
                      <a:pt x="324" y="120"/>
                    </a:lnTo>
                    <a:lnTo>
                      <a:pt x="378" y="108"/>
                    </a:lnTo>
                    <a:lnTo>
                      <a:pt x="444" y="84"/>
                    </a:lnTo>
                    <a:lnTo>
                      <a:pt x="474" y="72"/>
                    </a:lnTo>
                    <a:lnTo>
                      <a:pt x="468" y="84"/>
                    </a:lnTo>
                    <a:lnTo>
                      <a:pt x="510" y="78"/>
                    </a:lnTo>
                    <a:lnTo>
                      <a:pt x="534" y="66"/>
                    </a:lnTo>
                    <a:lnTo>
                      <a:pt x="540" y="72"/>
                    </a:lnTo>
                    <a:lnTo>
                      <a:pt x="528" y="84"/>
                    </a:lnTo>
                    <a:lnTo>
                      <a:pt x="528" y="102"/>
                    </a:lnTo>
                    <a:lnTo>
                      <a:pt x="558" y="96"/>
                    </a:lnTo>
                    <a:lnTo>
                      <a:pt x="612" y="90"/>
                    </a:lnTo>
                    <a:lnTo>
                      <a:pt x="672" y="84"/>
                    </a:lnTo>
                    <a:lnTo>
                      <a:pt x="678" y="78"/>
                    </a:lnTo>
                    <a:lnTo>
                      <a:pt x="672" y="72"/>
                    </a:lnTo>
                    <a:lnTo>
                      <a:pt x="666" y="60"/>
                    </a:lnTo>
                    <a:lnTo>
                      <a:pt x="642" y="54"/>
                    </a:lnTo>
                    <a:lnTo>
                      <a:pt x="660" y="42"/>
                    </a:lnTo>
                    <a:lnTo>
                      <a:pt x="666" y="30"/>
                    </a:lnTo>
                    <a:lnTo>
                      <a:pt x="672" y="24"/>
                    </a:lnTo>
                    <a:lnTo>
                      <a:pt x="666" y="18"/>
                    </a:lnTo>
                    <a:lnTo>
                      <a:pt x="618" y="12"/>
                    </a:lnTo>
                    <a:lnTo>
                      <a:pt x="576" y="12"/>
                    </a:lnTo>
                    <a:lnTo>
                      <a:pt x="552" y="12"/>
                    </a:lnTo>
                    <a:lnTo>
                      <a:pt x="504" y="12"/>
                    </a:lnTo>
                    <a:lnTo>
                      <a:pt x="480" y="18"/>
                    </a:lnTo>
                    <a:lnTo>
                      <a:pt x="426" y="18"/>
                    </a:lnTo>
                    <a:lnTo>
                      <a:pt x="384" y="12"/>
                    </a:lnTo>
                    <a:lnTo>
                      <a:pt x="372" y="6"/>
                    </a:lnTo>
                    <a:lnTo>
                      <a:pt x="348" y="0"/>
                    </a:lnTo>
                    <a:lnTo>
                      <a:pt x="330" y="6"/>
                    </a:lnTo>
                    <a:lnTo>
                      <a:pt x="318" y="12"/>
                    </a:lnTo>
                    <a:lnTo>
                      <a:pt x="318" y="30"/>
                    </a:lnTo>
                    <a:lnTo>
                      <a:pt x="258" y="24"/>
                    </a:lnTo>
                    <a:lnTo>
                      <a:pt x="234" y="18"/>
                    </a:lnTo>
                    <a:lnTo>
                      <a:pt x="222" y="30"/>
                    </a:lnTo>
                    <a:lnTo>
                      <a:pt x="210" y="48"/>
                    </a:lnTo>
                    <a:lnTo>
                      <a:pt x="204" y="54"/>
                    </a:lnTo>
                    <a:lnTo>
                      <a:pt x="180" y="66"/>
                    </a:lnTo>
                    <a:lnTo>
                      <a:pt x="144" y="78"/>
                    </a:lnTo>
                    <a:lnTo>
                      <a:pt x="114" y="96"/>
                    </a:lnTo>
                    <a:lnTo>
                      <a:pt x="90" y="114"/>
                    </a:lnTo>
                    <a:lnTo>
                      <a:pt x="72" y="132"/>
                    </a:lnTo>
                    <a:lnTo>
                      <a:pt x="60" y="144"/>
                    </a:lnTo>
                    <a:lnTo>
                      <a:pt x="30" y="150"/>
                    </a:lnTo>
                    <a:lnTo>
                      <a:pt x="24" y="162"/>
                    </a:lnTo>
                    <a:lnTo>
                      <a:pt x="24" y="174"/>
                    </a:lnTo>
                    <a:lnTo>
                      <a:pt x="24" y="186"/>
                    </a:lnTo>
                    <a:lnTo>
                      <a:pt x="36" y="192"/>
                    </a:lnTo>
                    <a:lnTo>
                      <a:pt x="30" y="198"/>
                    </a:lnTo>
                    <a:lnTo>
                      <a:pt x="12" y="222"/>
                    </a:lnTo>
                    <a:lnTo>
                      <a:pt x="0" y="240"/>
                    </a:lnTo>
                    <a:lnTo>
                      <a:pt x="102" y="24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2" name="Freeform 275"/>
              <p:cNvSpPr/>
              <p:nvPr/>
            </p:nvSpPr>
            <p:spPr bwMode="auto">
              <a:xfrm>
                <a:off x="3084" y="1563"/>
                <a:ext cx="324" cy="72"/>
              </a:xfrm>
              <a:custGeom>
                <a:avLst/>
                <a:gdLst>
                  <a:gd name="T0" fmla="*/ 18 w 324"/>
                  <a:gd name="T1" fmla="*/ 24 h 72"/>
                  <a:gd name="T2" fmla="*/ 0 w 324"/>
                  <a:gd name="T3" fmla="*/ 24 h 72"/>
                  <a:gd name="T4" fmla="*/ 0 w 324"/>
                  <a:gd name="T5" fmla="*/ 6 h 72"/>
                  <a:gd name="T6" fmla="*/ 6 w 324"/>
                  <a:gd name="T7" fmla="*/ 6 h 72"/>
                  <a:gd name="T8" fmla="*/ 36 w 324"/>
                  <a:gd name="T9" fmla="*/ 0 h 72"/>
                  <a:gd name="T10" fmla="*/ 72 w 324"/>
                  <a:gd name="T11" fmla="*/ 0 h 72"/>
                  <a:gd name="T12" fmla="*/ 102 w 324"/>
                  <a:gd name="T13" fmla="*/ 0 h 72"/>
                  <a:gd name="T14" fmla="*/ 132 w 324"/>
                  <a:gd name="T15" fmla="*/ 0 h 72"/>
                  <a:gd name="T16" fmla="*/ 162 w 324"/>
                  <a:gd name="T17" fmla="*/ 6 h 72"/>
                  <a:gd name="T18" fmla="*/ 192 w 324"/>
                  <a:gd name="T19" fmla="*/ 6 h 72"/>
                  <a:gd name="T20" fmla="*/ 222 w 324"/>
                  <a:gd name="T21" fmla="*/ 12 h 72"/>
                  <a:gd name="T22" fmla="*/ 252 w 324"/>
                  <a:gd name="T23" fmla="*/ 18 h 72"/>
                  <a:gd name="T24" fmla="*/ 282 w 324"/>
                  <a:gd name="T25" fmla="*/ 24 h 72"/>
                  <a:gd name="T26" fmla="*/ 312 w 324"/>
                  <a:gd name="T27" fmla="*/ 36 h 72"/>
                  <a:gd name="T28" fmla="*/ 324 w 324"/>
                  <a:gd name="T29" fmla="*/ 72 h 72"/>
                  <a:gd name="T30" fmla="*/ 282 w 324"/>
                  <a:gd name="T31" fmla="*/ 60 h 72"/>
                  <a:gd name="T32" fmla="*/ 234 w 324"/>
                  <a:gd name="T33" fmla="*/ 54 h 72"/>
                  <a:gd name="T34" fmla="*/ 192 w 324"/>
                  <a:gd name="T35" fmla="*/ 42 h 72"/>
                  <a:gd name="T36" fmla="*/ 150 w 324"/>
                  <a:gd name="T37" fmla="*/ 36 h 72"/>
                  <a:gd name="T38" fmla="*/ 102 w 324"/>
                  <a:gd name="T39" fmla="*/ 30 h 72"/>
                  <a:gd name="T40" fmla="*/ 60 w 324"/>
                  <a:gd name="T41" fmla="*/ 24 h 72"/>
                  <a:gd name="T42" fmla="*/ 24 w 324"/>
                  <a:gd name="T43" fmla="*/ 24 h 72"/>
                  <a:gd name="T44" fmla="*/ 18 w 324"/>
                  <a:gd name="T45" fmla="*/ 24 h 7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24" h="72">
                    <a:moveTo>
                      <a:pt x="18" y="24"/>
                    </a:moveTo>
                    <a:lnTo>
                      <a:pt x="0" y="24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36" y="0"/>
                    </a:lnTo>
                    <a:lnTo>
                      <a:pt x="72" y="0"/>
                    </a:lnTo>
                    <a:lnTo>
                      <a:pt x="102" y="0"/>
                    </a:lnTo>
                    <a:lnTo>
                      <a:pt x="132" y="0"/>
                    </a:lnTo>
                    <a:lnTo>
                      <a:pt x="162" y="6"/>
                    </a:lnTo>
                    <a:lnTo>
                      <a:pt x="192" y="6"/>
                    </a:lnTo>
                    <a:lnTo>
                      <a:pt x="222" y="12"/>
                    </a:lnTo>
                    <a:lnTo>
                      <a:pt x="252" y="18"/>
                    </a:lnTo>
                    <a:lnTo>
                      <a:pt x="282" y="24"/>
                    </a:lnTo>
                    <a:lnTo>
                      <a:pt x="312" y="36"/>
                    </a:lnTo>
                    <a:lnTo>
                      <a:pt x="324" y="72"/>
                    </a:lnTo>
                    <a:lnTo>
                      <a:pt x="282" y="60"/>
                    </a:lnTo>
                    <a:lnTo>
                      <a:pt x="234" y="54"/>
                    </a:lnTo>
                    <a:lnTo>
                      <a:pt x="192" y="42"/>
                    </a:lnTo>
                    <a:lnTo>
                      <a:pt x="150" y="36"/>
                    </a:lnTo>
                    <a:lnTo>
                      <a:pt x="102" y="30"/>
                    </a:lnTo>
                    <a:lnTo>
                      <a:pt x="60" y="24"/>
                    </a:lnTo>
                    <a:lnTo>
                      <a:pt x="24" y="24"/>
                    </a:lnTo>
                    <a:lnTo>
                      <a:pt x="18" y="24"/>
                    </a:lnTo>
                    <a:close/>
                  </a:path>
                </a:pathLst>
              </a:custGeom>
              <a:solidFill>
                <a:srgbClr val="0023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3" name="Freeform 276"/>
              <p:cNvSpPr/>
              <p:nvPr/>
            </p:nvSpPr>
            <p:spPr bwMode="auto">
              <a:xfrm>
                <a:off x="3084" y="1563"/>
                <a:ext cx="324" cy="72"/>
              </a:xfrm>
              <a:custGeom>
                <a:avLst/>
                <a:gdLst>
                  <a:gd name="T0" fmla="*/ 18 w 324"/>
                  <a:gd name="T1" fmla="*/ 24 h 72"/>
                  <a:gd name="T2" fmla="*/ 0 w 324"/>
                  <a:gd name="T3" fmla="*/ 24 h 72"/>
                  <a:gd name="T4" fmla="*/ 0 w 324"/>
                  <a:gd name="T5" fmla="*/ 6 h 72"/>
                  <a:gd name="T6" fmla="*/ 6 w 324"/>
                  <a:gd name="T7" fmla="*/ 6 h 72"/>
                  <a:gd name="T8" fmla="*/ 36 w 324"/>
                  <a:gd name="T9" fmla="*/ 0 h 72"/>
                  <a:gd name="T10" fmla="*/ 72 w 324"/>
                  <a:gd name="T11" fmla="*/ 0 h 72"/>
                  <a:gd name="T12" fmla="*/ 102 w 324"/>
                  <a:gd name="T13" fmla="*/ 0 h 72"/>
                  <a:gd name="T14" fmla="*/ 132 w 324"/>
                  <a:gd name="T15" fmla="*/ 0 h 72"/>
                  <a:gd name="T16" fmla="*/ 162 w 324"/>
                  <a:gd name="T17" fmla="*/ 6 h 72"/>
                  <a:gd name="T18" fmla="*/ 192 w 324"/>
                  <a:gd name="T19" fmla="*/ 6 h 72"/>
                  <a:gd name="T20" fmla="*/ 222 w 324"/>
                  <a:gd name="T21" fmla="*/ 12 h 72"/>
                  <a:gd name="T22" fmla="*/ 252 w 324"/>
                  <a:gd name="T23" fmla="*/ 18 h 72"/>
                  <a:gd name="T24" fmla="*/ 282 w 324"/>
                  <a:gd name="T25" fmla="*/ 24 h 72"/>
                  <a:gd name="T26" fmla="*/ 312 w 324"/>
                  <a:gd name="T27" fmla="*/ 36 h 72"/>
                  <a:gd name="T28" fmla="*/ 324 w 324"/>
                  <a:gd name="T29" fmla="*/ 72 h 72"/>
                  <a:gd name="T30" fmla="*/ 282 w 324"/>
                  <a:gd name="T31" fmla="*/ 60 h 72"/>
                  <a:gd name="T32" fmla="*/ 234 w 324"/>
                  <a:gd name="T33" fmla="*/ 54 h 72"/>
                  <a:gd name="T34" fmla="*/ 192 w 324"/>
                  <a:gd name="T35" fmla="*/ 42 h 72"/>
                  <a:gd name="T36" fmla="*/ 150 w 324"/>
                  <a:gd name="T37" fmla="*/ 36 h 72"/>
                  <a:gd name="T38" fmla="*/ 102 w 324"/>
                  <a:gd name="T39" fmla="*/ 30 h 72"/>
                  <a:gd name="T40" fmla="*/ 60 w 324"/>
                  <a:gd name="T41" fmla="*/ 24 h 72"/>
                  <a:gd name="T42" fmla="*/ 24 w 324"/>
                  <a:gd name="T43" fmla="*/ 24 h 72"/>
                  <a:gd name="T44" fmla="*/ 18 w 324"/>
                  <a:gd name="T45" fmla="*/ 24 h 7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24" h="72">
                    <a:moveTo>
                      <a:pt x="18" y="24"/>
                    </a:moveTo>
                    <a:lnTo>
                      <a:pt x="0" y="24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36" y="0"/>
                    </a:lnTo>
                    <a:lnTo>
                      <a:pt x="72" y="0"/>
                    </a:lnTo>
                    <a:lnTo>
                      <a:pt x="102" y="0"/>
                    </a:lnTo>
                    <a:lnTo>
                      <a:pt x="132" y="0"/>
                    </a:lnTo>
                    <a:lnTo>
                      <a:pt x="162" y="6"/>
                    </a:lnTo>
                    <a:lnTo>
                      <a:pt x="192" y="6"/>
                    </a:lnTo>
                    <a:lnTo>
                      <a:pt x="222" y="12"/>
                    </a:lnTo>
                    <a:lnTo>
                      <a:pt x="252" y="18"/>
                    </a:lnTo>
                    <a:lnTo>
                      <a:pt x="282" y="24"/>
                    </a:lnTo>
                    <a:lnTo>
                      <a:pt x="312" y="36"/>
                    </a:lnTo>
                    <a:lnTo>
                      <a:pt x="324" y="72"/>
                    </a:lnTo>
                    <a:lnTo>
                      <a:pt x="282" y="60"/>
                    </a:lnTo>
                    <a:lnTo>
                      <a:pt x="234" y="54"/>
                    </a:lnTo>
                    <a:lnTo>
                      <a:pt x="192" y="42"/>
                    </a:lnTo>
                    <a:lnTo>
                      <a:pt x="150" y="36"/>
                    </a:lnTo>
                    <a:lnTo>
                      <a:pt x="102" y="30"/>
                    </a:lnTo>
                    <a:lnTo>
                      <a:pt x="60" y="24"/>
                    </a:lnTo>
                    <a:lnTo>
                      <a:pt x="24" y="24"/>
                    </a:lnTo>
                    <a:lnTo>
                      <a:pt x="18" y="24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4" name="Freeform 277"/>
              <p:cNvSpPr/>
              <p:nvPr/>
            </p:nvSpPr>
            <p:spPr bwMode="auto">
              <a:xfrm>
                <a:off x="3660" y="1557"/>
                <a:ext cx="84" cy="30"/>
              </a:xfrm>
              <a:custGeom>
                <a:avLst/>
                <a:gdLst>
                  <a:gd name="T0" fmla="*/ 0 w 84"/>
                  <a:gd name="T1" fmla="*/ 0 h 30"/>
                  <a:gd name="T2" fmla="*/ 84 w 84"/>
                  <a:gd name="T3" fmla="*/ 0 h 30"/>
                  <a:gd name="T4" fmla="*/ 84 w 84"/>
                  <a:gd name="T5" fmla="*/ 24 h 30"/>
                  <a:gd name="T6" fmla="*/ 0 w 84"/>
                  <a:gd name="T7" fmla="*/ 30 h 30"/>
                  <a:gd name="T8" fmla="*/ 0 w 84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4" h="30">
                    <a:moveTo>
                      <a:pt x="0" y="0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23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5" name="Freeform 278"/>
              <p:cNvSpPr/>
              <p:nvPr/>
            </p:nvSpPr>
            <p:spPr bwMode="auto">
              <a:xfrm>
                <a:off x="3660" y="1557"/>
                <a:ext cx="84" cy="30"/>
              </a:xfrm>
              <a:custGeom>
                <a:avLst/>
                <a:gdLst>
                  <a:gd name="T0" fmla="*/ 0 w 84"/>
                  <a:gd name="T1" fmla="*/ 0 h 30"/>
                  <a:gd name="T2" fmla="*/ 84 w 84"/>
                  <a:gd name="T3" fmla="*/ 0 h 30"/>
                  <a:gd name="T4" fmla="*/ 84 w 84"/>
                  <a:gd name="T5" fmla="*/ 24 h 30"/>
                  <a:gd name="T6" fmla="*/ 0 w 84"/>
                  <a:gd name="T7" fmla="*/ 30 h 30"/>
                  <a:gd name="T8" fmla="*/ 0 w 84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4" h="30">
                    <a:moveTo>
                      <a:pt x="0" y="0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3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6" name="Freeform 279"/>
              <p:cNvSpPr/>
              <p:nvPr/>
            </p:nvSpPr>
            <p:spPr bwMode="auto">
              <a:xfrm>
                <a:off x="3720" y="1485"/>
                <a:ext cx="198" cy="204"/>
              </a:xfrm>
              <a:custGeom>
                <a:avLst/>
                <a:gdLst>
                  <a:gd name="T0" fmla="*/ 0 w 198"/>
                  <a:gd name="T1" fmla="*/ 186 h 204"/>
                  <a:gd name="T2" fmla="*/ 6 w 198"/>
                  <a:gd name="T3" fmla="*/ 102 h 204"/>
                  <a:gd name="T4" fmla="*/ 12 w 198"/>
                  <a:gd name="T5" fmla="*/ 12 h 204"/>
                  <a:gd name="T6" fmla="*/ 18 w 198"/>
                  <a:gd name="T7" fmla="*/ 12 h 204"/>
                  <a:gd name="T8" fmla="*/ 30 w 198"/>
                  <a:gd name="T9" fmla="*/ 6 h 204"/>
                  <a:gd name="T10" fmla="*/ 48 w 198"/>
                  <a:gd name="T11" fmla="*/ 0 h 204"/>
                  <a:gd name="T12" fmla="*/ 66 w 198"/>
                  <a:gd name="T13" fmla="*/ 0 h 204"/>
                  <a:gd name="T14" fmla="*/ 84 w 198"/>
                  <a:gd name="T15" fmla="*/ 0 h 204"/>
                  <a:gd name="T16" fmla="*/ 102 w 198"/>
                  <a:gd name="T17" fmla="*/ 0 h 204"/>
                  <a:gd name="T18" fmla="*/ 120 w 198"/>
                  <a:gd name="T19" fmla="*/ 0 h 204"/>
                  <a:gd name="T20" fmla="*/ 138 w 198"/>
                  <a:gd name="T21" fmla="*/ 0 h 204"/>
                  <a:gd name="T22" fmla="*/ 156 w 198"/>
                  <a:gd name="T23" fmla="*/ 0 h 204"/>
                  <a:gd name="T24" fmla="*/ 174 w 198"/>
                  <a:gd name="T25" fmla="*/ 6 h 204"/>
                  <a:gd name="T26" fmla="*/ 192 w 198"/>
                  <a:gd name="T27" fmla="*/ 12 h 204"/>
                  <a:gd name="T28" fmla="*/ 192 w 198"/>
                  <a:gd name="T29" fmla="*/ 36 h 204"/>
                  <a:gd name="T30" fmla="*/ 192 w 198"/>
                  <a:gd name="T31" fmla="*/ 60 h 204"/>
                  <a:gd name="T32" fmla="*/ 198 w 198"/>
                  <a:gd name="T33" fmla="*/ 90 h 204"/>
                  <a:gd name="T34" fmla="*/ 198 w 198"/>
                  <a:gd name="T35" fmla="*/ 120 h 204"/>
                  <a:gd name="T36" fmla="*/ 192 w 198"/>
                  <a:gd name="T37" fmla="*/ 150 h 204"/>
                  <a:gd name="T38" fmla="*/ 192 w 198"/>
                  <a:gd name="T39" fmla="*/ 180 h 204"/>
                  <a:gd name="T40" fmla="*/ 192 w 198"/>
                  <a:gd name="T41" fmla="*/ 204 h 204"/>
                  <a:gd name="T42" fmla="*/ 0 w 198"/>
                  <a:gd name="T43" fmla="*/ 186 h 20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98" h="204">
                    <a:moveTo>
                      <a:pt x="0" y="186"/>
                    </a:moveTo>
                    <a:lnTo>
                      <a:pt x="6" y="102"/>
                    </a:lnTo>
                    <a:lnTo>
                      <a:pt x="12" y="12"/>
                    </a:lnTo>
                    <a:lnTo>
                      <a:pt x="18" y="12"/>
                    </a:lnTo>
                    <a:lnTo>
                      <a:pt x="30" y="6"/>
                    </a:lnTo>
                    <a:lnTo>
                      <a:pt x="48" y="0"/>
                    </a:lnTo>
                    <a:lnTo>
                      <a:pt x="66" y="0"/>
                    </a:lnTo>
                    <a:lnTo>
                      <a:pt x="84" y="0"/>
                    </a:lnTo>
                    <a:lnTo>
                      <a:pt x="102" y="0"/>
                    </a:lnTo>
                    <a:lnTo>
                      <a:pt x="120" y="0"/>
                    </a:lnTo>
                    <a:lnTo>
                      <a:pt x="138" y="0"/>
                    </a:lnTo>
                    <a:lnTo>
                      <a:pt x="156" y="0"/>
                    </a:lnTo>
                    <a:lnTo>
                      <a:pt x="174" y="6"/>
                    </a:lnTo>
                    <a:lnTo>
                      <a:pt x="192" y="12"/>
                    </a:lnTo>
                    <a:lnTo>
                      <a:pt x="192" y="36"/>
                    </a:lnTo>
                    <a:lnTo>
                      <a:pt x="192" y="60"/>
                    </a:lnTo>
                    <a:lnTo>
                      <a:pt x="198" y="90"/>
                    </a:lnTo>
                    <a:lnTo>
                      <a:pt x="198" y="120"/>
                    </a:lnTo>
                    <a:lnTo>
                      <a:pt x="192" y="150"/>
                    </a:lnTo>
                    <a:lnTo>
                      <a:pt x="192" y="180"/>
                    </a:lnTo>
                    <a:lnTo>
                      <a:pt x="192" y="204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rgbClr val="0023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7" name="Freeform 280"/>
              <p:cNvSpPr/>
              <p:nvPr/>
            </p:nvSpPr>
            <p:spPr bwMode="auto">
              <a:xfrm>
                <a:off x="3720" y="1485"/>
                <a:ext cx="198" cy="204"/>
              </a:xfrm>
              <a:custGeom>
                <a:avLst/>
                <a:gdLst>
                  <a:gd name="T0" fmla="*/ 0 w 198"/>
                  <a:gd name="T1" fmla="*/ 186 h 204"/>
                  <a:gd name="T2" fmla="*/ 6 w 198"/>
                  <a:gd name="T3" fmla="*/ 102 h 204"/>
                  <a:gd name="T4" fmla="*/ 12 w 198"/>
                  <a:gd name="T5" fmla="*/ 12 h 204"/>
                  <a:gd name="T6" fmla="*/ 18 w 198"/>
                  <a:gd name="T7" fmla="*/ 12 h 204"/>
                  <a:gd name="T8" fmla="*/ 30 w 198"/>
                  <a:gd name="T9" fmla="*/ 6 h 204"/>
                  <a:gd name="T10" fmla="*/ 48 w 198"/>
                  <a:gd name="T11" fmla="*/ 0 h 204"/>
                  <a:gd name="T12" fmla="*/ 66 w 198"/>
                  <a:gd name="T13" fmla="*/ 0 h 204"/>
                  <a:gd name="T14" fmla="*/ 84 w 198"/>
                  <a:gd name="T15" fmla="*/ 0 h 204"/>
                  <a:gd name="T16" fmla="*/ 102 w 198"/>
                  <a:gd name="T17" fmla="*/ 0 h 204"/>
                  <a:gd name="T18" fmla="*/ 120 w 198"/>
                  <a:gd name="T19" fmla="*/ 0 h 204"/>
                  <a:gd name="T20" fmla="*/ 138 w 198"/>
                  <a:gd name="T21" fmla="*/ 0 h 204"/>
                  <a:gd name="T22" fmla="*/ 156 w 198"/>
                  <a:gd name="T23" fmla="*/ 0 h 204"/>
                  <a:gd name="T24" fmla="*/ 174 w 198"/>
                  <a:gd name="T25" fmla="*/ 6 h 204"/>
                  <a:gd name="T26" fmla="*/ 192 w 198"/>
                  <a:gd name="T27" fmla="*/ 12 h 204"/>
                  <a:gd name="T28" fmla="*/ 192 w 198"/>
                  <a:gd name="T29" fmla="*/ 36 h 204"/>
                  <a:gd name="T30" fmla="*/ 192 w 198"/>
                  <a:gd name="T31" fmla="*/ 60 h 204"/>
                  <a:gd name="T32" fmla="*/ 198 w 198"/>
                  <a:gd name="T33" fmla="*/ 90 h 204"/>
                  <a:gd name="T34" fmla="*/ 198 w 198"/>
                  <a:gd name="T35" fmla="*/ 120 h 204"/>
                  <a:gd name="T36" fmla="*/ 192 w 198"/>
                  <a:gd name="T37" fmla="*/ 150 h 204"/>
                  <a:gd name="T38" fmla="*/ 192 w 198"/>
                  <a:gd name="T39" fmla="*/ 180 h 204"/>
                  <a:gd name="T40" fmla="*/ 192 w 198"/>
                  <a:gd name="T41" fmla="*/ 204 h 204"/>
                  <a:gd name="T42" fmla="*/ 0 w 198"/>
                  <a:gd name="T43" fmla="*/ 186 h 20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98" h="204">
                    <a:moveTo>
                      <a:pt x="0" y="186"/>
                    </a:moveTo>
                    <a:lnTo>
                      <a:pt x="6" y="102"/>
                    </a:lnTo>
                    <a:lnTo>
                      <a:pt x="12" y="12"/>
                    </a:lnTo>
                    <a:lnTo>
                      <a:pt x="18" y="12"/>
                    </a:lnTo>
                    <a:lnTo>
                      <a:pt x="30" y="6"/>
                    </a:lnTo>
                    <a:lnTo>
                      <a:pt x="48" y="0"/>
                    </a:lnTo>
                    <a:lnTo>
                      <a:pt x="66" y="0"/>
                    </a:lnTo>
                    <a:lnTo>
                      <a:pt x="84" y="0"/>
                    </a:lnTo>
                    <a:lnTo>
                      <a:pt x="102" y="0"/>
                    </a:lnTo>
                    <a:lnTo>
                      <a:pt x="120" y="0"/>
                    </a:lnTo>
                    <a:lnTo>
                      <a:pt x="138" y="0"/>
                    </a:lnTo>
                    <a:lnTo>
                      <a:pt x="156" y="0"/>
                    </a:lnTo>
                    <a:lnTo>
                      <a:pt x="174" y="6"/>
                    </a:lnTo>
                    <a:lnTo>
                      <a:pt x="192" y="12"/>
                    </a:lnTo>
                    <a:lnTo>
                      <a:pt x="192" y="36"/>
                    </a:lnTo>
                    <a:lnTo>
                      <a:pt x="192" y="60"/>
                    </a:lnTo>
                    <a:lnTo>
                      <a:pt x="198" y="90"/>
                    </a:lnTo>
                    <a:lnTo>
                      <a:pt x="198" y="120"/>
                    </a:lnTo>
                    <a:lnTo>
                      <a:pt x="192" y="150"/>
                    </a:lnTo>
                    <a:lnTo>
                      <a:pt x="192" y="180"/>
                    </a:lnTo>
                    <a:lnTo>
                      <a:pt x="192" y="204"/>
                    </a:lnTo>
                    <a:lnTo>
                      <a:pt x="0" y="18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8" name="Freeform 281"/>
              <p:cNvSpPr/>
              <p:nvPr/>
            </p:nvSpPr>
            <p:spPr bwMode="auto">
              <a:xfrm>
                <a:off x="3756" y="1509"/>
                <a:ext cx="138" cy="168"/>
              </a:xfrm>
              <a:custGeom>
                <a:avLst/>
                <a:gdLst>
                  <a:gd name="T0" fmla="*/ 132 w 138"/>
                  <a:gd name="T1" fmla="*/ 168 h 168"/>
                  <a:gd name="T2" fmla="*/ 138 w 138"/>
                  <a:gd name="T3" fmla="*/ 150 h 168"/>
                  <a:gd name="T4" fmla="*/ 138 w 138"/>
                  <a:gd name="T5" fmla="*/ 126 h 168"/>
                  <a:gd name="T6" fmla="*/ 138 w 138"/>
                  <a:gd name="T7" fmla="*/ 102 h 168"/>
                  <a:gd name="T8" fmla="*/ 138 w 138"/>
                  <a:gd name="T9" fmla="*/ 84 h 168"/>
                  <a:gd name="T10" fmla="*/ 138 w 138"/>
                  <a:gd name="T11" fmla="*/ 60 h 168"/>
                  <a:gd name="T12" fmla="*/ 138 w 138"/>
                  <a:gd name="T13" fmla="*/ 36 h 168"/>
                  <a:gd name="T14" fmla="*/ 132 w 138"/>
                  <a:gd name="T15" fmla="*/ 18 h 168"/>
                  <a:gd name="T16" fmla="*/ 132 w 138"/>
                  <a:gd name="T17" fmla="*/ 6 h 168"/>
                  <a:gd name="T18" fmla="*/ 114 w 138"/>
                  <a:gd name="T19" fmla="*/ 6 h 168"/>
                  <a:gd name="T20" fmla="*/ 96 w 138"/>
                  <a:gd name="T21" fmla="*/ 0 h 168"/>
                  <a:gd name="T22" fmla="*/ 78 w 138"/>
                  <a:gd name="T23" fmla="*/ 0 h 168"/>
                  <a:gd name="T24" fmla="*/ 60 w 138"/>
                  <a:gd name="T25" fmla="*/ 0 h 168"/>
                  <a:gd name="T26" fmla="*/ 42 w 138"/>
                  <a:gd name="T27" fmla="*/ 0 h 168"/>
                  <a:gd name="T28" fmla="*/ 24 w 138"/>
                  <a:gd name="T29" fmla="*/ 6 h 168"/>
                  <a:gd name="T30" fmla="*/ 6 w 138"/>
                  <a:gd name="T31" fmla="*/ 6 h 168"/>
                  <a:gd name="T32" fmla="*/ 0 w 138"/>
                  <a:gd name="T33" fmla="*/ 132 h 168"/>
                  <a:gd name="T34" fmla="*/ 132 w 138"/>
                  <a:gd name="T35" fmla="*/ 168 h 16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38" h="168">
                    <a:moveTo>
                      <a:pt x="132" y="168"/>
                    </a:moveTo>
                    <a:lnTo>
                      <a:pt x="138" y="150"/>
                    </a:lnTo>
                    <a:lnTo>
                      <a:pt x="138" y="126"/>
                    </a:lnTo>
                    <a:lnTo>
                      <a:pt x="138" y="102"/>
                    </a:lnTo>
                    <a:lnTo>
                      <a:pt x="138" y="84"/>
                    </a:lnTo>
                    <a:lnTo>
                      <a:pt x="138" y="60"/>
                    </a:lnTo>
                    <a:lnTo>
                      <a:pt x="138" y="36"/>
                    </a:lnTo>
                    <a:lnTo>
                      <a:pt x="132" y="18"/>
                    </a:lnTo>
                    <a:lnTo>
                      <a:pt x="132" y="6"/>
                    </a:lnTo>
                    <a:lnTo>
                      <a:pt x="114" y="6"/>
                    </a:lnTo>
                    <a:lnTo>
                      <a:pt x="96" y="0"/>
                    </a:lnTo>
                    <a:lnTo>
                      <a:pt x="78" y="0"/>
                    </a:lnTo>
                    <a:lnTo>
                      <a:pt x="60" y="0"/>
                    </a:lnTo>
                    <a:lnTo>
                      <a:pt x="42" y="0"/>
                    </a:lnTo>
                    <a:lnTo>
                      <a:pt x="24" y="6"/>
                    </a:lnTo>
                    <a:lnTo>
                      <a:pt x="6" y="6"/>
                    </a:lnTo>
                    <a:lnTo>
                      <a:pt x="0" y="132"/>
                    </a:lnTo>
                    <a:lnTo>
                      <a:pt x="132" y="168"/>
                    </a:lnTo>
                    <a:close/>
                  </a:path>
                </a:pathLst>
              </a:custGeom>
              <a:solidFill>
                <a:srgbClr val="D1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9" name="Freeform 282"/>
              <p:cNvSpPr/>
              <p:nvPr/>
            </p:nvSpPr>
            <p:spPr bwMode="auto">
              <a:xfrm>
                <a:off x="3756" y="1509"/>
                <a:ext cx="138" cy="168"/>
              </a:xfrm>
              <a:custGeom>
                <a:avLst/>
                <a:gdLst>
                  <a:gd name="T0" fmla="*/ 132 w 138"/>
                  <a:gd name="T1" fmla="*/ 168 h 168"/>
                  <a:gd name="T2" fmla="*/ 138 w 138"/>
                  <a:gd name="T3" fmla="*/ 150 h 168"/>
                  <a:gd name="T4" fmla="*/ 138 w 138"/>
                  <a:gd name="T5" fmla="*/ 126 h 168"/>
                  <a:gd name="T6" fmla="*/ 138 w 138"/>
                  <a:gd name="T7" fmla="*/ 102 h 168"/>
                  <a:gd name="T8" fmla="*/ 138 w 138"/>
                  <a:gd name="T9" fmla="*/ 84 h 168"/>
                  <a:gd name="T10" fmla="*/ 138 w 138"/>
                  <a:gd name="T11" fmla="*/ 60 h 168"/>
                  <a:gd name="T12" fmla="*/ 138 w 138"/>
                  <a:gd name="T13" fmla="*/ 36 h 168"/>
                  <a:gd name="T14" fmla="*/ 132 w 138"/>
                  <a:gd name="T15" fmla="*/ 18 h 168"/>
                  <a:gd name="T16" fmla="*/ 132 w 138"/>
                  <a:gd name="T17" fmla="*/ 6 h 168"/>
                  <a:gd name="T18" fmla="*/ 114 w 138"/>
                  <a:gd name="T19" fmla="*/ 6 h 168"/>
                  <a:gd name="T20" fmla="*/ 96 w 138"/>
                  <a:gd name="T21" fmla="*/ 0 h 168"/>
                  <a:gd name="T22" fmla="*/ 78 w 138"/>
                  <a:gd name="T23" fmla="*/ 0 h 168"/>
                  <a:gd name="T24" fmla="*/ 60 w 138"/>
                  <a:gd name="T25" fmla="*/ 0 h 168"/>
                  <a:gd name="T26" fmla="*/ 42 w 138"/>
                  <a:gd name="T27" fmla="*/ 0 h 168"/>
                  <a:gd name="T28" fmla="*/ 24 w 138"/>
                  <a:gd name="T29" fmla="*/ 6 h 168"/>
                  <a:gd name="T30" fmla="*/ 6 w 138"/>
                  <a:gd name="T31" fmla="*/ 6 h 168"/>
                  <a:gd name="T32" fmla="*/ 0 w 138"/>
                  <a:gd name="T33" fmla="*/ 132 h 168"/>
                  <a:gd name="T34" fmla="*/ 132 w 138"/>
                  <a:gd name="T35" fmla="*/ 168 h 16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38" h="168">
                    <a:moveTo>
                      <a:pt x="132" y="168"/>
                    </a:moveTo>
                    <a:lnTo>
                      <a:pt x="138" y="150"/>
                    </a:lnTo>
                    <a:lnTo>
                      <a:pt x="138" y="126"/>
                    </a:lnTo>
                    <a:lnTo>
                      <a:pt x="138" y="102"/>
                    </a:lnTo>
                    <a:lnTo>
                      <a:pt x="138" y="84"/>
                    </a:lnTo>
                    <a:lnTo>
                      <a:pt x="138" y="60"/>
                    </a:lnTo>
                    <a:lnTo>
                      <a:pt x="138" y="36"/>
                    </a:lnTo>
                    <a:lnTo>
                      <a:pt x="132" y="18"/>
                    </a:lnTo>
                    <a:lnTo>
                      <a:pt x="132" y="6"/>
                    </a:lnTo>
                    <a:lnTo>
                      <a:pt x="114" y="6"/>
                    </a:lnTo>
                    <a:lnTo>
                      <a:pt x="96" y="0"/>
                    </a:lnTo>
                    <a:lnTo>
                      <a:pt x="78" y="0"/>
                    </a:lnTo>
                    <a:lnTo>
                      <a:pt x="60" y="0"/>
                    </a:lnTo>
                    <a:lnTo>
                      <a:pt x="42" y="0"/>
                    </a:lnTo>
                    <a:lnTo>
                      <a:pt x="24" y="6"/>
                    </a:lnTo>
                    <a:lnTo>
                      <a:pt x="6" y="6"/>
                    </a:lnTo>
                    <a:lnTo>
                      <a:pt x="0" y="132"/>
                    </a:lnTo>
                    <a:lnTo>
                      <a:pt x="132" y="16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0" name="Freeform 283"/>
              <p:cNvSpPr/>
              <p:nvPr/>
            </p:nvSpPr>
            <p:spPr bwMode="auto">
              <a:xfrm>
                <a:off x="3504" y="1617"/>
                <a:ext cx="432" cy="312"/>
              </a:xfrm>
              <a:custGeom>
                <a:avLst/>
                <a:gdLst>
                  <a:gd name="T0" fmla="*/ 6 w 432"/>
                  <a:gd name="T1" fmla="*/ 210 h 312"/>
                  <a:gd name="T2" fmla="*/ 30 w 432"/>
                  <a:gd name="T3" fmla="*/ 222 h 312"/>
                  <a:gd name="T4" fmla="*/ 54 w 432"/>
                  <a:gd name="T5" fmla="*/ 234 h 312"/>
                  <a:gd name="T6" fmla="*/ 78 w 432"/>
                  <a:gd name="T7" fmla="*/ 240 h 312"/>
                  <a:gd name="T8" fmla="*/ 102 w 432"/>
                  <a:gd name="T9" fmla="*/ 240 h 312"/>
                  <a:gd name="T10" fmla="*/ 126 w 432"/>
                  <a:gd name="T11" fmla="*/ 234 h 312"/>
                  <a:gd name="T12" fmla="*/ 144 w 432"/>
                  <a:gd name="T13" fmla="*/ 228 h 312"/>
                  <a:gd name="T14" fmla="*/ 156 w 432"/>
                  <a:gd name="T15" fmla="*/ 252 h 312"/>
                  <a:gd name="T16" fmla="*/ 174 w 432"/>
                  <a:gd name="T17" fmla="*/ 270 h 312"/>
                  <a:gd name="T18" fmla="*/ 198 w 432"/>
                  <a:gd name="T19" fmla="*/ 288 h 312"/>
                  <a:gd name="T20" fmla="*/ 222 w 432"/>
                  <a:gd name="T21" fmla="*/ 300 h 312"/>
                  <a:gd name="T22" fmla="*/ 246 w 432"/>
                  <a:gd name="T23" fmla="*/ 312 h 312"/>
                  <a:gd name="T24" fmla="*/ 270 w 432"/>
                  <a:gd name="T25" fmla="*/ 312 h 312"/>
                  <a:gd name="T26" fmla="*/ 300 w 432"/>
                  <a:gd name="T27" fmla="*/ 312 h 312"/>
                  <a:gd name="T28" fmla="*/ 324 w 432"/>
                  <a:gd name="T29" fmla="*/ 306 h 312"/>
                  <a:gd name="T30" fmla="*/ 348 w 432"/>
                  <a:gd name="T31" fmla="*/ 294 h 312"/>
                  <a:gd name="T32" fmla="*/ 372 w 432"/>
                  <a:gd name="T33" fmla="*/ 282 h 312"/>
                  <a:gd name="T34" fmla="*/ 390 w 432"/>
                  <a:gd name="T35" fmla="*/ 264 h 312"/>
                  <a:gd name="T36" fmla="*/ 408 w 432"/>
                  <a:gd name="T37" fmla="*/ 240 h 312"/>
                  <a:gd name="T38" fmla="*/ 420 w 432"/>
                  <a:gd name="T39" fmla="*/ 216 h 312"/>
                  <a:gd name="T40" fmla="*/ 432 w 432"/>
                  <a:gd name="T41" fmla="*/ 192 h 312"/>
                  <a:gd name="T42" fmla="*/ 432 w 432"/>
                  <a:gd name="T43" fmla="*/ 168 h 312"/>
                  <a:gd name="T44" fmla="*/ 432 w 432"/>
                  <a:gd name="T45" fmla="*/ 138 h 312"/>
                  <a:gd name="T46" fmla="*/ 426 w 432"/>
                  <a:gd name="T47" fmla="*/ 114 h 312"/>
                  <a:gd name="T48" fmla="*/ 420 w 432"/>
                  <a:gd name="T49" fmla="*/ 90 h 312"/>
                  <a:gd name="T50" fmla="*/ 402 w 432"/>
                  <a:gd name="T51" fmla="*/ 66 h 312"/>
                  <a:gd name="T52" fmla="*/ 384 w 432"/>
                  <a:gd name="T53" fmla="*/ 42 h 312"/>
                  <a:gd name="T54" fmla="*/ 366 w 432"/>
                  <a:gd name="T55" fmla="*/ 30 h 312"/>
                  <a:gd name="T56" fmla="*/ 342 w 432"/>
                  <a:gd name="T57" fmla="*/ 18 h 312"/>
                  <a:gd name="T58" fmla="*/ 312 w 432"/>
                  <a:gd name="T59" fmla="*/ 6 h 312"/>
                  <a:gd name="T60" fmla="*/ 288 w 432"/>
                  <a:gd name="T61" fmla="*/ 0 h 312"/>
                  <a:gd name="T62" fmla="*/ 258 w 432"/>
                  <a:gd name="T63" fmla="*/ 6 h 312"/>
                  <a:gd name="T64" fmla="*/ 234 w 432"/>
                  <a:gd name="T65" fmla="*/ 6 h 312"/>
                  <a:gd name="T66" fmla="*/ 210 w 432"/>
                  <a:gd name="T67" fmla="*/ 18 h 312"/>
                  <a:gd name="T68" fmla="*/ 198 w 432"/>
                  <a:gd name="T69" fmla="*/ 24 h 31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432" h="312">
                    <a:moveTo>
                      <a:pt x="0" y="204"/>
                    </a:moveTo>
                    <a:lnTo>
                      <a:pt x="6" y="210"/>
                    </a:lnTo>
                    <a:lnTo>
                      <a:pt x="18" y="216"/>
                    </a:lnTo>
                    <a:lnTo>
                      <a:pt x="30" y="222"/>
                    </a:lnTo>
                    <a:lnTo>
                      <a:pt x="42" y="228"/>
                    </a:lnTo>
                    <a:lnTo>
                      <a:pt x="54" y="234"/>
                    </a:lnTo>
                    <a:lnTo>
                      <a:pt x="66" y="240"/>
                    </a:lnTo>
                    <a:lnTo>
                      <a:pt x="78" y="240"/>
                    </a:lnTo>
                    <a:lnTo>
                      <a:pt x="90" y="240"/>
                    </a:lnTo>
                    <a:lnTo>
                      <a:pt x="102" y="240"/>
                    </a:lnTo>
                    <a:lnTo>
                      <a:pt x="114" y="240"/>
                    </a:lnTo>
                    <a:lnTo>
                      <a:pt x="126" y="234"/>
                    </a:lnTo>
                    <a:lnTo>
                      <a:pt x="138" y="234"/>
                    </a:lnTo>
                    <a:lnTo>
                      <a:pt x="144" y="228"/>
                    </a:lnTo>
                    <a:lnTo>
                      <a:pt x="150" y="240"/>
                    </a:lnTo>
                    <a:lnTo>
                      <a:pt x="156" y="252"/>
                    </a:lnTo>
                    <a:lnTo>
                      <a:pt x="162" y="264"/>
                    </a:lnTo>
                    <a:lnTo>
                      <a:pt x="174" y="270"/>
                    </a:lnTo>
                    <a:lnTo>
                      <a:pt x="186" y="282"/>
                    </a:lnTo>
                    <a:lnTo>
                      <a:pt x="198" y="288"/>
                    </a:lnTo>
                    <a:lnTo>
                      <a:pt x="210" y="294"/>
                    </a:lnTo>
                    <a:lnTo>
                      <a:pt x="222" y="300"/>
                    </a:lnTo>
                    <a:lnTo>
                      <a:pt x="234" y="306"/>
                    </a:lnTo>
                    <a:lnTo>
                      <a:pt x="246" y="312"/>
                    </a:lnTo>
                    <a:lnTo>
                      <a:pt x="258" y="312"/>
                    </a:lnTo>
                    <a:lnTo>
                      <a:pt x="270" y="312"/>
                    </a:lnTo>
                    <a:lnTo>
                      <a:pt x="282" y="312"/>
                    </a:lnTo>
                    <a:lnTo>
                      <a:pt x="300" y="312"/>
                    </a:lnTo>
                    <a:lnTo>
                      <a:pt x="312" y="312"/>
                    </a:lnTo>
                    <a:lnTo>
                      <a:pt x="324" y="306"/>
                    </a:lnTo>
                    <a:lnTo>
                      <a:pt x="336" y="300"/>
                    </a:lnTo>
                    <a:lnTo>
                      <a:pt x="348" y="294"/>
                    </a:lnTo>
                    <a:lnTo>
                      <a:pt x="360" y="288"/>
                    </a:lnTo>
                    <a:lnTo>
                      <a:pt x="372" y="282"/>
                    </a:lnTo>
                    <a:lnTo>
                      <a:pt x="384" y="276"/>
                    </a:lnTo>
                    <a:lnTo>
                      <a:pt x="390" y="264"/>
                    </a:lnTo>
                    <a:lnTo>
                      <a:pt x="402" y="252"/>
                    </a:lnTo>
                    <a:lnTo>
                      <a:pt x="408" y="240"/>
                    </a:lnTo>
                    <a:lnTo>
                      <a:pt x="414" y="228"/>
                    </a:lnTo>
                    <a:lnTo>
                      <a:pt x="420" y="216"/>
                    </a:lnTo>
                    <a:lnTo>
                      <a:pt x="426" y="204"/>
                    </a:lnTo>
                    <a:lnTo>
                      <a:pt x="432" y="192"/>
                    </a:lnTo>
                    <a:lnTo>
                      <a:pt x="432" y="180"/>
                    </a:lnTo>
                    <a:lnTo>
                      <a:pt x="432" y="168"/>
                    </a:lnTo>
                    <a:lnTo>
                      <a:pt x="432" y="150"/>
                    </a:lnTo>
                    <a:lnTo>
                      <a:pt x="432" y="138"/>
                    </a:lnTo>
                    <a:lnTo>
                      <a:pt x="432" y="126"/>
                    </a:lnTo>
                    <a:lnTo>
                      <a:pt x="426" y="114"/>
                    </a:lnTo>
                    <a:lnTo>
                      <a:pt x="420" y="102"/>
                    </a:lnTo>
                    <a:lnTo>
                      <a:pt x="420" y="90"/>
                    </a:lnTo>
                    <a:lnTo>
                      <a:pt x="408" y="78"/>
                    </a:lnTo>
                    <a:lnTo>
                      <a:pt x="402" y="66"/>
                    </a:lnTo>
                    <a:lnTo>
                      <a:pt x="396" y="54"/>
                    </a:lnTo>
                    <a:lnTo>
                      <a:pt x="384" y="42"/>
                    </a:lnTo>
                    <a:lnTo>
                      <a:pt x="372" y="36"/>
                    </a:lnTo>
                    <a:lnTo>
                      <a:pt x="366" y="30"/>
                    </a:lnTo>
                    <a:lnTo>
                      <a:pt x="354" y="18"/>
                    </a:lnTo>
                    <a:lnTo>
                      <a:pt x="342" y="18"/>
                    </a:lnTo>
                    <a:lnTo>
                      <a:pt x="330" y="12"/>
                    </a:lnTo>
                    <a:lnTo>
                      <a:pt x="312" y="6"/>
                    </a:lnTo>
                    <a:lnTo>
                      <a:pt x="300" y="6"/>
                    </a:lnTo>
                    <a:lnTo>
                      <a:pt x="288" y="0"/>
                    </a:lnTo>
                    <a:lnTo>
                      <a:pt x="276" y="0"/>
                    </a:lnTo>
                    <a:lnTo>
                      <a:pt x="258" y="6"/>
                    </a:lnTo>
                    <a:lnTo>
                      <a:pt x="246" y="6"/>
                    </a:lnTo>
                    <a:lnTo>
                      <a:pt x="234" y="6"/>
                    </a:lnTo>
                    <a:lnTo>
                      <a:pt x="222" y="12"/>
                    </a:lnTo>
                    <a:lnTo>
                      <a:pt x="210" y="18"/>
                    </a:lnTo>
                    <a:lnTo>
                      <a:pt x="198" y="24"/>
                    </a:lnTo>
                    <a:lnTo>
                      <a:pt x="0" y="204"/>
                    </a:lnTo>
                    <a:close/>
                  </a:path>
                </a:pathLst>
              </a:custGeom>
              <a:solidFill>
                <a:srgbClr val="FF99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1" name="Freeform 284"/>
              <p:cNvSpPr/>
              <p:nvPr/>
            </p:nvSpPr>
            <p:spPr bwMode="auto">
              <a:xfrm>
                <a:off x="3504" y="1617"/>
                <a:ext cx="432" cy="312"/>
              </a:xfrm>
              <a:custGeom>
                <a:avLst/>
                <a:gdLst>
                  <a:gd name="T0" fmla="*/ 6 w 432"/>
                  <a:gd name="T1" fmla="*/ 210 h 312"/>
                  <a:gd name="T2" fmla="*/ 30 w 432"/>
                  <a:gd name="T3" fmla="*/ 222 h 312"/>
                  <a:gd name="T4" fmla="*/ 48 w 432"/>
                  <a:gd name="T5" fmla="*/ 234 h 312"/>
                  <a:gd name="T6" fmla="*/ 78 w 432"/>
                  <a:gd name="T7" fmla="*/ 234 h 312"/>
                  <a:gd name="T8" fmla="*/ 102 w 432"/>
                  <a:gd name="T9" fmla="*/ 234 h 312"/>
                  <a:gd name="T10" fmla="*/ 126 w 432"/>
                  <a:gd name="T11" fmla="*/ 234 h 312"/>
                  <a:gd name="T12" fmla="*/ 138 w 432"/>
                  <a:gd name="T13" fmla="*/ 228 h 312"/>
                  <a:gd name="T14" fmla="*/ 156 w 432"/>
                  <a:gd name="T15" fmla="*/ 252 h 312"/>
                  <a:gd name="T16" fmla="*/ 174 w 432"/>
                  <a:gd name="T17" fmla="*/ 270 h 312"/>
                  <a:gd name="T18" fmla="*/ 192 w 432"/>
                  <a:gd name="T19" fmla="*/ 288 h 312"/>
                  <a:gd name="T20" fmla="*/ 216 w 432"/>
                  <a:gd name="T21" fmla="*/ 300 h 312"/>
                  <a:gd name="T22" fmla="*/ 246 w 432"/>
                  <a:gd name="T23" fmla="*/ 306 h 312"/>
                  <a:gd name="T24" fmla="*/ 270 w 432"/>
                  <a:gd name="T25" fmla="*/ 312 h 312"/>
                  <a:gd name="T26" fmla="*/ 300 w 432"/>
                  <a:gd name="T27" fmla="*/ 312 h 312"/>
                  <a:gd name="T28" fmla="*/ 324 w 432"/>
                  <a:gd name="T29" fmla="*/ 306 h 312"/>
                  <a:gd name="T30" fmla="*/ 348 w 432"/>
                  <a:gd name="T31" fmla="*/ 294 h 312"/>
                  <a:gd name="T32" fmla="*/ 372 w 432"/>
                  <a:gd name="T33" fmla="*/ 282 h 312"/>
                  <a:gd name="T34" fmla="*/ 390 w 432"/>
                  <a:gd name="T35" fmla="*/ 264 h 312"/>
                  <a:gd name="T36" fmla="*/ 408 w 432"/>
                  <a:gd name="T37" fmla="*/ 240 h 312"/>
                  <a:gd name="T38" fmla="*/ 420 w 432"/>
                  <a:gd name="T39" fmla="*/ 216 h 312"/>
                  <a:gd name="T40" fmla="*/ 426 w 432"/>
                  <a:gd name="T41" fmla="*/ 192 h 312"/>
                  <a:gd name="T42" fmla="*/ 432 w 432"/>
                  <a:gd name="T43" fmla="*/ 162 h 312"/>
                  <a:gd name="T44" fmla="*/ 432 w 432"/>
                  <a:gd name="T45" fmla="*/ 138 h 312"/>
                  <a:gd name="T46" fmla="*/ 426 w 432"/>
                  <a:gd name="T47" fmla="*/ 108 h 312"/>
                  <a:gd name="T48" fmla="*/ 414 w 432"/>
                  <a:gd name="T49" fmla="*/ 84 h 312"/>
                  <a:gd name="T50" fmla="*/ 402 w 432"/>
                  <a:gd name="T51" fmla="*/ 60 h 312"/>
                  <a:gd name="T52" fmla="*/ 384 w 432"/>
                  <a:gd name="T53" fmla="*/ 42 h 312"/>
                  <a:gd name="T54" fmla="*/ 360 w 432"/>
                  <a:gd name="T55" fmla="*/ 24 h 312"/>
                  <a:gd name="T56" fmla="*/ 336 w 432"/>
                  <a:gd name="T57" fmla="*/ 12 h 312"/>
                  <a:gd name="T58" fmla="*/ 312 w 432"/>
                  <a:gd name="T59" fmla="*/ 6 h 312"/>
                  <a:gd name="T60" fmla="*/ 288 w 432"/>
                  <a:gd name="T61" fmla="*/ 0 h 312"/>
                  <a:gd name="T62" fmla="*/ 258 w 432"/>
                  <a:gd name="T63" fmla="*/ 0 h 312"/>
                  <a:gd name="T64" fmla="*/ 234 w 432"/>
                  <a:gd name="T65" fmla="*/ 6 h 312"/>
                  <a:gd name="T66" fmla="*/ 210 w 432"/>
                  <a:gd name="T67" fmla="*/ 18 h 312"/>
                  <a:gd name="T68" fmla="*/ 192 w 432"/>
                  <a:gd name="T69" fmla="*/ 24 h 31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432" h="312">
                    <a:moveTo>
                      <a:pt x="0" y="198"/>
                    </a:moveTo>
                    <a:lnTo>
                      <a:pt x="6" y="210"/>
                    </a:lnTo>
                    <a:lnTo>
                      <a:pt x="18" y="216"/>
                    </a:lnTo>
                    <a:lnTo>
                      <a:pt x="30" y="222"/>
                    </a:lnTo>
                    <a:lnTo>
                      <a:pt x="36" y="228"/>
                    </a:lnTo>
                    <a:lnTo>
                      <a:pt x="48" y="234"/>
                    </a:lnTo>
                    <a:lnTo>
                      <a:pt x="60" y="234"/>
                    </a:lnTo>
                    <a:lnTo>
                      <a:pt x="78" y="234"/>
                    </a:lnTo>
                    <a:lnTo>
                      <a:pt x="90" y="240"/>
                    </a:lnTo>
                    <a:lnTo>
                      <a:pt x="102" y="234"/>
                    </a:lnTo>
                    <a:lnTo>
                      <a:pt x="114" y="234"/>
                    </a:lnTo>
                    <a:lnTo>
                      <a:pt x="126" y="234"/>
                    </a:lnTo>
                    <a:lnTo>
                      <a:pt x="138" y="228"/>
                    </a:lnTo>
                    <a:lnTo>
                      <a:pt x="150" y="240"/>
                    </a:lnTo>
                    <a:lnTo>
                      <a:pt x="156" y="252"/>
                    </a:lnTo>
                    <a:lnTo>
                      <a:pt x="162" y="258"/>
                    </a:lnTo>
                    <a:lnTo>
                      <a:pt x="174" y="270"/>
                    </a:lnTo>
                    <a:lnTo>
                      <a:pt x="186" y="276"/>
                    </a:lnTo>
                    <a:lnTo>
                      <a:pt x="192" y="288"/>
                    </a:lnTo>
                    <a:lnTo>
                      <a:pt x="204" y="294"/>
                    </a:lnTo>
                    <a:lnTo>
                      <a:pt x="216" y="300"/>
                    </a:lnTo>
                    <a:lnTo>
                      <a:pt x="228" y="306"/>
                    </a:lnTo>
                    <a:lnTo>
                      <a:pt x="246" y="306"/>
                    </a:lnTo>
                    <a:lnTo>
                      <a:pt x="258" y="312"/>
                    </a:lnTo>
                    <a:lnTo>
                      <a:pt x="270" y="312"/>
                    </a:lnTo>
                    <a:lnTo>
                      <a:pt x="282" y="312"/>
                    </a:lnTo>
                    <a:lnTo>
                      <a:pt x="300" y="312"/>
                    </a:lnTo>
                    <a:lnTo>
                      <a:pt x="312" y="306"/>
                    </a:lnTo>
                    <a:lnTo>
                      <a:pt x="324" y="306"/>
                    </a:lnTo>
                    <a:lnTo>
                      <a:pt x="336" y="300"/>
                    </a:lnTo>
                    <a:lnTo>
                      <a:pt x="348" y="294"/>
                    </a:lnTo>
                    <a:lnTo>
                      <a:pt x="360" y="288"/>
                    </a:lnTo>
                    <a:lnTo>
                      <a:pt x="372" y="282"/>
                    </a:lnTo>
                    <a:lnTo>
                      <a:pt x="384" y="270"/>
                    </a:lnTo>
                    <a:lnTo>
                      <a:pt x="390" y="264"/>
                    </a:lnTo>
                    <a:lnTo>
                      <a:pt x="402" y="252"/>
                    </a:lnTo>
                    <a:lnTo>
                      <a:pt x="408" y="240"/>
                    </a:lnTo>
                    <a:lnTo>
                      <a:pt x="414" y="228"/>
                    </a:lnTo>
                    <a:lnTo>
                      <a:pt x="420" y="216"/>
                    </a:lnTo>
                    <a:lnTo>
                      <a:pt x="426" y="204"/>
                    </a:lnTo>
                    <a:lnTo>
                      <a:pt x="426" y="192"/>
                    </a:lnTo>
                    <a:lnTo>
                      <a:pt x="432" y="180"/>
                    </a:lnTo>
                    <a:lnTo>
                      <a:pt x="432" y="162"/>
                    </a:lnTo>
                    <a:lnTo>
                      <a:pt x="432" y="150"/>
                    </a:lnTo>
                    <a:lnTo>
                      <a:pt x="432" y="138"/>
                    </a:lnTo>
                    <a:lnTo>
                      <a:pt x="432" y="126"/>
                    </a:lnTo>
                    <a:lnTo>
                      <a:pt x="426" y="108"/>
                    </a:lnTo>
                    <a:lnTo>
                      <a:pt x="420" y="96"/>
                    </a:lnTo>
                    <a:lnTo>
                      <a:pt x="414" y="84"/>
                    </a:lnTo>
                    <a:lnTo>
                      <a:pt x="408" y="72"/>
                    </a:lnTo>
                    <a:lnTo>
                      <a:pt x="402" y="60"/>
                    </a:lnTo>
                    <a:lnTo>
                      <a:pt x="390" y="54"/>
                    </a:lnTo>
                    <a:lnTo>
                      <a:pt x="384" y="42"/>
                    </a:lnTo>
                    <a:lnTo>
                      <a:pt x="372" y="36"/>
                    </a:lnTo>
                    <a:lnTo>
                      <a:pt x="360" y="24"/>
                    </a:lnTo>
                    <a:lnTo>
                      <a:pt x="354" y="18"/>
                    </a:lnTo>
                    <a:lnTo>
                      <a:pt x="336" y="12"/>
                    </a:lnTo>
                    <a:lnTo>
                      <a:pt x="324" y="6"/>
                    </a:lnTo>
                    <a:lnTo>
                      <a:pt x="312" y="6"/>
                    </a:lnTo>
                    <a:lnTo>
                      <a:pt x="300" y="0"/>
                    </a:lnTo>
                    <a:lnTo>
                      <a:pt x="288" y="0"/>
                    </a:lnTo>
                    <a:lnTo>
                      <a:pt x="276" y="0"/>
                    </a:lnTo>
                    <a:lnTo>
                      <a:pt x="258" y="0"/>
                    </a:lnTo>
                    <a:lnTo>
                      <a:pt x="246" y="6"/>
                    </a:lnTo>
                    <a:lnTo>
                      <a:pt x="234" y="6"/>
                    </a:lnTo>
                    <a:lnTo>
                      <a:pt x="222" y="12"/>
                    </a:lnTo>
                    <a:lnTo>
                      <a:pt x="210" y="18"/>
                    </a:lnTo>
                    <a:lnTo>
                      <a:pt x="198" y="24"/>
                    </a:lnTo>
                    <a:lnTo>
                      <a:pt x="192" y="24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2" name="Freeform 285"/>
              <p:cNvSpPr/>
              <p:nvPr/>
            </p:nvSpPr>
            <p:spPr bwMode="auto">
              <a:xfrm>
                <a:off x="3366" y="1497"/>
                <a:ext cx="300" cy="318"/>
              </a:xfrm>
              <a:custGeom>
                <a:avLst/>
                <a:gdLst>
                  <a:gd name="T0" fmla="*/ 294 w 300"/>
                  <a:gd name="T1" fmla="*/ 6 h 318"/>
                  <a:gd name="T2" fmla="*/ 294 w 300"/>
                  <a:gd name="T3" fmla="*/ 18 h 318"/>
                  <a:gd name="T4" fmla="*/ 300 w 300"/>
                  <a:gd name="T5" fmla="*/ 42 h 318"/>
                  <a:gd name="T6" fmla="*/ 300 w 300"/>
                  <a:gd name="T7" fmla="*/ 66 h 318"/>
                  <a:gd name="T8" fmla="*/ 300 w 300"/>
                  <a:gd name="T9" fmla="*/ 96 h 318"/>
                  <a:gd name="T10" fmla="*/ 300 w 300"/>
                  <a:gd name="T11" fmla="*/ 120 h 318"/>
                  <a:gd name="T12" fmla="*/ 300 w 300"/>
                  <a:gd name="T13" fmla="*/ 144 h 318"/>
                  <a:gd name="T14" fmla="*/ 294 w 300"/>
                  <a:gd name="T15" fmla="*/ 168 h 318"/>
                  <a:gd name="T16" fmla="*/ 294 w 300"/>
                  <a:gd name="T17" fmla="*/ 192 h 318"/>
                  <a:gd name="T18" fmla="*/ 288 w 300"/>
                  <a:gd name="T19" fmla="*/ 216 h 318"/>
                  <a:gd name="T20" fmla="*/ 282 w 300"/>
                  <a:gd name="T21" fmla="*/ 240 h 318"/>
                  <a:gd name="T22" fmla="*/ 252 w 300"/>
                  <a:gd name="T23" fmla="*/ 252 h 318"/>
                  <a:gd name="T24" fmla="*/ 222 w 300"/>
                  <a:gd name="T25" fmla="*/ 264 h 318"/>
                  <a:gd name="T26" fmla="*/ 186 w 300"/>
                  <a:gd name="T27" fmla="*/ 276 h 318"/>
                  <a:gd name="T28" fmla="*/ 156 w 300"/>
                  <a:gd name="T29" fmla="*/ 288 h 318"/>
                  <a:gd name="T30" fmla="*/ 120 w 300"/>
                  <a:gd name="T31" fmla="*/ 294 h 318"/>
                  <a:gd name="T32" fmla="*/ 90 w 300"/>
                  <a:gd name="T33" fmla="*/ 306 h 318"/>
                  <a:gd name="T34" fmla="*/ 54 w 300"/>
                  <a:gd name="T35" fmla="*/ 312 h 318"/>
                  <a:gd name="T36" fmla="*/ 24 w 300"/>
                  <a:gd name="T37" fmla="*/ 318 h 318"/>
                  <a:gd name="T38" fmla="*/ 24 w 300"/>
                  <a:gd name="T39" fmla="*/ 318 h 318"/>
                  <a:gd name="T40" fmla="*/ 12 w 300"/>
                  <a:gd name="T41" fmla="*/ 294 h 318"/>
                  <a:gd name="T42" fmla="*/ 12 w 300"/>
                  <a:gd name="T43" fmla="*/ 270 h 318"/>
                  <a:gd name="T44" fmla="*/ 6 w 300"/>
                  <a:gd name="T45" fmla="*/ 246 h 318"/>
                  <a:gd name="T46" fmla="*/ 6 w 300"/>
                  <a:gd name="T47" fmla="*/ 222 h 318"/>
                  <a:gd name="T48" fmla="*/ 0 w 300"/>
                  <a:gd name="T49" fmla="*/ 198 h 318"/>
                  <a:gd name="T50" fmla="*/ 0 w 300"/>
                  <a:gd name="T51" fmla="*/ 174 h 318"/>
                  <a:gd name="T52" fmla="*/ 0 w 300"/>
                  <a:gd name="T53" fmla="*/ 150 h 318"/>
                  <a:gd name="T54" fmla="*/ 6 w 300"/>
                  <a:gd name="T55" fmla="*/ 126 h 318"/>
                  <a:gd name="T56" fmla="*/ 6 w 300"/>
                  <a:gd name="T57" fmla="*/ 102 h 318"/>
                  <a:gd name="T58" fmla="*/ 12 w 300"/>
                  <a:gd name="T59" fmla="*/ 84 h 318"/>
                  <a:gd name="T60" fmla="*/ 12 w 300"/>
                  <a:gd name="T61" fmla="*/ 60 h 318"/>
                  <a:gd name="T62" fmla="*/ 24 w 300"/>
                  <a:gd name="T63" fmla="*/ 36 h 318"/>
                  <a:gd name="T64" fmla="*/ 30 w 300"/>
                  <a:gd name="T65" fmla="*/ 12 h 318"/>
                  <a:gd name="T66" fmla="*/ 36 w 300"/>
                  <a:gd name="T67" fmla="*/ 12 h 318"/>
                  <a:gd name="T68" fmla="*/ 66 w 300"/>
                  <a:gd name="T69" fmla="*/ 6 h 318"/>
                  <a:gd name="T70" fmla="*/ 96 w 300"/>
                  <a:gd name="T71" fmla="*/ 0 h 318"/>
                  <a:gd name="T72" fmla="*/ 132 w 300"/>
                  <a:gd name="T73" fmla="*/ 0 h 318"/>
                  <a:gd name="T74" fmla="*/ 162 w 300"/>
                  <a:gd name="T75" fmla="*/ 0 h 318"/>
                  <a:gd name="T76" fmla="*/ 198 w 300"/>
                  <a:gd name="T77" fmla="*/ 0 h 318"/>
                  <a:gd name="T78" fmla="*/ 228 w 300"/>
                  <a:gd name="T79" fmla="*/ 0 h 318"/>
                  <a:gd name="T80" fmla="*/ 258 w 300"/>
                  <a:gd name="T81" fmla="*/ 0 h 318"/>
                  <a:gd name="T82" fmla="*/ 294 w 300"/>
                  <a:gd name="T83" fmla="*/ 6 h 31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00" h="318">
                    <a:moveTo>
                      <a:pt x="294" y="6"/>
                    </a:moveTo>
                    <a:lnTo>
                      <a:pt x="294" y="18"/>
                    </a:lnTo>
                    <a:lnTo>
                      <a:pt x="300" y="42"/>
                    </a:lnTo>
                    <a:lnTo>
                      <a:pt x="300" y="66"/>
                    </a:lnTo>
                    <a:lnTo>
                      <a:pt x="300" y="96"/>
                    </a:lnTo>
                    <a:lnTo>
                      <a:pt x="300" y="120"/>
                    </a:lnTo>
                    <a:lnTo>
                      <a:pt x="300" y="144"/>
                    </a:lnTo>
                    <a:lnTo>
                      <a:pt x="294" y="168"/>
                    </a:lnTo>
                    <a:lnTo>
                      <a:pt x="294" y="192"/>
                    </a:lnTo>
                    <a:lnTo>
                      <a:pt x="288" y="216"/>
                    </a:lnTo>
                    <a:lnTo>
                      <a:pt x="282" y="240"/>
                    </a:lnTo>
                    <a:lnTo>
                      <a:pt x="252" y="252"/>
                    </a:lnTo>
                    <a:lnTo>
                      <a:pt x="222" y="264"/>
                    </a:lnTo>
                    <a:lnTo>
                      <a:pt x="186" y="276"/>
                    </a:lnTo>
                    <a:lnTo>
                      <a:pt x="156" y="288"/>
                    </a:lnTo>
                    <a:lnTo>
                      <a:pt x="120" y="294"/>
                    </a:lnTo>
                    <a:lnTo>
                      <a:pt x="90" y="306"/>
                    </a:lnTo>
                    <a:lnTo>
                      <a:pt x="54" y="312"/>
                    </a:lnTo>
                    <a:lnTo>
                      <a:pt x="24" y="318"/>
                    </a:lnTo>
                    <a:lnTo>
                      <a:pt x="12" y="294"/>
                    </a:lnTo>
                    <a:lnTo>
                      <a:pt x="12" y="270"/>
                    </a:lnTo>
                    <a:lnTo>
                      <a:pt x="6" y="246"/>
                    </a:lnTo>
                    <a:lnTo>
                      <a:pt x="6" y="222"/>
                    </a:lnTo>
                    <a:lnTo>
                      <a:pt x="0" y="198"/>
                    </a:lnTo>
                    <a:lnTo>
                      <a:pt x="0" y="174"/>
                    </a:lnTo>
                    <a:lnTo>
                      <a:pt x="0" y="150"/>
                    </a:lnTo>
                    <a:lnTo>
                      <a:pt x="6" y="126"/>
                    </a:lnTo>
                    <a:lnTo>
                      <a:pt x="6" y="102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24" y="36"/>
                    </a:lnTo>
                    <a:lnTo>
                      <a:pt x="30" y="12"/>
                    </a:lnTo>
                    <a:lnTo>
                      <a:pt x="36" y="12"/>
                    </a:lnTo>
                    <a:lnTo>
                      <a:pt x="66" y="6"/>
                    </a:lnTo>
                    <a:lnTo>
                      <a:pt x="96" y="0"/>
                    </a:lnTo>
                    <a:lnTo>
                      <a:pt x="132" y="0"/>
                    </a:lnTo>
                    <a:lnTo>
                      <a:pt x="162" y="0"/>
                    </a:lnTo>
                    <a:lnTo>
                      <a:pt x="198" y="0"/>
                    </a:lnTo>
                    <a:lnTo>
                      <a:pt x="228" y="0"/>
                    </a:lnTo>
                    <a:lnTo>
                      <a:pt x="258" y="0"/>
                    </a:lnTo>
                    <a:lnTo>
                      <a:pt x="294" y="6"/>
                    </a:lnTo>
                    <a:close/>
                  </a:path>
                </a:pathLst>
              </a:custGeom>
              <a:solidFill>
                <a:srgbClr val="0023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" name="Freeform 286"/>
              <p:cNvSpPr/>
              <p:nvPr/>
            </p:nvSpPr>
            <p:spPr bwMode="auto">
              <a:xfrm>
                <a:off x="3366" y="1497"/>
                <a:ext cx="300" cy="318"/>
              </a:xfrm>
              <a:custGeom>
                <a:avLst/>
                <a:gdLst>
                  <a:gd name="T0" fmla="*/ 294 w 300"/>
                  <a:gd name="T1" fmla="*/ 6 h 318"/>
                  <a:gd name="T2" fmla="*/ 294 w 300"/>
                  <a:gd name="T3" fmla="*/ 18 h 318"/>
                  <a:gd name="T4" fmla="*/ 300 w 300"/>
                  <a:gd name="T5" fmla="*/ 42 h 318"/>
                  <a:gd name="T6" fmla="*/ 300 w 300"/>
                  <a:gd name="T7" fmla="*/ 66 h 318"/>
                  <a:gd name="T8" fmla="*/ 300 w 300"/>
                  <a:gd name="T9" fmla="*/ 96 h 318"/>
                  <a:gd name="T10" fmla="*/ 300 w 300"/>
                  <a:gd name="T11" fmla="*/ 120 h 318"/>
                  <a:gd name="T12" fmla="*/ 300 w 300"/>
                  <a:gd name="T13" fmla="*/ 144 h 318"/>
                  <a:gd name="T14" fmla="*/ 294 w 300"/>
                  <a:gd name="T15" fmla="*/ 168 h 318"/>
                  <a:gd name="T16" fmla="*/ 294 w 300"/>
                  <a:gd name="T17" fmla="*/ 192 h 318"/>
                  <a:gd name="T18" fmla="*/ 288 w 300"/>
                  <a:gd name="T19" fmla="*/ 216 h 318"/>
                  <a:gd name="T20" fmla="*/ 282 w 300"/>
                  <a:gd name="T21" fmla="*/ 240 h 318"/>
                  <a:gd name="T22" fmla="*/ 252 w 300"/>
                  <a:gd name="T23" fmla="*/ 252 h 318"/>
                  <a:gd name="T24" fmla="*/ 222 w 300"/>
                  <a:gd name="T25" fmla="*/ 264 h 318"/>
                  <a:gd name="T26" fmla="*/ 186 w 300"/>
                  <a:gd name="T27" fmla="*/ 276 h 318"/>
                  <a:gd name="T28" fmla="*/ 156 w 300"/>
                  <a:gd name="T29" fmla="*/ 288 h 318"/>
                  <a:gd name="T30" fmla="*/ 120 w 300"/>
                  <a:gd name="T31" fmla="*/ 294 h 318"/>
                  <a:gd name="T32" fmla="*/ 90 w 300"/>
                  <a:gd name="T33" fmla="*/ 306 h 318"/>
                  <a:gd name="T34" fmla="*/ 54 w 300"/>
                  <a:gd name="T35" fmla="*/ 312 h 318"/>
                  <a:gd name="T36" fmla="*/ 24 w 300"/>
                  <a:gd name="T37" fmla="*/ 318 h 318"/>
                  <a:gd name="T38" fmla="*/ 24 w 300"/>
                  <a:gd name="T39" fmla="*/ 318 h 318"/>
                  <a:gd name="T40" fmla="*/ 12 w 300"/>
                  <a:gd name="T41" fmla="*/ 294 h 318"/>
                  <a:gd name="T42" fmla="*/ 12 w 300"/>
                  <a:gd name="T43" fmla="*/ 270 h 318"/>
                  <a:gd name="T44" fmla="*/ 6 w 300"/>
                  <a:gd name="T45" fmla="*/ 246 h 318"/>
                  <a:gd name="T46" fmla="*/ 6 w 300"/>
                  <a:gd name="T47" fmla="*/ 222 h 318"/>
                  <a:gd name="T48" fmla="*/ 0 w 300"/>
                  <a:gd name="T49" fmla="*/ 198 h 318"/>
                  <a:gd name="T50" fmla="*/ 0 w 300"/>
                  <a:gd name="T51" fmla="*/ 174 h 318"/>
                  <a:gd name="T52" fmla="*/ 0 w 300"/>
                  <a:gd name="T53" fmla="*/ 150 h 318"/>
                  <a:gd name="T54" fmla="*/ 6 w 300"/>
                  <a:gd name="T55" fmla="*/ 126 h 318"/>
                  <a:gd name="T56" fmla="*/ 6 w 300"/>
                  <a:gd name="T57" fmla="*/ 102 h 318"/>
                  <a:gd name="T58" fmla="*/ 12 w 300"/>
                  <a:gd name="T59" fmla="*/ 84 h 318"/>
                  <a:gd name="T60" fmla="*/ 12 w 300"/>
                  <a:gd name="T61" fmla="*/ 60 h 318"/>
                  <a:gd name="T62" fmla="*/ 24 w 300"/>
                  <a:gd name="T63" fmla="*/ 36 h 318"/>
                  <a:gd name="T64" fmla="*/ 30 w 300"/>
                  <a:gd name="T65" fmla="*/ 12 h 318"/>
                  <a:gd name="T66" fmla="*/ 36 w 300"/>
                  <a:gd name="T67" fmla="*/ 12 h 318"/>
                  <a:gd name="T68" fmla="*/ 66 w 300"/>
                  <a:gd name="T69" fmla="*/ 6 h 318"/>
                  <a:gd name="T70" fmla="*/ 96 w 300"/>
                  <a:gd name="T71" fmla="*/ 0 h 318"/>
                  <a:gd name="T72" fmla="*/ 132 w 300"/>
                  <a:gd name="T73" fmla="*/ 0 h 318"/>
                  <a:gd name="T74" fmla="*/ 162 w 300"/>
                  <a:gd name="T75" fmla="*/ 0 h 318"/>
                  <a:gd name="T76" fmla="*/ 198 w 300"/>
                  <a:gd name="T77" fmla="*/ 0 h 318"/>
                  <a:gd name="T78" fmla="*/ 228 w 300"/>
                  <a:gd name="T79" fmla="*/ 0 h 318"/>
                  <a:gd name="T80" fmla="*/ 258 w 300"/>
                  <a:gd name="T81" fmla="*/ 0 h 318"/>
                  <a:gd name="T82" fmla="*/ 294 w 300"/>
                  <a:gd name="T83" fmla="*/ 6 h 31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00" h="318">
                    <a:moveTo>
                      <a:pt x="294" y="6"/>
                    </a:moveTo>
                    <a:lnTo>
                      <a:pt x="294" y="18"/>
                    </a:lnTo>
                    <a:lnTo>
                      <a:pt x="300" y="42"/>
                    </a:lnTo>
                    <a:lnTo>
                      <a:pt x="300" y="66"/>
                    </a:lnTo>
                    <a:lnTo>
                      <a:pt x="300" y="96"/>
                    </a:lnTo>
                    <a:lnTo>
                      <a:pt x="300" y="120"/>
                    </a:lnTo>
                    <a:lnTo>
                      <a:pt x="300" y="144"/>
                    </a:lnTo>
                    <a:lnTo>
                      <a:pt x="294" y="168"/>
                    </a:lnTo>
                    <a:lnTo>
                      <a:pt x="294" y="192"/>
                    </a:lnTo>
                    <a:lnTo>
                      <a:pt x="288" y="216"/>
                    </a:lnTo>
                    <a:lnTo>
                      <a:pt x="282" y="240"/>
                    </a:lnTo>
                    <a:lnTo>
                      <a:pt x="252" y="252"/>
                    </a:lnTo>
                    <a:lnTo>
                      <a:pt x="222" y="264"/>
                    </a:lnTo>
                    <a:lnTo>
                      <a:pt x="186" y="276"/>
                    </a:lnTo>
                    <a:lnTo>
                      <a:pt x="156" y="288"/>
                    </a:lnTo>
                    <a:lnTo>
                      <a:pt x="120" y="294"/>
                    </a:lnTo>
                    <a:lnTo>
                      <a:pt x="90" y="306"/>
                    </a:lnTo>
                    <a:lnTo>
                      <a:pt x="54" y="312"/>
                    </a:lnTo>
                    <a:lnTo>
                      <a:pt x="24" y="318"/>
                    </a:lnTo>
                    <a:lnTo>
                      <a:pt x="12" y="294"/>
                    </a:lnTo>
                    <a:lnTo>
                      <a:pt x="12" y="270"/>
                    </a:lnTo>
                    <a:lnTo>
                      <a:pt x="6" y="246"/>
                    </a:lnTo>
                    <a:lnTo>
                      <a:pt x="6" y="222"/>
                    </a:lnTo>
                    <a:lnTo>
                      <a:pt x="0" y="198"/>
                    </a:lnTo>
                    <a:lnTo>
                      <a:pt x="0" y="174"/>
                    </a:lnTo>
                    <a:lnTo>
                      <a:pt x="0" y="150"/>
                    </a:lnTo>
                    <a:lnTo>
                      <a:pt x="6" y="126"/>
                    </a:lnTo>
                    <a:lnTo>
                      <a:pt x="6" y="102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24" y="36"/>
                    </a:lnTo>
                    <a:lnTo>
                      <a:pt x="30" y="12"/>
                    </a:lnTo>
                    <a:lnTo>
                      <a:pt x="36" y="12"/>
                    </a:lnTo>
                    <a:lnTo>
                      <a:pt x="66" y="6"/>
                    </a:lnTo>
                    <a:lnTo>
                      <a:pt x="96" y="0"/>
                    </a:lnTo>
                    <a:lnTo>
                      <a:pt x="132" y="0"/>
                    </a:lnTo>
                    <a:lnTo>
                      <a:pt x="162" y="0"/>
                    </a:lnTo>
                    <a:lnTo>
                      <a:pt x="198" y="0"/>
                    </a:lnTo>
                    <a:lnTo>
                      <a:pt x="228" y="0"/>
                    </a:lnTo>
                    <a:lnTo>
                      <a:pt x="258" y="0"/>
                    </a:lnTo>
                    <a:lnTo>
                      <a:pt x="294" y="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4" name="Freeform 287"/>
              <p:cNvSpPr/>
              <p:nvPr/>
            </p:nvSpPr>
            <p:spPr bwMode="auto">
              <a:xfrm>
                <a:off x="3408" y="1527"/>
                <a:ext cx="228" cy="246"/>
              </a:xfrm>
              <a:custGeom>
                <a:avLst/>
                <a:gdLst>
                  <a:gd name="T0" fmla="*/ 12 w 228"/>
                  <a:gd name="T1" fmla="*/ 12 h 246"/>
                  <a:gd name="T2" fmla="*/ 6 w 228"/>
                  <a:gd name="T3" fmla="*/ 36 h 246"/>
                  <a:gd name="T4" fmla="*/ 6 w 228"/>
                  <a:gd name="T5" fmla="*/ 60 h 246"/>
                  <a:gd name="T6" fmla="*/ 0 w 228"/>
                  <a:gd name="T7" fmla="*/ 84 h 246"/>
                  <a:gd name="T8" fmla="*/ 0 w 228"/>
                  <a:gd name="T9" fmla="*/ 108 h 246"/>
                  <a:gd name="T10" fmla="*/ 0 w 228"/>
                  <a:gd name="T11" fmla="*/ 138 h 246"/>
                  <a:gd name="T12" fmla="*/ 0 w 228"/>
                  <a:gd name="T13" fmla="*/ 162 h 246"/>
                  <a:gd name="T14" fmla="*/ 0 w 228"/>
                  <a:gd name="T15" fmla="*/ 186 h 246"/>
                  <a:gd name="T16" fmla="*/ 0 w 228"/>
                  <a:gd name="T17" fmla="*/ 210 h 246"/>
                  <a:gd name="T18" fmla="*/ 6 w 228"/>
                  <a:gd name="T19" fmla="*/ 234 h 246"/>
                  <a:gd name="T20" fmla="*/ 12 w 228"/>
                  <a:gd name="T21" fmla="*/ 246 h 246"/>
                  <a:gd name="T22" fmla="*/ 42 w 228"/>
                  <a:gd name="T23" fmla="*/ 240 h 246"/>
                  <a:gd name="T24" fmla="*/ 72 w 228"/>
                  <a:gd name="T25" fmla="*/ 234 h 246"/>
                  <a:gd name="T26" fmla="*/ 102 w 228"/>
                  <a:gd name="T27" fmla="*/ 228 h 246"/>
                  <a:gd name="T28" fmla="*/ 132 w 228"/>
                  <a:gd name="T29" fmla="*/ 216 h 246"/>
                  <a:gd name="T30" fmla="*/ 168 w 228"/>
                  <a:gd name="T31" fmla="*/ 204 h 246"/>
                  <a:gd name="T32" fmla="*/ 198 w 228"/>
                  <a:gd name="T33" fmla="*/ 198 h 246"/>
                  <a:gd name="T34" fmla="*/ 210 w 228"/>
                  <a:gd name="T35" fmla="*/ 186 h 246"/>
                  <a:gd name="T36" fmla="*/ 216 w 228"/>
                  <a:gd name="T37" fmla="*/ 162 h 246"/>
                  <a:gd name="T38" fmla="*/ 222 w 228"/>
                  <a:gd name="T39" fmla="*/ 138 h 246"/>
                  <a:gd name="T40" fmla="*/ 222 w 228"/>
                  <a:gd name="T41" fmla="*/ 114 h 246"/>
                  <a:gd name="T42" fmla="*/ 228 w 228"/>
                  <a:gd name="T43" fmla="*/ 84 h 246"/>
                  <a:gd name="T44" fmla="*/ 228 w 228"/>
                  <a:gd name="T45" fmla="*/ 60 h 246"/>
                  <a:gd name="T46" fmla="*/ 228 w 228"/>
                  <a:gd name="T47" fmla="*/ 36 h 246"/>
                  <a:gd name="T48" fmla="*/ 222 w 228"/>
                  <a:gd name="T49" fmla="*/ 6 h 246"/>
                  <a:gd name="T50" fmla="*/ 222 w 228"/>
                  <a:gd name="T51" fmla="*/ 6 h 246"/>
                  <a:gd name="T52" fmla="*/ 198 w 228"/>
                  <a:gd name="T53" fmla="*/ 6 h 246"/>
                  <a:gd name="T54" fmla="*/ 174 w 228"/>
                  <a:gd name="T55" fmla="*/ 0 h 246"/>
                  <a:gd name="T56" fmla="*/ 150 w 228"/>
                  <a:gd name="T57" fmla="*/ 0 h 246"/>
                  <a:gd name="T58" fmla="*/ 126 w 228"/>
                  <a:gd name="T59" fmla="*/ 0 h 246"/>
                  <a:gd name="T60" fmla="*/ 96 w 228"/>
                  <a:gd name="T61" fmla="*/ 0 h 246"/>
                  <a:gd name="T62" fmla="*/ 72 w 228"/>
                  <a:gd name="T63" fmla="*/ 0 h 246"/>
                  <a:gd name="T64" fmla="*/ 48 w 228"/>
                  <a:gd name="T65" fmla="*/ 6 h 246"/>
                  <a:gd name="T66" fmla="*/ 24 w 228"/>
                  <a:gd name="T67" fmla="*/ 12 h 246"/>
                  <a:gd name="T68" fmla="*/ 18 w 228"/>
                  <a:gd name="T69" fmla="*/ 12 h 246"/>
                  <a:gd name="T70" fmla="*/ 12 w 228"/>
                  <a:gd name="T71" fmla="*/ 12 h 24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8" h="246">
                    <a:moveTo>
                      <a:pt x="12" y="12"/>
                    </a:moveTo>
                    <a:lnTo>
                      <a:pt x="6" y="36"/>
                    </a:lnTo>
                    <a:lnTo>
                      <a:pt x="6" y="60"/>
                    </a:lnTo>
                    <a:lnTo>
                      <a:pt x="0" y="84"/>
                    </a:lnTo>
                    <a:lnTo>
                      <a:pt x="0" y="108"/>
                    </a:lnTo>
                    <a:lnTo>
                      <a:pt x="0" y="138"/>
                    </a:lnTo>
                    <a:lnTo>
                      <a:pt x="0" y="162"/>
                    </a:lnTo>
                    <a:lnTo>
                      <a:pt x="0" y="186"/>
                    </a:lnTo>
                    <a:lnTo>
                      <a:pt x="0" y="210"/>
                    </a:lnTo>
                    <a:lnTo>
                      <a:pt x="6" y="234"/>
                    </a:lnTo>
                    <a:lnTo>
                      <a:pt x="12" y="246"/>
                    </a:lnTo>
                    <a:lnTo>
                      <a:pt x="42" y="240"/>
                    </a:lnTo>
                    <a:lnTo>
                      <a:pt x="72" y="234"/>
                    </a:lnTo>
                    <a:lnTo>
                      <a:pt x="102" y="228"/>
                    </a:lnTo>
                    <a:lnTo>
                      <a:pt x="132" y="216"/>
                    </a:lnTo>
                    <a:lnTo>
                      <a:pt x="168" y="204"/>
                    </a:lnTo>
                    <a:lnTo>
                      <a:pt x="198" y="198"/>
                    </a:lnTo>
                    <a:lnTo>
                      <a:pt x="210" y="186"/>
                    </a:lnTo>
                    <a:lnTo>
                      <a:pt x="216" y="162"/>
                    </a:lnTo>
                    <a:lnTo>
                      <a:pt x="222" y="138"/>
                    </a:lnTo>
                    <a:lnTo>
                      <a:pt x="222" y="114"/>
                    </a:lnTo>
                    <a:lnTo>
                      <a:pt x="228" y="84"/>
                    </a:lnTo>
                    <a:lnTo>
                      <a:pt x="228" y="60"/>
                    </a:lnTo>
                    <a:lnTo>
                      <a:pt x="228" y="36"/>
                    </a:lnTo>
                    <a:lnTo>
                      <a:pt x="222" y="6"/>
                    </a:lnTo>
                    <a:lnTo>
                      <a:pt x="198" y="6"/>
                    </a:lnTo>
                    <a:lnTo>
                      <a:pt x="174" y="0"/>
                    </a:lnTo>
                    <a:lnTo>
                      <a:pt x="150" y="0"/>
                    </a:lnTo>
                    <a:lnTo>
                      <a:pt x="126" y="0"/>
                    </a:lnTo>
                    <a:lnTo>
                      <a:pt x="96" y="0"/>
                    </a:lnTo>
                    <a:lnTo>
                      <a:pt x="72" y="0"/>
                    </a:lnTo>
                    <a:lnTo>
                      <a:pt x="48" y="6"/>
                    </a:lnTo>
                    <a:lnTo>
                      <a:pt x="24" y="12"/>
                    </a:lnTo>
                    <a:lnTo>
                      <a:pt x="18" y="12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D1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5" name="Freeform 288"/>
              <p:cNvSpPr/>
              <p:nvPr/>
            </p:nvSpPr>
            <p:spPr bwMode="auto">
              <a:xfrm>
                <a:off x="3408" y="1527"/>
                <a:ext cx="228" cy="246"/>
              </a:xfrm>
              <a:custGeom>
                <a:avLst/>
                <a:gdLst>
                  <a:gd name="T0" fmla="*/ 12 w 228"/>
                  <a:gd name="T1" fmla="*/ 12 h 246"/>
                  <a:gd name="T2" fmla="*/ 6 w 228"/>
                  <a:gd name="T3" fmla="*/ 36 h 246"/>
                  <a:gd name="T4" fmla="*/ 6 w 228"/>
                  <a:gd name="T5" fmla="*/ 60 h 246"/>
                  <a:gd name="T6" fmla="*/ 0 w 228"/>
                  <a:gd name="T7" fmla="*/ 84 h 246"/>
                  <a:gd name="T8" fmla="*/ 0 w 228"/>
                  <a:gd name="T9" fmla="*/ 108 h 246"/>
                  <a:gd name="T10" fmla="*/ 0 w 228"/>
                  <a:gd name="T11" fmla="*/ 138 h 246"/>
                  <a:gd name="T12" fmla="*/ 0 w 228"/>
                  <a:gd name="T13" fmla="*/ 162 h 246"/>
                  <a:gd name="T14" fmla="*/ 0 w 228"/>
                  <a:gd name="T15" fmla="*/ 186 h 246"/>
                  <a:gd name="T16" fmla="*/ 0 w 228"/>
                  <a:gd name="T17" fmla="*/ 210 h 246"/>
                  <a:gd name="T18" fmla="*/ 6 w 228"/>
                  <a:gd name="T19" fmla="*/ 234 h 246"/>
                  <a:gd name="T20" fmla="*/ 12 w 228"/>
                  <a:gd name="T21" fmla="*/ 246 h 246"/>
                  <a:gd name="T22" fmla="*/ 42 w 228"/>
                  <a:gd name="T23" fmla="*/ 240 h 246"/>
                  <a:gd name="T24" fmla="*/ 72 w 228"/>
                  <a:gd name="T25" fmla="*/ 234 h 246"/>
                  <a:gd name="T26" fmla="*/ 102 w 228"/>
                  <a:gd name="T27" fmla="*/ 228 h 246"/>
                  <a:gd name="T28" fmla="*/ 132 w 228"/>
                  <a:gd name="T29" fmla="*/ 216 h 246"/>
                  <a:gd name="T30" fmla="*/ 168 w 228"/>
                  <a:gd name="T31" fmla="*/ 204 h 246"/>
                  <a:gd name="T32" fmla="*/ 198 w 228"/>
                  <a:gd name="T33" fmla="*/ 198 h 246"/>
                  <a:gd name="T34" fmla="*/ 210 w 228"/>
                  <a:gd name="T35" fmla="*/ 186 h 246"/>
                  <a:gd name="T36" fmla="*/ 216 w 228"/>
                  <a:gd name="T37" fmla="*/ 162 h 246"/>
                  <a:gd name="T38" fmla="*/ 222 w 228"/>
                  <a:gd name="T39" fmla="*/ 138 h 246"/>
                  <a:gd name="T40" fmla="*/ 222 w 228"/>
                  <a:gd name="T41" fmla="*/ 114 h 246"/>
                  <a:gd name="T42" fmla="*/ 228 w 228"/>
                  <a:gd name="T43" fmla="*/ 84 h 246"/>
                  <a:gd name="T44" fmla="*/ 228 w 228"/>
                  <a:gd name="T45" fmla="*/ 60 h 246"/>
                  <a:gd name="T46" fmla="*/ 228 w 228"/>
                  <a:gd name="T47" fmla="*/ 36 h 246"/>
                  <a:gd name="T48" fmla="*/ 222 w 228"/>
                  <a:gd name="T49" fmla="*/ 6 h 246"/>
                  <a:gd name="T50" fmla="*/ 222 w 228"/>
                  <a:gd name="T51" fmla="*/ 6 h 246"/>
                  <a:gd name="T52" fmla="*/ 198 w 228"/>
                  <a:gd name="T53" fmla="*/ 6 h 246"/>
                  <a:gd name="T54" fmla="*/ 174 w 228"/>
                  <a:gd name="T55" fmla="*/ 0 h 246"/>
                  <a:gd name="T56" fmla="*/ 150 w 228"/>
                  <a:gd name="T57" fmla="*/ 0 h 246"/>
                  <a:gd name="T58" fmla="*/ 126 w 228"/>
                  <a:gd name="T59" fmla="*/ 0 h 246"/>
                  <a:gd name="T60" fmla="*/ 96 w 228"/>
                  <a:gd name="T61" fmla="*/ 0 h 246"/>
                  <a:gd name="T62" fmla="*/ 72 w 228"/>
                  <a:gd name="T63" fmla="*/ 0 h 246"/>
                  <a:gd name="T64" fmla="*/ 48 w 228"/>
                  <a:gd name="T65" fmla="*/ 6 h 246"/>
                  <a:gd name="T66" fmla="*/ 24 w 228"/>
                  <a:gd name="T67" fmla="*/ 12 h 246"/>
                  <a:gd name="T68" fmla="*/ 18 w 228"/>
                  <a:gd name="T69" fmla="*/ 12 h 246"/>
                  <a:gd name="T70" fmla="*/ 12 w 228"/>
                  <a:gd name="T71" fmla="*/ 12 h 24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8" h="246">
                    <a:moveTo>
                      <a:pt x="12" y="12"/>
                    </a:moveTo>
                    <a:lnTo>
                      <a:pt x="6" y="36"/>
                    </a:lnTo>
                    <a:lnTo>
                      <a:pt x="6" y="60"/>
                    </a:lnTo>
                    <a:lnTo>
                      <a:pt x="0" y="84"/>
                    </a:lnTo>
                    <a:lnTo>
                      <a:pt x="0" y="108"/>
                    </a:lnTo>
                    <a:lnTo>
                      <a:pt x="0" y="138"/>
                    </a:lnTo>
                    <a:lnTo>
                      <a:pt x="0" y="162"/>
                    </a:lnTo>
                    <a:lnTo>
                      <a:pt x="0" y="186"/>
                    </a:lnTo>
                    <a:lnTo>
                      <a:pt x="0" y="210"/>
                    </a:lnTo>
                    <a:lnTo>
                      <a:pt x="6" y="234"/>
                    </a:lnTo>
                    <a:lnTo>
                      <a:pt x="12" y="246"/>
                    </a:lnTo>
                    <a:lnTo>
                      <a:pt x="42" y="240"/>
                    </a:lnTo>
                    <a:lnTo>
                      <a:pt x="72" y="234"/>
                    </a:lnTo>
                    <a:lnTo>
                      <a:pt x="102" y="228"/>
                    </a:lnTo>
                    <a:lnTo>
                      <a:pt x="132" y="216"/>
                    </a:lnTo>
                    <a:lnTo>
                      <a:pt x="168" y="204"/>
                    </a:lnTo>
                    <a:lnTo>
                      <a:pt x="198" y="198"/>
                    </a:lnTo>
                    <a:lnTo>
                      <a:pt x="210" y="186"/>
                    </a:lnTo>
                    <a:lnTo>
                      <a:pt x="216" y="162"/>
                    </a:lnTo>
                    <a:lnTo>
                      <a:pt x="222" y="138"/>
                    </a:lnTo>
                    <a:lnTo>
                      <a:pt x="222" y="114"/>
                    </a:lnTo>
                    <a:lnTo>
                      <a:pt x="228" y="84"/>
                    </a:lnTo>
                    <a:lnTo>
                      <a:pt x="228" y="60"/>
                    </a:lnTo>
                    <a:lnTo>
                      <a:pt x="228" y="36"/>
                    </a:lnTo>
                    <a:lnTo>
                      <a:pt x="222" y="6"/>
                    </a:lnTo>
                    <a:lnTo>
                      <a:pt x="198" y="6"/>
                    </a:lnTo>
                    <a:lnTo>
                      <a:pt x="174" y="0"/>
                    </a:lnTo>
                    <a:lnTo>
                      <a:pt x="150" y="0"/>
                    </a:lnTo>
                    <a:lnTo>
                      <a:pt x="126" y="0"/>
                    </a:lnTo>
                    <a:lnTo>
                      <a:pt x="96" y="0"/>
                    </a:lnTo>
                    <a:lnTo>
                      <a:pt x="72" y="0"/>
                    </a:lnTo>
                    <a:lnTo>
                      <a:pt x="48" y="6"/>
                    </a:lnTo>
                    <a:lnTo>
                      <a:pt x="24" y="12"/>
                    </a:lnTo>
                    <a:lnTo>
                      <a:pt x="18" y="12"/>
                    </a:lnTo>
                    <a:lnTo>
                      <a:pt x="12" y="1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6" name="Freeform 289"/>
              <p:cNvSpPr/>
              <p:nvPr/>
            </p:nvSpPr>
            <p:spPr bwMode="auto">
              <a:xfrm>
                <a:off x="3492" y="1545"/>
                <a:ext cx="60" cy="60"/>
              </a:xfrm>
              <a:custGeom>
                <a:avLst/>
                <a:gdLst>
                  <a:gd name="T0" fmla="*/ 60 w 60"/>
                  <a:gd name="T1" fmla="*/ 30 h 60"/>
                  <a:gd name="T2" fmla="*/ 60 w 60"/>
                  <a:gd name="T3" fmla="*/ 24 h 60"/>
                  <a:gd name="T4" fmla="*/ 60 w 60"/>
                  <a:gd name="T5" fmla="*/ 18 h 60"/>
                  <a:gd name="T6" fmla="*/ 54 w 60"/>
                  <a:gd name="T7" fmla="*/ 12 h 60"/>
                  <a:gd name="T8" fmla="*/ 54 w 60"/>
                  <a:gd name="T9" fmla="*/ 6 h 60"/>
                  <a:gd name="T10" fmla="*/ 48 w 60"/>
                  <a:gd name="T11" fmla="*/ 6 h 60"/>
                  <a:gd name="T12" fmla="*/ 42 w 60"/>
                  <a:gd name="T13" fmla="*/ 0 h 60"/>
                  <a:gd name="T14" fmla="*/ 36 w 60"/>
                  <a:gd name="T15" fmla="*/ 0 h 60"/>
                  <a:gd name="T16" fmla="*/ 30 w 60"/>
                  <a:gd name="T17" fmla="*/ 0 h 60"/>
                  <a:gd name="T18" fmla="*/ 24 w 60"/>
                  <a:gd name="T19" fmla="*/ 0 h 60"/>
                  <a:gd name="T20" fmla="*/ 18 w 60"/>
                  <a:gd name="T21" fmla="*/ 0 h 60"/>
                  <a:gd name="T22" fmla="*/ 12 w 60"/>
                  <a:gd name="T23" fmla="*/ 6 h 60"/>
                  <a:gd name="T24" fmla="*/ 6 w 60"/>
                  <a:gd name="T25" fmla="*/ 6 h 60"/>
                  <a:gd name="T26" fmla="*/ 6 w 60"/>
                  <a:gd name="T27" fmla="*/ 12 h 60"/>
                  <a:gd name="T28" fmla="*/ 0 w 60"/>
                  <a:gd name="T29" fmla="*/ 18 h 60"/>
                  <a:gd name="T30" fmla="*/ 0 w 60"/>
                  <a:gd name="T31" fmla="*/ 24 h 60"/>
                  <a:gd name="T32" fmla="*/ 0 w 60"/>
                  <a:gd name="T33" fmla="*/ 30 h 60"/>
                  <a:gd name="T34" fmla="*/ 0 w 60"/>
                  <a:gd name="T35" fmla="*/ 36 h 60"/>
                  <a:gd name="T36" fmla="*/ 6 w 60"/>
                  <a:gd name="T37" fmla="*/ 42 h 60"/>
                  <a:gd name="T38" fmla="*/ 6 w 60"/>
                  <a:gd name="T39" fmla="*/ 48 h 60"/>
                  <a:gd name="T40" fmla="*/ 12 w 60"/>
                  <a:gd name="T41" fmla="*/ 48 h 60"/>
                  <a:gd name="T42" fmla="*/ 12 w 60"/>
                  <a:gd name="T43" fmla="*/ 54 h 60"/>
                  <a:gd name="T44" fmla="*/ 18 w 60"/>
                  <a:gd name="T45" fmla="*/ 54 h 60"/>
                  <a:gd name="T46" fmla="*/ 24 w 60"/>
                  <a:gd name="T47" fmla="*/ 60 h 60"/>
                  <a:gd name="T48" fmla="*/ 30 w 60"/>
                  <a:gd name="T49" fmla="*/ 60 h 60"/>
                  <a:gd name="T50" fmla="*/ 36 w 60"/>
                  <a:gd name="T51" fmla="*/ 60 h 60"/>
                  <a:gd name="T52" fmla="*/ 42 w 60"/>
                  <a:gd name="T53" fmla="*/ 54 h 60"/>
                  <a:gd name="T54" fmla="*/ 48 w 60"/>
                  <a:gd name="T55" fmla="*/ 54 h 60"/>
                  <a:gd name="T56" fmla="*/ 54 w 60"/>
                  <a:gd name="T57" fmla="*/ 48 h 60"/>
                  <a:gd name="T58" fmla="*/ 54 w 60"/>
                  <a:gd name="T59" fmla="*/ 42 h 60"/>
                  <a:gd name="T60" fmla="*/ 60 w 60"/>
                  <a:gd name="T61" fmla="*/ 42 h 60"/>
                  <a:gd name="T62" fmla="*/ 60 w 60"/>
                  <a:gd name="T63" fmla="*/ 36 h 60"/>
                  <a:gd name="T64" fmla="*/ 60 w 60"/>
                  <a:gd name="T65" fmla="*/ 30 h 6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0" h="60">
                    <a:moveTo>
                      <a:pt x="60" y="30"/>
                    </a:moveTo>
                    <a:lnTo>
                      <a:pt x="60" y="24"/>
                    </a:lnTo>
                    <a:lnTo>
                      <a:pt x="60" y="18"/>
                    </a:lnTo>
                    <a:lnTo>
                      <a:pt x="54" y="12"/>
                    </a:lnTo>
                    <a:lnTo>
                      <a:pt x="54" y="6"/>
                    </a:lnTo>
                    <a:lnTo>
                      <a:pt x="48" y="6"/>
                    </a:lnTo>
                    <a:lnTo>
                      <a:pt x="42" y="0"/>
                    </a:lnTo>
                    <a:lnTo>
                      <a:pt x="36" y="0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6" y="12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8" y="54"/>
                    </a:lnTo>
                    <a:lnTo>
                      <a:pt x="24" y="60"/>
                    </a:lnTo>
                    <a:lnTo>
                      <a:pt x="30" y="60"/>
                    </a:lnTo>
                    <a:lnTo>
                      <a:pt x="36" y="60"/>
                    </a:lnTo>
                    <a:lnTo>
                      <a:pt x="42" y="54"/>
                    </a:lnTo>
                    <a:lnTo>
                      <a:pt x="48" y="54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60" y="42"/>
                    </a:lnTo>
                    <a:lnTo>
                      <a:pt x="60" y="36"/>
                    </a:lnTo>
                    <a:lnTo>
                      <a:pt x="60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7" name="Freeform 290"/>
              <p:cNvSpPr/>
              <p:nvPr/>
            </p:nvSpPr>
            <p:spPr bwMode="auto">
              <a:xfrm>
                <a:off x="3492" y="1545"/>
                <a:ext cx="60" cy="60"/>
              </a:xfrm>
              <a:custGeom>
                <a:avLst/>
                <a:gdLst>
                  <a:gd name="T0" fmla="*/ 60 w 60"/>
                  <a:gd name="T1" fmla="*/ 30 h 60"/>
                  <a:gd name="T2" fmla="*/ 60 w 60"/>
                  <a:gd name="T3" fmla="*/ 24 h 60"/>
                  <a:gd name="T4" fmla="*/ 60 w 60"/>
                  <a:gd name="T5" fmla="*/ 18 h 60"/>
                  <a:gd name="T6" fmla="*/ 54 w 60"/>
                  <a:gd name="T7" fmla="*/ 12 h 60"/>
                  <a:gd name="T8" fmla="*/ 54 w 60"/>
                  <a:gd name="T9" fmla="*/ 6 h 60"/>
                  <a:gd name="T10" fmla="*/ 48 w 60"/>
                  <a:gd name="T11" fmla="*/ 6 h 60"/>
                  <a:gd name="T12" fmla="*/ 42 w 60"/>
                  <a:gd name="T13" fmla="*/ 0 h 60"/>
                  <a:gd name="T14" fmla="*/ 36 w 60"/>
                  <a:gd name="T15" fmla="*/ 0 h 60"/>
                  <a:gd name="T16" fmla="*/ 30 w 60"/>
                  <a:gd name="T17" fmla="*/ 0 h 60"/>
                  <a:gd name="T18" fmla="*/ 24 w 60"/>
                  <a:gd name="T19" fmla="*/ 0 h 60"/>
                  <a:gd name="T20" fmla="*/ 18 w 60"/>
                  <a:gd name="T21" fmla="*/ 0 h 60"/>
                  <a:gd name="T22" fmla="*/ 12 w 60"/>
                  <a:gd name="T23" fmla="*/ 6 h 60"/>
                  <a:gd name="T24" fmla="*/ 6 w 60"/>
                  <a:gd name="T25" fmla="*/ 6 h 60"/>
                  <a:gd name="T26" fmla="*/ 6 w 60"/>
                  <a:gd name="T27" fmla="*/ 12 h 60"/>
                  <a:gd name="T28" fmla="*/ 0 w 60"/>
                  <a:gd name="T29" fmla="*/ 18 h 60"/>
                  <a:gd name="T30" fmla="*/ 0 w 60"/>
                  <a:gd name="T31" fmla="*/ 24 h 60"/>
                  <a:gd name="T32" fmla="*/ 0 w 60"/>
                  <a:gd name="T33" fmla="*/ 30 h 60"/>
                  <a:gd name="T34" fmla="*/ 0 w 60"/>
                  <a:gd name="T35" fmla="*/ 36 h 60"/>
                  <a:gd name="T36" fmla="*/ 6 w 60"/>
                  <a:gd name="T37" fmla="*/ 42 h 60"/>
                  <a:gd name="T38" fmla="*/ 6 w 60"/>
                  <a:gd name="T39" fmla="*/ 48 h 60"/>
                  <a:gd name="T40" fmla="*/ 12 w 60"/>
                  <a:gd name="T41" fmla="*/ 48 h 60"/>
                  <a:gd name="T42" fmla="*/ 12 w 60"/>
                  <a:gd name="T43" fmla="*/ 54 h 60"/>
                  <a:gd name="T44" fmla="*/ 18 w 60"/>
                  <a:gd name="T45" fmla="*/ 54 h 60"/>
                  <a:gd name="T46" fmla="*/ 24 w 60"/>
                  <a:gd name="T47" fmla="*/ 60 h 60"/>
                  <a:gd name="T48" fmla="*/ 30 w 60"/>
                  <a:gd name="T49" fmla="*/ 60 h 60"/>
                  <a:gd name="T50" fmla="*/ 36 w 60"/>
                  <a:gd name="T51" fmla="*/ 60 h 60"/>
                  <a:gd name="T52" fmla="*/ 42 w 60"/>
                  <a:gd name="T53" fmla="*/ 54 h 60"/>
                  <a:gd name="T54" fmla="*/ 48 w 60"/>
                  <a:gd name="T55" fmla="*/ 54 h 60"/>
                  <a:gd name="T56" fmla="*/ 54 w 60"/>
                  <a:gd name="T57" fmla="*/ 48 h 60"/>
                  <a:gd name="T58" fmla="*/ 54 w 60"/>
                  <a:gd name="T59" fmla="*/ 42 h 60"/>
                  <a:gd name="T60" fmla="*/ 60 w 60"/>
                  <a:gd name="T61" fmla="*/ 42 h 60"/>
                  <a:gd name="T62" fmla="*/ 60 w 60"/>
                  <a:gd name="T63" fmla="*/ 36 h 60"/>
                  <a:gd name="T64" fmla="*/ 60 w 60"/>
                  <a:gd name="T65" fmla="*/ 30 h 6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0" h="60">
                    <a:moveTo>
                      <a:pt x="60" y="30"/>
                    </a:moveTo>
                    <a:lnTo>
                      <a:pt x="60" y="24"/>
                    </a:lnTo>
                    <a:lnTo>
                      <a:pt x="60" y="18"/>
                    </a:lnTo>
                    <a:lnTo>
                      <a:pt x="54" y="12"/>
                    </a:lnTo>
                    <a:lnTo>
                      <a:pt x="54" y="6"/>
                    </a:lnTo>
                    <a:lnTo>
                      <a:pt x="48" y="6"/>
                    </a:lnTo>
                    <a:lnTo>
                      <a:pt x="42" y="0"/>
                    </a:lnTo>
                    <a:lnTo>
                      <a:pt x="36" y="0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6" y="12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8" y="54"/>
                    </a:lnTo>
                    <a:lnTo>
                      <a:pt x="24" y="60"/>
                    </a:lnTo>
                    <a:lnTo>
                      <a:pt x="30" y="60"/>
                    </a:lnTo>
                    <a:lnTo>
                      <a:pt x="36" y="60"/>
                    </a:lnTo>
                    <a:lnTo>
                      <a:pt x="42" y="54"/>
                    </a:lnTo>
                    <a:lnTo>
                      <a:pt x="48" y="54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60" y="42"/>
                    </a:lnTo>
                    <a:lnTo>
                      <a:pt x="60" y="36"/>
                    </a:lnTo>
                    <a:lnTo>
                      <a:pt x="60" y="3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8" name="Freeform 291"/>
              <p:cNvSpPr/>
              <p:nvPr/>
            </p:nvSpPr>
            <p:spPr bwMode="auto">
              <a:xfrm>
                <a:off x="3528" y="1545"/>
                <a:ext cx="36" cy="24"/>
              </a:xfrm>
              <a:custGeom>
                <a:avLst/>
                <a:gdLst>
                  <a:gd name="T0" fmla="*/ 0 w 36"/>
                  <a:gd name="T1" fmla="*/ 24 h 24"/>
                  <a:gd name="T2" fmla="*/ 24 w 36"/>
                  <a:gd name="T3" fmla="*/ 0 h 24"/>
                  <a:gd name="T4" fmla="*/ 36 w 36"/>
                  <a:gd name="T5" fmla="*/ 18 h 24"/>
                  <a:gd name="T6" fmla="*/ 0 w 36"/>
                  <a:gd name="T7" fmla="*/ 24 h 2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6" h="24">
                    <a:moveTo>
                      <a:pt x="0" y="24"/>
                    </a:moveTo>
                    <a:lnTo>
                      <a:pt x="24" y="0"/>
                    </a:lnTo>
                    <a:lnTo>
                      <a:pt x="36" y="1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D1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9" name="Freeform 292"/>
              <p:cNvSpPr/>
              <p:nvPr/>
            </p:nvSpPr>
            <p:spPr bwMode="auto">
              <a:xfrm>
                <a:off x="3468" y="1563"/>
                <a:ext cx="30" cy="48"/>
              </a:xfrm>
              <a:custGeom>
                <a:avLst/>
                <a:gdLst>
                  <a:gd name="T0" fmla="*/ 6 w 30"/>
                  <a:gd name="T1" fmla="*/ 0 h 48"/>
                  <a:gd name="T2" fmla="*/ 0 w 30"/>
                  <a:gd name="T3" fmla="*/ 6 h 48"/>
                  <a:gd name="T4" fmla="*/ 0 w 30"/>
                  <a:gd name="T5" fmla="*/ 6 h 48"/>
                  <a:gd name="T6" fmla="*/ 0 w 30"/>
                  <a:gd name="T7" fmla="*/ 18 h 48"/>
                  <a:gd name="T8" fmla="*/ 0 w 30"/>
                  <a:gd name="T9" fmla="*/ 24 h 48"/>
                  <a:gd name="T10" fmla="*/ 0 w 30"/>
                  <a:gd name="T11" fmla="*/ 30 h 48"/>
                  <a:gd name="T12" fmla="*/ 6 w 30"/>
                  <a:gd name="T13" fmla="*/ 36 h 48"/>
                  <a:gd name="T14" fmla="*/ 6 w 30"/>
                  <a:gd name="T15" fmla="*/ 36 h 48"/>
                  <a:gd name="T16" fmla="*/ 12 w 30"/>
                  <a:gd name="T17" fmla="*/ 42 h 48"/>
                  <a:gd name="T18" fmla="*/ 18 w 30"/>
                  <a:gd name="T19" fmla="*/ 48 h 48"/>
                  <a:gd name="T20" fmla="*/ 24 w 30"/>
                  <a:gd name="T21" fmla="*/ 48 h 48"/>
                  <a:gd name="T22" fmla="*/ 30 w 30"/>
                  <a:gd name="T23" fmla="*/ 48 h 48"/>
                  <a:gd name="T24" fmla="*/ 30 w 30"/>
                  <a:gd name="T25" fmla="*/ 48 h 4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6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12" y="42"/>
                    </a:lnTo>
                    <a:lnTo>
                      <a:pt x="18" y="48"/>
                    </a:lnTo>
                    <a:lnTo>
                      <a:pt x="24" y="48"/>
                    </a:lnTo>
                    <a:lnTo>
                      <a:pt x="30" y="4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0" name="Freeform 293"/>
              <p:cNvSpPr/>
              <p:nvPr/>
            </p:nvSpPr>
            <p:spPr bwMode="auto">
              <a:xfrm>
                <a:off x="3774" y="1527"/>
                <a:ext cx="42" cy="60"/>
              </a:xfrm>
              <a:custGeom>
                <a:avLst/>
                <a:gdLst>
                  <a:gd name="T0" fmla="*/ 0 w 42"/>
                  <a:gd name="T1" fmla="*/ 30 h 60"/>
                  <a:gd name="T2" fmla="*/ 0 w 42"/>
                  <a:gd name="T3" fmla="*/ 24 h 60"/>
                  <a:gd name="T4" fmla="*/ 0 w 42"/>
                  <a:gd name="T5" fmla="*/ 18 h 60"/>
                  <a:gd name="T6" fmla="*/ 6 w 42"/>
                  <a:gd name="T7" fmla="*/ 12 h 60"/>
                  <a:gd name="T8" fmla="*/ 6 w 42"/>
                  <a:gd name="T9" fmla="*/ 6 h 60"/>
                  <a:gd name="T10" fmla="*/ 12 w 42"/>
                  <a:gd name="T11" fmla="*/ 0 h 60"/>
                  <a:gd name="T12" fmla="*/ 12 w 42"/>
                  <a:gd name="T13" fmla="*/ 0 h 60"/>
                  <a:gd name="T14" fmla="*/ 18 w 42"/>
                  <a:gd name="T15" fmla="*/ 0 h 60"/>
                  <a:gd name="T16" fmla="*/ 18 w 42"/>
                  <a:gd name="T17" fmla="*/ 0 h 60"/>
                  <a:gd name="T18" fmla="*/ 24 w 42"/>
                  <a:gd name="T19" fmla="*/ 0 h 60"/>
                  <a:gd name="T20" fmla="*/ 30 w 42"/>
                  <a:gd name="T21" fmla="*/ 0 h 60"/>
                  <a:gd name="T22" fmla="*/ 30 w 42"/>
                  <a:gd name="T23" fmla="*/ 6 h 60"/>
                  <a:gd name="T24" fmla="*/ 36 w 42"/>
                  <a:gd name="T25" fmla="*/ 6 h 60"/>
                  <a:gd name="T26" fmla="*/ 36 w 42"/>
                  <a:gd name="T27" fmla="*/ 12 h 60"/>
                  <a:gd name="T28" fmla="*/ 36 w 42"/>
                  <a:gd name="T29" fmla="*/ 18 h 60"/>
                  <a:gd name="T30" fmla="*/ 42 w 42"/>
                  <a:gd name="T31" fmla="*/ 24 h 60"/>
                  <a:gd name="T32" fmla="*/ 42 w 42"/>
                  <a:gd name="T33" fmla="*/ 30 h 60"/>
                  <a:gd name="T34" fmla="*/ 42 w 42"/>
                  <a:gd name="T35" fmla="*/ 36 h 60"/>
                  <a:gd name="T36" fmla="*/ 36 w 42"/>
                  <a:gd name="T37" fmla="*/ 42 h 60"/>
                  <a:gd name="T38" fmla="*/ 36 w 42"/>
                  <a:gd name="T39" fmla="*/ 42 h 60"/>
                  <a:gd name="T40" fmla="*/ 36 w 42"/>
                  <a:gd name="T41" fmla="*/ 48 h 60"/>
                  <a:gd name="T42" fmla="*/ 30 w 42"/>
                  <a:gd name="T43" fmla="*/ 54 h 60"/>
                  <a:gd name="T44" fmla="*/ 30 w 42"/>
                  <a:gd name="T45" fmla="*/ 54 h 60"/>
                  <a:gd name="T46" fmla="*/ 24 w 42"/>
                  <a:gd name="T47" fmla="*/ 60 h 60"/>
                  <a:gd name="T48" fmla="*/ 18 w 42"/>
                  <a:gd name="T49" fmla="*/ 60 h 60"/>
                  <a:gd name="T50" fmla="*/ 18 w 42"/>
                  <a:gd name="T51" fmla="*/ 60 h 60"/>
                  <a:gd name="T52" fmla="*/ 12 w 42"/>
                  <a:gd name="T53" fmla="*/ 54 h 60"/>
                  <a:gd name="T54" fmla="*/ 6 w 42"/>
                  <a:gd name="T55" fmla="*/ 54 h 60"/>
                  <a:gd name="T56" fmla="*/ 6 w 42"/>
                  <a:gd name="T57" fmla="*/ 48 h 60"/>
                  <a:gd name="T58" fmla="*/ 6 w 42"/>
                  <a:gd name="T59" fmla="*/ 42 h 60"/>
                  <a:gd name="T60" fmla="*/ 0 w 42"/>
                  <a:gd name="T61" fmla="*/ 36 h 60"/>
                  <a:gd name="T62" fmla="*/ 0 w 42"/>
                  <a:gd name="T63" fmla="*/ 36 h 60"/>
                  <a:gd name="T64" fmla="*/ 0 w 42"/>
                  <a:gd name="T65" fmla="*/ 30 h 6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2" h="60">
                    <a:moveTo>
                      <a:pt x="0" y="30"/>
                    </a:moveTo>
                    <a:lnTo>
                      <a:pt x="0" y="24"/>
                    </a:lnTo>
                    <a:lnTo>
                      <a:pt x="0" y="18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36" y="12"/>
                    </a:lnTo>
                    <a:lnTo>
                      <a:pt x="36" y="18"/>
                    </a:lnTo>
                    <a:lnTo>
                      <a:pt x="42" y="24"/>
                    </a:lnTo>
                    <a:lnTo>
                      <a:pt x="42" y="30"/>
                    </a:lnTo>
                    <a:lnTo>
                      <a:pt x="42" y="36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0" y="54"/>
                    </a:lnTo>
                    <a:lnTo>
                      <a:pt x="24" y="60"/>
                    </a:lnTo>
                    <a:lnTo>
                      <a:pt x="18" y="60"/>
                    </a:lnTo>
                    <a:lnTo>
                      <a:pt x="12" y="54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0" y="3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1" name="Freeform 294"/>
              <p:cNvSpPr/>
              <p:nvPr/>
            </p:nvSpPr>
            <p:spPr bwMode="auto">
              <a:xfrm>
                <a:off x="3774" y="1527"/>
                <a:ext cx="42" cy="60"/>
              </a:xfrm>
              <a:custGeom>
                <a:avLst/>
                <a:gdLst>
                  <a:gd name="T0" fmla="*/ 0 w 42"/>
                  <a:gd name="T1" fmla="*/ 30 h 60"/>
                  <a:gd name="T2" fmla="*/ 0 w 42"/>
                  <a:gd name="T3" fmla="*/ 24 h 60"/>
                  <a:gd name="T4" fmla="*/ 0 w 42"/>
                  <a:gd name="T5" fmla="*/ 18 h 60"/>
                  <a:gd name="T6" fmla="*/ 6 w 42"/>
                  <a:gd name="T7" fmla="*/ 12 h 60"/>
                  <a:gd name="T8" fmla="*/ 6 w 42"/>
                  <a:gd name="T9" fmla="*/ 6 h 60"/>
                  <a:gd name="T10" fmla="*/ 12 w 42"/>
                  <a:gd name="T11" fmla="*/ 0 h 60"/>
                  <a:gd name="T12" fmla="*/ 12 w 42"/>
                  <a:gd name="T13" fmla="*/ 0 h 60"/>
                  <a:gd name="T14" fmla="*/ 18 w 42"/>
                  <a:gd name="T15" fmla="*/ 0 h 60"/>
                  <a:gd name="T16" fmla="*/ 18 w 42"/>
                  <a:gd name="T17" fmla="*/ 0 h 60"/>
                  <a:gd name="T18" fmla="*/ 24 w 42"/>
                  <a:gd name="T19" fmla="*/ 0 h 60"/>
                  <a:gd name="T20" fmla="*/ 30 w 42"/>
                  <a:gd name="T21" fmla="*/ 0 h 60"/>
                  <a:gd name="T22" fmla="*/ 30 w 42"/>
                  <a:gd name="T23" fmla="*/ 6 h 60"/>
                  <a:gd name="T24" fmla="*/ 36 w 42"/>
                  <a:gd name="T25" fmla="*/ 6 h 60"/>
                  <a:gd name="T26" fmla="*/ 36 w 42"/>
                  <a:gd name="T27" fmla="*/ 12 h 60"/>
                  <a:gd name="T28" fmla="*/ 36 w 42"/>
                  <a:gd name="T29" fmla="*/ 18 h 60"/>
                  <a:gd name="T30" fmla="*/ 42 w 42"/>
                  <a:gd name="T31" fmla="*/ 24 h 60"/>
                  <a:gd name="T32" fmla="*/ 42 w 42"/>
                  <a:gd name="T33" fmla="*/ 30 h 60"/>
                  <a:gd name="T34" fmla="*/ 42 w 42"/>
                  <a:gd name="T35" fmla="*/ 36 h 60"/>
                  <a:gd name="T36" fmla="*/ 36 w 42"/>
                  <a:gd name="T37" fmla="*/ 42 h 60"/>
                  <a:gd name="T38" fmla="*/ 36 w 42"/>
                  <a:gd name="T39" fmla="*/ 42 h 60"/>
                  <a:gd name="T40" fmla="*/ 36 w 42"/>
                  <a:gd name="T41" fmla="*/ 48 h 60"/>
                  <a:gd name="T42" fmla="*/ 30 w 42"/>
                  <a:gd name="T43" fmla="*/ 54 h 60"/>
                  <a:gd name="T44" fmla="*/ 30 w 42"/>
                  <a:gd name="T45" fmla="*/ 54 h 60"/>
                  <a:gd name="T46" fmla="*/ 24 w 42"/>
                  <a:gd name="T47" fmla="*/ 60 h 60"/>
                  <a:gd name="T48" fmla="*/ 18 w 42"/>
                  <a:gd name="T49" fmla="*/ 60 h 60"/>
                  <a:gd name="T50" fmla="*/ 18 w 42"/>
                  <a:gd name="T51" fmla="*/ 60 h 60"/>
                  <a:gd name="T52" fmla="*/ 12 w 42"/>
                  <a:gd name="T53" fmla="*/ 54 h 60"/>
                  <a:gd name="T54" fmla="*/ 6 w 42"/>
                  <a:gd name="T55" fmla="*/ 54 h 60"/>
                  <a:gd name="T56" fmla="*/ 6 w 42"/>
                  <a:gd name="T57" fmla="*/ 48 h 60"/>
                  <a:gd name="T58" fmla="*/ 6 w 42"/>
                  <a:gd name="T59" fmla="*/ 42 h 60"/>
                  <a:gd name="T60" fmla="*/ 0 w 42"/>
                  <a:gd name="T61" fmla="*/ 36 h 60"/>
                  <a:gd name="T62" fmla="*/ 0 w 42"/>
                  <a:gd name="T63" fmla="*/ 36 h 60"/>
                  <a:gd name="T64" fmla="*/ 0 w 42"/>
                  <a:gd name="T65" fmla="*/ 30 h 6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2" h="60">
                    <a:moveTo>
                      <a:pt x="0" y="30"/>
                    </a:moveTo>
                    <a:lnTo>
                      <a:pt x="0" y="24"/>
                    </a:lnTo>
                    <a:lnTo>
                      <a:pt x="0" y="18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36" y="12"/>
                    </a:lnTo>
                    <a:lnTo>
                      <a:pt x="36" y="18"/>
                    </a:lnTo>
                    <a:lnTo>
                      <a:pt x="42" y="24"/>
                    </a:lnTo>
                    <a:lnTo>
                      <a:pt x="42" y="30"/>
                    </a:lnTo>
                    <a:lnTo>
                      <a:pt x="42" y="36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0" y="54"/>
                    </a:lnTo>
                    <a:lnTo>
                      <a:pt x="24" y="60"/>
                    </a:lnTo>
                    <a:lnTo>
                      <a:pt x="18" y="60"/>
                    </a:lnTo>
                    <a:lnTo>
                      <a:pt x="12" y="54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0" y="36"/>
                    </a:lnTo>
                    <a:lnTo>
                      <a:pt x="0" y="3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2" name="Freeform 295"/>
              <p:cNvSpPr/>
              <p:nvPr/>
            </p:nvSpPr>
            <p:spPr bwMode="auto">
              <a:xfrm>
                <a:off x="3768" y="1527"/>
                <a:ext cx="24" cy="24"/>
              </a:xfrm>
              <a:custGeom>
                <a:avLst/>
                <a:gdLst>
                  <a:gd name="T0" fmla="*/ 24 w 24"/>
                  <a:gd name="T1" fmla="*/ 24 h 24"/>
                  <a:gd name="T2" fmla="*/ 6 w 24"/>
                  <a:gd name="T3" fmla="*/ 0 h 24"/>
                  <a:gd name="T4" fmla="*/ 0 w 24"/>
                  <a:gd name="T5" fmla="*/ 18 h 24"/>
                  <a:gd name="T6" fmla="*/ 24 w 24"/>
                  <a:gd name="T7" fmla="*/ 24 h 2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4" h="24">
                    <a:moveTo>
                      <a:pt x="24" y="24"/>
                    </a:moveTo>
                    <a:lnTo>
                      <a:pt x="6" y="0"/>
                    </a:lnTo>
                    <a:lnTo>
                      <a:pt x="0" y="18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D1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3" name="Freeform 296"/>
              <p:cNvSpPr/>
              <p:nvPr/>
            </p:nvSpPr>
            <p:spPr bwMode="auto">
              <a:xfrm>
                <a:off x="3810" y="1545"/>
                <a:ext cx="24" cy="48"/>
              </a:xfrm>
              <a:custGeom>
                <a:avLst/>
                <a:gdLst>
                  <a:gd name="T0" fmla="*/ 18 w 24"/>
                  <a:gd name="T1" fmla="*/ 0 h 48"/>
                  <a:gd name="T2" fmla="*/ 18 w 24"/>
                  <a:gd name="T3" fmla="*/ 0 h 48"/>
                  <a:gd name="T4" fmla="*/ 18 w 24"/>
                  <a:gd name="T5" fmla="*/ 6 h 48"/>
                  <a:gd name="T6" fmla="*/ 24 w 24"/>
                  <a:gd name="T7" fmla="*/ 18 h 48"/>
                  <a:gd name="T8" fmla="*/ 18 w 24"/>
                  <a:gd name="T9" fmla="*/ 24 h 48"/>
                  <a:gd name="T10" fmla="*/ 18 w 24"/>
                  <a:gd name="T11" fmla="*/ 30 h 48"/>
                  <a:gd name="T12" fmla="*/ 18 w 24"/>
                  <a:gd name="T13" fmla="*/ 36 h 48"/>
                  <a:gd name="T14" fmla="*/ 12 w 24"/>
                  <a:gd name="T15" fmla="*/ 36 h 48"/>
                  <a:gd name="T16" fmla="*/ 12 w 24"/>
                  <a:gd name="T17" fmla="*/ 42 h 48"/>
                  <a:gd name="T18" fmla="*/ 6 w 24"/>
                  <a:gd name="T19" fmla="*/ 48 h 48"/>
                  <a:gd name="T20" fmla="*/ 6 w 24"/>
                  <a:gd name="T21" fmla="*/ 48 h 48"/>
                  <a:gd name="T22" fmla="*/ 0 w 24"/>
                  <a:gd name="T23" fmla="*/ 48 h 48"/>
                  <a:gd name="T24" fmla="*/ 0 w 24"/>
                  <a:gd name="T25" fmla="*/ 48 h 4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4" h="48">
                    <a:moveTo>
                      <a:pt x="18" y="0"/>
                    </a:moveTo>
                    <a:lnTo>
                      <a:pt x="18" y="0"/>
                    </a:lnTo>
                    <a:lnTo>
                      <a:pt x="18" y="6"/>
                    </a:lnTo>
                    <a:lnTo>
                      <a:pt x="24" y="18"/>
                    </a:lnTo>
                    <a:lnTo>
                      <a:pt x="18" y="24"/>
                    </a:lnTo>
                    <a:lnTo>
                      <a:pt x="18" y="30"/>
                    </a:lnTo>
                    <a:lnTo>
                      <a:pt x="18" y="36"/>
                    </a:lnTo>
                    <a:lnTo>
                      <a:pt x="12" y="36"/>
                    </a:lnTo>
                    <a:lnTo>
                      <a:pt x="12" y="42"/>
                    </a:lnTo>
                    <a:lnTo>
                      <a:pt x="6" y="48"/>
                    </a:lnTo>
                    <a:lnTo>
                      <a:pt x="0" y="4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4" name="Freeform 297"/>
              <p:cNvSpPr/>
              <p:nvPr/>
            </p:nvSpPr>
            <p:spPr bwMode="auto">
              <a:xfrm>
                <a:off x="3660" y="1503"/>
                <a:ext cx="6" cy="36"/>
              </a:xfrm>
              <a:custGeom>
                <a:avLst/>
                <a:gdLst>
                  <a:gd name="T0" fmla="*/ 0 w 6"/>
                  <a:gd name="T1" fmla="*/ 0 h 36"/>
                  <a:gd name="T2" fmla="*/ 0 w 6"/>
                  <a:gd name="T3" fmla="*/ 12 h 36"/>
                  <a:gd name="T4" fmla="*/ 6 w 6"/>
                  <a:gd name="T5" fmla="*/ 36 h 3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" h="36">
                    <a:moveTo>
                      <a:pt x="0" y="0"/>
                    </a:moveTo>
                    <a:lnTo>
                      <a:pt x="0" y="12"/>
                    </a:lnTo>
                    <a:lnTo>
                      <a:pt x="6" y="3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5" name="Freeform 298"/>
              <p:cNvSpPr/>
              <p:nvPr/>
            </p:nvSpPr>
            <p:spPr bwMode="auto">
              <a:xfrm>
                <a:off x="3390" y="1593"/>
                <a:ext cx="276" cy="222"/>
              </a:xfrm>
              <a:custGeom>
                <a:avLst/>
                <a:gdLst>
                  <a:gd name="T0" fmla="*/ 276 w 276"/>
                  <a:gd name="T1" fmla="*/ 0 h 222"/>
                  <a:gd name="T2" fmla="*/ 276 w 276"/>
                  <a:gd name="T3" fmla="*/ 24 h 222"/>
                  <a:gd name="T4" fmla="*/ 276 w 276"/>
                  <a:gd name="T5" fmla="*/ 48 h 222"/>
                  <a:gd name="T6" fmla="*/ 270 w 276"/>
                  <a:gd name="T7" fmla="*/ 72 h 222"/>
                  <a:gd name="T8" fmla="*/ 270 w 276"/>
                  <a:gd name="T9" fmla="*/ 96 h 222"/>
                  <a:gd name="T10" fmla="*/ 264 w 276"/>
                  <a:gd name="T11" fmla="*/ 120 h 222"/>
                  <a:gd name="T12" fmla="*/ 258 w 276"/>
                  <a:gd name="T13" fmla="*/ 144 h 222"/>
                  <a:gd name="T14" fmla="*/ 228 w 276"/>
                  <a:gd name="T15" fmla="*/ 156 h 222"/>
                  <a:gd name="T16" fmla="*/ 198 w 276"/>
                  <a:gd name="T17" fmla="*/ 168 h 222"/>
                  <a:gd name="T18" fmla="*/ 162 w 276"/>
                  <a:gd name="T19" fmla="*/ 180 h 222"/>
                  <a:gd name="T20" fmla="*/ 132 w 276"/>
                  <a:gd name="T21" fmla="*/ 192 h 222"/>
                  <a:gd name="T22" fmla="*/ 96 w 276"/>
                  <a:gd name="T23" fmla="*/ 198 h 222"/>
                  <a:gd name="T24" fmla="*/ 66 w 276"/>
                  <a:gd name="T25" fmla="*/ 210 h 222"/>
                  <a:gd name="T26" fmla="*/ 30 w 276"/>
                  <a:gd name="T27" fmla="*/ 216 h 222"/>
                  <a:gd name="T28" fmla="*/ 0 w 276"/>
                  <a:gd name="T29" fmla="*/ 222 h 222"/>
                  <a:gd name="T30" fmla="*/ 0 w 276"/>
                  <a:gd name="T31" fmla="*/ 222 h 22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76" h="222">
                    <a:moveTo>
                      <a:pt x="276" y="0"/>
                    </a:moveTo>
                    <a:lnTo>
                      <a:pt x="276" y="24"/>
                    </a:lnTo>
                    <a:lnTo>
                      <a:pt x="276" y="48"/>
                    </a:lnTo>
                    <a:lnTo>
                      <a:pt x="270" y="72"/>
                    </a:lnTo>
                    <a:lnTo>
                      <a:pt x="270" y="96"/>
                    </a:lnTo>
                    <a:lnTo>
                      <a:pt x="264" y="120"/>
                    </a:lnTo>
                    <a:lnTo>
                      <a:pt x="258" y="144"/>
                    </a:lnTo>
                    <a:lnTo>
                      <a:pt x="228" y="156"/>
                    </a:lnTo>
                    <a:lnTo>
                      <a:pt x="198" y="168"/>
                    </a:lnTo>
                    <a:lnTo>
                      <a:pt x="162" y="180"/>
                    </a:lnTo>
                    <a:lnTo>
                      <a:pt x="132" y="192"/>
                    </a:lnTo>
                    <a:lnTo>
                      <a:pt x="96" y="198"/>
                    </a:lnTo>
                    <a:lnTo>
                      <a:pt x="66" y="210"/>
                    </a:lnTo>
                    <a:lnTo>
                      <a:pt x="30" y="216"/>
                    </a:lnTo>
                    <a:lnTo>
                      <a:pt x="0" y="22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6" name="Freeform 299"/>
              <p:cNvSpPr/>
              <p:nvPr/>
            </p:nvSpPr>
            <p:spPr bwMode="auto">
              <a:xfrm>
                <a:off x="3366" y="1497"/>
                <a:ext cx="258" cy="318"/>
              </a:xfrm>
              <a:custGeom>
                <a:avLst/>
                <a:gdLst>
                  <a:gd name="T0" fmla="*/ 24 w 258"/>
                  <a:gd name="T1" fmla="*/ 318 h 318"/>
                  <a:gd name="T2" fmla="*/ 24 w 258"/>
                  <a:gd name="T3" fmla="*/ 318 h 318"/>
                  <a:gd name="T4" fmla="*/ 18 w 258"/>
                  <a:gd name="T5" fmla="*/ 294 h 318"/>
                  <a:gd name="T6" fmla="*/ 12 w 258"/>
                  <a:gd name="T7" fmla="*/ 270 h 318"/>
                  <a:gd name="T8" fmla="*/ 6 w 258"/>
                  <a:gd name="T9" fmla="*/ 246 h 318"/>
                  <a:gd name="T10" fmla="*/ 6 w 258"/>
                  <a:gd name="T11" fmla="*/ 222 h 318"/>
                  <a:gd name="T12" fmla="*/ 0 w 258"/>
                  <a:gd name="T13" fmla="*/ 198 h 318"/>
                  <a:gd name="T14" fmla="*/ 0 w 258"/>
                  <a:gd name="T15" fmla="*/ 174 h 318"/>
                  <a:gd name="T16" fmla="*/ 0 w 258"/>
                  <a:gd name="T17" fmla="*/ 150 h 318"/>
                  <a:gd name="T18" fmla="*/ 6 w 258"/>
                  <a:gd name="T19" fmla="*/ 126 h 318"/>
                  <a:gd name="T20" fmla="*/ 6 w 258"/>
                  <a:gd name="T21" fmla="*/ 102 h 318"/>
                  <a:gd name="T22" fmla="*/ 12 w 258"/>
                  <a:gd name="T23" fmla="*/ 84 h 318"/>
                  <a:gd name="T24" fmla="*/ 12 w 258"/>
                  <a:gd name="T25" fmla="*/ 60 h 318"/>
                  <a:gd name="T26" fmla="*/ 24 w 258"/>
                  <a:gd name="T27" fmla="*/ 36 h 318"/>
                  <a:gd name="T28" fmla="*/ 30 w 258"/>
                  <a:gd name="T29" fmla="*/ 12 h 318"/>
                  <a:gd name="T30" fmla="*/ 36 w 258"/>
                  <a:gd name="T31" fmla="*/ 12 h 318"/>
                  <a:gd name="T32" fmla="*/ 66 w 258"/>
                  <a:gd name="T33" fmla="*/ 6 h 318"/>
                  <a:gd name="T34" fmla="*/ 102 w 258"/>
                  <a:gd name="T35" fmla="*/ 0 h 318"/>
                  <a:gd name="T36" fmla="*/ 132 w 258"/>
                  <a:gd name="T37" fmla="*/ 0 h 318"/>
                  <a:gd name="T38" fmla="*/ 162 w 258"/>
                  <a:gd name="T39" fmla="*/ 0 h 318"/>
                  <a:gd name="T40" fmla="*/ 198 w 258"/>
                  <a:gd name="T41" fmla="*/ 0 h 318"/>
                  <a:gd name="T42" fmla="*/ 228 w 258"/>
                  <a:gd name="T43" fmla="*/ 0 h 318"/>
                  <a:gd name="T44" fmla="*/ 258 w 258"/>
                  <a:gd name="T45" fmla="*/ 0 h 31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58" h="318">
                    <a:moveTo>
                      <a:pt x="24" y="318"/>
                    </a:moveTo>
                    <a:lnTo>
                      <a:pt x="24" y="318"/>
                    </a:lnTo>
                    <a:lnTo>
                      <a:pt x="18" y="294"/>
                    </a:lnTo>
                    <a:lnTo>
                      <a:pt x="12" y="270"/>
                    </a:lnTo>
                    <a:lnTo>
                      <a:pt x="6" y="246"/>
                    </a:lnTo>
                    <a:lnTo>
                      <a:pt x="6" y="222"/>
                    </a:lnTo>
                    <a:lnTo>
                      <a:pt x="0" y="198"/>
                    </a:lnTo>
                    <a:lnTo>
                      <a:pt x="0" y="174"/>
                    </a:lnTo>
                    <a:lnTo>
                      <a:pt x="0" y="150"/>
                    </a:lnTo>
                    <a:lnTo>
                      <a:pt x="6" y="126"/>
                    </a:lnTo>
                    <a:lnTo>
                      <a:pt x="6" y="102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24" y="36"/>
                    </a:lnTo>
                    <a:lnTo>
                      <a:pt x="30" y="12"/>
                    </a:lnTo>
                    <a:lnTo>
                      <a:pt x="36" y="12"/>
                    </a:lnTo>
                    <a:lnTo>
                      <a:pt x="66" y="6"/>
                    </a:lnTo>
                    <a:lnTo>
                      <a:pt x="102" y="0"/>
                    </a:lnTo>
                    <a:lnTo>
                      <a:pt x="132" y="0"/>
                    </a:lnTo>
                    <a:lnTo>
                      <a:pt x="162" y="0"/>
                    </a:lnTo>
                    <a:lnTo>
                      <a:pt x="198" y="0"/>
                    </a:lnTo>
                    <a:lnTo>
                      <a:pt x="228" y="0"/>
                    </a:lnTo>
                    <a:lnTo>
                      <a:pt x="25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7" name="Line 300"/>
              <p:cNvSpPr>
                <a:spLocks noChangeShapeType="1"/>
              </p:cNvSpPr>
              <p:nvPr/>
            </p:nvSpPr>
            <p:spPr bwMode="auto">
              <a:xfrm>
                <a:off x="3666" y="1587"/>
                <a:ext cx="6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8" name="Freeform 301"/>
              <p:cNvSpPr/>
              <p:nvPr/>
            </p:nvSpPr>
            <p:spPr bwMode="auto">
              <a:xfrm>
                <a:off x="3672" y="1479"/>
                <a:ext cx="246" cy="186"/>
              </a:xfrm>
              <a:custGeom>
                <a:avLst/>
                <a:gdLst>
                  <a:gd name="T0" fmla="*/ 0 w 246"/>
                  <a:gd name="T1" fmla="*/ 78 h 186"/>
                  <a:gd name="T2" fmla="*/ 54 w 246"/>
                  <a:gd name="T3" fmla="*/ 78 h 186"/>
                  <a:gd name="T4" fmla="*/ 60 w 246"/>
                  <a:gd name="T5" fmla="*/ 18 h 186"/>
                  <a:gd name="T6" fmla="*/ 66 w 246"/>
                  <a:gd name="T7" fmla="*/ 18 h 186"/>
                  <a:gd name="T8" fmla="*/ 78 w 246"/>
                  <a:gd name="T9" fmla="*/ 12 h 186"/>
                  <a:gd name="T10" fmla="*/ 96 w 246"/>
                  <a:gd name="T11" fmla="*/ 6 h 186"/>
                  <a:gd name="T12" fmla="*/ 114 w 246"/>
                  <a:gd name="T13" fmla="*/ 6 h 186"/>
                  <a:gd name="T14" fmla="*/ 132 w 246"/>
                  <a:gd name="T15" fmla="*/ 6 h 186"/>
                  <a:gd name="T16" fmla="*/ 150 w 246"/>
                  <a:gd name="T17" fmla="*/ 0 h 186"/>
                  <a:gd name="T18" fmla="*/ 168 w 246"/>
                  <a:gd name="T19" fmla="*/ 6 h 186"/>
                  <a:gd name="T20" fmla="*/ 186 w 246"/>
                  <a:gd name="T21" fmla="*/ 6 h 186"/>
                  <a:gd name="T22" fmla="*/ 204 w 246"/>
                  <a:gd name="T23" fmla="*/ 6 h 186"/>
                  <a:gd name="T24" fmla="*/ 222 w 246"/>
                  <a:gd name="T25" fmla="*/ 12 h 186"/>
                  <a:gd name="T26" fmla="*/ 240 w 246"/>
                  <a:gd name="T27" fmla="*/ 18 h 186"/>
                  <a:gd name="T28" fmla="*/ 240 w 246"/>
                  <a:gd name="T29" fmla="*/ 42 h 186"/>
                  <a:gd name="T30" fmla="*/ 240 w 246"/>
                  <a:gd name="T31" fmla="*/ 66 h 186"/>
                  <a:gd name="T32" fmla="*/ 246 w 246"/>
                  <a:gd name="T33" fmla="*/ 96 h 186"/>
                  <a:gd name="T34" fmla="*/ 246 w 246"/>
                  <a:gd name="T35" fmla="*/ 126 h 186"/>
                  <a:gd name="T36" fmla="*/ 246 w 246"/>
                  <a:gd name="T37" fmla="*/ 156 h 186"/>
                  <a:gd name="T38" fmla="*/ 240 w 246"/>
                  <a:gd name="T39" fmla="*/ 186 h 1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46" h="186">
                    <a:moveTo>
                      <a:pt x="0" y="78"/>
                    </a:moveTo>
                    <a:lnTo>
                      <a:pt x="54" y="78"/>
                    </a:lnTo>
                    <a:lnTo>
                      <a:pt x="60" y="18"/>
                    </a:lnTo>
                    <a:lnTo>
                      <a:pt x="66" y="18"/>
                    </a:lnTo>
                    <a:lnTo>
                      <a:pt x="78" y="12"/>
                    </a:lnTo>
                    <a:lnTo>
                      <a:pt x="96" y="6"/>
                    </a:lnTo>
                    <a:lnTo>
                      <a:pt x="114" y="6"/>
                    </a:lnTo>
                    <a:lnTo>
                      <a:pt x="132" y="6"/>
                    </a:lnTo>
                    <a:lnTo>
                      <a:pt x="150" y="0"/>
                    </a:lnTo>
                    <a:lnTo>
                      <a:pt x="168" y="6"/>
                    </a:lnTo>
                    <a:lnTo>
                      <a:pt x="186" y="6"/>
                    </a:lnTo>
                    <a:lnTo>
                      <a:pt x="204" y="6"/>
                    </a:lnTo>
                    <a:lnTo>
                      <a:pt x="222" y="12"/>
                    </a:lnTo>
                    <a:lnTo>
                      <a:pt x="240" y="18"/>
                    </a:lnTo>
                    <a:lnTo>
                      <a:pt x="240" y="42"/>
                    </a:lnTo>
                    <a:lnTo>
                      <a:pt x="240" y="66"/>
                    </a:lnTo>
                    <a:lnTo>
                      <a:pt x="246" y="96"/>
                    </a:lnTo>
                    <a:lnTo>
                      <a:pt x="246" y="126"/>
                    </a:lnTo>
                    <a:lnTo>
                      <a:pt x="246" y="156"/>
                    </a:lnTo>
                    <a:lnTo>
                      <a:pt x="240" y="18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9" name="Freeform 302"/>
              <p:cNvSpPr/>
              <p:nvPr/>
            </p:nvSpPr>
            <p:spPr bwMode="auto">
              <a:xfrm>
                <a:off x="3108" y="1587"/>
                <a:ext cx="258" cy="36"/>
              </a:xfrm>
              <a:custGeom>
                <a:avLst/>
                <a:gdLst>
                  <a:gd name="T0" fmla="*/ 258 w 258"/>
                  <a:gd name="T1" fmla="*/ 36 h 36"/>
                  <a:gd name="T2" fmla="*/ 210 w 258"/>
                  <a:gd name="T3" fmla="*/ 30 h 36"/>
                  <a:gd name="T4" fmla="*/ 168 w 258"/>
                  <a:gd name="T5" fmla="*/ 18 h 36"/>
                  <a:gd name="T6" fmla="*/ 126 w 258"/>
                  <a:gd name="T7" fmla="*/ 12 h 36"/>
                  <a:gd name="T8" fmla="*/ 78 w 258"/>
                  <a:gd name="T9" fmla="*/ 6 h 36"/>
                  <a:gd name="T10" fmla="*/ 36 w 258"/>
                  <a:gd name="T11" fmla="*/ 0 h 36"/>
                  <a:gd name="T12" fmla="*/ 0 w 258"/>
                  <a:gd name="T13" fmla="*/ 0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58" h="36">
                    <a:moveTo>
                      <a:pt x="258" y="36"/>
                    </a:moveTo>
                    <a:lnTo>
                      <a:pt x="210" y="30"/>
                    </a:lnTo>
                    <a:lnTo>
                      <a:pt x="168" y="18"/>
                    </a:lnTo>
                    <a:lnTo>
                      <a:pt x="126" y="12"/>
                    </a:lnTo>
                    <a:lnTo>
                      <a:pt x="78" y="6"/>
                    </a:lnTo>
                    <a:lnTo>
                      <a:pt x="36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0" name="Freeform 303"/>
              <p:cNvSpPr/>
              <p:nvPr/>
            </p:nvSpPr>
            <p:spPr bwMode="auto">
              <a:xfrm>
                <a:off x="3576" y="1941"/>
                <a:ext cx="204" cy="60"/>
              </a:xfrm>
              <a:custGeom>
                <a:avLst/>
                <a:gdLst>
                  <a:gd name="T0" fmla="*/ 0 w 204"/>
                  <a:gd name="T1" fmla="*/ 0 h 60"/>
                  <a:gd name="T2" fmla="*/ 12 w 204"/>
                  <a:gd name="T3" fmla="*/ 12 h 60"/>
                  <a:gd name="T4" fmla="*/ 24 w 204"/>
                  <a:gd name="T5" fmla="*/ 24 h 60"/>
                  <a:gd name="T6" fmla="*/ 36 w 204"/>
                  <a:gd name="T7" fmla="*/ 30 h 60"/>
                  <a:gd name="T8" fmla="*/ 54 w 204"/>
                  <a:gd name="T9" fmla="*/ 36 h 60"/>
                  <a:gd name="T10" fmla="*/ 66 w 204"/>
                  <a:gd name="T11" fmla="*/ 42 h 60"/>
                  <a:gd name="T12" fmla="*/ 78 w 204"/>
                  <a:gd name="T13" fmla="*/ 48 h 60"/>
                  <a:gd name="T14" fmla="*/ 96 w 204"/>
                  <a:gd name="T15" fmla="*/ 54 h 60"/>
                  <a:gd name="T16" fmla="*/ 108 w 204"/>
                  <a:gd name="T17" fmla="*/ 60 h 60"/>
                  <a:gd name="T18" fmla="*/ 126 w 204"/>
                  <a:gd name="T19" fmla="*/ 60 h 60"/>
                  <a:gd name="T20" fmla="*/ 144 w 204"/>
                  <a:gd name="T21" fmla="*/ 60 h 60"/>
                  <a:gd name="T22" fmla="*/ 156 w 204"/>
                  <a:gd name="T23" fmla="*/ 60 h 60"/>
                  <a:gd name="T24" fmla="*/ 174 w 204"/>
                  <a:gd name="T25" fmla="*/ 60 h 60"/>
                  <a:gd name="T26" fmla="*/ 186 w 204"/>
                  <a:gd name="T27" fmla="*/ 60 h 60"/>
                  <a:gd name="T28" fmla="*/ 204 w 204"/>
                  <a:gd name="T29" fmla="*/ 54 h 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04" h="60">
                    <a:moveTo>
                      <a:pt x="0" y="0"/>
                    </a:moveTo>
                    <a:lnTo>
                      <a:pt x="12" y="12"/>
                    </a:lnTo>
                    <a:lnTo>
                      <a:pt x="24" y="24"/>
                    </a:lnTo>
                    <a:lnTo>
                      <a:pt x="36" y="30"/>
                    </a:lnTo>
                    <a:lnTo>
                      <a:pt x="54" y="36"/>
                    </a:lnTo>
                    <a:lnTo>
                      <a:pt x="66" y="42"/>
                    </a:lnTo>
                    <a:lnTo>
                      <a:pt x="78" y="48"/>
                    </a:lnTo>
                    <a:lnTo>
                      <a:pt x="96" y="54"/>
                    </a:lnTo>
                    <a:lnTo>
                      <a:pt x="108" y="60"/>
                    </a:lnTo>
                    <a:lnTo>
                      <a:pt x="126" y="60"/>
                    </a:lnTo>
                    <a:lnTo>
                      <a:pt x="144" y="60"/>
                    </a:lnTo>
                    <a:lnTo>
                      <a:pt x="156" y="60"/>
                    </a:lnTo>
                    <a:lnTo>
                      <a:pt x="174" y="60"/>
                    </a:lnTo>
                    <a:lnTo>
                      <a:pt x="186" y="60"/>
                    </a:lnTo>
                    <a:lnTo>
                      <a:pt x="204" y="54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1" name="Freeform 304"/>
              <p:cNvSpPr/>
              <p:nvPr/>
            </p:nvSpPr>
            <p:spPr bwMode="auto">
              <a:xfrm>
                <a:off x="2940" y="1587"/>
                <a:ext cx="570" cy="588"/>
              </a:xfrm>
              <a:custGeom>
                <a:avLst/>
                <a:gdLst>
                  <a:gd name="T0" fmla="*/ 156 w 570"/>
                  <a:gd name="T1" fmla="*/ 0 h 588"/>
                  <a:gd name="T2" fmla="*/ 144 w 570"/>
                  <a:gd name="T3" fmla="*/ 0 h 588"/>
                  <a:gd name="T4" fmla="*/ 126 w 570"/>
                  <a:gd name="T5" fmla="*/ 0 h 588"/>
                  <a:gd name="T6" fmla="*/ 114 w 570"/>
                  <a:gd name="T7" fmla="*/ 6 h 588"/>
                  <a:gd name="T8" fmla="*/ 102 w 570"/>
                  <a:gd name="T9" fmla="*/ 18 h 588"/>
                  <a:gd name="T10" fmla="*/ 96 w 570"/>
                  <a:gd name="T11" fmla="*/ 30 h 588"/>
                  <a:gd name="T12" fmla="*/ 96 w 570"/>
                  <a:gd name="T13" fmla="*/ 48 h 588"/>
                  <a:gd name="T14" fmla="*/ 96 w 570"/>
                  <a:gd name="T15" fmla="*/ 60 h 588"/>
                  <a:gd name="T16" fmla="*/ 108 w 570"/>
                  <a:gd name="T17" fmla="*/ 72 h 588"/>
                  <a:gd name="T18" fmla="*/ 114 w 570"/>
                  <a:gd name="T19" fmla="*/ 84 h 588"/>
                  <a:gd name="T20" fmla="*/ 90 w 570"/>
                  <a:gd name="T21" fmla="*/ 102 h 588"/>
                  <a:gd name="T22" fmla="*/ 66 w 570"/>
                  <a:gd name="T23" fmla="*/ 126 h 588"/>
                  <a:gd name="T24" fmla="*/ 42 w 570"/>
                  <a:gd name="T25" fmla="*/ 150 h 588"/>
                  <a:gd name="T26" fmla="*/ 30 w 570"/>
                  <a:gd name="T27" fmla="*/ 180 h 588"/>
                  <a:gd name="T28" fmla="*/ 12 w 570"/>
                  <a:gd name="T29" fmla="*/ 210 h 588"/>
                  <a:gd name="T30" fmla="*/ 6 w 570"/>
                  <a:gd name="T31" fmla="*/ 240 h 588"/>
                  <a:gd name="T32" fmla="*/ 0 w 570"/>
                  <a:gd name="T33" fmla="*/ 276 h 588"/>
                  <a:gd name="T34" fmla="*/ 6 w 570"/>
                  <a:gd name="T35" fmla="*/ 306 h 588"/>
                  <a:gd name="T36" fmla="*/ 12 w 570"/>
                  <a:gd name="T37" fmla="*/ 342 h 588"/>
                  <a:gd name="T38" fmla="*/ 18 w 570"/>
                  <a:gd name="T39" fmla="*/ 372 h 588"/>
                  <a:gd name="T40" fmla="*/ 36 w 570"/>
                  <a:gd name="T41" fmla="*/ 402 h 588"/>
                  <a:gd name="T42" fmla="*/ 84 w 570"/>
                  <a:gd name="T43" fmla="*/ 450 h 588"/>
                  <a:gd name="T44" fmla="*/ 126 w 570"/>
                  <a:gd name="T45" fmla="*/ 486 h 588"/>
                  <a:gd name="T46" fmla="*/ 174 w 570"/>
                  <a:gd name="T47" fmla="*/ 510 h 588"/>
                  <a:gd name="T48" fmla="*/ 222 w 570"/>
                  <a:gd name="T49" fmla="*/ 534 h 588"/>
                  <a:gd name="T50" fmla="*/ 270 w 570"/>
                  <a:gd name="T51" fmla="*/ 558 h 588"/>
                  <a:gd name="T52" fmla="*/ 324 w 570"/>
                  <a:gd name="T53" fmla="*/ 570 h 588"/>
                  <a:gd name="T54" fmla="*/ 378 w 570"/>
                  <a:gd name="T55" fmla="*/ 582 h 588"/>
                  <a:gd name="T56" fmla="*/ 432 w 570"/>
                  <a:gd name="T57" fmla="*/ 588 h 588"/>
                  <a:gd name="T58" fmla="*/ 486 w 570"/>
                  <a:gd name="T59" fmla="*/ 588 h 588"/>
                  <a:gd name="T60" fmla="*/ 534 w 570"/>
                  <a:gd name="T61" fmla="*/ 588 h 588"/>
                  <a:gd name="T62" fmla="*/ 570 w 570"/>
                  <a:gd name="T63" fmla="*/ 582 h 58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70" h="588">
                    <a:moveTo>
                      <a:pt x="162" y="0"/>
                    </a:moveTo>
                    <a:lnTo>
                      <a:pt x="156" y="0"/>
                    </a:lnTo>
                    <a:lnTo>
                      <a:pt x="150" y="0"/>
                    </a:lnTo>
                    <a:lnTo>
                      <a:pt x="144" y="0"/>
                    </a:lnTo>
                    <a:lnTo>
                      <a:pt x="138" y="0"/>
                    </a:lnTo>
                    <a:lnTo>
                      <a:pt x="126" y="0"/>
                    </a:lnTo>
                    <a:lnTo>
                      <a:pt x="120" y="6"/>
                    </a:lnTo>
                    <a:lnTo>
                      <a:pt x="114" y="6"/>
                    </a:lnTo>
                    <a:lnTo>
                      <a:pt x="108" y="12"/>
                    </a:lnTo>
                    <a:lnTo>
                      <a:pt x="102" y="18"/>
                    </a:lnTo>
                    <a:lnTo>
                      <a:pt x="102" y="24"/>
                    </a:lnTo>
                    <a:lnTo>
                      <a:pt x="96" y="30"/>
                    </a:lnTo>
                    <a:lnTo>
                      <a:pt x="96" y="36"/>
                    </a:lnTo>
                    <a:lnTo>
                      <a:pt x="96" y="48"/>
                    </a:lnTo>
                    <a:lnTo>
                      <a:pt x="96" y="54"/>
                    </a:lnTo>
                    <a:lnTo>
                      <a:pt x="96" y="60"/>
                    </a:lnTo>
                    <a:lnTo>
                      <a:pt x="102" y="66"/>
                    </a:lnTo>
                    <a:lnTo>
                      <a:pt x="108" y="72"/>
                    </a:lnTo>
                    <a:lnTo>
                      <a:pt x="108" y="78"/>
                    </a:lnTo>
                    <a:lnTo>
                      <a:pt x="114" y="84"/>
                    </a:lnTo>
                    <a:lnTo>
                      <a:pt x="102" y="90"/>
                    </a:lnTo>
                    <a:lnTo>
                      <a:pt x="90" y="102"/>
                    </a:lnTo>
                    <a:lnTo>
                      <a:pt x="78" y="114"/>
                    </a:lnTo>
                    <a:lnTo>
                      <a:pt x="66" y="126"/>
                    </a:lnTo>
                    <a:lnTo>
                      <a:pt x="54" y="138"/>
                    </a:lnTo>
                    <a:lnTo>
                      <a:pt x="42" y="150"/>
                    </a:lnTo>
                    <a:lnTo>
                      <a:pt x="36" y="168"/>
                    </a:lnTo>
                    <a:lnTo>
                      <a:pt x="30" y="180"/>
                    </a:lnTo>
                    <a:lnTo>
                      <a:pt x="18" y="192"/>
                    </a:lnTo>
                    <a:lnTo>
                      <a:pt x="12" y="210"/>
                    </a:lnTo>
                    <a:lnTo>
                      <a:pt x="12" y="228"/>
                    </a:lnTo>
                    <a:lnTo>
                      <a:pt x="6" y="240"/>
                    </a:lnTo>
                    <a:lnTo>
                      <a:pt x="6" y="258"/>
                    </a:lnTo>
                    <a:lnTo>
                      <a:pt x="0" y="276"/>
                    </a:lnTo>
                    <a:lnTo>
                      <a:pt x="0" y="294"/>
                    </a:lnTo>
                    <a:lnTo>
                      <a:pt x="6" y="306"/>
                    </a:lnTo>
                    <a:lnTo>
                      <a:pt x="6" y="324"/>
                    </a:lnTo>
                    <a:lnTo>
                      <a:pt x="12" y="342"/>
                    </a:lnTo>
                    <a:lnTo>
                      <a:pt x="12" y="360"/>
                    </a:lnTo>
                    <a:lnTo>
                      <a:pt x="18" y="372"/>
                    </a:lnTo>
                    <a:lnTo>
                      <a:pt x="24" y="390"/>
                    </a:lnTo>
                    <a:lnTo>
                      <a:pt x="36" y="402"/>
                    </a:lnTo>
                    <a:lnTo>
                      <a:pt x="54" y="426"/>
                    </a:lnTo>
                    <a:lnTo>
                      <a:pt x="84" y="450"/>
                    </a:lnTo>
                    <a:lnTo>
                      <a:pt x="102" y="468"/>
                    </a:lnTo>
                    <a:lnTo>
                      <a:pt x="126" y="486"/>
                    </a:lnTo>
                    <a:lnTo>
                      <a:pt x="150" y="498"/>
                    </a:lnTo>
                    <a:lnTo>
                      <a:pt x="174" y="510"/>
                    </a:lnTo>
                    <a:lnTo>
                      <a:pt x="198" y="522"/>
                    </a:lnTo>
                    <a:lnTo>
                      <a:pt x="222" y="534"/>
                    </a:lnTo>
                    <a:lnTo>
                      <a:pt x="246" y="546"/>
                    </a:lnTo>
                    <a:lnTo>
                      <a:pt x="270" y="558"/>
                    </a:lnTo>
                    <a:lnTo>
                      <a:pt x="294" y="564"/>
                    </a:lnTo>
                    <a:lnTo>
                      <a:pt x="324" y="570"/>
                    </a:lnTo>
                    <a:lnTo>
                      <a:pt x="348" y="576"/>
                    </a:lnTo>
                    <a:lnTo>
                      <a:pt x="378" y="582"/>
                    </a:lnTo>
                    <a:lnTo>
                      <a:pt x="402" y="588"/>
                    </a:lnTo>
                    <a:lnTo>
                      <a:pt x="432" y="588"/>
                    </a:lnTo>
                    <a:lnTo>
                      <a:pt x="456" y="588"/>
                    </a:lnTo>
                    <a:lnTo>
                      <a:pt x="486" y="588"/>
                    </a:lnTo>
                    <a:lnTo>
                      <a:pt x="510" y="588"/>
                    </a:lnTo>
                    <a:lnTo>
                      <a:pt x="534" y="588"/>
                    </a:lnTo>
                    <a:lnTo>
                      <a:pt x="564" y="582"/>
                    </a:lnTo>
                    <a:lnTo>
                      <a:pt x="570" y="58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2" name="Freeform 305"/>
              <p:cNvSpPr/>
              <p:nvPr/>
            </p:nvSpPr>
            <p:spPr bwMode="auto">
              <a:xfrm>
                <a:off x="3714" y="1425"/>
                <a:ext cx="72" cy="54"/>
              </a:xfrm>
              <a:custGeom>
                <a:avLst/>
                <a:gdLst>
                  <a:gd name="T0" fmla="*/ 72 w 72"/>
                  <a:gd name="T1" fmla="*/ 54 h 54"/>
                  <a:gd name="T2" fmla="*/ 60 w 72"/>
                  <a:gd name="T3" fmla="*/ 42 h 54"/>
                  <a:gd name="T4" fmla="*/ 48 w 72"/>
                  <a:gd name="T5" fmla="*/ 30 h 54"/>
                  <a:gd name="T6" fmla="*/ 30 w 72"/>
                  <a:gd name="T7" fmla="*/ 18 h 54"/>
                  <a:gd name="T8" fmla="*/ 18 w 72"/>
                  <a:gd name="T9" fmla="*/ 6 h 54"/>
                  <a:gd name="T10" fmla="*/ 0 w 72"/>
                  <a:gd name="T11" fmla="*/ 0 h 5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2" h="54">
                    <a:moveTo>
                      <a:pt x="72" y="54"/>
                    </a:moveTo>
                    <a:lnTo>
                      <a:pt x="60" y="42"/>
                    </a:lnTo>
                    <a:lnTo>
                      <a:pt x="48" y="30"/>
                    </a:lnTo>
                    <a:lnTo>
                      <a:pt x="30" y="18"/>
                    </a:lnTo>
                    <a:lnTo>
                      <a:pt x="18" y="6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3" name="Freeform 306"/>
              <p:cNvSpPr/>
              <p:nvPr/>
            </p:nvSpPr>
            <p:spPr bwMode="auto">
              <a:xfrm>
                <a:off x="3948" y="1821"/>
                <a:ext cx="48" cy="222"/>
              </a:xfrm>
              <a:custGeom>
                <a:avLst/>
                <a:gdLst>
                  <a:gd name="T0" fmla="*/ 12 w 48"/>
                  <a:gd name="T1" fmla="*/ 222 h 222"/>
                  <a:gd name="T2" fmla="*/ 24 w 48"/>
                  <a:gd name="T3" fmla="*/ 210 h 222"/>
                  <a:gd name="T4" fmla="*/ 30 w 48"/>
                  <a:gd name="T5" fmla="*/ 198 h 222"/>
                  <a:gd name="T6" fmla="*/ 36 w 48"/>
                  <a:gd name="T7" fmla="*/ 186 h 222"/>
                  <a:gd name="T8" fmla="*/ 42 w 48"/>
                  <a:gd name="T9" fmla="*/ 168 h 222"/>
                  <a:gd name="T10" fmla="*/ 42 w 48"/>
                  <a:gd name="T11" fmla="*/ 156 h 222"/>
                  <a:gd name="T12" fmla="*/ 48 w 48"/>
                  <a:gd name="T13" fmla="*/ 144 h 222"/>
                  <a:gd name="T14" fmla="*/ 48 w 48"/>
                  <a:gd name="T15" fmla="*/ 126 h 222"/>
                  <a:gd name="T16" fmla="*/ 48 w 48"/>
                  <a:gd name="T17" fmla="*/ 114 h 222"/>
                  <a:gd name="T18" fmla="*/ 48 w 48"/>
                  <a:gd name="T19" fmla="*/ 102 h 222"/>
                  <a:gd name="T20" fmla="*/ 42 w 48"/>
                  <a:gd name="T21" fmla="*/ 84 h 222"/>
                  <a:gd name="T22" fmla="*/ 42 w 48"/>
                  <a:gd name="T23" fmla="*/ 72 h 222"/>
                  <a:gd name="T24" fmla="*/ 36 w 48"/>
                  <a:gd name="T25" fmla="*/ 60 h 222"/>
                  <a:gd name="T26" fmla="*/ 30 w 48"/>
                  <a:gd name="T27" fmla="*/ 48 h 222"/>
                  <a:gd name="T28" fmla="*/ 24 w 48"/>
                  <a:gd name="T29" fmla="*/ 36 h 222"/>
                  <a:gd name="T30" fmla="*/ 18 w 48"/>
                  <a:gd name="T31" fmla="*/ 24 h 222"/>
                  <a:gd name="T32" fmla="*/ 6 w 48"/>
                  <a:gd name="T33" fmla="*/ 12 h 222"/>
                  <a:gd name="T34" fmla="*/ 0 w 48"/>
                  <a:gd name="T35" fmla="*/ 0 h 22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8" h="222">
                    <a:moveTo>
                      <a:pt x="12" y="222"/>
                    </a:moveTo>
                    <a:lnTo>
                      <a:pt x="24" y="210"/>
                    </a:lnTo>
                    <a:lnTo>
                      <a:pt x="30" y="198"/>
                    </a:lnTo>
                    <a:lnTo>
                      <a:pt x="36" y="186"/>
                    </a:lnTo>
                    <a:lnTo>
                      <a:pt x="42" y="168"/>
                    </a:lnTo>
                    <a:lnTo>
                      <a:pt x="42" y="156"/>
                    </a:lnTo>
                    <a:lnTo>
                      <a:pt x="48" y="144"/>
                    </a:lnTo>
                    <a:lnTo>
                      <a:pt x="48" y="126"/>
                    </a:lnTo>
                    <a:lnTo>
                      <a:pt x="48" y="114"/>
                    </a:lnTo>
                    <a:lnTo>
                      <a:pt x="48" y="102"/>
                    </a:lnTo>
                    <a:lnTo>
                      <a:pt x="42" y="84"/>
                    </a:lnTo>
                    <a:lnTo>
                      <a:pt x="42" y="72"/>
                    </a:lnTo>
                    <a:lnTo>
                      <a:pt x="36" y="60"/>
                    </a:lnTo>
                    <a:lnTo>
                      <a:pt x="30" y="48"/>
                    </a:lnTo>
                    <a:lnTo>
                      <a:pt x="24" y="36"/>
                    </a:lnTo>
                    <a:lnTo>
                      <a:pt x="18" y="24"/>
                    </a:lnTo>
                    <a:lnTo>
                      <a:pt x="6" y="12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4" name="Freeform 307"/>
              <p:cNvSpPr/>
              <p:nvPr/>
            </p:nvSpPr>
            <p:spPr bwMode="auto">
              <a:xfrm>
                <a:off x="3774" y="2019"/>
                <a:ext cx="336" cy="234"/>
              </a:xfrm>
              <a:custGeom>
                <a:avLst/>
                <a:gdLst>
                  <a:gd name="T0" fmla="*/ 0 w 336"/>
                  <a:gd name="T1" fmla="*/ 156 h 234"/>
                  <a:gd name="T2" fmla="*/ 30 w 336"/>
                  <a:gd name="T3" fmla="*/ 144 h 234"/>
                  <a:gd name="T4" fmla="*/ 60 w 336"/>
                  <a:gd name="T5" fmla="*/ 138 h 234"/>
                  <a:gd name="T6" fmla="*/ 90 w 336"/>
                  <a:gd name="T7" fmla="*/ 120 h 234"/>
                  <a:gd name="T8" fmla="*/ 102 w 336"/>
                  <a:gd name="T9" fmla="*/ 102 h 234"/>
                  <a:gd name="T10" fmla="*/ 108 w 336"/>
                  <a:gd name="T11" fmla="*/ 78 h 234"/>
                  <a:gd name="T12" fmla="*/ 132 w 336"/>
                  <a:gd name="T13" fmla="*/ 42 h 234"/>
                  <a:gd name="T14" fmla="*/ 156 w 336"/>
                  <a:gd name="T15" fmla="*/ 18 h 234"/>
                  <a:gd name="T16" fmla="*/ 174 w 336"/>
                  <a:gd name="T17" fmla="*/ 6 h 234"/>
                  <a:gd name="T18" fmla="*/ 198 w 336"/>
                  <a:gd name="T19" fmla="*/ 0 h 234"/>
                  <a:gd name="T20" fmla="*/ 216 w 336"/>
                  <a:gd name="T21" fmla="*/ 0 h 234"/>
                  <a:gd name="T22" fmla="*/ 240 w 336"/>
                  <a:gd name="T23" fmla="*/ 6 h 234"/>
                  <a:gd name="T24" fmla="*/ 258 w 336"/>
                  <a:gd name="T25" fmla="*/ 18 h 234"/>
                  <a:gd name="T26" fmla="*/ 276 w 336"/>
                  <a:gd name="T27" fmla="*/ 30 h 234"/>
                  <a:gd name="T28" fmla="*/ 294 w 336"/>
                  <a:gd name="T29" fmla="*/ 42 h 234"/>
                  <a:gd name="T30" fmla="*/ 306 w 336"/>
                  <a:gd name="T31" fmla="*/ 66 h 234"/>
                  <a:gd name="T32" fmla="*/ 300 w 336"/>
                  <a:gd name="T33" fmla="*/ 84 h 234"/>
                  <a:gd name="T34" fmla="*/ 318 w 336"/>
                  <a:gd name="T35" fmla="*/ 90 h 234"/>
                  <a:gd name="T36" fmla="*/ 336 w 336"/>
                  <a:gd name="T37" fmla="*/ 102 h 234"/>
                  <a:gd name="T38" fmla="*/ 336 w 336"/>
                  <a:gd name="T39" fmla="*/ 114 h 234"/>
                  <a:gd name="T40" fmla="*/ 336 w 336"/>
                  <a:gd name="T41" fmla="*/ 132 h 234"/>
                  <a:gd name="T42" fmla="*/ 330 w 336"/>
                  <a:gd name="T43" fmla="*/ 138 h 234"/>
                  <a:gd name="T44" fmla="*/ 318 w 336"/>
                  <a:gd name="T45" fmla="*/ 144 h 234"/>
                  <a:gd name="T46" fmla="*/ 282 w 336"/>
                  <a:gd name="T47" fmla="*/ 150 h 234"/>
                  <a:gd name="T48" fmla="*/ 288 w 336"/>
                  <a:gd name="T49" fmla="*/ 156 h 234"/>
                  <a:gd name="T50" fmla="*/ 288 w 336"/>
                  <a:gd name="T51" fmla="*/ 168 h 234"/>
                  <a:gd name="T52" fmla="*/ 282 w 336"/>
                  <a:gd name="T53" fmla="*/ 180 h 234"/>
                  <a:gd name="T54" fmla="*/ 264 w 336"/>
                  <a:gd name="T55" fmla="*/ 192 h 234"/>
                  <a:gd name="T56" fmla="*/ 246 w 336"/>
                  <a:gd name="T57" fmla="*/ 192 h 234"/>
                  <a:gd name="T58" fmla="*/ 240 w 336"/>
                  <a:gd name="T59" fmla="*/ 192 h 234"/>
                  <a:gd name="T60" fmla="*/ 240 w 336"/>
                  <a:gd name="T61" fmla="*/ 204 h 234"/>
                  <a:gd name="T62" fmla="*/ 234 w 336"/>
                  <a:gd name="T63" fmla="*/ 210 h 234"/>
                  <a:gd name="T64" fmla="*/ 222 w 336"/>
                  <a:gd name="T65" fmla="*/ 216 h 234"/>
                  <a:gd name="T66" fmla="*/ 204 w 336"/>
                  <a:gd name="T67" fmla="*/ 216 h 234"/>
                  <a:gd name="T68" fmla="*/ 168 w 336"/>
                  <a:gd name="T69" fmla="*/ 210 h 234"/>
                  <a:gd name="T70" fmla="*/ 138 w 336"/>
                  <a:gd name="T71" fmla="*/ 210 h 234"/>
                  <a:gd name="T72" fmla="*/ 108 w 336"/>
                  <a:gd name="T73" fmla="*/ 216 h 234"/>
                  <a:gd name="T74" fmla="*/ 84 w 336"/>
                  <a:gd name="T75" fmla="*/ 228 h 234"/>
                  <a:gd name="T76" fmla="*/ 60 w 336"/>
                  <a:gd name="T77" fmla="*/ 234 h 234"/>
                  <a:gd name="T78" fmla="*/ 0 w 336"/>
                  <a:gd name="T79" fmla="*/ 156 h 23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336" h="234">
                    <a:moveTo>
                      <a:pt x="0" y="156"/>
                    </a:moveTo>
                    <a:lnTo>
                      <a:pt x="30" y="144"/>
                    </a:lnTo>
                    <a:lnTo>
                      <a:pt x="60" y="138"/>
                    </a:lnTo>
                    <a:lnTo>
                      <a:pt x="90" y="120"/>
                    </a:lnTo>
                    <a:lnTo>
                      <a:pt x="102" y="102"/>
                    </a:lnTo>
                    <a:lnTo>
                      <a:pt x="108" y="78"/>
                    </a:lnTo>
                    <a:lnTo>
                      <a:pt x="132" y="42"/>
                    </a:lnTo>
                    <a:lnTo>
                      <a:pt x="156" y="18"/>
                    </a:lnTo>
                    <a:lnTo>
                      <a:pt x="174" y="6"/>
                    </a:lnTo>
                    <a:lnTo>
                      <a:pt x="198" y="0"/>
                    </a:lnTo>
                    <a:lnTo>
                      <a:pt x="216" y="0"/>
                    </a:lnTo>
                    <a:lnTo>
                      <a:pt x="240" y="6"/>
                    </a:lnTo>
                    <a:lnTo>
                      <a:pt x="258" y="18"/>
                    </a:lnTo>
                    <a:lnTo>
                      <a:pt x="276" y="30"/>
                    </a:lnTo>
                    <a:lnTo>
                      <a:pt x="294" y="42"/>
                    </a:lnTo>
                    <a:lnTo>
                      <a:pt x="306" y="66"/>
                    </a:lnTo>
                    <a:lnTo>
                      <a:pt x="300" y="84"/>
                    </a:lnTo>
                    <a:lnTo>
                      <a:pt x="318" y="90"/>
                    </a:lnTo>
                    <a:lnTo>
                      <a:pt x="336" y="102"/>
                    </a:lnTo>
                    <a:lnTo>
                      <a:pt x="336" y="114"/>
                    </a:lnTo>
                    <a:lnTo>
                      <a:pt x="336" y="132"/>
                    </a:lnTo>
                    <a:lnTo>
                      <a:pt x="330" y="138"/>
                    </a:lnTo>
                    <a:lnTo>
                      <a:pt x="318" y="144"/>
                    </a:lnTo>
                    <a:lnTo>
                      <a:pt x="282" y="150"/>
                    </a:lnTo>
                    <a:lnTo>
                      <a:pt x="288" y="156"/>
                    </a:lnTo>
                    <a:lnTo>
                      <a:pt x="288" y="168"/>
                    </a:lnTo>
                    <a:lnTo>
                      <a:pt x="282" y="180"/>
                    </a:lnTo>
                    <a:lnTo>
                      <a:pt x="264" y="192"/>
                    </a:lnTo>
                    <a:lnTo>
                      <a:pt x="246" y="192"/>
                    </a:lnTo>
                    <a:lnTo>
                      <a:pt x="240" y="192"/>
                    </a:lnTo>
                    <a:lnTo>
                      <a:pt x="240" y="204"/>
                    </a:lnTo>
                    <a:lnTo>
                      <a:pt x="234" y="210"/>
                    </a:lnTo>
                    <a:lnTo>
                      <a:pt x="222" y="216"/>
                    </a:lnTo>
                    <a:lnTo>
                      <a:pt x="204" y="216"/>
                    </a:lnTo>
                    <a:lnTo>
                      <a:pt x="168" y="210"/>
                    </a:lnTo>
                    <a:lnTo>
                      <a:pt x="138" y="210"/>
                    </a:lnTo>
                    <a:lnTo>
                      <a:pt x="108" y="216"/>
                    </a:lnTo>
                    <a:lnTo>
                      <a:pt x="84" y="228"/>
                    </a:lnTo>
                    <a:lnTo>
                      <a:pt x="60" y="234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FF99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5" name="Freeform 308"/>
              <p:cNvSpPr/>
              <p:nvPr/>
            </p:nvSpPr>
            <p:spPr bwMode="auto">
              <a:xfrm>
                <a:off x="3774" y="2019"/>
                <a:ext cx="336" cy="234"/>
              </a:xfrm>
              <a:custGeom>
                <a:avLst/>
                <a:gdLst>
                  <a:gd name="T0" fmla="*/ 0 w 336"/>
                  <a:gd name="T1" fmla="*/ 156 h 234"/>
                  <a:gd name="T2" fmla="*/ 30 w 336"/>
                  <a:gd name="T3" fmla="*/ 144 h 234"/>
                  <a:gd name="T4" fmla="*/ 60 w 336"/>
                  <a:gd name="T5" fmla="*/ 138 h 234"/>
                  <a:gd name="T6" fmla="*/ 90 w 336"/>
                  <a:gd name="T7" fmla="*/ 120 h 234"/>
                  <a:gd name="T8" fmla="*/ 102 w 336"/>
                  <a:gd name="T9" fmla="*/ 102 h 234"/>
                  <a:gd name="T10" fmla="*/ 108 w 336"/>
                  <a:gd name="T11" fmla="*/ 78 h 234"/>
                  <a:gd name="T12" fmla="*/ 132 w 336"/>
                  <a:gd name="T13" fmla="*/ 42 h 234"/>
                  <a:gd name="T14" fmla="*/ 156 w 336"/>
                  <a:gd name="T15" fmla="*/ 18 h 234"/>
                  <a:gd name="T16" fmla="*/ 174 w 336"/>
                  <a:gd name="T17" fmla="*/ 6 h 234"/>
                  <a:gd name="T18" fmla="*/ 198 w 336"/>
                  <a:gd name="T19" fmla="*/ 0 h 234"/>
                  <a:gd name="T20" fmla="*/ 216 w 336"/>
                  <a:gd name="T21" fmla="*/ 0 h 234"/>
                  <a:gd name="T22" fmla="*/ 240 w 336"/>
                  <a:gd name="T23" fmla="*/ 6 h 234"/>
                  <a:gd name="T24" fmla="*/ 258 w 336"/>
                  <a:gd name="T25" fmla="*/ 18 h 234"/>
                  <a:gd name="T26" fmla="*/ 276 w 336"/>
                  <a:gd name="T27" fmla="*/ 30 h 234"/>
                  <a:gd name="T28" fmla="*/ 294 w 336"/>
                  <a:gd name="T29" fmla="*/ 42 h 234"/>
                  <a:gd name="T30" fmla="*/ 306 w 336"/>
                  <a:gd name="T31" fmla="*/ 66 h 234"/>
                  <a:gd name="T32" fmla="*/ 300 w 336"/>
                  <a:gd name="T33" fmla="*/ 84 h 234"/>
                  <a:gd name="T34" fmla="*/ 318 w 336"/>
                  <a:gd name="T35" fmla="*/ 90 h 234"/>
                  <a:gd name="T36" fmla="*/ 336 w 336"/>
                  <a:gd name="T37" fmla="*/ 102 h 234"/>
                  <a:gd name="T38" fmla="*/ 336 w 336"/>
                  <a:gd name="T39" fmla="*/ 114 h 234"/>
                  <a:gd name="T40" fmla="*/ 336 w 336"/>
                  <a:gd name="T41" fmla="*/ 132 h 234"/>
                  <a:gd name="T42" fmla="*/ 330 w 336"/>
                  <a:gd name="T43" fmla="*/ 138 h 234"/>
                  <a:gd name="T44" fmla="*/ 318 w 336"/>
                  <a:gd name="T45" fmla="*/ 144 h 234"/>
                  <a:gd name="T46" fmla="*/ 282 w 336"/>
                  <a:gd name="T47" fmla="*/ 150 h 234"/>
                  <a:gd name="T48" fmla="*/ 288 w 336"/>
                  <a:gd name="T49" fmla="*/ 156 h 234"/>
                  <a:gd name="T50" fmla="*/ 288 w 336"/>
                  <a:gd name="T51" fmla="*/ 168 h 234"/>
                  <a:gd name="T52" fmla="*/ 282 w 336"/>
                  <a:gd name="T53" fmla="*/ 180 h 234"/>
                  <a:gd name="T54" fmla="*/ 264 w 336"/>
                  <a:gd name="T55" fmla="*/ 192 h 234"/>
                  <a:gd name="T56" fmla="*/ 246 w 336"/>
                  <a:gd name="T57" fmla="*/ 192 h 234"/>
                  <a:gd name="T58" fmla="*/ 240 w 336"/>
                  <a:gd name="T59" fmla="*/ 192 h 234"/>
                  <a:gd name="T60" fmla="*/ 240 w 336"/>
                  <a:gd name="T61" fmla="*/ 204 h 234"/>
                  <a:gd name="T62" fmla="*/ 234 w 336"/>
                  <a:gd name="T63" fmla="*/ 210 h 234"/>
                  <a:gd name="T64" fmla="*/ 222 w 336"/>
                  <a:gd name="T65" fmla="*/ 216 h 234"/>
                  <a:gd name="T66" fmla="*/ 204 w 336"/>
                  <a:gd name="T67" fmla="*/ 216 h 234"/>
                  <a:gd name="T68" fmla="*/ 168 w 336"/>
                  <a:gd name="T69" fmla="*/ 210 h 234"/>
                  <a:gd name="T70" fmla="*/ 138 w 336"/>
                  <a:gd name="T71" fmla="*/ 210 h 234"/>
                  <a:gd name="T72" fmla="*/ 108 w 336"/>
                  <a:gd name="T73" fmla="*/ 216 h 234"/>
                  <a:gd name="T74" fmla="*/ 84 w 336"/>
                  <a:gd name="T75" fmla="*/ 228 h 234"/>
                  <a:gd name="T76" fmla="*/ 60 w 336"/>
                  <a:gd name="T77" fmla="*/ 234 h 234"/>
                  <a:gd name="T78" fmla="*/ 0 w 336"/>
                  <a:gd name="T79" fmla="*/ 156 h 23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336" h="234">
                    <a:moveTo>
                      <a:pt x="0" y="156"/>
                    </a:moveTo>
                    <a:lnTo>
                      <a:pt x="30" y="144"/>
                    </a:lnTo>
                    <a:lnTo>
                      <a:pt x="60" y="138"/>
                    </a:lnTo>
                    <a:lnTo>
                      <a:pt x="90" y="120"/>
                    </a:lnTo>
                    <a:lnTo>
                      <a:pt x="102" y="102"/>
                    </a:lnTo>
                    <a:lnTo>
                      <a:pt x="108" y="78"/>
                    </a:lnTo>
                    <a:lnTo>
                      <a:pt x="132" y="42"/>
                    </a:lnTo>
                    <a:lnTo>
                      <a:pt x="156" y="18"/>
                    </a:lnTo>
                    <a:lnTo>
                      <a:pt x="174" y="6"/>
                    </a:lnTo>
                    <a:lnTo>
                      <a:pt x="198" y="0"/>
                    </a:lnTo>
                    <a:lnTo>
                      <a:pt x="216" y="0"/>
                    </a:lnTo>
                    <a:lnTo>
                      <a:pt x="240" y="6"/>
                    </a:lnTo>
                    <a:lnTo>
                      <a:pt x="258" y="18"/>
                    </a:lnTo>
                    <a:lnTo>
                      <a:pt x="276" y="30"/>
                    </a:lnTo>
                    <a:lnTo>
                      <a:pt x="294" y="42"/>
                    </a:lnTo>
                    <a:lnTo>
                      <a:pt x="306" y="66"/>
                    </a:lnTo>
                    <a:lnTo>
                      <a:pt x="300" y="84"/>
                    </a:lnTo>
                    <a:lnTo>
                      <a:pt x="318" y="90"/>
                    </a:lnTo>
                    <a:lnTo>
                      <a:pt x="336" y="102"/>
                    </a:lnTo>
                    <a:lnTo>
                      <a:pt x="336" y="114"/>
                    </a:lnTo>
                    <a:lnTo>
                      <a:pt x="336" y="132"/>
                    </a:lnTo>
                    <a:lnTo>
                      <a:pt x="330" y="138"/>
                    </a:lnTo>
                    <a:lnTo>
                      <a:pt x="318" y="144"/>
                    </a:lnTo>
                    <a:lnTo>
                      <a:pt x="282" y="150"/>
                    </a:lnTo>
                    <a:lnTo>
                      <a:pt x="288" y="156"/>
                    </a:lnTo>
                    <a:lnTo>
                      <a:pt x="288" y="168"/>
                    </a:lnTo>
                    <a:lnTo>
                      <a:pt x="282" y="180"/>
                    </a:lnTo>
                    <a:lnTo>
                      <a:pt x="264" y="192"/>
                    </a:lnTo>
                    <a:lnTo>
                      <a:pt x="246" y="192"/>
                    </a:lnTo>
                    <a:lnTo>
                      <a:pt x="240" y="192"/>
                    </a:lnTo>
                    <a:lnTo>
                      <a:pt x="240" y="204"/>
                    </a:lnTo>
                    <a:lnTo>
                      <a:pt x="234" y="210"/>
                    </a:lnTo>
                    <a:lnTo>
                      <a:pt x="222" y="216"/>
                    </a:lnTo>
                    <a:lnTo>
                      <a:pt x="204" y="216"/>
                    </a:lnTo>
                    <a:lnTo>
                      <a:pt x="168" y="210"/>
                    </a:lnTo>
                    <a:lnTo>
                      <a:pt x="138" y="210"/>
                    </a:lnTo>
                    <a:lnTo>
                      <a:pt x="108" y="216"/>
                    </a:lnTo>
                    <a:lnTo>
                      <a:pt x="84" y="228"/>
                    </a:lnTo>
                    <a:lnTo>
                      <a:pt x="60" y="234"/>
                    </a:lnTo>
                    <a:lnTo>
                      <a:pt x="0" y="15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6" name="Freeform 309"/>
              <p:cNvSpPr/>
              <p:nvPr/>
            </p:nvSpPr>
            <p:spPr bwMode="auto">
              <a:xfrm>
                <a:off x="3168" y="2103"/>
                <a:ext cx="762" cy="426"/>
              </a:xfrm>
              <a:custGeom>
                <a:avLst/>
                <a:gdLst>
                  <a:gd name="T0" fmla="*/ 156 w 762"/>
                  <a:gd name="T1" fmla="*/ 96 h 426"/>
                  <a:gd name="T2" fmla="*/ 186 w 762"/>
                  <a:gd name="T3" fmla="*/ 90 h 426"/>
                  <a:gd name="T4" fmla="*/ 222 w 762"/>
                  <a:gd name="T5" fmla="*/ 84 h 426"/>
                  <a:gd name="T6" fmla="*/ 234 w 762"/>
                  <a:gd name="T7" fmla="*/ 90 h 426"/>
                  <a:gd name="T8" fmla="*/ 246 w 762"/>
                  <a:gd name="T9" fmla="*/ 108 h 426"/>
                  <a:gd name="T10" fmla="*/ 252 w 762"/>
                  <a:gd name="T11" fmla="*/ 114 h 426"/>
                  <a:gd name="T12" fmla="*/ 270 w 762"/>
                  <a:gd name="T13" fmla="*/ 108 h 426"/>
                  <a:gd name="T14" fmla="*/ 306 w 762"/>
                  <a:gd name="T15" fmla="*/ 96 h 426"/>
                  <a:gd name="T16" fmla="*/ 354 w 762"/>
                  <a:gd name="T17" fmla="*/ 78 h 426"/>
                  <a:gd name="T18" fmla="*/ 402 w 762"/>
                  <a:gd name="T19" fmla="*/ 60 h 426"/>
                  <a:gd name="T20" fmla="*/ 450 w 762"/>
                  <a:gd name="T21" fmla="*/ 42 h 426"/>
                  <a:gd name="T22" fmla="*/ 492 w 762"/>
                  <a:gd name="T23" fmla="*/ 18 h 426"/>
                  <a:gd name="T24" fmla="*/ 534 w 762"/>
                  <a:gd name="T25" fmla="*/ 6 h 426"/>
                  <a:gd name="T26" fmla="*/ 558 w 762"/>
                  <a:gd name="T27" fmla="*/ 0 h 426"/>
                  <a:gd name="T28" fmla="*/ 570 w 762"/>
                  <a:gd name="T29" fmla="*/ 0 h 426"/>
                  <a:gd name="T30" fmla="*/ 612 w 762"/>
                  <a:gd name="T31" fmla="*/ 12 h 426"/>
                  <a:gd name="T32" fmla="*/ 636 w 762"/>
                  <a:gd name="T33" fmla="*/ 30 h 426"/>
                  <a:gd name="T34" fmla="*/ 666 w 762"/>
                  <a:gd name="T35" fmla="*/ 42 h 426"/>
                  <a:gd name="T36" fmla="*/ 696 w 762"/>
                  <a:gd name="T37" fmla="*/ 66 h 426"/>
                  <a:gd name="T38" fmla="*/ 726 w 762"/>
                  <a:gd name="T39" fmla="*/ 96 h 426"/>
                  <a:gd name="T40" fmla="*/ 750 w 762"/>
                  <a:gd name="T41" fmla="*/ 132 h 426"/>
                  <a:gd name="T42" fmla="*/ 756 w 762"/>
                  <a:gd name="T43" fmla="*/ 156 h 426"/>
                  <a:gd name="T44" fmla="*/ 762 w 762"/>
                  <a:gd name="T45" fmla="*/ 186 h 426"/>
                  <a:gd name="T46" fmla="*/ 756 w 762"/>
                  <a:gd name="T47" fmla="*/ 198 h 426"/>
                  <a:gd name="T48" fmla="*/ 708 w 762"/>
                  <a:gd name="T49" fmla="*/ 240 h 426"/>
                  <a:gd name="T50" fmla="*/ 660 w 762"/>
                  <a:gd name="T51" fmla="*/ 270 h 426"/>
                  <a:gd name="T52" fmla="*/ 606 w 762"/>
                  <a:gd name="T53" fmla="*/ 294 h 426"/>
                  <a:gd name="T54" fmla="*/ 558 w 762"/>
                  <a:gd name="T55" fmla="*/ 312 h 426"/>
                  <a:gd name="T56" fmla="*/ 516 w 762"/>
                  <a:gd name="T57" fmla="*/ 324 h 426"/>
                  <a:gd name="T58" fmla="*/ 438 w 762"/>
                  <a:gd name="T59" fmla="*/ 354 h 426"/>
                  <a:gd name="T60" fmla="*/ 384 w 762"/>
                  <a:gd name="T61" fmla="*/ 372 h 426"/>
                  <a:gd name="T62" fmla="*/ 312 w 762"/>
                  <a:gd name="T63" fmla="*/ 396 h 426"/>
                  <a:gd name="T64" fmla="*/ 276 w 762"/>
                  <a:gd name="T65" fmla="*/ 414 h 426"/>
                  <a:gd name="T66" fmla="*/ 240 w 762"/>
                  <a:gd name="T67" fmla="*/ 420 h 426"/>
                  <a:gd name="T68" fmla="*/ 204 w 762"/>
                  <a:gd name="T69" fmla="*/ 426 h 426"/>
                  <a:gd name="T70" fmla="*/ 156 w 762"/>
                  <a:gd name="T71" fmla="*/ 426 h 426"/>
                  <a:gd name="T72" fmla="*/ 102 w 762"/>
                  <a:gd name="T73" fmla="*/ 420 h 426"/>
                  <a:gd name="T74" fmla="*/ 72 w 762"/>
                  <a:gd name="T75" fmla="*/ 402 h 426"/>
                  <a:gd name="T76" fmla="*/ 42 w 762"/>
                  <a:gd name="T77" fmla="*/ 384 h 426"/>
                  <a:gd name="T78" fmla="*/ 24 w 762"/>
                  <a:gd name="T79" fmla="*/ 360 h 426"/>
                  <a:gd name="T80" fmla="*/ 6 w 762"/>
                  <a:gd name="T81" fmla="*/ 324 h 426"/>
                  <a:gd name="T82" fmla="*/ 0 w 762"/>
                  <a:gd name="T83" fmla="*/ 294 h 426"/>
                  <a:gd name="T84" fmla="*/ 12 w 762"/>
                  <a:gd name="T85" fmla="*/ 252 h 426"/>
                  <a:gd name="T86" fmla="*/ 42 w 762"/>
                  <a:gd name="T87" fmla="*/ 198 h 426"/>
                  <a:gd name="T88" fmla="*/ 84 w 762"/>
                  <a:gd name="T89" fmla="*/ 138 h 426"/>
                  <a:gd name="T90" fmla="*/ 156 w 762"/>
                  <a:gd name="T91" fmla="*/ 96 h 42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762" h="426">
                    <a:moveTo>
                      <a:pt x="156" y="96"/>
                    </a:moveTo>
                    <a:lnTo>
                      <a:pt x="186" y="90"/>
                    </a:lnTo>
                    <a:lnTo>
                      <a:pt x="222" y="84"/>
                    </a:lnTo>
                    <a:lnTo>
                      <a:pt x="234" y="90"/>
                    </a:lnTo>
                    <a:lnTo>
                      <a:pt x="246" y="108"/>
                    </a:lnTo>
                    <a:lnTo>
                      <a:pt x="252" y="114"/>
                    </a:lnTo>
                    <a:lnTo>
                      <a:pt x="270" y="108"/>
                    </a:lnTo>
                    <a:lnTo>
                      <a:pt x="306" y="96"/>
                    </a:lnTo>
                    <a:lnTo>
                      <a:pt x="354" y="78"/>
                    </a:lnTo>
                    <a:lnTo>
                      <a:pt x="402" y="60"/>
                    </a:lnTo>
                    <a:lnTo>
                      <a:pt x="450" y="42"/>
                    </a:lnTo>
                    <a:lnTo>
                      <a:pt x="492" y="18"/>
                    </a:lnTo>
                    <a:lnTo>
                      <a:pt x="534" y="6"/>
                    </a:lnTo>
                    <a:lnTo>
                      <a:pt x="558" y="0"/>
                    </a:lnTo>
                    <a:lnTo>
                      <a:pt x="570" y="0"/>
                    </a:lnTo>
                    <a:lnTo>
                      <a:pt x="612" y="12"/>
                    </a:lnTo>
                    <a:lnTo>
                      <a:pt x="636" y="30"/>
                    </a:lnTo>
                    <a:lnTo>
                      <a:pt x="666" y="42"/>
                    </a:lnTo>
                    <a:lnTo>
                      <a:pt x="696" y="66"/>
                    </a:lnTo>
                    <a:lnTo>
                      <a:pt x="726" y="96"/>
                    </a:lnTo>
                    <a:lnTo>
                      <a:pt x="750" y="132"/>
                    </a:lnTo>
                    <a:lnTo>
                      <a:pt x="756" y="156"/>
                    </a:lnTo>
                    <a:lnTo>
                      <a:pt x="762" y="186"/>
                    </a:lnTo>
                    <a:lnTo>
                      <a:pt x="756" y="198"/>
                    </a:lnTo>
                    <a:lnTo>
                      <a:pt x="708" y="240"/>
                    </a:lnTo>
                    <a:lnTo>
                      <a:pt x="660" y="270"/>
                    </a:lnTo>
                    <a:lnTo>
                      <a:pt x="606" y="294"/>
                    </a:lnTo>
                    <a:lnTo>
                      <a:pt x="558" y="312"/>
                    </a:lnTo>
                    <a:lnTo>
                      <a:pt x="516" y="324"/>
                    </a:lnTo>
                    <a:lnTo>
                      <a:pt x="438" y="354"/>
                    </a:lnTo>
                    <a:lnTo>
                      <a:pt x="384" y="372"/>
                    </a:lnTo>
                    <a:lnTo>
                      <a:pt x="312" y="396"/>
                    </a:lnTo>
                    <a:lnTo>
                      <a:pt x="276" y="414"/>
                    </a:lnTo>
                    <a:lnTo>
                      <a:pt x="240" y="420"/>
                    </a:lnTo>
                    <a:lnTo>
                      <a:pt x="204" y="426"/>
                    </a:lnTo>
                    <a:lnTo>
                      <a:pt x="156" y="426"/>
                    </a:lnTo>
                    <a:lnTo>
                      <a:pt x="102" y="420"/>
                    </a:lnTo>
                    <a:lnTo>
                      <a:pt x="72" y="402"/>
                    </a:lnTo>
                    <a:lnTo>
                      <a:pt x="42" y="384"/>
                    </a:lnTo>
                    <a:lnTo>
                      <a:pt x="24" y="360"/>
                    </a:lnTo>
                    <a:lnTo>
                      <a:pt x="6" y="324"/>
                    </a:lnTo>
                    <a:lnTo>
                      <a:pt x="0" y="294"/>
                    </a:lnTo>
                    <a:lnTo>
                      <a:pt x="12" y="252"/>
                    </a:lnTo>
                    <a:lnTo>
                      <a:pt x="42" y="198"/>
                    </a:lnTo>
                    <a:lnTo>
                      <a:pt x="84" y="138"/>
                    </a:lnTo>
                    <a:lnTo>
                      <a:pt x="156" y="96"/>
                    </a:lnTo>
                    <a:close/>
                  </a:path>
                </a:pathLst>
              </a:custGeom>
              <a:solidFill>
                <a:srgbClr val="8754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7" name="Freeform 310"/>
              <p:cNvSpPr/>
              <p:nvPr/>
            </p:nvSpPr>
            <p:spPr bwMode="auto">
              <a:xfrm>
                <a:off x="4020" y="1683"/>
                <a:ext cx="924" cy="420"/>
              </a:xfrm>
              <a:custGeom>
                <a:avLst/>
                <a:gdLst>
                  <a:gd name="T0" fmla="*/ 0 w 924"/>
                  <a:gd name="T1" fmla="*/ 402 h 420"/>
                  <a:gd name="T2" fmla="*/ 912 w 924"/>
                  <a:gd name="T3" fmla="*/ 0 h 420"/>
                  <a:gd name="T4" fmla="*/ 924 w 924"/>
                  <a:gd name="T5" fmla="*/ 12 h 420"/>
                  <a:gd name="T6" fmla="*/ 54 w 924"/>
                  <a:gd name="T7" fmla="*/ 420 h 420"/>
                  <a:gd name="T8" fmla="*/ 0 w 924"/>
                  <a:gd name="T9" fmla="*/ 402 h 4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4" h="420">
                    <a:moveTo>
                      <a:pt x="0" y="402"/>
                    </a:moveTo>
                    <a:lnTo>
                      <a:pt x="912" y="0"/>
                    </a:lnTo>
                    <a:lnTo>
                      <a:pt x="924" y="12"/>
                    </a:lnTo>
                    <a:lnTo>
                      <a:pt x="54" y="420"/>
                    </a:lnTo>
                    <a:lnTo>
                      <a:pt x="0" y="402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8" name="Freeform 311"/>
              <p:cNvSpPr/>
              <p:nvPr/>
            </p:nvSpPr>
            <p:spPr bwMode="auto">
              <a:xfrm>
                <a:off x="4020" y="1683"/>
                <a:ext cx="924" cy="420"/>
              </a:xfrm>
              <a:custGeom>
                <a:avLst/>
                <a:gdLst>
                  <a:gd name="T0" fmla="*/ 0 w 924"/>
                  <a:gd name="T1" fmla="*/ 402 h 420"/>
                  <a:gd name="T2" fmla="*/ 912 w 924"/>
                  <a:gd name="T3" fmla="*/ 0 h 420"/>
                  <a:gd name="T4" fmla="*/ 924 w 924"/>
                  <a:gd name="T5" fmla="*/ 12 h 420"/>
                  <a:gd name="T6" fmla="*/ 54 w 924"/>
                  <a:gd name="T7" fmla="*/ 420 h 420"/>
                  <a:gd name="T8" fmla="*/ 0 w 924"/>
                  <a:gd name="T9" fmla="*/ 402 h 4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4" h="420">
                    <a:moveTo>
                      <a:pt x="0" y="402"/>
                    </a:moveTo>
                    <a:lnTo>
                      <a:pt x="912" y="0"/>
                    </a:lnTo>
                    <a:lnTo>
                      <a:pt x="924" y="12"/>
                    </a:lnTo>
                    <a:lnTo>
                      <a:pt x="54" y="420"/>
                    </a:lnTo>
                    <a:lnTo>
                      <a:pt x="0" y="40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9" name="Freeform 312"/>
              <p:cNvSpPr/>
              <p:nvPr/>
            </p:nvSpPr>
            <p:spPr bwMode="auto">
              <a:xfrm>
                <a:off x="3138" y="2103"/>
                <a:ext cx="792" cy="426"/>
              </a:xfrm>
              <a:custGeom>
                <a:avLst/>
                <a:gdLst>
                  <a:gd name="T0" fmla="*/ 282 w 792"/>
                  <a:gd name="T1" fmla="*/ 114 h 426"/>
                  <a:gd name="T2" fmla="*/ 300 w 792"/>
                  <a:gd name="T3" fmla="*/ 108 h 426"/>
                  <a:gd name="T4" fmla="*/ 336 w 792"/>
                  <a:gd name="T5" fmla="*/ 96 h 426"/>
                  <a:gd name="T6" fmla="*/ 384 w 792"/>
                  <a:gd name="T7" fmla="*/ 78 h 426"/>
                  <a:gd name="T8" fmla="*/ 432 w 792"/>
                  <a:gd name="T9" fmla="*/ 60 h 426"/>
                  <a:gd name="T10" fmla="*/ 480 w 792"/>
                  <a:gd name="T11" fmla="*/ 42 h 426"/>
                  <a:gd name="T12" fmla="*/ 522 w 792"/>
                  <a:gd name="T13" fmla="*/ 18 h 426"/>
                  <a:gd name="T14" fmla="*/ 564 w 792"/>
                  <a:gd name="T15" fmla="*/ 6 h 426"/>
                  <a:gd name="T16" fmla="*/ 588 w 792"/>
                  <a:gd name="T17" fmla="*/ 0 h 426"/>
                  <a:gd name="T18" fmla="*/ 600 w 792"/>
                  <a:gd name="T19" fmla="*/ 0 h 426"/>
                  <a:gd name="T20" fmla="*/ 642 w 792"/>
                  <a:gd name="T21" fmla="*/ 12 h 426"/>
                  <a:gd name="T22" fmla="*/ 666 w 792"/>
                  <a:gd name="T23" fmla="*/ 24 h 426"/>
                  <a:gd name="T24" fmla="*/ 696 w 792"/>
                  <a:gd name="T25" fmla="*/ 42 h 426"/>
                  <a:gd name="T26" fmla="*/ 726 w 792"/>
                  <a:gd name="T27" fmla="*/ 66 h 426"/>
                  <a:gd name="T28" fmla="*/ 756 w 792"/>
                  <a:gd name="T29" fmla="*/ 96 h 426"/>
                  <a:gd name="T30" fmla="*/ 780 w 792"/>
                  <a:gd name="T31" fmla="*/ 132 h 426"/>
                  <a:gd name="T32" fmla="*/ 786 w 792"/>
                  <a:gd name="T33" fmla="*/ 156 h 426"/>
                  <a:gd name="T34" fmla="*/ 792 w 792"/>
                  <a:gd name="T35" fmla="*/ 180 h 426"/>
                  <a:gd name="T36" fmla="*/ 786 w 792"/>
                  <a:gd name="T37" fmla="*/ 198 h 426"/>
                  <a:gd name="T38" fmla="*/ 738 w 792"/>
                  <a:gd name="T39" fmla="*/ 240 h 426"/>
                  <a:gd name="T40" fmla="*/ 690 w 792"/>
                  <a:gd name="T41" fmla="*/ 270 h 426"/>
                  <a:gd name="T42" fmla="*/ 636 w 792"/>
                  <a:gd name="T43" fmla="*/ 294 h 426"/>
                  <a:gd name="T44" fmla="*/ 588 w 792"/>
                  <a:gd name="T45" fmla="*/ 312 h 426"/>
                  <a:gd name="T46" fmla="*/ 546 w 792"/>
                  <a:gd name="T47" fmla="*/ 324 h 426"/>
                  <a:gd name="T48" fmla="*/ 468 w 792"/>
                  <a:gd name="T49" fmla="*/ 354 h 426"/>
                  <a:gd name="T50" fmla="*/ 414 w 792"/>
                  <a:gd name="T51" fmla="*/ 372 h 426"/>
                  <a:gd name="T52" fmla="*/ 342 w 792"/>
                  <a:gd name="T53" fmla="*/ 396 h 426"/>
                  <a:gd name="T54" fmla="*/ 306 w 792"/>
                  <a:gd name="T55" fmla="*/ 414 h 426"/>
                  <a:gd name="T56" fmla="*/ 270 w 792"/>
                  <a:gd name="T57" fmla="*/ 420 h 426"/>
                  <a:gd name="T58" fmla="*/ 234 w 792"/>
                  <a:gd name="T59" fmla="*/ 426 h 426"/>
                  <a:gd name="T60" fmla="*/ 186 w 792"/>
                  <a:gd name="T61" fmla="*/ 426 h 426"/>
                  <a:gd name="T62" fmla="*/ 132 w 792"/>
                  <a:gd name="T63" fmla="*/ 420 h 426"/>
                  <a:gd name="T64" fmla="*/ 96 w 792"/>
                  <a:gd name="T65" fmla="*/ 402 h 426"/>
                  <a:gd name="T66" fmla="*/ 42 w 792"/>
                  <a:gd name="T67" fmla="*/ 378 h 426"/>
                  <a:gd name="T68" fmla="*/ 0 w 792"/>
                  <a:gd name="T69" fmla="*/ 342 h 42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792" h="426">
                    <a:moveTo>
                      <a:pt x="282" y="114"/>
                    </a:moveTo>
                    <a:lnTo>
                      <a:pt x="300" y="108"/>
                    </a:lnTo>
                    <a:lnTo>
                      <a:pt x="336" y="96"/>
                    </a:lnTo>
                    <a:lnTo>
                      <a:pt x="384" y="78"/>
                    </a:lnTo>
                    <a:lnTo>
                      <a:pt x="432" y="60"/>
                    </a:lnTo>
                    <a:lnTo>
                      <a:pt x="480" y="42"/>
                    </a:lnTo>
                    <a:lnTo>
                      <a:pt x="522" y="18"/>
                    </a:lnTo>
                    <a:lnTo>
                      <a:pt x="564" y="6"/>
                    </a:lnTo>
                    <a:lnTo>
                      <a:pt x="588" y="0"/>
                    </a:lnTo>
                    <a:lnTo>
                      <a:pt x="600" y="0"/>
                    </a:lnTo>
                    <a:lnTo>
                      <a:pt x="642" y="12"/>
                    </a:lnTo>
                    <a:lnTo>
                      <a:pt x="666" y="24"/>
                    </a:lnTo>
                    <a:lnTo>
                      <a:pt x="696" y="42"/>
                    </a:lnTo>
                    <a:lnTo>
                      <a:pt x="726" y="66"/>
                    </a:lnTo>
                    <a:lnTo>
                      <a:pt x="756" y="96"/>
                    </a:lnTo>
                    <a:lnTo>
                      <a:pt x="780" y="132"/>
                    </a:lnTo>
                    <a:lnTo>
                      <a:pt x="786" y="156"/>
                    </a:lnTo>
                    <a:lnTo>
                      <a:pt x="792" y="180"/>
                    </a:lnTo>
                    <a:lnTo>
                      <a:pt x="786" y="198"/>
                    </a:lnTo>
                    <a:lnTo>
                      <a:pt x="738" y="240"/>
                    </a:lnTo>
                    <a:lnTo>
                      <a:pt x="690" y="270"/>
                    </a:lnTo>
                    <a:lnTo>
                      <a:pt x="636" y="294"/>
                    </a:lnTo>
                    <a:lnTo>
                      <a:pt x="588" y="312"/>
                    </a:lnTo>
                    <a:lnTo>
                      <a:pt x="546" y="324"/>
                    </a:lnTo>
                    <a:lnTo>
                      <a:pt x="468" y="354"/>
                    </a:lnTo>
                    <a:lnTo>
                      <a:pt x="414" y="372"/>
                    </a:lnTo>
                    <a:lnTo>
                      <a:pt x="342" y="396"/>
                    </a:lnTo>
                    <a:lnTo>
                      <a:pt x="306" y="414"/>
                    </a:lnTo>
                    <a:lnTo>
                      <a:pt x="270" y="420"/>
                    </a:lnTo>
                    <a:lnTo>
                      <a:pt x="234" y="426"/>
                    </a:lnTo>
                    <a:lnTo>
                      <a:pt x="186" y="426"/>
                    </a:lnTo>
                    <a:lnTo>
                      <a:pt x="132" y="420"/>
                    </a:lnTo>
                    <a:lnTo>
                      <a:pt x="96" y="402"/>
                    </a:lnTo>
                    <a:lnTo>
                      <a:pt x="42" y="378"/>
                    </a:lnTo>
                    <a:lnTo>
                      <a:pt x="0" y="34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40" name="Freeform 313"/>
              <p:cNvSpPr/>
              <p:nvPr/>
            </p:nvSpPr>
            <p:spPr bwMode="auto">
              <a:xfrm>
                <a:off x="3834" y="2379"/>
                <a:ext cx="24" cy="114"/>
              </a:xfrm>
              <a:custGeom>
                <a:avLst/>
                <a:gdLst>
                  <a:gd name="T0" fmla="*/ 24 w 24"/>
                  <a:gd name="T1" fmla="*/ 114 h 114"/>
                  <a:gd name="T2" fmla="*/ 24 w 24"/>
                  <a:gd name="T3" fmla="*/ 84 h 114"/>
                  <a:gd name="T4" fmla="*/ 18 w 24"/>
                  <a:gd name="T5" fmla="*/ 54 h 114"/>
                  <a:gd name="T6" fmla="*/ 12 w 24"/>
                  <a:gd name="T7" fmla="*/ 18 h 114"/>
                  <a:gd name="T8" fmla="*/ 0 w 24"/>
                  <a:gd name="T9" fmla="*/ 0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" h="114">
                    <a:moveTo>
                      <a:pt x="24" y="114"/>
                    </a:moveTo>
                    <a:lnTo>
                      <a:pt x="24" y="84"/>
                    </a:lnTo>
                    <a:lnTo>
                      <a:pt x="18" y="54"/>
                    </a:lnTo>
                    <a:lnTo>
                      <a:pt x="12" y="18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41" name="Freeform 314"/>
              <p:cNvSpPr/>
              <p:nvPr/>
            </p:nvSpPr>
            <p:spPr bwMode="auto">
              <a:xfrm>
                <a:off x="3342" y="2211"/>
                <a:ext cx="72" cy="48"/>
              </a:xfrm>
              <a:custGeom>
                <a:avLst/>
                <a:gdLst>
                  <a:gd name="T0" fmla="*/ 6 w 72"/>
                  <a:gd name="T1" fmla="*/ 0 h 48"/>
                  <a:gd name="T2" fmla="*/ 18 w 72"/>
                  <a:gd name="T3" fmla="*/ 0 h 48"/>
                  <a:gd name="T4" fmla="*/ 30 w 72"/>
                  <a:gd name="T5" fmla="*/ 0 h 48"/>
                  <a:gd name="T6" fmla="*/ 42 w 72"/>
                  <a:gd name="T7" fmla="*/ 0 h 48"/>
                  <a:gd name="T8" fmla="*/ 48 w 72"/>
                  <a:gd name="T9" fmla="*/ 0 h 48"/>
                  <a:gd name="T10" fmla="*/ 60 w 72"/>
                  <a:gd name="T11" fmla="*/ 6 h 48"/>
                  <a:gd name="T12" fmla="*/ 72 w 72"/>
                  <a:gd name="T13" fmla="*/ 6 h 48"/>
                  <a:gd name="T14" fmla="*/ 48 w 72"/>
                  <a:gd name="T15" fmla="*/ 12 h 48"/>
                  <a:gd name="T16" fmla="*/ 36 w 72"/>
                  <a:gd name="T17" fmla="*/ 18 h 48"/>
                  <a:gd name="T18" fmla="*/ 24 w 72"/>
                  <a:gd name="T19" fmla="*/ 24 h 48"/>
                  <a:gd name="T20" fmla="*/ 18 w 72"/>
                  <a:gd name="T21" fmla="*/ 30 h 48"/>
                  <a:gd name="T22" fmla="*/ 12 w 72"/>
                  <a:gd name="T23" fmla="*/ 42 h 48"/>
                  <a:gd name="T24" fmla="*/ 0 w 72"/>
                  <a:gd name="T25" fmla="*/ 48 h 4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2" h="48">
                    <a:moveTo>
                      <a:pt x="6" y="0"/>
                    </a:moveTo>
                    <a:lnTo>
                      <a:pt x="18" y="0"/>
                    </a:lnTo>
                    <a:lnTo>
                      <a:pt x="30" y="0"/>
                    </a:lnTo>
                    <a:lnTo>
                      <a:pt x="42" y="0"/>
                    </a:lnTo>
                    <a:lnTo>
                      <a:pt x="48" y="0"/>
                    </a:lnTo>
                    <a:lnTo>
                      <a:pt x="60" y="6"/>
                    </a:lnTo>
                    <a:lnTo>
                      <a:pt x="72" y="6"/>
                    </a:lnTo>
                    <a:lnTo>
                      <a:pt x="48" y="12"/>
                    </a:lnTo>
                    <a:lnTo>
                      <a:pt x="36" y="18"/>
                    </a:lnTo>
                    <a:lnTo>
                      <a:pt x="24" y="24"/>
                    </a:lnTo>
                    <a:lnTo>
                      <a:pt x="18" y="30"/>
                    </a:lnTo>
                    <a:lnTo>
                      <a:pt x="12" y="42"/>
                    </a:lnTo>
                    <a:lnTo>
                      <a:pt x="0" y="4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42" name="Freeform 315"/>
              <p:cNvSpPr/>
              <p:nvPr/>
            </p:nvSpPr>
            <p:spPr bwMode="auto">
              <a:xfrm>
                <a:off x="3402" y="2223"/>
                <a:ext cx="12" cy="30"/>
              </a:xfrm>
              <a:custGeom>
                <a:avLst/>
                <a:gdLst>
                  <a:gd name="T0" fmla="*/ 12 w 12"/>
                  <a:gd name="T1" fmla="*/ 0 h 30"/>
                  <a:gd name="T2" fmla="*/ 6 w 12"/>
                  <a:gd name="T3" fmla="*/ 0 h 30"/>
                  <a:gd name="T4" fmla="*/ 0 w 12"/>
                  <a:gd name="T5" fmla="*/ 12 h 30"/>
                  <a:gd name="T6" fmla="*/ 0 w 12"/>
                  <a:gd name="T7" fmla="*/ 24 h 30"/>
                  <a:gd name="T8" fmla="*/ 0 w 12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30">
                    <a:moveTo>
                      <a:pt x="12" y="0"/>
                    </a:moveTo>
                    <a:lnTo>
                      <a:pt x="6" y="0"/>
                    </a:lnTo>
                    <a:lnTo>
                      <a:pt x="0" y="12"/>
                    </a:lnTo>
                    <a:lnTo>
                      <a:pt x="0" y="24"/>
                    </a:lnTo>
                    <a:lnTo>
                      <a:pt x="0" y="3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43" name="Freeform 316"/>
              <p:cNvSpPr/>
              <p:nvPr/>
            </p:nvSpPr>
            <p:spPr bwMode="auto">
              <a:xfrm>
                <a:off x="3036" y="2097"/>
                <a:ext cx="522" cy="672"/>
              </a:xfrm>
              <a:custGeom>
                <a:avLst/>
                <a:gdLst>
                  <a:gd name="T0" fmla="*/ 36 w 522"/>
                  <a:gd name="T1" fmla="*/ 0 h 672"/>
                  <a:gd name="T2" fmla="*/ 18 w 522"/>
                  <a:gd name="T3" fmla="*/ 18 h 672"/>
                  <a:gd name="T4" fmla="*/ 12 w 522"/>
                  <a:gd name="T5" fmla="*/ 36 h 672"/>
                  <a:gd name="T6" fmla="*/ 6 w 522"/>
                  <a:gd name="T7" fmla="*/ 66 h 672"/>
                  <a:gd name="T8" fmla="*/ 6 w 522"/>
                  <a:gd name="T9" fmla="*/ 102 h 672"/>
                  <a:gd name="T10" fmla="*/ 6 w 522"/>
                  <a:gd name="T11" fmla="*/ 120 h 672"/>
                  <a:gd name="T12" fmla="*/ 6 w 522"/>
                  <a:gd name="T13" fmla="*/ 150 h 672"/>
                  <a:gd name="T14" fmla="*/ 0 w 522"/>
                  <a:gd name="T15" fmla="*/ 180 h 672"/>
                  <a:gd name="T16" fmla="*/ 6 w 522"/>
                  <a:gd name="T17" fmla="*/ 210 h 672"/>
                  <a:gd name="T18" fmla="*/ 18 w 522"/>
                  <a:gd name="T19" fmla="*/ 252 h 672"/>
                  <a:gd name="T20" fmla="*/ 42 w 522"/>
                  <a:gd name="T21" fmla="*/ 288 h 672"/>
                  <a:gd name="T22" fmla="*/ 66 w 522"/>
                  <a:gd name="T23" fmla="*/ 324 h 672"/>
                  <a:gd name="T24" fmla="*/ 78 w 522"/>
                  <a:gd name="T25" fmla="*/ 336 h 672"/>
                  <a:gd name="T26" fmla="*/ 102 w 522"/>
                  <a:gd name="T27" fmla="*/ 348 h 672"/>
                  <a:gd name="T28" fmla="*/ 108 w 522"/>
                  <a:gd name="T29" fmla="*/ 420 h 672"/>
                  <a:gd name="T30" fmla="*/ 102 w 522"/>
                  <a:gd name="T31" fmla="*/ 462 h 672"/>
                  <a:gd name="T32" fmla="*/ 84 w 522"/>
                  <a:gd name="T33" fmla="*/ 492 h 672"/>
                  <a:gd name="T34" fmla="*/ 72 w 522"/>
                  <a:gd name="T35" fmla="*/ 516 h 672"/>
                  <a:gd name="T36" fmla="*/ 60 w 522"/>
                  <a:gd name="T37" fmla="*/ 540 h 672"/>
                  <a:gd name="T38" fmla="*/ 72 w 522"/>
                  <a:gd name="T39" fmla="*/ 540 h 672"/>
                  <a:gd name="T40" fmla="*/ 84 w 522"/>
                  <a:gd name="T41" fmla="*/ 540 h 672"/>
                  <a:gd name="T42" fmla="*/ 72 w 522"/>
                  <a:gd name="T43" fmla="*/ 570 h 672"/>
                  <a:gd name="T44" fmla="*/ 54 w 522"/>
                  <a:gd name="T45" fmla="*/ 606 h 672"/>
                  <a:gd name="T46" fmla="*/ 42 w 522"/>
                  <a:gd name="T47" fmla="*/ 654 h 672"/>
                  <a:gd name="T48" fmla="*/ 66 w 522"/>
                  <a:gd name="T49" fmla="*/ 654 h 672"/>
                  <a:gd name="T50" fmla="*/ 108 w 522"/>
                  <a:gd name="T51" fmla="*/ 654 h 672"/>
                  <a:gd name="T52" fmla="*/ 144 w 522"/>
                  <a:gd name="T53" fmla="*/ 648 h 672"/>
                  <a:gd name="T54" fmla="*/ 186 w 522"/>
                  <a:gd name="T55" fmla="*/ 636 h 672"/>
                  <a:gd name="T56" fmla="*/ 228 w 522"/>
                  <a:gd name="T57" fmla="*/ 624 h 672"/>
                  <a:gd name="T58" fmla="*/ 258 w 522"/>
                  <a:gd name="T59" fmla="*/ 624 h 672"/>
                  <a:gd name="T60" fmla="*/ 282 w 522"/>
                  <a:gd name="T61" fmla="*/ 624 h 672"/>
                  <a:gd name="T62" fmla="*/ 354 w 522"/>
                  <a:gd name="T63" fmla="*/ 660 h 672"/>
                  <a:gd name="T64" fmla="*/ 396 w 522"/>
                  <a:gd name="T65" fmla="*/ 672 h 672"/>
                  <a:gd name="T66" fmla="*/ 408 w 522"/>
                  <a:gd name="T67" fmla="*/ 648 h 672"/>
                  <a:gd name="T68" fmla="*/ 438 w 522"/>
                  <a:gd name="T69" fmla="*/ 606 h 672"/>
                  <a:gd name="T70" fmla="*/ 480 w 522"/>
                  <a:gd name="T71" fmla="*/ 570 h 672"/>
                  <a:gd name="T72" fmla="*/ 510 w 522"/>
                  <a:gd name="T73" fmla="*/ 546 h 672"/>
                  <a:gd name="T74" fmla="*/ 522 w 522"/>
                  <a:gd name="T75" fmla="*/ 540 h 672"/>
                  <a:gd name="T76" fmla="*/ 522 w 522"/>
                  <a:gd name="T77" fmla="*/ 528 h 672"/>
                  <a:gd name="T78" fmla="*/ 504 w 522"/>
                  <a:gd name="T79" fmla="*/ 474 h 672"/>
                  <a:gd name="T80" fmla="*/ 498 w 522"/>
                  <a:gd name="T81" fmla="*/ 420 h 67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522" h="672">
                    <a:moveTo>
                      <a:pt x="36" y="0"/>
                    </a:moveTo>
                    <a:lnTo>
                      <a:pt x="18" y="18"/>
                    </a:lnTo>
                    <a:lnTo>
                      <a:pt x="12" y="36"/>
                    </a:lnTo>
                    <a:lnTo>
                      <a:pt x="6" y="66"/>
                    </a:lnTo>
                    <a:lnTo>
                      <a:pt x="6" y="102"/>
                    </a:lnTo>
                    <a:lnTo>
                      <a:pt x="6" y="120"/>
                    </a:lnTo>
                    <a:lnTo>
                      <a:pt x="6" y="150"/>
                    </a:lnTo>
                    <a:lnTo>
                      <a:pt x="0" y="180"/>
                    </a:lnTo>
                    <a:lnTo>
                      <a:pt x="6" y="210"/>
                    </a:lnTo>
                    <a:lnTo>
                      <a:pt x="18" y="252"/>
                    </a:lnTo>
                    <a:lnTo>
                      <a:pt x="42" y="288"/>
                    </a:lnTo>
                    <a:lnTo>
                      <a:pt x="66" y="324"/>
                    </a:lnTo>
                    <a:lnTo>
                      <a:pt x="78" y="336"/>
                    </a:lnTo>
                    <a:lnTo>
                      <a:pt x="102" y="348"/>
                    </a:lnTo>
                    <a:lnTo>
                      <a:pt x="108" y="420"/>
                    </a:lnTo>
                    <a:lnTo>
                      <a:pt x="102" y="462"/>
                    </a:lnTo>
                    <a:lnTo>
                      <a:pt x="84" y="492"/>
                    </a:lnTo>
                    <a:lnTo>
                      <a:pt x="72" y="516"/>
                    </a:lnTo>
                    <a:lnTo>
                      <a:pt x="60" y="540"/>
                    </a:lnTo>
                    <a:lnTo>
                      <a:pt x="72" y="540"/>
                    </a:lnTo>
                    <a:lnTo>
                      <a:pt x="84" y="540"/>
                    </a:lnTo>
                    <a:lnTo>
                      <a:pt x="72" y="57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66" y="654"/>
                    </a:lnTo>
                    <a:lnTo>
                      <a:pt x="108" y="654"/>
                    </a:lnTo>
                    <a:lnTo>
                      <a:pt x="144" y="648"/>
                    </a:lnTo>
                    <a:lnTo>
                      <a:pt x="186" y="636"/>
                    </a:lnTo>
                    <a:lnTo>
                      <a:pt x="228" y="624"/>
                    </a:lnTo>
                    <a:lnTo>
                      <a:pt x="258" y="624"/>
                    </a:lnTo>
                    <a:lnTo>
                      <a:pt x="282" y="624"/>
                    </a:lnTo>
                    <a:lnTo>
                      <a:pt x="354" y="660"/>
                    </a:lnTo>
                    <a:lnTo>
                      <a:pt x="396" y="672"/>
                    </a:lnTo>
                    <a:lnTo>
                      <a:pt x="408" y="648"/>
                    </a:lnTo>
                    <a:lnTo>
                      <a:pt x="438" y="606"/>
                    </a:lnTo>
                    <a:lnTo>
                      <a:pt x="480" y="570"/>
                    </a:lnTo>
                    <a:lnTo>
                      <a:pt x="510" y="546"/>
                    </a:lnTo>
                    <a:lnTo>
                      <a:pt x="522" y="540"/>
                    </a:lnTo>
                    <a:lnTo>
                      <a:pt x="522" y="528"/>
                    </a:lnTo>
                    <a:lnTo>
                      <a:pt x="504" y="474"/>
                    </a:lnTo>
                    <a:lnTo>
                      <a:pt x="498" y="42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44" name="Freeform 317"/>
              <p:cNvSpPr/>
              <p:nvPr/>
            </p:nvSpPr>
            <p:spPr bwMode="auto">
              <a:xfrm>
                <a:off x="3120" y="2589"/>
                <a:ext cx="228" cy="48"/>
              </a:xfrm>
              <a:custGeom>
                <a:avLst/>
                <a:gdLst>
                  <a:gd name="T0" fmla="*/ 0 w 228"/>
                  <a:gd name="T1" fmla="*/ 48 h 48"/>
                  <a:gd name="T2" fmla="*/ 36 w 228"/>
                  <a:gd name="T3" fmla="*/ 42 h 48"/>
                  <a:gd name="T4" fmla="*/ 66 w 228"/>
                  <a:gd name="T5" fmla="*/ 36 h 48"/>
                  <a:gd name="T6" fmla="*/ 96 w 228"/>
                  <a:gd name="T7" fmla="*/ 36 h 48"/>
                  <a:gd name="T8" fmla="*/ 126 w 228"/>
                  <a:gd name="T9" fmla="*/ 36 h 48"/>
                  <a:gd name="T10" fmla="*/ 156 w 228"/>
                  <a:gd name="T11" fmla="*/ 36 h 48"/>
                  <a:gd name="T12" fmla="*/ 180 w 228"/>
                  <a:gd name="T13" fmla="*/ 36 h 48"/>
                  <a:gd name="T14" fmla="*/ 204 w 228"/>
                  <a:gd name="T15" fmla="*/ 42 h 48"/>
                  <a:gd name="T16" fmla="*/ 216 w 228"/>
                  <a:gd name="T17" fmla="*/ 42 h 48"/>
                  <a:gd name="T18" fmla="*/ 216 w 228"/>
                  <a:gd name="T19" fmla="*/ 42 h 48"/>
                  <a:gd name="T20" fmla="*/ 216 w 228"/>
                  <a:gd name="T21" fmla="*/ 30 h 48"/>
                  <a:gd name="T22" fmla="*/ 222 w 228"/>
                  <a:gd name="T23" fmla="*/ 18 h 48"/>
                  <a:gd name="T24" fmla="*/ 228 w 228"/>
                  <a:gd name="T25" fmla="*/ 0 h 4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28" h="48">
                    <a:moveTo>
                      <a:pt x="0" y="48"/>
                    </a:moveTo>
                    <a:lnTo>
                      <a:pt x="36" y="42"/>
                    </a:lnTo>
                    <a:lnTo>
                      <a:pt x="66" y="36"/>
                    </a:lnTo>
                    <a:lnTo>
                      <a:pt x="96" y="36"/>
                    </a:lnTo>
                    <a:lnTo>
                      <a:pt x="126" y="36"/>
                    </a:lnTo>
                    <a:lnTo>
                      <a:pt x="156" y="36"/>
                    </a:lnTo>
                    <a:lnTo>
                      <a:pt x="180" y="36"/>
                    </a:lnTo>
                    <a:lnTo>
                      <a:pt x="204" y="42"/>
                    </a:lnTo>
                    <a:lnTo>
                      <a:pt x="216" y="42"/>
                    </a:lnTo>
                    <a:lnTo>
                      <a:pt x="216" y="30"/>
                    </a:lnTo>
                    <a:lnTo>
                      <a:pt x="222" y="18"/>
                    </a:lnTo>
                    <a:lnTo>
                      <a:pt x="22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45" name="Freeform 318"/>
              <p:cNvSpPr/>
              <p:nvPr/>
            </p:nvSpPr>
            <p:spPr bwMode="auto">
              <a:xfrm>
                <a:off x="3972" y="2073"/>
                <a:ext cx="42" cy="12"/>
              </a:xfrm>
              <a:custGeom>
                <a:avLst/>
                <a:gdLst>
                  <a:gd name="T0" fmla="*/ 42 w 42"/>
                  <a:gd name="T1" fmla="*/ 12 h 12"/>
                  <a:gd name="T2" fmla="*/ 36 w 42"/>
                  <a:gd name="T3" fmla="*/ 6 h 12"/>
                  <a:gd name="T4" fmla="*/ 30 w 42"/>
                  <a:gd name="T5" fmla="*/ 0 h 12"/>
                  <a:gd name="T6" fmla="*/ 18 w 42"/>
                  <a:gd name="T7" fmla="*/ 0 h 12"/>
                  <a:gd name="T8" fmla="*/ 0 w 42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" h="12">
                    <a:moveTo>
                      <a:pt x="42" y="12"/>
                    </a:moveTo>
                    <a:lnTo>
                      <a:pt x="36" y="6"/>
                    </a:lnTo>
                    <a:lnTo>
                      <a:pt x="30" y="0"/>
                    </a:lnTo>
                    <a:lnTo>
                      <a:pt x="18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46" name="Freeform 319"/>
              <p:cNvSpPr/>
              <p:nvPr/>
            </p:nvSpPr>
            <p:spPr bwMode="auto">
              <a:xfrm>
                <a:off x="3990" y="2145"/>
                <a:ext cx="66" cy="24"/>
              </a:xfrm>
              <a:custGeom>
                <a:avLst/>
                <a:gdLst>
                  <a:gd name="T0" fmla="*/ 66 w 66"/>
                  <a:gd name="T1" fmla="*/ 24 h 24"/>
                  <a:gd name="T2" fmla="*/ 48 w 66"/>
                  <a:gd name="T3" fmla="*/ 24 h 24"/>
                  <a:gd name="T4" fmla="*/ 30 w 66"/>
                  <a:gd name="T5" fmla="*/ 18 h 24"/>
                  <a:gd name="T6" fmla="*/ 18 w 66"/>
                  <a:gd name="T7" fmla="*/ 12 h 24"/>
                  <a:gd name="T8" fmla="*/ 0 w 66"/>
                  <a:gd name="T9" fmla="*/ 6 h 24"/>
                  <a:gd name="T10" fmla="*/ 0 w 66"/>
                  <a:gd name="T11" fmla="*/ 0 h 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6" h="24">
                    <a:moveTo>
                      <a:pt x="66" y="24"/>
                    </a:moveTo>
                    <a:lnTo>
                      <a:pt x="48" y="24"/>
                    </a:lnTo>
                    <a:lnTo>
                      <a:pt x="30" y="18"/>
                    </a:lnTo>
                    <a:lnTo>
                      <a:pt x="18" y="12"/>
                    </a:lnTo>
                    <a:lnTo>
                      <a:pt x="0" y="6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47" name="Freeform 320"/>
              <p:cNvSpPr/>
              <p:nvPr/>
            </p:nvSpPr>
            <p:spPr bwMode="auto">
              <a:xfrm>
                <a:off x="3960" y="2193"/>
                <a:ext cx="54" cy="18"/>
              </a:xfrm>
              <a:custGeom>
                <a:avLst/>
                <a:gdLst>
                  <a:gd name="T0" fmla="*/ 54 w 54"/>
                  <a:gd name="T1" fmla="*/ 18 h 18"/>
                  <a:gd name="T2" fmla="*/ 42 w 54"/>
                  <a:gd name="T3" fmla="*/ 18 h 18"/>
                  <a:gd name="T4" fmla="*/ 24 w 54"/>
                  <a:gd name="T5" fmla="*/ 12 h 18"/>
                  <a:gd name="T6" fmla="*/ 6 w 54"/>
                  <a:gd name="T7" fmla="*/ 6 h 18"/>
                  <a:gd name="T8" fmla="*/ 0 w 54"/>
                  <a:gd name="T9" fmla="*/ 0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" h="18">
                    <a:moveTo>
                      <a:pt x="54" y="18"/>
                    </a:moveTo>
                    <a:lnTo>
                      <a:pt x="42" y="18"/>
                    </a:lnTo>
                    <a:lnTo>
                      <a:pt x="24" y="12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48" name="Freeform 321"/>
              <p:cNvSpPr/>
              <p:nvPr/>
            </p:nvSpPr>
            <p:spPr bwMode="auto">
              <a:xfrm>
                <a:off x="3528" y="2733"/>
                <a:ext cx="60" cy="450"/>
              </a:xfrm>
              <a:custGeom>
                <a:avLst/>
                <a:gdLst>
                  <a:gd name="T0" fmla="*/ 60 w 60"/>
                  <a:gd name="T1" fmla="*/ 0 h 450"/>
                  <a:gd name="T2" fmla="*/ 54 w 60"/>
                  <a:gd name="T3" fmla="*/ 12 h 450"/>
                  <a:gd name="T4" fmla="*/ 42 w 60"/>
                  <a:gd name="T5" fmla="*/ 18 h 450"/>
                  <a:gd name="T6" fmla="*/ 42 w 60"/>
                  <a:gd name="T7" fmla="*/ 24 h 450"/>
                  <a:gd name="T8" fmla="*/ 30 w 60"/>
                  <a:gd name="T9" fmla="*/ 30 h 450"/>
                  <a:gd name="T10" fmla="*/ 18 w 60"/>
                  <a:gd name="T11" fmla="*/ 36 h 450"/>
                  <a:gd name="T12" fmla="*/ 30 w 60"/>
                  <a:gd name="T13" fmla="*/ 42 h 450"/>
                  <a:gd name="T14" fmla="*/ 42 w 60"/>
                  <a:gd name="T15" fmla="*/ 66 h 450"/>
                  <a:gd name="T16" fmla="*/ 48 w 60"/>
                  <a:gd name="T17" fmla="*/ 84 h 450"/>
                  <a:gd name="T18" fmla="*/ 54 w 60"/>
                  <a:gd name="T19" fmla="*/ 114 h 450"/>
                  <a:gd name="T20" fmla="*/ 54 w 60"/>
                  <a:gd name="T21" fmla="*/ 132 h 450"/>
                  <a:gd name="T22" fmla="*/ 48 w 60"/>
                  <a:gd name="T23" fmla="*/ 156 h 450"/>
                  <a:gd name="T24" fmla="*/ 42 w 60"/>
                  <a:gd name="T25" fmla="*/ 180 h 450"/>
                  <a:gd name="T26" fmla="*/ 30 w 60"/>
                  <a:gd name="T27" fmla="*/ 198 h 450"/>
                  <a:gd name="T28" fmla="*/ 18 w 60"/>
                  <a:gd name="T29" fmla="*/ 216 h 450"/>
                  <a:gd name="T30" fmla="*/ 12 w 60"/>
                  <a:gd name="T31" fmla="*/ 240 h 450"/>
                  <a:gd name="T32" fmla="*/ 6 w 60"/>
                  <a:gd name="T33" fmla="*/ 258 h 450"/>
                  <a:gd name="T34" fmla="*/ 0 w 60"/>
                  <a:gd name="T35" fmla="*/ 282 h 450"/>
                  <a:gd name="T36" fmla="*/ 6 w 60"/>
                  <a:gd name="T37" fmla="*/ 312 h 450"/>
                  <a:gd name="T38" fmla="*/ 6 w 60"/>
                  <a:gd name="T39" fmla="*/ 336 h 450"/>
                  <a:gd name="T40" fmla="*/ 6 w 60"/>
                  <a:gd name="T41" fmla="*/ 348 h 450"/>
                  <a:gd name="T42" fmla="*/ 6 w 60"/>
                  <a:gd name="T43" fmla="*/ 372 h 450"/>
                  <a:gd name="T44" fmla="*/ 6 w 60"/>
                  <a:gd name="T45" fmla="*/ 408 h 450"/>
                  <a:gd name="T46" fmla="*/ 6 w 60"/>
                  <a:gd name="T47" fmla="*/ 450 h 45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60" h="450">
                    <a:moveTo>
                      <a:pt x="60" y="0"/>
                    </a:moveTo>
                    <a:lnTo>
                      <a:pt x="54" y="12"/>
                    </a:lnTo>
                    <a:lnTo>
                      <a:pt x="42" y="18"/>
                    </a:lnTo>
                    <a:lnTo>
                      <a:pt x="42" y="24"/>
                    </a:lnTo>
                    <a:lnTo>
                      <a:pt x="30" y="30"/>
                    </a:lnTo>
                    <a:lnTo>
                      <a:pt x="18" y="36"/>
                    </a:lnTo>
                    <a:lnTo>
                      <a:pt x="30" y="42"/>
                    </a:lnTo>
                    <a:lnTo>
                      <a:pt x="42" y="66"/>
                    </a:lnTo>
                    <a:lnTo>
                      <a:pt x="48" y="84"/>
                    </a:lnTo>
                    <a:lnTo>
                      <a:pt x="54" y="114"/>
                    </a:lnTo>
                    <a:lnTo>
                      <a:pt x="54" y="132"/>
                    </a:lnTo>
                    <a:lnTo>
                      <a:pt x="48" y="156"/>
                    </a:lnTo>
                    <a:lnTo>
                      <a:pt x="42" y="180"/>
                    </a:lnTo>
                    <a:lnTo>
                      <a:pt x="30" y="198"/>
                    </a:lnTo>
                    <a:lnTo>
                      <a:pt x="18" y="216"/>
                    </a:lnTo>
                    <a:lnTo>
                      <a:pt x="12" y="240"/>
                    </a:lnTo>
                    <a:lnTo>
                      <a:pt x="6" y="258"/>
                    </a:lnTo>
                    <a:lnTo>
                      <a:pt x="0" y="282"/>
                    </a:lnTo>
                    <a:lnTo>
                      <a:pt x="6" y="312"/>
                    </a:lnTo>
                    <a:lnTo>
                      <a:pt x="6" y="336"/>
                    </a:lnTo>
                    <a:lnTo>
                      <a:pt x="6" y="348"/>
                    </a:lnTo>
                    <a:lnTo>
                      <a:pt x="6" y="372"/>
                    </a:lnTo>
                    <a:lnTo>
                      <a:pt x="6" y="408"/>
                    </a:lnTo>
                    <a:lnTo>
                      <a:pt x="6" y="45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49" name="Freeform 322"/>
              <p:cNvSpPr/>
              <p:nvPr/>
            </p:nvSpPr>
            <p:spPr bwMode="auto">
              <a:xfrm>
                <a:off x="2994" y="3237"/>
                <a:ext cx="1014" cy="168"/>
              </a:xfrm>
              <a:custGeom>
                <a:avLst/>
                <a:gdLst>
                  <a:gd name="T0" fmla="*/ 222 w 1014"/>
                  <a:gd name="T1" fmla="*/ 24 h 168"/>
                  <a:gd name="T2" fmla="*/ 186 w 1014"/>
                  <a:gd name="T3" fmla="*/ 24 h 168"/>
                  <a:gd name="T4" fmla="*/ 132 w 1014"/>
                  <a:gd name="T5" fmla="*/ 30 h 168"/>
                  <a:gd name="T6" fmla="*/ 78 w 1014"/>
                  <a:gd name="T7" fmla="*/ 48 h 168"/>
                  <a:gd name="T8" fmla="*/ 48 w 1014"/>
                  <a:gd name="T9" fmla="*/ 60 h 168"/>
                  <a:gd name="T10" fmla="*/ 24 w 1014"/>
                  <a:gd name="T11" fmla="*/ 78 h 168"/>
                  <a:gd name="T12" fmla="*/ 6 w 1014"/>
                  <a:gd name="T13" fmla="*/ 108 h 168"/>
                  <a:gd name="T14" fmla="*/ 0 w 1014"/>
                  <a:gd name="T15" fmla="*/ 138 h 168"/>
                  <a:gd name="T16" fmla="*/ 6 w 1014"/>
                  <a:gd name="T17" fmla="*/ 156 h 168"/>
                  <a:gd name="T18" fmla="*/ 24 w 1014"/>
                  <a:gd name="T19" fmla="*/ 162 h 168"/>
                  <a:gd name="T20" fmla="*/ 54 w 1014"/>
                  <a:gd name="T21" fmla="*/ 168 h 168"/>
                  <a:gd name="T22" fmla="*/ 114 w 1014"/>
                  <a:gd name="T23" fmla="*/ 168 h 168"/>
                  <a:gd name="T24" fmla="*/ 174 w 1014"/>
                  <a:gd name="T25" fmla="*/ 156 h 168"/>
                  <a:gd name="T26" fmla="*/ 216 w 1014"/>
                  <a:gd name="T27" fmla="*/ 144 h 168"/>
                  <a:gd name="T28" fmla="*/ 288 w 1014"/>
                  <a:gd name="T29" fmla="*/ 144 h 168"/>
                  <a:gd name="T30" fmla="*/ 330 w 1014"/>
                  <a:gd name="T31" fmla="*/ 138 h 168"/>
                  <a:gd name="T32" fmla="*/ 378 w 1014"/>
                  <a:gd name="T33" fmla="*/ 120 h 168"/>
                  <a:gd name="T34" fmla="*/ 420 w 1014"/>
                  <a:gd name="T35" fmla="*/ 120 h 168"/>
                  <a:gd name="T36" fmla="*/ 456 w 1014"/>
                  <a:gd name="T37" fmla="*/ 114 h 168"/>
                  <a:gd name="T38" fmla="*/ 486 w 1014"/>
                  <a:gd name="T39" fmla="*/ 108 h 168"/>
                  <a:gd name="T40" fmla="*/ 510 w 1014"/>
                  <a:gd name="T41" fmla="*/ 96 h 168"/>
                  <a:gd name="T42" fmla="*/ 534 w 1014"/>
                  <a:gd name="T43" fmla="*/ 54 h 168"/>
                  <a:gd name="T44" fmla="*/ 540 w 1014"/>
                  <a:gd name="T45" fmla="*/ 72 h 168"/>
                  <a:gd name="T46" fmla="*/ 552 w 1014"/>
                  <a:gd name="T47" fmla="*/ 90 h 168"/>
                  <a:gd name="T48" fmla="*/ 576 w 1014"/>
                  <a:gd name="T49" fmla="*/ 108 h 168"/>
                  <a:gd name="T50" fmla="*/ 612 w 1014"/>
                  <a:gd name="T51" fmla="*/ 114 h 168"/>
                  <a:gd name="T52" fmla="*/ 630 w 1014"/>
                  <a:gd name="T53" fmla="*/ 132 h 168"/>
                  <a:gd name="T54" fmla="*/ 696 w 1014"/>
                  <a:gd name="T55" fmla="*/ 150 h 168"/>
                  <a:gd name="T56" fmla="*/ 774 w 1014"/>
                  <a:gd name="T57" fmla="*/ 156 h 168"/>
                  <a:gd name="T58" fmla="*/ 846 w 1014"/>
                  <a:gd name="T59" fmla="*/ 156 h 168"/>
                  <a:gd name="T60" fmla="*/ 882 w 1014"/>
                  <a:gd name="T61" fmla="*/ 156 h 168"/>
                  <a:gd name="T62" fmla="*/ 936 w 1014"/>
                  <a:gd name="T63" fmla="*/ 144 h 168"/>
                  <a:gd name="T64" fmla="*/ 978 w 1014"/>
                  <a:gd name="T65" fmla="*/ 132 h 168"/>
                  <a:gd name="T66" fmla="*/ 1008 w 1014"/>
                  <a:gd name="T67" fmla="*/ 102 h 168"/>
                  <a:gd name="T68" fmla="*/ 1014 w 1014"/>
                  <a:gd name="T69" fmla="*/ 78 h 168"/>
                  <a:gd name="T70" fmla="*/ 1002 w 1014"/>
                  <a:gd name="T71" fmla="*/ 60 h 168"/>
                  <a:gd name="T72" fmla="*/ 978 w 1014"/>
                  <a:gd name="T73" fmla="*/ 42 h 168"/>
                  <a:gd name="T74" fmla="*/ 948 w 1014"/>
                  <a:gd name="T75" fmla="*/ 24 h 168"/>
                  <a:gd name="T76" fmla="*/ 906 w 1014"/>
                  <a:gd name="T77" fmla="*/ 12 h 168"/>
                  <a:gd name="T78" fmla="*/ 852 w 1014"/>
                  <a:gd name="T79" fmla="*/ 6 h 168"/>
                  <a:gd name="T80" fmla="*/ 798 w 1014"/>
                  <a:gd name="T81" fmla="*/ 0 h 168"/>
                  <a:gd name="T82" fmla="*/ 750 w 1014"/>
                  <a:gd name="T83" fmla="*/ 0 h 168"/>
                  <a:gd name="T84" fmla="*/ 696 w 1014"/>
                  <a:gd name="T85" fmla="*/ 6 h 16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014" h="168">
                    <a:moveTo>
                      <a:pt x="222" y="24"/>
                    </a:moveTo>
                    <a:lnTo>
                      <a:pt x="186" y="24"/>
                    </a:lnTo>
                    <a:lnTo>
                      <a:pt x="132" y="30"/>
                    </a:lnTo>
                    <a:lnTo>
                      <a:pt x="78" y="48"/>
                    </a:lnTo>
                    <a:lnTo>
                      <a:pt x="48" y="60"/>
                    </a:lnTo>
                    <a:lnTo>
                      <a:pt x="24" y="78"/>
                    </a:lnTo>
                    <a:lnTo>
                      <a:pt x="6" y="108"/>
                    </a:lnTo>
                    <a:lnTo>
                      <a:pt x="0" y="138"/>
                    </a:lnTo>
                    <a:lnTo>
                      <a:pt x="6" y="156"/>
                    </a:lnTo>
                    <a:lnTo>
                      <a:pt x="24" y="162"/>
                    </a:lnTo>
                    <a:lnTo>
                      <a:pt x="54" y="168"/>
                    </a:lnTo>
                    <a:lnTo>
                      <a:pt x="114" y="168"/>
                    </a:lnTo>
                    <a:lnTo>
                      <a:pt x="174" y="156"/>
                    </a:lnTo>
                    <a:lnTo>
                      <a:pt x="216" y="144"/>
                    </a:lnTo>
                    <a:lnTo>
                      <a:pt x="288" y="144"/>
                    </a:lnTo>
                    <a:lnTo>
                      <a:pt x="330" y="138"/>
                    </a:lnTo>
                    <a:lnTo>
                      <a:pt x="378" y="120"/>
                    </a:lnTo>
                    <a:lnTo>
                      <a:pt x="420" y="120"/>
                    </a:lnTo>
                    <a:lnTo>
                      <a:pt x="456" y="114"/>
                    </a:lnTo>
                    <a:lnTo>
                      <a:pt x="486" y="108"/>
                    </a:lnTo>
                    <a:lnTo>
                      <a:pt x="510" y="96"/>
                    </a:lnTo>
                    <a:lnTo>
                      <a:pt x="534" y="54"/>
                    </a:lnTo>
                    <a:lnTo>
                      <a:pt x="540" y="72"/>
                    </a:lnTo>
                    <a:lnTo>
                      <a:pt x="552" y="90"/>
                    </a:lnTo>
                    <a:lnTo>
                      <a:pt x="576" y="108"/>
                    </a:lnTo>
                    <a:lnTo>
                      <a:pt x="612" y="114"/>
                    </a:lnTo>
                    <a:lnTo>
                      <a:pt x="630" y="132"/>
                    </a:lnTo>
                    <a:lnTo>
                      <a:pt x="696" y="150"/>
                    </a:lnTo>
                    <a:lnTo>
                      <a:pt x="774" y="156"/>
                    </a:lnTo>
                    <a:lnTo>
                      <a:pt x="846" y="156"/>
                    </a:lnTo>
                    <a:lnTo>
                      <a:pt x="882" y="156"/>
                    </a:lnTo>
                    <a:lnTo>
                      <a:pt x="936" y="144"/>
                    </a:lnTo>
                    <a:lnTo>
                      <a:pt x="978" y="132"/>
                    </a:lnTo>
                    <a:lnTo>
                      <a:pt x="1008" y="102"/>
                    </a:lnTo>
                    <a:lnTo>
                      <a:pt x="1014" y="78"/>
                    </a:lnTo>
                    <a:lnTo>
                      <a:pt x="1002" y="60"/>
                    </a:lnTo>
                    <a:lnTo>
                      <a:pt x="978" y="42"/>
                    </a:lnTo>
                    <a:lnTo>
                      <a:pt x="948" y="24"/>
                    </a:lnTo>
                    <a:lnTo>
                      <a:pt x="906" y="12"/>
                    </a:lnTo>
                    <a:lnTo>
                      <a:pt x="852" y="6"/>
                    </a:lnTo>
                    <a:lnTo>
                      <a:pt x="798" y="0"/>
                    </a:lnTo>
                    <a:lnTo>
                      <a:pt x="750" y="0"/>
                    </a:lnTo>
                    <a:lnTo>
                      <a:pt x="696" y="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50" name="Freeform 323"/>
              <p:cNvSpPr/>
              <p:nvPr/>
            </p:nvSpPr>
            <p:spPr bwMode="auto">
              <a:xfrm>
                <a:off x="3594" y="3201"/>
                <a:ext cx="108" cy="12"/>
              </a:xfrm>
              <a:custGeom>
                <a:avLst/>
                <a:gdLst>
                  <a:gd name="T0" fmla="*/ 108 w 108"/>
                  <a:gd name="T1" fmla="*/ 12 h 12"/>
                  <a:gd name="T2" fmla="*/ 96 w 108"/>
                  <a:gd name="T3" fmla="*/ 6 h 12"/>
                  <a:gd name="T4" fmla="*/ 78 w 108"/>
                  <a:gd name="T5" fmla="*/ 0 h 12"/>
                  <a:gd name="T6" fmla="*/ 66 w 108"/>
                  <a:gd name="T7" fmla="*/ 0 h 12"/>
                  <a:gd name="T8" fmla="*/ 54 w 108"/>
                  <a:gd name="T9" fmla="*/ 0 h 12"/>
                  <a:gd name="T10" fmla="*/ 36 w 108"/>
                  <a:gd name="T11" fmla="*/ 0 h 12"/>
                  <a:gd name="T12" fmla="*/ 24 w 108"/>
                  <a:gd name="T13" fmla="*/ 6 h 12"/>
                  <a:gd name="T14" fmla="*/ 12 w 108"/>
                  <a:gd name="T15" fmla="*/ 6 h 12"/>
                  <a:gd name="T16" fmla="*/ 0 w 108"/>
                  <a:gd name="T17" fmla="*/ 12 h 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8" h="12">
                    <a:moveTo>
                      <a:pt x="108" y="12"/>
                    </a:moveTo>
                    <a:lnTo>
                      <a:pt x="96" y="6"/>
                    </a:lnTo>
                    <a:lnTo>
                      <a:pt x="78" y="0"/>
                    </a:lnTo>
                    <a:lnTo>
                      <a:pt x="66" y="0"/>
                    </a:lnTo>
                    <a:lnTo>
                      <a:pt x="54" y="0"/>
                    </a:lnTo>
                    <a:lnTo>
                      <a:pt x="36" y="0"/>
                    </a:lnTo>
                    <a:lnTo>
                      <a:pt x="24" y="6"/>
                    </a:lnTo>
                    <a:lnTo>
                      <a:pt x="12" y="6"/>
                    </a:lnTo>
                    <a:lnTo>
                      <a:pt x="0" y="1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51" name="Freeform 324"/>
              <p:cNvSpPr/>
              <p:nvPr/>
            </p:nvSpPr>
            <p:spPr bwMode="auto">
              <a:xfrm>
                <a:off x="3618" y="3225"/>
                <a:ext cx="84" cy="30"/>
              </a:xfrm>
              <a:custGeom>
                <a:avLst/>
                <a:gdLst>
                  <a:gd name="T0" fmla="*/ 84 w 84"/>
                  <a:gd name="T1" fmla="*/ 6 h 30"/>
                  <a:gd name="T2" fmla="*/ 78 w 84"/>
                  <a:gd name="T3" fmla="*/ 0 h 30"/>
                  <a:gd name="T4" fmla="*/ 66 w 84"/>
                  <a:gd name="T5" fmla="*/ 0 h 30"/>
                  <a:gd name="T6" fmla="*/ 54 w 84"/>
                  <a:gd name="T7" fmla="*/ 0 h 30"/>
                  <a:gd name="T8" fmla="*/ 48 w 84"/>
                  <a:gd name="T9" fmla="*/ 6 h 30"/>
                  <a:gd name="T10" fmla="*/ 36 w 84"/>
                  <a:gd name="T11" fmla="*/ 6 h 30"/>
                  <a:gd name="T12" fmla="*/ 24 w 84"/>
                  <a:gd name="T13" fmla="*/ 12 h 30"/>
                  <a:gd name="T14" fmla="*/ 18 w 84"/>
                  <a:gd name="T15" fmla="*/ 12 h 30"/>
                  <a:gd name="T16" fmla="*/ 12 w 84"/>
                  <a:gd name="T17" fmla="*/ 18 h 30"/>
                  <a:gd name="T18" fmla="*/ 0 w 84"/>
                  <a:gd name="T19" fmla="*/ 30 h 30"/>
                  <a:gd name="T20" fmla="*/ 0 w 84"/>
                  <a:gd name="T21" fmla="*/ 30 h 3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84" h="30">
                    <a:moveTo>
                      <a:pt x="84" y="6"/>
                    </a:moveTo>
                    <a:lnTo>
                      <a:pt x="78" y="0"/>
                    </a:lnTo>
                    <a:lnTo>
                      <a:pt x="66" y="0"/>
                    </a:lnTo>
                    <a:lnTo>
                      <a:pt x="54" y="0"/>
                    </a:lnTo>
                    <a:lnTo>
                      <a:pt x="48" y="6"/>
                    </a:lnTo>
                    <a:lnTo>
                      <a:pt x="36" y="6"/>
                    </a:lnTo>
                    <a:lnTo>
                      <a:pt x="24" y="12"/>
                    </a:lnTo>
                    <a:lnTo>
                      <a:pt x="18" y="12"/>
                    </a:lnTo>
                    <a:lnTo>
                      <a:pt x="12" y="18"/>
                    </a:lnTo>
                    <a:lnTo>
                      <a:pt x="0" y="3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52" name="Freeform 325"/>
              <p:cNvSpPr/>
              <p:nvPr/>
            </p:nvSpPr>
            <p:spPr bwMode="auto">
              <a:xfrm>
                <a:off x="3234" y="3249"/>
                <a:ext cx="72" cy="30"/>
              </a:xfrm>
              <a:custGeom>
                <a:avLst/>
                <a:gdLst>
                  <a:gd name="T0" fmla="*/ 72 w 72"/>
                  <a:gd name="T1" fmla="*/ 30 h 30"/>
                  <a:gd name="T2" fmla="*/ 66 w 72"/>
                  <a:gd name="T3" fmla="*/ 24 h 30"/>
                  <a:gd name="T4" fmla="*/ 54 w 72"/>
                  <a:gd name="T5" fmla="*/ 18 h 30"/>
                  <a:gd name="T6" fmla="*/ 48 w 72"/>
                  <a:gd name="T7" fmla="*/ 12 h 30"/>
                  <a:gd name="T8" fmla="*/ 36 w 72"/>
                  <a:gd name="T9" fmla="*/ 6 h 30"/>
                  <a:gd name="T10" fmla="*/ 24 w 72"/>
                  <a:gd name="T11" fmla="*/ 6 h 30"/>
                  <a:gd name="T12" fmla="*/ 12 w 72"/>
                  <a:gd name="T13" fmla="*/ 6 h 30"/>
                  <a:gd name="T14" fmla="*/ 0 w 72"/>
                  <a:gd name="T15" fmla="*/ 0 h 30"/>
                  <a:gd name="T16" fmla="*/ 0 w 72"/>
                  <a:gd name="T17" fmla="*/ 0 h 3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2" h="30">
                    <a:moveTo>
                      <a:pt x="72" y="30"/>
                    </a:moveTo>
                    <a:lnTo>
                      <a:pt x="66" y="24"/>
                    </a:lnTo>
                    <a:lnTo>
                      <a:pt x="54" y="18"/>
                    </a:lnTo>
                    <a:lnTo>
                      <a:pt x="48" y="12"/>
                    </a:lnTo>
                    <a:lnTo>
                      <a:pt x="36" y="6"/>
                    </a:lnTo>
                    <a:lnTo>
                      <a:pt x="24" y="6"/>
                    </a:lnTo>
                    <a:lnTo>
                      <a:pt x="12" y="6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53" name="Freeform 326"/>
              <p:cNvSpPr/>
              <p:nvPr/>
            </p:nvSpPr>
            <p:spPr bwMode="auto">
              <a:xfrm>
                <a:off x="3258" y="3237"/>
                <a:ext cx="90" cy="18"/>
              </a:xfrm>
              <a:custGeom>
                <a:avLst/>
                <a:gdLst>
                  <a:gd name="T0" fmla="*/ 90 w 90"/>
                  <a:gd name="T1" fmla="*/ 18 h 18"/>
                  <a:gd name="T2" fmla="*/ 78 w 90"/>
                  <a:gd name="T3" fmla="*/ 12 h 18"/>
                  <a:gd name="T4" fmla="*/ 60 w 90"/>
                  <a:gd name="T5" fmla="*/ 6 h 18"/>
                  <a:gd name="T6" fmla="*/ 48 w 90"/>
                  <a:gd name="T7" fmla="*/ 0 h 18"/>
                  <a:gd name="T8" fmla="*/ 36 w 90"/>
                  <a:gd name="T9" fmla="*/ 0 h 18"/>
                  <a:gd name="T10" fmla="*/ 18 w 90"/>
                  <a:gd name="T11" fmla="*/ 0 h 18"/>
                  <a:gd name="T12" fmla="*/ 6 w 90"/>
                  <a:gd name="T13" fmla="*/ 0 h 18"/>
                  <a:gd name="T14" fmla="*/ 0 w 90"/>
                  <a:gd name="T15" fmla="*/ 0 h 1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0" h="18">
                    <a:moveTo>
                      <a:pt x="90" y="18"/>
                    </a:moveTo>
                    <a:lnTo>
                      <a:pt x="78" y="12"/>
                    </a:lnTo>
                    <a:lnTo>
                      <a:pt x="60" y="6"/>
                    </a:lnTo>
                    <a:lnTo>
                      <a:pt x="48" y="0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54" name="Freeform 327"/>
              <p:cNvSpPr/>
              <p:nvPr/>
            </p:nvSpPr>
            <p:spPr bwMode="auto">
              <a:xfrm>
                <a:off x="3534" y="3261"/>
                <a:ext cx="1" cy="30"/>
              </a:xfrm>
              <a:custGeom>
                <a:avLst/>
                <a:gdLst>
                  <a:gd name="T0" fmla="*/ 0 w 1"/>
                  <a:gd name="T1" fmla="*/ 30 h 30"/>
                  <a:gd name="T2" fmla="*/ 0 w 1"/>
                  <a:gd name="T3" fmla="*/ 18 h 30"/>
                  <a:gd name="T4" fmla="*/ 0 w 1"/>
                  <a:gd name="T5" fmla="*/ 12 h 30"/>
                  <a:gd name="T6" fmla="*/ 0 w 1"/>
                  <a:gd name="T7" fmla="*/ 0 h 3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" h="30">
                    <a:moveTo>
                      <a:pt x="0" y="30"/>
                    </a:moveTo>
                    <a:lnTo>
                      <a:pt x="0" y="18"/>
                    </a:lnTo>
                    <a:lnTo>
                      <a:pt x="0" y="12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Group 329"/>
          <p:cNvGrpSpPr/>
          <p:nvPr/>
        </p:nvGrpSpPr>
        <p:grpSpPr bwMode="auto">
          <a:xfrm>
            <a:off x="3336925" y="4664075"/>
            <a:ext cx="5319713" cy="1749425"/>
            <a:chOff x="1666" y="2937"/>
            <a:chExt cx="3561" cy="1211"/>
          </a:xfrm>
        </p:grpSpPr>
        <p:grpSp>
          <p:nvGrpSpPr>
            <p:cNvPr id="3259" name="Group 251"/>
            <p:cNvGrpSpPr/>
            <p:nvPr/>
          </p:nvGrpSpPr>
          <p:grpSpPr bwMode="auto">
            <a:xfrm>
              <a:off x="2203" y="2937"/>
              <a:ext cx="3024" cy="768"/>
              <a:chOff x="1584" y="1968"/>
              <a:chExt cx="3024" cy="768"/>
            </a:xfrm>
          </p:grpSpPr>
          <p:graphicFrame>
            <p:nvGraphicFramePr>
              <p:cNvPr id="3260" name="Object 252"/>
              <p:cNvGraphicFramePr>
                <a:graphicFrameLocks noChangeAspect="1"/>
              </p:cNvGraphicFramePr>
              <p:nvPr/>
            </p:nvGraphicFramePr>
            <p:xfrm>
              <a:off x="2844" y="2092"/>
              <a:ext cx="71" cy="1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4" imgW="114300" imgH="215900" progId="Equation.3">
                      <p:embed/>
                    </p:oleObj>
                  </mc:Choice>
                  <mc:Fallback>
                    <p:oleObj name="公式" r:id="rId24" imgW="114300" imgH="215900" progId="Equation.3">
                      <p:embed/>
                      <p:pic>
                        <p:nvPicPr>
                          <p:cNvPr id="0" name="图片 16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4" y="2092"/>
                            <a:ext cx="71" cy="1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61" name="Line 253"/>
              <p:cNvSpPr>
                <a:spLocks noChangeShapeType="1"/>
              </p:cNvSpPr>
              <p:nvPr/>
            </p:nvSpPr>
            <p:spPr bwMode="auto">
              <a:xfrm>
                <a:off x="1584" y="2400"/>
                <a:ext cx="2880" cy="0"/>
              </a:xfrm>
              <a:prstGeom prst="line">
                <a:avLst/>
              </a:prstGeom>
              <a:noFill/>
              <a:ln w="28575">
                <a:solidFill>
                  <a:srgbClr val="FFFF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62" name="Line 254"/>
              <p:cNvSpPr>
                <a:spLocks noChangeShapeType="1"/>
              </p:cNvSpPr>
              <p:nvPr/>
            </p:nvSpPr>
            <p:spPr bwMode="auto">
              <a:xfrm flipV="1">
                <a:off x="1728" y="2016"/>
                <a:ext cx="0" cy="720"/>
              </a:xfrm>
              <a:prstGeom prst="line">
                <a:avLst/>
              </a:prstGeom>
              <a:noFill/>
              <a:ln w="28575">
                <a:solidFill>
                  <a:srgbClr val="FFFF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63" name="Freeform 255"/>
              <p:cNvSpPr/>
              <p:nvPr/>
            </p:nvSpPr>
            <p:spPr bwMode="auto">
              <a:xfrm>
                <a:off x="1756" y="2213"/>
                <a:ext cx="2500" cy="413"/>
              </a:xfrm>
              <a:custGeom>
                <a:avLst/>
                <a:gdLst>
                  <a:gd name="T0" fmla="*/ 0 w 2500"/>
                  <a:gd name="T1" fmla="*/ 174 h 413"/>
                  <a:gd name="T2" fmla="*/ 12 w 2500"/>
                  <a:gd name="T3" fmla="*/ 136 h 413"/>
                  <a:gd name="T4" fmla="*/ 63 w 2500"/>
                  <a:gd name="T5" fmla="*/ 123 h 413"/>
                  <a:gd name="T6" fmla="*/ 113 w 2500"/>
                  <a:gd name="T7" fmla="*/ 22 h 413"/>
                  <a:gd name="T8" fmla="*/ 126 w 2500"/>
                  <a:gd name="T9" fmla="*/ 60 h 413"/>
                  <a:gd name="T10" fmla="*/ 164 w 2500"/>
                  <a:gd name="T11" fmla="*/ 73 h 413"/>
                  <a:gd name="T12" fmla="*/ 176 w 2500"/>
                  <a:gd name="T13" fmla="*/ 123 h 413"/>
                  <a:gd name="T14" fmla="*/ 202 w 2500"/>
                  <a:gd name="T15" fmla="*/ 149 h 413"/>
                  <a:gd name="T16" fmla="*/ 277 w 2500"/>
                  <a:gd name="T17" fmla="*/ 287 h 413"/>
                  <a:gd name="T18" fmla="*/ 315 w 2500"/>
                  <a:gd name="T19" fmla="*/ 351 h 413"/>
                  <a:gd name="T20" fmla="*/ 341 w 2500"/>
                  <a:gd name="T21" fmla="*/ 325 h 413"/>
                  <a:gd name="T22" fmla="*/ 442 w 2500"/>
                  <a:gd name="T23" fmla="*/ 287 h 413"/>
                  <a:gd name="T24" fmla="*/ 454 w 2500"/>
                  <a:gd name="T25" fmla="*/ 224 h 413"/>
                  <a:gd name="T26" fmla="*/ 517 w 2500"/>
                  <a:gd name="T27" fmla="*/ 161 h 413"/>
                  <a:gd name="T28" fmla="*/ 581 w 2500"/>
                  <a:gd name="T29" fmla="*/ 60 h 413"/>
                  <a:gd name="T30" fmla="*/ 619 w 2500"/>
                  <a:gd name="T31" fmla="*/ 73 h 413"/>
                  <a:gd name="T32" fmla="*/ 669 w 2500"/>
                  <a:gd name="T33" fmla="*/ 48 h 413"/>
                  <a:gd name="T34" fmla="*/ 694 w 2500"/>
                  <a:gd name="T35" fmla="*/ 123 h 413"/>
                  <a:gd name="T36" fmla="*/ 732 w 2500"/>
                  <a:gd name="T37" fmla="*/ 136 h 413"/>
                  <a:gd name="T38" fmla="*/ 732 w 2500"/>
                  <a:gd name="T39" fmla="*/ 212 h 413"/>
                  <a:gd name="T40" fmla="*/ 795 w 2500"/>
                  <a:gd name="T41" fmla="*/ 313 h 413"/>
                  <a:gd name="T42" fmla="*/ 808 w 2500"/>
                  <a:gd name="T43" fmla="*/ 376 h 413"/>
                  <a:gd name="T44" fmla="*/ 821 w 2500"/>
                  <a:gd name="T45" fmla="*/ 338 h 413"/>
                  <a:gd name="T46" fmla="*/ 858 w 2500"/>
                  <a:gd name="T47" fmla="*/ 351 h 413"/>
                  <a:gd name="T48" fmla="*/ 972 w 2500"/>
                  <a:gd name="T49" fmla="*/ 237 h 413"/>
                  <a:gd name="T50" fmla="*/ 1023 w 2500"/>
                  <a:gd name="T51" fmla="*/ 123 h 413"/>
                  <a:gd name="T52" fmla="*/ 1098 w 2500"/>
                  <a:gd name="T53" fmla="*/ 35 h 413"/>
                  <a:gd name="T54" fmla="*/ 1149 w 2500"/>
                  <a:gd name="T55" fmla="*/ 98 h 413"/>
                  <a:gd name="T56" fmla="*/ 1200 w 2500"/>
                  <a:gd name="T57" fmla="*/ 149 h 413"/>
                  <a:gd name="T58" fmla="*/ 1263 w 2500"/>
                  <a:gd name="T59" fmla="*/ 250 h 413"/>
                  <a:gd name="T60" fmla="*/ 1301 w 2500"/>
                  <a:gd name="T61" fmla="*/ 313 h 413"/>
                  <a:gd name="T62" fmla="*/ 1313 w 2500"/>
                  <a:gd name="T63" fmla="*/ 351 h 413"/>
                  <a:gd name="T64" fmla="*/ 1376 w 2500"/>
                  <a:gd name="T65" fmla="*/ 363 h 413"/>
                  <a:gd name="T66" fmla="*/ 1439 w 2500"/>
                  <a:gd name="T67" fmla="*/ 262 h 413"/>
                  <a:gd name="T68" fmla="*/ 1490 w 2500"/>
                  <a:gd name="T69" fmla="*/ 199 h 413"/>
                  <a:gd name="T70" fmla="*/ 1528 w 2500"/>
                  <a:gd name="T71" fmla="*/ 123 h 413"/>
                  <a:gd name="T72" fmla="*/ 1566 w 2500"/>
                  <a:gd name="T73" fmla="*/ 111 h 413"/>
                  <a:gd name="T74" fmla="*/ 1604 w 2500"/>
                  <a:gd name="T75" fmla="*/ 48 h 413"/>
                  <a:gd name="T76" fmla="*/ 1642 w 2500"/>
                  <a:gd name="T77" fmla="*/ 85 h 413"/>
                  <a:gd name="T78" fmla="*/ 1692 w 2500"/>
                  <a:gd name="T79" fmla="*/ 98 h 413"/>
                  <a:gd name="T80" fmla="*/ 1705 w 2500"/>
                  <a:gd name="T81" fmla="*/ 136 h 413"/>
                  <a:gd name="T82" fmla="*/ 1743 w 2500"/>
                  <a:gd name="T83" fmla="*/ 149 h 413"/>
                  <a:gd name="T84" fmla="*/ 1755 w 2500"/>
                  <a:gd name="T85" fmla="*/ 199 h 413"/>
                  <a:gd name="T86" fmla="*/ 1818 w 2500"/>
                  <a:gd name="T87" fmla="*/ 250 h 413"/>
                  <a:gd name="T88" fmla="*/ 1831 w 2500"/>
                  <a:gd name="T89" fmla="*/ 300 h 413"/>
                  <a:gd name="T90" fmla="*/ 1882 w 2500"/>
                  <a:gd name="T91" fmla="*/ 363 h 413"/>
                  <a:gd name="T92" fmla="*/ 1995 w 2500"/>
                  <a:gd name="T93" fmla="*/ 287 h 413"/>
                  <a:gd name="T94" fmla="*/ 2008 w 2500"/>
                  <a:gd name="T95" fmla="*/ 199 h 413"/>
                  <a:gd name="T96" fmla="*/ 2084 w 2500"/>
                  <a:gd name="T97" fmla="*/ 174 h 413"/>
                  <a:gd name="T98" fmla="*/ 2096 w 2500"/>
                  <a:gd name="T99" fmla="*/ 136 h 413"/>
                  <a:gd name="T100" fmla="*/ 2134 w 2500"/>
                  <a:gd name="T101" fmla="*/ 123 h 413"/>
                  <a:gd name="T102" fmla="*/ 2159 w 2500"/>
                  <a:gd name="T103" fmla="*/ 48 h 413"/>
                  <a:gd name="T104" fmla="*/ 2235 w 2500"/>
                  <a:gd name="T105" fmla="*/ 85 h 413"/>
                  <a:gd name="T106" fmla="*/ 2248 w 2500"/>
                  <a:gd name="T107" fmla="*/ 149 h 413"/>
                  <a:gd name="T108" fmla="*/ 2273 w 2500"/>
                  <a:gd name="T109" fmla="*/ 186 h 413"/>
                  <a:gd name="T110" fmla="*/ 2349 w 2500"/>
                  <a:gd name="T111" fmla="*/ 275 h 413"/>
                  <a:gd name="T112" fmla="*/ 2362 w 2500"/>
                  <a:gd name="T113" fmla="*/ 237 h 413"/>
                  <a:gd name="T114" fmla="*/ 2399 w 2500"/>
                  <a:gd name="T115" fmla="*/ 224 h 413"/>
                  <a:gd name="T116" fmla="*/ 2425 w 2500"/>
                  <a:gd name="T117" fmla="*/ 149 h 413"/>
                  <a:gd name="T118" fmla="*/ 2500 w 2500"/>
                  <a:gd name="T119" fmla="*/ 111 h 413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2500" h="413">
                    <a:moveTo>
                      <a:pt x="0" y="174"/>
                    </a:moveTo>
                    <a:cubicBezTo>
                      <a:pt x="4" y="161"/>
                      <a:pt x="2" y="144"/>
                      <a:pt x="12" y="136"/>
                    </a:cubicBezTo>
                    <a:cubicBezTo>
                      <a:pt x="26" y="125"/>
                      <a:pt x="54" y="138"/>
                      <a:pt x="63" y="123"/>
                    </a:cubicBezTo>
                    <a:cubicBezTo>
                      <a:pt x="140" y="0"/>
                      <a:pt x="19" y="54"/>
                      <a:pt x="113" y="22"/>
                    </a:cubicBezTo>
                    <a:cubicBezTo>
                      <a:pt x="117" y="35"/>
                      <a:pt x="117" y="51"/>
                      <a:pt x="126" y="60"/>
                    </a:cubicBezTo>
                    <a:cubicBezTo>
                      <a:pt x="135" y="69"/>
                      <a:pt x="156" y="63"/>
                      <a:pt x="164" y="73"/>
                    </a:cubicBezTo>
                    <a:cubicBezTo>
                      <a:pt x="175" y="86"/>
                      <a:pt x="168" y="108"/>
                      <a:pt x="176" y="123"/>
                    </a:cubicBezTo>
                    <a:cubicBezTo>
                      <a:pt x="181" y="134"/>
                      <a:pt x="193" y="140"/>
                      <a:pt x="202" y="149"/>
                    </a:cubicBezTo>
                    <a:cubicBezTo>
                      <a:pt x="210" y="230"/>
                      <a:pt x="184" y="320"/>
                      <a:pt x="277" y="287"/>
                    </a:cubicBezTo>
                    <a:cubicBezTo>
                      <a:pt x="280" y="297"/>
                      <a:pt x="293" y="351"/>
                      <a:pt x="315" y="351"/>
                    </a:cubicBezTo>
                    <a:cubicBezTo>
                      <a:pt x="327" y="351"/>
                      <a:pt x="332" y="334"/>
                      <a:pt x="341" y="325"/>
                    </a:cubicBezTo>
                    <a:cubicBezTo>
                      <a:pt x="400" y="345"/>
                      <a:pt x="401" y="328"/>
                      <a:pt x="442" y="287"/>
                    </a:cubicBezTo>
                    <a:cubicBezTo>
                      <a:pt x="446" y="266"/>
                      <a:pt x="443" y="242"/>
                      <a:pt x="454" y="224"/>
                    </a:cubicBezTo>
                    <a:cubicBezTo>
                      <a:pt x="469" y="198"/>
                      <a:pt x="517" y="161"/>
                      <a:pt x="517" y="161"/>
                    </a:cubicBezTo>
                    <a:cubicBezTo>
                      <a:pt x="539" y="98"/>
                      <a:pt x="559" y="123"/>
                      <a:pt x="581" y="60"/>
                    </a:cubicBezTo>
                    <a:cubicBezTo>
                      <a:pt x="594" y="64"/>
                      <a:pt x="606" y="75"/>
                      <a:pt x="619" y="73"/>
                    </a:cubicBezTo>
                    <a:cubicBezTo>
                      <a:pt x="637" y="70"/>
                      <a:pt x="651" y="45"/>
                      <a:pt x="669" y="48"/>
                    </a:cubicBezTo>
                    <a:cubicBezTo>
                      <a:pt x="671" y="48"/>
                      <a:pt x="693" y="122"/>
                      <a:pt x="694" y="123"/>
                    </a:cubicBezTo>
                    <a:cubicBezTo>
                      <a:pt x="703" y="133"/>
                      <a:pt x="719" y="132"/>
                      <a:pt x="732" y="136"/>
                    </a:cubicBezTo>
                    <a:cubicBezTo>
                      <a:pt x="767" y="237"/>
                      <a:pt x="732" y="111"/>
                      <a:pt x="732" y="212"/>
                    </a:cubicBezTo>
                    <a:cubicBezTo>
                      <a:pt x="732" y="251"/>
                      <a:pt x="770" y="287"/>
                      <a:pt x="795" y="313"/>
                    </a:cubicBezTo>
                    <a:cubicBezTo>
                      <a:pt x="799" y="334"/>
                      <a:pt x="793" y="361"/>
                      <a:pt x="808" y="376"/>
                    </a:cubicBezTo>
                    <a:cubicBezTo>
                      <a:pt x="818" y="385"/>
                      <a:pt x="809" y="344"/>
                      <a:pt x="821" y="338"/>
                    </a:cubicBezTo>
                    <a:cubicBezTo>
                      <a:pt x="833" y="332"/>
                      <a:pt x="846" y="347"/>
                      <a:pt x="858" y="351"/>
                    </a:cubicBezTo>
                    <a:cubicBezTo>
                      <a:pt x="907" y="302"/>
                      <a:pt x="905" y="260"/>
                      <a:pt x="972" y="237"/>
                    </a:cubicBezTo>
                    <a:cubicBezTo>
                      <a:pt x="987" y="192"/>
                      <a:pt x="989" y="157"/>
                      <a:pt x="1023" y="123"/>
                    </a:cubicBezTo>
                    <a:cubicBezTo>
                      <a:pt x="1038" y="74"/>
                      <a:pt x="1056" y="64"/>
                      <a:pt x="1098" y="35"/>
                    </a:cubicBezTo>
                    <a:cubicBezTo>
                      <a:pt x="1131" y="131"/>
                      <a:pt x="1083" y="16"/>
                      <a:pt x="1149" y="98"/>
                    </a:cubicBezTo>
                    <a:cubicBezTo>
                      <a:pt x="1199" y="160"/>
                      <a:pt x="1117" y="120"/>
                      <a:pt x="1200" y="149"/>
                    </a:cubicBezTo>
                    <a:cubicBezTo>
                      <a:pt x="1214" y="192"/>
                      <a:pt x="1231" y="218"/>
                      <a:pt x="1263" y="250"/>
                    </a:cubicBezTo>
                    <a:cubicBezTo>
                      <a:pt x="1297" y="355"/>
                      <a:pt x="1249" y="225"/>
                      <a:pt x="1301" y="313"/>
                    </a:cubicBezTo>
                    <a:cubicBezTo>
                      <a:pt x="1308" y="324"/>
                      <a:pt x="1302" y="344"/>
                      <a:pt x="1313" y="351"/>
                    </a:cubicBezTo>
                    <a:cubicBezTo>
                      <a:pt x="1331" y="363"/>
                      <a:pt x="1355" y="359"/>
                      <a:pt x="1376" y="363"/>
                    </a:cubicBezTo>
                    <a:cubicBezTo>
                      <a:pt x="1407" y="273"/>
                      <a:pt x="1380" y="302"/>
                      <a:pt x="1439" y="262"/>
                    </a:cubicBezTo>
                    <a:cubicBezTo>
                      <a:pt x="1465" y="187"/>
                      <a:pt x="1432" y="257"/>
                      <a:pt x="1490" y="199"/>
                    </a:cubicBezTo>
                    <a:cubicBezTo>
                      <a:pt x="1510" y="179"/>
                      <a:pt x="1508" y="143"/>
                      <a:pt x="1528" y="123"/>
                    </a:cubicBezTo>
                    <a:cubicBezTo>
                      <a:pt x="1537" y="114"/>
                      <a:pt x="1553" y="115"/>
                      <a:pt x="1566" y="111"/>
                    </a:cubicBezTo>
                    <a:cubicBezTo>
                      <a:pt x="1568" y="104"/>
                      <a:pt x="1581" y="44"/>
                      <a:pt x="1604" y="48"/>
                    </a:cubicBezTo>
                    <a:cubicBezTo>
                      <a:pt x="1621" y="51"/>
                      <a:pt x="1627" y="76"/>
                      <a:pt x="1642" y="85"/>
                    </a:cubicBezTo>
                    <a:cubicBezTo>
                      <a:pt x="1657" y="94"/>
                      <a:pt x="1675" y="94"/>
                      <a:pt x="1692" y="98"/>
                    </a:cubicBezTo>
                    <a:cubicBezTo>
                      <a:pt x="1696" y="111"/>
                      <a:pt x="1696" y="127"/>
                      <a:pt x="1705" y="136"/>
                    </a:cubicBezTo>
                    <a:cubicBezTo>
                      <a:pt x="1714" y="145"/>
                      <a:pt x="1735" y="139"/>
                      <a:pt x="1743" y="149"/>
                    </a:cubicBezTo>
                    <a:cubicBezTo>
                      <a:pt x="1754" y="162"/>
                      <a:pt x="1745" y="185"/>
                      <a:pt x="1755" y="199"/>
                    </a:cubicBezTo>
                    <a:cubicBezTo>
                      <a:pt x="1770" y="221"/>
                      <a:pt x="1799" y="231"/>
                      <a:pt x="1818" y="250"/>
                    </a:cubicBezTo>
                    <a:cubicBezTo>
                      <a:pt x="1822" y="267"/>
                      <a:pt x="1821" y="286"/>
                      <a:pt x="1831" y="300"/>
                    </a:cubicBezTo>
                    <a:cubicBezTo>
                      <a:pt x="1908" y="413"/>
                      <a:pt x="1840" y="240"/>
                      <a:pt x="1882" y="363"/>
                    </a:cubicBezTo>
                    <a:cubicBezTo>
                      <a:pt x="1915" y="313"/>
                      <a:pt x="1937" y="302"/>
                      <a:pt x="1995" y="287"/>
                    </a:cubicBezTo>
                    <a:cubicBezTo>
                      <a:pt x="1999" y="258"/>
                      <a:pt x="1990" y="222"/>
                      <a:pt x="2008" y="199"/>
                    </a:cubicBezTo>
                    <a:cubicBezTo>
                      <a:pt x="2025" y="178"/>
                      <a:pt x="2084" y="174"/>
                      <a:pt x="2084" y="174"/>
                    </a:cubicBezTo>
                    <a:cubicBezTo>
                      <a:pt x="2088" y="161"/>
                      <a:pt x="2087" y="145"/>
                      <a:pt x="2096" y="136"/>
                    </a:cubicBezTo>
                    <a:cubicBezTo>
                      <a:pt x="2105" y="126"/>
                      <a:pt x="2126" y="134"/>
                      <a:pt x="2134" y="123"/>
                    </a:cubicBezTo>
                    <a:cubicBezTo>
                      <a:pt x="2149" y="102"/>
                      <a:pt x="2159" y="48"/>
                      <a:pt x="2159" y="48"/>
                    </a:cubicBezTo>
                    <a:cubicBezTo>
                      <a:pt x="2179" y="54"/>
                      <a:pt x="2223" y="64"/>
                      <a:pt x="2235" y="85"/>
                    </a:cubicBezTo>
                    <a:cubicBezTo>
                      <a:pt x="2246" y="104"/>
                      <a:pt x="2240" y="129"/>
                      <a:pt x="2248" y="149"/>
                    </a:cubicBezTo>
                    <a:cubicBezTo>
                      <a:pt x="2253" y="163"/>
                      <a:pt x="2266" y="173"/>
                      <a:pt x="2273" y="186"/>
                    </a:cubicBezTo>
                    <a:cubicBezTo>
                      <a:pt x="2300" y="240"/>
                      <a:pt x="2295" y="239"/>
                      <a:pt x="2349" y="275"/>
                    </a:cubicBezTo>
                    <a:cubicBezTo>
                      <a:pt x="2353" y="262"/>
                      <a:pt x="2353" y="247"/>
                      <a:pt x="2362" y="237"/>
                    </a:cubicBezTo>
                    <a:cubicBezTo>
                      <a:pt x="2371" y="228"/>
                      <a:pt x="2391" y="235"/>
                      <a:pt x="2399" y="224"/>
                    </a:cubicBezTo>
                    <a:cubicBezTo>
                      <a:pt x="2414" y="202"/>
                      <a:pt x="2416" y="174"/>
                      <a:pt x="2425" y="149"/>
                    </a:cubicBezTo>
                    <a:cubicBezTo>
                      <a:pt x="2434" y="123"/>
                      <a:pt x="2500" y="111"/>
                      <a:pt x="2500" y="111"/>
                    </a:cubicBezTo>
                  </a:path>
                </a:pathLst>
              </a:custGeom>
              <a:noFill/>
              <a:ln w="38100" cap="flat" cmpd="sng">
                <a:solidFill>
                  <a:srgbClr val="99FF33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64" name="Line 256"/>
              <p:cNvSpPr>
                <a:spLocks noChangeShapeType="1"/>
              </p:cNvSpPr>
              <p:nvPr/>
            </p:nvSpPr>
            <p:spPr bwMode="auto">
              <a:xfrm>
                <a:off x="2832" y="1968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FFCC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265" name="Object 257"/>
              <p:cNvGraphicFramePr>
                <a:graphicFrameLocks noChangeAspect="1"/>
              </p:cNvGraphicFramePr>
              <p:nvPr/>
            </p:nvGraphicFramePr>
            <p:xfrm>
              <a:off x="4459" y="2300"/>
              <a:ext cx="149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5" imgW="139700" imgH="215900" progId="Equation.3">
                      <p:embed/>
                    </p:oleObj>
                  </mc:Choice>
                  <mc:Fallback>
                    <p:oleObj name="公式" r:id="rId25" imgW="139700" imgH="215900" progId="Equation.3">
                      <p:embed/>
                      <p:pic>
                        <p:nvPicPr>
                          <p:cNvPr id="0" name="图片 16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59" y="2300"/>
                            <a:ext cx="149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66" name="Object 258"/>
              <p:cNvGraphicFramePr>
                <a:graphicFrameLocks noChangeAspect="1"/>
              </p:cNvGraphicFramePr>
              <p:nvPr/>
            </p:nvGraphicFramePr>
            <p:xfrm>
              <a:off x="2816" y="2395"/>
              <a:ext cx="208" cy="3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6" imgW="190500" imgH="304800" progId="Equation.3">
                      <p:embed/>
                    </p:oleObj>
                  </mc:Choice>
                  <mc:Fallback>
                    <p:oleObj name="公式" r:id="rId26" imgW="190500" imgH="304800" progId="Equation.3">
                      <p:embed/>
                      <p:pic>
                        <p:nvPicPr>
                          <p:cNvPr id="0" name="图片 16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16" y="2395"/>
                            <a:ext cx="208" cy="3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67" name="Object 259"/>
              <p:cNvGraphicFramePr>
                <a:graphicFrameLocks noChangeAspect="1"/>
              </p:cNvGraphicFramePr>
              <p:nvPr/>
            </p:nvGraphicFramePr>
            <p:xfrm>
              <a:off x="1596" y="2400"/>
              <a:ext cx="132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7" imgW="152400" imgH="241300" progId="Equation.3">
                      <p:embed/>
                    </p:oleObj>
                  </mc:Choice>
                  <mc:Fallback>
                    <p:oleObj name="公式" r:id="rId27" imgW="152400" imgH="241300" progId="Equation.3">
                      <p:embed/>
                      <p:pic>
                        <p:nvPicPr>
                          <p:cNvPr id="0" name="图片 16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96" y="2400"/>
                            <a:ext cx="132" cy="2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68" name="Group 260"/>
            <p:cNvGrpSpPr/>
            <p:nvPr/>
          </p:nvGrpSpPr>
          <p:grpSpPr bwMode="auto">
            <a:xfrm>
              <a:off x="1666" y="3172"/>
              <a:ext cx="942" cy="976"/>
              <a:chOff x="2940" y="1329"/>
              <a:chExt cx="2004" cy="2076"/>
            </a:xfrm>
          </p:grpSpPr>
          <p:sp>
            <p:nvSpPr>
              <p:cNvPr id="3269" name="Freeform 261"/>
              <p:cNvSpPr/>
              <p:nvPr/>
            </p:nvSpPr>
            <p:spPr bwMode="auto">
              <a:xfrm>
                <a:off x="2994" y="3123"/>
                <a:ext cx="1014" cy="282"/>
              </a:xfrm>
              <a:custGeom>
                <a:avLst/>
                <a:gdLst>
                  <a:gd name="T0" fmla="*/ 294 w 1014"/>
                  <a:gd name="T1" fmla="*/ 102 h 282"/>
                  <a:gd name="T2" fmla="*/ 258 w 1014"/>
                  <a:gd name="T3" fmla="*/ 114 h 282"/>
                  <a:gd name="T4" fmla="*/ 246 w 1014"/>
                  <a:gd name="T5" fmla="*/ 126 h 282"/>
                  <a:gd name="T6" fmla="*/ 222 w 1014"/>
                  <a:gd name="T7" fmla="*/ 138 h 282"/>
                  <a:gd name="T8" fmla="*/ 186 w 1014"/>
                  <a:gd name="T9" fmla="*/ 138 h 282"/>
                  <a:gd name="T10" fmla="*/ 132 w 1014"/>
                  <a:gd name="T11" fmla="*/ 144 h 282"/>
                  <a:gd name="T12" fmla="*/ 78 w 1014"/>
                  <a:gd name="T13" fmla="*/ 162 h 282"/>
                  <a:gd name="T14" fmla="*/ 48 w 1014"/>
                  <a:gd name="T15" fmla="*/ 174 h 282"/>
                  <a:gd name="T16" fmla="*/ 24 w 1014"/>
                  <a:gd name="T17" fmla="*/ 192 h 282"/>
                  <a:gd name="T18" fmla="*/ 6 w 1014"/>
                  <a:gd name="T19" fmla="*/ 222 h 282"/>
                  <a:gd name="T20" fmla="*/ 0 w 1014"/>
                  <a:gd name="T21" fmla="*/ 252 h 282"/>
                  <a:gd name="T22" fmla="*/ 6 w 1014"/>
                  <a:gd name="T23" fmla="*/ 270 h 282"/>
                  <a:gd name="T24" fmla="*/ 24 w 1014"/>
                  <a:gd name="T25" fmla="*/ 276 h 282"/>
                  <a:gd name="T26" fmla="*/ 54 w 1014"/>
                  <a:gd name="T27" fmla="*/ 282 h 282"/>
                  <a:gd name="T28" fmla="*/ 114 w 1014"/>
                  <a:gd name="T29" fmla="*/ 282 h 282"/>
                  <a:gd name="T30" fmla="*/ 174 w 1014"/>
                  <a:gd name="T31" fmla="*/ 270 h 282"/>
                  <a:gd name="T32" fmla="*/ 216 w 1014"/>
                  <a:gd name="T33" fmla="*/ 258 h 282"/>
                  <a:gd name="T34" fmla="*/ 288 w 1014"/>
                  <a:gd name="T35" fmla="*/ 258 h 282"/>
                  <a:gd name="T36" fmla="*/ 330 w 1014"/>
                  <a:gd name="T37" fmla="*/ 252 h 282"/>
                  <a:gd name="T38" fmla="*/ 378 w 1014"/>
                  <a:gd name="T39" fmla="*/ 234 h 282"/>
                  <a:gd name="T40" fmla="*/ 420 w 1014"/>
                  <a:gd name="T41" fmla="*/ 234 h 282"/>
                  <a:gd name="T42" fmla="*/ 456 w 1014"/>
                  <a:gd name="T43" fmla="*/ 228 h 282"/>
                  <a:gd name="T44" fmla="*/ 486 w 1014"/>
                  <a:gd name="T45" fmla="*/ 222 h 282"/>
                  <a:gd name="T46" fmla="*/ 510 w 1014"/>
                  <a:gd name="T47" fmla="*/ 210 h 282"/>
                  <a:gd name="T48" fmla="*/ 534 w 1014"/>
                  <a:gd name="T49" fmla="*/ 168 h 282"/>
                  <a:gd name="T50" fmla="*/ 540 w 1014"/>
                  <a:gd name="T51" fmla="*/ 186 h 282"/>
                  <a:gd name="T52" fmla="*/ 552 w 1014"/>
                  <a:gd name="T53" fmla="*/ 204 h 282"/>
                  <a:gd name="T54" fmla="*/ 576 w 1014"/>
                  <a:gd name="T55" fmla="*/ 222 h 282"/>
                  <a:gd name="T56" fmla="*/ 612 w 1014"/>
                  <a:gd name="T57" fmla="*/ 228 h 282"/>
                  <a:gd name="T58" fmla="*/ 630 w 1014"/>
                  <a:gd name="T59" fmla="*/ 246 h 282"/>
                  <a:gd name="T60" fmla="*/ 696 w 1014"/>
                  <a:gd name="T61" fmla="*/ 264 h 282"/>
                  <a:gd name="T62" fmla="*/ 774 w 1014"/>
                  <a:gd name="T63" fmla="*/ 270 h 282"/>
                  <a:gd name="T64" fmla="*/ 846 w 1014"/>
                  <a:gd name="T65" fmla="*/ 270 h 282"/>
                  <a:gd name="T66" fmla="*/ 882 w 1014"/>
                  <a:gd name="T67" fmla="*/ 270 h 282"/>
                  <a:gd name="T68" fmla="*/ 936 w 1014"/>
                  <a:gd name="T69" fmla="*/ 258 h 282"/>
                  <a:gd name="T70" fmla="*/ 978 w 1014"/>
                  <a:gd name="T71" fmla="*/ 246 h 282"/>
                  <a:gd name="T72" fmla="*/ 1008 w 1014"/>
                  <a:gd name="T73" fmla="*/ 216 h 282"/>
                  <a:gd name="T74" fmla="*/ 1014 w 1014"/>
                  <a:gd name="T75" fmla="*/ 192 h 282"/>
                  <a:gd name="T76" fmla="*/ 1002 w 1014"/>
                  <a:gd name="T77" fmla="*/ 174 h 282"/>
                  <a:gd name="T78" fmla="*/ 978 w 1014"/>
                  <a:gd name="T79" fmla="*/ 156 h 282"/>
                  <a:gd name="T80" fmla="*/ 948 w 1014"/>
                  <a:gd name="T81" fmla="*/ 138 h 282"/>
                  <a:gd name="T82" fmla="*/ 906 w 1014"/>
                  <a:gd name="T83" fmla="*/ 126 h 282"/>
                  <a:gd name="T84" fmla="*/ 852 w 1014"/>
                  <a:gd name="T85" fmla="*/ 120 h 282"/>
                  <a:gd name="T86" fmla="*/ 798 w 1014"/>
                  <a:gd name="T87" fmla="*/ 114 h 282"/>
                  <a:gd name="T88" fmla="*/ 750 w 1014"/>
                  <a:gd name="T89" fmla="*/ 114 h 282"/>
                  <a:gd name="T90" fmla="*/ 696 w 1014"/>
                  <a:gd name="T91" fmla="*/ 120 h 282"/>
                  <a:gd name="T92" fmla="*/ 708 w 1014"/>
                  <a:gd name="T93" fmla="*/ 96 h 282"/>
                  <a:gd name="T94" fmla="*/ 708 w 1014"/>
                  <a:gd name="T95" fmla="*/ 60 h 282"/>
                  <a:gd name="T96" fmla="*/ 642 w 1014"/>
                  <a:gd name="T97" fmla="*/ 24 h 282"/>
                  <a:gd name="T98" fmla="*/ 564 w 1014"/>
                  <a:gd name="T99" fmla="*/ 0 h 282"/>
                  <a:gd name="T100" fmla="*/ 474 w 1014"/>
                  <a:gd name="T101" fmla="*/ 6 h 282"/>
                  <a:gd name="T102" fmla="*/ 294 w 1014"/>
                  <a:gd name="T103" fmla="*/ 102 h 28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014" h="282">
                    <a:moveTo>
                      <a:pt x="294" y="102"/>
                    </a:moveTo>
                    <a:lnTo>
                      <a:pt x="258" y="114"/>
                    </a:lnTo>
                    <a:lnTo>
                      <a:pt x="246" y="126"/>
                    </a:lnTo>
                    <a:lnTo>
                      <a:pt x="222" y="138"/>
                    </a:lnTo>
                    <a:lnTo>
                      <a:pt x="186" y="138"/>
                    </a:lnTo>
                    <a:lnTo>
                      <a:pt x="132" y="144"/>
                    </a:lnTo>
                    <a:lnTo>
                      <a:pt x="78" y="162"/>
                    </a:lnTo>
                    <a:lnTo>
                      <a:pt x="48" y="174"/>
                    </a:lnTo>
                    <a:lnTo>
                      <a:pt x="24" y="192"/>
                    </a:lnTo>
                    <a:lnTo>
                      <a:pt x="6" y="222"/>
                    </a:lnTo>
                    <a:lnTo>
                      <a:pt x="0" y="252"/>
                    </a:lnTo>
                    <a:lnTo>
                      <a:pt x="6" y="270"/>
                    </a:lnTo>
                    <a:lnTo>
                      <a:pt x="24" y="276"/>
                    </a:lnTo>
                    <a:lnTo>
                      <a:pt x="54" y="282"/>
                    </a:lnTo>
                    <a:lnTo>
                      <a:pt x="114" y="282"/>
                    </a:lnTo>
                    <a:lnTo>
                      <a:pt x="174" y="270"/>
                    </a:lnTo>
                    <a:lnTo>
                      <a:pt x="216" y="258"/>
                    </a:lnTo>
                    <a:lnTo>
                      <a:pt x="288" y="258"/>
                    </a:lnTo>
                    <a:lnTo>
                      <a:pt x="330" y="252"/>
                    </a:lnTo>
                    <a:lnTo>
                      <a:pt x="378" y="234"/>
                    </a:lnTo>
                    <a:lnTo>
                      <a:pt x="420" y="234"/>
                    </a:lnTo>
                    <a:lnTo>
                      <a:pt x="456" y="228"/>
                    </a:lnTo>
                    <a:lnTo>
                      <a:pt x="486" y="222"/>
                    </a:lnTo>
                    <a:lnTo>
                      <a:pt x="510" y="210"/>
                    </a:lnTo>
                    <a:lnTo>
                      <a:pt x="534" y="168"/>
                    </a:lnTo>
                    <a:lnTo>
                      <a:pt x="540" y="186"/>
                    </a:lnTo>
                    <a:lnTo>
                      <a:pt x="552" y="204"/>
                    </a:lnTo>
                    <a:lnTo>
                      <a:pt x="576" y="222"/>
                    </a:lnTo>
                    <a:lnTo>
                      <a:pt x="612" y="228"/>
                    </a:lnTo>
                    <a:lnTo>
                      <a:pt x="630" y="246"/>
                    </a:lnTo>
                    <a:lnTo>
                      <a:pt x="696" y="264"/>
                    </a:lnTo>
                    <a:lnTo>
                      <a:pt x="774" y="270"/>
                    </a:lnTo>
                    <a:lnTo>
                      <a:pt x="846" y="270"/>
                    </a:lnTo>
                    <a:lnTo>
                      <a:pt x="882" y="270"/>
                    </a:lnTo>
                    <a:lnTo>
                      <a:pt x="936" y="258"/>
                    </a:lnTo>
                    <a:lnTo>
                      <a:pt x="978" y="246"/>
                    </a:lnTo>
                    <a:lnTo>
                      <a:pt x="1008" y="216"/>
                    </a:lnTo>
                    <a:lnTo>
                      <a:pt x="1014" y="192"/>
                    </a:lnTo>
                    <a:lnTo>
                      <a:pt x="1002" y="174"/>
                    </a:lnTo>
                    <a:lnTo>
                      <a:pt x="978" y="156"/>
                    </a:lnTo>
                    <a:lnTo>
                      <a:pt x="948" y="138"/>
                    </a:lnTo>
                    <a:lnTo>
                      <a:pt x="906" y="126"/>
                    </a:lnTo>
                    <a:lnTo>
                      <a:pt x="852" y="120"/>
                    </a:lnTo>
                    <a:lnTo>
                      <a:pt x="798" y="114"/>
                    </a:lnTo>
                    <a:lnTo>
                      <a:pt x="750" y="114"/>
                    </a:lnTo>
                    <a:lnTo>
                      <a:pt x="696" y="120"/>
                    </a:lnTo>
                    <a:lnTo>
                      <a:pt x="708" y="96"/>
                    </a:lnTo>
                    <a:lnTo>
                      <a:pt x="708" y="60"/>
                    </a:lnTo>
                    <a:lnTo>
                      <a:pt x="642" y="24"/>
                    </a:lnTo>
                    <a:lnTo>
                      <a:pt x="564" y="0"/>
                    </a:lnTo>
                    <a:lnTo>
                      <a:pt x="474" y="6"/>
                    </a:lnTo>
                    <a:lnTo>
                      <a:pt x="294" y="102"/>
                    </a:lnTo>
                    <a:close/>
                  </a:path>
                </a:pathLst>
              </a:custGeom>
              <a:solidFill>
                <a:srgbClr val="7023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0" name="Freeform 262"/>
              <p:cNvSpPr/>
              <p:nvPr/>
            </p:nvSpPr>
            <p:spPr bwMode="auto">
              <a:xfrm>
                <a:off x="2994" y="3123"/>
                <a:ext cx="1014" cy="282"/>
              </a:xfrm>
              <a:custGeom>
                <a:avLst/>
                <a:gdLst>
                  <a:gd name="T0" fmla="*/ 294 w 1014"/>
                  <a:gd name="T1" fmla="*/ 102 h 282"/>
                  <a:gd name="T2" fmla="*/ 258 w 1014"/>
                  <a:gd name="T3" fmla="*/ 114 h 282"/>
                  <a:gd name="T4" fmla="*/ 246 w 1014"/>
                  <a:gd name="T5" fmla="*/ 126 h 282"/>
                  <a:gd name="T6" fmla="*/ 222 w 1014"/>
                  <a:gd name="T7" fmla="*/ 138 h 282"/>
                  <a:gd name="T8" fmla="*/ 186 w 1014"/>
                  <a:gd name="T9" fmla="*/ 138 h 282"/>
                  <a:gd name="T10" fmla="*/ 132 w 1014"/>
                  <a:gd name="T11" fmla="*/ 144 h 282"/>
                  <a:gd name="T12" fmla="*/ 78 w 1014"/>
                  <a:gd name="T13" fmla="*/ 162 h 282"/>
                  <a:gd name="T14" fmla="*/ 48 w 1014"/>
                  <a:gd name="T15" fmla="*/ 174 h 282"/>
                  <a:gd name="T16" fmla="*/ 24 w 1014"/>
                  <a:gd name="T17" fmla="*/ 192 h 282"/>
                  <a:gd name="T18" fmla="*/ 6 w 1014"/>
                  <a:gd name="T19" fmla="*/ 222 h 282"/>
                  <a:gd name="T20" fmla="*/ 0 w 1014"/>
                  <a:gd name="T21" fmla="*/ 252 h 282"/>
                  <a:gd name="T22" fmla="*/ 6 w 1014"/>
                  <a:gd name="T23" fmla="*/ 270 h 282"/>
                  <a:gd name="T24" fmla="*/ 24 w 1014"/>
                  <a:gd name="T25" fmla="*/ 276 h 282"/>
                  <a:gd name="T26" fmla="*/ 54 w 1014"/>
                  <a:gd name="T27" fmla="*/ 282 h 282"/>
                  <a:gd name="T28" fmla="*/ 114 w 1014"/>
                  <a:gd name="T29" fmla="*/ 282 h 282"/>
                  <a:gd name="T30" fmla="*/ 174 w 1014"/>
                  <a:gd name="T31" fmla="*/ 270 h 282"/>
                  <a:gd name="T32" fmla="*/ 216 w 1014"/>
                  <a:gd name="T33" fmla="*/ 258 h 282"/>
                  <a:gd name="T34" fmla="*/ 288 w 1014"/>
                  <a:gd name="T35" fmla="*/ 258 h 282"/>
                  <a:gd name="T36" fmla="*/ 330 w 1014"/>
                  <a:gd name="T37" fmla="*/ 252 h 282"/>
                  <a:gd name="T38" fmla="*/ 378 w 1014"/>
                  <a:gd name="T39" fmla="*/ 234 h 282"/>
                  <a:gd name="T40" fmla="*/ 420 w 1014"/>
                  <a:gd name="T41" fmla="*/ 234 h 282"/>
                  <a:gd name="T42" fmla="*/ 456 w 1014"/>
                  <a:gd name="T43" fmla="*/ 228 h 282"/>
                  <a:gd name="T44" fmla="*/ 486 w 1014"/>
                  <a:gd name="T45" fmla="*/ 222 h 282"/>
                  <a:gd name="T46" fmla="*/ 510 w 1014"/>
                  <a:gd name="T47" fmla="*/ 210 h 282"/>
                  <a:gd name="T48" fmla="*/ 534 w 1014"/>
                  <a:gd name="T49" fmla="*/ 168 h 282"/>
                  <a:gd name="T50" fmla="*/ 540 w 1014"/>
                  <a:gd name="T51" fmla="*/ 186 h 282"/>
                  <a:gd name="T52" fmla="*/ 552 w 1014"/>
                  <a:gd name="T53" fmla="*/ 204 h 282"/>
                  <a:gd name="T54" fmla="*/ 576 w 1014"/>
                  <a:gd name="T55" fmla="*/ 222 h 282"/>
                  <a:gd name="T56" fmla="*/ 612 w 1014"/>
                  <a:gd name="T57" fmla="*/ 228 h 282"/>
                  <a:gd name="T58" fmla="*/ 630 w 1014"/>
                  <a:gd name="T59" fmla="*/ 246 h 282"/>
                  <a:gd name="T60" fmla="*/ 696 w 1014"/>
                  <a:gd name="T61" fmla="*/ 264 h 282"/>
                  <a:gd name="T62" fmla="*/ 774 w 1014"/>
                  <a:gd name="T63" fmla="*/ 270 h 282"/>
                  <a:gd name="T64" fmla="*/ 846 w 1014"/>
                  <a:gd name="T65" fmla="*/ 270 h 282"/>
                  <a:gd name="T66" fmla="*/ 882 w 1014"/>
                  <a:gd name="T67" fmla="*/ 270 h 282"/>
                  <a:gd name="T68" fmla="*/ 936 w 1014"/>
                  <a:gd name="T69" fmla="*/ 258 h 282"/>
                  <a:gd name="T70" fmla="*/ 978 w 1014"/>
                  <a:gd name="T71" fmla="*/ 246 h 282"/>
                  <a:gd name="T72" fmla="*/ 1008 w 1014"/>
                  <a:gd name="T73" fmla="*/ 216 h 282"/>
                  <a:gd name="T74" fmla="*/ 1014 w 1014"/>
                  <a:gd name="T75" fmla="*/ 192 h 282"/>
                  <a:gd name="T76" fmla="*/ 1002 w 1014"/>
                  <a:gd name="T77" fmla="*/ 174 h 282"/>
                  <a:gd name="T78" fmla="*/ 978 w 1014"/>
                  <a:gd name="T79" fmla="*/ 156 h 282"/>
                  <a:gd name="T80" fmla="*/ 948 w 1014"/>
                  <a:gd name="T81" fmla="*/ 138 h 282"/>
                  <a:gd name="T82" fmla="*/ 906 w 1014"/>
                  <a:gd name="T83" fmla="*/ 126 h 282"/>
                  <a:gd name="T84" fmla="*/ 852 w 1014"/>
                  <a:gd name="T85" fmla="*/ 120 h 282"/>
                  <a:gd name="T86" fmla="*/ 798 w 1014"/>
                  <a:gd name="T87" fmla="*/ 114 h 282"/>
                  <a:gd name="T88" fmla="*/ 750 w 1014"/>
                  <a:gd name="T89" fmla="*/ 114 h 282"/>
                  <a:gd name="T90" fmla="*/ 696 w 1014"/>
                  <a:gd name="T91" fmla="*/ 120 h 282"/>
                  <a:gd name="T92" fmla="*/ 708 w 1014"/>
                  <a:gd name="T93" fmla="*/ 96 h 282"/>
                  <a:gd name="T94" fmla="*/ 708 w 1014"/>
                  <a:gd name="T95" fmla="*/ 60 h 282"/>
                  <a:gd name="T96" fmla="*/ 642 w 1014"/>
                  <a:gd name="T97" fmla="*/ 24 h 282"/>
                  <a:gd name="T98" fmla="*/ 564 w 1014"/>
                  <a:gd name="T99" fmla="*/ 0 h 282"/>
                  <a:gd name="T100" fmla="*/ 474 w 1014"/>
                  <a:gd name="T101" fmla="*/ 6 h 282"/>
                  <a:gd name="T102" fmla="*/ 294 w 1014"/>
                  <a:gd name="T103" fmla="*/ 102 h 28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014" h="282">
                    <a:moveTo>
                      <a:pt x="294" y="102"/>
                    </a:moveTo>
                    <a:lnTo>
                      <a:pt x="258" y="114"/>
                    </a:lnTo>
                    <a:lnTo>
                      <a:pt x="246" y="126"/>
                    </a:lnTo>
                    <a:lnTo>
                      <a:pt x="222" y="138"/>
                    </a:lnTo>
                    <a:lnTo>
                      <a:pt x="186" y="138"/>
                    </a:lnTo>
                    <a:lnTo>
                      <a:pt x="132" y="144"/>
                    </a:lnTo>
                    <a:lnTo>
                      <a:pt x="78" y="162"/>
                    </a:lnTo>
                    <a:lnTo>
                      <a:pt x="48" y="174"/>
                    </a:lnTo>
                    <a:lnTo>
                      <a:pt x="24" y="192"/>
                    </a:lnTo>
                    <a:lnTo>
                      <a:pt x="6" y="222"/>
                    </a:lnTo>
                    <a:lnTo>
                      <a:pt x="0" y="252"/>
                    </a:lnTo>
                    <a:lnTo>
                      <a:pt x="6" y="270"/>
                    </a:lnTo>
                    <a:lnTo>
                      <a:pt x="24" y="276"/>
                    </a:lnTo>
                    <a:lnTo>
                      <a:pt x="54" y="282"/>
                    </a:lnTo>
                    <a:lnTo>
                      <a:pt x="114" y="282"/>
                    </a:lnTo>
                    <a:lnTo>
                      <a:pt x="174" y="270"/>
                    </a:lnTo>
                    <a:lnTo>
                      <a:pt x="216" y="258"/>
                    </a:lnTo>
                    <a:lnTo>
                      <a:pt x="288" y="258"/>
                    </a:lnTo>
                    <a:lnTo>
                      <a:pt x="330" y="252"/>
                    </a:lnTo>
                    <a:lnTo>
                      <a:pt x="378" y="234"/>
                    </a:lnTo>
                    <a:lnTo>
                      <a:pt x="420" y="234"/>
                    </a:lnTo>
                    <a:lnTo>
                      <a:pt x="456" y="228"/>
                    </a:lnTo>
                    <a:lnTo>
                      <a:pt x="486" y="222"/>
                    </a:lnTo>
                    <a:lnTo>
                      <a:pt x="510" y="210"/>
                    </a:lnTo>
                    <a:lnTo>
                      <a:pt x="534" y="168"/>
                    </a:lnTo>
                    <a:lnTo>
                      <a:pt x="540" y="186"/>
                    </a:lnTo>
                    <a:lnTo>
                      <a:pt x="552" y="204"/>
                    </a:lnTo>
                    <a:lnTo>
                      <a:pt x="576" y="222"/>
                    </a:lnTo>
                    <a:lnTo>
                      <a:pt x="612" y="228"/>
                    </a:lnTo>
                    <a:lnTo>
                      <a:pt x="630" y="246"/>
                    </a:lnTo>
                    <a:lnTo>
                      <a:pt x="696" y="264"/>
                    </a:lnTo>
                    <a:lnTo>
                      <a:pt x="774" y="270"/>
                    </a:lnTo>
                    <a:lnTo>
                      <a:pt x="846" y="270"/>
                    </a:lnTo>
                    <a:lnTo>
                      <a:pt x="882" y="270"/>
                    </a:lnTo>
                    <a:lnTo>
                      <a:pt x="936" y="258"/>
                    </a:lnTo>
                    <a:lnTo>
                      <a:pt x="978" y="246"/>
                    </a:lnTo>
                    <a:lnTo>
                      <a:pt x="1008" y="216"/>
                    </a:lnTo>
                    <a:lnTo>
                      <a:pt x="1014" y="192"/>
                    </a:lnTo>
                    <a:lnTo>
                      <a:pt x="1002" y="174"/>
                    </a:lnTo>
                    <a:lnTo>
                      <a:pt x="978" y="156"/>
                    </a:lnTo>
                    <a:lnTo>
                      <a:pt x="948" y="138"/>
                    </a:lnTo>
                    <a:lnTo>
                      <a:pt x="906" y="126"/>
                    </a:lnTo>
                    <a:lnTo>
                      <a:pt x="852" y="120"/>
                    </a:lnTo>
                    <a:lnTo>
                      <a:pt x="798" y="114"/>
                    </a:lnTo>
                    <a:lnTo>
                      <a:pt x="750" y="114"/>
                    </a:lnTo>
                    <a:lnTo>
                      <a:pt x="696" y="120"/>
                    </a:lnTo>
                    <a:lnTo>
                      <a:pt x="708" y="96"/>
                    </a:lnTo>
                    <a:lnTo>
                      <a:pt x="708" y="60"/>
                    </a:lnTo>
                    <a:lnTo>
                      <a:pt x="642" y="24"/>
                    </a:lnTo>
                    <a:lnTo>
                      <a:pt x="564" y="0"/>
                    </a:lnTo>
                    <a:lnTo>
                      <a:pt x="474" y="6"/>
                    </a:lnTo>
                    <a:lnTo>
                      <a:pt x="294" y="10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1" name="Freeform 263"/>
              <p:cNvSpPr/>
              <p:nvPr/>
            </p:nvSpPr>
            <p:spPr bwMode="auto">
              <a:xfrm>
                <a:off x="3174" y="2517"/>
                <a:ext cx="606" cy="744"/>
              </a:xfrm>
              <a:custGeom>
                <a:avLst/>
                <a:gdLst>
                  <a:gd name="T0" fmla="*/ 60 w 606"/>
                  <a:gd name="T1" fmla="*/ 168 h 744"/>
                  <a:gd name="T2" fmla="*/ 36 w 606"/>
                  <a:gd name="T3" fmla="*/ 192 h 744"/>
                  <a:gd name="T4" fmla="*/ 18 w 606"/>
                  <a:gd name="T5" fmla="*/ 222 h 744"/>
                  <a:gd name="T6" fmla="*/ 6 w 606"/>
                  <a:gd name="T7" fmla="*/ 252 h 744"/>
                  <a:gd name="T8" fmla="*/ 6 w 606"/>
                  <a:gd name="T9" fmla="*/ 282 h 744"/>
                  <a:gd name="T10" fmla="*/ 0 w 606"/>
                  <a:gd name="T11" fmla="*/ 318 h 744"/>
                  <a:gd name="T12" fmla="*/ 6 w 606"/>
                  <a:gd name="T13" fmla="*/ 348 h 744"/>
                  <a:gd name="T14" fmla="*/ 12 w 606"/>
                  <a:gd name="T15" fmla="*/ 384 h 744"/>
                  <a:gd name="T16" fmla="*/ 30 w 606"/>
                  <a:gd name="T17" fmla="*/ 432 h 744"/>
                  <a:gd name="T18" fmla="*/ 42 w 606"/>
                  <a:gd name="T19" fmla="*/ 456 h 744"/>
                  <a:gd name="T20" fmla="*/ 54 w 606"/>
                  <a:gd name="T21" fmla="*/ 474 h 744"/>
                  <a:gd name="T22" fmla="*/ 66 w 606"/>
                  <a:gd name="T23" fmla="*/ 492 h 744"/>
                  <a:gd name="T24" fmla="*/ 84 w 606"/>
                  <a:gd name="T25" fmla="*/ 516 h 744"/>
                  <a:gd name="T26" fmla="*/ 108 w 606"/>
                  <a:gd name="T27" fmla="*/ 564 h 744"/>
                  <a:gd name="T28" fmla="*/ 126 w 606"/>
                  <a:gd name="T29" fmla="*/ 606 h 744"/>
                  <a:gd name="T30" fmla="*/ 126 w 606"/>
                  <a:gd name="T31" fmla="*/ 618 h 744"/>
                  <a:gd name="T32" fmla="*/ 126 w 606"/>
                  <a:gd name="T33" fmla="*/ 636 h 744"/>
                  <a:gd name="T34" fmla="*/ 126 w 606"/>
                  <a:gd name="T35" fmla="*/ 654 h 744"/>
                  <a:gd name="T36" fmla="*/ 108 w 606"/>
                  <a:gd name="T37" fmla="*/ 702 h 744"/>
                  <a:gd name="T38" fmla="*/ 108 w 606"/>
                  <a:gd name="T39" fmla="*/ 708 h 744"/>
                  <a:gd name="T40" fmla="*/ 114 w 606"/>
                  <a:gd name="T41" fmla="*/ 708 h 744"/>
                  <a:gd name="T42" fmla="*/ 126 w 606"/>
                  <a:gd name="T43" fmla="*/ 702 h 744"/>
                  <a:gd name="T44" fmla="*/ 150 w 606"/>
                  <a:gd name="T45" fmla="*/ 696 h 744"/>
                  <a:gd name="T46" fmla="*/ 180 w 606"/>
                  <a:gd name="T47" fmla="*/ 696 h 744"/>
                  <a:gd name="T48" fmla="*/ 216 w 606"/>
                  <a:gd name="T49" fmla="*/ 702 h 744"/>
                  <a:gd name="T50" fmla="*/ 246 w 606"/>
                  <a:gd name="T51" fmla="*/ 714 h 744"/>
                  <a:gd name="T52" fmla="*/ 294 w 606"/>
                  <a:gd name="T53" fmla="*/ 732 h 744"/>
                  <a:gd name="T54" fmla="*/ 336 w 606"/>
                  <a:gd name="T55" fmla="*/ 738 h 744"/>
                  <a:gd name="T56" fmla="*/ 360 w 606"/>
                  <a:gd name="T57" fmla="*/ 744 h 744"/>
                  <a:gd name="T58" fmla="*/ 360 w 606"/>
                  <a:gd name="T59" fmla="*/ 726 h 744"/>
                  <a:gd name="T60" fmla="*/ 366 w 606"/>
                  <a:gd name="T61" fmla="*/ 684 h 744"/>
                  <a:gd name="T62" fmla="*/ 360 w 606"/>
                  <a:gd name="T63" fmla="*/ 666 h 744"/>
                  <a:gd name="T64" fmla="*/ 372 w 606"/>
                  <a:gd name="T65" fmla="*/ 672 h 744"/>
                  <a:gd name="T66" fmla="*/ 420 w 606"/>
                  <a:gd name="T67" fmla="*/ 666 h 744"/>
                  <a:gd name="T68" fmla="*/ 450 w 606"/>
                  <a:gd name="T69" fmla="*/ 666 h 744"/>
                  <a:gd name="T70" fmla="*/ 498 w 606"/>
                  <a:gd name="T71" fmla="*/ 666 h 744"/>
                  <a:gd name="T72" fmla="*/ 528 w 606"/>
                  <a:gd name="T73" fmla="*/ 672 h 744"/>
                  <a:gd name="T74" fmla="*/ 540 w 606"/>
                  <a:gd name="T75" fmla="*/ 642 h 744"/>
                  <a:gd name="T76" fmla="*/ 546 w 606"/>
                  <a:gd name="T77" fmla="*/ 594 h 744"/>
                  <a:gd name="T78" fmla="*/ 552 w 606"/>
                  <a:gd name="T79" fmla="*/ 528 h 744"/>
                  <a:gd name="T80" fmla="*/ 552 w 606"/>
                  <a:gd name="T81" fmla="*/ 492 h 744"/>
                  <a:gd name="T82" fmla="*/ 558 w 606"/>
                  <a:gd name="T83" fmla="*/ 438 h 744"/>
                  <a:gd name="T84" fmla="*/ 582 w 606"/>
                  <a:gd name="T85" fmla="*/ 384 h 744"/>
                  <a:gd name="T86" fmla="*/ 594 w 606"/>
                  <a:gd name="T87" fmla="*/ 336 h 744"/>
                  <a:gd name="T88" fmla="*/ 606 w 606"/>
                  <a:gd name="T89" fmla="*/ 288 h 744"/>
                  <a:gd name="T90" fmla="*/ 606 w 606"/>
                  <a:gd name="T91" fmla="*/ 240 h 744"/>
                  <a:gd name="T92" fmla="*/ 606 w 606"/>
                  <a:gd name="T93" fmla="*/ 192 h 744"/>
                  <a:gd name="T94" fmla="*/ 594 w 606"/>
                  <a:gd name="T95" fmla="*/ 126 h 744"/>
                  <a:gd name="T96" fmla="*/ 546 w 606"/>
                  <a:gd name="T97" fmla="*/ 66 h 744"/>
                  <a:gd name="T98" fmla="*/ 534 w 606"/>
                  <a:gd name="T99" fmla="*/ 30 h 744"/>
                  <a:gd name="T100" fmla="*/ 426 w 606"/>
                  <a:gd name="T101" fmla="*/ 30 h 744"/>
                  <a:gd name="T102" fmla="*/ 324 w 606"/>
                  <a:gd name="T103" fmla="*/ 0 h 744"/>
                  <a:gd name="T104" fmla="*/ 120 w 606"/>
                  <a:gd name="T105" fmla="*/ 24 h 744"/>
                  <a:gd name="T106" fmla="*/ 60 w 606"/>
                  <a:gd name="T107" fmla="*/ 168 h 744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606" h="744">
                    <a:moveTo>
                      <a:pt x="60" y="168"/>
                    </a:moveTo>
                    <a:lnTo>
                      <a:pt x="36" y="192"/>
                    </a:lnTo>
                    <a:lnTo>
                      <a:pt x="18" y="222"/>
                    </a:lnTo>
                    <a:lnTo>
                      <a:pt x="6" y="252"/>
                    </a:lnTo>
                    <a:lnTo>
                      <a:pt x="6" y="282"/>
                    </a:lnTo>
                    <a:lnTo>
                      <a:pt x="0" y="318"/>
                    </a:lnTo>
                    <a:lnTo>
                      <a:pt x="6" y="348"/>
                    </a:lnTo>
                    <a:lnTo>
                      <a:pt x="12" y="384"/>
                    </a:lnTo>
                    <a:lnTo>
                      <a:pt x="30" y="432"/>
                    </a:lnTo>
                    <a:lnTo>
                      <a:pt x="42" y="456"/>
                    </a:lnTo>
                    <a:lnTo>
                      <a:pt x="54" y="474"/>
                    </a:lnTo>
                    <a:lnTo>
                      <a:pt x="66" y="492"/>
                    </a:lnTo>
                    <a:lnTo>
                      <a:pt x="84" y="516"/>
                    </a:lnTo>
                    <a:lnTo>
                      <a:pt x="108" y="564"/>
                    </a:lnTo>
                    <a:lnTo>
                      <a:pt x="126" y="606"/>
                    </a:lnTo>
                    <a:lnTo>
                      <a:pt x="126" y="618"/>
                    </a:lnTo>
                    <a:lnTo>
                      <a:pt x="126" y="636"/>
                    </a:lnTo>
                    <a:lnTo>
                      <a:pt x="126" y="654"/>
                    </a:lnTo>
                    <a:lnTo>
                      <a:pt x="108" y="702"/>
                    </a:lnTo>
                    <a:lnTo>
                      <a:pt x="108" y="708"/>
                    </a:lnTo>
                    <a:lnTo>
                      <a:pt x="114" y="708"/>
                    </a:lnTo>
                    <a:lnTo>
                      <a:pt x="126" y="702"/>
                    </a:lnTo>
                    <a:lnTo>
                      <a:pt x="150" y="696"/>
                    </a:lnTo>
                    <a:lnTo>
                      <a:pt x="180" y="696"/>
                    </a:lnTo>
                    <a:lnTo>
                      <a:pt x="216" y="702"/>
                    </a:lnTo>
                    <a:lnTo>
                      <a:pt x="246" y="714"/>
                    </a:lnTo>
                    <a:lnTo>
                      <a:pt x="294" y="732"/>
                    </a:lnTo>
                    <a:lnTo>
                      <a:pt x="336" y="738"/>
                    </a:lnTo>
                    <a:lnTo>
                      <a:pt x="360" y="744"/>
                    </a:lnTo>
                    <a:lnTo>
                      <a:pt x="360" y="726"/>
                    </a:lnTo>
                    <a:lnTo>
                      <a:pt x="366" y="684"/>
                    </a:lnTo>
                    <a:lnTo>
                      <a:pt x="360" y="666"/>
                    </a:lnTo>
                    <a:lnTo>
                      <a:pt x="372" y="672"/>
                    </a:lnTo>
                    <a:lnTo>
                      <a:pt x="420" y="666"/>
                    </a:lnTo>
                    <a:lnTo>
                      <a:pt x="450" y="666"/>
                    </a:lnTo>
                    <a:lnTo>
                      <a:pt x="498" y="666"/>
                    </a:lnTo>
                    <a:lnTo>
                      <a:pt x="528" y="672"/>
                    </a:lnTo>
                    <a:lnTo>
                      <a:pt x="540" y="642"/>
                    </a:lnTo>
                    <a:lnTo>
                      <a:pt x="546" y="594"/>
                    </a:lnTo>
                    <a:lnTo>
                      <a:pt x="552" y="528"/>
                    </a:lnTo>
                    <a:lnTo>
                      <a:pt x="552" y="492"/>
                    </a:lnTo>
                    <a:lnTo>
                      <a:pt x="558" y="438"/>
                    </a:lnTo>
                    <a:lnTo>
                      <a:pt x="582" y="384"/>
                    </a:lnTo>
                    <a:lnTo>
                      <a:pt x="594" y="336"/>
                    </a:lnTo>
                    <a:lnTo>
                      <a:pt x="606" y="288"/>
                    </a:lnTo>
                    <a:lnTo>
                      <a:pt x="606" y="240"/>
                    </a:lnTo>
                    <a:lnTo>
                      <a:pt x="606" y="192"/>
                    </a:lnTo>
                    <a:lnTo>
                      <a:pt x="594" y="126"/>
                    </a:lnTo>
                    <a:lnTo>
                      <a:pt x="546" y="66"/>
                    </a:lnTo>
                    <a:lnTo>
                      <a:pt x="534" y="30"/>
                    </a:lnTo>
                    <a:lnTo>
                      <a:pt x="426" y="30"/>
                    </a:lnTo>
                    <a:lnTo>
                      <a:pt x="324" y="0"/>
                    </a:lnTo>
                    <a:lnTo>
                      <a:pt x="120" y="24"/>
                    </a:lnTo>
                    <a:lnTo>
                      <a:pt x="60" y="168"/>
                    </a:lnTo>
                    <a:close/>
                  </a:path>
                </a:pathLst>
              </a:custGeom>
              <a:solidFill>
                <a:srgbClr val="963D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2" name="Freeform 264"/>
              <p:cNvSpPr/>
              <p:nvPr/>
            </p:nvSpPr>
            <p:spPr bwMode="auto">
              <a:xfrm>
                <a:off x="3174" y="2517"/>
                <a:ext cx="606" cy="744"/>
              </a:xfrm>
              <a:custGeom>
                <a:avLst/>
                <a:gdLst>
                  <a:gd name="T0" fmla="*/ 60 w 606"/>
                  <a:gd name="T1" fmla="*/ 168 h 744"/>
                  <a:gd name="T2" fmla="*/ 36 w 606"/>
                  <a:gd name="T3" fmla="*/ 192 h 744"/>
                  <a:gd name="T4" fmla="*/ 18 w 606"/>
                  <a:gd name="T5" fmla="*/ 222 h 744"/>
                  <a:gd name="T6" fmla="*/ 6 w 606"/>
                  <a:gd name="T7" fmla="*/ 252 h 744"/>
                  <a:gd name="T8" fmla="*/ 6 w 606"/>
                  <a:gd name="T9" fmla="*/ 282 h 744"/>
                  <a:gd name="T10" fmla="*/ 0 w 606"/>
                  <a:gd name="T11" fmla="*/ 318 h 744"/>
                  <a:gd name="T12" fmla="*/ 6 w 606"/>
                  <a:gd name="T13" fmla="*/ 348 h 744"/>
                  <a:gd name="T14" fmla="*/ 12 w 606"/>
                  <a:gd name="T15" fmla="*/ 384 h 744"/>
                  <a:gd name="T16" fmla="*/ 30 w 606"/>
                  <a:gd name="T17" fmla="*/ 432 h 744"/>
                  <a:gd name="T18" fmla="*/ 42 w 606"/>
                  <a:gd name="T19" fmla="*/ 456 h 744"/>
                  <a:gd name="T20" fmla="*/ 54 w 606"/>
                  <a:gd name="T21" fmla="*/ 474 h 744"/>
                  <a:gd name="T22" fmla="*/ 66 w 606"/>
                  <a:gd name="T23" fmla="*/ 492 h 744"/>
                  <a:gd name="T24" fmla="*/ 84 w 606"/>
                  <a:gd name="T25" fmla="*/ 516 h 744"/>
                  <a:gd name="T26" fmla="*/ 108 w 606"/>
                  <a:gd name="T27" fmla="*/ 564 h 744"/>
                  <a:gd name="T28" fmla="*/ 126 w 606"/>
                  <a:gd name="T29" fmla="*/ 606 h 744"/>
                  <a:gd name="T30" fmla="*/ 126 w 606"/>
                  <a:gd name="T31" fmla="*/ 618 h 744"/>
                  <a:gd name="T32" fmla="*/ 126 w 606"/>
                  <a:gd name="T33" fmla="*/ 636 h 744"/>
                  <a:gd name="T34" fmla="*/ 126 w 606"/>
                  <a:gd name="T35" fmla="*/ 654 h 744"/>
                  <a:gd name="T36" fmla="*/ 108 w 606"/>
                  <a:gd name="T37" fmla="*/ 702 h 744"/>
                  <a:gd name="T38" fmla="*/ 108 w 606"/>
                  <a:gd name="T39" fmla="*/ 708 h 744"/>
                  <a:gd name="T40" fmla="*/ 114 w 606"/>
                  <a:gd name="T41" fmla="*/ 708 h 744"/>
                  <a:gd name="T42" fmla="*/ 126 w 606"/>
                  <a:gd name="T43" fmla="*/ 702 h 744"/>
                  <a:gd name="T44" fmla="*/ 150 w 606"/>
                  <a:gd name="T45" fmla="*/ 696 h 744"/>
                  <a:gd name="T46" fmla="*/ 180 w 606"/>
                  <a:gd name="T47" fmla="*/ 696 h 744"/>
                  <a:gd name="T48" fmla="*/ 216 w 606"/>
                  <a:gd name="T49" fmla="*/ 702 h 744"/>
                  <a:gd name="T50" fmla="*/ 246 w 606"/>
                  <a:gd name="T51" fmla="*/ 714 h 744"/>
                  <a:gd name="T52" fmla="*/ 294 w 606"/>
                  <a:gd name="T53" fmla="*/ 732 h 744"/>
                  <a:gd name="T54" fmla="*/ 336 w 606"/>
                  <a:gd name="T55" fmla="*/ 738 h 744"/>
                  <a:gd name="T56" fmla="*/ 360 w 606"/>
                  <a:gd name="T57" fmla="*/ 744 h 744"/>
                  <a:gd name="T58" fmla="*/ 360 w 606"/>
                  <a:gd name="T59" fmla="*/ 726 h 744"/>
                  <a:gd name="T60" fmla="*/ 366 w 606"/>
                  <a:gd name="T61" fmla="*/ 684 h 744"/>
                  <a:gd name="T62" fmla="*/ 360 w 606"/>
                  <a:gd name="T63" fmla="*/ 666 h 744"/>
                  <a:gd name="T64" fmla="*/ 372 w 606"/>
                  <a:gd name="T65" fmla="*/ 672 h 744"/>
                  <a:gd name="T66" fmla="*/ 420 w 606"/>
                  <a:gd name="T67" fmla="*/ 666 h 744"/>
                  <a:gd name="T68" fmla="*/ 450 w 606"/>
                  <a:gd name="T69" fmla="*/ 666 h 744"/>
                  <a:gd name="T70" fmla="*/ 498 w 606"/>
                  <a:gd name="T71" fmla="*/ 666 h 744"/>
                  <a:gd name="T72" fmla="*/ 528 w 606"/>
                  <a:gd name="T73" fmla="*/ 672 h 744"/>
                  <a:gd name="T74" fmla="*/ 540 w 606"/>
                  <a:gd name="T75" fmla="*/ 642 h 744"/>
                  <a:gd name="T76" fmla="*/ 546 w 606"/>
                  <a:gd name="T77" fmla="*/ 594 h 744"/>
                  <a:gd name="T78" fmla="*/ 552 w 606"/>
                  <a:gd name="T79" fmla="*/ 528 h 744"/>
                  <a:gd name="T80" fmla="*/ 552 w 606"/>
                  <a:gd name="T81" fmla="*/ 492 h 744"/>
                  <a:gd name="T82" fmla="*/ 558 w 606"/>
                  <a:gd name="T83" fmla="*/ 438 h 744"/>
                  <a:gd name="T84" fmla="*/ 582 w 606"/>
                  <a:gd name="T85" fmla="*/ 384 h 744"/>
                  <a:gd name="T86" fmla="*/ 594 w 606"/>
                  <a:gd name="T87" fmla="*/ 336 h 744"/>
                  <a:gd name="T88" fmla="*/ 606 w 606"/>
                  <a:gd name="T89" fmla="*/ 288 h 744"/>
                  <a:gd name="T90" fmla="*/ 606 w 606"/>
                  <a:gd name="T91" fmla="*/ 240 h 744"/>
                  <a:gd name="T92" fmla="*/ 606 w 606"/>
                  <a:gd name="T93" fmla="*/ 192 h 744"/>
                  <a:gd name="T94" fmla="*/ 594 w 606"/>
                  <a:gd name="T95" fmla="*/ 126 h 744"/>
                  <a:gd name="T96" fmla="*/ 546 w 606"/>
                  <a:gd name="T97" fmla="*/ 66 h 744"/>
                  <a:gd name="T98" fmla="*/ 534 w 606"/>
                  <a:gd name="T99" fmla="*/ 30 h 744"/>
                  <a:gd name="T100" fmla="*/ 426 w 606"/>
                  <a:gd name="T101" fmla="*/ 30 h 744"/>
                  <a:gd name="T102" fmla="*/ 324 w 606"/>
                  <a:gd name="T103" fmla="*/ 0 h 744"/>
                  <a:gd name="T104" fmla="*/ 120 w 606"/>
                  <a:gd name="T105" fmla="*/ 24 h 744"/>
                  <a:gd name="T106" fmla="*/ 60 w 606"/>
                  <a:gd name="T107" fmla="*/ 168 h 744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606" h="744">
                    <a:moveTo>
                      <a:pt x="60" y="168"/>
                    </a:moveTo>
                    <a:lnTo>
                      <a:pt x="36" y="192"/>
                    </a:lnTo>
                    <a:lnTo>
                      <a:pt x="18" y="222"/>
                    </a:lnTo>
                    <a:lnTo>
                      <a:pt x="6" y="252"/>
                    </a:lnTo>
                    <a:lnTo>
                      <a:pt x="6" y="282"/>
                    </a:lnTo>
                    <a:lnTo>
                      <a:pt x="0" y="318"/>
                    </a:lnTo>
                    <a:lnTo>
                      <a:pt x="6" y="348"/>
                    </a:lnTo>
                    <a:lnTo>
                      <a:pt x="12" y="384"/>
                    </a:lnTo>
                    <a:lnTo>
                      <a:pt x="30" y="432"/>
                    </a:lnTo>
                    <a:lnTo>
                      <a:pt x="42" y="456"/>
                    </a:lnTo>
                    <a:lnTo>
                      <a:pt x="54" y="474"/>
                    </a:lnTo>
                    <a:lnTo>
                      <a:pt x="66" y="492"/>
                    </a:lnTo>
                    <a:lnTo>
                      <a:pt x="84" y="516"/>
                    </a:lnTo>
                    <a:lnTo>
                      <a:pt x="108" y="564"/>
                    </a:lnTo>
                    <a:lnTo>
                      <a:pt x="126" y="606"/>
                    </a:lnTo>
                    <a:lnTo>
                      <a:pt x="126" y="618"/>
                    </a:lnTo>
                    <a:lnTo>
                      <a:pt x="126" y="636"/>
                    </a:lnTo>
                    <a:lnTo>
                      <a:pt x="126" y="654"/>
                    </a:lnTo>
                    <a:lnTo>
                      <a:pt x="108" y="702"/>
                    </a:lnTo>
                    <a:lnTo>
                      <a:pt x="108" y="708"/>
                    </a:lnTo>
                    <a:lnTo>
                      <a:pt x="114" y="708"/>
                    </a:lnTo>
                    <a:lnTo>
                      <a:pt x="126" y="702"/>
                    </a:lnTo>
                    <a:lnTo>
                      <a:pt x="150" y="696"/>
                    </a:lnTo>
                    <a:lnTo>
                      <a:pt x="180" y="696"/>
                    </a:lnTo>
                    <a:lnTo>
                      <a:pt x="216" y="702"/>
                    </a:lnTo>
                    <a:lnTo>
                      <a:pt x="246" y="714"/>
                    </a:lnTo>
                    <a:lnTo>
                      <a:pt x="294" y="732"/>
                    </a:lnTo>
                    <a:lnTo>
                      <a:pt x="336" y="738"/>
                    </a:lnTo>
                    <a:lnTo>
                      <a:pt x="360" y="744"/>
                    </a:lnTo>
                    <a:lnTo>
                      <a:pt x="360" y="726"/>
                    </a:lnTo>
                    <a:lnTo>
                      <a:pt x="366" y="684"/>
                    </a:lnTo>
                    <a:lnTo>
                      <a:pt x="360" y="666"/>
                    </a:lnTo>
                    <a:lnTo>
                      <a:pt x="372" y="672"/>
                    </a:lnTo>
                    <a:lnTo>
                      <a:pt x="420" y="666"/>
                    </a:lnTo>
                    <a:lnTo>
                      <a:pt x="450" y="666"/>
                    </a:lnTo>
                    <a:lnTo>
                      <a:pt x="498" y="666"/>
                    </a:lnTo>
                    <a:lnTo>
                      <a:pt x="528" y="672"/>
                    </a:lnTo>
                    <a:lnTo>
                      <a:pt x="540" y="642"/>
                    </a:lnTo>
                    <a:lnTo>
                      <a:pt x="546" y="594"/>
                    </a:lnTo>
                    <a:lnTo>
                      <a:pt x="552" y="528"/>
                    </a:lnTo>
                    <a:lnTo>
                      <a:pt x="552" y="492"/>
                    </a:lnTo>
                    <a:lnTo>
                      <a:pt x="558" y="438"/>
                    </a:lnTo>
                    <a:lnTo>
                      <a:pt x="582" y="384"/>
                    </a:lnTo>
                    <a:lnTo>
                      <a:pt x="594" y="336"/>
                    </a:lnTo>
                    <a:lnTo>
                      <a:pt x="606" y="288"/>
                    </a:lnTo>
                    <a:lnTo>
                      <a:pt x="606" y="240"/>
                    </a:lnTo>
                    <a:lnTo>
                      <a:pt x="606" y="192"/>
                    </a:lnTo>
                    <a:lnTo>
                      <a:pt x="594" y="126"/>
                    </a:lnTo>
                    <a:lnTo>
                      <a:pt x="546" y="66"/>
                    </a:lnTo>
                    <a:lnTo>
                      <a:pt x="534" y="30"/>
                    </a:lnTo>
                    <a:lnTo>
                      <a:pt x="426" y="30"/>
                    </a:lnTo>
                    <a:lnTo>
                      <a:pt x="324" y="0"/>
                    </a:lnTo>
                    <a:lnTo>
                      <a:pt x="120" y="24"/>
                    </a:lnTo>
                    <a:lnTo>
                      <a:pt x="60" y="16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3" name="Freeform 265"/>
              <p:cNvSpPr/>
              <p:nvPr/>
            </p:nvSpPr>
            <p:spPr bwMode="auto">
              <a:xfrm>
                <a:off x="3426" y="2331"/>
                <a:ext cx="300" cy="324"/>
              </a:xfrm>
              <a:custGeom>
                <a:avLst/>
                <a:gdLst>
                  <a:gd name="T0" fmla="*/ 60 w 300"/>
                  <a:gd name="T1" fmla="*/ 324 h 324"/>
                  <a:gd name="T2" fmla="*/ 132 w 300"/>
                  <a:gd name="T3" fmla="*/ 324 h 324"/>
                  <a:gd name="T4" fmla="*/ 198 w 300"/>
                  <a:gd name="T5" fmla="*/ 318 h 324"/>
                  <a:gd name="T6" fmla="*/ 294 w 300"/>
                  <a:gd name="T7" fmla="*/ 300 h 324"/>
                  <a:gd name="T8" fmla="*/ 300 w 300"/>
                  <a:gd name="T9" fmla="*/ 186 h 324"/>
                  <a:gd name="T10" fmla="*/ 234 w 300"/>
                  <a:gd name="T11" fmla="*/ 54 h 324"/>
                  <a:gd name="T12" fmla="*/ 198 w 300"/>
                  <a:gd name="T13" fmla="*/ 30 h 324"/>
                  <a:gd name="T14" fmla="*/ 126 w 300"/>
                  <a:gd name="T15" fmla="*/ 0 h 324"/>
                  <a:gd name="T16" fmla="*/ 18 w 300"/>
                  <a:gd name="T17" fmla="*/ 36 h 324"/>
                  <a:gd name="T18" fmla="*/ 0 w 300"/>
                  <a:gd name="T19" fmla="*/ 144 h 324"/>
                  <a:gd name="T20" fmla="*/ 12 w 300"/>
                  <a:gd name="T21" fmla="*/ 186 h 324"/>
                  <a:gd name="T22" fmla="*/ 60 w 300"/>
                  <a:gd name="T23" fmla="*/ 324 h 32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00" h="324">
                    <a:moveTo>
                      <a:pt x="60" y="324"/>
                    </a:moveTo>
                    <a:lnTo>
                      <a:pt x="132" y="324"/>
                    </a:lnTo>
                    <a:lnTo>
                      <a:pt x="198" y="318"/>
                    </a:lnTo>
                    <a:lnTo>
                      <a:pt x="294" y="300"/>
                    </a:lnTo>
                    <a:lnTo>
                      <a:pt x="300" y="186"/>
                    </a:lnTo>
                    <a:lnTo>
                      <a:pt x="234" y="54"/>
                    </a:lnTo>
                    <a:lnTo>
                      <a:pt x="198" y="30"/>
                    </a:lnTo>
                    <a:lnTo>
                      <a:pt x="126" y="0"/>
                    </a:lnTo>
                    <a:lnTo>
                      <a:pt x="18" y="36"/>
                    </a:lnTo>
                    <a:lnTo>
                      <a:pt x="0" y="144"/>
                    </a:lnTo>
                    <a:lnTo>
                      <a:pt x="12" y="186"/>
                    </a:lnTo>
                    <a:lnTo>
                      <a:pt x="60" y="3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4" name="Freeform 266"/>
              <p:cNvSpPr/>
              <p:nvPr/>
            </p:nvSpPr>
            <p:spPr bwMode="auto">
              <a:xfrm>
                <a:off x="3426" y="2331"/>
                <a:ext cx="300" cy="324"/>
              </a:xfrm>
              <a:custGeom>
                <a:avLst/>
                <a:gdLst>
                  <a:gd name="T0" fmla="*/ 60 w 300"/>
                  <a:gd name="T1" fmla="*/ 324 h 324"/>
                  <a:gd name="T2" fmla="*/ 132 w 300"/>
                  <a:gd name="T3" fmla="*/ 324 h 324"/>
                  <a:gd name="T4" fmla="*/ 198 w 300"/>
                  <a:gd name="T5" fmla="*/ 318 h 324"/>
                  <a:gd name="T6" fmla="*/ 294 w 300"/>
                  <a:gd name="T7" fmla="*/ 300 h 324"/>
                  <a:gd name="T8" fmla="*/ 300 w 300"/>
                  <a:gd name="T9" fmla="*/ 186 h 324"/>
                  <a:gd name="T10" fmla="*/ 234 w 300"/>
                  <a:gd name="T11" fmla="*/ 54 h 324"/>
                  <a:gd name="T12" fmla="*/ 198 w 300"/>
                  <a:gd name="T13" fmla="*/ 30 h 324"/>
                  <a:gd name="T14" fmla="*/ 126 w 300"/>
                  <a:gd name="T15" fmla="*/ 0 h 324"/>
                  <a:gd name="T16" fmla="*/ 18 w 300"/>
                  <a:gd name="T17" fmla="*/ 36 h 324"/>
                  <a:gd name="T18" fmla="*/ 0 w 300"/>
                  <a:gd name="T19" fmla="*/ 144 h 324"/>
                  <a:gd name="T20" fmla="*/ 12 w 300"/>
                  <a:gd name="T21" fmla="*/ 186 h 324"/>
                  <a:gd name="T22" fmla="*/ 60 w 300"/>
                  <a:gd name="T23" fmla="*/ 324 h 32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00" h="324">
                    <a:moveTo>
                      <a:pt x="60" y="324"/>
                    </a:moveTo>
                    <a:lnTo>
                      <a:pt x="132" y="324"/>
                    </a:lnTo>
                    <a:lnTo>
                      <a:pt x="198" y="318"/>
                    </a:lnTo>
                    <a:lnTo>
                      <a:pt x="294" y="300"/>
                    </a:lnTo>
                    <a:lnTo>
                      <a:pt x="300" y="186"/>
                    </a:lnTo>
                    <a:lnTo>
                      <a:pt x="234" y="54"/>
                    </a:lnTo>
                    <a:lnTo>
                      <a:pt x="198" y="30"/>
                    </a:lnTo>
                    <a:lnTo>
                      <a:pt x="126" y="0"/>
                    </a:lnTo>
                    <a:lnTo>
                      <a:pt x="18" y="36"/>
                    </a:lnTo>
                    <a:lnTo>
                      <a:pt x="0" y="144"/>
                    </a:lnTo>
                    <a:lnTo>
                      <a:pt x="12" y="186"/>
                    </a:lnTo>
                    <a:lnTo>
                      <a:pt x="60" y="324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5" name="Freeform 267"/>
              <p:cNvSpPr/>
              <p:nvPr/>
            </p:nvSpPr>
            <p:spPr bwMode="auto">
              <a:xfrm>
                <a:off x="3414" y="2103"/>
                <a:ext cx="576" cy="630"/>
              </a:xfrm>
              <a:custGeom>
                <a:avLst/>
                <a:gdLst>
                  <a:gd name="T0" fmla="*/ 132 w 576"/>
                  <a:gd name="T1" fmla="*/ 324 h 630"/>
                  <a:gd name="T2" fmla="*/ 168 w 576"/>
                  <a:gd name="T3" fmla="*/ 360 h 630"/>
                  <a:gd name="T4" fmla="*/ 204 w 576"/>
                  <a:gd name="T5" fmla="*/ 402 h 630"/>
                  <a:gd name="T6" fmla="*/ 222 w 576"/>
                  <a:gd name="T7" fmla="*/ 444 h 630"/>
                  <a:gd name="T8" fmla="*/ 240 w 576"/>
                  <a:gd name="T9" fmla="*/ 492 h 630"/>
                  <a:gd name="T10" fmla="*/ 246 w 576"/>
                  <a:gd name="T11" fmla="*/ 546 h 630"/>
                  <a:gd name="T12" fmla="*/ 246 w 576"/>
                  <a:gd name="T13" fmla="*/ 582 h 630"/>
                  <a:gd name="T14" fmla="*/ 240 w 576"/>
                  <a:gd name="T15" fmla="*/ 630 h 630"/>
                  <a:gd name="T16" fmla="*/ 270 w 576"/>
                  <a:gd name="T17" fmla="*/ 624 h 630"/>
                  <a:gd name="T18" fmla="*/ 348 w 576"/>
                  <a:gd name="T19" fmla="*/ 612 h 630"/>
                  <a:gd name="T20" fmla="*/ 420 w 576"/>
                  <a:gd name="T21" fmla="*/ 606 h 630"/>
                  <a:gd name="T22" fmla="*/ 468 w 576"/>
                  <a:gd name="T23" fmla="*/ 600 h 630"/>
                  <a:gd name="T24" fmla="*/ 474 w 576"/>
                  <a:gd name="T25" fmla="*/ 576 h 630"/>
                  <a:gd name="T26" fmla="*/ 474 w 576"/>
                  <a:gd name="T27" fmla="*/ 546 h 630"/>
                  <a:gd name="T28" fmla="*/ 474 w 576"/>
                  <a:gd name="T29" fmla="*/ 510 h 630"/>
                  <a:gd name="T30" fmla="*/ 450 w 576"/>
                  <a:gd name="T31" fmla="*/ 456 h 630"/>
                  <a:gd name="T32" fmla="*/ 444 w 576"/>
                  <a:gd name="T33" fmla="*/ 426 h 630"/>
                  <a:gd name="T34" fmla="*/ 444 w 576"/>
                  <a:gd name="T35" fmla="*/ 396 h 630"/>
                  <a:gd name="T36" fmla="*/ 480 w 576"/>
                  <a:gd name="T37" fmla="*/ 372 h 630"/>
                  <a:gd name="T38" fmla="*/ 516 w 576"/>
                  <a:gd name="T39" fmla="*/ 342 h 630"/>
                  <a:gd name="T40" fmla="*/ 552 w 576"/>
                  <a:gd name="T41" fmla="*/ 306 h 630"/>
                  <a:gd name="T42" fmla="*/ 570 w 576"/>
                  <a:gd name="T43" fmla="*/ 288 h 630"/>
                  <a:gd name="T44" fmla="*/ 576 w 576"/>
                  <a:gd name="T45" fmla="*/ 270 h 630"/>
                  <a:gd name="T46" fmla="*/ 576 w 576"/>
                  <a:gd name="T47" fmla="*/ 252 h 630"/>
                  <a:gd name="T48" fmla="*/ 570 w 576"/>
                  <a:gd name="T49" fmla="*/ 234 h 630"/>
                  <a:gd name="T50" fmla="*/ 564 w 576"/>
                  <a:gd name="T51" fmla="*/ 222 h 630"/>
                  <a:gd name="T52" fmla="*/ 540 w 576"/>
                  <a:gd name="T53" fmla="*/ 198 h 630"/>
                  <a:gd name="T54" fmla="*/ 498 w 576"/>
                  <a:gd name="T55" fmla="*/ 144 h 630"/>
                  <a:gd name="T56" fmla="*/ 462 w 576"/>
                  <a:gd name="T57" fmla="*/ 102 h 630"/>
                  <a:gd name="T58" fmla="*/ 390 w 576"/>
                  <a:gd name="T59" fmla="*/ 48 h 630"/>
                  <a:gd name="T60" fmla="*/ 330 w 576"/>
                  <a:gd name="T61" fmla="*/ 0 h 630"/>
                  <a:gd name="T62" fmla="*/ 294 w 576"/>
                  <a:gd name="T63" fmla="*/ 0 h 630"/>
                  <a:gd name="T64" fmla="*/ 198 w 576"/>
                  <a:gd name="T65" fmla="*/ 6 h 630"/>
                  <a:gd name="T66" fmla="*/ 120 w 576"/>
                  <a:gd name="T67" fmla="*/ 18 h 630"/>
                  <a:gd name="T68" fmla="*/ 114 w 576"/>
                  <a:gd name="T69" fmla="*/ 30 h 630"/>
                  <a:gd name="T70" fmla="*/ 6 w 576"/>
                  <a:gd name="T71" fmla="*/ 66 h 630"/>
                  <a:gd name="T72" fmla="*/ 0 w 576"/>
                  <a:gd name="T73" fmla="*/ 90 h 630"/>
                  <a:gd name="T74" fmla="*/ 42 w 576"/>
                  <a:gd name="T75" fmla="*/ 156 h 630"/>
                  <a:gd name="T76" fmla="*/ 78 w 576"/>
                  <a:gd name="T77" fmla="*/ 228 h 630"/>
                  <a:gd name="T78" fmla="*/ 132 w 576"/>
                  <a:gd name="T79" fmla="*/ 324 h 630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576" h="630">
                    <a:moveTo>
                      <a:pt x="132" y="324"/>
                    </a:moveTo>
                    <a:lnTo>
                      <a:pt x="168" y="360"/>
                    </a:lnTo>
                    <a:lnTo>
                      <a:pt x="204" y="402"/>
                    </a:lnTo>
                    <a:lnTo>
                      <a:pt x="222" y="444"/>
                    </a:lnTo>
                    <a:lnTo>
                      <a:pt x="240" y="492"/>
                    </a:lnTo>
                    <a:lnTo>
                      <a:pt x="246" y="546"/>
                    </a:lnTo>
                    <a:lnTo>
                      <a:pt x="246" y="582"/>
                    </a:lnTo>
                    <a:lnTo>
                      <a:pt x="240" y="630"/>
                    </a:lnTo>
                    <a:lnTo>
                      <a:pt x="270" y="624"/>
                    </a:lnTo>
                    <a:lnTo>
                      <a:pt x="348" y="612"/>
                    </a:lnTo>
                    <a:lnTo>
                      <a:pt x="420" y="606"/>
                    </a:lnTo>
                    <a:lnTo>
                      <a:pt x="468" y="600"/>
                    </a:lnTo>
                    <a:lnTo>
                      <a:pt x="474" y="576"/>
                    </a:lnTo>
                    <a:lnTo>
                      <a:pt x="474" y="546"/>
                    </a:lnTo>
                    <a:lnTo>
                      <a:pt x="474" y="510"/>
                    </a:lnTo>
                    <a:lnTo>
                      <a:pt x="450" y="456"/>
                    </a:lnTo>
                    <a:lnTo>
                      <a:pt x="444" y="426"/>
                    </a:lnTo>
                    <a:lnTo>
                      <a:pt x="444" y="396"/>
                    </a:lnTo>
                    <a:lnTo>
                      <a:pt x="480" y="372"/>
                    </a:lnTo>
                    <a:lnTo>
                      <a:pt x="516" y="342"/>
                    </a:lnTo>
                    <a:lnTo>
                      <a:pt x="552" y="306"/>
                    </a:lnTo>
                    <a:lnTo>
                      <a:pt x="570" y="288"/>
                    </a:lnTo>
                    <a:lnTo>
                      <a:pt x="576" y="270"/>
                    </a:lnTo>
                    <a:lnTo>
                      <a:pt x="576" y="252"/>
                    </a:lnTo>
                    <a:lnTo>
                      <a:pt x="570" y="234"/>
                    </a:lnTo>
                    <a:lnTo>
                      <a:pt x="564" y="222"/>
                    </a:lnTo>
                    <a:lnTo>
                      <a:pt x="540" y="198"/>
                    </a:lnTo>
                    <a:lnTo>
                      <a:pt x="498" y="144"/>
                    </a:lnTo>
                    <a:lnTo>
                      <a:pt x="462" y="102"/>
                    </a:lnTo>
                    <a:lnTo>
                      <a:pt x="390" y="48"/>
                    </a:lnTo>
                    <a:lnTo>
                      <a:pt x="330" y="0"/>
                    </a:lnTo>
                    <a:lnTo>
                      <a:pt x="294" y="0"/>
                    </a:lnTo>
                    <a:lnTo>
                      <a:pt x="198" y="6"/>
                    </a:lnTo>
                    <a:lnTo>
                      <a:pt x="120" y="18"/>
                    </a:lnTo>
                    <a:lnTo>
                      <a:pt x="114" y="30"/>
                    </a:lnTo>
                    <a:lnTo>
                      <a:pt x="6" y="66"/>
                    </a:lnTo>
                    <a:lnTo>
                      <a:pt x="0" y="90"/>
                    </a:lnTo>
                    <a:lnTo>
                      <a:pt x="42" y="156"/>
                    </a:lnTo>
                    <a:lnTo>
                      <a:pt x="78" y="228"/>
                    </a:lnTo>
                    <a:lnTo>
                      <a:pt x="132" y="324"/>
                    </a:lnTo>
                    <a:close/>
                  </a:path>
                </a:pathLst>
              </a:custGeom>
              <a:solidFill>
                <a:srgbClr val="8754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6" name="Freeform 268"/>
              <p:cNvSpPr/>
              <p:nvPr/>
            </p:nvSpPr>
            <p:spPr bwMode="auto">
              <a:xfrm>
                <a:off x="3414" y="2103"/>
                <a:ext cx="576" cy="630"/>
              </a:xfrm>
              <a:custGeom>
                <a:avLst/>
                <a:gdLst>
                  <a:gd name="T0" fmla="*/ 132 w 576"/>
                  <a:gd name="T1" fmla="*/ 324 h 630"/>
                  <a:gd name="T2" fmla="*/ 168 w 576"/>
                  <a:gd name="T3" fmla="*/ 360 h 630"/>
                  <a:gd name="T4" fmla="*/ 204 w 576"/>
                  <a:gd name="T5" fmla="*/ 402 h 630"/>
                  <a:gd name="T6" fmla="*/ 222 w 576"/>
                  <a:gd name="T7" fmla="*/ 444 h 630"/>
                  <a:gd name="T8" fmla="*/ 240 w 576"/>
                  <a:gd name="T9" fmla="*/ 492 h 630"/>
                  <a:gd name="T10" fmla="*/ 246 w 576"/>
                  <a:gd name="T11" fmla="*/ 546 h 630"/>
                  <a:gd name="T12" fmla="*/ 246 w 576"/>
                  <a:gd name="T13" fmla="*/ 582 h 630"/>
                  <a:gd name="T14" fmla="*/ 240 w 576"/>
                  <a:gd name="T15" fmla="*/ 630 h 630"/>
                  <a:gd name="T16" fmla="*/ 270 w 576"/>
                  <a:gd name="T17" fmla="*/ 624 h 630"/>
                  <a:gd name="T18" fmla="*/ 348 w 576"/>
                  <a:gd name="T19" fmla="*/ 612 h 630"/>
                  <a:gd name="T20" fmla="*/ 420 w 576"/>
                  <a:gd name="T21" fmla="*/ 606 h 630"/>
                  <a:gd name="T22" fmla="*/ 468 w 576"/>
                  <a:gd name="T23" fmla="*/ 600 h 630"/>
                  <a:gd name="T24" fmla="*/ 474 w 576"/>
                  <a:gd name="T25" fmla="*/ 576 h 630"/>
                  <a:gd name="T26" fmla="*/ 474 w 576"/>
                  <a:gd name="T27" fmla="*/ 546 h 630"/>
                  <a:gd name="T28" fmla="*/ 474 w 576"/>
                  <a:gd name="T29" fmla="*/ 510 h 630"/>
                  <a:gd name="T30" fmla="*/ 450 w 576"/>
                  <a:gd name="T31" fmla="*/ 456 h 630"/>
                  <a:gd name="T32" fmla="*/ 444 w 576"/>
                  <a:gd name="T33" fmla="*/ 426 h 630"/>
                  <a:gd name="T34" fmla="*/ 444 w 576"/>
                  <a:gd name="T35" fmla="*/ 396 h 630"/>
                  <a:gd name="T36" fmla="*/ 480 w 576"/>
                  <a:gd name="T37" fmla="*/ 372 h 630"/>
                  <a:gd name="T38" fmla="*/ 516 w 576"/>
                  <a:gd name="T39" fmla="*/ 342 h 630"/>
                  <a:gd name="T40" fmla="*/ 552 w 576"/>
                  <a:gd name="T41" fmla="*/ 306 h 630"/>
                  <a:gd name="T42" fmla="*/ 570 w 576"/>
                  <a:gd name="T43" fmla="*/ 288 h 630"/>
                  <a:gd name="T44" fmla="*/ 576 w 576"/>
                  <a:gd name="T45" fmla="*/ 270 h 630"/>
                  <a:gd name="T46" fmla="*/ 576 w 576"/>
                  <a:gd name="T47" fmla="*/ 252 h 630"/>
                  <a:gd name="T48" fmla="*/ 570 w 576"/>
                  <a:gd name="T49" fmla="*/ 234 h 630"/>
                  <a:gd name="T50" fmla="*/ 564 w 576"/>
                  <a:gd name="T51" fmla="*/ 222 h 630"/>
                  <a:gd name="T52" fmla="*/ 540 w 576"/>
                  <a:gd name="T53" fmla="*/ 198 h 630"/>
                  <a:gd name="T54" fmla="*/ 498 w 576"/>
                  <a:gd name="T55" fmla="*/ 144 h 630"/>
                  <a:gd name="T56" fmla="*/ 462 w 576"/>
                  <a:gd name="T57" fmla="*/ 102 h 630"/>
                  <a:gd name="T58" fmla="*/ 390 w 576"/>
                  <a:gd name="T59" fmla="*/ 48 h 630"/>
                  <a:gd name="T60" fmla="*/ 330 w 576"/>
                  <a:gd name="T61" fmla="*/ 0 h 630"/>
                  <a:gd name="T62" fmla="*/ 294 w 576"/>
                  <a:gd name="T63" fmla="*/ 0 h 630"/>
                  <a:gd name="T64" fmla="*/ 198 w 576"/>
                  <a:gd name="T65" fmla="*/ 6 h 630"/>
                  <a:gd name="T66" fmla="*/ 120 w 576"/>
                  <a:gd name="T67" fmla="*/ 18 h 630"/>
                  <a:gd name="T68" fmla="*/ 114 w 576"/>
                  <a:gd name="T69" fmla="*/ 30 h 630"/>
                  <a:gd name="T70" fmla="*/ 6 w 576"/>
                  <a:gd name="T71" fmla="*/ 66 h 630"/>
                  <a:gd name="T72" fmla="*/ 0 w 576"/>
                  <a:gd name="T73" fmla="*/ 90 h 630"/>
                  <a:gd name="T74" fmla="*/ 42 w 576"/>
                  <a:gd name="T75" fmla="*/ 156 h 630"/>
                  <a:gd name="T76" fmla="*/ 78 w 576"/>
                  <a:gd name="T77" fmla="*/ 228 h 630"/>
                  <a:gd name="T78" fmla="*/ 132 w 576"/>
                  <a:gd name="T79" fmla="*/ 324 h 630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576" h="630">
                    <a:moveTo>
                      <a:pt x="132" y="324"/>
                    </a:moveTo>
                    <a:lnTo>
                      <a:pt x="168" y="360"/>
                    </a:lnTo>
                    <a:lnTo>
                      <a:pt x="204" y="402"/>
                    </a:lnTo>
                    <a:lnTo>
                      <a:pt x="222" y="444"/>
                    </a:lnTo>
                    <a:lnTo>
                      <a:pt x="240" y="492"/>
                    </a:lnTo>
                    <a:lnTo>
                      <a:pt x="246" y="546"/>
                    </a:lnTo>
                    <a:lnTo>
                      <a:pt x="246" y="582"/>
                    </a:lnTo>
                    <a:lnTo>
                      <a:pt x="240" y="630"/>
                    </a:lnTo>
                    <a:lnTo>
                      <a:pt x="270" y="624"/>
                    </a:lnTo>
                    <a:lnTo>
                      <a:pt x="348" y="612"/>
                    </a:lnTo>
                    <a:lnTo>
                      <a:pt x="420" y="606"/>
                    </a:lnTo>
                    <a:lnTo>
                      <a:pt x="468" y="600"/>
                    </a:lnTo>
                    <a:lnTo>
                      <a:pt x="474" y="576"/>
                    </a:lnTo>
                    <a:lnTo>
                      <a:pt x="474" y="546"/>
                    </a:lnTo>
                    <a:lnTo>
                      <a:pt x="474" y="510"/>
                    </a:lnTo>
                    <a:lnTo>
                      <a:pt x="450" y="456"/>
                    </a:lnTo>
                    <a:lnTo>
                      <a:pt x="444" y="426"/>
                    </a:lnTo>
                    <a:lnTo>
                      <a:pt x="444" y="396"/>
                    </a:lnTo>
                    <a:lnTo>
                      <a:pt x="480" y="372"/>
                    </a:lnTo>
                    <a:lnTo>
                      <a:pt x="516" y="342"/>
                    </a:lnTo>
                    <a:lnTo>
                      <a:pt x="552" y="306"/>
                    </a:lnTo>
                    <a:lnTo>
                      <a:pt x="570" y="288"/>
                    </a:lnTo>
                    <a:lnTo>
                      <a:pt x="576" y="270"/>
                    </a:lnTo>
                    <a:lnTo>
                      <a:pt x="576" y="252"/>
                    </a:lnTo>
                    <a:lnTo>
                      <a:pt x="570" y="234"/>
                    </a:lnTo>
                    <a:lnTo>
                      <a:pt x="564" y="222"/>
                    </a:lnTo>
                    <a:lnTo>
                      <a:pt x="540" y="198"/>
                    </a:lnTo>
                    <a:lnTo>
                      <a:pt x="498" y="144"/>
                    </a:lnTo>
                    <a:lnTo>
                      <a:pt x="462" y="102"/>
                    </a:lnTo>
                    <a:lnTo>
                      <a:pt x="390" y="48"/>
                    </a:lnTo>
                    <a:lnTo>
                      <a:pt x="330" y="0"/>
                    </a:lnTo>
                    <a:lnTo>
                      <a:pt x="294" y="0"/>
                    </a:lnTo>
                    <a:lnTo>
                      <a:pt x="198" y="6"/>
                    </a:lnTo>
                    <a:lnTo>
                      <a:pt x="120" y="18"/>
                    </a:lnTo>
                    <a:lnTo>
                      <a:pt x="114" y="30"/>
                    </a:lnTo>
                    <a:lnTo>
                      <a:pt x="6" y="66"/>
                    </a:lnTo>
                    <a:lnTo>
                      <a:pt x="0" y="90"/>
                    </a:lnTo>
                    <a:lnTo>
                      <a:pt x="42" y="156"/>
                    </a:lnTo>
                    <a:lnTo>
                      <a:pt x="78" y="228"/>
                    </a:lnTo>
                    <a:lnTo>
                      <a:pt x="132" y="324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7" name="Freeform 269"/>
              <p:cNvSpPr/>
              <p:nvPr/>
            </p:nvSpPr>
            <p:spPr bwMode="auto">
              <a:xfrm>
                <a:off x="3036" y="2049"/>
                <a:ext cx="522" cy="726"/>
              </a:xfrm>
              <a:custGeom>
                <a:avLst/>
                <a:gdLst>
                  <a:gd name="T0" fmla="*/ 84 w 522"/>
                  <a:gd name="T1" fmla="*/ 0 h 726"/>
                  <a:gd name="T2" fmla="*/ 36 w 522"/>
                  <a:gd name="T3" fmla="*/ 48 h 726"/>
                  <a:gd name="T4" fmla="*/ 18 w 522"/>
                  <a:gd name="T5" fmla="*/ 66 h 726"/>
                  <a:gd name="T6" fmla="*/ 12 w 522"/>
                  <a:gd name="T7" fmla="*/ 84 h 726"/>
                  <a:gd name="T8" fmla="*/ 6 w 522"/>
                  <a:gd name="T9" fmla="*/ 114 h 726"/>
                  <a:gd name="T10" fmla="*/ 6 w 522"/>
                  <a:gd name="T11" fmla="*/ 150 h 726"/>
                  <a:gd name="T12" fmla="*/ 6 w 522"/>
                  <a:gd name="T13" fmla="*/ 168 h 726"/>
                  <a:gd name="T14" fmla="*/ 0 w 522"/>
                  <a:gd name="T15" fmla="*/ 198 h 726"/>
                  <a:gd name="T16" fmla="*/ 0 w 522"/>
                  <a:gd name="T17" fmla="*/ 228 h 726"/>
                  <a:gd name="T18" fmla="*/ 0 w 522"/>
                  <a:gd name="T19" fmla="*/ 258 h 726"/>
                  <a:gd name="T20" fmla="*/ 18 w 522"/>
                  <a:gd name="T21" fmla="*/ 300 h 726"/>
                  <a:gd name="T22" fmla="*/ 42 w 522"/>
                  <a:gd name="T23" fmla="*/ 336 h 726"/>
                  <a:gd name="T24" fmla="*/ 66 w 522"/>
                  <a:gd name="T25" fmla="*/ 372 h 726"/>
                  <a:gd name="T26" fmla="*/ 78 w 522"/>
                  <a:gd name="T27" fmla="*/ 384 h 726"/>
                  <a:gd name="T28" fmla="*/ 102 w 522"/>
                  <a:gd name="T29" fmla="*/ 396 h 726"/>
                  <a:gd name="T30" fmla="*/ 108 w 522"/>
                  <a:gd name="T31" fmla="*/ 468 h 726"/>
                  <a:gd name="T32" fmla="*/ 102 w 522"/>
                  <a:gd name="T33" fmla="*/ 510 h 726"/>
                  <a:gd name="T34" fmla="*/ 84 w 522"/>
                  <a:gd name="T35" fmla="*/ 540 h 726"/>
                  <a:gd name="T36" fmla="*/ 72 w 522"/>
                  <a:gd name="T37" fmla="*/ 564 h 726"/>
                  <a:gd name="T38" fmla="*/ 60 w 522"/>
                  <a:gd name="T39" fmla="*/ 588 h 726"/>
                  <a:gd name="T40" fmla="*/ 72 w 522"/>
                  <a:gd name="T41" fmla="*/ 588 h 726"/>
                  <a:gd name="T42" fmla="*/ 84 w 522"/>
                  <a:gd name="T43" fmla="*/ 588 h 726"/>
                  <a:gd name="T44" fmla="*/ 72 w 522"/>
                  <a:gd name="T45" fmla="*/ 618 h 726"/>
                  <a:gd name="T46" fmla="*/ 54 w 522"/>
                  <a:gd name="T47" fmla="*/ 654 h 726"/>
                  <a:gd name="T48" fmla="*/ 42 w 522"/>
                  <a:gd name="T49" fmla="*/ 702 h 726"/>
                  <a:gd name="T50" fmla="*/ 66 w 522"/>
                  <a:gd name="T51" fmla="*/ 708 h 726"/>
                  <a:gd name="T52" fmla="*/ 102 w 522"/>
                  <a:gd name="T53" fmla="*/ 702 h 726"/>
                  <a:gd name="T54" fmla="*/ 144 w 522"/>
                  <a:gd name="T55" fmla="*/ 696 h 726"/>
                  <a:gd name="T56" fmla="*/ 186 w 522"/>
                  <a:gd name="T57" fmla="*/ 684 h 726"/>
                  <a:gd name="T58" fmla="*/ 228 w 522"/>
                  <a:gd name="T59" fmla="*/ 678 h 726"/>
                  <a:gd name="T60" fmla="*/ 258 w 522"/>
                  <a:gd name="T61" fmla="*/ 672 h 726"/>
                  <a:gd name="T62" fmla="*/ 282 w 522"/>
                  <a:gd name="T63" fmla="*/ 678 h 726"/>
                  <a:gd name="T64" fmla="*/ 354 w 522"/>
                  <a:gd name="T65" fmla="*/ 708 h 726"/>
                  <a:gd name="T66" fmla="*/ 390 w 522"/>
                  <a:gd name="T67" fmla="*/ 726 h 726"/>
                  <a:gd name="T68" fmla="*/ 408 w 522"/>
                  <a:gd name="T69" fmla="*/ 696 h 726"/>
                  <a:gd name="T70" fmla="*/ 438 w 522"/>
                  <a:gd name="T71" fmla="*/ 654 h 726"/>
                  <a:gd name="T72" fmla="*/ 480 w 522"/>
                  <a:gd name="T73" fmla="*/ 624 h 726"/>
                  <a:gd name="T74" fmla="*/ 510 w 522"/>
                  <a:gd name="T75" fmla="*/ 594 h 726"/>
                  <a:gd name="T76" fmla="*/ 522 w 522"/>
                  <a:gd name="T77" fmla="*/ 588 h 726"/>
                  <a:gd name="T78" fmla="*/ 522 w 522"/>
                  <a:gd name="T79" fmla="*/ 576 h 726"/>
                  <a:gd name="T80" fmla="*/ 504 w 522"/>
                  <a:gd name="T81" fmla="*/ 522 h 726"/>
                  <a:gd name="T82" fmla="*/ 492 w 522"/>
                  <a:gd name="T83" fmla="*/ 468 h 726"/>
                  <a:gd name="T84" fmla="*/ 492 w 522"/>
                  <a:gd name="T85" fmla="*/ 438 h 726"/>
                  <a:gd name="T86" fmla="*/ 462 w 522"/>
                  <a:gd name="T87" fmla="*/ 336 h 726"/>
                  <a:gd name="T88" fmla="*/ 438 w 522"/>
                  <a:gd name="T89" fmla="*/ 258 h 726"/>
                  <a:gd name="T90" fmla="*/ 420 w 522"/>
                  <a:gd name="T91" fmla="*/ 162 h 726"/>
                  <a:gd name="T92" fmla="*/ 414 w 522"/>
                  <a:gd name="T93" fmla="*/ 114 h 726"/>
                  <a:gd name="T94" fmla="*/ 414 w 522"/>
                  <a:gd name="T95" fmla="*/ 90 h 726"/>
                  <a:gd name="T96" fmla="*/ 84 w 522"/>
                  <a:gd name="T97" fmla="*/ 0 h 72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522" h="726">
                    <a:moveTo>
                      <a:pt x="84" y="0"/>
                    </a:moveTo>
                    <a:lnTo>
                      <a:pt x="36" y="48"/>
                    </a:lnTo>
                    <a:lnTo>
                      <a:pt x="18" y="66"/>
                    </a:lnTo>
                    <a:lnTo>
                      <a:pt x="12" y="84"/>
                    </a:lnTo>
                    <a:lnTo>
                      <a:pt x="6" y="114"/>
                    </a:lnTo>
                    <a:lnTo>
                      <a:pt x="6" y="150"/>
                    </a:lnTo>
                    <a:lnTo>
                      <a:pt x="6" y="168"/>
                    </a:lnTo>
                    <a:lnTo>
                      <a:pt x="0" y="198"/>
                    </a:lnTo>
                    <a:lnTo>
                      <a:pt x="0" y="228"/>
                    </a:lnTo>
                    <a:lnTo>
                      <a:pt x="0" y="258"/>
                    </a:lnTo>
                    <a:lnTo>
                      <a:pt x="18" y="300"/>
                    </a:lnTo>
                    <a:lnTo>
                      <a:pt x="42" y="336"/>
                    </a:lnTo>
                    <a:lnTo>
                      <a:pt x="66" y="372"/>
                    </a:lnTo>
                    <a:lnTo>
                      <a:pt x="78" y="384"/>
                    </a:lnTo>
                    <a:lnTo>
                      <a:pt x="102" y="396"/>
                    </a:lnTo>
                    <a:lnTo>
                      <a:pt x="108" y="468"/>
                    </a:lnTo>
                    <a:lnTo>
                      <a:pt x="102" y="510"/>
                    </a:lnTo>
                    <a:lnTo>
                      <a:pt x="84" y="540"/>
                    </a:lnTo>
                    <a:lnTo>
                      <a:pt x="72" y="564"/>
                    </a:lnTo>
                    <a:lnTo>
                      <a:pt x="60" y="588"/>
                    </a:lnTo>
                    <a:lnTo>
                      <a:pt x="72" y="588"/>
                    </a:lnTo>
                    <a:lnTo>
                      <a:pt x="84" y="588"/>
                    </a:lnTo>
                    <a:lnTo>
                      <a:pt x="72" y="618"/>
                    </a:lnTo>
                    <a:lnTo>
                      <a:pt x="54" y="654"/>
                    </a:lnTo>
                    <a:lnTo>
                      <a:pt x="42" y="702"/>
                    </a:lnTo>
                    <a:lnTo>
                      <a:pt x="66" y="708"/>
                    </a:lnTo>
                    <a:lnTo>
                      <a:pt x="102" y="702"/>
                    </a:lnTo>
                    <a:lnTo>
                      <a:pt x="144" y="696"/>
                    </a:lnTo>
                    <a:lnTo>
                      <a:pt x="186" y="684"/>
                    </a:lnTo>
                    <a:lnTo>
                      <a:pt x="228" y="678"/>
                    </a:lnTo>
                    <a:lnTo>
                      <a:pt x="258" y="672"/>
                    </a:lnTo>
                    <a:lnTo>
                      <a:pt x="282" y="678"/>
                    </a:lnTo>
                    <a:lnTo>
                      <a:pt x="354" y="708"/>
                    </a:lnTo>
                    <a:lnTo>
                      <a:pt x="390" y="726"/>
                    </a:lnTo>
                    <a:lnTo>
                      <a:pt x="408" y="696"/>
                    </a:lnTo>
                    <a:lnTo>
                      <a:pt x="438" y="654"/>
                    </a:lnTo>
                    <a:lnTo>
                      <a:pt x="480" y="624"/>
                    </a:lnTo>
                    <a:lnTo>
                      <a:pt x="510" y="594"/>
                    </a:lnTo>
                    <a:lnTo>
                      <a:pt x="522" y="588"/>
                    </a:lnTo>
                    <a:lnTo>
                      <a:pt x="522" y="576"/>
                    </a:lnTo>
                    <a:lnTo>
                      <a:pt x="504" y="522"/>
                    </a:lnTo>
                    <a:lnTo>
                      <a:pt x="492" y="468"/>
                    </a:lnTo>
                    <a:lnTo>
                      <a:pt x="492" y="438"/>
                    </a:lnTo>
                    <a:lnTo>
                      <a:pt x="462" y="336"/>
                    </a:lnTo>
                    <a:lnTo>
                      <a:pt x="438" y="258"/>
                    </a:lnTo>
                    <a:lnTo>
                      <a:pt x="420" y="162"/>
                    </a:lnTo>
                    <a:lnTo>
                      <a:pt x="414" y="114"/>
                    </a:lnTo>
                    <a:lnTo>
                      <a:pt x="414" y="90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8754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" name="Freeform 270"/>
              <p:cNvSpPr/>
              <p:nvPr/>
            </p:nvSpPr>
            <p:spPr bwMode="auto">
              <a:xfrm>
                <a:off x="3036" y="2049"/>
                <a:ext cx="522" cy="726"/>
              </a:xfrm>
              <a:custGeom>
                <a:avLst/>
                <a:gdLst>
                  <a:gd name="T0" fmla="*/ 84 w 522"/>
                  <a:gd name="T1" fmla="*/ 0 h 726"/>
                  <a:gd name="T2" fmla="*/ 36 w 522"/>
                  <a:gd name="T3" fmla="*/ 48 h 726"/>
                  <a:gd name="T4" fmla="*/ 18 w 522"/>
                  <a:gd name="T5" fmla="*/ 66 h 726"/>
                  <a:gd name="T6" fmla="*/ 12 w 522"/>
                  <a:gd name="T7" fmla="*/ 84 h 726"/>
                  <a:gd name="T8" fmla="*/ 6 w 522"/>
                  <a:gd name="T9" fmla="*/ 114 h 726"/>
                  <a:gd name="T10" fmla="*/ 6 w 522"/>
                  <a:gd name="T11" fmla="*/ 150 h 726"/>
                  <a:gd name="T12" fmla="*/ 6 w 522"/>
                  <a:gd name="T13" fmla="*/ 168 h 726"/>
                  <a:gd name="T14" fmla="*/ 0 w 522"/>
                  <a:gd name="T15" fmla="*/ 198 h 726"/>
                  <a:gd name="T16" fmla="*/ 0 w 522"/>
                  <a:gd name="T17" fmla="*/ 228 h 726"/>
                  <a:gd name="T18" fmla="*/ 0 w 522"/>
                  <a:gd name="T19" fmla="*/ 258 h 726"/>
                  <a:gd name="T20" fmla="*/ 18 w 522"/>
                  <a:gd name="T21" fmla="*/ 300 h 726"/>
                  <a:gd name="T22" fmla="*/ 42 w 522"/>
                  <a:gd name="T23" fmla="*/ 336 h 726"/>
                  <a:gd name="T24" fmla="*/ 66 w 522"/>
                  <a:gd name="T25" fmla="*/ 372 h 726"/>
                  <a:gd name="T26" fmla="*/ 78 w 522"/>
                  <a:gd name="T27" fmla="*/ 384 h 726"/>
                  <a:gd name="T28" fmla="*/ 102 w 522"/>
                  <a:gd name="T29" fmla="*/ 396 h 726"/>
                  <a:gd name="T30" fmla="*/ 108 w 522"/>
                  <a:gd name="T31" fmla="*/ 468 h 726"/>
                  <a:gd name="T32" fmla="*/ 102 w 522"/>
                  <a:gd name="T33" fmla="*/ 510 h 726"/>
                  <a:gd name="T34" fmla="*/ 84 w 522"/>
                  <a:gd name="T35" fmla="*/ 540 h 726"/>
                  <a:gd name="T36" fmla="*/ 72 w 522"/>
                  <a:gd name="T37" fmla="*/ 564 h 726"/>
                  <a:gd name="T38" fmla="*/ 60 w 522"/>
                  <a:gd name="T39" fmla="*/ 588 h 726"/>
                  <a:gd name="T40" fmla="*/ 72 w 522"/>
                  <a:gd name="T41" fmla="*/ 588 h 726"/>
                  <a:gd name="T42" fmla="*/ 84 w 522"/>
                  <a:gd name="T43" fmla="*/ 588 h 726"/>
                  <a:gd name="T44" fmla="*/ 72 w 522"/>
                  <a:gd name="T45" fmla="*/ 618 h 726"/>
                  <a:gd name="T46" fmla="*/ 54 w 522"/>
                  <a:gd name="T47" fmla="*/ 654 h 726"/>
                  <a:gd name="T48" fmla="*/ 42 w 522"/>
                  <a:gd name="T49" fmla="*/ 702 h 726"/>
                  <a:gd name="T50" fmla="*/ 66 w 522"/>
                  <a:gd name="T51" fmla="*/ 708 h 726"/>
                  <a:gd name="T52" fmla="*/ 102 w 522"/>
                  <a:gd name="T53" fmla="*/ 702 h 726"/>
                  <a:gd name="T54" fmla="*/ 144 w 522"/>
                  <a:gd name="T55" fmla="*/ 696 h 726"/>
                  <a:gd name="T56" fmla="*/ 186 w 522"/>
                  <a:gd name="T57" fmla="*/ 684 h 726"/>
                  <a:gd name="T58" fmla="*/ 228 w 522"/>
                  <a:gd name="T59" fmla="*/ 678 h 726"/>
                  <a:gd name="T60" fmla="*/ 258 w 522"/>
                  <a:gd name="T61" fmla="*/ 672 h 726"/>
                  <a:gd name="T62" fmla="*/ 282 w 522"/>
                  <a:gd name="T63" fmla="*/ 678 h 726"/>
                  <a:gd name="T64" fmla="*/ 354 w 522"/>
                  <a:gd name="T65" fmla="*/ 708 h 726"/>
                  <a:gd name="T66" fmla="*/ 390 w 522"/>
                  <a:gd name="T67" fmla="*/ 726 h 726"/>
                  <a:gd name="T68" fmla="*/ 408 w 522"/>
                  <a:gd name="T69" fmla="*/ 696 h 726"/>
                  <a:gd name="T70" fmla="*/ 438 w 522"/>
                  <a:gd name="T71" fmla="*/ 654 h 726"/>
                  <a:gd name="T72" fmla="*/ 480 w 522"/>
                  <a:gd name="T73" fmla="*/ 624 h 726"/>
                  <a:gd name="T74" fmla="*/ 510 w 522"/>
                  <a:gd name="T75" fmla="*/ 594 h 726"/>
                  <a:gd name="T76" fmla="*/ 522 w 522"/>
                  <a:gd name="T77" fmla="*/ 588 h 726"/>
                  <a:gd name="T78" fmla="*/ 522 w 522"/>
                  <a:gd name="T79" fmla="*/ 576 h 726"/>
                  <a:gd name="T80" fmla="*/ 504 w 522"/>
                  <a:gd name="T81" fmla="*/ 522 h 726"/>
                  <a:gd name="T82" fmla="*/ 492 w 522"/>
                  <a:gd name="T83" fmla="*/ 468 h 726"/>
                  <a:gd name="T84" fmla="*/ 492 w 522"/>
                  <a:gd name="T85" fmla="*/ 438 h 726"/>
                  <a:gd name="T86" fmla="*/ 462 w 522"/>
                  <a:gd name="T87" fmla="*/ 336 h 726"/>
                  <a:gd name="T88" fmla="*/ 438 w 522"/>
                  <a:gd name="T89" fmla="*/ 258 h 726"/>
                  <a:gd name="T90" fmla="*/ 420 w 522"/>
                  <a:gd name="T91" fmla="*/ 162 h 726"/>
                  <a:gd name="T92" fmla="*/ 414 w 522"/>
                  <a:gd name="T93" fmla="*/ 114 h 726"/>
                  <a:gd name="T94" fmla="*/ 414 w 522"/>
                  <a:gd name="T95" fmla="*/ 90 h 726"/>
                  <a:gd name="T96" fmla="*/ 84 w 522"/>
                  <a:gd name="T97" fmla="*/ 0 h 72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522" h="726">
                    <a:moveTo>
                      <a:pt x="84" y="0"/>
                    </a:moveTo>
                    <a:lnTo>
                      <a:pt x="36" y="48"/>
                    </a:lnTo>
                    <a:lnTo>
                      <a:pt x="18" y="66"/>
                    </a:lnTo>
                    <a:lnTo>
                      <a:pt x="12" y="84"/>
                    </a:lnTo>
                    <a:lnTo>
                      <a:pt x="6" y="114"/>
                    </a:lnTo>
                    <a:lnTo>
                      <a:pt x="6" y="150"/>
                    </a:lnTo>
                    <a:lnTo>
                      <a:pt x="6" y="168"/>
                    </a:lnTo>
                    <a:lnTo>
                      <a:pt x="0" y="198"/>
                    </a:lnTo>
                    <a:lnTo>
                      <a:pt x="0" y="228"/>
                    </a:lnTo>
                    <a:lnTo>
                      <a:pt x="0" y="258"/>
                    </a:lnTo>
                    <a:lnTo>
                      <a:pt x="18" y="300"/>
                    </a:lnTo>
                    <a:lnTo>
                      <a:pt x="42" y="336"/>
                    </a:lnTo>
                    <a:lnTo>
                      <a:pt x="66" y="372"/>
                    </a:lnTo>
                    <a:lnTo>
                      <a:pt x="78" y="384"/>
                    </a:lnTo>
                    <a:lnTo>
                      <a:pt x="102" y="396"/>
                    </a:lnTo>
                    <a:lnTo>
                      <a:pt x="108" y="468"/>
                    </a:lnTo>
                    <a:lnTo>
                      <a:pt x="102" y="510"/>
                    </a:lnTo>
                    <a:lnTo>
                      <a:pt x="84" y="540"/>
                    </a:lnTo>
                    <a:lnTo>
                      <a:pt x="72" y="564"/>
                    </a:lnTo>
                    <a:lnTo>
                      <a:pt x="60" y="588"/>
                    </a:lnTo>
                    <a:lnTo>
                      <a:pt x="72" y="588"/>
                    </a:lnTo>
                    <a:lnTo>
                      <a:pt x="84" y="588"/>
                    </a:lnTo>
                    <a:lnTo>
                      <a:pt x="72" y="618"/>
                    </a:lnTo>
                    <a:lnTo>
                      <a:pt x="54" y="654"/>
                    </a:lnTo>
                    <a:lnTo>
                      <a:pt x="42" y="702"/>
                    </a:lnTo>
                    <a:lnTo>
                      <a:pt x="66" y="708"/>
                    </a:lnTo>
                    <a:lnTo>
                      <a:pt x="102" y="702"/>
                    </a:lnTo>
                    <a:lnTo>
                      <a:pt x="144" y="696"/>
                    </a:lnTo>
                    <a:lnTo>
                      <a:pt x="186" y="684"/>
                    </a:lnTo>
                    <a:lnTo>
                      <a:pt x="228" y="678"/>
                    </a:lnTo>
                    <a:lnTo>
                      <a:pt x="258" y="672"/>
                    </a:lnTo>
                    <a:lnTo>
                      <a:pt x="282" y="678"/>
                    </a:lnTo>
                    <a:lnTo>
                      <a:pt x="354" y="708"/>
                    </a:lnTo>
                    <a:lnTo>
                      <a:pt x="390" y="726"/>
                    </a:lnTo>
                    <a:lnTo>
                      <a:pt x="408" y="696"/>
                    </a:lnTo>
                    <a:lnTo>
                      <a:pt x="438" y="654"/>
                    </a:lnTo>
                    <a:lnTo>
                      <a:pt x="480" y="624"/>
                    </a:lnTo>
                    <a:lnTo>
                      <a:pt x="510" y="594"/>
                    </a:lnTo>
                    <a:lnTo>
                      <a:pt x="522" y="588"/>
                    </a:lnTo>
                    <a:lnTo>
                      <a:pt x="522" y="576"/>
                    </a:lnTo>
                    <a:lnTo>
                      <a:pt x="504" y="522"/>
                    </a:lnTo>
                    <a:lnTo>
                      <a:pt x="492" y="468"/>
                    </a:lnTo>
                    <a:lnTo>
                      <a:pt x="492" y="438"/>
                    </a:lnTo>
                    <a:lnTo>
                      <a:pt x="462" y="336"/>
                    </a:lnTo>
                    <a:lnTo>
                      <a:pt x="438" y="258"/>
                    </a:lnTo>
                    <a:lnTo>
                      <a:pt x="420" y="162"/>
                    </a:lnTo>
                    <a:lnTo>
                      <a:pt x="414" y="114"/>
                    </a:lnTo>
                    <a:lnTo>
                      <a:pt x="414" y="90"/>
                    </a:lnTo>
                    <a:lnTo>
                      <a:pt x="84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" name="Freeform 271"/>
              <p:cNvSpPr/>
              <p:nvPr/>
            </p:nvSpPr>
            <p:spPr bwMode="auto">
              <a:xfrm>
                <a:off x="2940" y="1383"/>
                <a:ext cx="1056" cy="822"/>
              </a:xfrm>
              <a:custGeom>
                <a:avLst/>
                <a:gdLst>
                  <a:gd name="T0" fmla="*/ 960 w 1056"/>
                  <a:gd name="T1" fmla="*/ 762 h 822"/>
                  <a:gd name="T2" fmla="*/ 1014 w 1056"/>
                  <a:gd name="T3" fmla="*/ 672 h 822"/>
                  <a:gd name="T4" fmla="*/ 1032 w 1056"/>
                  <a:gd name="T5" fmla="*/ 648 h 822"/>
                  <a:gd name="T6" fmla="*/ 1044 w 1056"/>
                  <a:gd name="T7" fmla="*/ 624 h 822"/>
                  <a:gd name="T8" fmla="*/ 1050 w 1056"/>
                  <a:gd name="T9" fmla="*/ 594 h 822"/>
                  <a:gd name="T10" fmla="*/ 1056 w 1056"/>
                  <a:gd name="T11" fmla="*/ 564 h 822"/>
                  <a:gd name="T12" fmla="*/ 1056 w 1056"/>
                  <a:gd name="T13" fmla="*/ 540 h 822"/>
                  <a:gd name="T14" fmla="*/ 1050 w 1056"/>
                  <a:gd name="T15" fmla="*/ 510 h 822"/>
                  <a:gd name="T16" fmla="*/ 1038 w 1056"/>
                  <a:gd name="T17" fmla="*/ 486 h 822"/>
                  <a:gd name="T18" fmla="*/ 1026 w 1056"/>
                  <a:gd name="T19" fmla="*/ 462 h 822"/>
                  <a:gd name="T20" fmla="*/ 1008 w 1056"/>
                  <a:gd name="T21" fmla="*/ 438 h 822"/>
                  <a:gd name="T22" fmla="*/ 984 w 1056"/>
                  <a:gd name="T23" fmla="*/ 420 h 822"/>
                  <a:gd name="T24" fmla="*/ 960 w 1056"/>
                  <a:gd name="T25" fmla="*/ 408 h 822"/>
                  <a:gd name="T26" fmla="*/ 876 w 1056"/>
                  <a:gd name="T27" fmla="*/ 324 h 822"/>
                  <a:gd name="T28" fmla="*/ 882 w 1056"/>
                  <a:gd name="T29" fmla="*/ 138 h 822"/>
                  <a:gd name="T30" fmla="*/ 858 w 1056"/>
                  <a:gd name="T31" fmla="*/ 108 h 822"/>
                  <a:gd name="T32" fmla="*/ 834 w 1056"/>
                  <a:gd name="T33" fmla="*/ 84 h 822"/>
                  <a:gd name="T34" fmla="*/ 804 w 1056"/>
                  <a:gd name="T35" fmla="*/ 60 h 822"/>
                  <a:gd name="T36" fmla="*/ 774 w 1056"/>
                  <a:gd name="T37" fmla="*/ 42 h 822"/>
                  <a:gd name="T38" fmla="*/ 750 w 1056"/>
                  <a:gd name="T39" fmla="*/ 30 h 822"/>
                  <a:gd name="T40" fmla="*/ 594 w 1056"/>
                  <a:gd name="T41" fmla="*/ 0 h 822"/>
                  <a:gd name="T42" fmla="*/ 354 w 1056"/>
                  <a:gd name="T43" fmla="*/ 48 h 822"/>
                  <a:gd name="T44" fmla="*/ 162 w 1056"/>
                  <a:gd name="T45" fmla="*/ 204 h 822"/>
                  <a:gd name="T46" fmla="*/ 150 w 1056"/>
                  <a:gd name="T47" fmla="*/ 204 h 822"/>
                  <a:gd name="T48" fmla="*/ 132 w 1056"/>
                  <a:gd name="T49" fmla="*/ 204 h 822"/>
                  <a:gd name="T50" fmla="*/ 120 w 1056"/>
                  <a:gd name="T51" fmla="*/ 210 h 822"/>
                  <a:gd name="T52" fmla="*/ 108 w 1056"/>
                  <a:gd name="T53" fmla="*/ 216 h 822"/>
                  <a:gd name="T54" fmla="*/ 102 w 1056"/>
                  <a:gd name="T55" fmla="*/ 228 h 822"/>
                  <a:gd name="T56" fmla="*/ 96 w 1056"/>
                  <a:gd name="T57" fmla="*/ 240 h 822"/>
                  <a:gd name="T58" fmla="*/ 96 w 1056"/>
                  <a:gd name="T59" fmla="*/ 258 h 822"/>
                  <a:gd name="T60" fmla="*/ 102 w 1056"/>
                  <a:gd name="T61" fmla="*/ 270 h 822"/>
                  <a:gd name="T62" fmla="*/ 108 w 1056"/>
                  <a:gd name="T63" fmla="*/ 282 h 822"/>
                  <a:gd name="T64" fmla="*/ 102 w 1056"/>
                  <a:gd name="T65" fmla="*/ 294 h 822"/>
                  <a:gd name="T66" fmla="*/ 78 w 1056"/>
                  <a:gd name="T67" fmla="*/ 318 h 822"/>
                  <a:gd name="T68" fmla="*/ 54 w 1056"/>
                  <a:gd name="T69" fmla="*/ 342 h 822"/>
                  <a:gd name="T70" fmla="*/ 36 w 1056"/>
                  <a:gd name="T71" fmla="*/ 372 h 822"/>
                  <a:gd name="T72" fmla="*/ 18 w 1056"/>
                  <a:gd name="T73" fmla="*/ 396 h 822"/>
                  <a:gd name="T74" fmla="*/ 12 w 1056"/>
                  <a:gd name="T75" fmla="*/ 432 h 822"/>
                  <a:gd name="T76" fmla="*/ 6 w 1056"/>
                  <a:gd name="T77" fmla="*/ 462 h 822"/>
                  <a:gd name="T78" fmla="*/ 0 w 1056"/>
                  <a:gd name="T79" fmla="*/ 498 h 822"/>
                  <a:gd name="T80" fmla="*/ 6 w 1056"/>
                  <a:gd name="T81" fmla="*/ 528 h 822"/>
                  <a:gd name="T82" fmla="*/ 12 w 1056"/>
                  <a:gd name="T83" fmla="*/ 564 h 822"/>
                  <a:gd name="T84" fmla="*/ 24 w 1056"/>
                  <a:gd name="T85" fmla="*/ 594 h 822"/>
                  <a:gd name="T86" fmla="*/ 54 w 1056"/>
                  <a:gd name="T87" fmla="*/ 630 h 822"/>
                  <a:gd name="T88" fmla="*/ 102 w 1056"/>
                  <a:gd name="T89" fmla="*/ 672 h 822"/>
                  <a:gd name="T90" fmla="*/ 150 w 1056"/>
                  <a:gd name="T91" fmla="*/ 702 h 822"/>
                  <a:gd name="T92" fmla="*/ 198 w 1056"/>
                  <a:gd name="T93" fmla="*/ 726 h 822"/>
                  <a:gd name="T94" fmla="*/ 246 w 1056"/>
                  <a:gd name="T95" fmla="*/ 750 h 822"/>
                  <a:gd name="T96" fmla="*/ 294 w 1056"/>
                  <a:gd name="T97" fmla="*/ 768 h 822"/>
                  <a:gd name="T98" fmla="*/ 348 w 1056"/>
                  <a:gd name="T99" fmla="*/ 780 h 822"/>
                  <a:gd name="T100" fmla="*/ 402 w 1056"/>
                  <a:gd name="T101" fmla="*/ 792 h 822"/>
                  <a:gd name="T102" fmla="*/ 456 w 1056"/>
                  <a:gd name="T103" fmla="*/ 792 h 822"/>
                  <a:gd name="T104" fmla="*/ 510 w 1056"/>
                  <a:gd name="T105" fmla="*/ 792 h 822"/>
                  <a:gd name="T106" fmla="*/ 564 w 1056"/>
                  <a:gd name="T107" fmla="*/ 786 h 822"/>
                  <a:gd name="T108" fmla="*/ 684 w 1056"/>
                  <a:gd name="T109" fmla="*/ 822 h 82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1056" h="822">
                    <a:moveTo>
                      <a:pt x="684" y="822"/>
                    </a:moveTo>
                    <a:lnTo>
                      <a:pt x="960" y="762"/>
                    </a:lnTo>
                    <a:lnTo>
                      <a:pt x="1002" y="678"/>
                    </a:lnTo>
                    <a:lnTo>
                      <a:pt x="1014" y="672"/>
                    </a:lnTo>
                    <a:lnTo>
                      <a:pt x="1020" y="660"/>
                    </a:lnTo>
                    <a:lnTo>
                      <a:pt x="1032" y="648"/>
                    </a:lnTo>
                    <a:lnTo>
                      <a:pt x="1038" y="636"/>
                    </a:lnTo>
                    <a:lnTo>
                      <a:pt x="1044" y="624"/>
                    </a:lnTo>
                    <a:lnTo>
                      <a:pt x="1050" y="606"/>
                    </a:lnTo>
                    <a:lnTo>
                      <a:pt x="1050" y="594"/>
                    </a:lnTo>
                    <a:lnTo>
                      <a:pt x="1056" y="582"/>
                    </a:lnTo>
                    <a:lnTo>
                      <a:pt x="1056" y="564"/>
                    </a:lnTo>
                    <a:lnTo>
                      <a:pt x="1056" y="552"/>
                    </a:lnTo>
                    <a:lnTo>
                      <a:pt x="1056" y="540"/>
                    </a:lnTo>
                    <a:lnTo>
                      <a:pt x="1050" y="522"/>
                    </a:lnTo>
                    <a:lnTo>
                      <a:pt x="1050" y="510"/>
                    </a:lnTo>
                    <a:lnTo>
                      <a:pt x="1044" y="498"/>
                    </a:lnTo>
                    <a:lnTo>
                      <a:pt x="1038" y="486"/>
                    </a:lnTo>
                    <a:lnTo>
                      <a:pt x="1032" y="474"/>
                    </a:lnTo>
                    <a:lnTo>
                      <a:pt x="1026" y="462"/>
                    </a:lnTo>
                    <a:lnTo>
                      <a:pt x="1014" y="450"/>
                    </a:lnTo>
                    <a:lnTo>
                      <a:pt x="1008" y="438"/>
                    </a:lnTo>
                    <a:lnTo>
                      <a:pt x="996" y="432"/>
                    </a:lnTo>
                    <a:lnTo>
                      <a:pt x="984" y="420"/>
                    </a:lnTo>
                    <a:lnTo>
                      <a:pt x="972" y="414"/>
                    </a:lnTo>
                    <a:lnTo>
                      <a:pt x="960" y="408"/>
                    </a:lnTo>
                    <a:lnTo>
                      <a:pt x="954" y="402"/>
                    </a:lnTo>
                    <a:lnTo>
                      <a:pt x="876" y="324"/>
                    </a:lnTo>
                    <a:lnTo>
                      <a:pt x="876" y="240"/>
                    </a:lnTo>
                    <a:lnTo>
                      <a:pt x="882" y="138"/>
                    </a:lnTo>
                    <a:lnTo>
                      <a:pt x="870" y="126"/>
                    </a:lnTo>
                    <a:lnTo>
                      <a:pt x="858" y="108"/>
                    </a:lnTo>
                    <a:lnTo>
                      <a:pt x="846" y="96"/>
                    </a:lnTo>
                    <a:lnTo>
                      <a:pt x="834" y="84"/>
                    </a:lnTo>
                    <a:lnTo>
                      <a:pt x="822" y="72"/>
                    </a:lnTo>
                    <a:lnTo>
                      <a:pt x="804" y="60"/>
                    </a:lnTo>
                    <a:lnTo>
                      <a:pt x="792" y="48"/>
                    </a:lnTo>
                    <a:lnTo>
                      <a:pt x="774" y="42"/>
                    </a:lnTo>
                    <a:lnTo>
                      <a:pt x="756" y="36"/>
                    </a:lnTo>
                    <a:lnTo>
                      <a:pt x="750" y="30"/>
                    </a:lnTo>
                    <a:lnTo>
                      <a:pt x="762" y="18"/>
                    </a:lnTo>
                    <a:lnTo>
                      <a:pt x="594" y="0"/>
                    </a:lnTo>
                    <a:lnTo>
                      <a:pt x="462" y="12"/>
                    </a:lnTo>
                    <a:lnTo>
                      <a:pt x="354" y="48"/>
                    </a:lnTo>
                    <a:lnTo>
                      <a:pt x="264" y="132"/>
                    </a:lnTo>
                    <a:lnTo>
                      <a:pt x="162" y="204"/>
                    </a:lnTo>
                    <a:lnTo>
                      <a:pt x="156" y="204"/>
                    </a:lnTo>
                    <a:lnTo>
                      <a:pt x="150" y="204"/>
                    </a:lnTo>
                    <a:lnTo>
                      <a:pt x="144" y="204"/>
                    </a:lnTo>
                    <a:lnTo>
                      <a:pt x="132" y="204"/>
                    </a:lnTo>
                    <a:lnTo>
                      <a:pt x="126" y="204"/>
                    </a:lnTo>
                    <a:lnTo>
                      <a:pt x="120" y="210"/>
                    </a:lnTo>
                    <a:lnTo>
                      <a:pt x="114" y="210"/>
                    </a:lnTo>
                    <a:lnTo>
                      <a:pt x="108" y="216"/>
                    </a:lnTo>
                    <a:lnTo>
                      <a:pt x="102" y="222"/>
                    </a:lnTo>
                    <a:lnTo>
                      <a:pt x="102" y="228"/>
                    </a:lnTo>
                    <a:lnTo>
                      <a:pt x="96" y="234"/>
                    </a:lnTo>
                    <a:lnTo>
                      <a:pt x="96" y="240"/>
                    </a:lnTo>
                    <a:lnTo>
                      <a:pt x="96" y="252"/>
                    </a:lnTo>
                    <a:lnTo>
                      <a:pt x="96" y="258"/>
                    </a:lnTo>
                    <a:lnTo>
                      <a:pt x="96" y="264"/>
                    </a:lnTo>
                    <a:lnTo>
                      <a:pt x="102" y="270"/>
                    </a:lnTo>
                    <a:lnTo>
                      <a:pt x="108" y="276"/>
                    </a:lnTo>
                    <a:lnTo>
                      <a:pt x="108" y="282"/>
                    </a:lnTo>
                    <a:lnTo>
                      <a:pt x="114" y="288"/>
                    </a:lnTo>
                    <a:lnTo>
                      <a:pt x="102" y="294"/>
                    </a:lnTo>
                    <a:lnTo>
                      <a:pt x="90" y="306"/>
                    </a:lnTo>
                    <a:lnTo>
                      <a:pt x="78" y="318"/>
                    </a:lnTo>
                    <a:lnTo>
                      <a:pt x="66" y="330"/>
                    </a:lnTo>
                    <a:lnTo>
                      <a:pt x="54" y="342"/>
                    </a:lnTo>
                    <a:lnTo>
                      <a:pt x="42" y="354"/>
                    </a:lnTo>
                    <a:lnTo>
                      <a:pt x="36" y="372"/>
                    </a:lnTo>
                    <a:lnTo>
                      <a:pt x="30" y="384"/>
                    </a:lnTo>
                    <a:lnTo>
                      <a:pt x="18" y="396"/>
                    </a:lnTo>
                    <a:lnTo>
                      <a:pt x="12" y="414"/>
                    </a:lnTo>
                    <a:lnTo>
                      <a:pt x="12" y="432"/>
                    </a:lnTo>
                    <a:lnTo>
                      <a:pt x="6" y="444"/>
                    </a:lnTo>
                    <a:lnTo>
                      <a:pt x="6" y="462"/>
                    </a:lnTo>
                    <a:lnTo>
                      <a:pt x="0" y="480"/>
                    </a:lnTo>
                    <a:lnTo>
                      <a:pt x="0" y="498"/>
                    </a:lnTo>
                    <a:lnTo>
                      <a:pt x="6" y="510"/>
                    </a:lnTo>
                    <a:lnTo>
                      <a:pt x="6" y="528"/>
                    </a:lnTo>
                    <a:lnTo>
                      <a:pt x="6" y="546"/>
                    </a:lnTo>
                    <a:lnTo>
                      <a:pt x="12" y="564"/>
                    </a:lnTo>
                    <a:lnTo>
                      <a:pt x="18" y="576"/>
                    </a:lnTo>
                    <a:lnTo>
                      <a:pt x="24" y="594"/>
                    </a:lnTo>
                    <a:lnTo>
                      <a:pt x="36" y="606"/>
                    </a:lnTo>
                    <a:lnTo>
                      <a:pt x="54" y="630"/>
                    </a:lnTo>
                    <a:lnTo>
                      <a:pt x="84" y="654"/>
                    </a:lnTo>
                    <a:lnTo>
                      <a:pt x="102" y="672"/>
                    </a:lnTo>
                    <a:lnTo>
                      <a:pt x="126" y="690"/>
                    </a:lnTo>
                    <a:lnTo>
                      <a:pt x="150" y="702"/>
                    </a:lnTo>
                    <a:lnTo>
                      <a:pt x="174" y="714"/>
                    </a:lnTo>
                    <a:lnTo>
                      <a:pt x="198" y="726"/>
                    </a:lnTo>
                    <a:lnTo>
                      <a:pt x="222" y="738"/>
                    </a:lnTo>
                    <a:lnTo>
                      <a:pt x="246" y="750"/>
                    </a:lnTo>
                    <a:lnTo>
                      <a:pt x="270" y="762"/>
                    </a:lnTo>
                    <a:lnTo>
                      <a:pt x="294" y="768"/>
                    </a:lnTo>
                    <a:lnTo>
                      <a:pt x="324" y="774"/>
                    </a:lnTo>
                    <a:lnTo>
                      <a:pt x="348" y="780"/>
                    </a:lnTo>
                    <a:lnTo>
                      <a:pt x="378" y="786"/>
                    </a:lnTo>
                    <a:lnTo>
                      <a:pt x="402" y="792"/>
                    </a:lnTo>
                    <a:lnTo>
                      <a:pt x="426" y="792"/>
                    </a:lnTo>
                    <a:lnTo>
                      <a:pt x="456" y="792"/>
                    </a:lnTo>
                    <a:lnTo>
                      <a:pt x="480" y="792"/>
                    </a:lnTo>
                    <a:lnTo>
                      <a:pt x="510" y="792"/>
                    </a:lnTo>
                    <a:lnTo>
                      <a:pt x="534" y="792"/>
                    </a:lnTo>
                    <a:lnTo>
                      <a:pt x="564" y="786"/>
                    </a:lnTo>
                    <a:lnTo>
                      <a:pt x="570" y="786"/>
                    </a:lnTo>
                    <a:lnTo>
                      <a:pt x="684" y="822"/>
                    </a:lnTo>
                    <a:close/>
                  </a:path>
                </a:pathLst>
              </a:custGeom>
              <a:solidFill>
                <a:srgbClr val="FF99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" name="Freeform 272"/>
              <p:cNvSpPr/>
              <p:nvPr/>
            </p:nvSpPr>
            <p:spPr bwMode="auto">
              <a:xfrm>
                <a:off x="2940" y="1383"/>
                <a:ext cx="1056" cy="822"/>
              </a:xfrm>
              <a:custGeom>
                <a:avLst/>
                <a:gdLst>
                  <a:gd name="T0" fmla="*/ 960 w 1056"/>
                  <a:gd name="T1" fmla="*/ 762 h 822"/>
                  <a:gd name="T2" fmla="*/ 1014 w 1056"/>
                  <a:gd name="T3" fmla="*/ 672 h 822"/>
                  <a:gd name="T4" fmla="*/ 1032 w 1056"/>
                  <a:gd name="T5" fmla="*/ 648 h 822"/>
                  <a:gd name="T6" fmla="*/ 1044 w 1056"/>
                  <a:gd name="T7" fmla="*/ 624 h 822"/>
                  <a:gd name="T8" fmla="*/ 1050 w 1056"/>
                  <a:gd name="T9" fmla="*/ 594 h 822"/>
                  <a:gd name="T10" fmla="*/ 1056 w 1056"/>
                  <a:gd name="T11" fmla="*/ 564 h 822"/>
                  <a:gd name="T12" fmla="*/ 1056 w 1056"/>
                  <a:gd name="T13" fmla="*/ 540 h 822"/>
                  <a:gd name="T14" fmla="*/ 1050 w 1056"/>
                  <a:gd name="T15" fmla="*/ 510 h 822"/>
                  <a:gd name="T16" fmla="*/ 1038 w 1056"/>
                  <a:gd name="T17" fmla="*/ 486 h 822"/>
                  <a:gd name="T18" fmla="*/ 1026 w 1056"/>
                  <a:gd name="T19" fmla="*/ 462 h 822"/>
                  <a:gd name="T20" fmla="*/ 1008 w 1056"/>
                  <a:gd name="T21" fmla="*/ 438 h 822"/>
                  <a:gd name="T22" fmla="*/ 984 w 1056"/>
                  <a:gd name="T23" fmla="*/ 420 h 822"/>
                  <a:gd name="T24" fmla="*/ 960 w 1056"/>
                  <a:gd name="T25" fmla="*/ 408 h 822"/>
                  <a:gd name="T26" fmla="*/ 876 w 1056"/>
                  <a:gd name="T27" fmla="*/ 324 h 822"/>
                  <a:gd name="T28" fmla="*/ 882 w 1056"/>
                  <a:gd name="T29" fmla="*/ 138 h 822"/>
                  <a:gd name="T30" fmla="*/ 858 w 1056"/>
                  <a:gd name="T31" fmla="*/ 108 h 822"/>
                  <a:gd name="T32" fmla="*/ 834 w 1056"/>
                  <a:gd name="T33" fmla="*/ 84 h 822"/>
                  <a:gd name="T34" fmla="*/ 804 w 1056"/>
                  <a:gd name="T35" fmla="*/ 60 h 822"/>
                  <a:gd name="T36" fmla="*/ 774 w 1056"/>
                  <a:gd name="T37" fmla="*/ 42 h 822"/>
                  <a:gd name="T38" fmla="*/ 750 w 1056"/>
                  <a:gd name="T39" fmla="*/ 30 h 822"/>
                  <a:gd name="T40" fmla="*/ 594 w 1056"/>
                  <a:gd name="T41" fmla="*/ 0 h 822"/>
                  <a:gd name="T42" fmla="*/ 354 w 1056"/>
                  <a:gd name="T43" fmla="*/ 48 h 822"/>
                  <a:gd name="T44" fmla="*/ 162 w 1056"/>
                  <a:gd name="T45" fmla="*/ 204 h 822"/>
                  <a:gd name="T46" fmla="*/ 150 w 1056"/>
                  <a:gd name="T47" fmla="*/ 204 h 822"/>
                  <a:gd name="T48" fmla="*/ 132 w 1056"/>
                  <a:gd name="T49" fmla="*/ 204 h 822"/>
                  <a:gd name="T50" fmla="*/ 120 w 1056"/>
                  <a:gd name="T51" fmla="*/ 210 h 822"/>
                  <a:gd name="T52" fmla="*/ 108 w 1056"/>
                  <a:gd name="T53" fmla="*/ 216 h 822"/>
                  <a:gd name="T54" fmla="*/ 102 w 1056"/>
                  <a:gd name="T55" fmla="*/ 228 h 822"/>
                  <a:gd name="T56" fmla="*/ 96 w 1056"/>
                  <a:gd name="T57" fmla="*/ 240 h 822"/>
                  <a:gd name="T58" fmla="*/ 96 w 1056"/>
                  <a:gd name="T59" fmla="*/ 258 h 822"/>
                  <a:gd name="T60" fmla="*/ 102 w 1056"/>
                  <a:gd name="T61" fmla="*/ 270 h 822"/>
                  <a:gd name="T62" fmla="*/ 108 w 1056"/>
                  <a:gd name="T63" fmla="*/ 282 h 822"/>
                  <a:gd name="T64" fmla="*/ 102 w 1056"/>
                  <a:gd name="T65" fmla="*/ 294 h 822"/>
                  <a:gd name="T66" fmla="*/ 78 w 1056"/>
                  <a:gd name="T67" fmla="*/ 318 h 822"/>
                  <a:gd name="T68" fmla="*/ 54 w 1056"/>
                  <a:gd name="T69" fmla="*/ 342 h 822"/>
                  <a:gd name="T70" fmla="*/ 36 w 1056"/>
                  <a:gd name="T71" fmla="*/ 372 h 822"/>
                  <a:gd name="T72" fmla="*/ 18 w 1056"/>
                  <a:gd name="T73" fmla="*/ 396 h 822"/>
                  <a:gd name="T74" fmla="*/ 12 w 1056"/>
                  <a:gd name="T75" fmla="*/ 432 h 822"/>
                  <a:gd name="T76" fmla="*/ 6 w 1056"/>
                  <a:gd name="T77" fmla="*/ 462 h 822"/>
                  <a:gd name="T78" fmla="*/ 0 w 1056"/>
                  <a:gd name="T79" fmla="*/ 498 h 822"/>
                  <a:gd name="T80" fmla="*/ 6 w 1056"/>
                  <a:gd name="T81" fmla="*/ 528 h 822"/>
                  <a:gd name="T82" fmla="*/ 12 w 1056"/>
                  <a:gd name="T83" fmla="*/ 564 h 822"/>
                  <a:gd name="T84" fmla="*/ 24 w 1056"/>
                  <a:gd name="T85" fmla="*/ 594 h 822"/>
                  <a:gd name="T86" fmla="*/ 54 w 1056"/>
                  <a:gd name="T87" fmla="*/ 630 h 822"/>
                  <a:gd name="T88" fmla="*/ 102 w 1056"/>
                  <a:gd name="T89" fmla="*/ 672 h 822"/>
                  <a:gd name="T90" fmla="*/ 150 w 1056"/>
                  <a:gd name="T91" fmla="*/ 702 h 822"/>
                  <a:gd name="T92" fmla="*/ 198 w 1056"/>
                  <a:gd name="T93" fmla="*/ 726 h 822"/>
                  <a:gd name="T94" fmla="*/ 246 w 1056"/>
                  <a:gd name="T95" fmla="*/ 750 h 822"/>
                  <a:gd name="T96" fmla="*/ 294 w 1056"/>
                  <a:gd name="T97" fmla="*/ 768 h 822"/>
                  <a:gd name="T98" fmla="*/ 348 w 1056"/>
                  <a:gd name="T99" fmla="*/ 780 h 822"/>
                  <a:gd name="T100" fmla="*/ 402 w 1056"/>
                  <a:gd name="T101" fmla="*/ 792 h 822"/>
                  <a:gd name="T102" fmla="*/ 456 w 1056"/>
                  <a:gd name="T103" fmla="*/ 792 h 822"/>
                  <a:gd name="T104" fmla="*/ 510 w 1056"/>
                  <a:gd name="T105" fmla="*/ 792 h 822"/>
                  <a:gd name="T106" fmla="*/ 564 w 1056"/>
                  <a:gd name="T107" fmla="*/ 786 h 822"/>
                  <a:gd name="T108" fmla="*/ 684 w 1056"/>
                  <a:gd name="T109" fmla="*/ 822 h 82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1056" h="822">
                    <a:moveTo>
                      <a:pt x="684" y="822"/>
                    </a:moveTo>
                    <a:lnTo>
                      <a:pt x="960" y="762"/>
                    </a:lnTo>
                    <a:lnTo>
                      <a:pt x="1002" y="678"/>
                    </a:lnTo>
                    <a:lnTo>
                      <a:pt x="1014" y="672"/>
                    </a:lnTo>
                    <a:lnTo>
                      <a:pt x="1020" y="660"/>
                    </a:lnTo>
                    <a:lnTo>
                      <a:pt x="1032" y="648"/>
                    </a:lnTo>
                    <a:lnTo>
                      <a:pt x="1038" y="636"/>
                    </a:lnTo>
                    <a:lnTo>
                      <a:pt x="1044" y="624"/>
                    </a:lnTo>
                    <a:lnTo>
                      <a:pt x="1050" y="606"/>
                    </a:lnTo>
                    <a:lnTo>
                      <a:pt x="1050" y="594"/>
                    </a:lnTo>
                    <a:lnTo>
                      <a:pt x="1056" y="582"/>
                    </a:lnTo>
                    <a:lnTo>
                      <a:pt x="1056" y="564"/>
                    </a:lnTo>
                    <a:lnTo>
                      <a:pt x="1056" y="552"/>
                    </a:lnTo>
                    <a:lnTo>
                      <a:pt x="1056" y="540"/>
                    </a:lnTo>
                    <a:lnTo>
                      <a:pt x="1050" y="522"/>
                    </a:lnTo>
                    <a:lnTo>
                      <a:pt x="1050" y="510"/>
                    </a:lnTo>
                    <a:lnTo>
                      <a:pt x="1044" y="498"/>
                    </a:lnTo>
                    <a:lnTo>
                      <a:pt x="1038" y="486"/>
                    </a:lnTo>
                    <a:lnTo>
                      <a:pt x="1032" y="474"/>
                    </a:lnTo>
                    <a:lnTo>
                      <a:pt x="1026" y="462"/>
                    </a:lnTo>
                    <a:lnTo>
                      <a:pt x="1014" y="450"/>
                    </a:lnTo>
                    <a:lnTo>
                      <a:pt x="1008" y="438"/>
                    </a:lnTo>
                    <a:lnTo>
                      <a:pt x="996" y="432"/>
                    </a:lnTo>
                    <a:lnTo>
                      <a:pt x="984" y="420"/>
                    </a:lnTo>
                    <a:lnTo>
                      <a:pt x="972" y="414"/>
                    </a:lnTo>
                    <a:lnTo>
                      <a:pt x="960" y="408"/>
                    </a:lnTo>
                    <a:lnTo>
                      <a:pt x="954" y="402"/>
                    </a:lnTo>
                    <a:lnTo>
                      <a:pt x="876" y="324"/>
                    </a:lnTo>
                    <a:lnTo>
                      <a:pt x="876" y="240"/>
                    </a:lnTo>
                    <a:lnTo>
                      <a:pt x="882" y="138"/>
                    </a:lnTo>
                    <a:lnTo>
                      <a:pt x="870" y="126"/>
                    </a:lnTo>
                    <a:lnTo>
                      <a:pt x="858" y="108"/>
                    </a:lnTo>
                    <a:lnTo>
                      <a:pt x="846" y="96"/>
                    </a:lnTo>
                    <a:lnTo>
                      <a:pt x="834" y="84"/>
                    </a:lnTo>
                    <a:lnTo>
                      <a:pt x="822" y="72"/>
                    </a:lnTo>
                    <a:lnTo>
                      <a:pt x="804" y="60"/>
                    </a:lnTo>
                    <a:lnTo>
                      <a:pt x="792" y="48"/>
                    </a:lnTo>
                    <a:lnTo>
                      <a:pt x="774" y="42"/>
                    </a:lnTo>
                    <a:lnTo>
                      <a:pt x="756" y="36"/>
                    </a:lnTo>
                    <a:lnTo>
                      <a:pt x="750" y="30"/>
                    </a:lnTo>
                    <a:lnTo>
                      <a:pt x="762" y="18"/>
                    </a:lnTo>
                    <a:lnTo>
                      <a:pt x="594" y="0"/>
                    </a:lnTo>
                    <a:lnTo>
                      <a:pt x="462" y="12"/>
                    </a:lnTo>
                    <a:lnTo>
                      <a:pt x="354" y="48"/>
                    </a:lnTo>
                    <a:lnTo>
                      <a:pt x="264" y="132"/>
                    </a:lnTo>
                    <a:lnTo>
                      <a:pt x="162" y="204"/>
                    </a:lnTo>
                    <a:lnTo>
                      <a:pt x="156" y="204"/>
                    </a:lnTo>
                    <a:lnTo>
                      <a:pt x="150" y="204"/>
                    </a:lnTo>
                    <a:lnTo>
                      <a:pt x="144" y="204"/>
                    </a:lnTo>
                    <a:lnTo>
                      <a:pt x="132" y="204"/>
                    </a:lnTo>
                    <a:lnTo>
                      <a:pt x="126" y="204"/>
                    </a:lnTo>
                    <a:lnTo>
                      <a:pt x="120" y="210"/>
                    </a:lnTo>
                    <a:lnTo>
                      <a:pt x="114" y="210"/>
                    </a:lnTo>
                    <a:lnTo>
                      <a:pt x="108" y="216"/>
                    </a:lnTo>
                    <a:lnTo>
                      <a:pt x="102" y="222"/>
                    </a:lnTo>
                    <a:lnTo>
                      <a:pt x="102" y="228"/>
                    </a:lnTo>
                    <a:lnTo>
                      <a:pt x="96" y="234"/>
                    </a:lnTo>
                    <a:lnTo>
                      <a:pt x="96" y="240"/>
                    </a:lnTo>
                    <a:lnTo>
                      <a:pt x="96" y="252"/>
                    </a:lnTo>
                    <a:lnTo>
                      <a:pt x="96" y="258"/>
                    </a:lnTo>
                    <a:lnTo>
                      <a:pt x="96" y="264"/>
                    </a:lnTo>
                    <a:lnTo>
                      <a:pt x="102" y="270"/>
                    </a:lnTo>
                    <a:lnTo>
                      <a:pt x="108" y="276"/>
                    </a:lnTo>
                    <a:lnTo>
                      <a:pt x="108" y="282"/>
                    </a:lnTo>
                    <a:lnTo>
                      <a:pt x="114" y="288"/>
                    </a:lnTo>
                    <a:lnTo>
                      <a:pt x="102" y="294"/>
                    </a:lnTo>
                    <a:lnTo>
                      <a:pt x="90" y="306"/>
                    </a:lnTo>
                    <a:lnTo>
                      <a:pt x="78" y="318"/>
                    </a:lnTo>
                    <a:lnTo>
                      <a:pt x="66" y="330"/>
                    </a:lnTo>
                    <a:lnTo>
                      <a:pt x="54" y="342"/>
                    </a:lnTo>
                    <a:lnTo>
                      <a:pt x="42" y="354"/>
                    </a:lnTo>
                    <a:lnTo>
                      <a:pt x="36" y="372"/>
                    </a:lnTo>
                    <a:lnTo>
                      <a:pt x="30" y="384"/>
                    </a:lnTo>
                    <a:lnTo>
                      <a:pt x="18" y="396"/>
                    </a:lnTo>
                    <a:lnTo>
                      <a:pt x="12" y="414"/>
                    </a:lnTo>
                    <a:lnTo>
                      <a:pt x="12" y="432"/>
                    </a:lnTo>
                    <a:lnTo>
                      <a:pt x="6" y="444"/>
                    </a:lnTo>
                    <a:lnTo>
                      <a:pt x="6" y="462"/>
                    </a:lnTo>
                    <a:lnTo>
                      <a:pt x="0" y="480"/>
                    </a:lnTo>
                    <a:lnTo>
                      <a:pt x="0" y="498"/>
                    </a:lnTo>
                    <a:lnTo>
                      <a:pt x="6" y="510"/>
                    </a:lnTo>
                    <a:lnTo>
                      <a:pt x="6" y="528"/>
                    </a:lnTo>
                    <a:lnTo>
                      <a:pt x="6" y="546"/>
                    </a:lnTo>
                    <a:lnTo>
                      <a:pt x="12" y="564"/>
                    </a:lnTo>
                    <a:lnTo>
                      <a:pt x="18" y="576"/>
                    </a:lnTo>
                    <a:lnTo>
                      <a:pt x="24" y="594"/>
                    </a:lnTo>
                    <a:lnTo>
                      <a:pt x="36" y="606"/>
                    </a:lnTo>
                    <a:lnTo>
                      <a:pt x="54" y="630"/>
                    </a:lnTo>
                    <a:lnTo>
                      <a:pt x="84" y="654"/>
                    </a:lnTo>
                    <a:lnTo>
                      <a:pt x="102" y="672"/>
                    </a:lnTo>
                    <a:lnTo>
                      <a:pt x="126" y="690"/>
                    </a:lnTo>
                    <a:lnTo>
                      <a:pt x="150" y="702"/>
                    </a:lnTo>
                    <a:lnTo>
                      <a:pt x="174" y="714"/>
                    </a:lnTo>
                    <a:lnTo>
                      <a:pt x="198" y="726"/>
                    </a:lnTo>
                    <a:lnTo>
                      <a:pt x="222" y="738"/>
                    </a:lnTo>
                    <a:lnTo>
                      <a:pt x="246" y="750"/>
                    </a:lnTo>
                    <a:lnTo>
                      <a:pt x="270" y="762"/>
                    </a:lnTo>
                    <a:lnTo>
                      <a:pt x="294" y="768"/>
                    </a:lnTo>
                    <a:lnTo>
                      <a:pt x="324" y="774"/>
                    </a:lnTo>
                    <a:lnTo>
                      <a:pt x="348" y="780"/>
                    </a:lnTo>
                    <a:lnTo>
                      <a:pt x="378" y="786"/>
                    </a:lnTo>
                    <a:lnTo>
                      <a:pt x="402" y="792"/>
                    </a:lnTo>
                    <a:lnTo>
                      <a:pt x="426" y="792"/>
                    </a:lnTo>
                    <a:lnTo>
                      <a:pt x="456" y="792"/>
                    </a:lnTo>
                    <a:lnTo>
                      <a:pt x="480" y="792"/>
                    </a:lnTo>
                    <a:lnTo>
                      <a:pt x="510" y="792"/>
                    </a:lnTo>
                    <a:lnTo>
                      <a:pt x="534" y="792"/>
                    </a:lnTo>
                    <a:lnTo>
                      <a:pt x="564" y="786"/>
                    </a:lnTo>
                    <a:lnTo>
                      <a:pt x="570" y="786"/>
                    </a:lnTo>
                    <a:lnTo>
                      <a:pt x="684" y="82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" name="Freeform 273"/>
              <p:cNvSpPr/>
              <p:nvPr/>
            </p:nvSpPr>
            <p:spPr bwMode="auto">
              <a:xfrm>
                <a:off x="3102" y="1329"/>
                <a:ext cx="678" cy="246"/>
              </a:xfrm>
              <a:custGeom>
                <a:avLst/>
                <a:gdLst>
                  <a:gd name="T0" fmla="*/ 132 w 678"/>
                  <a:gd name="T1" fmla="*/ 240 h 246"/>
                  <a:gd name="T2" fmla="*/ 198 w 678"/>
                  <a:gd name="T3" fmla="*/ 186 h 246"/>
                  <a:gd name="T4" fmla="*/ 222 w 678"/>
                  <a:gd name="T5" fmla="*/ 138 h 246"/>
                  <a:gd name="T6" fmla="*/ 240 w 678"/>
                  <a:gd name="T7" fmla="*/ 102 h 246"/>
                  <a:gd name="T8" fmla="*/ 270 w 678"/>
                  <a:gd name="T9" fmla="*/ 126 h 246"/>
                  <a:gd name="T10" fmla="*/ 288 w 678"/>
                  <a:gd name="T11" fmla="*/ 120 h 246"/>
                  <a:gd name="T12" fmla="*/ 324 w 678"/>
                  <a:gd name="T13" fmla="*/ 120 h 246"/>
                  <a:gd name="T14" fmla="*/ 444 w 678"/>
                  <a:gd name="T15" fmla="*/ 84 h 246"/>
                  <a:gd name="T16" fmla="*/ 468 w 678"/>
                  <a:gd name="T17" fmla="*/ 84 h 246"/>
                  <a:gd name="T18" fmla="*/ 534 w 678"/>
                  <a:gd name="T19" fmla="*/ 66 h 246"/>
                  <a:gd name="T20" fmla="*/ 528 w 678"/>
                  <a:gd name="T21" fmla="*/ 84 h 246"/>
                  <a:gd name="T22" fmla="*/ 558 w 678"/>
                  <a:gd name="T23" fmla="*/ 96 h 246"/>
                  <a:gd name="T24" fmla="*/ 672 w 678"/>
                  <a:gd name="T25" fmla="*/ 84 h 246"/>
                  <a:gd name="T26" fmla="*/ 672 w 678"/>
                  <a:gd name="T27" fmla="*/ 72 h 246"/>
                  <a:gd name="T28" fmla="*/ 642 w 678"/>
                  <a:gd name="T29" fmla="*/ 54 h 246"/>
                  <a:gd name="T30" fmla="*/ 666 w 678"/>
                  <a:gd name="T31" fmla="*/ 30 h 246"/>
                  <a:gd name="T32" fmla="*/ 666 w 678"/>
                  <a:gd name="T33" fmla="*/ 18 h 246"/>
                  <a:gd name="T34" fmla="*/ 576 w 678"/>
                  <a:gd name="T35" fmla="*/ 12 h 246"/>
                  <a:gd name="T36" fmla="*/ 504 w 678"/>
                  <a:gd name="T37" fmla="*/ 12 h 246"/>
                  <a:gd name="T38" fmla="*/ 426 w 678"/>
                  <a:gd name="T39" fmla="*/ 18 h 246"/>
                  <a:gd name="T40" fmla="*/ 372 w 678"/>
                  <a:gd name="T41" fmla="*/ 6 h 246"/>
                  <a:gd name="T42" fmla="*/ 330 w 678"/>
                  <a:gd name="T43" fmla="*/ 6 h 246"/>
                  <a:gd name="T44" fmla="*/ 318 w 678"/>
                  <a:gd name="T45" fmla="*/ 30 h 246"/>
                  <a:gd name="T46" fmla="*/ 258 w 678"/>
                  <a:gd name="T47" fmla="*/ 24 h 246"/>
                  <a:gd name="T48" fmla="*/ 222 w 678"/>
                  <a:gd name="T49" fmla="*/ 30 h 246"/>
                  <a:gd name="T50" fmla="*/ 204 w 678"/>
                  <a:gd name="T51" fmla="*/ 54 h 246"/>
                  <a:gd name="T52" fmla="*/ 144 w 678"/>
                  <a:gd name="T53" fmla="*/ 78 h 246"/>
                  <a:gd name="T54" fmla="*/ 90 w 678"/>
                  <a:gd name="T55" fmla="*/ 114 h 246"/>
                  <a:gd name="T56" fmla="*/ 60 w 678"/>
                  <a:gd name="T57" fmla="*/ 144 h 246"/>
                  <a:gd name="T58" fmla="*/ 24 w 678"/>
                  <a:gd name="T59" fmla="*/ 162 h 246"/>
                  <a:gd name="T60" fmla="*/ 24 w 678"/>
                  <a:gd name="T61" fmla="*/ 186 h 246"/>
                  <a:gd name="T62" fmla="*/ 30 w 678"/>
                  <a:gd name="T63" fmla="*/ 198 h 246"/>
                  <a:gd name="T64" fmla="*/ 0 w 678"/>
                  <a:gd name="T65" fmla="*/ 240 h 24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78" h="246">
                    <a:moveTo>
                      <a:pt x="102" y="246"/>
                    </a:moveTo>
                    <a:lnTo>
                      <a:pt x="132" y="240"/>
                    </a:lnTo>
                    <a:lnTo>
                      <a:pt x="180" y="210"/>
                    </a:lnTo>
                    <a:lnTo>
                      <a:pt x="198" y="186"/>
                    </a:lnTo>
                    <a:lnTo>
                      <a:pt x="210" y="168"/>
                    </a:lnTo>
                    <a:lnTo>
                      <a:pt x="222" y="138"/>
                    </a:lnTo>
                    <a:lnTo>
                      <a:pt x="234" y="114"/>
                    </a:lnTo>
                    <a:lnTo>
                      <a:pt x="240" y="102"/>
                    </a:lnTo>
                    <a:lnTo>
                      <a:pt x="252" y="114"/>
                    </a:lnTo>
                    <a:lnTo>
                      <a:pt x="270" y="126"/>
                    </a:lnTo>
                    <a:lnTo>
                      <a:pt x="282" y="108"/>
                    </a:lnTo>
                    <a:lnTo>
                      <a:pt x="288" y="120"/>
                    </a:lnTo>
                    <a:lnTo>
                      <a:pt x="306" y="120"/>
                    </a:lnTo>
                    <a:lnTo>
                      <a:pt x="324" y="120"/>
                    </a:lnTo>
                    <a:lnTo>
                      <a:pt x="378" y="108"/>
                    </a:lnTo>
                    <a:lnTo>
                      <a:pt x="444" y="84"/>
                    </a:lnTo>
                    <a:lnTo>
                      <a:pt x="474" y="72"/>
                    </a:lnTo>
                    <a:lnTo>
                      <a:pt x="468" y="84"/>
                    </a:lnTo>
                    <a:lnTo>
                      <a:pt x="510" y="78"/>
                    </a:lnTo>
                    <a:lnTo>
                      <a:pt x="534" y="66"/>
                    </a:lnTo>
                    <a:lnTo>
                      <a:pt x="540" y="72"/>
                    </a:lnTo>
                    <a:lnTo>
                      <a:pt x="528" y="84"/>
                    </a:lnTo>
                    <a:lnTo>
                      <a:pt x="528" y="102"/>
                    </a:lnTo>
                    <a:lnTo>
                      <a:pt x="558" y="96"/>
                    </a:lnTo>
                    <a:lnTo>
                      <a:pt x="612" y="90"/>
                    </a:lnTo>
                    <a:lnTo>
                      <a:pt x="672" y="84"/>
                    </a:lnTo>
                    <a:lnTo>
                      <a:pt x="678" y="78"/>
                    </a:lnTo>
                    <a:lnTo>
                      <a:pt x="672" y="72"/>
                    </a:lnTo>
                    <a:lnTo>
                      <a:pt x="666" y="60"/>
                    </a:lnTo>
                    <a:lnTo>
                      <a:pt x="642" y="54"/>
                    </a:lnTo>
                    <a:lnTo>
                      <a:pt x="660" y="42"/>
                    </a:lnTo>
                    <a:lnTo>
                      <a:pt x="666" y="30"/>
                    </a:lnTo>
                    <a:lnTo>
                      <a:pt x="672" y="24"/>
                    </a:lnTo>
                    <a:lnTo>
                      <a:pt x="666" y="18"/>
                    </a:lnTo>
                    <a:lnTo>
                      <a:pt x="618" y="12"/>
                    </a:lnTo>
                    <a:lnTo>
                      <a:pt x="576" y="12"/>
                    </a:lnTo>
                    <a:lnTo>
                      <a:pt x="552" y="12"/>
                    </a:lnTo>
                    <a:lnTo>
                      <a:pt x="504" y="12"/>
                    </a:lnTo>
                    <a:lnTo>
                      <a:pt x="480" y="18"/>
                    </a:lnTo>
                    <a:lnTo>
                      <a:pt x="426" y="18"/>
                    </a:lnTo>
                    <a:lnTo>
                      <a:pt x="384" y="12"/>
                    </a:lnTo>
                    <a:lnTo>
                      <a:pt x="372" y="6"/>
                    </a:lnTo>
                    <a:lnTo>
                      <a:pt x="348" y="0"/>
                    </a:lnTo>
                    <a:lnTo>
                      <a:pt x="330" y="6"/>
                    </a:lnTo>
                    <a:lnTo>
                      <a:pt x="318" y="12"/>
                    </a:lnTo>
                    <a:lnTo>
                      <a:pt x="318" y="30"/>
                    </a:lnTo>
                    <a:lnTo>
                      <a:pt x="258" y="24"/>
                    </a:lnTo>
                    <a:lnTo>
                      <a:pt x="234" y="18"/>
                    </a:lnTo>
                    <a:lnTo>
                      <a:pt x="222" y="30"/>
                    </a:lnTo>
                    <a:lnTo>
                      <a:pt x="210" y="48"/>
                    </a:lnTo>
                    <a:lnTo>
                      <a:pt x="204" y="54"/>
                    </a:lnTo>
                    <a:lnTo>
                      <a:pt x="180" y="66"/>
                    </a:lnTo>
                    <a:lnTo>
                      <a:pt x="144" y="78"/>
                    </a:lnTo>
                    <a:lnTo>
                      <a:pt x="114" y="96"/>
                    </a:lnTo>
                    <a:lnTo>
                      <a:pt x="90" y="114"/>
                    </a:lnTo>
                    <a:lnTo>
                      <a:pt x="72" y="132"/>
                    </a:lnTo>
                    <a:lnTo>
                      <a:pt x="60" y="144"/>
                    </a:lnTo>
                    <a:lnTo>
                      <a:pt x="30" y="150"/>
                    </a:lnTo>
                    <a:lnTo>
                      <a:pt x="24" y="162"/>
                    </a:lnTo>
                    <a:lnTo>
                      <a:pt x="24" y="174"/>
                    </a:lnTo>
                    <a:lnTo>
                      <a:pt x="24" y="186"/>
                    </a:lnTo>
                    <a:lnTo>
                      <a:pt x="36" y="192"/>
                    </a:lnTo>
                    <a:lnTo>
                      <a:pt x="30" y="198"/>
                    </a:lnTo>
                    <a:lnTo>
                      <a:pt x="12" y="222"/>
                    </a:lnTo>
                    <a:lnTo>
                      <a:pt x="0" y="240"/>
                    </a:lnTo>
                    <a:lnTo>
                      <a:pt x="102" y="246"/>
                    </a:lnTo>
                    <a:close/>
                  </a:path>
                </a:pathLst>
              </a:custGeom>
              <a:solidFill>
                <a:srgbClr val="C96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" name="Freeform 274"/>
              <p:cNvSpPr/>
              <p:nvPr/>
            </p:nvSpPr>
            <p:spPr bwMode="auto">
              <a:xfrm>
                <a:off x="3102" y="1329"/>
                <a:ext cx="678" cy="246"/>
              </a:xfrm>
              <a:custGeom>
                <a:avLst/>
                <a:gdLst>
                  <a:gd name="T0" fmla="*/ 132 w 678"/>
                  <a:gd name="T1" fmla="*/ 240 h 246"/>
                  <a:gd name="T2" fmla="*/ 198 w 678"/>
                  <a:gd name="T3" fmla="*/ 186 h 246"/>
                  <a:gd name="T4" fmla="*/ 222 w 678"/>
                  <a:gd name="T5" fmla="*/ 138 h 246"/>
                  <a:gd name="T6" fmla="*/ 240 w 678"/>
                  <a:gd name="T7" fmla="*/ 102 h 246"/>
                  <a:gd name="T8" fmla="*/ 270 w 678"/>
                  <a:gd name="T9" fmla="*/ 126 h 246"/>
                  <a:gd name="T10" fmla="*/ 288 w 678"/>
                  <a:gd name="T11" fmla="*/ 120 h 246"/>
                  <a:gd name="T12" fmla="*/ 324 w 678"/>
                  <a:gd name="T13" fmla="*/ 120 h 246"/>
                  <a:gd name="T14" fmla="*/ 444 w 678"/>
                  <a:gd name="T15" fmla="*/ 84 h 246"/>
                  <a:gd name="T16" fmla="*/ 468 w 678"/>
                  <a:gd name="T17" fmla="*/ 84 h 246"/>
                  <a:gd name="T18" fmla="*/ 534 w 678"/>
                  <a:gd name="T19" fmla="*/ 66 h 246"/>
                  <a:gd name="T20" fmla="*/ 528 w 678"/>
                  <a:gd name="T21" fmla="*/ 84 h 246"/>
                  <a:gd name="T22" fmla="*/ 558 w 678"/>
                  <a:gd name="T23" fmla="*/ 96 h 246"/>
                  <a:gd name="T24" fmla="*/ 672 w 678"/>
                  <a:gd name="T25" fmla="*/ 84 h 246"/>
                  <a:gd name="T26" fmla="*/ 672 w 678"/>
                  <a:gd name="T27" fmla="*/ 72 h 246"/>
                  <a:gd name="T28" fmla="*/ 642 w 678"/>
                  <a:gd name="T29" fmla="*/ 54 h 246"/>
                  <a:gd name="T30" fmla="*/ 666 w 678"/>
                  <a:gd name="T31" fmla="*/ 30 h 246"/>
                  <a:gd name="T32" fmla="*/ 666 w 678"/>
                  <a:gd name="T33" fmla="*/ 18 h 246"/>
                  <a:gd name="T34" fmla="*/ 576 w 678"/>
                  <a:gd name="T35" fmla="*/ 12 h 246"/>
                  <a:gd name="T36" fmla="*/ 504 w 678"/>
                  <a:gd name="T37" fmla="*/ 12 h 246"/>
                  <a:gd name="T38" fmla="*/ 426 w 678"/>
                  <a:gd name="T39" fmla="*/ 18 h 246"/>
                  <a:gd name="T40" fmla="*/ 372 w 678"/>
                  <a:gd name="T41" fmla="*/ 6 h 246"/>
                  <a:gd name="T42" fmla="*/ 330 w 678"/>
                  <a:gd name="T43" fmla="*/ 6 h 246"/>
                  <a:gd name="T44" fmla="*/ 318 w 678"/>
                  <a:gd name="T45" fmla="*/ 30 h 246"/>
                  <a:gd name="T46" fmla="*/ 258 w 678"/>
                  <a:gd name="T47" fmla="*/ 24 h 246"/>
                  <a:gd name="T48" fmla="*/ 222 w 678"/>
                  <a:gd name="T49" fmla="*/ 30 h 246"/>
                  <a:gd name="T50" fmla="*/ 204 w 678"/>
                  <a:gd name="T51" fmla="*/ 54 h 246"/>
                  <a:gd name="T52" fmla="*/ 144 w 678"/>
                  <a:gd name="T53" fmla="*/ 78 h 246"/>
                  <a:gd name="T54" fmla="*/ 90 w 678"/>
                  <a:gd name="T55" fmla="*/ 114 h 246"/>
                  <a:gd name="T56" fmla="*/ 60 w 678"/>
                  <a:gd name="T57" fmla="*/ 144 h 246"/>
                  <a:gd name="T58" fmla="*/ 24 w 678"/>
                  <a:gd name="T59" fmla="*/ 162 h 246"/>
                  <a:gd name="T60" fmla="*/ 24 w 678"/>
                  <a:gd name="T61" fmla="*/ 186 h 246"/>
                  <a:gd name="T62" fmla="*/ 30 w 678"/>
                  <a:gd name="T63" fmla="*/ 198 h 246"/>
                  <a:gd name="T64" fmla="*/ 0 w 678"/>
                  <a:gd name="T65" fmla="*/ 240 h 24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78" h="246">
                    <a:moveTo>
                      <a:pt x="102" y="246"/>
                    </a:moveTo>
                    <a:lnTo>
                      <a:pt x="132" y="240"/>
                    </a:lnTo>
                    <a:lnTo>
                      <a:pt x="180" y="210"/>
                    </a:lnTo>
                    <a:lnTo>
                      <a:pt x="198" y="186"/>
                    </a:lnTo>
                    <a:lnTo>
                      <a:pt x="210" y="168"/>
                    </a:lnTo>
                    <a:lnTo>
                      <a:pt x="222" y="138"/>
                    </a:lnTo>
                    <a:lnTo>
                      <a:pt x="234" y="114"/>
                    </a:lnTo>
                    <a:lnTo>
                      <a:pt x="240" y="102"/>
                    </a:lnTo>
                    <a:lnTo>
                      <a:pt x="252" y="114"/>
                    </a:lnTo>
                    <a:lnTo>
                      <a:pt x="270" y="126"/>
                    </a:lnTo>
                    <a:lnTo>
                      <a:pt x="282" y="108"/>
                    </a:lnTo>
                    <a:lnTo>
                      <a:pt x="288" y="120"/>
                    </a:lnTo>
                    <a:lnTo>
                      <a:pt x="306" y="120"/>
                    </a:lnTo>
                    <a:lnTo>
                      <a:pt x="324" y="120"/>
                    </a:lnTo>
                    <a:lnTo>
                      <a:pt x="378" y="108"/>
                    </a:lnTo>
                    <a:lnTo>
                      <a:pt x="444" y="84"/>
                    </a:lnTo>
                    <a:lnTo>
                      <a:pt x="474" y="72"/>
                    </a:lnTo>
                    <a:lnTo>
                      <a:pt x="468" y="84"/>
                    </a:lnTo>
                    <a:lnTo>
                      <a:pt x="510" y="78"/>
                    </a:lnTo>
                    <a:lnTo>
                      <a:pt x="534" y="66"/>
                    </a:lnTo>
                    <a:lnTo>
                      <a:pt x="540" y="72"/>
                    </a:lnTo>
                    <a:lnTo>
                      <a:pt x="528" y="84"/>
                    </a:lnTo>
                    <a:lnTo>
                      <a:pt x="528" y="102"/>
                    </a:lnTo>
                    <a:lnTo>
                      <a:pt x="558" y="96"/>
                    </a:lnTo>
                    <a:lnTo>
                      <a:pt x="612" y="90"/>
                    </a:lnTo>
                    <a:lnTo>
                      <a:pt x="672" y="84"/>
                    </a:lnTo>
                    <a:lnTo>
                      <a:pt x="678" y="78"/>
                    </a:lnTo>
                    <a:lnTo>
                      <a:pt x="672" y="72"/>
                    </a:lnTo>
                    <a:lnTo>
                      <a:pt x="666" y="60"/>
                    </a:lnTo>
                    <a:lnTo>
                      <a:pt x="642" y="54"/>
                    </a:lnTo>
                    <a:lnTo>
                      <a:pt x="660" y="42"/>
                    </a:lnTo>
                    <a:lnTo>
                      <a:pt x="666" y="30"/>
                    </a:lnTo>
                    <a:lnTo>
                      <a:pt x="672" y="24"/>
                    </a:lnTo>
                    <a:lnTo>
                      <a:pt x="666" y="18"/>
                    </a:lnTo>
                    <a:lnTo>
                      <a:pt x="618" y="12"/>
                    </a:lnTo>
                    <a:lnTo>
                      <a:pt x="576" y="12"/>
                    </a:lnTo>
                    <a:lnTo>
                      <a:pt x="552" y="12"/>
                    </a:lnTo>
                    <a:lnTo>
                      <a:pt x="504" y="12"/>
                    </a:lnTo>
                    <a:lnTo>
                      <a:pt x="480" y="18"/>
                    </a:lnTo>
                    <a:lnTo>
                      <a:pt x="426" y="18"/>
                    </a:lnTo>
                    <a:lnTo>
                      <a:pt x="384" y="12"/>
                    </a:lnTo>
                    <a:lnTo>
                      <a:pt x="372" y="6"/>
                    </a:lnTo>
                    <a:lnTo>
                      <a:pt x="348" y="0"/>
                    </a:lnTo>
                    <a:lnTo>
                      <a:pt x="330" y="6"/>
                    </a:lnTo>
                    <a:lnTo>
                      <a:pt x="318" y="12"/>
                    </a:lnTo>
                    <a:lnTo>
                      <a:pt x="318" y="30"/>
                    </a:lnTo>
                    <a:lnTo>
                      <a:pt x="258" y="24"/>
                    </a:lnTo>
                    <a:lnTo>
                      <a:pt x="234" y="18"/>
                    </a:lnTo>
                    <a:lnTo>
                      <a:pt x="222" y="30"/>
                    </a:lnTo>
                    <a:lnTo>
                      <a:pt x="210" y="48"/>
                    </a:lnTo>
                    <a:lnTo>
                      <a:pt x="204" y="54"/>
                    </a:lnTo>
                    <a:lnTo>
                      <a:pt x="180" y="66"/>
                    </a:lnTo>
                    <a:lnTo>
                      <a:pt x="144" y="78"/>
                    </a:lnTo>
                    <a:lnTo>
                      <a:pt x="114" y="96"/>
                    </a:lnTo>
                    <a:lnTo>
                      <a:pt x="90" y="114"/>
                    </a:lnTo>
                    <a:lnTo>
                      <a:pt x="72" y="132"/>
                    </a:lnTo>
                    <a:lnTo>
                      <a:pt x="60" y="144"/>
                    </a:lnTo>
                    <a:lnTo>
                      <a:pt x="30" y="150"/>
                    </a:lnTo>
                    <a:lnTo>
                      <a:pt x="24" y="162"/>
                    </a:lnTo>
                    <a:lnTo>
                      <a:pt x="24" y="174"/>
                    </a:lnTo>
                    <a:lnTo>
                      <a:pt x="24" y="186"/>
                    </a:lnTo>
                    <a:lnTo>
                      <a:pt x="36" y="192"/>
                    </a:lnTo>
                    <a:lnTo>
                      <a:pt x="30" y="198"/>
                    </a:lnTo>
                    <a:lnTo>
                      <a:pt x="12" y="222"/>
                    </a:lnTo>
                    <a:lnTo>
                      <a:pt x="0" y="240"/>
                    </a:lnTo>
                    <a:lnTo>
                      <a:pt x="102" y="24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3" name="Freeform 275"/>
              <p:cNvSpPr/>
              <p:nvPr/>
            </p:nvSpPr>
            <p:spPr bwMode="auto">
              <a:xfrm>
                <a:off x="3084" y="1563"/>
                <a:ext cx="324" cy="72"/>
              </a:xfrm>
              <a:custGeom>
                <a:avLst/>
                <a:gdLst>
                  <a:gd name="T0" fmla="*/ 18 w 324"/>
                  <a:gd name="T1" fmla="*/ 24 h 72"/>
                  <a:gd name="T2" fmla="*/ 0 w 324"/>
                  <a:gd name="T3" fmla="*/ 24 h 72"/>
                  <a:gd name="T4" fmla="*/ 0 w 324"/>
                  <a:gd name="T5" fmla="*/ 6 h 72"/>
                  <a:gd name="T6" fmla="*/ 6 w 324"/>
                  <a:gd name="T7" fmla="*/ 6 h 72"/>
                  <a:gd name="T8" fmla="*/ 36 w 324"/>
                  <a:gd name="T9" fmla="*/ 0 h 72"/>
                  <a:gd name="T10" fmla="*/ 72 w 324"/>
                  <a:gd name="T11" fmla="*/ 0 h 72"/>
                  <a:gd name="T12" fmla="*/ 102 w 324"/>
                  <a:gd name="T13" fmla="*/ 0 h 72"/>
                  <a:gd name="T14" fmla="*/ 132 w 324"/>
                  <a:gd name="T15" fmla="*/ 0 h 72"/>
                  <a:gd name="T16" fmla="*/ 162 w 324"/>
                  <a:gd name="T17" fmla="*/ 6 h 72"/>
                  <a:gd name="T18" fmla="*/ 192 w 324"/>
                  <a:gd name="T19" fmla="*/ 6 h 72"/>
                  <a:gd name="T20" fmla="*/ 222 w 324"/>
                  <a:gd name="T21" fmla="*/ 12 h 72"/>
                  <a:gd name="T22" fmla="*/ 252 w 324"/>
                  <a:gd name="T23" fmla="*/ 18 h 72"/>
                  <a:gd name="T24" fmla="*/ 282 w 324"/>
                  <a:gd name="T25" fmla="*/ 24 h 72"/>
                  <a:gd name="T26" fmla="*/ 312 w 324"/>
                  <a:gd name="T27" fmla="*/ 36 h 72"/>
                  <a:gd name="T28" fmla="*/ 324 w 324"/>
                  <a:gd name="T29" fmla="*/ 72 h 72"/>
                  <a:gd name="T30" fmla="*/ 282 w 324"/>
                  <a:gd name="T31" fmla="*/ 60 h 72"/>
                  <a:gd name="T32" fmla="*/ 234 w 324"/>
                  <a:gd name="T33" fmla="*/ 54 h 72"/>
                  <a:gd name="T34" fmla="*/ 192 w 324"/>
                  <a:gd name="T35" fmla="*/ 42 h 72"/>
                  <a:gd name="T36" fmla="*/ 150 w 324"/>
                  <a:gd name="T37" fmla="*/ 36 h 72"/>
                  <a:gd name="T38" fmla="*/ 102 w 324"/>
                  <a:gd name="T39" fmla="*/ 30 h 72"/>
                  <a:gd name="T40" fmla="*/ 60 w 324"/>
                  <a:gd name="T41" fmla="*/ 24 h 72"/>
                  <a:gd name="T42" fmla="*/ 24 w 324"/>
                  <a:gd name="T43" fmla="*/ 24 h 72"/>
                  <a:gd name="T44" fmla="*/ 18 w 324"/>
                  <a:gd name="T45" fmla="*/ 24 h 7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24" h="72">
                    <a:moveTo>
                      <a:pt x="18" y="24"/>
                    </a:moveTo>
                    <a:lnTo>
                      <a:pt x="0" y="24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36" y="0"/>
                    </a:lnTo>
                    <a:lnTo>
                      <a:pt x="72" y="0"/>
                    </a:lnTo>
                    <a:lnTo>
                      <a:pt x="102" y="0"/>
                    </a:lnTo>
                    <a:lnTo>
                      <a:pt x="132" y="0"/>
                    </a:lnTo>
                    <a:lnTo>
                      <a:pt x="162" y="6"/>
                    </a:lnTo>
                    <a:lnTo>
                      <a:pt x="192" y="6"/>
                    </a:lnTo>
                    <a:lnTo>
                      <a:pt x="222" y="12"/>
                    </a:lnTo>
                    <a:lnTo>
                      <a:pt x="252" y="18"/>
                    </a:lnTo>
                    <a:lnTo>
                      <a:pt x="282" y="24"/>
                    </a:lnTo>
                    <a:lnTo>
                      <a:pt x="312" y="36"/>
                    </a:lnTo>
                    <a:lnTo>
                      <a:pt x="324" y="72"/>
                    </a:lnTo>
                    <a:lnTo>
                      <a:pt x="282" y="60"/>
                    </a:lnTo>
                    <a:lnTo>
                      <a:pt x="234" y="54"/>
                    </a:lnTo>
                    <a:lnTo>
                      <a:pt x="192" y="42"/>
                    </a:lnTo>
                    <a:lnTo>
                      <a:pt x="150" y="36"/>
                    </a:lnTo>
                    <a:lnTo>
                      <a:pt x="102" y="30"/>
                    </a:lnTo>
                    <a:lnTo>
                      <a:pt x="60" y="24"/>
                    </a:lnTo>
                    <a:lnTo>
                      <a:pt x="24" y="24"/>
                    </a:lnTo>
                    <a:lnTo>
                      <a:pt x="18" y="24"/>
                    </a:lnTo>
                    <a:close/>
                  </a:path>
                </a:pathLst>
              </a:custGeom>
              <a:solidFill>
                <a:srgbClr val="0023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4" name="Freeform 276"/>
              <p:cNvSpPr/>
              <p:nvPr/>
            </p:nvSpPr>
            <p:spPr bwMode="auto">
              <a:xfrm>
                <a:off x="3084" y="1563"/>
                <a:ext cx="324" cy="72"/>
              </a:xfrm>
              <a:custGeom>
                <a:avLst/>
                <a:gdLst>
                  <a:gd name="T0" fmla="*/ 18 w 324"/>
                  <a:gd name="T1" fmla="*/ 24 h 72"/>
                  <a:gd name="T2" fmla="*/ 0 w 324"/>
                  <a:gd name="T3" fmla="*/ 24 h 72"/>
                  <a:gd name="T4" fmla="*/ 0 w 324"/>
                  <a:gd name="T5" fmla="*/ 6 h 72"/>
                  <a:gd name="T6" fmla="*/ 6 w 324"/>
                  <a:gd name="T7" fmla="*/ 6 h 72"/>
                  <a:gd name="T8" fmla="*/ 36 w 324"/>
                  <a:gd name="T9" fmla="*/ 0 h 72"/>
                  <a:gd name="T10" fmla="*/ 72 w 324"/>
                  <a:gd name="T11" fmla="*/ 0 h 72"/>
                  <a:gd name="T12" fmla="*/ 102 w 324"/>
                  <a:gd name="T13" fmla="*/ 0 h 72"/>
                  <a:gd name="T14" fmla="*/ 132 w 324"/>
                  <a:gd name="T15" fmla="*/ 0 h 72"/>
                  <a:gd name="T16" fmla="*/ 162 w 324"/>
                  <a:gd name="T17" fmla="*/ 6 h 72"/>
                  <a:gd name="T18" fmla="*/ 192 w 324"/>
                  <a:gd name="T19" fmla="*/ 6 h 72"/>
                  <a:gd name="T20" fmla="*/ 222 w 324"/>
                  <a:gd name="T21" fmla="*/ 12 h 72"/>
                  <a:gd name="T22" fmla="*/ 252 w 324"/>
                  <a:gd name="T23" fmla="*/ 18 h 72"/>
                  <a:gd name="T24" fmla="*/ 282 w 324"/>
                  <a:gd name="T25" fmla="*/ 24 h 72"/>
                  <a:gd name="T26" fmla="*/ 312 w 324"/>
                  <a:gd name="T27" fmla="*/ 36 h 72"/>
                  <a:gd name="T28" fmla="*/ 324 w 324"/>
                  <a:gd name="T29" fmla="*/ 72 h 72"/>
                  <a:gd name="T30" fmla="*/ 282 w 324"/>
                  <a:gd name="T31" fmla="*/ 60 h 72"/>
                  <a:gd name="T32" fmla="*/ 234 w 324"/>
                  <a:gd name="T33" fmla="*/ 54 h 72"/>
                  <a:gd name="T34" fmla="*/ 192 w 324"/>
                  <a:gd name="T35" fmla="*/ 42 h 72"/>
                  <a:gd name="T36" fmla="*/ 150 w 324"/>
                  <a:gd name="T37" fmla="*/ 36 h 72"/>
                  <a:gd name="T38" fmla="*/ 102 w 324"/>
                  <a:gd name="T39" fmla="*/ 30 h 72"/>
                  <a:gd name="T40" fmla="*/ 60 w 324"/>
                  <a:gd name="T41" fmla="*/ 24 h 72"/>
                  <a:gd name="T42" fmla="*/ 24 w 324"/>
                  <a:gd name="T43" fmla="*/ 24 h 72"/>
                  <a:gd name="T44" fmla="*/ 18 w 324"/>
                  <a:gd name="T45" fmla="*/ 24 h 7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24" h="72">
                    <a:moveTo>
                      <a:pt x="18" y="24"/>
                    </a:moveTo>
                    <a:lnTo>
                      <a:pt x="0" y="24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36" y="0"/>
                    </a:lnTo>
                    <a:lnTo>
                      <a:pt x="72" y="0"/>
                    </a:lnTo>
                    <a:lnTo>
                      <a:pt x="102" y="0"/>
                    </a:lnTo>
                    <a:lnTo>
                      <a:pt x="132" y="0"/>
                    </a:lnTo>
                    <a:lnTo>
                      <a:pt x="162" y="6"/>
                    </a:lnTo>
                    <a:lnTo>
                      <a:pt x="192" y="6"/>
                    </a:lnTo>
                    <a:lnTo>
                      <a:pt x="222" y="12"/>
                    </a:lnTo>
                    <a:lnTo>
                      <a:pt x="252" y="18"/>
                    </a:lnTo>
                    <a:lnTo>
                      <a:pt x="282" y="24"/>
                    </a:lnTo>
                    <a:lnTo>
                      <a:pt x="312" y="36"/>
                    </a:lnTo>
                    <a:lnTo>
                      <a:pt x="324" y="72"/>
                    </a:lnTo>
                    <a:lnTo>
                      <a:pt x="282" y="60"/>
                    </a:lnTo>
                    <a:lnTo>
                      <a:pt x="234" y="54"/>
                    </a:lnTo>
                    <a:lnTo>
                      <a:pt x="192" y="42"/>
                    </a:lnTo>
                    <a:lnTo>
                      <a:pt x="150" y="36"/>
                    </a:lnTo>
                    <a:lnTo>
                      <a:pt x="102" y="30"/>
                    </a:lnTo>
                    <a:lnTo>
                      <a:pt x="60" y="24"/>
                    </a:lnTo>
                    <a:lnTo>
                      <a:pt x="24" y="24"/>
                    </a:lnTo>
                    <a:lnTo>
                      <a:pt x="18" y="24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5" name="Freeform 277"/>
              <p:cNvSpPr/>
              <p:nvPr/>
            </p:nvSpPr>
            <p:spPr bwMode="auto">
              <a:xfrm>
                <a:off x="3660" y="1557"/>
                <a:ext cx="84" cy="30"/>
              </a:xfrm>
              <a:custGeom>
                <a:avLst/>
                <a:gdLst>
                  <a:gd name="T0" fmla="*/ 0 w 84"/>
                  <a:gd name="T1" fmla="*/ 0 h 30"/>
                  <a:gd name="T2" fmla="*/ 84 w 84"/>
                  <a:gd name="T3" fmla="*/ 0 h 30"/>
                  <a:gd name="T4" fmla="*/ 84 w 84"/>
                  <a:gd name="T5" fmla="*/ 24 h 30"/>
                  <a:gd name="T6" fmla="*/ 0 w 84"/>
                  <a:gd name="T7" fmla="*/ 30 h 30"/>
                  <a:gd name="T8" fmla="*/ 0 w 84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4" h="30">
                    <a:moveTo>
                      <a:pt x="0" y="0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23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6" name="Freeform 278"/>
              <p:cNvSpPr/>
              <p:nvPr/>
            </p:nvSpPr>
            <p:spPr bwMode="auto">
              <a:xfrm>
                <a:off x="3660" y="1557"/>
                <a:ext cx="84" cy="30"/>
              </a:xfrm>
              <a:custGeom>
                <a:avLst/>
                <a:gdLst>
                  <a:gd name="T0" fmla="*/ 0 w 84"/>
                  <a:gd name="T1" fmla="*/ 0 h 30"/>
                  <a:gd name="T2" fmla="*/ 84 w 84"/>
                  <a:gd name="T3" fmla="*/ 0 h 30"/>
                  <a:gd name="T4" fmla="*/ 84 w 84"/>
                  <a:gd name="T5" fmla="*/ 24 h 30"/>
                  <a:gd name="T6" fmla="*/ 0 w 84"/>
                  <a:gd name="T7" fmla="*/ 30 h 30"/>
                  <a:gd name="T8" fmla="*/ 0 w 84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4" h="30">
                    <a:moveTo>
                      <a:pt x="0" y="0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3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" name="Freeform 279"/>
              <p:cNvSpPr/>
              <p:nvPr/>
            </p:nvSpPr>
            <p:spPr bwMode="auto">
              <a:xfrm>
                <a:off x="3720" y="1485"/>
                <a:ext cx="198" cy="204"/>
              </a:xfrm>
              <a:custGeom>
                <a:avLst/>
                <a:gdLst>
                  <a:gd name="T0" fmla="*/ 0 w 198"/>
                  <a:gd name="T1" fmla="*/ 186 h 204"/>
                  <a:gd name="T2" fmla="*/ 6 w 198"/>
                  <a:gd name="T3" fmla="*/ 102 h 204"/>
                  <a:gd name="T4" fmla="*/ 12 w 198"/>
                  <a:gd name="T5" fmla="*/ 12 h 204"/>
                  <a:gd name="T6" fmla="*/ 18 w 198"/>
                  <a:gd name="T7" fmla="*/ 12 h 204"/>
                  <a:gd name="T8" fmla="*/ 30 w 198"/>
                  <a:gd name="T9" fmla="*/ 6 h 204"/>
                  <a:gd name="T10" fmla="*/ 48 w 198"/>
                  <a:gd name="T11" fmla="*/ 0 h 204"/>
                  <a:gd name="T12" fmla="*/ 66 w 198"/>
                  <a:gd name="T13" fmla="*/ 0 h 204"/>
                  <a:gd name="T14" fmla="*/ 84 w 198"/>
                  <a:gd name="T15" fmla="*/ 0 h 204"/>
                  <a:gd name="T16" fmla="*/ 102 w 198"/>
                  <a:gd name="T17" fmla="*/ 0 h 204"/>
                  <a:gd name="T18" fmla="*/ 120 w 198"/>
                  <a:gd name="T19" fmla="*/ 0 h 204"/>
                  <a:gd name="T20" fmla="*/ 138 w 198"/>
                  <a:gd name="T21" fmla="*/ 0 h 204"/>
                  <a:gd name="T22" fmla="*/ 156 w 198"/>
                  <a:gd name="T23" fmla="*/ 0 h 204"/>
                  <a:gd name="T24" fmla="*/ 174 w 198"/>
                  <a:gd name="T25" fmla="*/ 6 h 204"/>
                  <a:gd name="T26" fmla="*/ 192 w 198"/>
                  <a:gd name="T27" fmla="*/ 12 h 204"/>
                  <a:gd name="T28" fmla="*/ 192 w 198"/>
                  <a:gd name="T29" fmla="*/ 36 h 204"/>
                  <a:gd name="T30" fmla="*/ 192 w 198"/>
                  <a:gd name="T31" fmla="*/ 60 h 204"/>
                  <a:gd name="T32" fmla="*/ 198 w 198"/>
                  <a:gd name="T33" fmla="*/ 90 h 204"/>
                  <a:gd name="T34" fmla="*/ 198 w 198"/>
                  <a:gd name="T35" fmla="*/ 120 h 204"/>
                  <a:gd name="T36" fmla="*/ 192 w 198"/>
                  <a:gd name="T37" fmla="*/ 150 h 204"/>
                  <a:gd name="T38" fmla="*/ 192 w 198"/>
                  <a:gd name="T39" fmla="*/ 180 h 204"/>
                  <a:gd name="T40" fmla="*/ 192 w 198"/>
                  <a:gd name="T41" fmla="*/ 204 h 204"/>
                  <a:gd name="T42" fmla="*/ 0 w 198"/>
                  <a:gd name="T43" fmla="*/ 186 h 20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98" h="204">
                    <a:moveTo>
                      <a:pt x="0" y="186"/>
                    </a:moveTo>
                    <a:lnTo>
                      <a:pt x="6" y="102"/>
                    </a:lnTo>
                    <a:lnTo>
                      <a:pt x="12" y="12"/>
                    </a:lnTo>
                    <a:lnTo>
                      <a:pt x="18" y="12"/>
                    </a:lnTo>
                    <a:lnTo>
                      <a:pt x="30" y="6"/>
                    </a:lnTo>
                    <a:lnTo>
                      <a:pt x="48" y="0"/>
                    </a:lnTo>
                    <a:lnTo>
                      <a:pt x="66" y="0"/>
                    </a:lnTo>
                    <a:lnTo>
                      <a:pt x="84" y="0"/>
                    </a:lnTo>
                    <a:lnTo>
                      <a:pt x="102" y="0"/>
                    </a:lnTo>
                    <a:lnTo>
                      <a:pt x="120" y="0"/>
                    </a:lnTo>
                    <a:lnTo>
                      <a:pt x="138" y="0"/>
                    </a:lnTo>
                    <a:lnTo>
                      <a:pt x="156" y="0"/>
                    </a:lnTo>
                    <a:lnTo>
                      <a:pt x="174" y="6"/>
                    </a:lnTo>
                    <a:lnTo>
                      <a:pt x="192" y="12"/>
                    </a:lnTo>
                    <a:lnTo>
                      <a:pt x="192" y="36"/>
                    </a:lnTo>
                    <a:lnTo>
                      <a:pt x="192" y="60"/>
                    </a:lnTo>
                    <a:lnTo>
                      <a:pt x="198" y="90"/>
                    </a:lnTo>
                    <a:lnTo>
                      <a:pt x="198" y="120"/>
                    </a:lnTo>
                    <a:lnTo>
                      <a:pt x="192" y="150"/>
                    </a:lnTo>
                    <a:lnTo>
                      <a:pt x="192" y="180"/>
                    </a:lnTo>
                    <a:lnTo>
                      <a:pt x="192" y="204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rgbClr val="0023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8" name="Freeform 280"/>
              <p:cNvSpPr/>
              <p:nvPr/>
            </p:nvSpPr>
            <p:spPr bwMode="auto">
              <a:xfrm>
                <a:off x="3720" y="1485"/>
                <a:ext cx="198" cy="204"/>
              </a:xfrm>
              <a:custGeom>
                <a:avLst/>
                <a:gdLst>
                  <a:gd name="T0" fmla="*/ 0 w 198"/>
                  <a:gd name="T1" fmla="*/ 186 h 204"/>
                  <a:gd name="T2" fmla="*/ 6 w 198"/>
                  <a:gd name="T3" fmla="*/ 102 h 204"/>
                  <a:gd name="T4" fmla="*/ 12 w 198"/>
                  <a:gd name="T5" fmla="*/ 12 h 204"/>
                  <a:gd name="T6" fmla="*/ 18 w 198"/>
                  <a:gd name="T7" fmla="*/ 12 h 204"/>
                  <a:gd name="T8" fmla="*/ 30 w 198"/>
                  <a:gd name="T9" fmla="*/ 6 h 204"/>
                  <a:gd name="T10" fmla="*/ 48 w 198"/>
                  <a:gd name="T11" fmla="*/ 0 h 204"/>
                  <a:gd name="T12" fmla="*/ 66 w 198"/>
                  <a:gd name="T13" fmla="*/ 0 h 204"/>
                  <a:gd name="T14" fmla="*/ 84 w 198"/>
                  <a:gd name="T15" fmla="*/ 0 h 204"/>
                  <a:gd name="T16" fmla="*/ 102 w 198"/>
                  <a:gd name="T17" fmla="*/ 0 h 204"/>
                  <a:gd name="T18" fmla="*/ 120 w 198"/>
                  <a:gd name="T19" fmla="*/ 0 h 204"/>
                  <a:gd name="T20" fmla="*/ 138 w 198"/>
                  <a:gd name="T21" fmla="*/ 0 h 204"/>
                  <a:gd name="T22" fmla="*/ 156 w 198"/>
                  <a:gd name="T23" fmla="*/ 0 h 204"/>
                  <a:gd name="T24" fmla="*/ 174 w 198"/>
                  <a:gd name="T25" fmla="*/ 6 h 204"/>
                  <a:gd name="T26" fmla="*/ 192 w 198"/>
                  <a:gd name="T27" fmla="*/ 12 h 204"/>
                  <a:gd name="T28" fmla="*/ 192 w 198"/>
                  <a:gd name="T29" fmla="*/ 36 h 204"/>
                  <a:gd name="T30" fmla="*/ 192 w 198"/>
                  <a:gd name="T31" fmla="*/ 60 h 204"/>
                  <a:gd name="T32" fmla="*/ 198 w 198"/>
                  <a:gd name="T33" fmla="*/ 90 h 204"/>
                  <a:gd name="T34" fmla="*/ 198 w 198"/>
                  <a:gd name="T35" fmla="*/ 120 h 204"/>
                  <a:gd name="T36" fmla="*/ 192 w 198"/>
                  <a:gd name="T37" fmla="*/ 150 h 204"/>
                  <a:gd name="T38" fmla="*/ 192 w 198"/>
                  <a:gd name="T39" fmla="*/ 180 h 204"/>
                  <a:gd name="T40" fmla="*/ 192 w 198"/>
                  <a:gd name="T41" fmla="*/ 204 h 204"/>
                  <a:gd name="T42" fmla="*/ 0 w 198"/>
                  <a:gd name="T43" fmla="*/ 186 h 20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98" h="204">
                    <a:moveTo>
                      <a:pt x="0" y="186"/>
                    </a:moveTo>
                    <a:lnTo>
                      <a:pt x="6" y="102"/>
                    </a:lnTo>
                    <a:lnTo>
                      <a:pt x="12" y="12"/>
                    </a:lnTo>
                    <a:lnTo>
                      <a:pt x="18" y="12"/>
                    </a:lnTo>
                    <a:lnTo>
                      <a:pt x="30" y="6"/>
                    </a:lnTo>
                    <a:lnTo>
                      <a:pt x="48" y="0"/>
                    </a:lnTo>
                    <a:lnTo>
                      <a:pt x="66" y="0"/>
                    </a:lnTo>
                    <a:lnTo>
                      <a:pt x="84" y="0"/>
                    </a:lnTo>
                    <a:lnTo>
                      <a:pt x="102" y="0"/>
                    </a:lnTo>
                    <a:lnTo>
                      <a:pt x="120" y="0"/>
                    </a:lnTo>
                    <a:lnTo>
                      <a:pt x="138" y="0"/>
                    </a:lnTo>
                    <a:lnTo>
                      <a:pt x="156" y="0"/>
                    </a:lnTo>
                    <a:lnTo>
                      <a:pt x="174" y="6"/>
                    </a:lnTo>
                    <a:lnTo>
                      <a:pt x="192" y="12"/>
                    </a:lnTo>
                    <a:lnTo>
                      <a:pt x="192" y="36"/>
                    </a:lnTo>
                    <a:lnTo>
                      <a:pt x="192" y="60"/>
                    </a:lnTo>
                    <a:lnTo>
                      <a:pt x="198" y="90"/>
                    </a:lnTo>
                    <a:lnTo>
                      <a:pt x="198" y="120"/>
                    </a:lnTo>
                    <a:lnTo>
                      <a:pt x="192" y="150"/>
                    </a:lnTo>
                    <a:lnTo>
                      <a:pt x="192" y="180"/>
                    </a:lnTo>
                    <a:lnTo>
                      <a:pt x="192" y="204"/>
                    </a:lnTo>
                    <a:lnTo>
                      <a:pt x="0" y="18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9" name="Freeform 281"/>
              <p:cNvSpPr/>
              <p:nvPr/>
            </p:nvSpPr>
            <p:spPr bwMode="auto">
              <a:xfrm>
                <a:off x="3756" y="1509"/>
                <a:ext cx="138" cy="168"/>
              </a:xfrm>
              <a:custGeom>
                <a:avLst/>
                <a:gdLst>
                  <a:gd name="T0" fmla="*/ 132 w 138"/>
                  <a:gd name="T1" fmla="*/ 168 h 168"/>
                  <a:gd name="T2" fmla="*/ 138 w 138"/>
                  <a:gd name="T3" fmla="*/ 150 h 168"/>
                  <a:gd name="T4" fmla="*/ 138 w 138"/>
                  <a:gd name="T5" fmla="*/ 126 h 168"/>
                  <a:gd name="T6" fmla="*/ 138 w 138"/>
                  <a:gd name="T7" fmla="*/ 102 h 168"/>
                  <a:gd name="T8" fmla="*/ 138 w 138"/>
                  <a:gd name="T9" fmla="*/ 84 h 168"/>
                  <a:gd name="T10" fmla="*/ 138 w 138"/>
                  <a:gd name="T11" fmla="*/ 60 h 168"/>
                  <a:gd name="T12" fmla="*/ 138 w 138"/>
                  <a:gd name="T13" fmla="*/ 36 h 168"/>
                  <a:gd name="T14" fmla="*/ 132 w 138"/>
                  <a:gd name="T15" fmla="*/ 18 h 168"/>
                  <a:gd name="T16" fmla="*/ 132 w 138"/>
                  <a:gd name="T17" fmla="*/ 6 h 168"/>
                  <a:gd name="T18" fmla="*/ 114 w 138"/>
                  <a:gd name="T19" fmla="*/ 6 h 168"/>
                  <a:gd name="T20" fmla="*/ 96 w 138"/>
                  <a:gd name="T21" fmla="*/ 0 h 168"/>
                  <a:gd name="T22" fmla="*/ 78 w 138"/>
                  <a:gd name="T23" fmla="*/ 0 h 168"/>
                  <a:gd name="T24" fmla="*/ 60 w 138"/>
                  <a:gd name="T25" fmla="*/ 0 h 168"/>
                  <a:gd name="T26" fmla="*/ 42 w 138"/>
                  <a:gd name="T27" fmla="*/ 0 h 168"/>
                  <a:gd name="T28" fmla="*/ 24 w 138"/>
                  <a:gd name="T29" fmla="*/ 6 h 168"/>
                  <a:gd name="T30" fmla="*/ 6 w 138"/>
                  <a:gd name="T31" fmla="*/ 6 h 168"/>
                  <a:gd name="T32" fmla="*/ 0 w 138"/>
                  <a:gd name="T33" fmla="*/ 132 h 168"/>
                  <a:gd name="T34" fmla="*/ 132 w 138"/>
                  <a:gd name="T35" fmla="*/ 168 h 16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38" h="168">
                    <a:moveTo>
                      <a:pt x="132" y="168"/>
                    </a:moveTo>
                    <a:lnTo>
                      <a:pt x="138" y="150"/>
                    </a:lnTo>
                    <a:lnTo>
                      <a:pt x="138" y="126"/>
                    </a:lnTo>
                    <a:lnTo>
                      <a:pt x="138" y="102"/>
                    </a:lnTo>
                    <a:lnTo>
                      <a:pt x="138" y="84"/>
                    </a:lnTo>
                    <a:lnTo>
                      <a:pt x="138" y="60"/>
                    </a:lnTo>
                    <a:lnTo>
                      <a:pt x="138" y="36"/>
                    </a:lnTo>
                    <a:lnTo>
                      <a:pt x="132" y="18"/>
                    </a:lnTo>
                    <a:lnTo>
                      <a:pt x="132" y="6"/>
                    </a:lnTo>
                    <a:lnTo>
                      <a:pt x="114" y="6"/>
                    </a:lnTo>
                    <a:lnTo>
                      <a:pt x="96" y="0"/>
                    </a:lnTo>
                    <a:lnTo>
                      <a:pt x="78" y="0"/>
                    </a:lnTo>
                    <a:lnTo>
                      <a:pt x="60" y="0"/>
                    </a:lnTo>
                    <a:lnTo>
                      <a:pt x="42" y="0"/>
                    </a:lnTo>
                    <a:lnTo>
                      <a:pt x="24" y="6"/>
                    </a:lnTo>
                    <a:lnTo>
                      <a:pt x="6" y="6"/>
                    </a:lnTo>
                    <a:lnTo>
                      <a:pt x="0" y="132"/>
                    </a:lnTo>
                    <a:lnTo>
                      <a:pt x="132" y="168"/>
                    </a:lnTo>
                    <a:close/>
                  </a:path>
                </a:pathLst>
              </a:custGeom>
              <a:solidFill>
                <a:srgbClr val="D1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0" name="Freeform 282"/>
              <p:cNvSpPr/>
              <p:nvPr/>
            </p:nvSpPr>
            <p:spPr bwMode="auto">
              <a:xfrm>
                <a:off x="3756" y="1509"/>
                <a:ext cx="138" cy="168"/>
              </a:xfrm>
              <a:custGeom>
                <a:avLst/>
                <a:gdLst>
                  <a:gd name="T0" fmla="*/ 132 w 138"/>
                  <a:gd name="T1" fmla="*/ 168 h 168"/>
                  <a:gd name="T2" fmla="*/ 138 w 138"/>
                  <a:gd name="T3" fmla="*/ 150 h 168"/>
                  <a:gd name="T4" fmla="*/ 138 w 138"/>
                  <a:gd name="T5" fmla="*/ 126 h 168"/>
                  <a:gd name="T6" fmla="*/ 138 w 138"/>
                  <a:gd name="T7" fmla="*/ 102 h 168"/>
                  <a:gd name="T8" fmla="*/ 138 w 138"/>
                  <a:gd name="T9" fmla="*/ 84 h 168"/>
                  <a:gd name="T10" fmla="*/ 138 w 138"/>
                  <a:gd name="T11" fmla="*/ 60 h 168"/>
                  <a:gd name="T12" fmla="*/ 138 w 138"/>
                  <a:gd name="T13" fmla="*/ 36 h 168"/>
                  <a:gd name="T14" fmla="*/ 132 w 138"/>
                  <a:gd name="T15" fmla="*/ 18 h 168"/>
                  <a:gd name="T16" fmla="*/ 132 w 138"/>
                  <a:gd name="T17" fmla="*/ 6 h 168"/>
                  <a:gd name="T18" fmla="*/ 114 w 138"/>
                  <a:gd name="T19" fmla="*/ 6 h 168"/>
                  <a:gd name="T20" fmla="*/ 96 w 138"/>
                  <a:gd name="T21" fmla="*/ 0 h 168"/>
                  <a:gd name="T22" fmla="*/ 78 w 138"/>
                  <a:gd name="T23" fmla="*/ 0 h 168"/>
                  <a:gd name="T24" fmla="*/ 60 w 138"/>
                  <a:gd name="T25" fmla="*/ 0 h 168"/>
                  <a:gd name="T26" fmla="*/ 42 w 138"/>
                  <a:gd name="T27" fmla="*/ 0 h 168"/>
                  <a:gd name="T28" fmla="*/ 24 w 138"/>
                  <a:gd name="T29" fmla="*/ 6 h 168"/>
                  <a:gd name="T30" fmla="*/ 6 w 138"/>
                  <a:gd name="T31" fmla="*/ 6 h 168"/>
                  <a:gd name="T32" fmla="*/ 0 w 138"/>
                  <a:gd name="T33" fmla="*/ 132 h 168"/>
                  <a:gd name="T34" fmla="*/ 132 w 138"/>
                  <a:gd name="T35" fmla="*/ 168 h 16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38" h="168">
                    <a:moveTo>
                      <a:pt x="132" y="168"/>
                    </a:moveTo>
                    <a:lnTo>
                      <a:pt x="138" y="150"/>
                    </a:lnTo>
                    <a:lnTo>
                      <a:pt x="138" y="126"/>
                    </a:lnTo>
                    <a:lnTo>
                      <a:pt x="138" y="102"/>
                    </a:lnTo>
                    <a:lnTo>
                      <a:pt x="138" y="84"/>
                    </a:lnTo>
                    <a:lnTo>
                      <a:pt x="138" y="60"/>
                    </a:lnTo>
                    <a:lnTo>
                      <a:pt x="138" y="36"/>
                    </a:lnTo>
                    <a:lnTo>
                      <a:pt x="132" y="18"/>
                    </a:lnTo>
                    <a:lnTo>
                      <a:pt x="132" y="6"/>
                    </a:lnTo>
                    <a:lnTo>
                      <a:pt x="114" y="6"/>
                    </a:lnTo>
                    <a:lnTo>
                      <a:pt x="96" y="0"/>
                    </a:lnTo>
                    <a:lnTo>
                      <a:pt x="78" y="0"/>
                    </a:lnTo>
                    <a:lnTo>
                      <a:pt x="60" y="0"/>
                    </a:lnTo>
                    <a:lnTo>
                      <a:pt x="42" y="0"/>
                    </a:lnTo>
                    <a:lnTo>
                      <a:pt x="24" y="6"/>
                    </a:lnTo>
                    <a:lnTo>
                      <a:pt x="6" y="6"/>
                    </a:lnTo>
                    <a:lnTo>
                      <a:pt x="0" y="132"/>
                    </a:lnTo>
                    <a:lnTo>
                      <a:pt x="132" y="16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1" name="Freeform 283"/>
              <p:cNvSpPr/>
              <p:nvPr/>
            </p:nvSpPr>
            <p:spPr bwMode="auto">
              <a:xfrm>
                <a:off x="3504" y="1617"/>
                <a:ext cx="432" cy="312"/>
              </a:xfrm>
              <a:custGeom>
                <a:avLst/>
                <a:gdLst>
                  <a:gd name="T0" fmla="*/ 6 w 432"/>
                  <a:gd name="T1" fmla="*/ 210 h 312"/>
                  <a:gd name="T2" fmla="*/ 30 w 432"/>
                  <a:gd name="T3" fmla="*/ 222 h 312"/>
                  <a:gd name="T4" fmla="*/ 54 w 432"/>
                  <a:gd name="T5" fmla="*/ 234 h 312"/>
                  <a:gd name="T6" fmla="*/ 78 w 432"/>
                  <a:gd name="T7" fmla="*/ 240 h 312"/>
                  <a:gd name="T8" fmla="*/ 102 w 432"/>
                  <a:gd name="T9" fmla="*/ 240 h 312"/>
                  <a:gd name="T10" fmla="*/ 126 w 432"/>
                  <a:gd name="T11" fmla="*/ 234 h 312"/>
                  <a:gd name="T12" fmla="*/ 144 w 432"/>
                  <a:gd name="T13" fmla="*/ 228 h 312"/>
                  <a:gd name="T14" fmla="*/ 156 w 432"/>
                  <a:gd name="T15" fmla="*/ 252 h 312"/>
                  <a:gd name="T16" fmla="*/ 174 w 432"/>
                  <a:gd name="T17" fmla="*/ 270 h 312"/>
                  <a:gd name="T18" fmla="*/ 198 w 432"/>
                  <a:gd name="T19" fmla="*/ 288 h 312"/>
                  <a:gd name="T20" fmla="*/ 222 w 432"/>
                  <a:gd name="T21" fmla="*/ 300 h 312"/>
                  <a:gd name="T22" fmla="*/ 246 w 432"/>
                  <a:gd name="T23" fmla="*/ 312 h 312"/>
                  <a:gd name="T24" fmla="*/ 270 w 432"/>
                  <a:gd name="T25" fmla="*/ 312 h 312"/>
                  <a:gd name="T26" fmla="*/ 300 w 432"/>
                  <a:gd name="T27" fmla="*/ 312 h 312"/>
                  <a:gd name="T28" fmla="*/ 324 w 432"/>
                  <a:gd name="T29" fmla="*/ 306 h 312"/>
                  <a:gd name="T30" fmla="*/ 348 w 432"/>
                  <a:gd name="T31" fmla="*/ 294 h 312"/>
                  <a:gd name="T32" fmla="*/ 372 w 432"/>
                  <a:gd name="T33" fmla="*/ 282 h 312"/>
                  <a:gd name="T34" fmla="*/ 390 w 432"/>
                  <a:gd name="T35" fmla="*/ 264 h 312"/>
                  <a:gd name="T36" fmla="*/ 408 w 432"/>
                  <a:gd name="T37" fmla="*/ 240 h 312"/>
                  <a:gd name="T38" fmla="*/ 420 w 432"/>
                  <a:gd name="T39" fmla="*/ 216 h 312"/>
                  <a:gd name="T40" fmla="*/ 432 w 432"/>
                  <a:gd name="T41" fmla="*/ 192 h 312"/>
                  <a:gd name="T42" fmla="*/ 432 w 432"/>
                  <a:gd name="T43" fmla="*/ 168 h 312"/>
                  <a:gd name="T44" fmla="*/ 432 w 432"/>
                  <a:gd name="T45" fmla="*/ 138 h 312"/>
                  <a:gd name="T46" fmla="*/ 426 w 432"/>
                  <a:gd name="T47" fmla="*/ 114 h 312"/>
                  <a:gd name="T48" fmla="*/ 420 w 432"/>
                  <a:gd name="T49" fmla="*/ 90 h 312"/>
                  <a:gd name="T50" fmla="*/ 402 w 432"/>
                  <a:gd name="T51" fmla="*/ 66 h 312"/>
                  <a:gd name="T52" fmla="*/ 384 w 432"/>
                  <a:gd name="T53" fmla="*/ 42 h 312"/>
                  <a:gd name="T54" fmla="*/ 366 w 432"/>
                  <a:gd name="T55" fmla="*/ 30 h 312"/>
                  <a:gd name="T56" fmla="*/ 342 w 432"/>
                  <a:gd name="T57" fmla="*/ 18 h 312"/>
                  <a:gd name="T58" fmla="*/ 312 w 432"/>
                  <a:gd name="T59" fmla="*/ 6 h 312"/>
                  <a:gd name="T60" fmla="*/ 288 w 432"/>
                  <a:gd name="T61" fmla="*/ 0 h 312"/>
                  <a:gd name="T62" fmla="*/ 258 w 432"/>
                  <a:gd name="T63" fmla="*/ 6 h 312"/>
                  <a:gd name="T64" fmla="*/ 234 w 432"/>
                  <a:gd name="T65" fmla="*/ 6 h 312"/>
                  <a:gd name="T66" fmla="*/ 210 w 432"/>
                  <a:gd name="T67" fmla="*/ 18 h 312"/>
                  <a:gd name="T68" fmla="*/ 198 w 432"/>
                  <a:gd name="T69" fmla="*/ 24 h 31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432" h="312">
                    <a:moveTo>
                      <a:pt x="0" y="204"/>
                    </a:moveTo>
                    <a:lnTo>
                      <a:pt x="6" y="210"/>
                    </a:lnTo>
                    <a:lnTo>
                      <a:pt x="18" y="216"/>
                    </a:lnTo>
                    <a:lnTo>
                      <a:pt x="30" y="222"/>
                    </a:lnTo>
                    <a:lnTo>
                      <a:pt x="42" y="228"/>
                    </a:lnTo>
                    <a:lnTo>
                      <a:pt x="54" y="234"/>
                    </a:lnTo>
                    <a:lnTo>
                      <a:pt x="66" y="240"/>
                    </a:lnTo>
                    <a:lnTo>
                      <a:pt x="78" y="240"/>
                    </a:lnTo>
                    <a:lnTo>
                      <a:pt x="90" y="240"/>
                    </a:lnTo>
                    <a:lnTo>
                      <a:pt x="102" y="240"/>
                    </a:lnTo>
                    <a:lnTo>
                      <a:pt x="114" y="240"/>
                    </a:lnTo>
                    <a:lnTo>
                      <a:pt x="126" y="234"/>
                    </a:lnTo>
                    <a:lnTo>
                      <a:pt x="138" y="234"/>
                    </a:lnTo>
                    <a:lnTo>
                      <a:pt x="144" y="228"/>
                    </a:lnTo>
                    <a:lnTo>
                      <a:pt x="150" y="240"/>
                    </a:lnTo>
                    <a:lnTo>
                      <a:pt x="156" y="252"/>
                    </a:lnTo>
                    <a:lnTo>
                      <a:pt x="162" y="264"/>
                    </a:lnTo>
                    <a:lnTo>
                      <a:pt x="174" y="270"/>
                    </a:lnTo>
                    <a:lnTo>
                      <a:pt x="186" y="282"/>
                    </a:lnTo>
                    <a:lnTo>
                      <a:pt x="198" y="288"/>
                    </a:lnTo>
                    <a:lnTo>
                      <a:pt x="210" y="294"/>
                    </a:lnTo>
                    <a:lnTo>
                      <a:pt x="222" y="300"/>
                    </a:lnTo>
                    <a:lnTo>
                      <a:pt x="234" y="306"/>
                    </a:lnTo>
                    <a:lnTo>
                      <a:pt x="246" y="312"/>
                    </a:lnTo>
                    <a:lnTo>
                      <a:pt x="258" y="312"/>
                    </a:lnTo>
                    <a:lnTo>
                      <a:pt x="270" y="312"/>
                    </a:lnTo>
                    <a:lnTo>
                      <a:pt x="282" y="312"/>
                    </a:lnTo>
                    <a:lnTo>
                      <a:pt x="300" y="312"/>
                    </a:lnTo>
                    <a:lnTo>
                      <a:pt x="312" y="312"/>
                    </a:lnTo>
                    <a:lnTo>
                      <a:pt x="324" y="306"/>
                    </a:lnTo>
                    <a:lnTo>
                      <a:pt x="336" y="300"/>
                    </a:lnTo>
                    <a:lnTo>
                      <a:pt x="348" y="294"/>
                    </a:lnTo>
                    <a:lnTo>
                      <a:pt x="360" y="288"/>
                    </a:lnTo>
                    <a:lnTo>
                      <a:pt x="372" y="282"/>
                    </a:lnTo>
                    <a:lnTo>
                      <a:pt x="384" y="276"/>
                    </a:lnTo>
                    <a:lnTo>
                      <a:pt x="390" y="264"/>
                    </a:lnTo>
                    <a:lnTo>
                      <a:pt x="402" y="252"/>
                    </a:lnTo>
                    <a:lnTo>
                      <a:pt x="408" y="240"/>
                    </a:lnTo>
                    <a:lnTo>
                      <a:pt x="414" y="228"/>
                    </a:lnTo>
                    <a:lnTo>
                      <a:pt x="420" y="216"/>
                    </a:lnTo>
                    <a:lnTo>
                      <a:pt x="426" y="204"/>
                    </a:lnTo>
                    <a:lnTo>
                      <a:pt x="432" y="192"/>
                    </a:lnTo>
                    <a:lnTo>
                      <a:pt x="432" y="180"/>
                    </a:lnTo>
                    <a:lnTo>
                      <a:pt x="432" y="168"/>
                    </a:lnTo>
                    <a:lnTo>
                      <a:pt x="432" y="150"/>
                    </a:lnTo>
                    <a:lnTo>
                      <a:pt x="432" y="138"/>
                    </a:lnTo>
                    <a:lnTo>
                      <a:pt x="432" y="126"/>
                    </a:lnTo>
                    <a:lnTo>
                      <a:pt x="426" y="114"/>
                    </a:lnTo>
                    <a:lnTo>
                      <a:pt x="420" y="102"/>
                    </a:lnTo>
                    <a:lnTo>
                      <a:pt x="420" y="90"/>
                    </a:lnTo>
                    <a:lnTo>
                      <a:pt x="408" y="78"/>
                    </a:lnTo>
                    <a:lnTo>
                      <a:pt x="402" y="66"/>
                    </a:lnTo>
                    <a:lnTo>
                      <a:pt x="396" y="54"/>
                    </a:lnTo>
                    <a:lnTo>
                      <a:pt x="384" y="42"/>
                    </a:lnTo>
                    <a:lnTo>
                      <a:pt x="372" y="36"/>
                    </a:lnTo>
                    <a:lnTo>
                      <a:pt x="366" y="30"/>
                    </a:lnTo>
                    <a:lnTo>
                      <a:pt x="354" y="18"/>
                    </a:lnTo>
                    <a:lnTo>
                      <a:pt x="342" y="18"/>
                    </a:lnTo>
                    <a:lnTo>
                      <a:pt x="330" y="12"/>
                    </a:lnTo>
                    <a:lnTo>
                      <a:pt x="312" y="6"/>
                    </a:lnTo>
                    <a:lnTo>
                      <a:pt x="300" y="6"/>
                    </a:lnTo>
                    <a:lnTo>
                      <a:pt x="288" y="0"/>
                    </a:lnTo>
                    <a:lnTo>
                      <a:pt x="276" y="0"/>
                    </a:lnTo>
                    <a:lnTo>
                      <a:pt x="258" y="6"/>
                    </a:lnTo>
                    <a:lnTo>
                      <a:pt x="246" y="6"/>
                    </a:lnTo>
                    <a:lnTo>
                      <a:pt x="234" y="6"/>
                    </a:lnTo>
                    <a:lnTo>
                      <a:pt x="222" y="12"/>
                    </a:lnTo>
                    <a:lnTo>
                      <a:pt x="210" y="18"/>
                    </a:lnTo>
                    <a:lnTo>
                      <a:pt x="198" y="24"/>
                    </a:lnTo>
                    <a:lnTo>
                      <a:pt x="0" y="204"/>
                    </a:lnTo>
                    <a:close/>
                  </a:path>
                </a:pathLst>
              </a:custGeom>
              <a:solidFill>
                <a:srgbClr val="FF99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2" name="Freeform 284"/>
              <p:cNvSpPr/>
              <p:nvPr/>
            </p:nvSpPr>
            <p:spPr bwMode="auto">
              <a:xfrm>
                <a:off x="3504" y="1617"/>
                <a:ext cx="432" cy="312"/>
              </a:xfrm>
              <a:custGeom>
                <a:avLst/>
                <a:gdLst>
                  <a:gd name="T0" fmla="*/ 6 w 432"/>
                  <a:gd name="T1" fmla="*/ 210 h 312"/>
                  <a:gd name="T2" fmla="*/ 30 w 432"/>
                  <a:gd name="T3" fmla="*/ 222 h 312"/>
                  <a:gd name="T4" fmla="*/ 48 w 432"/>
                  <a:gd name="T5" fmla="*/ 234 h 312"/>
                  <a:gd name="T6" fmla="*/ 78 w 432"/>
                  <a:gd name="T7" fmla="*/ 234 h 312"/>
                  <a:gd name="T8" fmla="*/ 102 w 432"/>
                  <a:gd name="T9" fmla="*/ 234 h 312"/>
                  <a:gd name="T10" fmla="*/ 126 w 432"/>
                  <a:gd name="T11" fmla="*/ 234 h 312"/>
                  <a:gd name="T12" fmla="*/ 138 w 432"/>
                  <a:gd name="T13" fmla="*/ 228 h 312"/>
                  <a:gd name="T14" fmla="*/ 156 w 432"/>
                  <a:gd name="T15" fmla="*/ 252 h 312"/>
                  <a:gd name="T16" fmla="*/ 174 w 432"/>
                  <a:gd name="T17" fmla="*/ 270 h 312"/>
                  <a:gd name="T18" fmla="*/ 192 w 432"/>
                  <a:gd name="T19" fmla="*/ 288 h 312"/>
                  <a:gd name="T20" fmla="*/ 216 w 432"/>
                  <a:gd name="T21" fmla="*/ 300 h 312"/>
                  <a:gd name="T22" fmla="*/ 246 w 432"/>
                  <a:gd name="T23" fmla="*/ 306 h 312"/>
                  <a:gd name="T24" fmla="*/ 270 w 432"/>
                  <a:gd name="T25" fmla="*/ 312 h 312"/>
                  <a:gd name="T26" fmla="*/ 300 w 432"/>
                  <a:gd name="T27" fmla="*/ 312 h 312"/>
                  <a:gd name="T28" fmla="*/ 324 w 432"/>
                  <a:gd name="T29" fmla="*/ 306 h 312"/>
                  <a:gd name="T30" fmla="*/ 348 w 432"/>
                  <a:gd name="T31" fmla="*/ 294 h 312"/>
                  <a:gd name="T32" fmla="*/ 372 w 432"/>
                  <a:gd name="T33" fmla="*/ 282 h 312"/>
                  <a:gd name="T34" fmla="*/ 390 w 432"/>
                  <a:gd name="T35" fmla="*/ 264 h 312"/>
                  <a:gd name="T36" fmla="*/ 408 w 432"/>
                  <a:gd name="T37" fmla="*/ 240 h 312"/>
                  <a:gd name="T38" fmla="*/ 420 w 432"/>
                  <a:gd name="T39" fmla="*/ 216 h 312"/>
                  <a:gd name="T40" fmla="*/ 426 w 432"/>
                  <a:gd name="T41" fmla="*/ 192 h 312"/>
                  <a:gd name="T42" fmla="*/ 432 w 432"/>
                  <a:gd name="T43" fmla="*/ 162 h 312"/>
                  <a:gd name="T44" fmla="*/ 432 w 432"/>
                  <a:gd name="T45" fmla="*/ 138 h 312"/>
                  <a:gd name="T46" fmla="*/ 426 w 432"/>
                  <a:gd name="T47" fmla="*/ 108 h 312"/>
                  <a:gd name="T48" fmla="*/ 414 w 432"/>
                  <a:gd name="T49" fmla="*/ 84 h 312"/>
                  <a:gd name="T50" fmla="*/ 402 w 432"/>
                  <a:gd name="T51" fmla="*/ 60 h 312"/>
                  <a:gd name="T52" fmla="*/ 384 w 432"/>
                  <a:gd name="T53" fmla="*/ 42 h 312"/>
                  <a:gd name="T54" fmla="*/ 360 w 432"/>
                  <a:gd name="T55" fmla="*/ 24 h 312"/>
                  <a:gd name="T56" fmla="*/ 336 w 432"/>
                  <a:gd name="T57" fmla="*/ 12 h 312"/>
                  <a:gd name="T58" fmla="*/ 312 w 432"/>
                  <a:gd name="T59" fmla="*/ 6 h 312"/>
                  <a:gd name="T60" fmla="*/ 288 w 432"/>
                  <a:gd name="T61" fmla="*/ 0 h 312"/>
                  <a:gd name="T62" fmla="*/ 258 w 432"/>
                  <a:gd name="T63" fmla="*/ 0 h 312"/>
                  <a:gd name="T64" fmla="*/ 234 w 432"/>
                  <a:gd name="T65" fmla="*/ 6 h 312"/>
                  <a:gd name="T66" fmla="*/ 210 w 432"/>
                  <a:gd name="T67" fmla="*/ 18 h 312"/>
                  <a:gd name="T68" fmla="*/ 192 w 432"/>
                  <a:gd name="T69" fmla="*/ 24 h 31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432" h="312">
                    <a:moveTo>
                      <a:pt x="0" y="198"/>
                    </a:moveTo>
                    <a:lnTo>
                      <a:pt x="6" y="210"/>
                    </a:lnTo>
                    <a:lnTo>
                      <a:pt x="18" y="216"/>
                    </a:lnTo>
                    <a:lnTo>
                      <a:pt x="30" y="222"/>
                    </a:lnTo>
                    <a:lnTo>
                      <a:pt x="36" y="228"/>
                    </a:lnTo>
                    <a:lnTo>
                      <a:pt x="48" y="234"/>
                    </a:lnTo>
                    <a:lnTo>
                      <a:pt x="60" y="234"/>
                    </a:lnTo>
                    <a:lnTo>
                      <a:pt x="78" y="234"/>
                    </a:lnTo>
                    <a:lnTo>
                      <a:pt x="90" y="240"/>
                    </a:lnTo>
                    <a:lnTo>
                      <a:pt x="102" y="234"/>
                    </a:lnTo>
                    <a:lnTo>
                      <a:pt x="114" y="234"/>
                    </a:lnTo>
                    <a:lnTo>
                      <a:pt x="126" y="234"/>
                    </a:lnTo>
                    <a:lnTo>
                      <a:pt x="138" y="228"/>
                    </a:lnTo>
                    <a:lnTo>
                      <a:pt x="150" y="240"/>
                    </a:lnTo>
                    <a:lnTo>
                      <a:pt x="156" y="252"/>
                    </a:lnTo>
                    <a:lnTo>
                      <a:pt x="162" y="258"/>
                    </a:lnTo>
                    <a:lnTo>
                      <a:pt x="174" y="270"/>
                    </a:lnTo>
                    <a:lnTo>
                      <a:pt x="186" y="276"/>
                    </a:lnTo>
                    <a:lnTo>
                      <a:pt x="192" y="288"/>
                    </a:lnTo>
                    <a:lnTo>
                      <a:pt x="204" y="294"/>
                    </a:lnTo>
                    <a:lnTo>
                      <a:pt x="216" y="300"/>
                    </a:lnTo>
                    <a:lnTo>
                      <a:pt x="228" y="306"/>
                    </a:lnTo>
                    <a:lnTo>
                      <a:pt x="246" y="306"/>
                    </a:lnTo>
                    <a:lnTo>
                      <a:pt x="258" y="312"/>
                    </a:lnTo>
                    <a:lnTo>
                      <a:pt x="270" y="312"/>
                    </a:lnTo>
                    <a:lnTo>
                      <a:pt x="282" y="312"/>
                    </a:lnTo>
                    <a:lnTo>
                      <a:pt x="300" y="312"/>
                    </a:lnTo>
                    <a:lnTo>
                      <a:pt x="312" y="306"/>
                    </a:lnTo>
                    <a:lnTo>
                      <a:pt x="324" y="306"/>
                    </a:lnTo>
                    <a:lnTo>
                      <a:pt x="336" y="300"/>
                    </a:lnTo>
                    <a:lnTo>
                      <a:pt x="348" y="294"/>
                    </a:lnTo>
                    <a:lnTo>
                      <a:pt x="360" y="288"/>
                    </a:lnTo>
                    <a:lnTo>
                      <a:pt x="372" y="282"/>
                    </a:lnTo>
                    <a:lnTo>
                      <a:pt x="384" y="270"/>
                    </a:lnTo>
                    <a:lnTo>
                      <a:pt x="390" y="264"/>
                    </a:lnTo>
                    <a:lnTo>
                      <a:pt x="402" y="252"/>
                    </a:lnTo>
                    <a:lnTo>
                      <a:pt x="408" y="240"/>
                    </a:lnTo>
                    <a:lnTo>
                      <a:pt x="414" y="228"/>
                    </a:lnTo>
                    <a:lnTo>
                      <a:pt x="420" y="216"/>
                    </a:lnTo>
                    <a:lnTo>
                      <a:pt x="426" y="204"/>
                    </a:lnTo>
                    <a:lnTo>
                      <a:pt x="426" y="192"/>
                    </a:lnTo>
                    <a:lnTo>
                      <a:pt x="432" y="180"/>
                    </a:lnTo>
                    <a:lnTo>
                      <a:pt x="432" y="162"/>
                    </a:lnTo>
                    <a:lnTo>
                      <a:pt x="432" y="150"/>
                    </a:lnTo>
                    <a:lnTo>
                      <a:pt x="432" y="138"/>
                    </a:lnTo>
                    <a:lnTo>
                      <a:pt x="432" y="126"/>
                    </a:lnTo>
                    <a:lnTo>
                      <a:pt x="426" y="108"/>
                    </a:lnTo>
                    <a:lnTo>
                      <a:pt x="420" y="96"/>
                    </a:lnTo>
                    <a:lnTo>
                      <a:pt x="414" y="84"/>
                    </a:lnTo>
                    <a:lnTo>
                      <a:pt x="408" y="72"/>
                    </a:lnTo>
                    <a:lnTo>
                      <a:pt x="402" y="60"/>
                    </a:lnTo>
                    <a:lnTo>
                      <a:pt x="390" y="54"/>
                    </a:lnTo>
                    <a:lnTo>
                      <a:pt x="384" y="42"/>
                    </a:lnTo>
                    <a:lnTo>
                      <a:pt x="372" y="36"/>
                    </a:lnTo>
                    <a:lnTo>
                      <a:pt x="360" y="24"/>
                    </a:lnTo>
                    <a:lnTo>
                      <a:pt x="354" y="18"/>
                    </a:lnTo>
                    <a:lnTo>
                      <a:pt x="336" y="12"/>
                    </a:lnTo>
                    <a:lnTo>
                      <a:pt x="324" y="6"/>
                    </a:lnTo>
                    <a:lnTo>
                      <a:pt x="312" y="6"/>
                    </a:lnTo>
                    <a:lnTo>
                      <a:pt x="300" y="0"/>
                    </a:lnTo>
                    <a:lnTo>
                      <a:pt x="288" y="0"/>
                    </a:lnTo>
                    <a:lnTo>
                      <a:pt x="276" y="0"/>
                    </a:lnTo>
                    <a:lnTo>
                      <a:pt x="258" y="0"/>
                    </a:lnTo>
                    <a:lnTo>
                      <a:pt x="246" y="6"/>
                    </a:lnTo>
                    <a:lnTo>
                      <a:pt x="234" y="6"/>
                    </a:lnTo>
                    <a:lnTo>
                      <a:pt x="222" y="12"/>
                    </a:lnTo>
                    <a:lnTo>
                      <a:pt x="210" y="18"/>
                    </a:lnTo>
                    <a:lnTo>
                      <a:pt x="198" y="24"/>
                    </a:lnTo>
                    <a:lnTo>
                      <a:pt x="192" y="24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3" name="Freeform 285"/>
              <p:cNvSpPr/>
              <p:nvPr/>
            </p:nvSpPr>
            <p:spPr bwMode="auto">
              <a:xfrm>
                <a:off x="3366" y="1497"/>
                <a:ext cx="300" cy="318"/>
              </a:xfrm>
              <a:custGeom>
                <a:avLst/>
                <a:gdLst>
                  <a:gd name="T0" fmla="*/ 294 w 300"/>
                  <a:gd name="T1" fmla="*/ 6 h 318"/>
                  <a:gd name="T2" fmla="*/ 294 w 300"/>
                  <a:gd name="T3" fmla="*/ 18 h 318"/>
                  <a:gd name="T4" fmla="*/ 300 w 300"/>
                  <a:gd name="T5" fmla="*/ 42 h 318"/>
                  <a:gd name="T6" fmla="*/ 300 w 300"/>
                  <a:gd name="T7" fmla="*/ 66 h 318"/>
                  <a:gd name="T8" fmla="*/ 300 w 300"/>
                  <a:gd name="T9" fmla="*/ 96 h 318"/>
                  <a:gd name="T10" fmla="*/ 300 w 300"/>
                  <a:gd name="T11" fmla="*/ 120 h 318"/>
                  <a:gd name="T12" fmla="*/ 300 w 300"/>
                  <a:gd name="T13" fmla="*/ 144 h 318"/>
                  <a:gd name="T14" fmla="*/ 294 w 300"/>
                  <a:gd name="T15" fmla="*/ 168 h 318"/>
                  <a:gd name="T16" fmla="*/ 294 w 300"/>
                  <a:gd name="T17" fmla="*/ 192 h 318"/>
                  <a:gd name="T18" fmla="*/ 288 w 300"/>
                  <a:gd name="T19" fmla="*/ 216 h 318"/>
                  <a:gd name="T20" fmla="*/ 282 w 300"/>
                  <a:gd name="T21" fmla="*/ 240 h 318"/>
                  <a:gd name="T22" fmla="*/ 252 w 300"/>
                  <a:gd name="T23" fmla="*/ 252 h 318"/>
                  <a:gd name="T24" fmla="*/ 222 w 300"/>
                  <a:gd name="T25" fmla="*/ 264 h 318"/>
                  <a:gd name="T26" fmla="*/ 186 w 300"/>
                  <a:gd name="T27" fmla="*/ 276 h 318"/>
                  <a:gd name="T28" fmla="*/ 156 w 300"/>
                  <a:gd name="T29" fmla="*/ 288 h 318"/>
                  <a:gd name="T30" fmla="*/ 120 w 300"/>
                  <a:gd name="T31" fmla="*/ 294 h 318"/>
                  <a:gd name="T32" fmla="*/ 90 w 300"/>
                  <a:gd name="T33" fmla="*/ 306 h 318"/>
                  <a:gd name="T34" fmla="*/ 54 w 300"/>
                  <a:gd name="T35" fmla="*/ 312 h 318"/>
                  <a:gd name="T36" fmla="*/ 24 w 300"/>
                  <a:gd name="T37" fmla="*/ 318 h 318"/>
                  <a:gd name="T38" fmla="*/ 24 w 300"/>
                  <a:gd name="T39" fmla="*/ 318 h 318"/>
                  <a:gd name="T40" fmla="*/ 12 w 300"/>
                  <a:gd name="T41" fmla="*/ 294 h 318"/>
                  <a:gd name="T42" fmla="*/ 12 w 300"/>
                  <a:gd name="T43" fmla="*/ 270 h 318"/>
                  <a:gd name="T44" fmla="*/ 6 w 300"/>
                  <a:gd name="T45" fmla="*/ 246 h 318"/>
                  <a:gd name="T46" fmla="*/ 6 w 300"/>
                  <a:gd name="T47" fmla="*/ 222 h 318"/>
                  <a:gd name="T48" fmla="*/ 0 w 300"/>
                  <a:gd name="T49" fmla="*/ 198 h 318"/>
                  <a:gd name="T50" fmla="*/ 0 w 300"/>
                  <a:gd name="T51" fmla="*/ 174 h 318"/>
                  <a:gd name="T52" fmla="*/ 0 w 300"/>
                  <a:gd name="T53" fmla="*/ 150 h 318"/>
                  <a:gd name="T54" fmla="*/ 6 w 300"/>
                  <a:gd name="T55" fmla="*/ 126 h 318"/>
                  <a:gd name="T56" fmla="*/ 6 w 300"/>
                  <a:gd name="T57" fmla="*/ 102 h 318"/>
                  <a:gd name="T58" fmla="*/ 12 w 300"/>
                  <a:gd name="T59" fmla="*/ 84 h 318"/>
                  <a:gd name="T60" fmla="*/ 12 w 300"/>
                  <a:gd name="T61" fmla="*/ 60 h 318"/>
                  <a:gd name="T62" fmla="*/ 24 w 300"/>
                  <a:gd name="T63" fmla="*/ 36 h 318"/>
                  <a:gd name="T64" fmla="*/ 30 w 300"/>
                  <a:gd name="T65" fmla="*/ 12 h 318"/>
                  <a:gd name="T66" fmla="*/ 36 w 300"/>
                  <a:gd name="T67" fmla="*/ 12 h 318"/>
                  <a:gd name="T68" fmla="*/ 66 w 300"/>
                  <a:gd name="T69" fmla="*/ 6 h 318"/>
                  <a:gd name="T70" fmla="*/ 96 w 300"/>
                  <a:gd name="T71" fmla="*/ 0 h 318"/>
                  <a:gd name="T72" fmla="*/ 132 w 300"/>
                  <a:gd name="T73" fmla="*/ 0 h 318"/>
                  <a:gd name="T74" fmla="*/ 162 w 300"/>
                  <a:gd name="T75" fmla="*/ 0 h 318"/>
                  <a:gd name="T76" fmla="*/ 198 w 300"/>
                  <a:gd name="T77" fmla="*/ 0 h 318"/>
                  <a:gd name="T78" fmla="*/ 228 w 300"/>
                  <a:gd name="T79" fmla="*/ 0 h 318"/>
                  <a:gd name="T80" fmla="*/ 258 w 300"/>
                  <a:gd name="T81" fmla="*/ 0 h 318"/>
                  <a:gd name="T82" fmla="*/ 294 w 300"/>
                  <a:gd name="T83" fmla="*/ 6 h 31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00" h="318">
                    <a:moveTo>
                      <a:pt x="294" y="6"/>
                    </a:moveTo>
                    <a:lnTo>
                      <a:pt x="294" y="18"/>
                    </a:lnTo>
                    <a:lnTo>
                      <a:pt x="300" y="42"/>
                    </a:lnTo>
                    <a:lnTo>
                      <a:pt x="300" y="66"/>
                    </a:lnTo>
                    <a:lnTo>
                      <a:pt x="300" y="96"/>
                    </a:lnTo>
                    <a:lnTo>
                      <a:pt x="300" y="120"/>
                    </a:lnTo>
                    <a:lnTo>
                      <a:pt x="300" y="144"/>
                    </a:lnTo>
                    <a:lnTo>
                      <a:pt x="294" y="168"/>
                    </a:lnTo>
                    <a:lnTo>
                      <a:pt x="294" y="192"/>
                    </a:lnTo>
                    <a:lnTo>
                      <a:pt x="288" y="216"/>
                    </a:lnTo>
                    <a:lnTo>
                      <a:pt x="282" y="240"/>
                    </a:lnTo>
                    <a:lnTo>
                      <a:pt x="252" y="252"/>
                    </a:lnTo>
                    <a:lnTo>
                      <a:pt x="222" y="264"/>
                    </a:lnTo>
                    <a:lnTo>
                      <a:pt x="186" y="276"/>
                    </a:lnTo>
                    <a:lnTo>
                      <a:pt x="156" y="288"/>
                    </a:lnTo>
                    <a:lnTo>
                      <a:pt x="120" y="294"/>
                    </a:lnTo>
                    <a:lnTo>
                      <a:pt x="90" y="306"/>
                    </a:lnTo>
                    <a:lnTo>
                      <a:pt x="54" y="312"/>
                    </a:lnTo>
                    <a:lnTo>
                      <a:pt x="24" y="318"/>
                    </a:lnTo>
                    <a:lnTo>
                      <a:pt x="12" y="294"/>
                    </a:lnTo>
                    <a:lnTo>
                      <a:pt x="12" y="270"/>
                    </a:lnTo>
                    <a:lnTo>
                      <a:pt x="6" y="246"/>
                    </a:lnTo>
                    <a:lnTo>
                      <a:pt x="6" y="222"/>
                    </a:lnTo>
                    <a:lnTo>
                      <a:pt x="0" y="198"/>
                    </a:lnTo>
                    <a:lnTo>
                      <a:pt x="0" y="174"/>
                    </a:lnTo>
                    <a:lnTo>
                      <a:pt x="0" y="150"/>
                    </a:lnTo>
                    <a:lnTo>
                      <a:pt x="6" y="126"/>
                    </a:lnTo>
                    <a:lnTo>
                      <a:pt x="6" y="102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24" y="36"/>
                    </a:lnTo>
                    <a:lnTo>
                      <a:pt x="30" y="12"/>
                    </a:lnTo>
                    <a:lnTo>
                      <a:pt x="36" y="12"/>
                    </a:lnTo>
                    <a:lnTo>
                      <a:pt x="66" y="6"/>
                    </a:lnTo>
                    <a:lnTo>
                      <a:pt x="96" y="0"/>
                    </a:lnTo>
                    <a:lnTo>
                      <a:pt x="132" y="0"/>
                    </a:lnTo>
                    <a:lnTo>
                      <a:pt x="162" y="0"/>
                    </a:lnTo>
                    <a:lnTo>
                      <a:pt x="198" y="0"/>
                    </a:lnTo>
                    <a:lnTo>
                      <a:pt x="228" y="0"/>
                    </a:lnTo>
                    <a:lnTo>
                      <a:pt x="258" y="0"/>
                    </a:lnTo>
                    <a:lnTo>
                      <a:pt x="294" y="6"/>
                    </a:lnTo>
                    <a:close/>
                  </a:path>
                </a:pathLst>
              </a:custGeom>
              <a:solidFill>
                <a:srgbClr val="0023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4" name="Freeform 286"/>
              <p:cNvSpPr/>
              <p:nvPr/>
            </p:nvSpPr>
            <p:spPr bwMode="auto">
              <a:xfrm>
                <a:off x="3366" y="1497"/>
                <a:ext cx="300" cy="318"/>
              </a:xfrm>
              <a:custGeom>
                <a:avLst/>
                <a:gdLst>
                  <a:gd name="T0" fmla="*/ 294 w 300"/>
                  <a:gd name="T1" fmla="*/ 6 h 318"/>
                  <a:gd name="T2" fmla="*/ 294 w 300"/>
                  <a:gd name="T3" fmla="*/ 18 h 318"/>
                  <a:gd name="T4" fmla="*/ 300 w 300"/>
                  <a:gd name="T5" fmla="*/ 42 h 318"/>
                  <a:gd name="T6" fmla="*/ 300 w 300"/>
                  <a:gd name="T7" fmla="*/ 66 h 318"/>
                  <a:gd name="T8" fmla="*/ 300 w 300"/>
                  <a:gd name="T9" fmla="*/ 96 h 318"/>
                  <a:gd name="T10" fmla="*/ 300 w 300"/>
                  <a:gd name="T11" fmla="*/ 120 h 318"/>
                  <a:gd name="T12" fmla="*/ 300 w 300"/>
                  <a:gd name="T13" fmla="*/ 144 h 318"/>
                  <a:gd name="T14" fmla="*/ 294 w 300"/>
                  <a:gd name="T15" fmla="*/ 168 h 318"/>
                  <a:gd name="T16" fmla="*/ 294 w 300"/>
                  <a:gd name="T17" fmla="*/ 192 h 318"/>
                  <a:gd name="T18" fmla="*/ 288 w 300"/>
                  <a:gd name="T19" fmla="*/ 216 h 318"/>
                  <a:gd name="T20" fmla="*/ 282 w 300"/>
                  <a:gd name="T21" fmla="*/ 240 h 318"/>
                  <a:gd name="T22" fmla="*/ 252 w 300"/>
                  <a:gd name="T23" fmla="*/ 252 h 318"/>
                  <a:gd name="T24" fmla="*/ 222 w 300"/>
                  <a:gd name="T25" fmla="*/ 264 h 318"/>
                  <a:gd name="T26" fmla="*/ 186 w 300"/>
                  <a:gd name="T27" fmla="*/ 276 h 318"/>
                  <a:gd name="T28" fmla="*/ 156 w 300"/>
                  <a:gd name="T29" fmla="*/ 288 h 318"/>
                  <a:gd name="T30" fmla="*/ 120 w 300"/>
                  <a:gd name="T31" fmla="*/ 294 h 318"/>
                  <a:gd name="T32" fmla="*/ 90 w 300"/>
                  <a:gd name="T33" fmla="*/ 306 h 318"/>
                  <a:gd name="T34" fmla="*/ 54 w 300"/>
                  <a:gd name="T35" fmla="*/ 312 h 318"/>
                  <a:gd name="T36" fmla="*/ 24 w 300"/>
                  <a:gd name="T37" fmla="*/ 318 h 318"/>
                  <a:gd name="T38" fmla="*/ 24 w 300"/>
                  <a:gd name="T39" fmla="*/ 318 h 318"/>
                  <a:gd name="T40" fmla="*/ 12 w 300"/>
                  <a:gd name="T41" fmla="*/ 294 h 318"/>
                  <a:gd name="T42" fmla="*/ 12 w 300"/>
                  <a:gd name="T43" fmla="*/ 270 h 318"/>
                  <a:gd name="T44" fmla="*/ 6 w 300"/>
                  <a:gd name="T45" fmla="*/ 246 h 318"/>
                  <a:gd name="T46" fmla="*/ 6 w 300"/>
                  <a:gd name="T47" fmla="*/ 222 h 318"/>
                  <a:gd name="T48" fmla="*/ 0 w 300"/>
                  <a:gd name="T49" fmla="*/ 198 h 318"/>
                  <a:gd name="T50" fmla="*/ 0 w 300"/>
                  <a:gd name="T51" fmla="*/ 174 h 318"/>
                  <a:gd name="T52" fmla="*/ 0 w 300"/>
                  <a:gd name="T53" fmla="*/ 150 h 318"/>
                  <a:gd name="T54" fmla="*/ 6 w 300"/>
                  <a:gd name="T55" fmla="*/ 126 h 318"/>
                  <a:gd name="T56" fmla="*/ 6 w 300"/>
                  <a:gd name="T57" fmla="*/ 102 h 318"/>
                  <a:gd name="T58" fmla="*/ 12 w 300"/>
                  <a:gd name="T59" fmla="*/ 84 h 318"/>
                  <a:gd name="T60" fmla="*/ 12 w 300"/>
                  <a:gd name="T61" fmla="*/ 60 h 318"/>
                  <a:gd name="T62" fmla="*/ 24 w 300"/>
                  <a:gd name="T63" fmla="*/ 36 h 318"/>
                  <a:gd name="T64" fmla="*/ 30 w 300"/>
                  <a:gd name="T65" fmla="*/ 12 h 318"/>
                  <a:gd name="T66" fmla="*/ 36 w 300"/>
                  <a:gd name="T67" fmla="*/ 12 h 318"/>
                  <a:gd name="T68" fmla="*/ 66 w 300"/>
                  <a:gd name="T69" fmla="*/ 6 h 318"/>
                  <a:gd name="T70" fmla="*/ 96 w 300"/>
                  <a:gd name="T71" fmla="*/ 0 h 318"/>
                  <a:gd name="T72" fmla="*/ 132 w 300"/>
                  <a:gd name="T73" fmla="*/ 0 h 318"/>
                  <a:gd name="T74" fmla="*/ 162 w 300"/>
                  <a:gd name="T75" fmla="*/ 0 h 318"/>
                  <a:gd name="T76" fmla="*/ 198 w 300"/>
                  <a:gd name="T77" fmla="*/ 0 h 318"/>
                  <a:gd name="T78" fmla="*/ 228 w 300"/>
                  <a:gd name="T79" fmla="*/ 0 h 318"/>
                  <a:gd name="T80" fmla="*/ 258 w 300"/>
                  <a:gd name="T81" fmla="*/ 0 h 318"/>
                  <a:gd name="T82" fmla="*/ 294 w 300"/>
                  <a:gd name="T83" fmla="*/ 6 h 31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00" h="318">
                    <a:moveTo>
                      <a:pt x="294" y="6"/>
                    </a:moveTo>
                    <a:lnTo>
                      <a:pt x="294" y="18"/>
                    </a:lnTo>
                    <a:lnTo>
                      <a:pt x="300" y="42"/>
                    </a:lnTo>
                    <a:lnTo>
                      <a:pt x="300" y="66"/>
                    </a:lnTo>
                    <a:lnTo>
                      <a:pt x="300" y="96"/>
                    </a:lnTo>
                    <a:lnTo>
                      <a:pt x="300" y="120"/>
                    </a:lnTo>
                    <a:lnTo>
                      <a:pt x="300" y="144"/>
                    </a:lnTo>
                    <a:lnTo>
                      <a:pt x="294" y="168"/>
                    </a:lnTo>
                    <a:lnTo>
                      <a:pt x="294" y="192"/>
                    </a:lnTo>
                    <a:lnTo>
                      <a:pt x="288" y="216"/>
                    </a:lnTo>
                    <a:lnTo>
                      <a:pt x="282" y="240"/>
                    </a:lnTo>
                    <a:lnTo>
                      <a:pt x="252" y="252"/>
                    </a:lnTo>
                    <a:lnTo>
                      <a:pt x="222" y="264"/>
                    </a:lnTo>
                    <a:lnTo>
                      <a:pt x="186" y="276"/>
                    </a:lnTo>
                    <a:lnTo>
                      <a:pt x="156" y="288"/>
                    </a:lnTo>
                    <a:lnTo>
                      <a:pt x="120" y="294"/>
                    </a:lnTo>
                    <a:lnTo>
                      <a:pt x="90" y="306"/>
                    </a:lnTo>
                    <a:lnTo>
                      <a:pt x="54" y="312"/>
                    </a:lnTo>
                    <a:lnTo>
                      <a:pt x="24" y="318"/>
                    </a:lnTo>
                    <a:lnTo>
                      <a:pt x="12" y="294"/>
                    </a:lnTo>
                    <a:lnTo>
                      <a:pt x="12" y="270"/>
                    </a:lnTo>
                    <a:lnTo>
                      <a:pt x="6" y="246"/>
                    </a:lnTo>
                    <a:lnTo>
                      <a:pt x="6" y="222"/>
                    </a:lnTo>
                    <a:lnTo>
                      <a:pt x="0" y="198"/>
                    </a:lnTo>
                    <a:lnTo>
                      <a:pt x="0" y="174"/>
                    </a:lnTo>
                    <a:lnTo>
                      <a:pt x="0" y="150"/>
                    </a:lnTo>
                    <a:lnTo>
                      <a:pt x="6" y="126"/>
                    </a:lnTo>
                    <a:lnTo>
                      <a:pt x="6" y="102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24" y="36"/>
                    </a:lnTo>
                    <a:lnTo>
                      <a:pt x="30" y="12"/>
                    </a:lnTo>
                    <a:lnTo>
                      <a:pt x="36" y="12"/>
                    </a:lnTo>
                    <a:lnTo>
                      <a:pt x="66" y="6"/>
                    </a:lnTo>
                    <a:lnTo>
                      <a:pt x="96" y="0"/>
                    </a:lnTo>
                    <a:lnTo>
                      <a:pt x="132" y="0"/>
                    </a:lnTo>
                    <a:lnTo>
                      <a:pt x="162" y="0"/>
                    </a:lnTo>
                    <a:lnTo>
                      <a:pt x="198" y="0"/>
                    </a:lnTo>
                    <a:lnTo>
                      <a:pt x="228" y="0"/>
                    </a:lnTo>
                    <a:lnTo>
                      <a:pt x="258" y="0"/>
                    </a:lnTo>
                    <a:lnTo>
                      <a:pt x="294" y="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5" name="Freeform 287"/>
              <p:cNvSpPr/>
              <p:nvPr/>
            </p:nvSpPr>
            <p:spPr bwMode="auto">
              <a:xfrm>
                <a:off x="3408" y="1527"/>
                <a:ext cx="228" cy="246"/>
              </a:xfrm>
              <a:custGeom>
                <a:avLst/>
                <a:gdLst>
                  <a:gd name="T0" fmla="*/ 12 w 228"/>
                  <a:gd name="T1" fmla="*/ 12 h 246"/>
                  <a:gd name="T2" fmla="*/ 6 w 228"/>
                  <a:gd name="T3" fmla="*/ 36 h 246"/>
                  <a:gd name="T4" fmla="*/ 6 w 228"/>
                  <a:gd name="T5" fmla="*/ 60 h 246"/>
                  <a:gd name="T6" fmla="*/ 0 w 228"/>
                  <a:gd name="T7" fmla="*/ 84 h 246"/>
                  <a:gd name="T8" fmla="*/ 0 w 228"/>
                  <a:gd name="T9" fmla="*/ 108 h 246"/>
                  <a:gd name="T10" fmla="*/ 0 w 228"/>
                  <a:gd name="T11" fmla="*/ 138 h 246"/>
                  <a:gd name="T12" fmla="*/ 0 w 228"/>
                  <a:gd name="T13" fmla="*/ 162 h 246"/>
                  <a:gd name="T14" fmla="*/ 0 w 228"/>
                  <a:gd name="T15" fmla="*/ 186 h 246"/>
                  <a:gd name="T16" fmla="*/ 0 w 228"/>
                  <a:gd name="T17" fmla="*/ 210 h 246"/>
                  <a:gd name="T18" fmla="*/ 6 w 228"/>
                  <a:gd name="T19" fmla="*/ 234 h 246"/>
                  <a:gd name="T20" fmla="*/ 12 w 228"/>
                  <a:gd name="T21" fmla="*/ 246 h 246"/>
                  <a:gd name="T22" fmla="*/ 42 w 228"/>
                  <a:gd name="T23" fmla="*/ 240 h 246"/>
                  <a:gd name="T24" fmla="*/ 72 w 228"/>
                  <a:gd name="T25" fmla="*/ 234 h 246"/>
                  <a:gd name="T26" fmla="*/ 102 w 228"/>
                  <a:gd name="T27" fmla="*/ 228 h 246"/>
                  <a:gd name="T28" fmla="*/ 132 w 228"/>
                  <a:gd name="T29" fmla="*/ 216 h 246"/>
                  <a:gd name="T30" fmla="*/ 168 w 228"/>
                  <a:gd name="T31" fmla="*/ 204 h 246"/>
                  <a:gd name="T32" fmla="*/ 198 w 228"/>
                  <a:gd name="T33" fmla="*/ 198 h 246"/>
                  <a:gd name="T34" fmla="*/ 210 w 228"/>
                  <a:gd name="T35" fmla="*/ 186 h 246"/>
                  <a:gd name="T36" fmla="*/ 216 w 228"/>
                  <a:gd name="T37" fmla="*/ 162 h 246"/>
                  <a:gd name="T38" fmla="*/ 222 w 228"/>
                  <a:gd name="T39" fmla="*/ 138 h 246"/>
                  <a:gd name="T40" fmla="*/ 222 w 228"/>
                  <a:gd name="T41" fmla="*/ 114 h 246"/>
                  <a:gd name="T42" fmla="*/ 228 w 228"/>
                  <a:gd name="T43" fmla="*/ 84 h 246"/>
                  <a:gd name="T44" fmla="*/ 228 w 228"/>
                  <a:gd name="T45" fmla="*/ 60 h 246"/>
                  <a:gd name="T46" fmla="*/ 228 w 228"/>
                  <a:gd name="T47" fmla="*/ 36 h 246"/>
                  <a:gd name="T48" fmla="*/ 222 w 228"/>
                  <a:gd name="T49" fmla="*/ 6 h 246"/>
                  <a:gd name="T50" fmla="*/ 222 w 228"/>
                  <a:gd name="T51" fmla="*/ 6 h 246"/>
                  <a:gd name="T52" fmla="*/ 198 w 228"/>
                  <a:gd name="T53" fmla="*/ 6 h 246"/>
                  <a:gd name="T54" fmla="*/ 174 w 228"/>
                  <a:gd name="T55" fmla="*/ 0 h 246"/>
                  <a:gd name="T56" fmla="*/ 150 w 228"/>
                  <a:gd name="T57" fmla="*/ 0 h 246"/>
                  <a:gd name="T58" fmla="*/ 126 w 228"/>
                  <a:gd name="T59" fmla="*/ 0 h 246"/>
                  <a:gd name="T60" fmla="*/ 96 w 228"/>
                  <a:gd name="T61" fmla="*/ 0 h 246"/>
                  <a:gd name="T62" fmla="*/ 72 w 228"/>
                  <a:gd name="T63" fmla="*/ 0 h 246"/>
                  <a:gd name="T64" fmla="*/ 48 w 228"/>
                  <a:gd name="T65" fmla="*/ 6 h 246"/>
                  <a:gd name="T66" fmla="*/ 24 w 228"/>
                  <a:gd name="T67" fmla="*/ 12 h 246"/>
                  <a:gd name="T68" fmla="*/ 18 w 228"/>
                  <a:gd name="T69" fmla="*/ 12 h 246"/>
                  <a:gd name="T70" fmla="*/ 12 w 228"/>
                  <a:gd name="T71" fmla="*/ 12 h 24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8" h="246">
                    <a:moveTo>
                      <a:pt x="12" y="12"/>
                    </a:moveTo>
                    <a:lnTo>
                      <a:pt x="6" y="36"/>
                    </a:lnTo>
                    <a:lnTo>
                      <a:pt x="6" y="60"/>
                    </a:lnTo>
                    <a:lnTo>
                      <a:pt x="0" y="84"/>
                    </a:lnTo>
                    <a:lnTo>
                      <a:pt x="0" y="108"/>
                    </a:lnTo>
                    <a:lnTo>
                      <a:pt x="0" y="138"/>
                    </a:lnTo>
                    <a:lnTo>
                      <a:pt x="0" y="162"/>
                    </a:lnTo>
                    <a:lnTo>
                      <a:pt x="0" y="186"/>
                    </a:lnTo>
                    <a:lnTo>
                      <a:pt x="0" y="210"/>
                    </a:lnTo>
                    <a:lnTo>
                      <a:pt x="6" y="234"/>
                    </a:lnTo>
                    <a:lnTo>
                      <a:pt x="12" y="246"/>
                    </a:lnTo>
                    <a:lnTo>
                      <a:pt x="42" y="240"/>
                    </a:lnTo>
                    <a:lnTo>
                      <a:pt x="72" y="234"/>
                    </a:lnTo>
                    <a:lnTo>
                      <a:pt x="102" y="228"/>
                    </a:lnTo>
                    <a:lnTo>
                      <a:pt x="132" y="216"/>
                    </a:lnTo>
                    <a:lnTo>
                      <a:pt x="168" y="204"/>
                    </a:lnTo>
                    <a:lnTo>
                      <a:pt x="198" y="198"/>
                    </a:lnTo>
                    <a:lnTo>
                      <a:pt x="210" y="186"/>
                    </a:lnTo>
                    <a:lnTo>
                      <a:pt x="216" y="162"/>
                    </a:lnTo>
                    <a:lnTo>
                      <a:pt x="222" y="138"/>
                    </a:lnTo>
                    <a:lnTo>
                      <a:pt x="222" y="114"/>
                    </a:lnTo>
                    <a:lnTo>
                      <a:pt x="228" y="84"/>
                    </a:lnTo>
                    <a:lnTo>
                      <a:pt x="228" y="60"/>
                    </a:lnTo>
                    <a:lnTo>
                      <a:pt x="228" y="36"/>
                    </a:lnTo>
                    <a:lnTo>
                      <a:pt x="222" y="6"/>
                    </a:lnTo>
                    <a:lnTo>
                      <a:pt x="198" y="6"/>
                    </a:lnTo>
                    <a:lnTo>
                      <a:pt x="174" y="0"/>
                    </a:lnTo>
                    <a:lnTo>
                      <a:pt x="150" y="0"/>
                    </a:lnTo>
                    <a:lnTo>
                      <a:pt x="126" y="0"/>
                    </a:lnTo>
                    <a:lnTo>
                      <a:pt x="96" y="0"/>
                    </a:lnTo>
                    <a:lnTo>
                      <a:pt x="72" y="0"/>
                    </a:lnTo>
                    <a:lnTo>
                      <a:pt x="48" y="6"/>
                    </a:lnTo>
                    <a:lnTo>
                      <a:pt x="24" y="12"/>
                    </a:lnTo>
                    <a:lnTo>
                      <a:pt x="18" y="12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D1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6" name="Freeform 288"/>
              <p:cNvSpPr/>
              <p:nvPr/>
            </p:nvSpPr>
            <p:spPr bwMode="auto">
              <a:xfrm>
                <a:off x="3408" y="1527"/>
                <a:ext cx="228" cy="246"/>
              </a:xfrm>
              <a:custGeom>
                <a:avLst/>
                <a:gdLst>
                  <a:gd name="T0" fmla="*/ 12 w 228"/>
                  <a:gd name="T1" fmla="*/ 12 h 246"/>
                  <a:gd name="T2" fmla="*/ 6 w 228"/>
                  <a:gd name="T3" fmla="*/ 36 h 246"/>
                  <a:gd name="T4" fmla="*/ 6 w 228"/>
                  <a:gd name="T5" fmla="*/ 60 h 246"/>
                  <a:gd name="T6" fmla="*/ 0 w 228"/>
                  <a:gd name="T7" fmla="*/ 84 h 246"/>
                  <a:gd name="T8" fmla="*/ 0 w 228"/>
                  <a:gd name="T9" fmla="*/ 108 h 246"/>
                  <a:gd name="T10" fmla="*/ 0 w 228"/>
                  <a:gd name="T11" fmla="*/ 138 h 246"/>
                  <a:gd name="T12" fmla="*/ 0 w 228"/>
                  <a:gd name="T13" fmla="*/ 162 h 246"/>
                  <a:gd name="T14" fmla="*/ 0 w 228"/>
                  <a:gd name="T15" fmla="*/ 186 h 246"/>
                  <a:gd name="T16" fmla="*/ 0 w 228"/>
                  <a:gd name="T17" fmla="*/ 210 h 246"/>
                  <a:gd name="T18" fmla="*/ 6 w 228"/>
                  <a:gd name="T19" fmla="*/ 234 h 246"/>
                  <a:gd name="T20" fmla="*/ 12 w 228"/>
                  <a:gd name="T21" fmla="*/ 246 h 246"/>
                  <a:gd name="T22" fmla="*/ 42 w 228"/>
                  <a:gd name="T23" fmla="*/ 240 h 246"/>
                  <a:gd name="T24" fmla="*/ 72 w 228"/>
                  <a:gd name="T25" fmla="*/ 234 h 246"/>
                  <a:gd name="T26" fmla="*/ 102 w 228"/>
                  <a:gd name="T27" fmla="*/ 228 h 246"/>
                  <a:gd name="T28" fmla="*/ 132 w 228"/>
                  <a:gd name="T29" fmla="*/ 216 h 246"/>
                  <a:gd name="T30" fmla="*/ 168 w 228"/>
                  <a:gd name="T31" fmla="*/ 204 h 246"/>
                  <a:gd name="T32" fmla="*/ 198 w 228"/>
                  <a:gd name="T33" fmla="*/ 198 h 246"/>
                  <a:gd name="T34" fmla="*/ 210 w 228"/>
                  <a:gd name="T35" fmla="*/ 186 h 246"/>
                  <a:gd name="T36" fmla="*/ 216 w 228"/>
                  <a:gd name="T37" fmla="*/ 162 h 246"/>
                  <a:gd name="T38" fmla="*/ 222 w 228"/>
                  <a:gd name="T39" fmla="*/ 138 h 246"/>
                  <a:gd name="T40" fmla="*/ 222 w 228"/>
                  <a:gd name="T41" fmla="*/ 114 h 246"/>
                  <a:gd name="T42" fmla="*/ 228 w 228"/>
                  <a:gd name="T43" fmla="*/ 84 h 246"/>
                  <a:gd name="T44" fmla="*/ 228 w 228"/>
                  <a:gd name="T45" fmla="*/ 60 h 246"/>
                  <a:gd name="T46" fmla="*/ 228 w 228"/>
                  <a:gd name="T47" fmla="*/ 36 h 246"/>
                  <a:gd name="T48" fmla="*/ 222 w 228"/>
                  <a:gd name="T49" fmla="*/ 6 h 246"/>
                  <a:gd name="T50" fmla="*/ 222 w 228"/>
                  <a:gd name="T51" fmla="*/ 6 h 246"/>
                  <a:gd name="T52" fmla="*/ 198 w 228"/>
                  <a:gd name="T53" fmla="*/ 6 h 246"/>
                  <a:gd name="T54" fmla="*/ 174 w 228"/>
                  <a:gd name="T55" fmla="*/ 0 h 246"/>
                  <a:gd name="T56" fmla="*/ 150 w 228"/>
                  <a:gd name="T57" fmla="*/ 0 h 246"/>
                  <a:gd name="T58" fmla="*/ 126 w 228"/>
                  <a:gd name="T59" fmla="*/ 0 h 246"/>
                  <a:gd name="T60" fmla="*/ 96 w 228"/>
                  <a:gd name="T61" fmla="*/ 0 h 246"/>
                  <a:gd name="T62" fmla="*/ 72 w 228"/>
                  <a:gd name="T63" fmla="*/ 0 h 246"/>
                  <a:gd name="T64" fmla="*/ 48 w 228"/>
                  <a:gd name="T65" fmla="*/ 6 h 246"/>
                  <a:gd name="T66" fmla="*/ 24 w 228"/>
                  <a:gd name="T67" fmla="*/ 12 h 246"/>
                  <a:gd name="T68" fmla="*/ 18 w 228"/>
                  <a:gd name="T69" fmla="*/ 12 h 246"/>
                  <a:gd name="T70" fmla="*/ 12 w 228"/>
                  <a:gd name="T71" fmla="*/ 12 h 24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8" h="246">
                    <a:moveTo>
                      <a:pt x="12" y="12"/>
                    </a:moveTo>
                    <a:lnTo>
                      <a:pt x="6" y="36"/>
                    </a:lnTo>
                    <a:lnTo>
                      <a:pt x="6" y="60"/>
                    </a:lnTo>
                    <a:lnTo>
                      <a:pt x="0" y="84"/>
                    </a:lnTo>
                    <a:lnTo>
                      <a:pt x="0" y="108"/>
                    </a:lnTo>
                    <a:lnTo>
                      <a:pt x="0" y="138"/>
                    </a:lnTo>
                    <a:lnTo>
                      <a:pt x="0" y="162"/>
                    </a:lnTo>
                    <a:lnTo>
                      <a:pt x="0" y="186"/>
                    </a:lnTo>
                    <a:lnTo>
                      <a:pt x="0" y="210"/>
                    </a:lnTo>
                    <a:lnTo>
                      <a:pt x="6" y="234"/>
                    </a:lnTo>
                    <a:lnTo>
                      <a:pt x="12" y="246"/>
                    </a:lnTo>
                    <a:lnTo>
                      <a:pt x="42" y="240"/>
                    </a:lnTo>
                    <a:lnTo>
                      <a:pt x="72" y="234"/>
                    </a:lnTo>
                    <a:lnTo>
                      <a:pt x="102" y="228"/>
                    </a:lnTo>
                    <a:lnTo>
                      <a:pt x="132" y="216"/>
                    </a:lnTo>
                    <a:lnTo>
                      <a:pt x="168" y="204"/>
                    </a:lnTo>
                    <a:lnTo>
                      <a:pt x="198" y="198"/>
                    </a:lnTo>
                    <a:lnTo>
                      <a:pt x="210" y="186"/>
                    </a:lnTo>
                    <a:lnTo>
                      <a:pt x="216" y="162"/>
                    </a:lnTo>
                    <a:lnTo>
                      <a:pt x="222" y="138"/>
                    </a:lnTo>
                    <a:lnTo>
                      <a:pt x="222" y="114"/>
                    </a:lnTo>
                    <a:lnTo>
                      <a:pt x="228" y="84"/>
                    </a:lnTo>
                    <a:lnTo>
                      <a:pt x="228" y="60"/>
                    </a:lnTo>
                    <a:lnTo>
                      <a:pt x="228" y="36"/>
                    </a:lnTo>
                    <a:lnTo>
                      <a:pt x="222" y="6"/>
                    </a:lnTo>
                    <a:lnTo>
                      <a:pt x="198" y="6"/>
                    </a:lnTo>
                    <a:lnTo>
                      <a:pt x="174" y="0"/>
                    </a:lnTo>
                    <a:lnTo>
                      <a:pt x="150" y="0"/>
                    </a:lnTo>
                    <a:lnTo>
                      <a:pt x="126" y="0"/>
                    </a:lnTo>
                    <a:lnTo>
                      <a:pt x="96" y="0"/>
                    </a:lnTo>
                    <a:lnTo>
                      <a:pt x="72" y="0"/>
                    </a:lnTo>
                    <a:lnTo>
                      <a:pt x="48" y="6"/>
                    </a:lnTo>
                    <a:lnTo>
                      <a:pt x="24" y="12"/>
                    </a:lnTo>
                    <a:lnTo>
                      <a:pt x="18" y="12"/>
                    </a:lnTo>
                    <a:lnTo>
                      <a:pt x="12" y="1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7" name="Freeform 289"/>
              <p:cNvSpPr/>
              <p:nvPr/>
            </p:nvSpPr>
            <p:spPr bwMode="auto">
              <a:xfrm>
                <a:off x="3492" y="1545"/>
                <a:ext cx="60" cy="60"/>
              </a:xfrm>
              <a:custGeom>
                <a:avLst/>
                <a:gdLst>
                  <a:gd name="T0" fmla="*/ 60 w 60"/>
                  <a:gd name="T1" fmla="*/ 30 h 60"/>
                  <a:gd name="T2" fmla="*/ 60 w 60"/>
                  <a:gd name="T3" fmla="*/ 24 h 60"/>
                  <a:gd name="T4" fmla="*/ 60 w 60"/>
                  <a:gd name="T5" fmla="*/ 18 h 60"/>
                  <a:gd name="T6" fmla="*/ 54 w 60"/>
                  <a:gd name="T7" fmla="*/ 12 h 60"/>
                  <a:gd name="T8" fmla="*/ 54 w 60"/>
                  <a:gd name="T9" fmla="*/ 6 h 60"/>
                  <a:gd name="T10" fmla="*/ 48 w 60"/>
                  <a:gd name="T11" fmla="*/ 6 h 60"/>
                  <a:gd name="T12" fmla="*/ 42 w 60"/>
                  <a:gd name="T13" fmla="*/ 0 h 60"/>
                  <a:gd name="T14" fmla="*/ 36 w 60"/>
                  <a:gd name="T15" fmla="*/ 0 h 60"/>
                  <a:gd name="T16" fmla="*/ 30 w 60"/>
                  <a:gd name="T17" fmla="*/ 0 h 60"/>
                  <a:gd name="T18" fmla="*/ 24 w 60"/>
                  <a:gd name="T19" fmla="*/ 0 h 60"/>
                  <a:gd name="T20" fmla="*/ 18 w 60"/>
                  <a:gd name="T21" fmla="*/ 0 h 60"/>
                  <a:gd name="T22" fmla="*/ 12 w 60"/>
                  <a:gd name="T23" fmla="*/ 6 h 60"/>
                  <a:gd name="T24" fmla="*/ 6 w 60"/>
                  <a:gd name="T25" fmla="*/ 6 h 60"/>
                  <a:gd name="T26" fmla="*/ 6 w 60"/>
                  <a:gd name="T27" fmla="*/ 12 h 60"/>
                  <a:gd name="T28" fmla="*/ 0 w 60"/>
                  <a:gd name="T29" fmla="*/ 18 h 60"/>
                  <a:gd name="T30" fmla="*/ 0 w 60"/>
                  <a:gd name="T31" fmla="*/ 24 h 60"/>
                  <a:gd name="T32" fmla="*/ 0 w 60"/>
                  <a:gd name="T33" fmla="*/ 30 h 60"/>
                  <a:gd name="T34" fmla="*/ 0 w 60"/>
                  <a:gd name="T35" fmla="*/ 36 h 60"/>
                  <a:gd name="T36" fmla="*/ 6 w 60"/>
                  <a:gd name="T37" fmla="*/ 42 h 60"/>
                  <a:gd name="T38" fmla="*/ 6 w 60"/>
                  <a:gd name="T39" fmla="*/ 48 h 60"/>
                  <a:gd name="T40" fmla="*/ 12 w 60"/>
                  <a:gd name="T41" fmla="*/ 48 h 60"/>
                  <a:gd name="T42" fmla="*/ 12 w 60"/>
                  <a:gd name="T43" fmla="*/ 54 h 60"/>
                  <a:gd name="T44" fmla="*/ 18 w 60"/>
                  <a:gd name="T45" fmla="*/ 54 h 60"/>
                  <a:gd name="T46" fmla="*/ 24 w 60"/>
                  <a:gd name="T47" fmla="*/ 60 h 60"/>
                  <a:gd name="T48" fmla="*/ 30 w 60"/>
                  <a:gd name="T49" fmla="*/ 60 h 60"/>
                  <a:gd name="T50" fmla="*/ 36 w 60"/>
                  <a:gd name="T51" fmla="*/ 60 h 60"/>
                  <a:gd name="T52" fmla="*/ 42 w 60"/>
                  <a:gd name="T53" fmla="*/ 54 h 60"/>
                  <a:gd name="T54" fmla="*/ 48 w 60"/>
                  <a:gd name="T55" fmla="*/ 54 h 60"/>
                  <a:gd name="T56" fmla="*/ 54 w 60"/>
                  <a:gd name="T57" fmla="*/ 48 h 60"/>
                  <a:gd name="T58" fmla="*/ 54 w 60"/>
                  <a:gd name="T59" fmla="*/ 42 h 60"/>
                  <a:gd name="T60" fmla="*/ 60 w 60"/>
                  <a:gd name="T61" fmla="*/ 42 h 60"/>
                  <a:gd name="T62" fmla="*/ 60 w 60"/>
                  <a:gd name="T63" fmla="*/ 36 h 60"/>
                  <a:gd name="T64" fmla="*/ 60 w 60"/>
                  <a:gd name="T65" fmla="*/ 30 h 6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0" h="60">
                    <a:moveTo>
                      <a:pt x="60" y="30"/>
                    </a:moveTo>
                    <a:lnTo>
                      <a:pt x="60" y="24"/>
                    </a:lnTo>
                    <a:lnTo>
                      <a:pt x="60" y="18"/>
                    </a:lnTo>
                    <a:lnTo>
                      <a:pt x="54" y="12"/>
                    </a:lnTo>
                    <a:lnTo>
                      <a:pt x="54" y="6"/>
                    </a:lnTo>
                    <a:lnTo>
                      <a:pt x="48" y="6"/>
                    </a:lnTo>
                    <a:lnTo>
                      <a:pt x="42" y="0"/>
                    </a:lnTo>
                    <a:lnTo>
                      <a:pt x="36" y="0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6" y="12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8" y="54"/>
                    </a:lnTo>
                    <a:lnTo>
                      <a:pt x="24" y="60"/>
                    </a:lnTo>
                    <a:lnTo>
                      <a:pt x="30" y="60"/>
                    </a:lnTo>
                    <a:lnTo>
                      <a:pt x="36" y="60"/>
                    </a:lnTo>
                    <a:lnTo>
                      <a:pt x="42" y="54"/>
                    </a:lnTo>
                    <a:lnTo>
                      <a:pt x="48" y="54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60" y="42"/>
                    </a:lnTo>
                    <a:lnTo>
                      <a:pt x="60" y="36"/>
                    </a:lnTo>
                    <a:lnTo>
                      <a:pt x="60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8" name="Freeform 290"/>
              <p:cNvSpPr/>
              <p:nvPr/>
            </p:nvSpPr>
            <p:spPr bwMode="auto">
              <a:xfrm>
                <a:off x="3492" y="1545"/>
                <a:ext cx="60" cy="60"/>
              </a:xfrm>
              <a:custGeom>
                <a:avLst/>
                <a:gdLst>
                  <a:gd name="T0" fmla="*/ 60 w 60"/>
                  <a:gd name="T1" fmla="*/ 30 h 60"/>
                  <a:gd name="T2" fmla="*/ 60 w 60"/>
                  <a:gd name="T3" fmla="*/ 24 h 60"/>
                  <a:gd name="T4" fmla="*/ 60 w 60"/>
                  <a:gd name="T5" fmla="*/ 18 h 60"/>
                  <a:gd name="T6" fmla="*/ 54 w 60"/>
                  <a:gd name="T7" fmla="*/ 12 h 60"/>
                  <a:gd name="T8" fmla="*/ 54 w 60"/>
                  <a:gd name="T9" fmla="*/ 6 h 60"/>
                  <a:gd name="T10" fmla="*/ 48 w 60"/>
                  <a:gd name="T11" fmla="*/ 6 h 60"/>
                  <a:gd name="T12" fmla="*/ 42 w 60"/>
                  <a:gd name="T13" fmla="*/ 0 h 60"/>
                  <a:gd name="T14" fmla="*/ 36 w 60"/>
                  <a:gd name="T15" fmla="*/ 0 h 60"/>
                  <a:gd name="T16" fmla="*/ 30 w 60"/>
                  <a:gd name="T17" fmla="*/ 0 h 60"/>
                  <a:gd name="T18" fmla="*/ 24 w 60"/>
                  <a:gd name="T19" fmla="*/ 0 h 60"/>
                  <a:gd name="T20" fmla="*/ 18 w 60"/>
                  <a:gd name="T21" fmla="*/ 0 h 60"/>
                  <a:gd name="T22" fmla="*/ 12 w 60"/>
                  <a:gd name="T23" fmla="*/ 6 h 60"/>
                  <a:gd name="T24" fmla="*/ 6 w 60"/>
                  <a:gd name="T25" fmla="*/ 6 h 60"/>
                  <a:gd name="T26" fmla="*/ 6 w 60"/>
                  <a:gd name="T27" fmla="*/ 12 h 60"/>
                  <a:gd name="T28" fmla="*/ 0 w 60"/>
                  <a:gd name="T29" fmla="*/ 18 h 60"/>
                  <a:gd name="T30" fmla="*/ 0 w 60"/>
                  <a:gd name="T31" fmla="*/ 24 h 60"/>
                  <a:gd name="T32" fmla="*/ 0 w 60"/>
                  <a:gd name="T33" fmla="*/ 30 h 60"/>
                  <a:gd name="T34" fmla="*/ 0 w 60"/>
                  <a:gd name="T35" fmla="*/ 36 h 60"/>
                  <a:gd name="T36" fmla="*/ 6 w 60"/>
                  <a:gd name="T37" fmla="*/ 42 h 60"/>
                  <a:gd name="T38" fmla="*/ 6 w 60"/>
                  <a:gd name="T39" fmla="*/ 48 h 60"/>
                  <a:gd name="T40" fmla="*/ 12 w 60"/>
                  <a:gd name="T41" fmla="*/ 48 h 60"/>
                  <a:gd name="T42" fmla="*/ 12 w 60"/>
                  <a:gd name="T43" fmla="*/ 54 h 60"/>
                  <a:gd name="T44" fmla="*/ 18 w 60"/>
                  <a:gd name="T45" fmla="*/ 54 h 60"/>
                  <a:gd name="T46" fmla="*/ 24 w 60"/>
                  <a:gd name="T47" fmla="*/ 60 h 60"/>
                  <a:gd name="T48" fmla="*/ 30 w 60"/>
                  <a:gd name="T49" fmla="*/ 60 h 60"/>
                  <a:gd name="T50" fmla="*/ 36 w 60"/>
                  <a:gd name="T51" fmla="*/ 60 h 60"/>
                  <a:gd name="T52" fmla="*/ 42 w 60"/>
                  <a:gd name="T53" fmla="*/ 54 h 60"/>
                  <a:gd name="T54" fmla="*/ 48 w 60"/>
                  <a:gd name="T55" fmla="*/ 54 h 60"/>
                  <a:gd name="T56" fmla="*/ 54 w 60"/>
                  <a:gd name="T57" fmla="*/ 48 h 60"/>
                  <a:gd name="T58" fmla="*/ 54 w 60"/>
                  <a:gd name="T59" fmla="*/ 42 h 60"/>
                  <a:gd name="T60" fmla="*/ 60 w 60"/>
                  <a:gd name="T61" fmla="*/ 42 h 60"/>
                  <a:gd name="T62" fmla="*/ 60 w 60"/>
                  <a:gd name="T63" fmla="*/ 36 h 60"/>
                  <a:gd name="T64" fmla="*/ 60 w 60"/>
                  <a:gd name="T65" fmla="*/ 30 h 6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0" h="60">
                    <a:moveTo>
                      <a:pt x="60" y="30"/>
                    </a:moveTo>
                    <a:lnTo>
                      <a:pt x="60" y="24"/>
                    </a:lnTo>
                    <a:lnTo>
                      <a:pt x="60" y="18"/>
                    </a:lnTo>
                    <a:lnTo>
                      <a:pt x="54" y="12"/>
                    </a:lnTo>
                    <a:lnTo>
                      <a:pt x="54" y="6"/>
                    </a:lnTo>
                    <a:lnTo>
                      <a:pt x="48" y="6"/>
                    </a:lnTo>
                    <a:lnTo>
                      <a:pt x="42" y="0"/>
                    </a:lnTo>
                    <a:lnTo>
                      <a:pt x="36" y="0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6" y="12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8" y="54"/>
                    </a:lnTo>
                    <a:lnTo>
                      <a:pt x="24" y="60"/>
                    </a:lnTo>
                    <a:lnTo>
                      <a:pt x="30" y="60"/>
                    </a:lnTo>
                    <a:lnTo>
                      <a:pt x="36" y="60"/>
                    </a:lnTo>
                    <a:lnTo>
                      <a:pt x="42" y="54"/>
                    </a:lnTo>
                    <a:lnTo>
                      <a:pt x="48" y="54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60" y="42"/>
                    </a:lnTo>
                    <a:lnTo>
                      <a:pt x="60" y="36"/>
                    </a:lnTo>
                    <a:lnTo>
                      <a:pt x="60" y="3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9" name="Freeform 291"/>
              <p:cNvSpPr/>
              <p:nvPr/>
            </p:nvSpPr>
            <p:spPr bwMode="auto">
              <a:xfrm>
                <a:off x="3528" y="1545"/>
                <a:ext cx="36" cy="24"/>
              </a:xfrm>
              <a:custGeom>
                <a:avLst/>
                <a:gdLst>
                  <a:gd name="T0" fmla="*/ 0 w 36"/>
                  <a:gd name="T1" fmla="*/ 24 h 24"/>
                  <a:gd name="T2" fmla="*/ 24 w 36"/>
                  <a:gd name="T3" fmla="*/ 0 h 24"/>
                  <a:gd name="T4" fmla="*/ 36 w 36"/>
                  <a:gd name="T5" fmla="*/ 18 h 24"/>
                  <a:gd name="T6" fmla="*/ 0 w 36"/>
                  <a:gd name="T7" fmla="*/ 24 h 2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6" h="24">
                    <a:moveTo>
                      <a:pt x="0" y="24"/>
                    </a:moveTo>
                    <a:lnTo>
                      <a:pt x="24" y="0"/>
                    </a:lnTo>
                    <a:lnTo>
                      <a:pt x="36" y="1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D1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00" name="Freeform 292"/>
              <p:cNvSpPr/>
              <p:nvPr/>
            </p:nvSpPr>
            <p:spPr bwMode="auto">
              <a:xfrm>
                <a:off x="3468" y="1563"/>
                <a:ext cx="30" cy="48"/>
              </a:xfrm>
              <a:custGeom>
                <a:avLst/>
                <a:gdLst>
                  <a:gd name="T0" fmla="*/ 6 w 30"/>
                  <a:gd name="T1" fmla="*/ 0 h 48"/>
                  <a:gd name="T2" fmla="*/ 0 w 30"/>
                  <a:gd name="T3" fmla="*/ 6 h 48"/>
                  <a:gd name="T4" fmla="*/ 0 w 30"/>
                  <a:gd name="T5" fmla="*/ 6 h 48"/>
                  <a:gd name="T6" fmla="*/ 0 w 30"/>
                  <a:gd name="T7" fmla="*/ 18 h 48"/>
                  <a:gd name="T8" fmla="*/ 0 w 30"/>
                  <a:gd name="T9" fmla="*/ 24 h 48"/>
                  <a:gd name="T10" fmla="*/ 0 w 30"/>
                  <a:gd name="T11" fmla="*/ 30 h 48"/>
                  <a:gd name="T12" fmla="*/ 6 w 30"/>
                  <a:gd name="T13" fmla="*/ 36 h 48"/>
                  <a:gd name="T14" fmla="*/ 6 w 30"/>
                  <a:gd name="T15" fmla="*/ 36 h 48"/>
                  <a:gd name="T16" fmla="*/ 12 w 30"/>
                  <a:gd name="T17" fmla="*/ 42 h 48"/>
                  <a:gd name="T18" fmla="*/ 18 w 30"/>
                  <a:gd name="T19" fmla="*/ 48 h 48"/>
                  <a:gd name="T20" fmla="*/ 24 w 30"/>
                  <a:gd name="T21" fmla="*/ 48 h 48"/>
                  <a:gd name="T22" fmla="*/ 30 w 30"/>
                  <a:gd name="T23" fmla="*/ 48 h 48"/>
                  <a:gd name="T24" fmla="*/ 30 w 30"/>
                  <a:gd name="T25" fmla="*/ 48 h 4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6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12" y="42"/>
                    </a:lnTo>
                    <a:lnTo>
                      <a:pt x="18" y="48"/>
                    </a:lnTo>
                    <a:lnTo>
                      <a:pt x="24" y="48"/>
                    </a:lnTo>
                    <a:lnTo>
                      <a:pt x="30" y="4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01" name="Freeform 293"/>
              <p:cNvSpPr/>
              <p:nvPr/>
            </p:nvSpPr>
            <p:spPr bwMode="auto">
              <a:xfrm>
                <a:off x="3774" y="1527"/>
                <a:ext cx="42" cy="60"/>
              </a:xfrm>
              <a:custGeom>
                <a:avLst/>
                <a:gdLst>
                  <a:gd name="T0" fmla="*/ 0 w 42"/>
                  <a:gd name="T1" fmla="*/ 30 h 60"/>
                  <a:gd name="T2" fmla="*/ 0 w 42"/>
                  <a:gd name="T3" fmla="*/ 24 h 60"/>
                  <a:gd name="T4" fmla="*/ 0 w 42"/>
                  <a:gd name="T5" fmla="*/ 18 h 60"/>
                  <a:gd name="T6" fmla="*/ 6 w 42"/>
                  <a:gd name="T7" fmla="*/ 12 h 60"/>
                  <a:gd name="T8" fmla="*/ 6 w 42"/>
                  <a:gd name="T9" fmla="*/ 6 h 60"/>
                  <a:gd name="T10" fmla="*/ 12 w 42"/>
                  <a:gd name="T11" fmla="*/ 0 h 60"/>
                  <a:gd name="T12" fmla="*/ 12 w 42"/>
                  <a:gd name="T13" fmla="*/ 0 h 60"/>
                  <a:gd name="T14" fmla="*/ 18 w 42"/>
                  <a:gd name="T15" fmla="*/ 0 h 60"/>
                  <a:gd name="T16" fmla="*/ 18 w 42"/>
                  <a:gd name="T17" fmla="*/ 0 h 60"/>
                  <a:gd name="T18" fmla="*/ 24 w 42"/>
                  <a:gd name="T19" fmla="*/ 0 h 60"/>
                  <a:gd name="T20" fmla="*/ 30 w 42"/>
                  <a:gd name="T21" fmla="*/ 0 h 60"/>
                  <a:gd name="T22" fmla="*/ 30 w 42"/>
                  <a:gd name="T23" fmla="*/ 6 h 60"/>
                  <a:gd name="T24" fmla="*/ 36 w 42"/>
                  <a:gd name="T25" fmla="*/ 6 h 60"/>
                  <a:gd name="T26" fmla="*/ 36 w 42"/>
                  <a:gd name="T27" fmla="*/ 12 h 60"/>
                  <a:gd name="T28" fmla="*/ 36 w 42"/>
                  <a:gd name="T29" fmla="*/ 18 h 60"/>
                  <a:gd name="T30" fmla="*/ 42 w 42"/>
                  <a:gd name="T31" fmla="*/ 24 h 60"/>
                  <a:gd name="T32" fmla="*/ 42 w 42"/>
                  <a:gd name="T33" fmla="*/ 30 h 60"/>
                  <a:gd name="T34" fmla="*/ 42 w 42"/>
                  <a:gd name="T35" fmla="*/ 36 h 60"/>
                  <a:gd name="T36" fmla="*/ 36 w 42"/>
                  <a:gd name="T37" fmla="*/ 42 h 60"/>
                  <a:gd name="T38" fmla="*/ 36 w 42"/>
                  <a:gd name="T39" fmla="*/ 42 h 60"/>
                  <a:gd name="T40" fmla="*/ 36 w 42"/>
                  <a:gd name="T41" fmla="*/ 48 h 60"/>
                  <a:gd name="T42" fmla="*/ 30 w 42"/>
                  <a:gd name="T43" fmla="*/ 54 h 60"/>
                  <a:gd name="T44" fmla="*/ 30 w 42"/>
                  <a:gd name="T45" fmla="*/ 54 h 60"/>
                  <a:gd name="T46" fmla="*/ 24 w 42"/>
                  <a:gd name="T47" fmla="*/ 60 h 60"/>
                  <a:gd name="T48" fmla="*/ 18 w 42"/>
                  <a:gd name="T49" fmla="*/ 60 h 60"/>
                  <a:gd name="T50" fmla="*/ 18 w 42"/>
                  <a:gd name="T51" fmla="*/ 60 h 60"/>
                  <a:gd name="T52" fmla="*/ 12 w 42"/>
                  <a:gd name="T53" fmla="*/ 54 h 60"/>
                  <a:gd name="T54" fmla="*/ 6 w 42"/>
                  <a:gd name="T55" fmla="*/ 54 h 60"/>
                  <a:gd name="T56" fmla="*/ 6 w 42"/>
                  <a:gd name="T57" fmla="*/ 48 h 60"/>
                  <a:gd name="T58" fmla="*/ 6 w 42"/>
                  <a:gd name="T59" fmla="*/ 42 h 60"/>
                  <a:gd name="T60" fmla="*/ 0 w 42"/>
                  <a:gd name="T61" fmla="*/ 36 h 60"/>
                  <a:gd name="T62" fmla="*/ 0 w 42"/>
                  <a:gd name="T63" fmla="*/ 36 h 60"/>
                  <a:gd name="T64" fmla="*/ 0 w 42"/>
                  <a:gd name="T65" fmla="*/ 30 h 6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2" h="60">
                    <a:moveTo>
                      <a:pt x="0" y="30"/>
                    </a:moveTo>
                    <a:lnTo>
                      <a:pt x="0" y="24"/>
                    </a:lnTo>
                    <a:lnTo>
                      <a:pt x="0" y="18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36" y="12"/>
                    </a:lnTo>
                    <a:lnTo>
                      <a:pt x="36" y="18"/>
                    </a:lnTo>
                    <a:lnTo>
                      <a:pt x="42" y="24"/>
                    </a:lnTo>
                    <a:lnTo>
                      <a:pt x="42" y="30"/>
                    </a:lnTo>
                    <a:lnTo>
                      <a:pt x="42" y="36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0" y="54"/>
                    </a:lnTo>
                    <a:lnTo>
                      <a:pt x="24" y="60"/>
                    </a:lnTo>
                    <a:lnTo>
                      <a:pt x="18" y="60"/>
                    </a:lnTo>
                    <a:lnTo>
                      <a:pt x="12" y="54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0" y="3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02" name="Freeform 294"/>
              <p:cNvSpPr/>
              <p:nvPr/>
            </p:nvSpPr>
            <p:spPr bwMode="auto">
              <a:xfrm>
                <a:off x="3774" y="1527"/>
                <a:ext cx="42" cy="60"/>
              </a:xfrm>
              <a:custGeom>
                <a:avLst/>
                <a:gdLst>
                  <a:gd name="T0" fmla="*/ 0 w 42"/>
                  <a:gd name="T1" fmla="*/ 30 h 60"/>
                  <a:gd name="T2" fmla="*/ 0 w 42"/>
                  <a:gd name="T3" fmla="*/ 24 h 60"/>
                  <a:gd name="T4" fmla="*/ 0 w 42"/>
                  <a:gd name="T5" fmla="*/ 18 h 60"/>
                  <a:gd name="T6" fmla="*/ 6 w 42"/>
                  <a:gd name="T7" fmla="*/ 12 h 60"/>
                  <a:gd name="T8" fmla="*/ 6 w 42"/>
                  <a:gd name="T9" fmla="*/ 6 h 60"/>
                  <a:gd name="T10" fmla="*/ 12 w 42"/>
                  <a:gd name="T11" fmla="*/ 0 h 60"/>
                  <a:gd name="T12" fmla="*/ 12 w 42"/>
                  <a:gd name="T13" fmla="*/ 0 h 60"/>
                  <a:gd name="T14" fmla="*/ 18 w 42"/>
                  <a:gd name="T15" fmla="*/ 0 h 60"/>
                  <a:gd name="T16" fmla="*/ 18 w 42"/>
                  <a:gd name="T17" fmla="*/ 0 h 60"/>
                  <a:gd name="T18" fmla="*/ 24 w 42"/>
                  <a:gd name="T19" fmla="*/ 0 h 60"/>
                  <a:gd name="T20" fmla="*/ 30 w 42"/>
                  <a:gd name="T21" fmla="*/ 0 h 60"/>
                  <a:gd name="T22" fmla="*/ 30 w 42"/>
                  <a:gd name="T23" fmla="*/ 6 h 60"/>
                  <a:gd name="T24" fmla="*/ 36 w 42"/>
                  <a:gd name="T25" fmla="*/ 6 h 60"/>
                  <a:gd name="T26" fmla="*/ 36 w 42"/>
                  <a:gd name="T27" fmla="*/ 12 h 60"/>
                  <a:gd name="T28" fmla="*/ 36 w 42"/>
                  <a:gd name="T29" fmla="*/ 18 h 60"/>
                  <a:gd name="T30" fmla="*/ 42 w 42"/>
                  <a:gd name="T31" fmla="*/ 24 h 60"/>
                  <a:gd name="T32" fmla="*/ 42 w 42"/>
                  <a:gd name="T33" fmla="*/ 30 h 60"/>
                  <a:gd name="T34" fmla="*/ 42 w 42"/>
                  <a:gd name="T35" fmla="*/ 36 h 60"/>
                  <a:gd name="T36" fmla="*/ 36 w 42"/>
                  <a:gd name="T37" fmla="*/ 42 h 60"/>
                  <a:gd name="T38" fmla="*/ 36 w 42"/>
                  <a:gd name="T39" fmla="*/ 42 h 60"/>
                  <a:gd name="T40" fmla="*/ 36 w 42"/>
                  <a:gd name="T41" fmla="*/ 48 h 60"/>
                  <a:gd name="T42" fmla="*/ 30 w 42"/>
                  <a:gd name="T43" fmla="*/ 54 h 60"/>
                  <a:gd name="T44" fmla="*/ 30 w 42"/>
                  <a:gd name="T45" fmla="*/ 54 h 60"/>
                  <a:gd name="T46" fmla="*/ 24 w 42"/>
                  <a:gd name="T47" fmla="*/ 60 h 60"/>
                  <a:gd name="T48" fmla="*/ 18 w 42"/>
                  <a:gd name="T49" fmla="*/ 60 h 60"/>
                  <a:gd name="T50" fmla="*/ 18 w 42"/>
                  <a:gd name="T51" fmla="*/ 60 h 60"/>
                  <a:gd name="T52" fmla="*/ 12 w 42"/>
                  <a:gd name="T53" fmla="*/ 54 h 60"/>
                  <a:gd name="T54" fmla="*/ 6 w 42"/>
                  <a:gd name="T55" fmla="*/ 54 h 60"/>
                  <a:gd name="T56" fmla="*/ 6 w 42"/>
                  <a:gd name="T57" fmla="*/ 48 h 60"/>
                  <a:gd name="T58" fmla="*/ 6 w 42"/>
                  <a:gd name="T59" fmla="*/ 42 h 60"/>
                  <a:gd name="T60" fmla="*/ 0 w 42"/>
                  <a:gd name="T61" fmla="*/ 36 h 60"/>
                  <a:gd name="T62" fmla="*/ 0 w 42"/>
                  <a:gd name="T63" fmla="*/ 36 h 60"/>
                  <a:gd name="T64" fmla="*/ 0 w 42"/>
                  <a:gd name="T65" fmla="*/ 30 h 6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2" h="60">
                    <a:moveTo>
                      <a:pt x="0" y="30"/>
                    </a:moveTo>
                    <a:lnTo>
                      <a:pt x="0" y="24"/>
                    </a:lnTo>
                    <a:lnTo>
                      <a:pt x="0" y="18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36" y="12"/>
                    </a:lnTo>
                    <a:lnTo>
                      <a:pt x="36" y="18"/>
                    </a:lnTo>
                    <a:lnTo>
                      <a:pt x="42" y="24"/>
                    </a:lnTo>
                    <a:lnTo>
                      <a:pt x="42" y="30"/>
                    </a:lnTo>
                    <a:lnTo>
                      <a:pt x="42" y="36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0" y="54"/>
                    </a:lnTo>
                    <a:lnTo>
                      <a:pt x="24" y="60"/>
                    </a:lnTo>
                    <a:lnTo>
                      <a:pt x="18" y="60"/>
                    </a:lnTo>
                    <a:lnTo>
                      <a:pt x="12" y="54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0" y="36"/>
                    </a:lnTo>
                    <a:lnTo>
                      <a:pt x="0" y="3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03" name="Freeform 295"/>
              <p:cNvSpPr/>
              <p:nvPr/>
            </p:nvSpPr>
            <p:spPr bwMode="auto">
              <a:xfrm>
                <a:off x="3768" y="1527"/>
                <a:ext cx="24" cy="24"/>
              </a:xfrm>
              <a:custGeom>
                <a:avLst/>
                <a:gdLst>
                  <a:gd name="T0" fmla="*/ 24 w 24"/>
                  <a:gd name="T1" fmla="*/ 24 h 24"/>
                  <a:gd name="T2" fmla="*/ 6 w 24"/>
                  <a:gd name="T3" fmla="*/ 0 h 24"/>
                  <a:gd name="T4" fmla="*/ 0 w 24"/>
                  <a:gd name="T5" fmla="*/ 18 h 24"/>
                  <a:gd name="T6" fmla="*/ 24 w 24"/>
                  <a:gd name="T7" fmla="*/ 24 h 2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4" h="24">
                    <a:moveTo>
                      <a:pt x="24" y="24"/>
                    </a:moveTo>
                    <a:lnTo>
                      <a:pt x="6" y="0"/>
                    </a:lnTo>
                    <a:lnTo>
                      <a:pt x="0" y="18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D1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04" name="Freeform 296"/>
              <p:cNvSpPr/>
              <p:nvPr/>
            </p:nvSpPr>
            <p:spPr bwMode="auto">
              <a:xfrm>
                <a:off x="3810" y="1545"/>
                <a:ext cx="24" cy="48"/>
              </a:xfrm>
              <a:custGeom>
                <a:avLst/>
                <a:gdLst>
                  <a:gd name="T0" fmla="*/ 18 w 24"/>
                  <a:gd name="T1" fmla="*/ 0 h 48"/>
                  <a:gd name="T2" fmla="*/ 18 w 24"/>
                  <a:gd name="T3" fmla="*/ 0 h 48"/>
                  <a:gd name="T4" fmla="*/ 18 w 24"/>
                  <a:gd name="T5" fmla="*/ 6 h 48"/>
                  <a:gd name="T6" fmla="*/ 24 w 24"/>
                  <a:gd name="T7" fmla="*/ 18 h 48"/>
                  <a:gd name="T8" fmla="*/ 18 w 24"/>
                  <a:gd name="T9" fmla="*/ 24 h 48"/>
                  <a:gd name="T10" fmla="*/ 18 w 24"/>
                  <a:gd name="T11" fmla="*/ 30 h 48"/>
                  <a:gd name="T12" fmla="*/ 18 w 24"/>
                  <a:gd name="T13" fmla="*/ 36 h 48"/>
                  <a:gd name="T14" fmla="*/ 12 w 24"/>
                  <a:gd name="T15" fmla="*/ 36 h 48"/>
                  <a:gd name="T16" fmla="*/ 12 w 24"/>
                  <a:gd name="T17" fmla="*/ 42 h 48"/>
                  <a:gd name="T18" fmla="*/ 6 w 24"/>
                  <a:gd name="T19" fmla="*/ 48 h 48"/>
                  <a:gd name="T20" fmla="*/ 6 w 24"/>
                  <a:gd name="T21" fmla="*/ 48 h 48"/>
                  <a:gd name="T22" fmla="*/ 0 w 24"/>
                  <a:gd name="T23" fmla="*/ 48 h 48"/>
                  <a:gd name="T24" fmla="*/ 0 w 24"/>
                  <a:gd name="T25" fmla="*/ 48 h 4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4" h="48">
                    <a:moveTo>
                      <a:pt x="18" y="0"/>
                    </a:moveTo>
                    <a:lnTo>
                      <a:pt x="18" y="0"/>
                    </a:lnTo>
                    <a:lnTo>
                      <a:pt x="18" y="6"/>
                    </a:lnTo>
                    <a:lnTo>
                      <a:pt x="24" y="18"/>
                    </a:lnTo>
                    <a:lnTo>
                      <a:pt x="18" y="24"/>
                    </a:lnTo>
                    <a:lnTo>
                      <a:pt x="18" y="30"/>
                    </a:lnTo>
                    <a:lnTo>
                      <a:pt x="18" y="36"/>
                    </a:lnTo>
                    <a:lnTo>
                      <a:pt x="12" y="36"/>
                    </a:lnTo>
                    <a:lnTo>
                      <a:pt x="12" y="42"/>
                    </a:lnTo>
                    <a:lnTo>
                      <a:pt x="6" y="48"/>
                    </a:lnTo>
                    <a:lnTo>
                      <a:pt x="0" y="4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05" name="Freeform 297"/>
              <p:cNvSpPr/>
              <p:nvPr/>
            </p:nvSpPr>
            <p:spPr bwMode="auto">
              <a:xfrm>
                <a:off x="3660" y="1503"/>
                <a:ext cx="6" cy="36"/>
              </a:xfrm>
              <a:custGeom>
                <a:avLst/>
                <a:gdLst>
                  <a:gd name="T0" fmla="*/ 0 w 6"/>
                  <a:gd name="T1" fmla="*/ 0 h 36"/>
                  <a:gd name="T2" fmla="*/ 0 w 6"/>
                  <a:gd name="T3" fmla="*/ 12 h 36"/>
                  <a:gd name="T4" fmla="*/ 6 w 6"/>
                  <a:gd name="T5" fmla="*/ 36 h 3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" h="36">
                    <a:moveTo>
                      <a:pt x="0" y="0"/>
                    </a:moveTo>
                    <a:lnTo>
                      <a:pt x="0" y="12"/>
                    </a:lnTo>
                    <a:lnTo>
                      <a:pt x="6" y="3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06" name="Freeform 298"/>
              <p:cNvSpPr/>
              <p:nvPr/>
            </p:nvSpPr>
            <p:spPr bwMode="auto">
              <a:xfrm>
                <a:off x="3390" y="1593"/>
                <a:ext cx="276" cy="222"/>
              </a:xfrm>
              <a:custGeom>
                <a:avLst/>
                <a:gdLst>
                  <a:gd name="T0" fmla="*/ 276 w 276"/>
                  <a:gd name="T1" fmla="*/ 0 h 222"/>
                  <a:gd name="T2" fmla="*/ 276 w 276"/>
                  <a:gd name="T3" fmla="*/ 24 h 222"/>
                  <a:gd name="T4" fmla="*/ 276 w 276"/>
                  <a:gd name="T5" fmla="*/ 48 h 222"/>
                  <a:gd name="T6" fmla="*/ 270 w 276"/>
                  <a:gd name="T7" fmla="*/ 72 h 222"/>
                  <a:gd name="T8" fmla="*/ 270 w 276"/>
                  <a:gd name="T9" fmla="*/ 96 h 222"/>
                  <a:gd name="T10" fmla="*/ 264 w 276"/>
                  <a:gd name="T11" fmla="*/ 120 h 222"/>
                  <a:gd name="T12" fmla="*/ 258 w 276"/>
                  <a:gd name="T13" fmla="*/ 144 h 222"/>
                  <a:gd name="T14" fmla="*/ 228 w 276"/>
                  <a:gd name="T15" fmla="*/ 156 h 222"/>
                  <a:gd name="T16" fmla="*/ 198 w 276"/>
                  <a:gd name="T17" fmla="*/ 168 h 222"/>
                  <a:gd name="T18" fmla="*/ 162 w 276"/>
                  <a:gd name="T19" fmla="*/ 180 h 222"/>
                  <a:gd name="T20" fmla="*/ 132 w 276"/>
                  <a:gd name="T21" fmla="*/ 192 h 222"/>
                  <a:gd name="T22" fmla="*/ 96 w 276"/>
                  <a:gd name="T23" fmla="*/ 198 h 222"/>
                  <a:gd name="T24" fmla="*/ 66 w 276"/>
                  <a:gd name="T25" fmla="*/ 210 h 222"/>
                  <a:gd name="T26" fmla="*/ 30 w 276"/>
                  <a:gd name="T27" fmla="*/ 216 h 222"/>
                  <a:gd name="T28" fmla="*/ 0 w 276"/>
                  <a:gd name="T29" fmla="*/ 222 h 222"/>
                  <a:gd name="T30" fmla="*/ 0 w 276"/>
                  <a:gd name="T31" fmla="*/ 222 h 22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76" h="222">
                    <a:moveTo>
                      <a:pt x="276" y="0"/>
                    </a:moveTo>
                    <a:lnTo>
                      <a:pt x="276" y="24"/>
                    </a:lnTo>
                    <a:lnTo>
                      <a:pt x="276" y="48"/>
                    </a:lnTo>
                    <a:lnTo>
                      <a:pt x="270" y="72"/>
                    </a:lnTo>
                    <a:lnTo>
                      <a:pt x="270" y="96"/>
                    </a:lnTo>
                    <a:lnTo>
                      <a:pt x="264" y="120"/>
                    </a:lnTo>
                    <a:lnTo>
                      <a:pt x="258" y="144"/>
                    </a:lnTo>
                    <a:lnTo>
                      <a:pt x="228" y="156"/>
                    </a:lnTo>
                    <a:lnTo>
                      <a:pt x="198" y="168"/>
                    </a:lnTo>
                    <a:lnTo>
                      <a:pt x="162" y="180"/>
                    </a:lnTo>
                    <a:lnTo>
                      <a:pt x="132" y="192"/>
                    </a:lnTo>
                    <a:lnTo>
                      <a:pt x="96" y="198"/>
                    </a:lnTo>
                    <a:lnTo>
                      <a:pt x="66" y="210"/>
                    </a:lnTo>
                    <a:lnTo>
                      <a:pt x="30" y="216"/>
                    </a:lnTo>
                    <a:lnTo>
                      <a:pt x="0" y="22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07" name="Freeform 299"/>
              <p:cNvSpPr/>
              <p:nvPr/>
            </p:nvSpPr>
            <p:spPr bwMode="auto">
              <a:xfrm>
                <a:off x="3366" y="1497"/>
                <a:ext cx="258" cy="318"/>
              </a:xfrm>
              <a:custGeom>
                <a:avLst/>
                <a:gdLst>
                  <a:gd name="T0" fmla="*/ 24 w 258"/>
                  <a:gd name="T1" fmla="*/ 318 h 318"/>
                  <a:gd name="T2" fmla="*/ 24 w 258"/>
                  <a:gd name="T3" fmla="*/ 318 h 318"/>
                  <a:gd name="T4" fmla="*/ 18 w 258"/>
                  <a:gd name="T5" fmla="*/ 294 h 318"/>
                  <a:gd name="T6" fmla="*/ 12 w 258"/>
                  <a:gd name="T7" fmla="*/ 270 h 318"/>
                  <a:gd name="T8" fmla="*/ 6 w 258"/>
                  <a:gd name="T9" fmla="*/ 246 h 318"/>
                  <a:gd name="T10" fmla="*/ 6 w 258"/>
                  <a:gd name="T11" fmla="*/ 222 h 318"/>
                  <a:gd name="T12" fmla="*/ 0 w 258"/>
                  <a:gd name="T13" fmla="*/ 198 h 318"/>
                  <a:gd name="T14" fmla="*/ 0 w 258"/>
                  <a:gd name="T15" fmla="*/ 174 h 318"/>
                  <a:gd name="T16" fmla="*/ 0 w 258"/>
                  <a:gd name="T17" fmla="*/ 150 h 318"/>
                  <a:gd name="T18" fmla="*/ 6 w 258"/>
                  <a:gd name="T19" fmla="*/ 126 h 318"/>
                  <a:gd name="T20" fmla="*/ 6 w 258"/>
                  <a:gd name="T21" fmla="*/ 102 h 318"/>
                  <a:gd name="T22" fmla="*/ 12 w 258"/>
                  <a:gd name="T23" fmla="*/ 84 h 318"/>
                  <a:gd name="T24" fmla="*/ 12 w 258"/>
                  <a:gd name="T25" fmla="*/ 60 h 318"/>
                  <a:gd name="T26" fmla="*/ 24 w 258"/>
                  <a:gd name="T27" fmla="*/ 36 h 318"/>
                  <a:gd name="T28" fmla="*/ 30 w 258"/>
                  <a:gd name="T29" fmla="*/ 12 h 318"/>
                  <a:gd name="T30" fmla="*/ 36 w 258"/>
                  <a:gd name="T31" fmla="*/ 12 h 318"/>
                  <a:gd name="T32" fmla="*/ 66 w 258"/>
                  <a:gd name="T33" fmla="*/ 6 h 318"/>
                  <a:gd name="T34" fmla="*/ 102 w 258"/>
                  <a:gd name="T35" fmla="*/ 0 h 318"/>
                  <a:gd name="T36" fmla="*/ 132 w 258"/>
                  <a:gd name="T37" fmla="*/ 0 h 318"/>
                  <a:gd name="T38" fmla="*/ 162 w 258"/>
                  <a:gd name="T39" fmla="*/ 0 h 318"/>
                  <a:gd name="T40" fmla="*/ 198 w 258"/>
                  <a:gd name="T41" fmla="*/ 0 h 318"/>
                  <a:gd name="T42" fmla="*/ 228 w 258"/>
                  <a:gd name="T43" fmla="*/ 0 h 318"/>
                  <a:gd name="T44" fmla="*/ 258 w 258"/>
                  <a:gd name="T45" fmla="*/ 0 h 31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58" h="318">
                    <a:moveTo>
                      <a:pt x="24" y="318"/>
                    </a:moveTo>
                    <a:lnTo>
                      <a:pt x="24" y="318"/>
                    </a:lnTo>
                    <a:lnTo>
                      <a:pt x="18" y="294"/>
                    </a:lnTo>
                    <a:lnTo>
                      <a:pt x="12" y="270"/>
                    </a:lnTo>
                    <a:lnTo>
                      <a:pt x="6" y="246"/>
                    </a:lnTo>
                    <a:lnTo>
                      <a:pt x="6" y="222"/>
                    </a:lnTo>
                    <a:lnTo>
                      <a:pt x="0" y="198"/>
                    </a:lnTo>
                    <a:lnTo>
                      <a:pt x="0" y="174"/>
                    </a:lnTo>
                    <a:lnTo>
                      <a:pt x="0" y="150"/>
                    </a:lnTo>
                    <a:lnTo>
                      <a:pt x="6" y="126"/>
                    </a:lnTo>
                    <a:lnTo>
                      <a:pt x="6" y="102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24" y="36"/>
                    </a:lnTo>
                    <a:lnTo>
                      <a:pt x="30" y="12"/>
                    </a:lnTo>
                    <a:lnTo>
                      <a:pt x="36" y="12"/>
                    </a:lnTo>
                    <a:lnTo>
                      <a:pt x="66" y="6"/>
                    </a:lnTo>
                    <a:lnTo>
                      <a:pt x="102" y="0"/>
                    </a:lnTo>
                    <a:lnTo>
                      <a:pt x="132" y="0"/>
                    </a:lnTo>
                    <a:lnTo>
                      <a:pt x="162" y="0"/>
                    </a:lnTo>
                    <a:lnTo>
                      <a:pt x="198" y="0"/>
                    </a:lnTo>
                    <a:lnTo>
                      <a:pt x="228" y="0"/>
                    </a:lnTo>
                    <a:lnTo>
                      <a:pt x="25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08" name="Line 300"/>
              <p:cNvSpPr>
                <a:spLocks noChangeShapeType="1"/>
              </p:cNvSpPr>
              <p:nvPr/>
            </p:nvSpPr>
            <p:spPr bwMode="auto">
              <a:xfrm>
                <a:off x="3666" y="1587"/>
                <a:ext cx="6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09" name="Freeform 301"/>
              <p:cNvSpPr/>
              <p:nvPr/>
            </p:nvSpPr>
            <p:spPr bwMode="auto">
              <a:xfrm>
                <a:off x="3672" y="1479"/>
                <a:ext cx="246" cy="186"/>
              </a:xfrm>
              <a:custGeom>
                <a:avLst/>
                <a:gdLst>
                  <a:gd name="T0" fmla="*/ 0 w 246"/>
                  <a:gd name="T1" fmla="*/ 78 h 186"/>
                  <a:gd name="T2" fmla="*/ 54 w 246"/>
                  <a:gd name="T3" fmla="*/ 78 h 186"/>
                  <a:gd name="T4" fmla="*/ 60 w 246"/>
                  <a:gd name="T5" fmla="*/ 18 h 186"/>
                  <a:gd name="T6" fmla="*/ 66 w 246"/>
                  <a:gd name="T7" fmla="*/ 18 h 186"/>
                  <a:gd name="T8" fmla="*/ 78 w 246"/>
                  <a:gd name="T9" fmla="*/ 12 h 186"/>
                  <a:gd name="T10" fmla="*/ 96 w 246"/>
                  <a:gd name="T11" fmla="*/ 6 h 186"/>
                  <a:gd name="T12" fmla="*/ 114 w 246"/>
                  <a:gd name="T13" fmla="*/ 6 h 186"/>
                  <a:gd name="T14" fmla="*/ 132 w 246"/>
                  <a:gd name="T15" fmla="*/ 6 h 186"/>
                  <a:gd name="T16" fmla="*/ 150 w 246"/>
                  <a:gd name="T17" fmla="*/ 0 h 186"/>
                  <a:gd name="T18" fmla="*/ 168 w 246"/>
                  <a:gd name="T19" fmla="*/ 6 h 186"/>
                  <a:gd name="T20" fmla="*/ 186 w 246"/>
                  <a:gd name="T21" fmla="*/ 6 h 186"/>
                  <a:gd name="T22" fmla="*/ 204 w 246"/>
                  <a:gd name="T23" fmla="*/ 6 h 186"/>
                  <a:gd name="T24" fmla="*/ 222 w 246"/>
                  <a:gd name="T25" fmla="*/ 12 h 186"/>
                  <a:gd name="T26" fmla="*/ 240 w 246"/>
                  <a:gd name="T27" fmla="*/ 18 h 186"/>
                  <a:gd name="T28" fmla="*/ 240 w 246"/>
                  <a:gd name="T29" fmla="*/ 42 h 186"/>
                  <a:gd name="T30" fmla="*/ 240 w 246"/>
                  <a:gd name="T31" fmla="*/ 66 h 186"/>
                  <a:gd name="T32" fmla="*/ 246 w 246"/>
                  <a:gd name="T33" fmla="*/ 96 h 186"/>
                  <a:gd name="T34" fmla="*/ 246 w 246"/>
                  <a:gd name="T35" fmla="*/ 126 h 186"/>
                  <a:gd name="T36" fmla="*/ 246 w 246"/>
                  <a:gd name="T37" fmla="*/ 156 h 186"/>
                  <a:gd name="T38" fmla="*/ 240 w 246"/>
                  <a:gd name="T39" fmla="*/ 186 h 1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46" h="186">
                    <a:moveTo>
                      <a:pt x="0" y="78"/>
                    </a:moveTo>
                    <a:lnTo>
                      <a:pt x="54" y="78"/>
                    </a:lnTo>
                    <a:lnTo>
                      <a:pt x="60" y="18"/>
                    </a:lnTo>
                    <a:lnTo>
                      <a:pt x="66" y="18"/>
                    </a:lnTo>
                    <a:lnTo>
                      <a:pt x="78" y="12"/>
                    </a:lnTo>
                    <a:lnTo>
                      <a:pt x="96" y="6"/>
                    </a:lnTo>
                    <a:lnTo>
                      <a:pt x="114" y="6"/>
                    </a:lnTo>
                    <a:lnTo>
                      <a:pt x="132" y="6"/>
                    </a:lnTo>
                    <a:lnTo>
                      <a:pt x="150" y="0"/>
                    </a:lnTo>
                    <a:lnTo>
                      <a:pt x="168" y="6"/>
                    </a:lnTo>
                    <a:lnTo>
                      <a:pt x="186" y="6"/>
                    </a:lnTo>
                    <a:lnTo>
                      <a:pt x="204" y="6"/>
                    </a:lnTo>
                    <a:lnTo>
                      <a:pt x="222" y="12"/>
                    </a:lnTo>
                    <a:lnTo>
                      <a:pt x="240" y="18"/>
                    </a:lnTo>
                    <a:lnTo>
                      <a:pt x="240" y="42"/>
                    </a:lnTo>
                    <a:lnTo>
                      <a:pt x="240" y="66"/>
                    </a:lnTo>
                    <a:lnTo>
                      <a:pt x="246" y="96"/>
                    </a:lnTo>
                    <a:lnTo>
                      <a:pt x="246" y="126"/>
                    </a:lnTo>
                    <a:lnTo>
                      <a:pt x="246" y="156"/>
                    </a:lnTo>
                    <a:lnTo>
                      <a:pt x="240" y="18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10" name="Freeform 302"/>
              <p:cNvSpPr/>
              <p:nvPr/>
            </p:nvSpPr>
            <p:spPr bwMode="auto">
              <a:xfrm>
                <a:off x="3108" y="1587"/>
                <a:ext cx="258" cy="36"/>
              </a:xfrm>
              <a:custGeom>
                <a:avLst/>
                <a:gdLst>
                  <a:gd name="T0" fmla="*/ 258 w 258"/>
                  <a:gd name="T1" fmla="*/ 36 h 36"/>
                  <a:gd name="T2" fmla="*/ 210 w 258"/>
                  <a:gd name="T3" fmla="*/ 30 h 36"/>
                  <a:gd name="T4" fmla="*/ 168 w 258"/>
                  <a:gd name="T5" fmla="*/ 18 h 36"/>
                  <a:gd name="T6" fmla="*/ 126 w 258"/>
                  <a:gd name="T7" fmla="*/ 12 h 36"/>
                  <a:gd name="T8" fmla="*/ 78 w 258"/>
                  <a:gd name="T9" fmla="*/ 6 h 36"/>
                  <a:gd name="T10" fmla="*/ 36 w 258"/>
                  <a:gd name="T11" fmla="*/ 0 h 36"/>
                  <a:gd name="T12" fmla="*/ 0 w 258"/>
                  <a:gd name="T13" fmla="*/ 0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58" h="36">
                    <a:moveTo>
                      <a:pt x="258" y="36"/>
                    </a:moveTo>
                    <a:lnTo>
                      <a:pt x="210" y="30"/>
                    </a:lnTo>
                    <a:lnTo>
                      <a:pt x="168" y="18"/>
                    </a:lnTo>
                    <a:lnTo>
                      <a:pt x="126" y="12"/>
                    </a:lnTo>
                    <a:lnTo>
                      <a:pt x="78" y="6"/>
                    </a:lnTo>
                    <a:lnTo>
                      <a:pt x="36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11" name="Freeform 303"/>
              <p:cNvSpPr/>
              <p:nvPr/>
            </p:nvSpPr>
            <p:spPr bwMode="auto">
              <a:xfrm>
                <a:off x="3576" y="1941"/>
                <a:ext cx="204" cy="60"/>
              </a:xfrm>
              <a:custGeom>
                <a:avLst/>
                <a:gdLst>
                  <a:gd name="T0" fmla="*/ 0 w 204"/>
                  <a:gd name="T1" fmla="*/ 0 h 60"/>
                  <a:gd name="T2" fmla="*/ 12 w 204"/>
                  <a:gd name="T3" fmla="*/ 12 h 60"/>
                  <a:gd name="T4" fmla="*/ 24 w 204"/>
                  <a:gd name="T5" fmla="*/ 24 h 60"/>
                  <a:gd name="T6" fmla="*/ 36 w 204"/>
                  <a:gd name="T7" fmla="*/ 30 h 60"/>
                  <a:gd name="T8" fmla="*/ 54 w 204"/>
                  <a:gd name="T9" fmla="*/ 36 h 60"/>
                  <a:gd name="T10" fmla="*/ 66 w 204"/>
                  <a:gd name="T11" fmla="*/ 42 h 60"/>
                  <a:gd name="T12" fmla="*/ 78 w 204"/>
                  <a:gd name="T13" fmla="*/ 48 h 60"/>
                  <a:gd name="T14" fmla="*/ 96 w 204"/>
                  <a:gd name="T15" fmla="*/ 54 h 60"/>
                  <a:gd name="T16" fmla="*/ 108 w 204"/>
                  <a:gd name="T17" fmla="*/ 60 h 60"/>
                  <a:gd name="T18" fmla="*/ 126 w 204"/>
                  <a:gd name="T19" fmla="*/ 60 h 60"/>
                  <a:gd name="T20" fmla="*/ 144 w 204"/>
                  <a:gd name="T21" fmla="*/ 60 h 60"/>
                  <a:gd name="T22" fmla="*/ 156 w 204"/>
                  <a:gd name="T23" fmla="*/ 60 h 60"/>
                  <a:gd name="T24" fmla="*/ 174 w 204"/>
                  <a:gd name="T25" fmla="*/ 60 h 60"/>
                  <a:gd name="T26" fmla="*/ 186 w 204"/>
                  <a:gd name="T27" fmla="*/ 60 h 60"/>
                  <a:gd name="T28" fmla="*/ 204 w 204"/>
                  <a:gd name="T29" fmla="*/ 54 h 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04" h="60">
                    <a:moveTo>
                      <a:pt x="0" y="0"/>
                    </a:moveTo>
                    <a:lnTo>
                      <a:pt x="12" y="12"/>
                    </a:lnTo>
                    <a:lnTo>
                      <a:pt x="24" y="24"/>
                    </a:lnTo>
                    <a:lnTo>
                      <a:pt x="36" y="30"/>
                    </a:lnTo>
                    <a:lnTo>
                      <a:pt x="54" y="36"/>
                    </a:lnTo>
                    <a:lnTo>
                      <a:pt x="66" y="42"/>
                    </a:lnTo>
                    <a:lnTo>
                      <a:pt x="78" y="48"/>
                    </a:lnTo>
                    <a:lnTo>
                      <a:pt x="96" y="54"/>
                    </a:lnTo>
                    <a:lnTo>
                      <a:pt x="108" y="60"/>
                    </a:lnTo>
                    <a:lnTo>
                      <a:pt x="126" y="60"/>
                    </a:lnTo>
                    <a:lnTo>
                      <a:pt x="144" y="60"/>
                    </a:lnTo>
                    <a:lnTo>
                      <a:pt x="156" y="60"/>
                    </a:lnTo>
                    <a:lnTo>
                      <a:pt x="174" y="60"/>
                    </a:lnTo>
                    <a:lnTo>
                      <a:pt x="186" y="60"/>
                    </a:lnTo>
                    <a:lnTo>
                      <a:pt x="204" y="54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12" name="Freeform 304"/>
              <p:cNvSpPr/>
              <p:nvPr/>
            </p:nvSpPr>
            <p:spPr bwMode="auto">
              <a:xfrm>
                <a:off x="2940" y="1587"/>
                <a:ext cx="570" cy="588"/>
              </a:xfrm>
              <a:custGeom>
                <a:avLst/>
                <a:gdLst>
                  <a:gd name="T0" fmla="*/ 156 w 570"/>
                  <a:gd name="T1" fmla="*/ 0 h 588"/>
                  <a:gd name="T2" fmla="*/ 144 w 570"/>
                  <a:gd name="T3" fmla="*/ 0 h 588"/>
                  <a:gd name="T4" fmla="*/ 126 w 570"/>
                  <a:gd name="T5" fmla="*/ 0 h 588"/>
                  <a:gd name="T6" fmla="*/ 114 w 570"/>
                  <a:gd name="T7" fmla="*/ 6 h 588"/>
                  <a:gd name="T8" fmla="*/ 102 w 570"/>
                  <a:gd name="T9" fmla="*/ 18 h 588"/>
                  <a:gd name="T10" fmla="*/ 96 w 570"/>
                  <a:gd name="T11" fmla="*/ 30 h 588"/>
                  <a:gd name="T12" fmla="*/ 96 w 570"/>
                  <a:gd name="T13" fmla="*/ 48 h 588"/>
                  <a:gd name="T14" fmla="*/ 96 w 570"/>
                  <a:gd name="T15" fmla="*/ 60 h 588"/>
                  <a:gd name="T16" fmla="*/ 108 w 570"/>
                  <a:gd name="T17" fmla="*/ 72 h 588"/>
                  <a:gd name="T18" fmla="*/ 114 w 570"/>
                  <a:gd name="T19" fmla="*/ 84 h 588"/>
                  <a:gd name="T20" fmla="*/ 90 w 570"/>
                  <a:gd name="T21" fmla="*/ 102 h 588"/>
                  <a:gd name="T22" fmla="*/ 66 w 570"/>
                  <a:gd name="T23" fmla="*/ 126 h 588"/>
                  <a:gd name="T24" fmla="*/ 42 w 570"/>
                  <a:gd name="T25" fmla="*/ 150 h 588"/>
                  <a:gd name="T26" fmla="*/ 30 w 570"/>
                  <a:gd name="T27" fmla="*/ 180 h 588"/>
                  <a:gd name="T28" fmla="*/ 12 w 570"/>
                  <a:gd name="T29" fmla="*/ 210 h 588"/>
                  <a:gd name="T30" fmla="*/ 6 w 570"/>
                  <a:gd name="T31" fmla="*/ 240 h 588"/>
                  <a:gd name="T32" fmla="*/ 0 w 570"/>
                  <a:gd name="T33" fmla="*/ 276 h 588"/>
                  <a:gd name="T34" fmla="*/ 6 w 570"/>
                  <a:gd name="T35" fmla="*/ 306 h 588"/>
                  <a:gd name="T36" fmla="*/ 12 w 570"/>
                  <a:gd name="T37" fmla="*/ 342 h 588"/>
                  <a:gd name="T38" fmla="*/ 18 w 570"/>
                  <a:gd name="T39" fmla="*/ 372 h 588"/>
                  <a:gd name="T40" fmla="*/ 36 w 570"/>
                  <a:gd name="T41" fmla="*/ 402 h 588"/>
                  <a:gd name="T42" fmla="*/ 84 w 570"/>
                  <a:gd name="T43" fmla="*/ 450 h 588"/>
                  <a:gd name="T44" fmla="*/ 126 w 570"/>
                  <a:gd name="T45" fmla="*/ 486 h 588"/>
                  <a:gd name="T46" fmla="*/ 174 w 570"/>
                  <a:gd name="T47" fmla="*/ 510 h 588"/>
                  <a:gd name="T48" fmla="*/ 222 w 570"/>
                  <a:gd name="T49" fmla="*/ 534 h 588"/>
                  <a:gd name="T50" fmla="*/ 270 w 570"/>
                  <a:gd name="T51" fmla="*/ 558 h 588"/>
                  <a:gd name="T52" fmla="*/ 324 w 570"/>
                  <a:gd name="T53" fmla="*/ 570 h 588"/>
                  <a:gd name="T54" fmla="*/ 378 w 570"/>
                  <a:gd name="T55" fmla="*/ 582 h 588"/>
                  <a:gd name="T56" fmla="*/ 432 w 570"/>
                  <a:gd name="T57" fmla="*/ 588 h 588"/>
                  <a:gd name="T58" fmla="*/ 486 w 570"/>
                  <a:gd name="T59" fmla="*/ 588 h 588"/>
                  <a:gd name="T60" fmla="*/ 534 w 570"/>
                  <a:gd name="T61" fmla="*/ 588 h 588"/>
                  <a:gd name="T62" fmla="*/ 570 w 570"/>
                  <a:gd name="T63" fmla="*/ 582 h 58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70" h="588">
                    <a:moveTo>
                      <a:pt x="162" y="0"/>
                    </a:moveTo>
                    <a:lnTo>
                      <a:pt x="156" y="0"/>
                    </a:lnTo>
                    <a:lnTo>
                      <a:pt x="150" y="0"/>
                    </a:lnTo>
                    <a:lnTo>
                      <a:pt x="144" y="0"/>
                    </a:lnTo>
                    <a:lnTo>
                      <a:pt x="138" y="0"/>
                    </a:lnTo>
                    <a:lnTo>
                      <a:pt x="126" y="0"/>
                    </a:lnTo>
                    <a:lnTo>
                      <a:pt x="120" y="6"/>
                    </a:lnTo>
                    <a:lnTo>
                      <a:pt x="114" y="6"/>
                    </a:lnTo>
                    <a:lnTo>
                      <a:pt x="108" y="12"/>
                    </a:lnTo>
                    <a:lnTo>
                      <a:pt x="102" y="18"/>
                    </a:lnTo>
                    <a:lnTo>
                      <a:pt x="102" y="24"/>
                    </a:lnTo>
                    <a:lnTo>
                      <a:pt x="96" y="30"/>
                    </a:lnTo>
                    <a:lnTo>
                      <a:pt x="96" y="36"/>
                    </a:lnTo>
                    <a:lnTo>
                      <a:pt x="96" y="48"/>
                    </a:lnTo>
                    <a:lnTo>
                      <a:pt x="96" y="54"/>
                    </a:lnTo>
                    <a:lnTo>
                      <a:pt x="96" y="60"/>
                    </a:lnTo>
                    <a:lnTo>
                      <a:pt x="102" y="66"/>
                    </a:lnTo>
                    <a:lnTo>
                      <a:pt x="108" y="72"/>
                    </a:lnTo>
                    <a:lnTo>
                      <a:pt x="108" y="78"/>
                    </a:lnTo>
                    <a:lnTo>
                      <a:pt x="114" y="84"/>
                    </a:lnTo>
                    <a:lnTo>
                      <a:pt x="102" y="90"/>
                    </a:lnTo>
                    <a:lnTo>
                      <a:pt x="90" y="102"/>
                    </a:lnTo>
                    <a:lnTo>
                      <a:pt x="78" y="114"/>
                    </a:lnTo>
                    <a:lnTo>
                      <a:pt x="66" y="126"/>
                    </a:lnTo>
                    <a:lnTo>
                      <a:pt x="54" y="138"/>
                    </a:lnTo>
                    <a:lnTo>
                      <a:pt x="42" y="150"/>
                    </a:lnTo>
                    <a:lnTo>
                      <a:pt x="36" y="168"/>
                    </a:lnTo>
                    <a:lnTo>
                      <a:pt x="30" y="180"/>
                    </a:lnTo>
                    <a:lnTo>
                      <a:pt x="18" y="192"/>
                    </a:lnTo>
                    <a:lnTo>
                      <a:pt x="12" y="210"/>
                    </a:lnTo>
                    <a:lnTo>
                      <a:pt x="12" y="228"/>
                    </a:lnTo>
                    <a:lnTo>
                      <a:pt x="6" y="240"/>
                    </a:lnTo>
                    <a:lnTo>
                      <a:pt x="6" y="258"/>
                    </a:lnTo>
                    <a:lnTo>
                      <a:pt x="0" y="276"/>
                    </a:lnTo>
                    <a:lnTo>
                      <a:pt x="0" y="294"/>
                    </a:lnTo>
                    <a:lnTo>
                      <a:pt x="6" y="306"/>
                    </a:lnTo>
                    <a:lnTo>
                      <a:pt x="6" y="324"/>
                    </a:lnTo>
                    <a:lnTo>
                      <a:pt x="12" y="342"/>
                    </a:lnTo>
                    <a:lnTo>
                      <a:pt x="12" y="360"/>
                    </a:lnTo>
                    <a:lnTo>
                      <a:pt x="18" y="372"/>
                    </a:lnTo>
                    <a:lnTo>
                      <a:pt x="24" y="390"/>
                    </a:lnTo>
                    <a:lnTo>
                      <a:pt x="36" y="402"/>
                    </a:lnTo>
                    <a:lnTo>
                      <a:pt x="54" y="426"/>
                    </a:lnTo>
                    <a:lnTo>
                      <a:pt x="84" y="450"/>
                    </a:lnTo>
                    <a:lnTo>
                      <a:pt x="102" y="468"/>
                    </a:lnTo>
                    <a:lnTo>
                      <a:pt x="126" y="486"/>
                    </a:lnTo>
                    <a:lnTo>
                      <a:pt x="150" y="498"/>
                    </a:lnTo>
                    <a:lnTo>
                      <a:pt x="174" y="510"/>
                    </a:lnTo>
                    <a:lnTo>
                      <a:pt x="198" y="522"/>
                    </a:lnTo>
                    <a:lnTo>
                      <a:pt x="222" y="534"/>
                    </a:lnTo>
                    <a:lnTo>
                      <a:pt x="246" y="546"/>
                    </a:lnTo>
                    <a:lnTo>
                      <a:pt x="270" y="558"/>
                    </a:lnTo>
                    <a:lnTo>
                      <a:pt x="294" y="564"/>
                    </a:lnTo>
                    <a:lnTo>
                      <a:pt x="324" y="570"/>
                    </a:lnTo>
                    <a:lnTo>
                      <a:pt x="348" y="576"/>
                    </a:lnTo>
                    <a:lnTo>
                      <a:pt x="378" y="582"/>
                    </a:lnTo>
                    <a:lnTo>
                      <a:pt x="402" y="588"/>
                    </a:lnTo>
                    <a:lnTo>
                      <a:pt x="432" y="588"/>
                    </a:lnTo>
                    <a:lnTo>
                      <a:pt x="456" y="588"/>
                    </a:lnTo>
                    <a:lnTo>
                      <a:pt x="486" y="588"/>
                    </a:lnTo>
                    <a:lnTo>
                      <a:pt x="510" y="588"/>
                    </a:lnTo>
                    <a:lnTo>
                      <a:pt x="534" y="588"/>
                    </a:lnTo>
                    <a:lnTo>
                      <a:pt x="564" y="582"/>
                    </a:lnTo>
                    <a:lnTo>
                      <a:pt x="570" y="58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13" name="Freeform 305"/>
              <p:cNvSpPr/>
              <p:nvPr/>
            </p:nvSpPr>
            <p:spPr bwMode="auto">
              <a:xfrm>
                <a:off x="3714" y="1425"/>
                <a:ext cx="72" cy="54"/>
              </a:xfrm>
              <a:custGeom>
                <a:avLst/>
                <a:gdLst>
                  <a:gd name="T0" fmla="*/ 72 w 72"/>
                  <a:gd name="T1" fmla="*/ 54 h 54"/>
                  <a:gd name="T2" fmla="*/ 60 w 72"/>
                  <a:gd name="T3" fmla="*/ 42 h 54"/>
                  <a:gd name="T4" fmla="*/ 48 w 72"/>
                  <a:gd name="T5" fmla="*/ 30 h 54"/>
                  <a:gd name="T6" fmla="*/ 30 w 72"/>
                  <a:gd name="T7" fmla="*/ 18 h 54"/>
                  <a:gd name="T8" fmla="*/ 18 w 72"/>
                  <a:gd name="T9" fmla="*/ 6 h 54"/>
                  <a:gd name="T10" fmla="*/ 0 w 72"/>
                  <a:gd name="T11" fmla="*/ 0 h 5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2" h="54">
                    <a:moveTo>
                      <a:pt x="72" y="54"/>
                    </a:moveTo>
                    <a:lnTo>
                      <a:pt x="60" y="42"/>
                    </a:lnTo>
                    <a:lnTo>
                      <a:pt x="48" y="30"/>
                    </a:lnTo>
                    <a:lnTo>
                      <a:pt x="30" y="18"/>
                    </a:lnTo>
                    <a:lnTo>
                      <a:pt x="18" y="6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14" name="Freeform 306"/>
              <p:cNvSpPr/>
              <p:nvPr/>
            </p:nvSpPr>
            <p:spPr bwMode="auto">
              <a:xfrm>
                <a:off x="3948" y="1821"/>
                <a:ext cx="48" cy="222"/>
              </a:xfrm>
              <a:custGeom>
                <a:avLst/>
                <a:gdLst>
                  <a:gd name="T0" fmla="*/ 12 w 48"/>
                  <a:gd name="T1" fmla="*/ 222 h 222"/>
                  <a:gd name="T2" fmla="*/ 24 w 48"/>
                  <a:gd name="T3" fmla="*/ 210 h 222"/>
                  <a:gd name="T4" fmla="*/ 30 w 48"/>
                  <a:gd name="T5" fmla="*/ 198 h 222"/>
                  <a:gd name="T6" fmla="*/ 36 w 48"/>
                  <a:gd name="T7" fmla="*/ 186 h 222"/>
                  <a:gd name="T8" fmla="*/ 42 w 48"/>
                  <a:gd name="T9" fmla="*/ 168 h 222"/>
                  <a:gd name="T10" fmla="*/ 42 w 48"/>
                  <a:gd name="T11" fmla="*/ 156 h 222"/>
                  <a:gd name="T12" fmla="*/ 48 w 48"/>
                  <a:gd name="T13" fmla="*/ 144 h 222"/>
                  <a:gd name="T14" fmla="*/ 48 w 48"/>
                  <a:gd name="T15" fmla="*/ 126 h 222"/>
                  <a:gd name="T16" fmla="*/ 48 w 48"/>
                  <a:gd name="T17" fmla="*/ 114 h 222"/>
                  <a:gd name="T18" fmla="*/ 48 w 48"/>
                  <a:gd name="T19" fmla="*/ 102 h 222"/>
                  <a:gd name="T20" fmla="*/ 42 w 48"/>
                  <a:gd name="T21" fmla="*/ 84 h 222"/>
                  <a:gd name="T22" fmla="*/ 42 w 48"/>
                  <a:gd name="T23" fmla="*/ 72 h 222"/>
                  <a:gd name="T24" fmla="*/ 36 w 48"/>
                  <a:gd name="T25" fmla="*/ 60 h 222"/>
                  <a:gd name="T26" fmla="*/ 30 w 48"/>
                  <a:gd name="T27" fmla="*/ 48 h 222"/>
                  <a:gd name="T28" fmla="*/ 24 w 48"/>
                  <a:gd name="T29" fmla="*/ 36 h 222"/>
                  <a:gd name="T30" fmla="*/ 18 w 48"/>
                  <a:gd name="T31" fmla="*/ 24 h 222"/>
                  <a:gd name="T32" fmla="*/ 6 w 48"/>
                  <a:gd name="T33" fmla="*/ 12 h 222"/>
                  <a:gd name="T34" fmla="*/ 0 w 48"/>
                  <a:gd name="T35" fmla="*/ 0 h 22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8" h="222">
                    <a:moveTo>
                      <a:pt x="12" y="222"/>
                    </a:moveTo>
                    <a:lnTo>
                      <a:pt x="24" y="210"/>
                    </a:lnTo>
                    <a:lnTo>
                      <a:pt x="30" y="198"/>
                    </a:lnTo>
                    <a:lnTo>
                      <a:pt x="36" y="186"/>
                    </a:lnTo>
                    <a:lnTo>
                      <a:pt x="42" y="168"/>
                    </a:lnTo>
                    <a:lnTo>
                      <a:pt x="42" y="156"/>
                    </a:lnTo>
                    <a:lnTo>
                      <a:pt x="48" y="144"/>
                    </a:lnTo>
                    <a:lnTo>
                      <a:pt x="48" y="126"/>
                    </a:lnTo>
                    <a:lnTo>
                      <a:pt x="48" y="114"/>
                    </a:lnTo>
                    <a:lnTo>
                      <a:pt x="48" y="102"/>
                    </a:lnTo>
                    <a:lnTo>
                      <a:pt x="42" y="84"/>
                    </a:lnTo>
                    <a:lnTo>
                      <a:pt x="42" y="72"/>
                    </a:lnTo>
                    <a:lnTo>
                      <a:pt x="36" y="60"/>
                    </a:lnTo>
                    <a:lnTo>
                      <a:pt x="30" y="48"/>
                    </a:lnTo>
                    <a:lnTo>
                      <a:pt x="24" y="36"/>
                    </a:lnTo>
                    <a:lnTo>
                      <a:pt x="18" y="24"/>
                    </a:lnTo>
                    <a:lnTo>
                      <a:pt x="6" y="12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15" name="Freeform 307"/>
              <p:cNvSpPr/>
              <p:nvPr/>
            </p:nvSpPr>
            <p:spPr bwMode="auto">
              <a:xfrm>
                <a:off x="3774" y="2019"/>
                <a:ext cx="336" cy="234"/>
              </a:xfrm>
              <a:custGeom>
                <a:avLst/>
                <a:gdLst>
                  <a:gd name="T0" fmla="*/ 0 w 336"/>
                  <a:gd name="T1" fmla="*/ 156 h 234"/>
                  <a:gd name="T2" fmla="*/ 30 w 336"/>
                  <a:gd name="T3" fmla="*/ 144 h 234"/>
                  <a:gd name="T4" fmla="*/ 60 w 336"/>
                  <a:gd name="T5" fmla="*/ 138 h 234"/>
                  <a:gd name="T6" fmla="*/ 90 w 336"/>
                  <a:gd name="T7" fmla="*/ 120 h 234"/>
                  <a:gd name="T8" fmla="*/ 102 w 336"/>
                  <a:gd name="T9" fmla="*/ 102 h 234"/>
                  <a:gd name="T10" fmla="*/ 108 w 336"/>
                  <a:gd name="T11" fmla="*/ 78 h 234"/>
                  <a:gd name="T12" fmla="*/ 132 w 336"/>
                  <a:gd name="T13" fmla="*/ 42 h 234"/>
                  <a:gd name="T14" fmla="*/ 156 w 336"/>
                  <a:gd name="T15" fmla="*/ 18 h 234"/>
                  <a:gd name="T16" fmla="*/ 174 w 336"/>
                  <a:gd name="T17" fmla="*/ 6 h 234"/>
                  <a:gd name="T18" fmla="*/ 198 w 336"/>
                  <a:gd name="T19" fmla="*/ 0 h 234"/>
                  <a:gd name="T20" fmla="*/ 216 w 336"/>
                  <a:gd name="T21" fmla="*/ 0 h 234"/>
                  <a:gd name="T22" fmla="*/ 240 w 336"/>
                  <a:gd name="T23" fmla="*/ 6 h 234"/>
                  <a:gd name="T24" fmla="*/ 258 w 336"/>
                  <a:gd name="T25" fmla="*/ 18 h 234"/>
                  <a:gd name="T26" fmla="*/ 276 w 336"/>
                  <a:gd name="T27" fmla="*/ 30 h 234"/>
                  <a:gd name="T28" fmla="*/ 294 w 336"/>
                  <a:gd name="T29" fmla="*/ 42 h 234"/>
                  <a:gd name="T30" fmla="*/ 306 w 336"/>
                  <a:gd name="T31" fmla="*/ 66 h 234"/>
                  <a:gd name="T32" fmla="*/ 300 w 336"/>
                  <a:gd name="T33" fmla="*/ 84 h 234"/>
                  <a:gd name="T34" fmla="*/ 318 w 336"/>
                  <a:gd name="T35" fmla="*/ 90 h 234"/>
                  <a:gd name="T36" fmla="*/ 336 w 336"/>
                  <a:gd name="T37" fmla="*/ 102 h 234"/>
                  <a:gd name="T38" fmla="*/ 336 w 336"/>
                  <a:gd name="T39" fmla="*/ 114 h 234"/>
                  <a:gd name="T40" fmla="*/ 336 w 336"/>
                  <a:gd name="T41" fmla="*/ 132 h 234"/>
                  <a:gd name="T42" fmla="*/ 330 w 336"/>
                  <a:gd name="T43" fmla="*/ 138 h 234"/>
                  <a:gd name="T44" fmla="*/ 318 w 336"/>
                  <a:gd name="T45" fmla="*/ 144 h 234"/>
                  <a:gd name="T46" fmla="*/ 282 w 336"/>
                  <a:gd name="T47" fmla="*/ 150 h 234"/>
                  <a:gd name="T48" fmla="*/ 288 w 336"/>
                  <a:gd name="T49" fmla="*/ 156 h 234"/>
                  <a:gd name="T50" fmla="*/ 288 w 336"/>
                  <a:gd name="T51" fmla="*/ 168 h 234"/>
                  <a:gd name="T52" fmla="*/ 282 w 336"/>
                  <a:gd name="T53" fmla="*/ 180 h 234"/>
                  <a:gd name="T54" fmla="*/ 264 w 336"/>
                  <a:gd name="T55" fmla="*/ 192 h 234"/>
                  <a:gd name="T56" fmla="*/ 246 w 336"/>
                  <a:gd name="T57" fmla="*/ 192 h 234"/>
                  <a:gd name="T58" fmla="*/ 240 w 336"/>
                  <a:gd name="T59" fmla="*/ 192 h 234"/>
                  <a:gd name="T60" fmla="*/ 240 w 336"/>
                  <a:gd name="T61" fmla="*/ 204 h 234"/>
                  <a:gd name="T62" fmla="*/ 234 w 336"/>
                  <a:gd name="T63" fmla="*/ 210 h 234"/>
                  <a:gd name="T64" fmla="*/ 222 w 336"/>
                  <a:gd name="T65" fmla="*/ 216 h 234"/>
                  <a:gd name="T66" fmla="*/ 204 w 336"/>
                  <a:gd name="T67" fmla="*/ 216 h 234"/>
                  <a:gd name="T68" fmla="*/ 168 w 336"/>
                  <a:gd name="T69" fmla="*/ 210 h 234"/>
                  <a:gd name="T70" fmla="*/ 138 w 336"/>
                  <a:gd name="T71" fmla="*/ 210 h 234"/>
                  <a:gd name="T72" fmla="*/ 108 w 336"/>
                  <a:gd name="T73" fmla="*/ 216 h 234"/>
                  <a:gd name="T74" fmla="*/ 84 w 336"/>
                  <a:gd name="T75" fmla="*/ 228 h 234"/>
                  <a:gd name="T76" fmla="*/ 60 w 336"/>
                  <a:gd name="T77" fmla="*/ 234 h 234"/>
                  <a:gd name="T78" fmla="*/ 0 w 336"/>
                  <a:gd name="T79" fmla="*/ 156 h 23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336" h="234">
                    <a:moveTo>
                      <a:pt x="0" y="156"/>
                    </a:moveTo>
                    <a:lnTo>
                      <a:pt x="30" y="144"/>
                    </a:lnTo>
                    <a:lnTo>
                      <a:pt x="60" y="138"/>
                    </a:lnTo>
                    <a:lnTo>
                      <a:pt x="90" y="120"/>
                    </a:lnTo>
                    <a:lnTo>
                      <a:pt x="102" y="102"/>
                    </a:lnTo>
                    <a:lnTo>
                      <a:pt x="108" y="78"/>
                    </a:lnTo>
                    <a:lnTo>
                      <a:pt x="132" y="42"/>
                    </a:lnTo>
                    <a:lnTo>
                      <a:pt x="156" y="18"/>
                    </a:lnTo>
                    <a:lnTo>
                      <a:pt x="174" y="6"/>
                    </a:lnTo>
                    <a:lnTo>
                      <a:pt x="198" y="0"/>
                    </a:lnTo>
                    <a:lnTo>
                      <a:pt x="216" y="0"/>
                    </a:lnTo>
                    <a:lnTo>
                      <a:pt x="240" y="6"/>
                    </a:lnTo>
                    <a:lnTo>
                      <a:pt x="258" y="18"/>
                    </a:lnTo>
                    <a:lnTo>
                      <a:pt x="276" y="30"/>
                    </a:lnTo>
                    <a:lnTo>
                      <a:pt x="294" y="42"/>
                    </a:lnTo>
                    <a:lnTo>
                      <a:pt x="306" y="66"/>
                    </a:lnTo>
                    <a:lnTo>
                      <a:pt x="300" y="84"/>
                    </a:lnTo>
                    <a:lnTo>
                      <a:pt x="318" y="90"/>
                    </a:lnTo>
                    <a:lnTo>
                      <a:pt x="336" y="102"/>
                    </a:lnTo>
                    <a:lnTo>
                      <a:pt x="336" y="114"/>
                    </a:lnTo>
                    <a:lnTo>
                      <a:pt x="336" y="132"/>
                    </a:lnTo>
                    <a:lnTo>
                      <a:pt x="330" y="138"/>
                    </a:lnTo>
                    <a:lnTo>
                      <a:pt x="318" y="144"/>
                    </a:lnTo>
                    <a:lnTo>
                      <a:pt x="282" y="150"/>
                    </a:lnTo>
                    <a:lnTo>
                      <a:pt x="288" y="156"/>
                    </a:lnTo>
                    <a:lnTo>
                      <a:pt x="288" y="168"/>
                    </a:lnTo>
                    <a:lnTo>
                      <a:pt x="282" y="180"/>
                    </a:lnTo>
                    <a:lnTo>
                      <a:pt x="264" y="192"/>
                    </a:lnTo>
                    <a:lnTo>
                      <a:pt x="246" y="192"/>
                    </a:lnTo>
                    <a:lnTo>
                      <a:pt x="240" y="192"/>
                    </a:lnTo>
                    <a:lnTo>
                      <a:pt x="240" y="204"/>
                    </a:lnTo>
                    <a:lnTo>
                      <a:pt x="234" y="210"/>
                    </a:lnTo>
                    <a:lnTo>
                      <a:pt x="222" y="216"/>
                    </a:lnTo>
                    <a:lnTo>
                      <a:pt x="204" y="216"/>
                    </a:lnTo>
                    <a:lnTo>
                      <a:pt x="168" y="210"/>
                    </a:lnTo>
                    <a:lnTo>
                      <a:pt x="138" y="210"/>
                    </a:lnTo>
                    <a:lnTo>
                      <a:pt x="108" y="216"/>
                    </a:lnTo>
                    <a:lnTo>
                      <a:pt x="84" y="228"/>
                    </a:lnTo>
                    <a:lnTo>
                      <a:pt x="60" y="234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FF99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16" name="Freeform 308"/>
              <p:cNvSpPr/>
              <p:nvPr/>
            </p:nvSpPr>
            <p:spPr bwMode="auto">
              <a:xfrm>
                <a:off x="3774" y="2019"/>
                <a:ext cx="336" cy="234"/>
              </a:xfrm>
              <a:custGeom>
                <a:avLst/>
                <a:gdLst>
                  <a:gd name="T0" fmla="*/ 0 w 336"/>
                  <a:gd name="T1" fmla="*/ 156 h 234"/>
                  <a:gd name="T2" fmla="*/ 30 w 336"/>
                  <a:gd name="T3" fmla="*/ 144 h 234"/>
                  <a:gd name="T4" fmla="*/ 60 w 336"/>
                  <a:gd name="T5" fmla="*/ 138 h 234"/>
                  <a:gd name="T6" fmla="*/ 90 w 336"/>
                  <a:gd name="T7" fmla="*/ 120 h 234"/>
                  <a:gd name="T8" fmla="*/ 102 w 336"/>
                  <a:gd name="T9" fmla="*/ 102 h 234"/>
                  <a:gd name="T10" fmla="*/ 108 w 336"/>
                  <a:gd name="T11" fmla="*/ 78 h 234"/>
                  <a:gd name="T12" fmla="*/ 132 w 336"/>
                  <a:gd name="T13" fmla="*/ 42 h 234"/>
                  <a:gd name="T14" fmla="*/ 156 w 336"/>
                  <a:gd name="T15" fmla="*/ 18 h 234"/>
                  <a:gd name="T16" fmla="*/ 174 w 336"/>
                  <a:gd name="T17" fmla="*/ 6 h 234"/>
                  <a:gd name="T18" fmla="*/ 198 w 336"/>
                  <a:gd name="T19" fmla="*/ 0 h 234"/>
                  <a:gd name="T20" fmla="*/ 216 w 336"/>
                  <a:gd name="T21" fmla="*/ 0 h 234"/>
                  <a:gd name="T22" fmla="*/ 240 w 336"/>
                  <a:gd name="T23" fmla="*/ 6 h 234"/>
                  <a:gd name="T24" fmla="*/ 258 w 336"/>
                  <a:gd name="T25" fmla="*/ 18 h 234"/>
                  <a:gd name="T26" fmla="*/ 276 w 336"/>
                  <a:gd name="T27" fmla="*/ 30 h 234"/>
                  <a:gd name="T28" fmla="*/ 294 w 336"/>
                  <a:gd name="T29" fmla="*/ 42 h 234"/>
                  <a:gd name="T30" fmla="*/ 306 w 336"/>
                  <a:gd name="T31" fmla="*/ 66 h 234"/>
                  <a:gd name="T32" fmla="*/ 300 w 336"/>
                  <a:gd name="T33" fmla="*/ 84 h 234"/>
                  <a:gd name="T34" fmla="*/ 318 w 336"/>
                  <a:gd name="T35" fmla="*/ 90 h 234"/>
                  <a:gd name="T36" fmla="*/ 336 w 336"/>
                  <a:gd name="T37" fmla="*/ 102 h 234"/>
                  <a:gd name="T38" fmla="*/ 336 w 336"/>
                  <a:gd name="T39" fmla="*/ 114 h 234"/>
                  <a:gd name="T40" fmla="*/ 336 w 336"/>
                  <a:gd name="T41" fmla="*/ 132 h 234"/>
                  <a:gd name="T42" fmla="*/ 330 w 336"/>
                  <a:gd name="T43" fmla="*/ 138 h 234"/>
                  <a:gd name="T44" fmla="*/ 318 w 336"/>
                  <a:gd name="T45" fmla="*/ 144 h 234"/>
                  <a:gd name="T46" fmla="*/ 282 w 336"/>
                  <a:gd name="T47" fmla="*/ 150 h 234"/>
                  <a:gd name="T48" fmla="*/ 288 w 336"/>
                  <a:gd name="T49" fmla="*/ 156 h 234"/>
                  <a:gd name="T50" fmla="*/ 288 w 336"/>
                  <a:gd name="T51" fmla="*/ 168 h 234"/>
                  <a:gd name="T52" fmla="*/ 282 w 336"/>
                  <a:gd name="T53" fmla="*/ 180 h 234"/>
                  <a:gd name="T54" fmla="*/ 264 w 336"/>
                  <a:gd name="T55" fmla="*/ 192 h 234"/>
                  <a:gd name="T56" fmla="*/ 246 w 336"/>
                  <a:gd name="T57" fmla="*/ 192 h 234"/>
                  <a:gd name="T58" fmla="*/ 240 w 336"/>
                  <a:gd name="T59" fmla="*/ 192 h 234"/>
                  <a:gd name="T60" fmla="*/ 240 w 336"/>
                  <a:gd name="T61" fmla="*/ 204 h 234"/>
                  <a:gd name="T62" fmla="*/ 234 w 336"/>
                  <a:gd name="T63" fmla="*/ 210 h 234"/>
                  <a:gd name="T64" fmla="*/ 222 w 336"/>
                  <a:gd name="T65" fmla="*/ 216 h 234"/>
                  <a:gd name="T66" fmla="*/ 204 w 336"/>
                  <a:gd name="T67" fmla="*/ 216 h 234"/>
                  <a:gd name="T68" fmla="*/ 168 w 336"/>
                  <a:gd name="T69" fmla="*/ 210 h 234"/>
                  <a:gd name="T70" fmla="*/ 138 w 336"/>
                  <a:gd name="T71" fmla="*/ 210 h 234"/>
                  <a:gd name="T72" fmla="*/ 108 w 336"/>
                  <a:gd name="T73" fmla="*/ 216 h 234"/>
                  <a:gd name="T74" fmla="*/ 84 w 336"/>
                  <a:gd name="T75" fmla="*/ 228 h 234"/>
                  <a:gd name="T76" fmla="*/ 60 w 336"/>
                  <a:gd name="T77" fmla="*/ 234 h 234"/>
                  <a:gd name="T78" fmla="*/ 0 w 336"/>
                  <a:gd name="T79" fmla="*/ 156 h 23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336" h="234">
                    <a:moveTo>
                      <a:pt x="0" y="156"/>
                    </a:moveTo>
                    <a:lnTo>
                      <a:pt x="30" y="144"/>
                    </a:lnTo>
                    <a:lnTo>
                      <a:pt x="60" y="138"/>
                    </a:lnTo>
                    <a:lnTo>
                      <a:pt x="90" y="120"/>
                    </a:lnTo>
                    <a:lnTo>
                      <a:pt x="102" y="102"/>
                    </a:lnTo>
                    <a:lnTo>
                      <a:pt x="108" y="78"/>
                    </a:lnTo>
                    <a:lnTo>
                      <a:pt x="132" y="42"/>
                    </a:lnTo>
                    <a:lnTo>
                      <a:pt x="156" y="18"/>
                    </a:lnTo>
                    <a:lnTo>
                      <a:pt x="174" y="6"/>
                    </a:lnTo>
                    <a:lnTo>
                      <a:pt x="198" y="0"/>
                    </a:lnTo>
                    <a:lnTo>
                      <a:pt x="216" y="0"/>
                    </a:lnTo>
                    <a:lnTo>
                      <a:pt x="240" y="6"/>
                    </a:lnTo>
                    <a:lnTo>
                      <a:pt x="258" y="18"/>
                    </a:lnTo>
                    <a:lnTo>
                      <a:pt x="276" y="30"/>
                    </a:lnTo>
                    <a:lnTo>
                      <a:pt x="294" y="42"/>
                    </a:lnTo>
                    <a:lnTo>
                      <a:pt x="306" y="66"/>
                    </a:lnTo>
                    <a:lnTo>
                      <a:pt x="300" y="84"/>
                    </a:lnTo>
                    <a:lnTo>
                      <a:pt x="318" y="90"/>
                    </a:lnTo>
                    <a:lnTo>
                      <a:pt x="336" y="102"/>
                    </a:lnTo>
                    <a:lnTo>
                      <a:pt x="336" y="114"/>
                    </a:lnTo>
                    <a:lnTo>
                      <a:pt x="336" y="132"/>
                    </a:lnTo>
                    <a:lnTo>
                      <a:pt x="330" y="138"/>
                    </a:lnTo>
                    <a:lnTo>
                      <a:pt x="318" y="144"/>
                    </a:lnTo>
                    <a:lnTo>
                      <a:pt x="282" y="150"/>
                    </a:lnTo>
                    <a:lnTo>
                      <a:pt x="288" y="156"/>
                    </a:lnTo>
                    <a:lnTo>
                      <a:pt x="288" y="168"/>
                    </a:lnTo>
                    <a:lnTo>
                      <a:pt x="282" y="180"/>
                    </a:lnTo>
                    <a:lnTo>
                      <a:pt x="264" y="192"/>
                    </a:lnTo>
                    <a:lnTo>
                      <a:pt x="246" y="192"/>
                    </a:lnTo>
                    <a:lnTo>
                      <a:pt x="240" y="192"/>
                    </a:lnTo>
                    <a:lnTo>
                      <a:pt x="240" y="204"/>
                    </a:lnTo>
                    <a:lnTo>
                      <a:pt x="234" y="210"/>
                    </a:lnTo>
                    <a:lnTo>
                      <a:pt x="222" y="216"/>
                    </a:lnTo>
                    <a:lnTo>
                      <a:pt x="204" y="216"/>
                    </a:lnTo>
                    <a:lnTo>
                      <a:pt x="168" y="210"/>
                    </a:lnTo>
                    <a:lnTo>
                      <a:pt x="138" y="210"/>
                    </a:lnTo>
                    <a:lnTo>
                      <a:pt x="108" y="216"/>
                    </a:lnTo>
                    <a:lnTo>
                      <a:pt x="84" y="228"/>
                    </a:lnTo>
                    <a:lnTo>
                      <a:pt x="60" y="234"/>
                    </a:lnTo>
                    <a:lnTo>
                      <a:pt x="0" y="15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17" name="Freeform 309"/>
              <p:cNvSpPr/>
              <p:nvPr/>
            </p:nvSpPr>
            <p:spPr bwMode="auto">
              <a:xfrm>
                <a:off x="3168" y="2103"/>
                <a:ext cx="762" cy="426"/>
              </a:xfrm>
              <a:custGeom>
                <a:avLst/>
                <a:gdLst>
                  <a:gd name="T0" fmla="*/ 156 w 762"/>
                  <a:gd name="T1" fmla="*/ 96 h 426"/>
                  <a:gd name="T2" fmla="*/ 186 w 762"/>
                  <a:gd name="T3" fmla="*/ 90 h 426"/>
                  <a:gd name="T4" fmla="*/ 222 w 762"/>
                  <a:gd name="T5" fmla="*/ 84 h 426"/>
                  <a:gd name="T6" fmla="*/ 234 w 762"/>
                  <a:gd name="T7" fmla="*/ 90 h 426"/>
                  <a:gd name="T8" fmla="*/ 246 w 762"/>
                  <a:gd name="T9" fmla="*/ 108 h 426"/>
                  <a:gd name="T10" fmla="*/ 252 w 762"/>
                  <a:gd name="T11" fmla="*/ 114 h 426"/>
                  <a:gd name="T12" fmla="*/ 270 w 762"/>
                  <a:gd name="T13" fmla="*/ 108 h 426"/>
                  <a:gd name="T14" fmla="*/ 306 w 762"/>
                  <a:gd name="T15" fmla="*/ 96 h 426"/>
                  <a:gd name="T16" fmla="*/ 354 w 762"/>
                  <a:gd name="T17" fmla="*/ 78 h 426"/>
                  <a:gd name="T18" fmla="*/ 402 w 762"/>
                  <a:gd name="T19" fmla="*/ 60 h 426"/>
                  <a:gd name="T20" fmla="*/ 450 w 762"/>
                  <a:gd name="T21" fmla="*/ 42 h 426"/>
                  <a:gd name="T22" fmla="*/ 492 w 762"/>
                  <a:gd name="T23" fmla="*/ 18 h 426"/>
                  <a:gd name="T24" fmla="*/ 534 w 762"/>
                  <a:gd name="T25" fmla="*/ 6 h 426"/>
                  <a:gd name="T26" fmla="*/ 558 w 762"/>
                  <a:gd name="T27" fmla="*/ 0 h 426"/>
                  <a:gd name="T28" fmla="*/ 570 w 762"/>
                  <a:gd name="T29" fmla="*/ 0 h 426"/>
                  <a:gd name="T30" fmla="*/ 612 w 762"/>
                  <a:gd name="T31" fmla="*/ 12 h 426"/>
                  <a:gd name="T32" fmla="*/ 636 w 762"/>
                  <a:gd name="T33" fmla="*/ 30 h 426"/>
                  <a:gd name="T34" fmla="*/ 666 w 762"/>
                  <a:gd name="T35" fmla="*/ 42 h 426"/>
                  <a:gd name="T36" fmla="*/ 696 w 762"/>
                  <a:gd name="T37" fmla="*/ 66 h 426"/>
                  <a:gd name="T38" fmla="*/ 726 w 762"/>
                  <a:gd name="T39" fmla="*/ 96 h 426"/>
                  <a:gd name="T40" fmla="*/ 750 w 762"/>
                  <a:gd name="T41" fmla="*/ 132 h 426"/>
                  <a:gd name="T42" fmla="*/ 756 w 762"/>
                  <a:gd name="T43" fmla="*/ 156 h 426"/>
                  <a:gd name="T44" fmla="*/ 762 w 762"/>
                  <a:gd name="T45" fmla="*/ 186 h 426"/>
                  <a:gd name="T46" fmla="*/ 756 w 762"/>
                  <a:gd name="T47" fmla="*/ 198 h 426"/>
                  <a:gd name="T48" fmla="*/ 708 w 762"/>
                  <a:gd name="T49" fmla="*/ 240 h 426"/>
                  <a:gd name="T50" fmla="*/ 660 w 762"/>
                  <a:gd name="T51" fmla="*/ 270 h 426"/>
                  <a:gd name="T52" fmla="*/ 606 w 762"/>
                  <a:gd name="T53" fmla="*/ 294 h 426"/>
                  <a:gd name="T54" fmla="*/ 558 w 762"/>
                  <a:gd name="T55" fmla="*/ 312 h 426"/>
                  <a:gd name="T56" fmla="*/ 516 w 762"/>
                  <a:gd name="T57" fmla="*/ 324 h 426"/>
                  <a:gd name="T58" fmla="*/ 438 w 762"/>
                  <a:gd name="T59" fmla="*/ 354 h 426"/>
                  <a:gd name="T60" fmla="*/ 384 w 762"/>
                  <a:gd name="T61" fmla="*/ 372 h 426"/>
                  <a:gd name="T62" fmla="*/ 312 w 762"/>
                  <a:gd name="T63" fmla="*/ 396 h 426"/>
                  <a:gd name="T64" fmla="*/ 276 w 762"/>
                  <a:gd name="T65" fmla="*/ 414 h 426"/>
                  <a:gd name="T66" fmla="*/ 240 w 762"/>
                  <a:gd name="T67" fmla="*/ 420 h 426"/>
                  <a:gd name="T68" fmla="*/ 204 w 762"/>
                  <a:gd name="T69" fmla="*/ 426 h 426"/>
                  <a:gd name="T70" fmla="*/ 156 w 762"/>
                  <a:gd name="T71" fmla="*/ 426 h 426"/>
                  <a:gd name="T72" fmla="*/ 102 w 762"/>
                  <a:gd name="T73" fmla="*/ 420 h 426"/>
                  <a:gd name="T74" fmla="*/ 72 w 762"/>
                  <a:gd name="T75" fmla="*/ 402 h 426"/>
                  <a:gd name="T76" fmla="*/ 42 w 762"/>
                  <a:gd name="T77" fmla="*/ 384 h 426"/>
                  <a:gd name="T78" fmla="*/ 24 w 762"/>
                  <a:gd name="T79" fmla="*/ 360 h 426"/>
                  <a:gd name="T80" fmla="*/ 6 w 762"/>
                  <a:gd name="T81" fmla="*/ 324 h 426"/>
                  <a:gd name="T82" fmla="*/ 0 w 762"/>
                  <a:gd name="T83" fmla="*/ 294 h 426"/>
                  <a:gd name="T84" fmla="*/ 12 w 762"/>
                  <a:gd name="T85" fmla="*/ 252 h 426"/>
                  <a:gd name="T86" fmla="*/ 42 w 762"/>
                  <a:gd name="T87" fmla="*/ 198 h 426"/>
                  <a:gd name="T88" fmla="*/ 84 w 762"/>
                  <a:gd name="T89" fmla="*/ 138 h 426"/>
                  <a:gd name="T90" fmla="*/ 156 w 762"/>
                  <a:gd name="T91" fmla="*/ 96 h 42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762" h="426">
                    <a:moveTo>
                      <a:pt x="156" y="96"/>
                    </a:moveTo>
                    <a:lnTo>
                      <a:pt x="186" y="90"/>
                    </a:lnTo>
                    <a:lnTo>
                      <a:pt x="222" y="84"/>
                    </a:lnTo>
                    <a:lnTo>
                      <a:pt x="234" y="90"/>
                    </a:lnTo>
                    <a:lnTo>
                      <a:pt x="246" y="108"/>
                    </a:lnTo>
                    <a:lnTo>
                      <a:pt x="252" y="114"/>
                    </a:lnTo>
                    <a:lnTo>
                      <a:pt x="270" y="108"/>
                    </a:lnTo>
                    <a:lnTo>
                      <a:pt x="306" y="96"/>
                    </a:lnTo>
                    <a:lnTo>
                      <a:pt x="354" y="78"/>
                    </a:lnTo>
                    <a:lnTo>
                      <a:pt x="402" y="60"/>
                    </a:lnTo>
                    <a:lnTo>
                      <a:pt x="450" y="42"/>
                    </a:lnTo>
                    <a:lnTo>
                      <a:pt x="492" y="18"/>
                    </a:lnTo>
                    <a:lnTo>
                      <a:pt x="534" y="6"/>
                    </a:lnTo>
                    <a:lnTo>
                      <a:pt x="558" y="0"/>
                    </a:lnTo>
                    <a:lnTo>
                      <a:pt x="570" y="0"/>
                    </a:lnTo>
                    <a:lnTo>
                      <a:pt x="612" y="12"/>
                    </a:lnTo>
                    <a:lnTo>
                      <a:pt x="636" y="30"/>
                    </a:lnTo>
                    <a:lnTo>
                      <a:pt x="666" y="42"/>
                    </a:lnTo>
                    <a:lnTo>
                      <a:pt x="696" y="66"/>
                    </a:lnTo>
                    <a:lnTo>
                      <a:pt x="726" y="96"/>
                    </a:lnTo>
                    <a:lnTo>
                      <a:pt x="750" y="132"/>
                    </a:lnTo>
                    <a:lnTo>
                      <a:pt x="756" y="156"/>
                    </a:lnTo>
                    <a:lnTo>
                      <a:pt x="762" y="186"/>
                    </a:lnTo>
                    <a:lnTo>
                      <a:pt x="756" y="198"/>
                    </a:lnTo>
                    <a:lnTo>
                      <a:pt x="708" y="240"/>
                    </a:lnTo>
                    <a:lnTo>
                      <a:pt x="660" y="270"/>
                    </a:lnTo>
                    <a:lnTo>
                      <a:pt x="606" y="294"/>
                    </a:lnTo>
                    <a:lnTo>
                      <a:pt x="558" y="312"/>
                    </a:lnTo>
                    <a:lnTo>
                      <a:pt x="516" y="324"/>
                    </a:lnTo>
                    <a:lnTo>
                      <a:pt x="438" y="354"/>
                    </a:lnTo>
                    <a:lnTo>
                      <a:pt x="384" y="372"/>
                    </a:lnTo>
                    <a:lnTo>
                      <a:pt x="312" y="396"/>
                    </a:lnTo>
                    <a:lnTo>
                      <a:pt x="276" y="414"/>
                    </a:lnTo>
                    <a:lnTo>
                      <a:pt x="240" y="420"/>
                    </a:lnTo>
                    <a:lnTo>
                      <a:pt x="204" y="426"/>
                    </a:lnTo>
                    <a:lnTo>
                      <a:pt x="156" y="426"/>
                    </a:lnTo>
                    <a:lnTo>
                      <a:pt x="102" y="420"/>
                    </a:lnTo>
                    <a:lnTo>
                      <a:pt x="72" y="402"/>
                    </a:lnTo>
                    <a:lnTo>
                      <a:pt x="42" y="384"/>
                    </a:lnTo>
                    <a:lnTo>
                      <a:pt x="24" y="360"/>
                    </a:lnTo>
                    <a:lnTo>
                      <a:pt x="6" y="324"/>
                    </a:lnTo>
                    <a:lnTo>
                      <a:pt x="0" y="294"/>
                    </a:lnTo>
                    <a:lnTo>
                      <a:pt x="12" y="252"/>
                    </a:lnTo>
                    <a:lnTo>
                      <a:pt x="42" y="198"/>
                    </a:lnTo>
                    <a:lnTo>
                      <a:pt x="84" y="138"/>
                    </a:lnTo>
                    <a:lnTo>
                      <a:pt x="156" y="96"/>
                    </a:lnTo>
                    <a:close/>
                  </a:path>
                </a:pathLst>
              </a:custGeom>
              <a:solidFill>
                <a:srgbClr val="8754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18" name="Freeform 310"/>
              <p:cNvSpPr/>
              <p:nvPr/>
            </p:nvSpPr>
            <p:spPr bwMode="auto">
              <a:xfrm>
                <a:off x="4020" y="1683"/>
                <a:ext cx="924" cy="420"/>
              </a:xfrm>
              <a:custGeom>
                <a:avLst/>
                <a:gdLst>
                  <a:gd name="T0" fmla="*/ 0 w 924"/>
                  <a:gd name="T1" fmla="*/ 402 h 420"/>
                  <a:gd name="T2" fmla="*/ 912 w 924"/>
                  <a:gd name="T3" fmla="*/ 0 h 420"/>
                  <a:gd name="T4" fmla="*/ 924 w 924"/>
                  <a:gd name="T5" fmla="*/ 12 h 420"/>
                  <a:gd name="T6" fmla="*/ 54 w 924"/>
                  <a:gd name="T7" fmla="*/ 420 h 420"/>
                  <a:gd name="T8" fmla="*/ 0 w 924"/>
                  <a:gd name="T9" fmla="*/ 402 h 4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4" h="420">
                    <a:moveTo>
                      <a:pt x="0" y="402"/>
                    </a:moveTo>
                    <a:lnTo>
                      <a:pt x="912" y="0"/>
                    </a:lnTo>
                    <a:lnTo>
                      <a:pt x="924" y="12"/>
                    </a:lnTo>
                    <a:lnTo>
                      <a:pt x="54" y="420"/>
                    </a:lnTo>
                    <a:lnTo>
                      <a:pt x="0" y="402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19" name="Freeform 311"/>
              <p:cNvSpPr/>
              <p:nvPr/>
            </p:nvSpPr>
            <p:spPr bwMode="auto">
              <a:xfrm>
                <a:off x="4020" y="1683"/>
                <a:ext cx="924" cy="420"/>
              </a:xfrm>
              <a:custGeom>
                <a:avLst/>
                <a:gdLst>
                  <a:gd name="T0" fmla="*/ 0 w 924"/>
                  <a:gd name="T1" fmla="*/ 402 h 420"/>
                  <a:gd name="T2" fmla="*/ 912 w 924"/>
                  <a:gd name="T3" fmla="*/ 0 h 420"/>
                  <a:gd name="T4" fmla="*/ 924 w 924"/>
                  <a:gd name="T5" fmla="*/ 12 h 420"/>
                  <a:gd name="T6" fmla="*/ 54 w 924"/>
                  <a:gd name="T7" fmla="*/ 420 h 420"/>
                  <a:gd name="T8" fmla="*/ 0 w 924"/>
                  <a:gd name="T9" fmla="*/ 402 h 4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4" h="420">
                    <a:moveTo>
                      <a:pt x="0" y="402"/>
                    </a:moveTo>
                    <a:lnTo>
                      <a:pt x="912" y="0"/>
                    </a:lnTo>
                    <a:lnTo>
                      <a:pt x="924" y="12"/>
                    </a:lnTo>
                    <a:lnTo>
                      <a:pt x="54" y="420"/>
                    </a:lnTo>
                    <a:lnTo>
                      <a:pt x="0" y="40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20" name="Freeform 312"/>
              <p:cNvSpPr/>
              <p:nvPr/>
            </p:nvSpPr>
            <p:spPr bwMode="auto">
              <a:xfrm>
                <a:off x="3138" y="2103"/>
                <a:ext cx="792" cy="426"/>
              </a:xfrm>
              <a:custGeom>
                <a:avLst/>
                <a:gdLst>
                  <a:gd name="T0" fmla="*/ 282 w 792"/>
                  <a:gd name="T1" fmla="*/ 114 h 426"/>
                  <a:gd name="T2" fmla="*/ 300 w 792"/>
                  <a:gd name="T3" fmla="*/ 108 h 426"/>
                  <a:gd name="T4" fmla="*/ 336 w 792"/>
                  <a:gd name="T5" fmla="*/ 96 h 426"/>
                  <a:gd name="T6" fmla="*/ 384 w 792"/>
                  <a:gd name="T7" fmla="*/ 78 h 426"/>
                  <a:gd name="T8" fmla="*/ 432 w 792"/>
                  <a:gd name="T9" fmla="*/ 60 h 426"/>
                  <a:gd name="T10" fmla="*/ 480 w 792"/>
                  <a:gd name="T11" fmla="*/ 42 h 426"/>
                  <a:gd name="T12" fmla="*/ 522 w 792"/>
                  <a:gd name="T13" fmla="*/ 18 h 426"/>
                  <a:gd name="T14" fmla="*/ 564 w 792"/>
                  <a:gd name="T15" fmla="*/ 6 h 426"/>
                  <a:gd name="T16" fmla="*/ 588 w 792"/>
                  <a:gd name="T17" fmla="*/ 0 h 426"/>
                  <a:gd name="T18" fmla="*/ 600 w 792"/>
                  <a:gd name="T19" fmla="*/ 0 h 426"/>
                  <a:gd name="T20" fmla="*/ 642 w 792"/>
                  <a:gd name="T21" fmla="*/ 12 h 426"/>
                  <a:gd name="T22" fmla="*/ 666 w 792"/>
                  <a:gd name="T23" fmla="*/ 24 h 426"/>
                  <a:gd name="T24" fmla="*/ 696 w 792"/>
                  <a:gd name="T25" fmla="*/ 42 h 426"/>
                  <a:gd name="T26" fmla="*/ 726 w 792"/>
                  <a:gd name="T27" fmla="*/ 66 h 426"/>
                  <a:gd name="T28" fmla="*/ 756 w 792"/>
                  <a:gd name="T29" fmla="*/ 96 h 426"/>
                  <a:gd name="T30" fmla="*/ 780 w 792"/>
                  <a:gd name="T31" fmla="*/ 132 h 426"/>
                  <a:gd name="T32" fmla="*/ 786 w 792"/>
                  <a:gd name="T33" fmla="*/ 156 h 426"/>
                  <a:gd name="T34" fmla="*/ 792 w 792"/>
                  <a:gd name="T35" fmla="*/ 180 h 426"/>
                  <a:gd name="T36" fmla="*/ 786 w 792"/>
                  <a:gd name="T37" fmla="*/ 198 h 426"/>
                  <a:gd name="T38" fmla="*/ 738 w 792"/>
                  <a:gd name="T39" fmla="*/ 240 h 426"/>
                  <a:gd name="T40" fmla="*/ 690 w 792"/>
                  <a:gd name="T41" fmla="*/ 270 h 426"/>
                  <a:gd name="T42" fmla="*/ 636 w 792"/>
                  <a:gd name="T43" fmla="*/ 294 h 426"/>
                  <a:gd name="T44" fmla="*/ 588 w 792"/>
                  <a:gd name="T45" fmla="*/ 312 h 426"/>
                  <a:gd name="T46" fmla="*/ 546 w 792"/>
                  <a:gd name="T47" fmla="*/ 324 h 426"/>
                  <a:gd name="T48" fmla="*/ 468 w 792"/>
                  <a:gd name="T49" fmla="*/ 354 h 426"/>
                  <a:gd name="T50" fmla="*/ 414 w 792"/>
                  <a:gd name="T51" fmla="*/ 372 h 426"/>
                  <a:gd name="T52" fmla="*/ 342 w 792"/>
                  <a:gd name="T53" fmla="*/ 396 h 426"/>
                  <a:gd name="T54" fmla="*/ 306 w 792"/>
                  <a:gd name="T55" fmla="*/ 414 h 426"/>
                  <a:gd name="T56" fmla="*/ 270 w 792"/>
                  <a:gd name="T57" fmla="*/ 420 h 426"/>
                  <a:gd name="T58" fmla="*/ 234 w 792"/>
                  <a:gd name="T59" fmla="*/ 426 h 426"/>
                  <a:gd name="T60" fmla="*/ 186 w 792"/>
                  <a:gd name="T61" fmla="*/ 426 h 426"/>
                  <a:gd name="T62" fmla="*/ 132 w 792"/>
                  <a:gd name="T63" fmla="*/ 420 h 426"/>
                  <a:gd name="T64" fmla="*/ 96 w 792"/>
                  <a:gd name="T65" fmla="*/ 402 h 426"/>
                  <a:gd name="T66" fmla="*/ 42 w 792"/>
                  <a:gd name="T67" fmla="*/ 378 h 426"/>
                  <a:gd name="T68" fmla="*/ 0 w 792"/>
                  <a:gd name="T69" fmla="*/ 342 h 42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792" h="426">
                    <a:moveTo>
                      <a:pt x="282" y="114"/>
                    </a:moveTo>
                    <a:lnTo>
                      <a:pt x="300" y="108"/>
                    </a:lnTo>
                    <a:lnTo>
                      <a:pt x="336" y="96"/>
                    </a:lnTo>
                    <a:lnTo>
                      <a:pt x="384" y="78"/>
                    </a:lnTo>
                    <a:lnTo>
                      <a:pt x="432" y="60"/>
                    </a:lnTo>
                    <a:lnTo>
                      <a:pt x="480" y="42"/>
                    </a:lnTo>
                    <a:lnTo>
                      <a:pt x="522" y="18"/>
                    </a:lnTo>
                    <a:lnTo>
                      <a:pt x="564" y="6"/>
                    </a:lnTo>
                    <a:lnTo>
                      <a:pt x="588" y="0"/>
                    </a:lnTo>
                    <a:lnTo>
                      <a:pt x="600" y="0"/>
                    </a:lnTo>
                    <a:lnTo>
                      <a:pt x="642" y="12"/>
                    </a:lnTo>
                    <a:lnTo>
                      <a:pt x="666" y="24"/>
                    </a:lnTo>
                    <a:lnTo>
                      <a:pt x="696" y="42"/>
                    </a:lnTo>
                    <a:lnTo>
                      <a:pt x="726" y="66"/>
                    </a:lnTo>
                    <a:lnTo>
                      <a:pt x="756" y="96"/>
                    </a:lnTo>
                    <a:lnTo>
                      <a:pt x="780" y="132"/>
                    </a:lnTo>
                    <a:lnTo>
                      <a:pt x="786" y="156"/>
                    </a:lnTo>
                    <a:lnTo>
                      <a:pt x="792" y="180"/>
                    </a:lnTo>
                    <a:lnTo>
                      <a:pt x="786" y="198"/>
                    </a:lnTo>
                    <a:lnTo>
                      <a:pt x="738" y="240"/>
                    </a:lnTo>
                    <a:lnTo>
                      <a:pt x="690" y="270"/>
                    </a:lnTo>
                    <a:lnTo>
                      <a:pt x="636" y="294"/>
                    </a:lnTo>
                    <a:lnTo>
                      <a:pt x="588" y="312"/>
                    </a:lnTo>
                    <a:lnTo>
                      <a:pt x="546" y="324"/>
                    </a:lnTo>
                    <a:lnTo>
                      <a:pt x="468" y="354"/>
                    </a:lnTo>
                    <a:lnTo>
                      <a:pt x="414" y="372"/>
                    </a:lnTo>
                    <a:lnTo>
                      <a:pt x="342" y="396"/>
                    </a:lnTo>
                    <a:lnTo>
                      <a:pt x="306" y="414"/>
                    </a:lnTo>
                    <a:lnTo>
                      <a:pt x="270" y="420"/>
                    </a:lnTo>
                    <a:lnTo>
                      <a:pt x="234" y="426"/>
                    </a:lnTo>
                    <a:lnTo>
                      <a:pt x="186" y="426"/>
                    </a:lnTo>
                    <a:lnTo>
                      <a:pt x="132" y="420"/>
                    </a:lnTo>
                    <a:lnTo>
                      <a:pt x="96" y="402"/>
                    </a:lnTo>
                    <a:lnTo>
                      <a:pt x="42" y="378"/>
                    </a:lnTo>
                    <a:lnTo>
                      <a:pt x="0" y="34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21" name="Freeform 313"/>
              <p:cNvSpPr/>
              <p:nvPr/>
            </p:nvSpPr>
            <p:spPr bwMode="auto">
              <a:xfrm>
                <a:off x="3834" y="2379"/>
                <a:ext cx="24" cy="114"/>
              </a:xfrm>
              <a:custGeom>
                <a:avLst/>
                <a:gdLst>
                  <a:gd name="T0" fmla="*/ 24 w 24"/>
                  <a:gd name="T1" fmla="*/ 114 h 114"/>
                  <a:gd name="T2" fmla="*/ 24 w 24"/>
                  <a:gd name="T3" fmla="*/ 84 h 114"/>
                  <a:gd name="T4" fmla="*/ 18 w 24"/>
                  <a:gd name="T5" fmla="*/ 54 h 114"/>
                  <a:gd name="T6" fmla="*/ 12 w 24"/>
                  <a:gd name="T7" fmla="*/ 18 h 114"/>
                  <a:gd name="T8" fmla="*/ 0 w 24"/>
                  <a:gd name="T9" fmla="*/ 0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" h="114">
                    <a:moveTo>
                      <a:pt x="24" y="114"/>
                    </a:moveTo>
                    <a:lnTo>
                      <a:pt x="24" y="84"/>
                    </a:lnTo>
                    <a:lnTo>
                      <a:pt x="18" y="54"/>
                    </a:lnTo>
                    <a:lnTo>
                      <a:pt x="12" y="18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22" name="Freeform 314"/>
              <p:cNvSpPr/>
              <p:nvPr/>
            </p:nvSpPr>
            <p:spPr bwMode="auto">
              <a:xfrm>
                <a:off x="3342" y="2211"/>
                <a:ext cx="72" cy="48"/>
              </a:xfrm>
              <a:custGeom>
                <a:avLst/>
                <a:gdLst>
                  <a:gd name="T0" fmla="*/ 6 w 72"/>
                  <a:gd name="T1" fmla="*/ 0 h 48"/>
                  <a:gd name="T2" fmla="*/ 18 w 72"/>
                  <a:gd name="T3" fmla="*/ 0 h 48"/>
                  <a:gd name="T4" fmla="*/ 30 w 72"/>
                  <a:gd name="T5" fmla="*/ 0 h 48"/>
                  <a:gd name="T6" fmla="*/ 42 w 72"/>
                  <a:gd name="T7" fmla="*/ 0 h 48"/>
                  <a:gd name="T8" fmla="*/ 48 w 72"/>
                  <a:gd name="T9" fmla="*/ 0 h 48"/>
                  <a:gd name="T10" fmla="*/ 60 w 72"/>
                  <a:gd name="T11" fmla="*/ 6 h 48"/>
                  <a:gd name="T12" fmla="*/ 72 w 72"/>
                  <a:gd name="T13" fmla="*/ 6 h 48"/>
                  <a:gd name="T14" fmla="*/ 48 w 72"/>
                  <a:gd name="T15" fmla="*/ 12 h 48"/>
                  <a:gd name="T16" fmla="*/ 36 w 72"/>
                  <a:gd name="T17" fmla="*/ 18 h 48"/>
                  <a:gd name="T18" fmla="*/ 24 w 72"/>
                  <a:gd name="T19" fmla="*/ 24 h 48"/>
                  <a:gd name="T20" fmla="*/ 18 w 72"/>
                  <a:gd name="T21" fmla="*/ 30 h 48"/>
                  <a:gd name="T22" fmla="*/ 12 w 72"/>
                  <a:gd name="T23" fmla="*/ 42 h 48"/>
                  <a:gd name="T24" fmla="*/ 0 w 72"/>
                  <a:gd name="T25" fmla="*/ 48 h 4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2" h="48">
                    <a:moveTo>
                      <a:pt x="6" y="0"/>
                    </a:moveTo>
                    <a:lnTo>
                      <a:pt x="18" y="0"/>
                    </a:lnTo>
                    <a:lnTo>
                      <a:pt x="30" y="0"/>
                    </a:lnTo>
                    <a:lnTo>
                      <a:pt x="42" y="0"/>
                    </a:lnTo>
                    <a:lnTo>
                      <a:pt x="48" y="0"/>
                    </a:lnTo>
                    <a:lnTo>
                      <a:pt x="60" y="6"/>
                    </a:lnTo>
                    <a:lnTo>
                      <a:pt x="72" y="6"/>
                    </a:lnTo>
                    <a:lnTo>
                      <a:pt x="48" y="12"/>
                    </a:lnTo>
                    <a:lnTo>
                      <a:pt x="36" y="18"/>
                    </a:lnTo>
                    <a:lnTo>
                      <a:pt x="24" y="24"/>
                    </a:lnTo>
                    <a:lnTo>
                      <a:pt x="18" y="30"/>
                    </a:lnTo>
                    <a:lnTo>
                      <a:pt x="12" y="42"/>
                    </a:lnTo>
                    <a:lnTo>
                      <a:pt x="0" y="4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23" name="Freeform 315"/>
              <p:cNvSpPr/>
              <p:nvPr/>
            </p:nvSpPr>
            <p:spPr bwMode="auto">
              <a:xfrm>
                <a:off x="3402" y="2223"/>
                <a:ext cx="12" cy="30"/>
              </a:xfrm>
              <a:custGeom>
                <a:avLst/>
                <a:gdLst>
                  <a:gd name="T0" fmla="*/ 12 w 12"/>
                  <a:gd name="T1" fmla="*/ 0 h 30"/>
                  <a:gd name="T2" fmla="*/ 6 w 12"/>
                  <a:gd name="T3" fmla="*/ 0 h 30"/>
                  <a:gd name="T4" fmla="*/ 0 w 12"/>
                  <a:gd name="T5" fmla="*/ 12 h 30"/>
                  <a:gd name="T6" fmla="*/ 0 w 12"/>
                  <a:gd name="T7" fmla="*/ 24 h 30"/>
                  <a:gd name="T8" fmla="*/ 0 w 12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30">
                    <a:moveTo>
                      <a:pt x="12" y="0"/>
                    </a:moveTo>
                    <a:lnTo>
                      <a:pt x="6" y="0"/>
                    </a:lnTo>
                    <a:lnTo>
                      <a:pt x="0" y="12"/>
                    </a:lnTo>
                    <a:lnTo>
                      <a:pt x="0" y="24"/>
                    </a:lnTo>
                    <a:lnTo>
                      <a:pt x="0" y="3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24" name="Freeform 316"/>
              <p:cNvSpPr/>
              <p:nvPr/>
            </p:nvSpPr>
            <p:spPr bwMode="auto">
              <a:xfrm>
                <a:off x="3036" y="2097"/>
                <a:ext cx="522" cy="672"/>
              </a:xfrm>
              <a:custGeom>
                <a:avLst/>
                <a:gdLst>
                  <a:gd name="T0" fmla="*/ 36 w 522"/>
                  <a:gd name="T1" fmla="*/ 0 h 672"/>
                  <a:gd name="T2" fmla="*/ 18 w 522"/>
                  <a:gd name="T3" fmla="*/ 18 h 672"/>
                  <a:gd name="T4" fmla="*/ 12 w 522"/>
                  <a:gd name="T5" fmla="*/ 36 h 672"/>
                  <a:gd name="T6" fmla="*/ 6 w 522"/>
                  <a:gd name="T7" fmla="*/ 66 h 672"/>
                  <a:gd name="T8" fmla="*/ 6 w 522"/>
                  <a:gd name="T9" fmla="*/ 102 h 672"/>
                  <a:gd name="T10" fmla="*/ 6 w 522"/>
                  <a:gd name="T11" fmla="*/ 120 h 672"/>
                  <a:gd name="T12" fmla="*/ 6 w 522"/>
                  <a:gd name="T13" fmla="*/ 150 h 672"/>
                  <a:gd name="T14" fmla="*/ 0 w 522"/>
                  <a:gd name="T15" fmla="*/ 180 h 672"/>
                  <a:gd name="T16" fmla="*/ 6 w 522"/>
                  <a:gd name="T17" fmla="*/ 210 h 672"/>
                  <a:gd name="T18" fmla="*/ 18 w 522"/>
                  <a:gd name="T19" fmla="*/ 252 h 672"/>
                  <a:gd name="T20" fmla="*/ 42 w 522"/>
                  <a:gd name="T21" fmla="*/ 288 h 672"/>
                  <a:gd name="T22" fmla="*/ 66 w 522"/>
                  <a:gd name="T23" fmla="*/ 324 h 672"/>
                  <a:gd name="T24" fmla="*/ 78 w 522"/>
                  <a:gd name="T25" fmla="*/ 336 h 672"/>
                  <a:gd name="T26" fmla="*/ 102 w 522"/>
                  <a:gd name="T27" fmla="*/ 348 h 672"/>
                  <a:gd name="T28" fmla="*/ 108 w 522"/>
                  <a:gd name="T29" fmla="*/ 420 h 672"/>
                  <a:gd name="T30" fmla="*/ 102 w 522"/>
                  <a:gd name="T31" fmla="*/ 462 h 672"/>
                  <a:gd name="T32" fmla="*/ 84 w 522"/>
                  <a:gd name="T33" fmla="*/ 492 h 672"/>
                  <a:gd name="T34" fmla="*/ 72 w 522"/>
                  <a:gd name="T35" fmla="*/ 516 h 672"/>
                  <a:gd name="T36" fmla="*/ 60 w 522"/>
                  <a:gd name="T37" fmla="*/ 540 h 672"/>
                  <a:gd name="T38" fmla="*/ 72 w 522"/>
                  <a:gd name="T39" fmla="*/ 540 h 672"/>
                  <a:gd name="T40" fmla="*/ 84 w 522"/>
                  <a:gd name="T41" fmla="*/ 540 h 672"/>
                  <a:gd name="T42" fmla="*/ 72 w 522"/>
                  <a:gd name="T43" fmla="*/ 570 h 672"/>
                  <a:gd name="T44" fmla="*/ 54 w 522"/>
                  <a:gd name="T45" fmla="*/ 606 h 672"/>
                  <a:gd name="T46" fmla="*/ 42 w 522"/>
                  <a:gd name="T47" fmla="*/ 654 h 672"/>
                  <a:gd name="T48" fmla="*/ 66 w 522"/>
                  <a:gd name="T49" fmla="*/ 654 h 672"/>
                  <a:gd name="T50" fmla="*/ 108 w 522"/>
                  <a:gd name="T51" fmla="*/ 654 h 672"/>
                  <a:gd name="T52" fmla="*/ 144 w 522"/>
                  <a:gd name="T53" fmla="*/ 648 h 672"/>
                  <a:gd name="T54" fmla="*/ 186 w 522"/>
                  <a:gd name="T55" fmla="*/ 636 h 672"/>
                  <a:gd name="T56" fmla="*/ 228 w 522"/>
                  <a:gd name="T57" fmla="*/ 624 h 672"/>
                  <a:gd name="T58" fmla="*/ 258 w 522"/>
                  <a:gd name="T59" fmla="*/ 624 h 672"/>
                  <a:gd name="T60" fmla="*/ 282 w 522"/>
                  <a:gd name="T61" fmla="*/ 624 h 672"/>
                  <a:gd name="T62" fmla="*/ 354 w 522"/>
                  <a:gd name="T63" fmla="*/ 660 h 672"/>
                  <a:gd name="T64" fmla="*/ 396 w 522"/>
                  <a:gd name="T65" fmla="*/ 672 h 672"/>
                  <a:gd name="T66" fmla="*/ 408 w 522"/>
                  <a:gd name="T67" fmla="*/ 648 h 672"/>
                  <a:gd name="T68" fmla="*/ 438 w 522"/>
                  <a:gd name="T69" fmla="*/ 606 h 672"/>
                  <a:gd name="T70" fmla="*/ 480 w 522"/>
                  <a:gd name="T71" fmla="*/ 570 h 672"/>
                  <a:gd name="T72" fmla="*/ 510 w 522"/>
                  <a:gd name="T73" fmla="*/ 546 h 672"/>
                  <a:gd name="T74" fmla="*/ 522 w 522"/>
                  <a:gd name="T75" fmla="*/ 540 h 672"/>
                  <a:gd name="T76" fmla="*/ 522 w 522"/>
                  <a:gd name="T77" fmla="*/ 528 h 672"/>
                  <a:gd name="T78" fmla="*/ 504 w 522"/>
                  <a:gd name="T79" fmla="*/ 474 h 672"/>
                  <a:gd name="T80" fmla="*/ 498 w 522"/>
                  <a:gd name="T81" fmla="*/ 420 h 67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522" h="672">
                    <a:moveTo>
                      <a:pt x="36" y="0"/>
                    </a:moveTo>
                    <a:lnTo>
                      <a:pt x="18" y="18"/>
                    </a:lnTo>
                    <a:lnTo>
                      <a:pt x="12" y="36"/>
                    </a:lnTo>
                    <a:lnTo>
                      <a:pt x="6" y="66"/>
                    </a:lnTo>
                    <a:lnTo>
                      <a:pt x="6" y="102"/>
                    </a:lnTo>
                    <a:lnTo>
                      <a:pt x="6" y="120"/>
                    </a:lnTo>
                    <a:lnTo>
                      <a:pt x="6" y="150"/>
                    </a:lnTo>
                    <a:lnTo>
                      <a:pt x="0" y="180"/>
                    </a:lnTo>
                    <a:lnTo>
                      <a:pt x="6" y="210"/>
                    </a:lnTo>
                    <a:lnTo>
                      <a:pt x="18" y="252"/>
                    </a:lnTo>
                    <a:lnTo>
                      <a:pt x="42" y="288"/>
                    </a:lnTo>
                    <a:lnTo>
                      <a:pt x="66" y="324"/>
                    </a:lnTo>
                    <a:lnTo>
                      <a:pt x="78" y="336"/>
                    </a:lnTo>
                    <a:lnTo>
                      <a:pt x="102" y="348"/>
                    </a:lnTo>
                    <a:lnTo>
                      <a:pt x="108" y="420"/>
                    </a:lnTo>
                    <a:lnTo>
                      <a:pt x="102" y="462"/>
                    </a:lnTo>
                    <a:lnTo>
                      <a:pt x="84" y="492"/>
                    </a:lnTo>
                    <a:lnTo>
                      <a:pt x="72" y="516"/>
                    </a:lnTo>
                    <a:lnTo>
                      <a:pt x="60" y="540"/>
                    </a:lnTo>
                    <a:lnTo>
                      <a:pt x="72" y="540"/>
                    </a:lnTo>
                    <a:lnTo>
                      <a:pt x="84" y="540"/>
                    </a:lnTo>
                    <a:lnTo>
                      <a:pt x="72" y="57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66" y="654"/>
                    </a:lnTo>
                    <a:lnTo>
                      <a:pt x="108" y="654"/>
                    </a:lnTo>
                    <a:lnTo>
                      <a:pt x="144" y="648"/>
                    </a:lnTo>
                    <a:lnTo>
                      <a:pt x="186" y="636"/>
                    </a:lnTo>
                    <a:lnTo>
                      <a:pt x="228" y="624"/>
                    </a:lnTo>
                    <a:lnTo>
                      <a:pt x="258" y="624"/>
                    </a:lnTo>
                    <a:lnTo>
                      <a:pt x="282" y="624"/>
                    </a:lnTo>
                    <a:lnTo>
                      <a:pt x="354" y="660"/>
                    </a:lnTo>
                    <a:lnTo>
                      <a:pt x="396" y="672"/>
                    </a:lnTo>
                    <a:lnTo>
                      <a:pt x="408" y="648"/>
                    </a:lnTo>
                    <a:lnTo>
                      <a:pt x="438" y="606"/>
                    </a:lnTo>
                    <a:lnTo>
                      <a:pt x="480" y="570"/>
                    </a:lnTo>
                    <a:lnTo>
                      <a:pt x="510" y="546"/>
                    </a:lnTo>
                    <a:lnTo>
                      <a:pt x="522" y="540"/>
                    </a:lnTo>
                    <a:lnTo>
                      <a:pt x="522" y="528"/>
                    </a:lnTo>
                    <a:lnTo>
                      <a:pt x="504" y="474"/>
                    </a:lnTo>
                    <a:lnTo>
                      <a:pt x="498" y="42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25" name="Freeform 317"/>
              <p:cNvSpPr/>
              <p:nvPr/>
            </p:nvSpPr>
            <p:spPr bwMode="auto">
              <a:xfrm>
                <a:off x="3120" y="2589"/>
                <a:ext cx="228" cy="48"/>
              </a:xfrm>
              <a:custGeom>
                <a:avLst/>
                <a:gdLst>
                  <a:gd name="T0" fmla="*/ 0 w 228"/>
                  <a:gd name="T1" fmla="*/ 48 h 48"/>
                  <a:gd name="T2" fmla="*/ 36 w 228"/>
                  <a:gd name="T3" fmla="*/ 42 h 48"/>
                  <a:gd name="T4" fmla="*/ 66 w 228"/>
                  <a:gd name="T5" fmla="*/ 36 h 48"/>
                  <a:gd name="T6" fmla="*/ 96 w 228"/>
                  <a:gd name="T7" fmla="*/ 36 h 48"/>
                  <a:gd name="T8" fmla="*/ 126 w 228"/>
                  <a:gd name="T9" fmla="*/ 36 h 48"/>
                  <a:gd name="T10" fmla="*/ 156 w 228"/>
                  <a:gd name="T11" fmla="*/ 36 h 48"/>
                  <a:gd name="T12" fmla="*/ 180 w 228"/>
                  <a:gd name="T13" fmla="*/ 36 h 48"/>
                  <a:gd name="T14" fmla="*/ 204 w 228"/>
                  <a:gd name="T15" fmla="*/ 42 h 48"/>
                  <a:gd name="T16" fmla="*/ 216 w 228"/>
                  <a:gd name="T17" fmla="*/ 42 h 48"/>
                  <a:gd name="T18" fmla="*/ 216 w 228"/>
                  <a:gd name="T19" fmla="*/ 42 h 48"/>
                  <a:gd name="T20" fmla="*/ 216 w 228"/>
                  <a:gd name="T21" fmla="*/ 30 h 48"/>
                  <a:gd name="T22" fmla="*/ 222 w 228"/>
                  <a:gd name="T23" fmla="*/ 18 h 48"/>
                  <a:gd name="T24" fmla="*/ 228 w 228"/>
                  <a:gd name="T25" fmla="*/ 0 h 4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28" h="48">
                    <a:moveTo>
                      <a:pt x="0" y="48"/>
                    </a:moveTo>
                    <a:lnTo>
                      <a:pt x="36" y="42"/>
                    </a:lnTo>
                    <a:lnTo>
                      <a:pt x="66" y="36"/>
                    </a:lnTo>
                    <a:lnTo>
                      <a:pt x="96" y="36"/>
                    </a:lnTo>
                    <a:lnTo>
                      <a:pt x="126" y="36"/>
                    </a:lnTo>
                    <a:lnTo>
                      <a:pt x="156" y="36"/>
                    </a:lnTo>
                    <a:lnTo>
                      <a:pt x="180" y="36"/>
                    </a:lnTo>
                    <a:lnTo>
                      <a:pt x="204" y="42"/>
                    </a:lnTo>
                    <a:lnTo>
                      <a:pt x="216" y="42"/>
                    </a:lnTo>
                    <a:lnTo>
                      <a:pt x="216" y="30"/>
                    </a:lnTo>
                    <a:lnTo>
                      <a:pt x="222" y="18"/>
                    </a:lnTo>
                    <a:lnTo>
                      <a:pt x="22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26" name="Freeform 318"/>
              <p:cNvSpPr/>
              <p:nvPr/>
            </p:nvSpPr>
            <p:spPr bwMode="auto">
              <a:xfrm>
                <a:off x="3972" y="2073"/>
                <a:ext cx="42" cy="12"/>
              </a:xfrm>
              <a:custGeom>
                <a:avLst/>
                <a:gdLst>
                  <a:gd name="T0" fmla="*/ 42 w 42"/>
                  <a:gd name="T1" fmla="*/ 12 h 12"/>
                  <a:gd name="T2" fmla="*/ 36 w 42"/>
                  <a:gd name="T3" fmla="*/ 6 h 12"/>
                  <a:gd name="T4" fmla="*/ 30 w 42"/>
                  <a:gd name="T5" fmla="*/ 0 h 12"/>
                  <a:gd name="T6" fmla="*/ 18 w 42"/>
                  <a:gd name="T7" fmla="*/ 0 h 12"/>
                  <a:gd name="T8" fmla="*/ 0 w 42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" h="12">
                    <a:moveTo>
                      <a:pt x="42" y="12"/>
                    </a:moveTo>
                    <a:lnTo>
                      <a:pt x="36" y="6"/>
                    </a:lnTo>
                    <a:lnTo>
                      <a:pt x="30" y="0"/>
                    </a:lnTo>
                    <a:lnTo>
                      <a:pt x="18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27" name="Freeform 319"/>
              <p:cNvSpPr/>
              <p:nvPr/>
            </p:nvSpPr>
            <p:spPr bwMode="auto">
              <a:xfrm>
                <a:off x="3990" y="2145"/>
                <a:ext cx="66" cy="24"/>
              </a:xfrm>
              <a:custGeom>
                <a:avLst/>
                <a:gdLst>
                  <a:gd name="T0" fmla="*/ 66 w 66"/>
                  <a:gd name="T1" fmla="*/ 24 h 24"/>
                  <a:gd name="T2" fmla="*/ 48 w 66"/>
                  <a:gd name="T3" fmla="*/ 24 h 24"/>
                  <a:gd name="T4" fmla="*/ 30 w 66"/>
                  <a:gd name="T5" fmla="*/ 18 h 24"/>
                  <a:gd name="T6" fmla="*/ 18 w 66"/>
                  <a:gd name="T7" fmla="*/ 12 h 24"/>
                  <a:gd name="T8" fmla="*/ 0 w 66"/>
                  <a:gd name="T9" fmla="*/ 6 h 24"/>
                  <a:gd name="T10" fmla="*/ 0 w 66"/>
                  <a:gd name="T11" fmla="*/ 0 h 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6" h="24">
                    <a:moveTo>
                      <a:pt x="66" y="24"/>
                    </a:moveTo>
                    <a:lnTo>
                      <a:pt x="48" y="24"/>
                    </a:lnTo>
                    <a:lnTo>
                      <a:pt x="30" y="18"/>
                    </a:lnTo>
                    <a:lnTo>
                      <a:pt x="18" y="12"/>
                    </a:lnTo>
                    <a:lnTo>
                      <a:pt x="0" y="6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28" name="Freeform 320"/>
              <p:cNvSpPr/>
              <p:nvPr/>
            </p:nvSpPr>
            <p:spPr bwMode="auto">
              <a:xfrm>
                <a:off x="3960" y="2193"/>
                <a:ext cx="54" cy="18"/>
              </a:xfrm>
              <a:custGeom>
                <a:avLst/>
                <a:gdLst>
                  <a:gd name="T0" fmla="*/ 54 w 54"/>
                  <a:gd name="T1" fmla="*/ 18 h 18"/>
                  <a:gd name="T2" fmla="*/ 42 w 54"/>
                  <a:gd name="T3" fmla="*/ 18 h 18"/>
                  <a:gd name="T4" fmla="*/ 24 w 54"/>
                  <a:gd name="T5" fmla="*/ 12 h 18"/>
                  <a:gd name="T6" fmla="*/ 6 w 54"/>
                  <a:gd name="T7" fmla="*/ 6 h 18"/>
                  <a:gd name="T8" fmla="*/ 0 w 54"/>
                  <a:gd name="T9" fmla="*/ 0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" h="18">
                    <a:moveTo>
                      <a:pt x="54" y="18"/>
                    </a:moveTo>
                    <a:lnTo>
                      <a:pt x="42" y="18"/>
                    </a:lnTo>
                    <a:lnTo>
                      <a:pt x="24" y="12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29" name="Freeform 321"/>
              <p:cNvSpPr/>
              <p:nvPr/>
            </p:nvSpPr>
            <p:spPr bwMode="auto">
              <a:xfrm>
                <a:off x="3528" y="2733"/>
                <a:ext cx="60" cy="450"/>
              </a:xfrm>
              <a:custGeom>
                <a:avLst/>
                <a:gdLst>
                  <a:gd name="T0" fmla="*/ 60 w 60"/>
                  <a:gd name="T1" fmla="*/ 0 h 450"/>
                  <a:gd name="T2" fmla="*/ 54 w 60"/>
                  <a:gd name="T3" fmla="*/ 12 h 450"/>
                  <a:gd name="T4" fmla="*/ 42 w 60"/>
                  <a:gd name="T5" fmla="*/ 18 h 450"/>
                  <a:gd name="T6" fmla="*/ 42 w 60"/>
                  <a:gd name="T7" fmla="*/ 24 h 450"/>
                  <a:gd name="T8" fmla="*/ 30 w 60"/>
                  <a:gd name="T9" fmla="*/ 30 h 450"/>
                  <a:gd name="T10" fmla="*/ 18 w 60"/>
                  <a:gd name="T11" fmla="*/ 36 h 450"/>
                  <a:gd name="T12" fmla="*/ 30 w 60"/>
                  <a:gd name="T13" fmla="*/ 42 h 450"/>
                  <a:gd name="T14" fmla="*/ 42 w 60"/>
                  <a:gd name="T15" fmla="*/ 66 h 450"/>
                  <a:gd name="T16" fmla="*/ 48 w 60"/>
                  <a:gd name="T17" fmla="*/ 84 h 450"/>
                  <a:gd name="T18" fmla="*/ 54 w 60"/>
                  <a:gd name="T19" fmla="*/ 114 h 450"/>
                  <a:gd name="T20" fmla="*/ 54 w 60"/>
                  <a:gd name="T21" fmla="*/ 132 h 450"/>
                  <a:gd name="T22" fmla="*/ 48 w 60"/>
                  <a:gd name="T23" fmla="*/ 156 h 450"/>
                  <a:gd name="T24" fmla="*/ 42 w 60"/>
                  <a:gd name="T25" fmla="*/ 180 h 450"/>
                  <a:gd name="T26" fmla="*/ 30 w 60"/>
                  <a:gd name="T27" fmla="*/ 198 h 450"/>
                  <a:gd name="T28" fmla="*/ 18 w 60"/>
                  <a:gd name="T29" fmla="*/ 216 h 450"/>
                  <a:gd name="T30" fmla="*/ 12 w 60"/>
                  <a:gd name="T31" fmla="*/ 240 h 450"/>
                  <a:gd name="T32" fmla="*/ 6 w 60"/>
                  <a:gd name="T33" fmla="*/ 258 h 450"/>
                  <a:gd name="T34" fmla="*/ 0 w 60"/>
                  <a:gd name="T35" fmla="*/ 282 h 450"/>
                  <a:gd name="T36" fmla="*/ 6 w 60"/>
                  <a:gd name="T37" fmla="*/ 312 h 450"/>
                  <a:gd name="T38" fmla="*/ 6 w 60"/>
                  <a:gd name="T39" fmla="*/ 336 h 450"/>
                  <a:gd name="T40" fmla="*/ 6 w 60"/>
                  <a:gd name="T41" fmla="*/ 348 h 450"/>
                  <a:gd name="T42" fmla="*/ 6 w 60"/>
                  <a:gd name="T43" fmla="*/ 372 h 450"/>
                  <a:gd name="T44" fmla="*/ 6 w 60"/>
                  <a:gd name="T45" fmla="*/ 408 h 450"/>
                  <a:gd name="T46" fmla="*/ 6 w 60"/>
                  <a:gd name="T47" fmla="*/ 450 h 45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60" h="450">
                    <a:moveTo>
                      <a:pt x="60" y="0"/>
                    </a:moveTo>
                    <a:lnTo>
                      <a:pt x="54" y="12"/>
                    </a:lnTo>
                    <a:lnTo>
                      <a:pt x="42" y="18"/>
                    </a:lnTo>
                    <a:lnTo>
                      <a:pt x="42" y="24"/>
                    </a:lnTo>
                    <a:lnTo>
                      <a:pt x="30" y="30"/>
                    </a:lnTo>
                    <a:lnTo>
                      <a:pt x="18" y="36"/>
                    </a:lnTo>
                    <a:lnTo>
                      <a:pt x="30" y="42"/>
                    </a:lnTo>
                    <a:lnTo>
                      <a:pt x="42" y="66"/>
                    </a:lnTo>
                    <a:lnTo>
                      <a:pt x="48" y="84"/>
                    </a:lnTo>
                    <a:lnTo>
                      <a:pt x="54" y="114"/>
                    </a:lnTo>
                    <a:lnTo>
                      <a:pt x="54" y="132"/>
                    </a:lnTo>
                    <a:lnTo>
                      <a:pt x="48" y="156"/>
                    </a:lnTo>
                    <a:lnTo>
                      <a:pt x="42" y="180"/>
                    </a:lnTo>
                    <a:lnTo>
                      <a:pt x="30" y="198"/>
                    </a:lnTo>
                    <a:lnTo>
                      <a:pt x="18" y="216"/>
                    </a:lnTo>
                    <a:lnTo>
                      <a:pt x="12" y="240"/>
                    </a:lnTo>
                    <a:lnTo>
                      <a:pt x="6" y="258"/>
                    </a:lnTo>
                    <a:lnTo>
                      <a:pt x="0" y="282"/>
                    </a:lnTo>
                    <a:lnTo>
                      <a:pt x="6" y="312"/>
                    </a:lnTo>
                    <a:lnTo>
                      <a:pt x="6" y="336"/>
                    </a:lnTo>
                    <a:lnTo>
                      <a:pt x="6" y="348"/>
                    </a:lnTo>
                    <a:lnTo>
                      <a:pt x="6" y="372"/>
                    </a:lnTo>
                    <a:lnTo>
                      <a:pt x="6" y="408"/>
                    </a:lnTo>
                    <a:lnTo>
                      <a:pt x="6" y="45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30" name="Freeform 322"/>
              <p:cNvSpPr/>
              <p:nvPr/>
            </p:nvSpPr>
            <p:spPr bwMode="auto">
              <a:xfrm>
                <a:off x="2994" y="3237"/>
                <a:ext cx="1014" cy="168"/>
              </a:xfrm>
              <a:custGeom>
                <a:avLst/>
                <a:gdLst>
                  <a:gd name="T0" fmla="*/ 222 w 1014"/>
                  <a:gd name="T1" fmla="*/ 24 h 168"/>
                  <a:gd name="T2" fmla="*/ 186 w 1014"/>
                  <a:gd name="T3" fmla="*/ 24 h 168"/>
                  <a:gd name="T4" fmla="*/ 132 w 1014"/>
                  <a:gd name="T5" fmla="*/ 30 h 168"/>
                  <a:gd name="T6" fmla="*/ 78 w 1014"/>
                  <a:gd name="T7" fmla="*/ 48 h 168"/>
                  <a:gd name="T8" fmla="*/ 48 w 1014"/>
                  <a:gd name="T9" fmla="*/ 60 h 168"/>
                  <a:gd name="T10" fmla="*/ 24 w 1014"/>
                  <a:gd name="T11" fmla="*/ 78 h 168"/>
                  <a:gd name="T12" fmla="*/ 6 w 1014"/>
                  <a:gd name="T13" fmla="*/ 108 h 168"/>
                  <a:gd name="T14" fmla="*/ 0 w 1014"/>
                  <a:gd name="T15" fmla="*/ 138 h 168"/>
                  <a:gd name="T16" fmla="*/ 6 w 1014"/>
                  <a:gd name="T17" fmla="*/ 156 h 168"/>
                  <a:gd name="T18" fmla="*/ 24 w 1014"/>
                  <a:gd name="T19" fmla="*/ 162 h 168"/>
                  <a:gd name="T20" fmla="*/ 54 w 1014"/>
                  <a:gd name="T21" fmla="*/ 168 h 168"/>
                  <a:gd name="T22" fmla="*/ 114 w 1014"/>
                  <a:gd name="T23" fmla="*/ 168 h 168"/>
                  <a:gd name="T24" fmla="*/ 174 w 1014"/>
                  <a:gd name="T25" fmla="*/ 156 h 168"/>
                  <a:gd name="T26" fmla="*/ 216 w 1014"/>
                  <a:gd name="T27" fmla="*/ 144 h 168"/>
                  <a:gd name="T28" fmla="*/ 288 w 1014"/>
                  <a:gd name="T29" fmla="*/ 144 h 168"/>
                  <a:gd name="T30" fmla="*/ 330 w 1014"/>
                  <a:gd name="T31" fmla="*/ 138 h 168"/>
                  <a:gd name="T32" fmla="*/ 378 w 1014"/>
                  <a:gd name="T33" fmla="*/ 120 h 168"/>
                  <a:gd name="T34" fmla="*/ 420 w 1014"/>
                  <a:gd name="T35" fmla="*/ 120 h 168"/>
                  <a:gd name="T36" fmla="*/ 456 w 1014"/>
                  <a:gd name="T37" fmla="*/ 114 h 168"/>
                  <a:gd name="T38" fmla="*/ 486 w 1014"/>
                  <a:gd name="T39" fmla="*/ 108 h 168"/>
                  <a:gd name="T40" fmla="*/ 510 w 1014"/>
                  <a:gd name="T41" fmla="*/ 96 h 168"/>
                  <a:gd name="T42" fmla="*/ 534 w 1014"/>
                  <a:gd name="T43" fmla="*/ 54 h 168"/>
                  <a:gd name="T44" fmla="*/ 540 w 1014"/>
                  <a:gd name="T45" fmla="*/ 72 h 168"/>
                  <a:gd name="T46" fmla="*/ 552 w 1014"/>
                  <a:gd name="T47" fmla="*/ 90 h 168"/>
                  <a:gd name="T48" fmla="*/ 576 w 1014"/>
                  <a:gd name="T49" fmla="*/ 108 h 168"/>
                  <a:gd name="T50" fmla="*/ 612 w 1014"/>
                  <a:gd name="T51" fmla="*/ 114 h 168"/>
                  <a:gd name="T52" fmla="*/ 630 w 1014"/>
                  <a:gd name="T53" fmla="*/ 132 h 168"/>
                  <a:gd name="T54" fmla="*/ 696 w 1014"/>
                  <a:gd name="T55" fmla="*/ 150 h 168"/>
                  <a:gd name="T56" fmla="*/ 774 w 1014"/>
                  <a:gd name="T57" fmla="*/ 156 h 168"/>
                  <a:gd name="T58" fmla="*/ 846 w 1014"/>
                  <a:gd name="T59" fmla="*/ 156 h 168"/>
                  <a:gd name="T60" fmla="*/ 882 w 1014"/>
                  <a:gd name="T61" fmla="*/ 156 h 168"/>
                  <a:gd name="T62" fmla="*/ 936 w 1014"/>
                  <a:gd name="T63" fmla="*/ 144 h 168"/>
                  <a:gd name="T64" fmla="*/ 978 w 1014"/>
                  <a:gd name="T65" fmla="*/ 132 h 168"/>
                  <a:gd name="T66" fmla="*/ 1008 w 1014"/>
                  <a:gd name="T67" fmla="*/ 102 h 168"/>
                  <a:gd name="T68" fmla="*/ 1014 w 1014"/>
                  <a:gd name="T69" fmla="*/ 78 h 168"/>
                  <a:gd name="T70" fmla="*/ 1002 w 1014"/>
                  <a:gd name="T71" fmla="*/ 60 h 168"/>
                  <a:gd name="T72" fmla="*/ 978 w 1014"/>
                  <a:gd name="T73" fmla="*/ 42 h 168"/>
                  <a:gd name="T74" fmla="*/ 948 w 1014"/>
                  <a:gd name="T75" fmla="*/ 24 h 168"/>
                  <a:gd name="T76" fmla="*/ 906 w 1014"/>
                  <a:gd name="T77" fmla="*/ 12 h 168"/>
                  <a:gd name="T78" fmla="*/ 852 w 1014"/>
                  <a:gd name="T79" fmla="*/ 6 h 168"/>
                  <a:gd name="T80" fmla="*/ 798 w 1014"/>
                  <a:gd name="T81" fmla="*/ 0 h 168"/>
                  <a:gd name="T82" fmla="*/ 750 w 1014"/>
                  <a:gd name="T83" fmla="*/ 0 h 168"/>
                  <a:gd name="T84" fmla="*/ 696 w 1014"/>
                  <a:gd name="T85" fmla="*/ 6 h 16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014" h="168">
                    <a:moveTo>
                      <a:pt x="222" y="24"/>
                    </a:moveTo>
                    <a:lnTo>
                      <a:pt x="186" y="24"/>
                    </a:lnTo>
                    <a:lnTo>
                      <a:pt x="132" y="30"/>
                    </a:lnTo>
                    <a:lnTo>
                      <a:pt x="78" y="48"/>
                    </a:lnTo>
                    <a:lnTo>
                      <a:pt x="48" y="60"/>
                    </a:lnTo>
                    <a:lnTo>
                      <a:pt x="24" y="78"/>
                    </a:lnTo>
                    <a:lnTo>
                      <a:pt x="6" y="108"/>
                    </a:lnTo>
                    <a:lnTo>
                      <a:pt x="0" y="138"/>
                    </a:lnTo>
                    <a:lnTo>
                      <a:pt x="6" y="156"/>
                    </a:lnTo>
                    <a:lnTo>
                      <a:pt x="24" y="162"/>
                    </a:lnTo>
                    <a:lnTo>
                      <a:pt x="54" y="168"/>
                    </a:lnTo>
                    <a:lnTo>
                      <a:pt x="114" y="168"/>
                    </a:lnTo>
                    <a:lnTo>
                      <a:pt x="174" y="156"/>
                    </a:lnTo>
                    <a:lnTo>
                      <a:pt x="216" y="144"/>
                    </a:lnTo>
                    <a:lnTo>
                      <a:pt x="288" y="144"/>
                    </a:lnTo>
                    <a:lnTo>
                      <a:pt x="330" y="138"/>
                    </a:lnTo>
                    <a:lnTo>
                      <a:pt x="378" y="120"/>
                    </a:lnTo>
                    <a:lnTo>
                      <a:pt x="420" y="120"/>
                    </a:lnTo>
                    <a:lnTo>
                      <a:pt x="456" y="114"/>
                    </a:lnTo>
                    <a:lnTo>
                      <a:pt x="486" y="108"/>
                    </a:lnTo>
                    <a:lnTo>
                      <a:pt x="510" y="96"/>
                    </a:lnTo>
                    <a:lnTo>
                      <a:pt x="534" y="54"/>
                    </a:lnTo>
                    <a:lnTo>
                      <a:pt x="540" y="72"/>
                    </a:lnTo>
                    <a:lnTo>
                      <a:pt x="552" y="90"/>
                    </a:lnTo>
                    <a:lnTo>
                      <a:pt x="576" y="108"/>
                    </a:lnTo>
                    <a:lnTo>
                      <a:pt x="612" y="114"/>
                    </a:lnTo>
                    <a:lnTo>
                      <a:pt x="630" y="132"/>
                    </a:lnTo>
                    <a:lnTo>
                      <a:pt x="696" y="150"/>
                    </a:lnTo>
                    <a:lnTo>
                      <a:pt x="774" y="156"/>
                    </a:lnTo>
                    <a:lnTo>
                      <a:pt x="846" y="156"/>
                    </a:lnTo>
                    <a:lnTo>
                      <a:pt x="882" y="156"/>
                    </a:lnTo>
                    <a:lnTo>
                      <a:pt x="936" y="144"/>
                    </a:lnTo>
                    <a:lnTo>
                      <a:pt x="978" y="132"/>
                    </a:lnTo>
                    <a:lnTo>
                      <a:pt x="1008" y="102"/>
                    </a:lnTo>
                    <a:lnTo>
                      <a:pt x="1014" y="78"/>
                    </a:lnTo>
                    <a:lnTo>
                      <a:pt x="1002" y="60"/>
                    </a:lnTo>
                    <a:lnTo>
                      <a:pt x="978" y="42"/>
                    </a:lnTo>
                    <a:lnTo>
                      <a:pt x="948" y="24"/>
                    </a:lnTo>
                    <a:lnTo>
                      <a:pt x="906" y="12"/>
                    </a:lnTo>
                    <a:lnTo>
                      <a:pt x="852" y="6"/>
                    </a:lnTo>
                    <a:lnTo>
                      <a:pt x="798" y="0"/>
                    </a:lnTo>
                    <a:lnTo>
                      <a:pt x="750" y="0"/>
                    </a:lnTo>
                    <a:lnTo>
                      <a:pt x="696" y="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31" name="Freeform 323"/>
              <p:cNvSpPr/>
              <p:nvPr/>
            </p:nvSpPr>
            <p:spPr bwMode="auto">
              <a:xfrm>
                <a:off x="3594" y="3201"/>
                <a:ext cx="108" cy="12"/>
              </a:xfrm>
              <a:custGeom>
                <a:avLst/>
                <a:gdLst>
                  <a:gd name="T0" fmla="*/ 108 w 108"/>
                  <a:gd name="T1" fmla="*/ 12 h 12"/>
                  <a:gd name="T2" fmla="*/ 96 w 108"/>
                  <a:gd name="T3" fmla="*/ 6 h 12"/>
                  <a:gd name="T4" fmla="*/ 78 w 108"/>
                  <a:gd name="T5" fmla="*/ 0 h 12"/>
                  <a:gd name="T6" fmla="*/ 66 w 108"/>
                  <a:gd name="T7" fmla="*/ 0 h 12"/>
                  <a:gd name="T8" fmla="*/ 54 w 108"/>
                  <a:gd name="T9" fmla="*/ 0 h 12"/>
                  <a:gd name="T10" fmla="*/ 36 w 108"/>
                  <a:gd name="T11" fmla="*/ 0 h 12"/>
                  <a:gd name="T12" fmla="*/ 24 w 108"/>
                  <a:gd name="T13" fmla="*/ 6 h 12"/>
                  <a:gd name="T14" fmla="*/ 12 w 108"/>
                  <a:gd name="T15" fmla="*/ 6 h 12"/>
                  <a:gd name="T16" fmla="*/ 0 w 108"/>
                  <a:gd name="T17" fmla="*/ 12 h 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8" h="12">
                    <a:moveTo>
                      <a:pt x="108" y="12"/>
                    </a:moveTo>
                    <a:lnTo>
                      <a:pt x="96" y="6"/>
                    </a:lnTo>
                    <a:lnTo>
                      <a:pt x="78" y="0"/>
                    </a:lnTo>
                    <a:lnTo>
                      <a:pt x="66" y="0"/>
                    </a:lnTo>
                    <a:lnTo>
                      <a:pt x="54" y="0"/>
                    </a:lnTo>
                    <a:lnTo>
                      <a:pt x="36" y="0"/>
                    </a:lnTo>
                    <a:lnTo>
                      <a:pt x="24" y="6"/>
                    </a:lnTo>
                    <a:lnTo>
                      <a:pt x="12" y="6"/>
                    </a:lnTo>
                    <a:lnTo>
                      <a:pt x="0" y="1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32" name="Freeform 324"/>
              <p:cNvSpPr/>
              <p:nvPr/>
            </p:nvSpPr>
            <p:spPr bwMode="auto">
              <a:xfrm>
                <a:off x="3618" y="3225"/>
                <a:ext cx="84" cy="30"/>
              </a:xfrm>
              <a:custGeom>
                <a:avLst/>
                <a:gdLst>
                  <a:gd name="T0" fmla="*/ 84 w 84"/>
                  <a:gd name="T1" fmla="*/ 6 h 30"/>
                  <a:gd name="T2" fmla="*/ 78 w 84"/>
                  <a:gd name="T3" fmla="*/ 0 h 30"/>
                  <a:gd name="T4" fmla="*/ 66 w 84"/>
                  <a:gd name="T5" fmla="*/ 0 h 30"/>
                  <a:gd name="T6" fmla="*/ 54 w 84"/>
                  <a:gd name="T7" fmla="*/ 0 h 30"/>
                  <a:gd name="T8" fmla="*/ 48 w 84"/>
                  <a:gd name="T9" fmla="*/ 6 h 30"/>
                  <a:gd name="T10" fmla="*/ 36 w 84"/>
                  <a:gd name="T11" fmla="*/ 6 h 30"/>
                  <a:gd name="T12" fmla="*/ 24 w 84"/>
                  <a:gd name="T13" fmla="*/ 12 h 30"/>
                  <a:gd name="T14" fmla="*/ 18 w 84"/>
                  <a:gd name="T15" fmla="*/ 12 h 30"/>
                  <a:gd name="T16" fmla="*/ 12 w 84"/>
                  <a:gd name="T17" fmla="*/ 18 h 30"/>
                  <a:gd name="T18" fmla="*/ 0 w 84"/>
                  <a:gd name="T19" fmla="*/ 30 h 30"/>
                  <a:gd name="T20" fmla="*/ 0 w 84"/>
                  <a:gd name="T21" fmla="*/ 30 h 3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84" h="30">
                    <a:moveTo>
                      <a:pt x="84" y="6"/>
                    </a:moveTo>
                    <a:lnTo>
                      <a:pt x="78" y="0"/>
                    </a:lnTo>
                    <a:lnTo>
                      <a:pt x="66" y="0"/>
                    </a:lnTo>
                    <a:lnTo>
                      <a:pt x="54" y="0"/>
                    </a:lnTo>
                    <a:lnTo>
                      <a:pt x="48" y="6"/>
                    </a:lnTo>
                    <a:lnTo>
                      <a:pt x="36" y="6"/>
                    </a:lnTo>
                    <a:lnTo>
                      <a:pt x="24" y="12"/>
                    </a:lnTo>
                    <a:lnTo>
                      <a:pt x="18" y="12"/>
                    </a:lnTo>
                    <a:lnTo>
                      <a:pt x="12" y="18"/>
                    </a:lnTo>
                    <a:lnTo>
                      <a:pt x="0" y="3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33" name="Freeform 325"/>
              <p:cNvSpPr/>
              <p:nvPr/>
            </p:nvSpPr>
            <p:spPr bwMode="auto">
              <a:xfrm>
                <a:off x="3234" y="3249"/>
                <a:ext cx="72" cy="30"/>
              </a:xfrm>
              <a:custGeom>
                <a:avLst/>
                <a:gdLst>
                  <a:gd name="T0" fmla="*/ 72 w 72"/>
                  <a:gd name="T1" fmla="*/ 30 h 30"/>
                  <a:gd name="T2" fmla="*/ 66 w 72"/>
                  <a:gd name="T3" fmla="*/ 24 h 30"/>
                  <a:gd name="T4" fmla="*/ 54 w 72"/>
                  <a:gd name="T5" fmla="*/ 18 h 30"/>
                  <a:gd name="T6" fmla="*/ 48 w 72"/>
                  <a:gd name="T7" fmla="*/ 12 h 30"/>
                  <a:gd name="T8" fmla="*/ 36 w 72"/>
                  <a:gd name="T9" fmla="*/ 6 h 30"/>
                  <a:gd name="T10" fmla="*/ 24 w 72"/>
                  <a:gd name="T11" fmla="*/ 6 h 30"/>
                  <a:gd name="T12" fmla="*/ 12 w 72"/>
                  <a:gd name="T13" fmla="*/ 6 h 30"/>
                  <a:gd name="T14" fmla="*/ 0 w 72"/>
                  <a:gd name="T15" fmla="*/ 0 h 30"/>
                  <a:gd name="T16" fmla="*/ 0 w 72"/>
                  <a:gd name="T17" fmla="*/ 0 h 3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2" h="30">
                    <a:moveTo>
                      <a:pt x="72" y="30"/>
                    </a:moveTo>
                    <a:lnTo>
                      <a:pt x="66" y="24"/>
                    </a:lnTo>
                    <a:lnTo>
                      <a:pt x="54" y="18"/>
                    </a:lnTo>
                    <a:lnTo>
                      <a:pt x="48" y="12"/>
                    </a:lnTo>
                    <a:lnTo>
                      <a:pt x="36" y="6"/>
                    </a:lnTo>
                    <a:lnTo>
                      <a:pt x="24" y="6"/>
                    </a:lnTo>
                    <a:lnTo>
                      <a:pt x="12" y="6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34" name="Freeform 326"/>
              <p:cNvSpPr/>
              <p:nvPr/>
            </p:nvSpPr>
            <p:spPr bwMode="auto">
              <a:xfrm>
                <a:off x="3258" y="3237"/>
                <a:ext cx="90" cy="18"/>
              </a:xfrm>
              <a:custGeom>
                <a:avLst/>
                <a:gdLst>
                  <a:gd name="T0" fmla="*/ 90 w 90"/>
                  <a:gd name="T1" fmla="*/ 18 h 18"/>
                  <a:gd name="T2" fmla="*/ 78 w 90"/>
                  <a:gd name="T3" fmla="*/ 12 h 18"/>
                  <a:gd name="T4" fmla="*/ 60 w 90"/>
                  <a:gd name="T5" fmla="*/ 6 h 18"/>
                  <a:gd name="T6" fmla="*/ 48 w 90"/>
                  <a:gd name="T7" fmla="*/ 0 h 18"/>
                  <a:gd name="T8" fmla="*/ 36 w 90"/>
                  <a:gd name="T9" fmla="*/ 0 h 18"/>
                  <a:gd name="T10" fmla="*/ 18 w 90"/>
                  <a:gd name="T11" fmla="*/ 0 h 18"/>
                  <a:gd name="T12" fmla="*/ 6 w 90"/>
                  <a:gd name="T13" fmla="*/ 0 h 18"/>
                  <a:gd name="T14" fmla="*/ 0 w 90"/>
                  <a:gd name="T15" fmla="*/ 0 h 1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0" h="18">
                    <a:moveTo>
                      <a:pt x="90" y="18"/>
                    </a:moveTo>
                    <a:lnTo>
                      <a:pt x="78" y="12"/>
                    </a:lnTo>
                    <a:lnTo>
                      <a:pt x="60" y="6"/>
                    </a:lnTo>
                    <a:lnTo>
                      <a:pt x="48" y="0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35" name="Freeform 327"/>
              <p:cNvSpPr/>
              <p:nvPr/>
            </p:nvSpPr>
            <p:spPr bwMode="auto">
              <a:xfrm>
                <a:off x="3534" y="3261"/>
                <a:ext cx="1" cy="30"/>
              </a:xfrm>
              <a:custGeom>
                <a:avLst/>
                <a:gdLst>
                  <a:gd name="T0" fmla="*/ 0 w 1"/>
                  <a:gd name="T1" fmla="*/ 30 h 30"/>
                  <a:gd name="T2" fmla="*/ 0 w 1"/>
                  <a:gd name="T3" fmla="*/ 18 h 30"/>
                  <a:gd name="T4" fmla="*/ 0 w 1"/>
                  <a:gd name="T5" fmla="*/ 12 h 30"/>
                  <a:gd name="T6" fmla="*/ 0 w 1"/>
                  <a:gd name="T7" fmla="*/ 0 h 3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" h="30">
                    <a:moveTo>
                      <a:pt x="0" y="30"/>
                    </a:moveTo>
                    <a:lnTo>
                      <a:pt x="0" y="18"/>
                    </a:lnTo>
                    <a:lnTo>
                      <a:pt x="0" y="12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Group 329"/>
          <p:cNvGrpSpPr/>
          <p:nvPr/>
        </p:nvGrpSpPr>
        <p:grpSpPr bwMode="auto">
          <a:xfrm>
            <a:off x="3336925" y="4664075"/>
            <a:ext cx="5319713" cy="1749425"/>
            <a:chOff x="1666" y="2937"/>
            <a:chExt cx="3561" cy="1211"/>
          </a:xfrm>
        </p:grpSpPr>
        <p:grpSp>
          <p:nvGrpSpPr>
            <p:cNvPr id="3337" name="Group 251"/>
            <p:cNvGrpSpPr/>
            <p:nvPr/>
          </p:nvGrpSpPr>
          <p:grpSpPr bwMode="auto">
            <a:xfrm>
              <a:off x="2203" y="2937"/>
              <a:ext cx="3024" cy="768"/>
              <a:chOff x="1584" y="1968"/>
              <a:chExt cx="3024" cy="768"/>
            </a:xfrm>
          </p:grpSpPr>
          <p:graphicFrame>
            <p:nvGraphicFramePr>
              <p:cNvPr id="3338" name="Object 252"/>
              <p:cNvGraphicFramePr>
                <a:graphicFrameLocks noChangeAspect="1"/>
              </p:cNvGraphicFramePr>
              <p:nvPr/>
            </p:nvGraphicFramePr>
            <p:xfrm>
              <a:off x="2844" y="2092"/>
              <a:ext cx="71" cy="1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8" imgW="114300" imgH="215900" progId="Equation.3">
                      <p:embed/>
                    </p:oleObj>
                  </mc:Choice>
                  <mc:Fallback>
                    <p:oleObj name="公式" r:id="rId28" imgW="114300" imgH="215900" progId="Equation.3">
                      <p:embed/>
                      <p:pic>
                        <p:nvPicPr>
                          <p:cNvPr id="0" name="图片 16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4" y="2092"/>
                            <a:ext cx="71" cy="1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39" name="Line 253"/>
              <p:cNvSpPr>
                <a:spLocks noChangeShapeType="1"/>
              </p:cNvSpPr>
              <p:nvPr/>
            </p:nvSpPr>
            <p:spPr bwMode="auto">
              <a:xfrm>
                <a:off x="1584" y="2400"/>
                <a:ext cx="28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40" name="Line 254"/>
              <p:cNvSpPr>
                <a:spLocks noChangeShapeType="1"/>
              </p:cNvSpPr>
              <p:nvPr/>
            </p:nvSpPr>
            <p:spPr bwMode="auto">
              <a:xfrm flipV="1">
                <a:off x="1728" y="2016"/>
                <a:ext cx="0" cy="7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41" name="Freeform 255"/>
              <p:cNvSpPr/>
              <p:nvPr/>
            </p:nvSpPr>
            <p:spPr bwMode="auto">
              <a:xfrm>
                <a:off x="1756" y="2213"/>
                <a:ext cx="2500" cy="413"/>
              </a:xfrm>
              <a:custGeom>
                <a:avLst/>
                <a:gdLst>
                  <a:gd name="T0" fmla="*/ 0 w 2500"/>
                  <a:gd name="T1" fmla="*/ 174 h 413"/>
                  <a:gd name="T2" fmla="*/ 12 w 2500"/>
                  <a:gd name="T3" fmla="*/ 136 h 413"/>
                  <a:gd name="T4" fmla="*/ 63 w 2500"/>
                  <a:gd name="T5" fmla="*/ 123 h 413"/>
                  <a:gd name="T6" fmla="*/ 113 w 2500"/>
                  <a:gd name="T7" fmla="*/ 22 h 413"/>
                  <a:gd name="T8" fmla="*/ 126 w 2500"/>
                  <a:gd name="T9" fmla="*/ 60 h 413"/>
                  <a:gd name="T10" fmla="*/ 164 w 2500"/>
                  <a:gd name="T11" fmla="*/ 73 h 413"/>
                  <a:gd name="T12" fmla="*/ 176 w 2500"/>
                  <a:gd name="T13" fmla="*/ 123 h 413"/>
                  <a:gd name="T14" fmla="*/ 202 w 2500"/>
                  <a:gd name="T15" fmla="*/ 149 h 413"/>
                  <a:gd name="T16" fmla="*/ 277 w 2500"/>
                  <a:gd name="T17" fmla="*/ 287 h 413"/>
                  <a:gd name="T18" fmla="*/ 315 w 2500"/>
                  <a:gd name="T19" fmla="*/ 351 h 413"/>
                  <a:gd name="T20" fmla="*/ 341 w 2500"/>
                  <a:gd name="T21" fmla="*/ 325 h 413"/>
                  <a:gd name="T22" fmla="*/ 442 w 2500"/>
                  <a:gd name="T23" fmla="*/ 287 h 413"/>
                  <a:gd name="T24" fmla="*/ 454 w 2500"/>
                  <a:gd name="T25" fmla="*/ 224 h 413"/>
                  <a:gd name="T26" fmla="*/ 517 w 2500"/>
                  <a:gd name="T27" fmla="*/ 161 h 413"/>
                  <a:gd name="T28" fmla="*/ 581 w 2500"/>
                  <a:gd name="T29" fmla="*/ 60 h 413"/>
                  <a:gd name="T30" fmla="*/ 619 w 2500"/>
                  <a:gd name="T31" fmla="*/ 73 h 413"/>
                  <a:gd name="T32" fmla="*/ 669 w 2500"/>
                  <a:gd name="T33" fmla="*/ 48 h 413"/>
                  <a:gd name="T34" fmla="*/ 694 w 2500"/>
                  <a:gd name="T35" fmla="*/ 123 h 413"/>
                  <a:gd name="T36" fmla="*/ 732 w 2500"/>
                  <a:gd name="T37" fmla="*/ 136 h 413"/>
                  <a:gd name="T38" fmla="*/ 732 w 2500"/>
                  <a:gd name="T39" fmla="*/ 212 h 413"/>
                  <a:gd name="T40" fmla="*/ 795 w 2500"/>
                  <a:gd name="T41" fmla="*/ 313 h 413"/>
                  <a:gd name="T42" fmla="*/ 808 w 2500"/>
                  <a:gd name="T43" fmla="*/ 376 h 413"/>
                  <a:gd name="T44" fmla="*/ 821 w 2500"/>
                  <a:gd name="T45" fmla="*/ 338 h 413"/>
                  <a:gd name="T46" fmla="*/ 858 w 2500"/>
                  <a:gd name="T47" fmla="*/ 351 h 413"/>
                  <a:gd name="T48" fmla="*/ 972 w 2500"/>
                  <a:gd name="T49" fmla="*/ 237 h 413"/>
                  <a:gd name="T50" fmla="*/ 1023 w 2500"/>
                  <a:gd name="T51" fmla="*/ 123 h 413"/>
                  <a:gd name="T52" fmla="*/ 1098 w 2500"/>
                  <a:gd name="T53" fmla="*/ 35 h 413"/>
                  <a:gd name="T54" fmla="*/ 1149 w 2500"/>
                  <a:gd name="T55" fmla="*/ 98 h 413"/>
                  <a:gd name="T56" fmla="*/ 1200 w 2500"/>
                  <a:gd name="T57" fmla="*/ 149 h 413"/>
                  <a:gd name="T58" fmla="*/ 1263 w 2500"/>
                  <a:gd name="T59" fmla="*/ 250 h 413"/>
                  <a:gd name="T60" fmla="*/ 1301 w 2500"/>
                  <a:gd name="T61" fmla="*/ 313 h 413"/>
                  <a:gd name="T62" fmla="*/ 1313 w 2500"/>
                  <a:gd name="T63" fmla="*/ 351 h 413"/>
                  <a:gd name="T64" fmla="*/ 1376 w 2500"/>
                  <a:gd name="T65" fmla="*/ 363 h 413"/>
                  <a:gd name="T66" fmla="*/ 1439 w 2500"/>
                  <a:gd name="T67" fmla="*/ 262 h 413"/>
                  <a:gd name="T68" fmla="*/ 1490 w 2500"/>
                  <a:gd name="T69" fmla="*/ 199 h 413"/>
                  <a:gd name="T70" fmla="*/ 1528 w 2500"/>
                  <a:gd name="T71" fmla="*/ 123 h 413"/>
                  <a:gd name="T72" fmla="*/ 1566 w 2500"/>
                  <a:gd name="T73" fmla="*/ 111 h 413"/>
                  <a:gd name="T74" fmla="*/ 1604 w 2500"/>
                  <a:gd name="T75" fmla="*/ 48 h 413"/>
                  <a:gd name="T76" fmla="*/ 1642 w 2500"/>
                  <a:gd name="T77" fmla="*/ 85 h 413"/>
                  <a:gd name="T78" fmla="*/ 1692 w 2500"/>
                  <a:gd name="T79" fmla="*/ 98 h 413"/>
                  <a:gd name="T80" fmla="*/ 1705 w 2500"/>
                  <a:gd name="T81" fmla="*/ 136 h 413"/>
                  <a:gd name="T82" fmla="*/ 1743 w 2500"/>
                  <a:gd name="T83" fmla="*/ 149 h 413"/>
                  <a:gd name="T84" fmla="*/ 1755 w 2500"/>
                  <a:gd name="T85" fmla="*/ 199 h 413"/>
                  <a:gd name="T86" fmla="*/ 1818 w 2500"/>
                  <a:gd name="T87" fmla="*/ 250 h 413"/>
                  <a:gd name="T88" fmla="*/ 1831 w 2500"/>
                  <a:gd name="T89" fmla="*/ 300 h 413"/>
                  <a:gd name="T90" fmla="*/ 1882 w 2500"/>
                  <a:gd name="T91" fmla="*/ 363 h 413"/>
                  <a:gd name="T92" fmla="*/ 1995 w 2500"/>
                  <a:gd name="T93" fmla="*/ 287 h 413"/>
                  <a:gd name="T94" fmla="*/ 2008 w 2500"/>
                  <a:gd name="T95" fmla="*/ 199 h 413"/>
                  <a:gd name="T96" fmla="*/ 2084 w 2500"/>
                  <a:gd name="T97" fmla="*/ 174 h 413"/>
                  <a:gd name="T98" fmla="*/ 2096 w 2500"/>
                  <a:gd name="T99" fmla="*/ 136 h 413"/>
                  <a:gd name="T100" fmla="*/ 2134 w 2500"/>
                  <a:gd name="T101" fmla="*/ 123 h 413"/>
                  <a:gd name="T102" fmla="*/ 2159 w 2500"/>
                  <a:gd name="T103" fmla="*/ 48 h 413"/>
                  <a:gd name="T104" fmla="*/ 2235 w 2500"/>
                  <a:gd name="T105" fmla="*/ 85 h 413"/>
                  <a:gd name="T106" fmla="*/ 2248 w 2500"/>
                  <a:gd name="T107" fmla="*/ 149 h 413"/>
                  <a:gd name="T108" fmla="*/ 2273 w 2500"/>
                  <a:gd name="T109" fmla="*/ 186 h 413"/>
                  <a:gd name="T110" fmla="*/ 2349 w 2500"/>
                  <a:gd name="T111" fmla="*/ 275 h 413"/>
                  <a:gd name="T112" fmla="*/ 2362 w 2500"/>
                  <a:gd name="T113" fmla="*/ 237 h 413"/>
                  <a:gd name="T114" fmla="*/ 2399 w 2500"/>
                  <a:gd name="T115" fmla="*/ 224 h 413"/>
                  <a:gd name="T116" fmla="*/ 2425 w 2500"/>
                  <a:gd name="T117" fmla="*/ 149 h 413"/>
                  <a:gd name="T118" fmla="*/ 2500 w 2500"/>
                  <a:gd name="T119" fmla="*/ 111 h 413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2500" h="413">
                    <a:moveTo>
                      <a:pt x="0" y="174"/>
                    </a:moveTo>
                    <a:cubicBezTo>
                      <a:pt x="4" y="161"/>
                      <a:pt x="2" y="144"/>
                      <a:pt x="12" y="136"/>
                    </a:cubicBezTo>
                    <a:cubicBezTo>
                      <a:pt x="26" y="125"/>
                      <a:pt x="54" y="138"/>
                      <a:pt x="63" y="123"/>
                    </a:cubicBezTo>
                    <a:cubicBezTo>
                      <a:pt x="140" y="0"/>
                      <a:pt x="19" y="54"/>
                      <a:pt x="113" y="22"/>
                    </a:cubicBezTo>
                    <a:cubicBezTo>
                      <a:pt x="117" y="35"/>
                      <a:pt x="117" y="51"/>
                      <a:pt x="126" y="60"/>
                    </a:cubicBezTo>
                    <a:cubicBezTo>
                      <a:pt x="135" y="69"/>
                      <a:pt x="156" y="63"/>
                      <a:pt x="164" y="73"/>
                    </a:cubicBezTo>
                    <a:cubicBezTo>
                      <a:pt x="175" y="86"/>
                      <a:pt x="168" y="108"/>
                      <a:pt x="176" y="123"/>
                    </a:cubicBezTo>
                    <a:cubicBezTo>
                      <a:pt x="181" y="134"/>
                      <a:pt x="193" y="140"/>
                      <a:pt x="202" y="149"/>
                    </a:cubicBezTo>
                    <a:cubicBezTo>
                      <a:pt x="210" y="230"/>
                      <a:pt x="184" y="320"/>
                      <a:pt x="277" y="287"/>
                    </a:cubicBezTo>
                    <a:cubicBezTo>
                      <a:pt x="280" y="297"/>
                      <a:pt x="293" y="351"/>
                      <a:pt x="315" y="351"/>
                    </a:cubicBezTo>
                    <a:cubicBezTo>
                      <a:pt x="327" y="351"/>
                      <a:pt x="332" y="334"/>
                      <a:pt x="341" y="325"/>
                    </a:cubicBezTo>
                    <a:cubicBezTo>
                      <a:pt x="400" y="345"/>
                      <a:pt x="401" y="328"/>
                      <a:pt x="442" y="287"/>
                    </a:cubicBezTo>
                    <a:cubicBezTo>
                      <a:pt x="446" y="266"/>
                      <a:pt x="443" y="242"/>
                      <a:pt x="454" y="224"/>
                    </a:cubicBezTo>
                    <a:cubicBezTo>
                      <a:pt x="469" y="198"/>
                      <a:pt x="517" y="161"/>
                      <a:pt x="517" y="161"/>
                    </a:cubicBezTo>
                    <a:cubicBezTo>
                      <a:pt x="539" y="98"/>
                      <a:pt x="559" y="123"/>
                      <a:pt x="581" y="60"/>
                    </a:cubicBezTo>
                    <a:cubicBezTo>
                      <a:pt x="594" y="64"/>
                      <a:pt x="606" y="75"/>
                      <a:pt x="619" y="73"/>
                    </a:cubicBezTo>
                    <a:cubicBezTo>
                      <a:pt x="637" y="70"/>
                      <a:pt x="651" y="45"/>
                      <a:pt x="669" y="48"/>
                    </a:cubicBezTo>
                    <a:cubicBezTo>
                      <a:pt x="671" y="48"/>
                      <a:pt x="693" y="122"/>
                      <a:pt x="694" y="123"/>
                    </a:cubicBezTo>
                    <a:cubicBezTo>
                      <a:pt x="703" y="133"/>
                      <a:pt x="719" y="132"/>
                      <a:pt x="732" y="136"/>
                    </a:cubicBezTo>
                    <a:cubicBezTo>
                      <a:pt x="767" y="237"/>
                      <a:pt x="732" y="111"/>
                      <a:pt x="732" y="212"/>
                    </a:cubicBezTo>
                    <a:cubicBezTo>
                      <a:pt x="732" y="251"/>
                      <a:pt x="770" y="287"/>
                      <a:pt x="795" y="313"/>
                    </a:cubicBezTo>
                    <a:cubicBezTo>
                      <a:pt x="799" y="334"/>
                      <a:pt x="793" y="361"/>
                      <a:pt x="808" y="376"/>
                    </a:cubicBezTo>
                    <a:cubicBezTo>
                      <a:pt x="818" y="385"/>
                      <a:pt x="809" y="344"/>
                      <a:pt x="821" y="338"/>
                    </a:cubicBezTo>
                    <a:cubicBezTo>
                      <a:pt x="833" y="332"/>
                      <a:pt x="846" y="347"/>
                      <a:pt x="858" y="351"/>
                    </a:cubicBezTo>
                    <a:cubicBezTo>
                      <a:pt x="907" y="302"/>
                      <a:pt x="905" y="260"/>
                      <a:pt x="972" y="237"/>
                    </a:cubicBezTo>
                    <a:cubicBezTo>
                      <a:pt x="987" y="192"/>
                      <a:pt x="989" y="157"/>
                      <a:pt x="1023" y="123"/>
                    </a:cubicBezTo>
                    <a:cubicBezTo>
                      <a:pt x="1038" y="74"/>
                      <a:pt x="1056" y="64"/>
                      <a:pt x="1098" y="35"/>
                    </a:cubicBezTo>
                    <a:cubicBezTo>
                      <a:pt x="1131" y="131"/>
                      <a:pt x="1083" y="16"/>
                      <a:pt x="1149" y="98"/>
                    </a:cubicBezTo>
                    <a:cubicBezTo>
                      <a:pt x="1199" y="160"/>
                      <a:pt x="1117" y="120"/>
                      <a:pt x="1200" y="149"/>
                    </a:cubicBezTo>
                    <a:cubicBezTo>
                      <a:pt x="1214" y="192"/>
                      <a:pt x="1231" y="218"/>
                      <a:pt x="1263" y="250"/>
                    </a:cubicBezTo>
                    <a:cubicBezTo>
                      <a:pt x="1297" y="355"/>
                      <a:pt x="1249" y="225"/>
                      <a:pt x="1301" y="313"/>
                    </a:cubicBezTo>
                    <a:cubicBezTo>
                      <a:pt x="1308" y="324"/>
                      <a:pt x="1302" y="344"/>
                      <a:pt x="1313" y="351"/>
                    </a:cubicBezTo>
                    <a:cubicBezTo>
                      <a:pt x="1331" y="363"/>
                      <a:pt x="1355" y="359"/>
                      <a:pt x="1376" y="363"/>
                    </a:cubicBezTo>
                    <a:cubicBezTo>
                      <a:pt x="1407" y="273"/>
                      <a:pt x="1380" y="302"/>
                      <a:pt x="1439" y="262"/>
                    </a:cubicBezTo>
                    <a:cubicBezTo>
                      <a:pt x="1465" y="187"/>
                      <a:pt x="1432" y="257"/>
                      <a:pt x="1490" y="199"/>
                    </a:cubicBezTo>
                    <a:cubicBezTo>
                      <a:pt x="1510" y="179"/>
                      <a:pt x="1508" y="143"/>
                      <a:pt x="1528" y="123"/>
                    </a:cubicBezTo>
                    <a:cubicBezTo>
                      <a:pt x="1537" y="114"/>
                      <a:pt x="1553" y="115"/>
                      <a:pt x="1566" y="111"/>
                    </a:cubicBezTo>
                    <a:cubicBezTo>
                      <a:pt x="1568" y="104"/>
                      <a:pt x="1581" y="44"/>
                      <a:pt x="1604" y="48"/>
                    </a:cubicBezTo>
                    <a:cubicBezTo>
                      <a:pt x="1621" y="51"/>
                      <a:pt x="1627" y="76"/>
                      <a:pt x="1642" y="85"/>
                    </a:cubicBezTo>
                    <a:cubicBezTo>
                      <a:pt x="1657" y="94"/>
                      <a:pt x="1675" y="94"/>
                      <a:pt x="1692" y="98"/>
                    </a:cubicBezTo>
                    <a:cubicBezTo>
                      <a:pt x="1696" y="111"/>
                      <a:pt x="1696" y="127"/>
                      <a:pt x="1705" y="136"/>
                    </a:cubicBezTo>
                    <a:cubicBezTo>
                      <a:pt x="1714" y="145"/>
                      <a:pt x="1735" y="139"/>
                      <a:pt x="1743" y="149"/>
                    </a:cubicBezTo>
                    <a:cubicBezTo>
                      <a:pt x="1754" y="162"/>
                      <a:pt x="1745" y="185"/>
                      <a:pt x="1755" y="199"/>
                    </a:cubicBezTo>
                    <a:cubicBezTo>
                      <a:pt x="1770" y="221"/>
                      <a:pt x="1799" y="231"/>
                      <a:pt x="1818" y="250"/>
                    </a:cubicBezTo>
                    <a:cubicBezTo>
                      <a:pt x="1822" y="267"/>
                      <a:pt x="1821" y="286"/>
                      <a:pt x="1831" y="300"/>
                    </a:cubicBezTo>
                    <a:cubicBezTo>
                      <a:pt x="1908" y="413"/>
                      <a:pt x="1840" y="240"/>
                      <a:pt x="1882" y="363"/>
                    </a:cubicBezTo>
                    <a:cubicBezTo>
                      <a:pt x="1915" y="313"/>
                      <a:pt x="1937" y="302"/>
                      <a:pt x="1995" y="287"/>
                    </a:cubicBezTo>
                    <a:cubicBezTo>
                      <a:pt x="1999" y="258"/>
                      <a:pt x="1990" y="222"/>
                      <a:pt x="2008" y="199"/>
                    </a:cubicBezTo>
                    <a:cubicBezTo>
                      <a:pt x="2025" y="178"/>
                      <a:pt x="2084" y="174"/>
                      <a:pt x="2084" y="174"/>
                    </a:cubicBezTo>
                    <a:cubicBezTo>
                      <a:pt x="2088" y="161"/>
                      <a:pt x="2087" y="145"/>
                      <a:pt x="2096" y="136"/>
                    </a:cubicBezTo>
                    <a:cubicBezTo>
                      <a:pt x="2105" y="126"/>
                      <a:pt x="2126" y="134"/>
                      <a:pt x="2134" y="123"/>
                    </a:cubicBezTo>
                    <a:cubicBezTo>
                      <a:pt x="2149" y="102"/>
                      <a:pt x="2159" y="48"/>
                      <a:pt x="2159" y="48"/>
                    </a:cubicBezTo>
                    <a:cubicBezTo>
                      <a:pt x="2179" y="54"/>
                      <a:pt x="2223" y="64"/>
                      <a:pt x="2235" y="85"/>
                    </a:cubicBezTo>
                    <a:cubicBezTo>
                      <a:pt x="2246" y="104"/>
                      <a:pt x="2240" y="129"/>
                      <a:pt x="2248" y="149"/>
                    </a:cubicBezTo>
                    <a:cubicBezTo>
                      <a:pt x="2253" y="163"/>
                      <a:pt x="2266" y="173"/>
                      <a:pt x="2273" y="186"/>
                    </a:cubicBezTo>
                    <a:cubicBezTo>
                      <a:pt x="2300" y="240"/>
                      <a:pt x="2295" y="239"/>
                      <a:pt x="2349" y="275"/>
                    </a:cubicBezTo>
                    <a:cubicBezTo>
                      <a:pt x="2353" y="262"/>
                      <a:pt x="2353" y="247"/>
                      <a:pt x="2362" y="237"/>
                    </a:cubicBezTo>
                    <a:cubicBezTo>
                      <a:pt x="2371" y="228"/>
                      <a:pt x="2391" y="235"/>
                      <a:pt x="2399" y="224"/>
                    </a:cubicBezTo>
                    <a:cubicBezTo>
                      <a:pt x="2414" y="202"/>
                      <a:pt x="2416" y="174"/>
                      <a:pt x="2425" y="149"/>
                    </a:cubicBezTo>
                    <a:cubicBezTo>
                      <a:pt x="2434" y="123"/>
                      <a:pt x="2500" y="111"/>
                      <a:pt x="2500" y="111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42" name="Line 256"/>
              <p:cNvSpPr>
                <a:spLocks noChangeShapeType="1"/>
              </p:cNvSpPr>
              <p:nvPr/>
            </p:nvSpPr>
            <p:spPr bwMode="auto">
              <a:xfrm>
                <a:off x="2832" y="1968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343" name="Object 257"/>
              <p:cNvGraphicFramePr>
                <a:graphicFrameLocks noChangeAspect="1"/>
              </p:cNvGraphicFramePr>
              <p:nvPr/>
            </p:nvGraphicFramePr>
            <p:xfrm>
              <a:off x="4459" y="2300"/>
              <a:ext cx="149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9" imgW="215900" imgH="342900" progId="Equation.3">
                      <p:embed/>
                    </p:oleObj>
                  </mc:Choice>
                  <mc:Fallback>
                    <p:oleObj name="公式" r:id="rId29" imgW="215900" imgH="342900" progId="Equation.3">
                      <p:embed/>
                      <p:pic>
                        <p:nvPicPr>
                          <p:cNvPr id="0" name="图片 16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59" y="2300"/>
                            <a:ext cx="149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44" name="Object 258"/>
              <p:cNvGraphicFramePr>
                <a:graphicFrameLocks noChangeAspect="1"/>
              </p:cNvGraphicFramePr>
              <p:nvPr/>
            </p:nvGraphicFramePr>
            <p:xfrm>
              <a:off x="2816" y="2395"/>
              <a:ext cx="208" cy="3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1" imgW="292100" imgH="482600" progId="Equation.3">
                      <p:embed/>
                    </p:oleObj>
                  </mc:Choice>
                  <mc:Fallback>
                    <p:oleObj name="公式" r:id="rId31" imgW="292100" imgH="482600" progId="Equation.3">
                      <p:embed/>
                      <p:pic>
                        <p:nvPicPr>
                          <p:cNvPr id="0" name="图片 16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16" y="2395"/>
                            <a:ext cx="208" cy="3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45" name="Object 259"/>
              <p:cNvGraphicFramePr>
                <a:graphicFrameLocks noChangeAspect="1"/>
              </p:cNvGraphicFramePr>
              <p:nvPr/>
            </p:nvGraphicFramePr>
            <p:xfrm>
              <a:off x="1608" y="2423"/>
              <a:ext cx="107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3" imgW="2743200" imgH="4267200" progId="Equation.DSMT4">
                      <p:embed/>
                    </p:oleObj>
                  </mc:Choice>
                  <mc:Fallback>
                    <p:oleObj name="Equation" r:id="rId33" imgW="2743200" imgH="4267200" progId="Equation.DSMT4">
                      <p:embed/>
                      <p:pic>
                        <p:nvPicPr>
                          <p:cNvPr id="0" name="图片 16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8" y="2423"/>
                            <a:ext cx="107" cy="1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346" name="Group 260"/>
            <p:cNvGrpSpPr/>
            <p:nvPr/>
          </p:nvGrpSpPr>
          <p:grpSpPr bwMode="auto">
            <a:xfrm>
              <a:off x="1666" y="3172"/>
              <a:ext cx="942" cy="976"/>
              <a:chOff x="2940" y="1329"/>
              <a:chExt cx="2004" cy="2076"/>
            </a:xfrm>
          </p:grpSpPr>
          <p:sp>
            <p:nvSpPr>
              <p:cNvPr id="3347" name="Freeform 261"/>
              <p:cNvSpPr/>
              <p:nvPr/>
            </p:nvSpPr>
            <p:spPr bwMode="auto">
              <a:xfrm>
                <a:off x="2994" y="3123"/>
                <a:ext cx="1014" cy="282"/>
              </a:xfrm>
              <a:custGeom>
                <a:avLst/>
                <a:gdLst>
                  <a:gd name="T0" fmla="*/ 294 w 1014"/>
                  <a:gd name="T1" fmla="*/ 102 h 282"/>
                  <a:gd name="T2" fmla="*/ 258 w 1014"/>
                  <a:gd name="T3" fmla="*/ 114 h 282"/>
                  <a:gd name="T4" fmla="*/ 246 w 1014"/>
                  <a:gd name="T5" fmla="*/ 126 h 282"/>
                  <a:gd name="T6" fmla="*/ 222 w 1014"/>
                  <a:gd name="T7" fmla="*/ 138 h 282"/>
                  <a:gd name="T8" fmla="*/ 186 w 1014"/>
                  <a:gd name="T9" fmla="*/ 138 h 282"/>
                  <a:gd name="T10" fmla="*/ 132 w 1014"/>
                  <a:gd name="T11" fmla="*/ 144 h 282"/>
                  <a:gd name="T12" fmla="*/ 78 w 1014"/>
                  <a:gd name="T13" fmla="*/ 162 h 282"/>
                  <a:gd name="T14" fmla="*/ 48 w 1014"/>
                  <a:gd name="T15" fmla="*/ 174 h 282"/>
                  <a:gd name="T16" fmla="*/ 24 w 1014"/>
                  <a:gd name="T17" fmla="*/ 192 h 282"/>
                  <a:gd name="T18" fmla="*/ 6 w 1014"/>
                  <a:gd name="T19" fmla="*/ 222 h 282"/>
                  <a:gd name="T20" fmla="*/ 0 w 1014"/>
                  <a:gd name="T21" fmla="*/ 252 h 282"/>
                  <a:gd name="T22" fmla="*/ 6 w 1014"/>
                  <a:gd name="T23" fmla="*/ 270 h 282"/>
                  <a:gd name="T24" fmla="*/ 24 w 1014"/>
                  <a:gd name="T25" fmla="*/ 276 h 282"/>
                  <a:gd name="T26" fmla="*/ 54 w 1014"/>
                  <a:gd name="T27" fmla="*/ 282 h 282"/>
                  <a:gd name="T28" fmla="*/ 114 w 1014"/>
                  <a:gd name="T29" fmla="*/ 282 h 282"/>
                  <a:gd name="T30" fmla="*/ 174 w 1014"/>
                  <a:gd name="T31" fmla="*/ 270 h 282"/>
                  <a:gd name="T32" fmla="*/ 216 w 1014"/>
                  <a:gd name="T33" fmla="*/ 258 h 282"/>
                  <a:gd name="T34" fmla="*/ 288 w 1014"/>
                  <a:gd name="T35" fmla="*/ 258 h 282"/>
                  <a:gd name="T36" fmla="*/ 330 w 1014"/>
                  <a:gd name="T37" fmla="*/ 252 h 282"/>
                  <a:gd name="T38" fmla="*/ 378 w 1014"/>
                  <a:gd name="T39" fmla="*/ 234 h 282"/>
                  <a:gd name="T40" fmla="*/ 420 w 1014"/>
                  <a:gd name="T41" fmla="*/ 234 h 282"/>
                  <a:gd name="T42" fmla="*/ 456 w 1014"/>
                  <a:gd name="T43" fmla="*/ 228 h 282"/>
                  <a:gd name="T44" fmla="*/ 486 w 1014"/>
                  <a:gd name="T45" fmla="*/ 222 h 282"/>
                  <a:gd name="T46" fmla="*/ 510 w 1014"/>
                  <a:gd name="T47" fmla="*/ 210 h 282"/>
                  <a:gd name="T48" fmla="*/ 534 w 1014"/>
                  <a:gd name="T49" fmla="*/ 168 h 282"/>
                  <a:gd name="T50" fmla="*/ 540 w 1014"/>
                  <a:gd name="T51" fmla="*/ 186 h 282"/>
                  <a:gd name="T52" fmla="*/ 552 w 1014"/>
                  <a:gd name="T53" fmla="*/ 204 h 282"/>
                  <a:gd name="T54" fmla="*/ 576 w 1014"/>
                  <a:gd name="T55" fmla="*/ 222 h 282"/>
                  <a:gd name="T56" fmla="*/ 612 w 1014"/>
                  <a:gd name="T57" fmla="*/ 228 h 282"/>
                  <a:gd name="T58" fmla="*/ 630 w 1014"/>
                  <a:gd name="T59" fmla="*/ 246 h 282"/>
                  <a:gd name="T60" fmla="*/ 696 w 1014"/>
                  <a:gd name="T61" fmla="*/ 264 h 282"/>
                  <a:gd name="T62" fmla="*/ 774 w 1014"/>
                  <a:gd name="T63" fmla="*/ 270 h 282"/>
                  <a:gd name="T64" fmla="*/ 846 w 1014"/>
                  <a:gd name="T65" fmla="*/ 270 h 282"/>
                  <a:gd name="T66" fmla="*/ 882 w 1014"/>
                  <a:gd name="T67" fmla="*/ 270 h 282"/>
                  <a:gd name="T68" fmla="*/ 936 w 1014"/>
                  <a:gd name="T69" fmla="*/ 258 h 282"/>
                  <a:gd name="T70" fmla="*/ 978 w 1014"/>
                  <a:gd name="T71" fmla="*/ 246 h 282"/>
                  <a:gd name="T72" fmla="*/ 1008 w 1014"/>
                  <a:gd name="T73" fmla="*/ 216 h 282"/>
                  <a:gd name="T74" fmla="*/ 1014 w 1014"/>
                  <a:gd name="T75" fmla="*/ 192 h 282"/>
                  <a:gd name="T76" fmla="*/ 1002 w 1014"/>
                  <a:gd name="T77" fmla="*/ 174 h 282"/>
                  <a:gd name="T78" fmla="*/ 978 w 1014"/>
                  <a:gd name="T79" fmla="*/ 156 h 282"/>
                  <a:gd name="T80" fmla="*/ 948 w 1014"/>
                  <a:gd name="T81" fmla="*/ 138 h 282"/>
                  <a:gd name="T82" fmla="*/ 906 w 1014"/>
                  <a:gd name="T83" fmla="*/ 126 h 282"/>
                  <a:gd name="T84" fmla="*/ 852 w 1014"/>
                  <a:gd name="T85" fmla="*/ 120 h 282"/>
                  <a:gd name="T86" fmla="*/ 798 w 1014"/>
                  <a:gd name="T87" fmla="*/ 114 h 282"/>
                  <a:gd name="T88" fmla="*/ 750 w 1014"/>
                  <a:gd name="T89" fmla="*/ 114 h 282"/>
                  <a:gd name="T90" fmla="*/ 696 w 1014"/>
                  <a:gd name="T91" fmla="*/ 120 h 282"/>
                  <a:gd name="T92" fmla="*/ 708 w 1014"/>
                  <a:gd name="T93" fmla="*/ 96 h 282"/>
                  <a:gd name="T94" fmla="*/ 708 w 1014"/>
                  <a:gd name="T95" fmla="*/ 60 h 282"/>
                  <a:gd name="T96" fmla="*/ 642 w 1014"/>
                  <a:gd name="T97" fmla="*/ 24 h 282"/>
                  <a:gd name="T98" fmla="*/ 564 w 1014"/>
                  <a:gd name="T99" fmla="*/ 0 h 282"/>
                  <a:gd name="T100" fmla="*/ 474 w 1014"/>
                  <a:gd name="T101" fmla="*/ 6 h 282"/>
                  <a:gd name="T102" fmla="*/ 294 w 1014"/>
                  <a:gd name="T103" fmla="*/ 102 h 28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014" h="282">
                    <a:moveTo>
                      <a:pt x="294" y="102"/>
                    </a:moveTo>
                    <a:lnTo>
                      <a:pt x="258" y="114"/>
                    </a:lnTo>
                    <a:lnTo>
                      <a:pt x="246" y="126"/>
                    </a:lnTo>
                    <a:lnTo>
                      <a:pt x="222" y="138"/>
                    </a:lnTo>
                    <a:lnTo>
                      <a:pt x="186" y="138"/>
                    </a:lnTo>
                    <a:lnTo>
                      <a:pt x="132" y="144"/>
                    </a:lnTo>
                    <a:lnTo>
                      <a:pt x="78" y="162"/>
                    </a:lnTo>
                    <a:lnTo>
                      <a:pt x="48" y="174"/>
                    </a:lnTo>
                    <a:lnTo>
                      <a:pt x="24" y="192"/>
                    </a:lnTo>
                    <a:lnTo>
                      <a:pt x="6" y="222"/>
                    </a:lnTo>
                    <a:lnTo>
                      <a:pt x="0" y="252"/>
                    </a:lnTo>
                    <a:lnTo>
                      <a:pt x="6" y="270"/>
                    </a:lnTo>
                    <a:lnTo>
                      <a:pt x="24" y="276"/>
                    </a:lnTo>
                    <a:lnTo>
                      <a:pt x="54" y="282"/>
                    </a:lnTo>
                    <a:lnTo>
                      <a:pt x="114" y="282"/>
                    </a:lnTo>
                    <a:lnTo>
                      <a:pt x="174" y="270"/>
                    </a:lnTo>
                    <a:lnTo>
                      <a:pt x="216" y="258"/>
                    </a:lnTo>
                    <a:lnTo>
                      <a:pt x="288" y="258"/>
                    </a:lnTo>
                    <a:lnTo>
                      <a:pt x="330" y="252"/>
                    </a:lnTo>
                    <a:lnTo>
                      <a:pt x="378" y="234"/>
                    </a:lnTo>
                    <a:lnTo>
                      <a:pt x="420" y="234"/>
                    </a:lnTo>
                    <a:lnTo>
                      <a:pt x="456" y="228"/>
                    </a:lnTo>
                    <a:lnTo>
                      <a:pt x="486" y="222"/>
                    </a:lnTo>
                    <a:lnTo>
                      <a:pt x="510" y="210"/>
                    </a:lnTo>
                    <a:lnTo>
                      <a:pt x="534" y="168"/>
                    </a:lnTo>
                    <a:lnTo>
                      <a:pt x="540" y="186"/>
                    </a:lnTo>
                    <a:lnTo>
                      <a:pt x="552" y="204"/>
                    </a:lnTo>
                    <a:lnTo>
                      <a:pt x="576" y="222"/>
                    </a:lnTo>
                    <a:lnTo>
                      <a:pt x="612" y="228"/>
                    </a:lnTo>
                    <a:lnTo>
                      <a:pt x="630" y="246"/>
                    </a:lnTo>
                    <a:lnTo>
                      <a:pt x="696" y="264"/>
                    </a:lnTo>
                    <a:lnTo>
                      <a:pt x="774" y="270"/>
                    </a:lnTo>
                    <a:lnTo>
                      <a:pt x="846" y="270"/>
                    </a:lnTo>
                    <a:lnTo>
                      <a:pt x="882" y="270"/>
                    </a:lnTo>
                    <a:lnTo>
                      <a:pt x="936" y="258"/>
                    </a:lnTo>
                    <a:lnTo>
                      <a:pt x="978" y="246"/>
                    </a:lnTo>
                    <a:lnTo>
                      <a:pt x="1008" y="216"/>
                    </a:lnTo>
                    <a:lnTo>
                      <a:pt x="1014" y="192"/>
                    </a:lnTo>
                    <a:lnTo>
                      <a:pt x="1002" y="174"/>
                    </a:lnTo>
                    <a:lnTo>
                      <a:pt x="978" y="156"/>
                    </a:lnTo>
                    <a:lnTo>
                      <a:pt x="948" y="138"/>
                    </a:lnTo>
                    <a:lnTo>
                      <a:pt x="906" y="126"/>
                    </a:lnTo>
                    <a:lnTo>
                      <a:pt x="852" y="120"/>
                    </a:lnTo>
                    <a:lnTo>
                      <a:pt x="798" y="114"/>
                    </a:lnTo>
                    <a:lnTo>
                      <a:pt x="750" y="114"/>
                    </a:lnTo>
                    <a:lnTo>
                      <a:pt x="696" y="120"/>
                    </a:lnTo>
                    <a:lnTo>
                      <a:pt x="708" y="96"/>
                    </a:lnTo>
                    <a:lnTo>
                      <a:pt x="708" y="60"/>
                    </a:lnTo>
                    <a:lnTo>
                      <a:pt x="642" y="24"/>
                    </a:lnTo>
                    <a:lnTo>
                      <a:pt x="564" y="0"/>
                    </a:lnTo>
                    <a:lnTo>
                      <a:pt x="474" y="6"/>
                    </a:lnTo>
                    <a:lnTo>
                      <a:pt x="294" y="102"/>
                    </a:lnTo>
                    <a:close/>
                  </a:path>
                </a:pathLst>
              </a:custGeom>
              <a:solidFill>
                <a:srgbClr val="7023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48" name="Freeform 262"/>
              <p:cNvSpPr/>
              <p:nvPr/>
            </p:nvSpPr>
            <p:spPr bwMode="auto">
              <a:xfrm>
                <a:off x="2994" y="3123"/>
                <a:ext cx="1014" cy="282"/>
              </a:xfrm>
              <a:custGeom>
                <a:avLst/>
                <a:gdLst>
                  <a:gd name="T0" fmla="*/ 294 w 1014"/>
                  <a:gd name="T1" fmla="*/ 102 h 282"/>
                  <a:gd name="T2" fmla="*/ 258 w 1014"/>
                  <a:gd name="T3" fmla="*/ 114 h 282"/>
                  <a:gd name="T4" fmla="*/ 246 w 1014"/>
                  <a:gd name="T5" fmla="*/ 126 h 282"/>
                  <a:gd name="T6" fmla="*/ 222 w 1014"/>
                  <a:gd name="T7" fmla="*/ 138 h 282"/>
                  <a:gd name="T8" fmla="*/ 186 w 1014"/>
                  <a:gd name="T9" fmla="*/ 138 h 282"/>
                  <a:gd name="T10" fmla="*/ 132 w 1014"/>
                  <a:gd name="T11" fmla="*/ 144 h 282"/>
                  <a:gd name="T12" fmla="*/ 78 w 1014"/>
                  <a:gd name="T13" fmla="*/ 162 h 282"/>
                  <a:gd name="T14" fmla="*/ 48 w 1014"/>
                  <a:gd name="T15" fmla="*/ 174 h 282"/>
                  <a:gd name="T16" fmla="*/ 24 w 1014"/>
                  <a:gd name="T17" fmla="*/ 192 h 282"/>
                  <a:gd name="T18" fmla="*/ 6 w 1014"/>
                  <a:gd name="T19" fmla="*/ 222 h 282"/>
                  <a:gd name="T20" fmla="*/ 0 w 1014"/>
                  <a:gd name="T21" fmla="*/ 252 h 282"/>
                  <a:gd name="T22" fmla="*/ 6 w 1014"/>
                  <a:gd name="T23" fmla="*/ 270 h 282"/>
                  <a:gd name="T24" fmla="*/ 24 w 1014"/>
                  <a:gd name="T25" fmla="*/ 276 h 282"/>
                  <a:gd name="T26" fmla="*/ 54 w 1014"/>
                  <a:gd name="T27" fmla="*/ 282 h 282"/>
                  <a:gd name="T28" fmla="*/ 114 w 1014"/>
                  <a:gd name="T29" fmla="*/ 282 h 282"/>
                  <a:gd name="T30" fmla="*/ 174 w 1014"/>
                  <a:gd name="T31" fmla="*/ 270 h 282"/>
                  <a:gd name="T32" fmla="*/ 216 w 1014"/>
                  <a:gd name="T33" fmla="*/ 258 h 282"/>
                  <a:gd name="T34" fmla="*/ 288 w 1014"/>
                  <a:gd name="T35" fmla="*/ 258 h 282"/>
                  <a:gd name="T36" fmla="*/ 330 w 1014"/>
                  <a:gd name="T37" fmla="*/ 252 h 282"/>
                  <a:gd name="T38" fmla="*/ 378 w 1014"/>
                  <a:gd name="T39" fmla="*/ 234 h 282"/>
                  <a:gd name="T40" fmla="*/ 420 w 1014"/>
                  <a:gd name="T41" fmla="*/ 234 h 282"/>
                  <a:gd name="T42" fmla="*/ 456 w 1014"/>
                  <a:gd name="T43" fmla="*/ 228 h 282"/>
                  <a:gd name="T44" fmla="*/ 486 w 1014"/>
                  <a:gd name="T45" fmla="*/ 222 h 282"/>
                  <a:gd name="T46" fmla="*/ 510 w 1014"/>
                  <a:gd name="T47" fmla="*/ 210 h 282"/>
                  <a:gd name="T48" fmla="*/ 534 w 1014"/>
                  <a:gd name="T49" fmla="*/ 168 h 282"/>
                  <a:gd name="T50" fmla="*/ 540 w 1014"/>
                  <a:gd name="T51" fmla="*/ 186 h 282"/>
                  <a:gd name="T52" fmla="*/ 552 w 1014"/>
                  <a:gd name="T53" fmla="*/ 204 h 282"/>
                  <a:gd name="T54" fmla="*/ 576 w 1014"/>
                  <a:gd name="T55" fmla="*/ 222 h 282"/>
                  <a:gd name="T56" fmla="*/ 612 w 1014"/>
                  <a:gd name="T57" fmla="*/ 228 h 282"/>
                  <a:gd name="T58" fmla="*/ 630 w 1014"/>
                  <a:gd name="T59" fmla="*/ 246 h 282"/>
                  <a:gd name="T60" fmla="*/ 696 w 1014"/>
                  <a:gd name="T61" fmla="*/ 264 h 282"/>
                  <a:gd name="T62" fmla="*/ 774 w 1014"/>
                  <a:gd name="T63" fmla="*/ 270 h 282"/>
                  <a:gd name="T64" fmla="*/ 846 w 1014"/>
                  <a:gd name="T65" fmla="*/ 270 h 282"/>
                  <a:gd name="T66" fmla="*/ 882 w 1014"/>
                  <a:gd name="T67" fmla="*/ 270 h 282"/>
                  <a:gd name="T68" fmla="*/ 936 w 1014"/>
                  <a:gd name="T69" fmla="*/ 258 h 282"/>
                  <a:gd name="T70" fmla="*/ 978 w 1014"/>
                  <a:gd name="T71" fmla="*/ 246 h 282"/>
                  <a:gd name="T72" fmla="*/ 1008 w 1014"/>
                  <a:gd name="T73" fmla="*/ 216 h 282"/>
                  <a:gd name="T74" fmla="*/ 1014 w 1014"/>
                  <a:gd name="T75" fmla="*/ 192 h 282"/>
                  <a:gd name="T76" fmla="*/ 1002 w 1014"/>
                  <a:gd name="T77" fmla="*/ 174 h 282"/>
                  <a:gd name="T78" fmla="*/ 978 w 1014"/>
                  <a:gd name="T79" fmla="*/ 156 h 282"/>
                  <a:gd name="T80" fmla="*/ 948 w 1014"/>
                  <a:gd name="T81" fmla="*/ 138 h 282"/>
                  <a:gd name="T82" fmla="*/ 906 w 1014"/>
                  <a:gd name="T83" fmla="*/ 126 h 282"/>
                  <a:gd name="T84" fmla="*/ 852 w 1014"/>
                  <a:gd name="T85" fmla="*/ 120 h 282"/>
                  <a:gd name="T86" fmla="*/ 798 w 1014"/>
                  <a:gd name="T87" fmla="*/ 114 h 282"/>
                  <a:gd name="T88" fmla="*/ 750 w 1014"/>
                  <a:gd name="T89" fmla="*/ 114 h 282"/>
                  <a:gd name="T90" fmla="*/ 696 w 1014"/>
                  <a:gd name="T91" fmla="*/ 120 h 282"/>
                  <a:gd name="T92" fmla="*/ 708 w 1014"/>
                  <a:gd name="T93" fmla="*/ 96 h 282"/>
                  <a:gd name="T94" fmla="*/ 708 w 1014"/>
                  <a:gd name="T95" fmla="*/ 60 h 282"/>
                  <a:gd name="T96" fmla="*/ 642 w 1014"/>
                  <a:gd name="T97" fmla="*/ 24 h 282"/>
                  <a:gd name="T98" fmla="*/ 564 w 1014"/>
                  <a:gd name="T99" fmla="*/ 0 h 282"/>
                  <a:gd name="T100" fmla="*/ 474 w 1014"/>
                  <a:gd name="T101" fmla="*/ 6 h 282"/>
                  <a:gd name="T102" fmla="*/ 294 w 1014"/>
                  <a:gd name="T103" fmla="*/ 102 h 28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014" h="282">
                    <a:moveTo>
                      <a:pt x="294" y="102"/>
                    </a:moveTo>
                    <a:lnTo>
                      <a:pt x="258" y="114"/>
                    </a:lnTo>
                    <a:lnTo>
                      <a:pt x="246" y="126"/>
                    </a:lnTo>
                    <a:lnTo>
                      <a:pt x="222" y="138"/>
                    </a:lnTo>
                    <a:lnTo>
                      <a:pt x="186" y="138"/>
                    </a:lnTo>
                    <a:lnTo>
                      <a:pt x="132" y="144"/>
                    </a:lnTo>
                    <a:lnTo>
                      <a:pt x="78" y="162"/>
                    </a:lnTo>
                    <a:lnTo>
                      <a:pt x="48" y="174"/>
                    </a:lnTo>
                    <a:lnTo>
                      <a:pt x="24" y="192"/>
                    </a:lnTo>
                    <a:lnTo>
                      <a:pt x="6" y="222"/>
                    </a:lnTo>
                    <a:lnTo>
                      <a:pt x="0" y="252"/>
                    </a:lnTo>
                    <a:lnTo>
                      <a:pt x="6" y="270"/>
                    </a:lnTo>
                    <a:lnTo>
                      <a:pt x="24" y="276"/>
                    </a:lnTo>
                    <a:lnTo>
                      <a:pt x="54" y="282"/>
                    </a:lnTo>
                    <a:lnTo>
                      <a:pt x="114" y="282"/>
                    </a:lnTo>
                    <a:lnTo>
                      <a:pt x="174" y="270"/>
                    </a:lnTo>
                    <a:lnTo>
                      <a:pt x="216" y="258"/>
                    </a:lnTo>
                    <a:lnTo>
                      <a:pt x="288" y="258"/>
                    </a:lnTo>
                    <a:lnTo>
                      <a:pt x="330" y="252"/>
                    </a:lnTo>
                    <a:lnTo>
                      <a:pt x="378" y="234"/>
                    </a:lnTo>
                    <a:lnTo>
                      <a:pt x="420" y="234"/>
                    </a:lnTo>
                    <a:lnTo>
                      <a:pt x="456" y="228"/>
                    </a:lnTo>
                    <a:lnTo>
                      <a:pt x="486" y="222"/>
                    </a:lnTo>
                    <a:lnTo>
                      <a:pt x="510" y="210"/>
                    </a:lnTo>
                    <a:lnTo>
                      <a:pt x="534" y="168"/>
                    </a:lnTo>
                    <a:lnTo>
                      <a:pt x="540" y="186"/>
                    </a:lnTo>
                    <a:lnTo>
                      <a:pt x="552" y="204"/>
                    </a:lnTo>
                    <a:lnTo>
                      <a:pt x="576" y="222"/>
                    </a:lnTo>
                    <a:lnTo>
                      <a:pt x="612" y="228"/>
                    </a:lnTo>
                    <a:lnTo>
                      <a:pt x="630" y="246"/>
                    </a:lnTo>
                    <a:lnTo>
                      <a:pt x="696" y="264"/>
                    </a:lnTo>
                    <a:lnTo>
                      <a:pt x="774" y="270"/>
                    </a:lnTo>
                    <a:lnTo>
                      <a:pt x="846" y="270"/>
                    </a:lnTo>
                    <a:lnTo>
                      <a:pt x="882" y="270"/>
                    </a:lnTo>
                    <a:lnTo>
                      <a:pt x="936" y="258"/>
                    </a:lnTo>
                    <a:lnTo>
                      <a:pt x="978" y="246"/>
                    </a:lnTo>
                    <a:lnTo>
                      <a:pt x="1008" y="216"/>
                    </a:lnTo>
                    <a:lnTo>
                      <a:pt x="1014" y="192"/>
                    </a:lnTo>
                    <a:lnTo>
                      <a:pt x="1002" y="174"/>
                    </a:lnTo>
                    <a:lnTo>
                      <a:pt x="978" y="156"/>
                    </a:lnTo>
                    <a:lnTo>
                      <a:pt x="948" y="138"/>
                    </a:lnTo>
                    <a:lnTo>
                      <a:pt x="906" y="126"/>
                    </a:lnTo>
                    <a:lnTo>
                      <a:pt x="852" y="120"/>
                    </a:lnTo>
                    <a:lnTo>
                      <a:pt x="798" y="114"/>
                    </a:lnTo>
                    <a:lnTo>
                      <a:pt x="750" y="114"/>
                    </a:lnTo>
                    <a:lnTo>
                      <a:pt x="696" y="120"/>
                    </a:lnTo>
                    <a:lnTo>
                      <a:pt x="708" y="96"/>
                    </a:lnTo>
                    <a:lnTo>
                      <a:pt x="708" y="60"/>
                    </a:lnTo>
                    <a:lnTo>
                      <a:pt x="642" y="24"/>
                    </a:lnTo>
                    <a:lnTo>
                      <a:pt x="564" y="0"/>
                    </a:lnTo>
                    <a:lnTo>
                      <a:pt x="474" y="6"/>
                    </a:lnTo>
                    <a:lnTo>
                      <a:pt x="294" y="10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49" name="Freeform 263"/>
              <p:cNvSpPr/>
              <p:nvPr/>
            </p:nvSpPr>
            <p:spPr bwMode="auto">
              <a:xfrm>
                <a:off x="3174" y="2517"/>
                <a:ext cx="606" cy="744"/>
              </a:xfrm>
              <a:custGeom>
                <a:avLst/>
                <a:gdLst>
                  <a:gd name="T0" fmla="*/ 60 w 606"/>
                  <a:gd name="T1" fmla="*/ 168 h 744"/>
                  <a:gd name="T2" fmla="*/ 36 w 606"/>
                  <a:gd name="T3" fmla="*/ 192 h 744"/>
                  <a:gd name="T4" fmla="*/ 18 w 606"/>
                  <a:gd name="T5" fmla="*/ 222 h 744"/>
                  <a:gd name="T6" fmla="*/ 6 w 606"/>
                  <a:gd name="T7" fmla="*/ 252 h 744"/>
                  <a:gd name="T8" fmla="*/ 6 w 606"/>
                  <a:gd name="T9" fmla="*/ 282 h 744"/>
                  <a:gd name="T10" fmla="*/ 0 w 606"/>
                  <a:gd name="T11" fmla="*/ 318 h 744"/>
                  <a:gd name="T12" fmla="*/ 6 w 606"/>
                  <a:gd name="T13" fmla="*/ 348 h 744"/>
                  <a:gd name="T14" fmla="*/ 12 w 606"/>
                  <a:gd name="T15" fmla="*/ 384 h 744"/>
                  <a:gd name="T16" fmla="*/ 30 w 606"/>
                  <a:gd name="T17" fmla="*/ 432 h 744"/>
                  <a:gd name="T18" fmla="*/ 42 w 606"/>
                  <a:gd name="T19" fmla="*/ 456 h 744"/>
                  <a:gd name="T20" fmla="*/ 54 w 606"/>
                  <a:gd name="T21" fmla="*/ 474 h 744"/>
                  <a:gd name="T22" fmla="*/ 66 w 606"/>
                  <a:gd name="T23" fmla="*/ 492 h 744"/>
                  <a:gd name="T24" fmla="*/ 84 w 606"/>
                  <a:gd name="T25" fmla="*/ 516 h 744"/>
                  <a:gd name="T26" fmla="*/ 108 w 606"/>
                  <a:gd name="T27" fmla="*/ 564 h 744"/>
                  <a:gd name="T28" fmla="*/ 126 w 606"/>
                  <a:gd name="T29" fmla="*/ 606 h 744"/>
                  <a:gd name="T30" fmla="*/ 126 w 606"/>
                  <a:gd name="T31" fmla="*/ 618 h 744"/>
                  <a:gd name="T32" fmla="*/ 126 w 606"/>
                  <a:gd name="T33" fmla="*/ 636 h 744"/>
                  <a:gd name="T34" fmla="*/ 126 w 606"/>
                  <a:gd name="T35" fmla="*/ 654 h 744"/>
                  <a:gd name="T36" fmla="*/ 108 w 606"/>
                  <a:gd name="T37" fmla="*/ 702 h 744"/>
                  <a:gd name="T38" fmla="*/ 108 w 606"/>
                  <a:gd name="T39" fmla="*/ 708 h 744"/>
                  <a:gd name="T40" fmla="*/ 114 w 606"/>
                  <a:gd name="T41" fmla="*/ 708 h 744"/>
                  <a:gd name="T42" fmla="*/ 126 w 606"/>
                  <a:gd name="T43" fmla="*/ 702 h 744"/>
                  <a:gd name="T44" fmla="*/ 150 w 606"/>
                  <a:gd name="T45" fmla="*/ 696 h 744"/>
                  <a:gd name="T46" fmla="*/ 180 w 606"/>
                  <a:gd name="T47" fmla="*/ 696 h 744"/>
                  <a:gd name="T48" fmla="*/ 216 w 606"/>
                  <a:gd name="T49" fmla="*/ 702 h 744"/>
                  <a:gd name="T50" fmla="*/ 246 w 606"/>
                  <a:gd name="T51" fmla="*/ 714 h 744"/>
                  <a:gd name="T52" fmla="*/ 294 w 606"/>
                  <a:gd name="T53" fmla="*/ 732 h 744"/>
                  <a:gd name="T54" fmla="*/ 336 w 606"/>
                  <a:gd name="T55" fmla="*/ 738 h 744"/>
                  <a:gd name="T56" fmla="*/ 360 w 606"/>
                  <a:gd name="T57" fmla="*/ 744 h 744"/>
                  <a:gd name="T58" fmla="*/ 360 w 606"/>
                  <a:gd name="T59" fmla="*/ 726 h 744"/>
                  <a:gd name="T60" fmla="*/ 366 w 606"/>
                  <a:gd name="T61" fmla="*/ 684 h 744"/>
                  <a:gd name="T62" fmla="*/ 360 w 606"/>
                  <a:gd name="T63" fmla="*/ 666 h 744"/>
                  <a:gd name="T64" fmla="*/ 372 w 606"/>
                  <a:gd name="T65" fmla="*/ 672 h 744"/>
                  <a:gd name="T66" fmla="*/ 420 w 606"/>
                  <a:gd name="T67" fmla="*/ 666 h 744"/>
                  <a:gd name="T68" fmla="*/ 450 w 606"/>
                  <a:gd name="T69" fmla="*/ 666 h 744"/>
                  <a:gd name="T70" fmla="*/ 498 w 606"/>
                  <a:gd name="T71" fmla="*/ 666 h 744"/>
                  <a:gd name="T72" fmla="*/ 528 w 606"/>
                  <a:gd name="T73" fmla="*/ 672 h 744"/>
                  <a:gd name="T74" fmla="*/ 540 w 606"/>
                  <a:gd name="T75" fmla="*/ 642 h 744"/>
                  <a:gd name="T76" fmla="*/ 546 w 606"/>
                  <a:gd name="T77" fmla="*/ 594 h 744"/>
                  <a:gd name="T78" fmla="*/ 552 w 606"/>
                  <a:gd name="T79" fmla="*/ 528 h 744"/>
                  <a:gd name="T80" fmla="*/ 552 w 606"/>
                  <a:gd name="T81" fmla="*/ 492 h 744"/>
                  <a:gd name="T82" fmla="*/ 558 w 606"/>
                  <a:gd name="T83" fmla="*/ 438 h 744"/>
                  <a:gd name="T84" fmla="*/ 582 w 606"/>
                  <a:gd name="T85" fmla="*/ 384 h 744"/>
                  <a:gd name="T86" fmla="*/ 594 w 606"/>
                  <a:gd name="T87" fmla="*/ 336 h 744"/>
                  <a:gd name="T88" fmla="*/ 606 w 606"/>
                  <a:gd name="T89" fmla="*/ 288 h 744"/>
                  <a:gd name="T90" fmla="*/ 606 w 606"/>
                  <a:gd name="T91" fmla="*/ 240 h 744"/>
                  <a:gd name="T92" fmla="*/ 606 w 606"/>
                  <a:gd name="T93" fmla="*/ 192 h 744"/>
                  <a:gd name="T94" fmla="*/ 594 w 606"/>
                  <a:gd name="T95" fmla="*/ 126 h 744"/>
                  <a:gd name="T96" fmla="*/ 546 w 606"/>
                  <a:gd name="T97" fmla="*/ 66 h 744"/>
                  <a:gd name="T98" fmla="*/ 534 w 606"/>
                  <a:gd name="T99" fmla="*/ 30 h 744"/>
                  <a:gd name="T100" fmla="*/ 426 w 606"/>
                  <a:gd name="T101" fmla="*/ 30 h 744"/>
                  <a:gd name="T102" fmla="*/ 324 w 606"/>
                  <a:gd name="T103" fmla="*/ 0 h 744"/>
                  <a:gd name="T104" fmla="*/ 120 w 606"/>
                  <a:gd name="T105" fmla="*/ 24 h 744"/>
                  <a:gd name="T106" fmla="*/ 60 w 606"/>
                  <a:gd name="T107" fmla="*/ 168 h 744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606" h="744">
                    <a:moveTo>
                      <a:pt x="60" y="168"/>
                    </a:moveTo>
                    <a:lnTo>
                      <a:pt x="36" y="192"/>
                    </a:lnTo>
                    <a:lnTo>
                      <a:pt x="18" y="222"/>
                    </a:lnTo>
                    <a:lnTo>
                      <a:pt x="6" y="252"/>
                    </a:lnTo>
                    <a:lnTo>
                      <a:pt x="6" y="282"/>
                    </a:lnTo>
                    <a:lnTo>
                      <a:pt x="0" y="318"/>
                    </a:lnTo>
                    <a:lnTo>
                      <a:pt x="6" y="348"/>
                    </a:lnTo>
                    <a:lnTo>
                      <a:pt x="12" y="384"/>
                    </a:lnTo>
                    <a:lnTo>
                      <a:pt x="30" y="432"/>
                    </a:lnTo>
                    <a:lnTo>
                      <a:pt x="42" y="456"/>
                    </a:lnTo>
                    <a:lnTo>
                      <a:pt x="54" y="474"/>
                    </a:lnTo>
                    <a:lnTo>
                      <a:pt x="66" y="492"/>
                    </a:lnTo>
                    <a:lnTo>
                      <a:pt x="84" y="516"/>
                    </a:lnTo>
                    <a:lnTo>
                      <a:pt x="108" y="564"/>
                    </a:lnTo>
                    <a:lnTo>
                      <a:pt x="126" y="606"/>
                    </a:lnTo>
                    <a:lnTo>
                      <a:pt x="126" y="618"/>
                    </a:lnTo>
                    <a:lnTo>
                      <a:pt x="126" y="636"/>
                    </a:lnTo>
                    <a:lnTo>
                      <a:pt x="126" y="654"/>
                    </a:lnTo>
                    <a:lnTo>
                      <a:pt x="108" y="702"/>
                    </a:lnTo>
                    <a:lnTo>
                      <a:pt x="108" y="708"/>
                    </a:lnTo>
                    <a:lnTo>
                      <a:pt x="114" y="708"/>
                    </a:lnTo>
                    <a:lnTo>
                      <a:pt x="126" y="702"/>
                    </a:lnTo>
                    <a:lnTo>
                      <a:pt x="150" y="696"/>
                    </a:lnTo>
                    <a:lnTo>
                      <a:pt x="180" y="696"/>
                    </a:lnTo>
                    <a:lnTo>
                      <a:pt x="216" y="702"/>
                    </a:lnTo>
                    <a:lnTo>
                      <a:pt x="246" y="714"/>
                    </a:lnTo>
                    <a:lnTo>
                      <a:pt x="294" y="732"/>
                    </a:lnTo>
                    <a:lnTo>
                      <a:pt x="336" y="738"/>
                    </a:lnTo>
                    <a:lnTo>
                      <a:pt x="360" y="744"/>
                    </a:lnTo>
                    <a:lnTo>
                      <a:pt x="360" y="726"/>
                    </a:lnTo>
                    <a:lnTo>
                      <a:pt x="366" y="684"/>
                    </a:lnTo>
                    <a:lnTo>
                      <a:pt x="360" y="666"/>
                    </a:lnTo>
                    <a:lnTo>
                      <a:pt x="372" y="672"/>
                    </a:lnTo>
                    <a:lnTo>
                      <a:pt x="420" y="666"/>
                    </a:lnTo>
                    <a:lnTo>
                      <a:pt x="450" y="666"/>
                    </a:lnTo>
                    <a:lnTo>
                      <a:pt x="498" y="666"/>
                    </a:lnTo>
                    <a:lnTo>
                      <a:pt x="528" y="672"/>
                    </a:lnTo>
                    <a:lnTo>
                      <a:pt x="540" y="642"/>
                    </a:lnTo>
                    <a:lnTo>
                      <a:pt x="546" y="594"/>
                    </a:lnTo>
                    <a:lnTo>
                      <a:pt x="552" y="528"/>
                    </a:lnTo>
                    <a:lnTo>
                      <a:pt x="552" y="492"/>
                    </a:lnTo>
                    <a:lnTo>
                      <a:pt x="558" y="438"/>
                    </a:lnTo>
                    <a:lnTo>
                      <a:pt x="582" y="384"/>
                    </a:lnTo>
                    <a:lnTo>
                      <a:pt x="594" y="336"/>
                    </a:lnTo>
                    <a:lnTo>
                      <a:pt x="606" y="288"/>
                    </a:lnTo>
                    <a:lnTo>
                      <a:pt x="606" y="240"/>
                    </a:lnTo>
                    <a:lnTo>
                      <a:pt x="606" y="192"/>
                    </a:lnTo>
                    <a:lnTo>
                      <a:pt x="594" y="126"/>
                    </a:lnTo>
                    <a:lnTo>
                      <a:pt x="546" y="66"/>
                    </a:lnTo>
                    <a:lnTo>
                      <a:pt x="534" y="30"/>
                    </a:lnTo>
                    <a:lnTo>
                      <a:pt x="426" y="30"/>
                    </a:lnTo>
                    <a:lnTo>
                      <a:pt x="324" y="0"/>
                    </a:lnTo>
                    <a:lnTo>
                      <a:pt x="120" y="24"/>
                    </a:lnTo>
                    <a:lnTo>
                      <a:pt x="60" y="168"/>
                    </a:lnTo>
                    <a:close/>
                  </a:path>
                </a:pathLst>
              </a:custGeom>
              <a:solidFill>
                <a:srgbClr val="963D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50" name="Freeform 264"/>
              <p:cNvSpPr/>
              <p:nvPr/>
            </p:nvSpPr>
            <p:spPr bwMode="auto">
              <a:xfrm>
                <a:off x="3174" y="2517"/>
                <a:ext cx="606" cy="744"/>
              </a:xfrm>
              <a:custGeom>
                <a:avLst/>
                <a:gdLst>
                  <a:gd name="T0" fmla="*/ 60 w 606"/>
                  <a:gd name="T1" fmla="*/ 168 h 744"/>
                  <a:gd name="T2" fmla="*/ 36 w 606"/>
                  <a:gd name="T3" fmla="*/ 192 h 744"/>
                  <a:gd name="T4" fmla="*/ 18 w 606"/>
                  <a:gd name="T5" fmla="*/ 222 h 744"/>
                  <a:gd name="T6" fmla="*/ 6 w 606"/>
                  <a:gd name="T7" fmla="*/ 252 h 744"/>
                  <a:gd name="T8" fmla="*/ 6 w 606"/>
                  <a:gd name="T9" fmla="*/ 282 h 744"/>
                  <a:gd name="T10" fmla="*/ 0 w 606"/>
                  <a:gd name="T11" fmla="*/ 318 h 744"/>
                  <a:gd name="T12" fmla="*/ 6 w 606"/>
                  <a:gd name="T13" fmla="*/ 348 h 744"/>
                  <a:gd name="T14" fmla="*/ 12 w 606"/>
                  <a:gd name="T15" fmla="*/ 384 h 744"/>
                  <a:gd name="T16" fmla="*/ 30 w 606"/>
                  <a:gd name="T17" fmla="*/ 432 h 744"/>
                  <a:gd name="T18" fmla="*/ 42 w 606"/>
                  <a:gd name="T19" fmla="*/ 456 h 744"/>
                  <a:gd name="T20" fmla="*/ 54 w 606"/>
                  <a:gd name="T21" fmla="*/ 474 h 744"/>
                  <a:gd name="T22" fmla="*/ 66 w 606"/>
                  <a:gd name="T23" fmla="*/ 492 h 744"/>
                  <a:gd name="T24" fmla="*/ 84 w 606"/>
                  <a:gd name="T25" fmla="*/ 516 h 744"/>
                  <a:gd name="T26" fmla="*/ 108 w 606"/>
                  <a:gd name="T27" fmla="*/ 564 h 744"/>
                  <a:gd name="T28" fmla="*/ 126 w 606"/>
                  <a:gd name="T29" fmla="*/ 606 h 744"/>
                  <a:gd name="T30" fmla="*/ 126 w 606"/>
                  <a:gd name="T31" fmla="*/ 618 h 744"/>
                  <a:gd name="T32" fmla="*/ 126 w 606"/>
                  <a:gd name="T33" fmla="*/ 636 h 744"/>
                  <a:gd name="T34" fmla="*/ 126 w 606"/>
                  <a:gd name="T35" fmla="*/ 654 h 744"/>
                  <a:gd name="T36" fmla="*/ 108 w 606"/>
                  <a:gd name="T37" fmla="*/ 702 h 744"/>
                  <a:gd name="T38" fmla="*/ 108 w 606"/>
                  <a:gd name="T39" fmla="*/ 708 h 744"/>
                  <a:gd name="T40" fmla="*/ 114 w 606"/>
                  <a:gd name="T41" fmla="*/ 708 h 744"/>
                  <a:gd name="T42" fmla="*/ 126 w 606"/>
                  <a:gd name="T43" fmla="*/ 702 h 744"/>
                  <a:gd name="T44" fmla="*/ 150 w 606"/>
                  <a:gd name="T45" fmla="*/ 696 h 744"/>
                  <a:gd name="T46" fmla="*/ 180 w 606"/>
                  <a:gd name="T47" fmla="*/ 696 h 744"/>
                  <a:gd name="T48" fmla="*/ 216 w 606"/>
                  <a:gd name="T49" fmla="*/ 702 h 744"/>
                  <a:gd name="T50" fmla="*/ 246 w 606"/>
                  <a:gd name="T51" fmla="*/ 714 h 744"/>
                  <a:gd name="T52" fmla="*/ 294 w 606"/>
                  <a:gd name="T53" fmla="*/ 732 h 744"/>
                  <a:gd name="T54" fmla="*/ 336 w 606"/>
                  <a:gd name="T55" fmla="*/ 738 h 744"/>
                  <a:gd name="T56" fmla="*/ 360 w 606"/>
                  <a:gd name="T57" fmla="*/ 744 h 744"/>
                  <a:gd name="T58" fmla="*/ 360 w 606"/>
                  <a:gd name="T59" fmla="*/ 726 h 744"/>
                  <a:gd name="T60" fmla="*/ 366 w 606"/>
                  <a:gd name="T61" fmla="*/ 684 h 744"/>
                  <a:gd name="T62" fmla="*/ 360 w 606"/>
                  <a:gd name="T63" fmla="*/ 666 h 744"/>
                  <a:gd name="T64" fmla="*/ 372 w 606"/>
                  <a:gd name="T65" fmla="*/ 672 h 744"/>
                  <a:gd name="T66" fmla="*/ 420 w 606"/>
                  <a:gd name="T67" fmla="*/ 666 h 744"/>
                  <a:gd name="T68" fmla="*/ 450 w 606"/>
                  <a:gd name="T69" fmla="*/ 666 h 744"/>
                  <a:gd name="T70" fmla="*/ 498 w 606"/>
                  <a:gd name="T71" fmla="*/ 666 h 744"/>
                  <a:gd name="T72" fmla="*/ 528 w 606"/>
                  <a:gd name="T73" fmla="*/ 672 h 744"/>
                  <a:gd name="T74" fmla="*/ 540 w 606"/>
                  <a:gd name="T75" fmla="*/ 642 h 744"/>
                  <a:gd name="T76" fmla="*/ 546 w 606"/>
                  <a:gd name="T77" fmla="*/ 594 h 744"/>
                  <a:gd name="T78" fmla="*/ 552 w 606"/>
                  <a:gd name="T79" fmla="*/ 528 h 744"/>
                  <a:gd name="T80" fmla="*/ 552 w 606"/>
                  <a:gd name="T81" fmla="*/ 492 h 744"/>
                  <a:gd name="T82" fmla="*/ 558 w 606"/>
                  <a:gd name="T83" fmla="*/ 438 h 744"/>
                  <a:gd name="T84" fmla="*/ 582 w 606"/>
                  <a:gd name="T85" fmla="*/ 384 h 744"/>
                  <a:gd name="T86" fmla="*/ 594 w 606"/>
                  <a:gd name="T87" fmla="*/ 336 h 744"/>
                  <a:gd name="T88" fmla="*/ 606 w 606"/>
                  <a:gd name="T89" fmla="*/ 288 h 744"/>
                  <a:gd name="T90" fmla="*/ 606 w 606"/>
                  <a:gd name="T91" fmla="*/ 240 h 744"/>
                  <a:gd name="T92" fmla="*/ 606 w 606"/>
                  <a:gd name="T93" fmla="*/ 192 h 744"/>
                  <a:gd name="T94" fmla="*/ 594 w 606"/>
                  <a:gd name="T95" fmla="*/ 126 h 744"/>
                  <a:gd name="T96" fmla="*/ 546 w 606"/>
                  <a:gd name="T97" fmla="*/ 66 h 744"/>
                  <a:gd name="T98" fmla="*/ 534 w 606"/>
                  <a:gd name="T99" fmla="*/ 30 h 744"/>
                  <a:gd name="T100" fmla="*/ 426 w 606"/>
                  <a:gd name="T101" fmla="*/ 30 h 744"/>
                  <a:gd name="T102" fmla="*/ 324 w 606"/>
                  <a:gd name="T103" fmla="*/ 0 h 744"/>
                  <a:gd name="T104" fmla="*/ 120 w 606"/>
                  <a:gd name="T105" fmla="*/ 24 h 744"/>
                  <a:gd name="T106" fmla="*/ 60 w 606"/>
                  <a:gd name="T107" fmla="*/ 168 h 744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606" h="744">
                    <a:moveTo>
                      <a:pt x="60" y="168"/>
                    </a:moveTo>
                    <a:lnTo>
                      <a:pt x="36" y="192"/>
                    </a:lnTo>
                    <a:lnTo>
                      <a:pt x="18" y="222"/>
                    </a:lnTo>
                    <a:lnTo>
                      <a:pt x="6" y="252"/>
                    </a:lnTo>
                    <a:lnTo>
                      <a:pt x="6" y="282"/>
                    </a:lnTo>
                    <a:lnTo>
                      <a:pt x="0" y="318"/>
                    </a:lnTo>
                    <a:lnTo>
                      <a:pt x="6" y="348"/>
                    </a:lnTo>
                    <a:lnTo>
                      <a:pt x="12" y="384"/>
                    </a:lnTo>
                    <a:lnTo>
                      <a:pt x="30" y="432"/>
                    </a:lnTo>
                    <a:lnTo>
                      <a:pt x="42" y="456"/>
                    </a:lnTo>
                    <a:lnTo>
                      <a:pt x="54" y="474"/>
                    </a:lnTo>
                    <a:lnTo>
                      <a:pt x="66" y="492"/>
                    </a:lnTo>
                    <a:lnTo>
                      <a:pt x="84" y="516"/>
                    </a:lnTo>
                    <a:lnTo>
                      <a:pt x="108" y="564"/>
                    </a:lnTo>
                    <a:lnTo>
                      <a:pt x="126" y="606"/>
                    </a:lnTo>
                    <a:lnTo>
                      <a:pt x="126" y="618"/>
                    </a:lnTo>
                    <a:lnTo>
                      <a:pt x="126" y="636"/>
                    </a:lnTo>
                    <a:lnTo>
                      <a:pt x="126" y="654"/>
                    </a:lnTo>
                    <a:lnTo>
                      <a:pt x="108" y="702"/>
                    </a:lnTo>
                    <a:lnTo>
                      <a:pt x="108" y="708"/>
                    </a:lnTo>
                    <a:lnTo>
                      <a:pt x="114" y="708"/>
                    </a:lnTo>
                    <a:lnTo>
                      <a:pt x="126" y="702"/>
                    </a:lnTo>
                    <a:lnTo>
                      <a:pt x="150" y="696"/>
                    </a:lnTo>
                    <a:lnTo>
                      <a:pt x="180" y="696"/>
                    </a:lnTo>
                    <a:lnTo>
                      <a:pt x="216" y="702"/>
                    </a:lnTo>
                    <a:lnTo>
                      <a:pt x="246" y="714"/>
                    </a:lnTo>
                    <a:lnTo>
                      <a:pt x="294" y="732"/>
                    </a:lnTo>
                    <a:lnTo>
                      <a:pt x="336" y="738"/>
                    </a:lnTo>
                    <a:lnTo>
                      <a:pt x="360" y="744"/>
                    </a:lnTo>
                    <a:lnTo>
                      <a:pt x="360" y="726"/>
                    </a:lnTo>
                    <a:lnTo>
                      <a:pt x="366" y="684"/>
                    </a:lnTo>
                    <a:lnTo>
                      <a:pt x="360" y="666"/>
                    </a:lnTo>
                    <a:lnTo>
                      <a:pt x="372" y="672"/>
                    </a:lnTo>
                    <a:lnTo>
                      <a:pt x="420" y="666"/>
                    </a:lnTo>
                    <a:lnTo>
                      <a:pt x="450" y="666"/>
                    </a:lnTo>
                    <a:lnTo>
                      <a:pt x="498" y="666"/>
                    </a:lnTo>
                    <a:lnTo>
                      <a:pt x="528" y="672"/>
                    </a:lnTo>
                    <a:lnTo>
                      <a:pt x="540" y="642"/>
                    </a:lnTo>
                    <a:lnTo>
                      <a:pt x="546" y="594"/>
                    </a:lnTo>
                    <a:lnTo>
                      <a:pt x="552" y="528"/>
                    </a:lnTo>
                    <a:lnTo>
                      <a:pt x="552" y="492"/>
                    </a:lnTo>
                    <a:lnTo>
                      <a:pt x="558" y="438"/>
                    </a:lnTo>
                    <a:lnTo>
                      <a:pt x="582" y="384"/>
                    </a:lnTo>
                    <a:lnTo>
                      <a:pt x="594" y="336"/>
                    </a:lnTo>
                    <a:lnTo>
                      <a:pt x="606" y="288"/>
                    </a:lnTo>
                    <a:lnTo>
                      <a:pt x="606" y="240"/>
                    </a:lnTo>
                    <a:lnTo>
                      <a:pt x="606" y="192"/>
                    </a:lnTo>
                    <a:lnTo>
                      <a:pt x="594" y="126"/>
                    </a:lnTo>
                    <a:lnTo>
                      <a:pt x="546" y="66"/>
                    </a:lnTo>
                    <a:lnTo>
                      <a:pt x="534" y="30"/>
                    </a:lnTo>
                    <a:lnTo>
                      <a:pt x="426" y="30"/>
                    </a:lnTo>
                    <a:lnTo>
                      <a:pt x="324" y="0"/>
                    </a:lnTo>
                    <a:lnTo>
                      <a:pt x="120" y="24"/>
                    </a:lnTo>
                    <a:lnTo>
                      <a:pt x="60" y="16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51" name="Freeform 265"/>
              <p:cNvSpPr/>
              <p:nvPr/>
            </p:nvSpPr>
            <p:spPr bwMode="auto">
              <a:xfrm>
                <a:off x="3426" y="2331"/>
                <a:ext cx="300" cy="324"/>
              </a:xfrm>
              <a:custGeom>
                <a:avLst/>
                <a:gdLst>
                  <a:gd name="T0" fmla="*/ 60 w 300"/>
                  <a:gd name="T1" fmla="*/ 324 h 324"/>
                  <a:gd name="T2" fmla="*/ 132 w 300"/>
                  <a:gd name="T3" fmla="*/ 324 h 324"/>
                  <a:gd name="T4" fmla="*/ 198 w 300"/>
                  <a:gd name="T5" fmla="*/ 318 h 324"/>
                  <a:gd name="T6" fmla="*/ 294 w 300"/>
                  <a:gd name="T7" fmla="*/ 300 h 324"/>
                  <a:gd name="T8" fmla="*/ 300 w 300"/>
                  <a:gd name="T9" fmla="*/ 186 h 324"/>
                  <a:gd name="T10" fmla="*/ 234 w 300"/>
                  <a:gd name="T11" fmla="*/ 54 h 324"/>
                  <a:gd name="T12" fmla="*/ 198 w 300"/>
                  <a:gd name="T13" fmla="*/ 30 h 324"/>
                  <a:gd name="T14" fmla="*/ 126 w 300"/>
                  <a:gd name="T15" fmla="*/ 0 h 324"/>
                  <a:gd name="T16" fmla="*/ 18 w 300"/>
                  <a:gd name="T17" fmla="*/ 36 h 324"/>
                  <a:gd name="T18" fmla="*/ 0 w 300"/>
                  <a:gd name="T19" fmla="*/ 144 h 324"/>
                  <a:gd name="T20" fmla="*/ 12 w 300"/>
                  <a:gd name="T21" fmla="*/ 186 h 324"/>
                  <a:gd name="T22" fmla="*/ 60 w 300"/>
                  <a:gd name="T23" fmla="*/ 324 h 32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00" h="324">
                    <a:moveTo>
                      <a:pt x="60" y="324"/>
                    </a:moveTo>
                    <a:lnTo>
                      <a:pt x="132" y="324"/>
                    </a:lnTo>
                    <a:lnTo>
                      <a:pt x="198" y="318"/>
                    </a:lnTo>
                    <a:lnTo>
                      <a:pt x="294" y="300"/>
                    </a:lnTo>
                    <a:lnTo>
                      <a:pt x="300" y="186"/>
                    </a:lnTo>
                    <a:lnTo>
                      <a:pt x="234" y="54"/>
                    </a:lnTo>
                    <a:lnTo>
                      <a:pt x="198" y="30"/>
                    </a:lnTo>
                    <a:lnTo>
                      <a:pt x="126" y="0"/>
                    </a:lnTo>
                    <a:lnTo>
                      <a:pt x="18" y="36"/>
                    </a:lnTo>
                    <a:lnTo>
                      <a:pt x="0" y="144"/>
                    </a:lnTo>
                    <a:lnTo>
                      <a:pt x="12" y="186"/>
                    </a:lnTo>
                    <a:lnTo>
                      <a:pt x="60" y="3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52" name="Freeform 266"/>
              <p:cNvSpPr/>
              <p:nvPr/>
            </p:nvSpPr>
            <p:spPr bwMode="auto">
              <a:xfrm>
                <a:off x="3426" y="2331"/>
                <a:ext cx="300" cy="324"/>
              </a:xfrm>
              <a:custGeom>
                <a:avLst/>
                <a:gdLst>
                  <a:gd name="T0" fmla="*/ 60 w 300"/>
                  <a:gd name="T1" fmla="*/ 324 h 324"/>
                  <a:gd name="T2" fmla="*/ 132 w 300"/>
                  <a:gd name="T3" fmla="*/ 324 h 324"/>
                  <a:gd name="T4" fmla="*/ 198 w 300"/>
                  <a:gd name="T5" fmla="*/ 318 h 324"/>
                  <a:gd name="T6" fmla="*/ 294 w 300"/>
                  <a:gd name="T7" fmla="*/ 300 h 324"/>
                  <a:gd name="T8" fmla="*/ 300 w 300"/>
                  <a:gd name="T9" fmla="*/ 186 h 324"/>
                  <a:gd name="T10" fmla="*/ 234 w 300"/>
                  <a:gd name="T11" fmla="*/ 54 h 324"/>
                  <a:gd name="T12" fmla="*/ 198 w 300"/>
                  <a:gd name="T13" fmla="*/ 30 h 324"/>
                  <a:gd name="T14" fmla="*/ 126 w 300"/>
                  <a:gd name="T15" fmla="*/ 0 h 324"/>
                  <a:gd name="T16" fmla="*/ 18 w 300"/>
                  <a:gd name="T17" fmla="*/ 36 h 324"/>
                  <a:gd name="T18" fmla="*/ 0 w 300"/>
                  <a:gd name="T19" fmla="*/ 144 h 324"/>
                  <a:gd name="T20" fmla="*/ 12 w 300"/>
                  <a:gd name="T21" fmla="*/ 186 h 324"/>
                  <a:gd name="T22" fmla="*/ 60 w 300"/>
                  <a:gd name="T23" fmla="*/ 324 h 32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00" h="324">
                    <a:moveTo>
                      <a:pt x="60" y="324"/>
                    </a:moveTo>
                    <a:lnTo>
                      <a:pt x="132" y="324"/>
                    </a:lnTo>
                    <a:lnTo>
                      <a:pt x="198" y="318"/>
                    </a:lnTo>
                    <a:lnTo>
                      <a:pt x="294" y="300"/>
                    </a:lnTo>
                    <a:lnTo>
                      <a:pt x="300" y="186"/>
                    </a:lnTo>
                    <a:lnTo>
                      <a:pt x="234" y="54"/>
                    </a:lnTo>
                    <a:lnTo>
                      <a:pt x="198" y="30"/>
                    </a:lnTo>
                    <a:lnTo>
                      <a:pt x="126" y="0"/>
                    </a:lnTo>
                    <a:lnTo>
                      <a:pt x="18" y="36"/>
                    </a:lnTo>
                    <a:lnTo>
                      <a:pt x="0" y="144"/>
                    </a:lnTo>
                    <a:lnTo>
                      <a:pt x="12" y="186"/>
                    </a:lnTo>
                    <a:lnTo>
                      <a:pt x="60" y="324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53" name="Freeform 267"/>
              <p:cNvSpPr/>
              <p:nvPr/>
            </p:nvSpPr>
            <p:spPr bwMode="auto">
              <a:xfrm>
                <a:off x="3414" y="2103"/>
                <a:ext cx="576" cy="630"/>
              </a:xfrm>
              <a:custGeom>
                <a:avLst/>
                <a:gdLst>
                  <a:gd name="T0" fmla="*/ 132 w 576"/>
                  <a:gd name="T1" fmla="*/ 324 h 630"/>
                  <a:gd name="T2" fmla="*/ 168 w 576"/>
                  <a:gd name="T3" fmla="*/ 360 h 630"/>
                  <a:gd name="T4" fmla="*/ 204 w 576"/>
                  <a:gd name="T5" fmla="*/ 402 h 630"/>
                  <a:gd name="T6" fmla="*/ 222 w 576"/>
                  <a:gd name="T7" fmla="*/ 444 h 630"/>
                  <a:gd name="T8" fmla="*/ 240 w 576"/>
                  <a:gd name="T9" fmla="*/ 492 h 630"/>
                  <a:gd name="T10" fmla="*/ 246 w 576"/>
                  <a:gd name="T11" fmla="*/ 546 h 630"/>
                  <a:gd name="T12" fmla="*/ 246 w 576"/>
                  <a:gd name="T13" fmla="*/ 582 h 630"/>
                  <a:gd name="T14" fmla="*/ 240 w 576"/>
                  <a:gd name="T15" fmla="*/ 630 h 630"/>
                  <a:gd name="T16" fmla="*/ 270 w 576"/>
                  <a:gd name="T17" fmla="*/ 624 h 630"/>
                  <a:gd name="T18" fmla="*/ 348 w 576"/>
                  <a:gd name="T19" fmla="*/ 612 h 630"/>
                  <a:gd name="T20" fmla="*/ 420 w 576"/>
                  <a:gd name="T21" fmla="*/ 606 h 630"/>
                  <a:gd name="T22" fmla="*/ 468 w 576"/>
                  <a:gd name="T23" fmla="*/ 600 h 630"/>
                  <a:gd name="T24" fmla="*/ 474 w 576"/>
                  <a:gd name="T25" fmla="*/ 576 h 630"/>
                  <a:gd name="T26" fmla="*/ 474 w 576"/>
                  <a:gd name="T27" fmla="*/ 546 h 630"/>
                  <a:gd name="T28" fmla="*/ 474 w 576"/>
                  <a:gd name="T29" fmla="*/ 510 h 630"/>
                  <a:gd name="T30" fmla="*/ 450 w 576"/>
                  <a:gd name="T31" fmla="*/ 456 h 630"/>
                  <a:gd name="T32" fmla="*/ 444 w 576"/>
                  <a:gd name="T33" fmla="*/ 426 h 630"/>
                  <a:gd name="T34" fmla="*/ 444 w 576"/>
                  <a:gd name="T35" fmla="*/ 396 h 630"/>
                  <a:gd name="T36" fmla="*/ 480 w 576"/>
                  <a:gd name="T37" fmla="*/ 372 h 630"/>
                  <a:gd name="T38" fmla="*/ 516 w 576"/>
                  <a:gd name="T39" fmla="*/ 342 h 630"/>
                  <a:gd name="T40" fmla="*/ 552 w 576"/>
                  <a:gd name="T41" fmla="*/ 306 h 630"/>
                  <a:gd name="T42" fmla="*/ 570 w 576"/>
                  <a:gd name="T43" fmla="*/ 288 h 630"/>
                  <a:gd name="T44" fmla="*/ 576 w 576"/>
                  <a:gd name="T45" fmla="*/ 270 h 630"/>
                  <a:gd name="T46" fmla="*/ 576 w 576"/>
                  <a:gd name="T47" fmla="*/ 252 h 630"/>
                  <a:gd name="T48" fmla="*/ 570 w 576"/>
                  <a:gd name="T49" fmla="*/ 234 h 630"/>
                  <a:gd name="T50" fmla="*/ 564 w 576"/>
                  <a:gd name="T51" fmla="*/ 222 h 630"/>
                  <a:gd name="T52" fmla="*/ 540 w 576"/>
                  <a:gd name="T53" fmla="*/ 198 h 630"/>
                  <a:gd name="T54" fmla="*/ 498 w 576"/>
                  <a:gd name="T55" fmla="*/ 144 h 630"/>
                  <a:gd name="T56" fmla="*/ 462 w 576"/>
                  <a:gd name="T57" fmla="*/ 102 h 630"/>
                  <a:gd name="T58" fmla="*/ 390 w 576"/>
                  <a:gd name="T59" fmla="*/ 48 h 630"/>
                  <a:gd name="T60" fmla="*/ 330 w 576"/>
                  <a:gd name="T61" fmla="*/ 0 h 630"/>
                  <a:gd name="T62" fmla="*/ 294 w 576"/>
                  <a:gd name="T63" fmla="*/ 0 h 630"/>
                  <a:gd name="T64" fmla="*/ 198 w 576"/>
                  <a:gd name="T65" fmla="*/ 6 h 630"/>
                  <a:gd name="T66" fmla="*/ 120 w 576"/>
                  <a:gd name="T67" fmla="*/ 18 h 630"/>
                  <a:gd name="T68" fmla="*/ 114 w 576"/>
                  <a:gd name="T69" fmla="*/ 30 h 630"/>
                  <a:gd name="T70" fmla="*/ 6 w 576"/>
                  <a:gd name="T71" fmla="*/ 66 h 630"/>
                  <a:gd name="T72" fmla="*/ 0 w 576"/>
                  <a:gd name="T73" fmla="*/ 90 h 630"/>
                  <a:gd name="T74" fmla="*/ 42 w 576"/>
                  <a:gd name="T75" fmla="*/ 156 h 630"/>
                  <a:gd name="T76" fmla="*/ 78 w 576"/>
                  <a:gd name="T77" fmla="*/ 228 h 630"/>
                  <a:gd name="T78" fmla="*/ 132 w 576"/>
                  <a:gd name="T79" fmla="*/ 324 h 630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576" h="630">
                    <a:moveTo>
                      <a:pt x="132" y="324"/>
                    </a:moveTo>
                    <a:lnTo>
                      <a:pt x="168" y="360"/>
                    </a:lnTo>
                    <a:lnTo>
                      <a:pt x="204" y="402"/>
                    </a:lnTo>
                    <a:lnTo>
                      <a:pt x="222" y="444"/>
                    </a:lnTo>
                    <a:lnTo>
                      <a:pt x="240" y="492"/>
                    </a:lnTo>
                    <a:lnTo>
                      <a:pt x="246" y="546"/>
                    </a:lnTo>
                    <a:lnTo>
                      <a:pt x="246" y="582"/>
                    </a:lnTo>
                    <a:lnTo>
                      <a:pt x="240" y="630"/>
                    </a:lnTo>
                    <a:lnTo>
                      <a:pt x="270" y="624"/>
                    </a:lnTo>
                    <a:lnTo>
                      <a:pt x="348" y="612"/>
                    </a:lnTo>
                    <a:lnTo>
                      <a:pt x="420" y="606"/>
                    </a:lnTo>
                    <a:lnTo>
                      <a:pt x="468" y="600"/>
                    </a:lnTo>
                    <a:lnTo>
                      <a:pt x="474" y="576"/>
                    </a:lnTo>
                    <a:lnTo>
                      <a:pt x="474" y="546"/>
                    </a:lnTo>
                    <a:lnTo>
                      <a:pt x="474" y="510"/>
                    </a:lnTo>
                    <a:lnTo>
                      <a:pt x="450" y="456"/>
                    </a:lnTo>
                    <a:lnTo>
                      <a:pt x="444" y="426"/>
                    </a:lnTo>
                    <a:lnTo>
                      <a:pt x="444" y="396"/>
                    </a:lnTo>
                    <a:lnTo>
                      <a:pt x="480" y="372"/>
                    </a:lnTo>
                    <a:lnTo>
                      <a:pt x="516" y="342"/>
                    </a:lnTo>
                    <a:lnTo>
                      <a:pt x="552" y="306"/>
                    </a:lnTo>
                    <a:lnTo>
                      <a:pt x="570" y="288"/>
                    </a:lnTo>
                    <a:lnTo>
                      <a:pt x="576" y="270"/>
                    </a:lnTo>
                    <a:lnTo>
                      <a:pt x="576" y="252"/>
                    </a:lnTo>
                    <a:lnTo>
                      <a:pt x="570" y="234"/>
                    </a:lnTo>
                    <a:lnTo>
                      <a:pt x="564" y="222"/>
                    </a:lnTo>
                    <a:lnTo>
                      <a:pt x="540" y="198"/>
                    </a:lnTo>
                    <a:lnTo>
                      <a:pt x="498" y="144"/>
                    </a:lnTo>
                    <a:lnTo>
                      <a:pt x="462" y="102"/>
                    </a:lnTo>
                    <a:lnTo>
                      <a:pt x="390" y="48"/>
                    </a:lnTo>
                    <a:lnTo>
                      <a:pt x="330" y="0"/>
                    </a:lnTo>
                    <a:lnTo>
                      <a:pt x="294" y="0"/>
                    </a:lnTo>
                    <a:lnTo>
                      <a:pt x="198" y="6"/>
                    </a:lnTo>
                    <a:lnTo>
                      <a:pt x="120" y="18"/>
                    </a:lnTo>
                    <a:lnTo>
                      <a:pt x="114" y="30"/>
                    </a:lnTo>
                    <a:lnTo>
                      <a:pt x="6" y="66"/>
                    </a:lnTo>
                    <a:lnTo>
                      <a:pt x="0" y="90"/>
                    </a:lnTo>
                    <a:lnTo>
                      <a:pt x="42" y="156"/>
                    </a:lnTo>
                    <a:lnTo>
                      <a:pt x="78" y="228"/>
                    </a:lnTo>
                    <a:lnTo>
                      <a:pt x="132" y="324"/>
                    </a:lnTo>
                    <a:close/>
                  </a:path>
                </a:pathLst>
              </a:custGeom>
              <a:solidFill>
                <a:srgbClr val="8754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54" name="Freeform 268"/>
              <p:cNvSpPr/>
              <p:nvPr/>
            </p:nvSpPr>
            <p:spPr bwMode="auto">
              <a:xfrm>
                <a:off x="3414" y="2103"/>
                <a:ext cx="576" cy="630"/>
              </a:xfrm>
              <a:custGeom>
                <a:avLst/>
                <a:gdLst>
                  <a:gd name="T0" fmla="*/ 132 w 576"/>
                  <a:gd name="T1" fmla="*/ 324 h 630"/>
                  <a:gd name="T2" fmla="*/ 168 w 576"/>
                  <a:gd name="T3" fmla="*/ 360 h 630"/>
                  <a:gd name="T4" fmla="*/ 204 w 576"/>
                  <a:gd name="T5" fmla="*/ 402 h 630"/>
                  <a:gd name="T6" fmla="*/ 222 w 576"/>
                  <a:gd name="T7" fmla="*/ 444 h 630"/>
                  <a:gd name="T8" fmla="*/ 240 w 576"/>
                  <a:gd name="T9" fmla="*/ 492 h 630"/>
                  <a:gd name="T10" fmla="*/ 246 w 576"/>
                  <a:gd name="T11" fmla="*/ 546 h 630"/>
                  <a:gd name="T12" fmla="*/ 246 w 576"/>
                  <a:gd name="T13" fmla="*/ 582 h 630"/>
                  <a:gd name="T14" fmla="*/ 240 w 576"/>
                  <a:gd name="T15" fmla="*/ 630 h 630"/>
                  <a:gd name="T16" fmla="*/ 270 w 576"/>
                  <a:gd name="T17" fmla="*/ 624 h 630"/>
                  <a:gd name="T18" fmla="*/ 348 w 576"/>
                  <a:gd name="T19" fmla="*/ 612 h 630"/>
                  <a:gd name="T20" fmla="*/ 420 w 576"/>
                  <a:gd name="T21" fmla="*/ 606 h 630"/>
                  <a:gd name="T22" fmla="*/ 468 w 576"/>
                  <a:gd name="T23" fmla="*/ 600 h 630"/>
                  <a:gd name="T24" fmla="*/ 474 w 576"/>
                  <a:gd name="T25" fmla="*/ 576 h 630"/>
                  <a:gd name="T26" fmla="*/ 474 w 576"/>
                  <a:gd name="T27" fmla="*/ 546 h 630"/>
                  <a:gd name="T28" fmla="*/ 474 w 576"/>
                  <a:gd name="T29" fmla="*/ 510 h 630"/>
                  <a:gd name="T30" fmla="*/ 450 w 576"/>
                  <a:gd name="T31" fmla="*/ 456 h 630"/>
                  <a:gd name="T32" fmla="*/ 444 w 576"/>
                  <a:gd name="T33" fmla="*/ 426 h 630"/>
                  <a:gd name="T34" fmla="*/ 444 w 576"/>
                  <a:gd name="T35" fmla="*/ 396 h 630"/>
                  <a:gd name="T36" fmla="*/ 480 w 576"/>
                  <a:gd name="T37" fmla="*/ 372 h 630"/>
                  <a:gd name="T38" fmla="*/ 516 w 576"/>
                  <a:gd name="T39" fmla="*/ 342 h 630"/>
                  <a:gd name="T40" fmla="*/ 552 w 576"/>
                  <a:gd name="T41" fmla="*/ 306 h 630"/>
                  <a:gd name="T42" fmla="*/ 570 w 576"/>
                  <a:gd name="T43" fmla="*/ 288 h 630"/>
                  <a:gd name="T44" fmla="*/ 576 w 576"/>
                  <a:gd name="T45" fmla="*/ 270 h 630"/>
                  <a:gd name="T46" fmla="*/ 576 w 576"/>
                  <a:gd name="T47" fmla="*/ 252 h 630"/>
                  <a:gd name="T48" fmla="*/ 570 w 576"/>
                  <a:gd name="T49" fmla="*/ 234 h 630"/>
                  <a:gd name="T50" fmla="*/ 564 w 576"/>
                  <a:gd name="T51" fmla="*/ 222 h 630"/>
                  <a:gd name="T52" fmla="*/ 540 w 576"/>
                  <a:gd name="T53" fmla="*/ 198 h 630"/>
                  <a:gd name="T54" fmla="*/ 498 w 576"/>
                  <a:gd name="T55" fmla="*/ 144 h 630"/>
                  <a:gd name="T56" fmla="*/ 462 w 576"/>
                  <a:gd name="T57" fmla="*/ 102 h 630"/>
                  <a:gd name="T58" fmla="*/ 390 w 576"/>
                  <a:gd name="T59" fmla="*/ 48 h 630"/>
                  <a:gd name="T60" fmla="*/ 330 w 576"/>
                  <a:gd name="T61" fmla="*/ 0 h 630"/>
                  <a:gd name="T62" fmla="*/ 294 w 576"/>
                  <a:gd name="T63" fmla="*/ 0 h 630"/>
                  <a:gd name="T64" fmla="*/ 198 w 576"/>
                  <a:gd name="T65" fmla="*/ 6 h 630"/>
                  <a:gd name="T66" fmla="*/ 120 w 576"/>
                  <a:gd name="T67" fmla="*/ 18 h 630"/>
                  <a:gd name="T68" fmla="*/ 114 w 576"/>
                  <a:gd name="T69" fmla="*/ 30 h 630"/>
                  <a:gd name="T70" fmla="*/ 6 w 576"/>
                  <a:gd name="T71" fmla="*/ 66 h 630"/>
                  <a:gd name="T72" fmla="*/ 0 w 576"/>
                  <a:gd name="T73" fmla="*/ 90 h 630"/>
                  <a:gd name="T74" fmla="*/ 42 w 576"/>
                  <a:gd name="T75" fmla="*/ 156 h 630"/>
                  <a:gd name="T76" fmla="*/ 78 w 576"/>
                  <a:gd name="T77" fmla="*/ 228 h 630"/>
                  <a:gd name="T78" fmla="*/ 132 w 576"/>
                  <a:gd name="T79" fmla="*/ 324 h 630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576" h="630">
                    <a:moveTo>
                      <a:pt x="132" y="324"/>
                    </a:moveTo>
                    <a:lnTo>
                      <a:pt x="168" y="360"/>
                    </a:lnTo>
                    <a:lnTo>
                      <a:pt x="204" y="402"/>
                    </a:lnTo>
                    <a:lnTo>
                      <a:pt x="222" y="444"/>
                    </a:lnTo>
                    <a:lnTo>
                      <a:pt x="240" y="492"/>
                    </a:lnTo>
                    <a:lnTo>
                      <a:pt x="246" y="546"/>
                    </a:lnTo>
                    <a:lnTo>
                      <a:pt x="246" y="582"/>
                    </a:lnTo>
                    <a:lnTo>
                      <a:pt x="240" y="630"/>
                    </a:lnTo>
                    <a:lnTo>
                      <a:pt x="270" y="624"/>
                    </a:lnTo>
                    <a:lnTo>
                      <a:pt x="348" y="612"/>
                    </a:lnTo>
                    <a:lnTo>
                      <a:pt x="420" y="606"/>
                    </a:lnTo>
                    <a:lnTo>
                      <a:pt x="468" y="600"/>
                    </a:lnTo>
                    <a:lnTo>
                      <a:pt x="474" y="576"/>
                    </a:lnTo>
                    <a:lnTo>
                      <a:pt x="474" y="546"/>
                    </a:lnTo>
                    <a:lnTo>
                      <a:pt x="474" y="510"/>
                    </a:lnTo>
                    <a:lnTo>
                      <a:pt x="450" y="456"/>
                    </a:lnTo>
                    <a:lnTo>
                      <a:pt x="444" y="426"/>
                    </a:lnTo>
                    <a:lnTo>
                      <a:pt x="444" y="396"/>
                    </a:lnTo>
                    <a:lnTo>
                      <a:pt x="480" y="372"/>
                    </a:lnTo>
                    <a:lnTo>
                      <a:pt x="516" y="342"/>
                    </a:lnTo>
                    <a:lnTo>
                      <a:pt x="552" y="306"/>
                    </a:lnTo>
                    <a:lnTo>
                      <a:pt x="570" y="288"/>
                    </a:lnTo>
                    <a:lnTo>
                      <a:pt x="576" y="270"/>
                    </a:lnTo>
                    <a:lnTo>
                      <a:pt x="576" y="252"/>
                    </a:lnTo>
                    <a:lnTo>
                      <a:pt x="570" y="234"/>
                    </a:lnTo>
                    <a:lnTo>
                      <a:pt x="564" y="222"/>
                    </a:lnTo>
                    <a:lnTo>
                      <a:pt x="540" y="198"/>
                    </a:lnTo>
                    <a:lnTo>
                      <a:pt x="498" y="144"/>
                    </a:lnTo>
                    <a:lnTo>
                      <a:pt x="462" y="102"/>
                    </a:lnTo>
                    <a:lnTo>
                      <a:pt x="390" y="48"/>
                    </a:lnTo>
                    <a:lnTo>
                      <a:pt x="330" y="0"/>
                    </a:lnTo>
                    <a:lnTo>
                      <a:pt x="294" y="0"/>
                    </a:lnTo>
                    <a:lnTo>
                      <a:pt x="198" y="6"/>
                    </a:lnTo>
                    <a:lnTo>
                      <a:pt x="120" y="18"/>
                    </a:lnTo>
                    <a:lnTo>
                      <a:pt x="114" y="30"/>
                    </a:lnTo>
                    <a:lnTo>
                      <a:pt x="6" y="66"/>
                    </a:lnTo>
                    <a:lnTo>
                      <a:pt x="0" y="90"/>
                    </a:lnTo>
                    <a:lnTo>
                      <a:pt x="42" y="156"/>
                    </a:lnTo>
                    <a:lnTo>
                      <a:pt x="78" y="228"/>
                    </a:lnTo>
                    <a:lnTo>
                      <a:pt x="132" y="324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55" name="Freeform 269"/>
              <p:cNvSpPr/>
              <p:nvPr/>
            </p:nvSpPr>
            <p:spPr bwMode="auto">
              <a:xfrm>
                <a:off x="3036" y="2049"/>
                <a:ext cx="522" cy="726"/>
              </a:xfrm>
              <a:custGeom>
                <a:avLst/>
                <a:gdLst>
                  <a:gd name="T0" fmla="*/ 84 w 522"/>
                  <a:gd name="T1" fmla="*/ 0 h 726"/>
                  <a:gd name="T2" fmla="*/ 36 w 522"/>
                  <a:gd name="T3" fmla="*/ 48 h 726"/>
                  <a:gd name="T4" fmla="*/ 18 w 522"/>
                  <a:gd name="T5" fmla="*/ 66 h 726"/>
                  <a:gd name="T6" fmla="*/ 12 w 522"/>
                  <a:gd name="T7" fmla="*/ 84 h 726"/>
                  <a:gd name="T8" fmla="*/ 6 w 522"/>
                  <a:gd name="T9" fmla="*/ 114 h 726"/>
                  <a:gd name="T10" fmla="*/ 6 w 522"/>
                  <a:gd name="T11" fmla="*/ 150 h 726"/>
                  <a:gd name="T12" fmla="*/ 6 w 522"/>
                  <a:gd name="T13" fmla="*/ 168 h 726"/>
                  <a:gd name="T14" fmla="*/ 0 w 522"/>
                  <a:gd name="T15" fmla="*/ 198 h 726"/>
                  <a:gd name="T16" fmla="*/ 0 w 522"/>
                  <a:gd name="T17" fmla="*/ 228 h 726"/>
                  <a:gd name="T18" fmla="*/ 0 w 522"/>
                  <a:gd name="T19" fmla="*/ 258 h 726"/>
                  <a:gd name="T20" fmla="*/ 18 w 522"/>
                  <a:gd name="T21" fmla="*/ 300 h 726"/>
                  <a:gd name="T22" fmla="*/ 42 w 522"/>
                  <a:gd name="T23" fmla="*/ 336 h 726"/>
                  <a:gd name="T24" fmla="*/ 66 w 522"/>
                  <a:gd name="T25" fmla="*/ 372 h 726"/>
                  <a:gd name="T26" fmla="*/ 78 w 522"/>
                  <a:gd name="T27" fmla="*/ 384 h 726"/>
                  <a:gd name="T28" fmla="*/ 102 w 522"/>
                  <a:gd name="T29" fmla="*/ 396 h 726"/>
                  <a:gd name="T30" fmla="*/ 108 w 522"/>
                  <a:gd name="T31" fmla="*/ 468 h 726"/>
                  <a:gd name="T32" fmla="*/ 102 w 522"/>
                  <a:gd name="T33" fmla="*/ 510 h 726"/>
                  <a:gd name="T34" fmla="*/ 84 w 522"/>
                  <a:gd name="T35" fmla="*/ 540 h 726"/>
                  <a:gd name="T36" fmla="*/ 72 w 522"/>
                  <a:gd name="T37" fmla="*/ 564 h 726"/>
                  <a:gd name="T38" fmla="*/ 60 w 522"/>
                  <a:gd name="T39" fmla="*/ 588 h 726"/>
                  <a:gd name="T40" fmla="*/ 72 w 522"/>
                  <a:gd name="T41" fmla="*/ 588 h 726"/>
                  <a:gd name="T42" fmla="*/ 84 w 522"/>
                  <a:gd name="T43" fmla="*/ 588 h 726"/>
                  <a:gd name="T44" fmla="*/ 72 w 522"/>
                  <a:gd name="T45" fmla="*/ 618 h 726"/>
                  <a:gd name="T46" fmla="*/ 54 w 522"/>
                  <a:gd name="T47" fmla="*/ 654 h 726"/>
                  <a:gd name="T48" fmla="*/ 42 w 522"/>
                  <a:gd name="T49" fmla="*/ 702 h 726"/>
                  <a:gd name="T50" fmla="*/ 66 w 522"/>
                  <a:gd name="T51" fmla="*/ 708 h 726"/>
                  <a:gd name="T52" fmla="*/ 102 w 522"/>
                  <a:gd name="T53" fmla="*/ 702 h 726"/>
                  <a:gd name="T54" fmla="*/ 144 w 522"/>
                  <a:gd name="T55" fmla="*/ 696 h 726"/>
                  <a:gd name="T56" fmla="*/ 186 w 522"/>
                  <a:gd name="T57" fmla="*/ 684 h 726"/>
                  <a:gd name="T58" fmla="*/ 228 w 522"/>
                  <a:gd name="T59" fmla="*/ 678 h 726"/>
                  <a:gd name="T60" fmla="*/ 258 w 522"/>
                  <a:gd name="T61" fmla="*/ 672 h 726"/>
                  <a:gd name="T62" fmla="*/ 282 w 522"/>
                  <a:gd name="T63" fmla="*/ 678 h 726"/>
                  <a:gd name="T64" fmla="*/ 354 w 522"/>
                  <a:gd name="T65" fmla="*/ 708 h 726"/>
                  <a:gd name="T66" fmla="*/ 390 w 522"/>
                  <a:gd name="T67" fmla="*/ 726 h 726"/>
                  <a:gd name="T68" fmla="*/ 408 w 522"/>
                  <a:gd name="T69" fmla="*/ 696 h 726"/>
                  <a:gd name="T70" fmla="*/ 438 w 522"/>
                  <a:gd name="T71" fmla="*/ 654 h 726"/>
                  <a:gd name="T72" fmla="*/ 480 w 522"/>
                  <a:gd name="T73" fmla="*/ 624 h 726"/>
                  <a:gd name="T74" fmla="*/ 510 w 522"/>
                  <a:gd name="T75" fmla="*/ 594 h 726"/>
                  <a:gd name="T76" fmla="*/ 522 w 522"/>
                  <a:gd name="T77" fmla="*/ 588 h 726"/>
                  <a:gd name="T78" fmla="*/ 522 w 522"/>
                  <a:gd name="T79" fmla="*/ 576 h 726"/>
                  <a:gd name="T80" fmla="*/ 504 w 522"/>
                  <a:gd name="T81" fmla="*/ 522 h 726"/>
                  <a:gd name="T82" fmla="*/ 492 w 522"/>
                  <a:gd name="T83" fmla="*/ 468 h 726"/>
                  <a:gd name="T84" fmla="*/ 492 w 522"/>
                  <a:gd name="T85" fmla="*/ 438 h 726"/>
                  <a:gd name="T86" fmla="*/ 462 w 522"/>
                  <a:gd name="T87" fmla="*/ 336 h 726"/>
                  <a:gd name="T88" fmla="*/ 438 w 522"/>
                  <a:gd name="T89" fmla="*/ 258 h 726"/>
                  <a:gd name="T90" fmla="*/ 420 w 522"/>
                  <a:gd name="T91" fmla="*/ 162 h 726"/>
                  <a:gd name="T92" fmla="*/ 414 w 522"/>
                  <a:gd name="T93" fmla="*/ 114 h 726"/>
                  <a:gd name="T94" fmla="*/ 414 w 522"/>
                  <a:gd name="T95" fmla="*/ 90 h 726"/>
                  <a:gd name="T96" fmla="*/ 84 w 522"/>
                  <a:gd name="T97" fmla="*/ 0 h 72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522" h="726">
                    <a:moveTo>
                      <a:pt x="84" y="0"/>
                    </a:moveTo>
                    <a:lnTo>
                      <a:pt x="36" y="48"/>
                    </a:lnTo>
                    <a:lnTo>
                      <a:pt x="18" y="66"/>
                    </a:lnTo>
                    <a:lnTo>
                      <a:pt x="12" y="84"/>
                    </a:lnTo>
                    <a:lnTo>
                      <a:pt x="6" y="114"/>
                    </a:lnTo>
                    <a:lnTo>
                      <a:pt x="6" y="150"/>
                    </a:lnTo>
                    <a:lnTo>
                      <a:pt x="6" y="168"/>
                    </a:lnTo>
                    <a:lnTo>
                      <a:pt x="0" y="198"/>
                    </a:lnTo>
                    <a:lnTo>
                      <a:pt x="0" y="228"/>
                    </a:lnTo>
                    <a:lnTo>
                      <a:pt x="0" y="258"/>
                    </a:lnTo>
                    <a:lnTo>
                      <a:pt x="18" y="300"/>
                    </a:lnTo>
                    <a:lnTo>
                      <a:pt x="42" y="336"/>
                    </a:lnTo>
                    <a:lnTo>
                      <a:pt x="66" y="372"/>
                    </a:lnTo>
                    <a:lnTo>
                      <a:pt x="78" y="384"/>
                    </a:lnTo>
                    <a:lnTo>
                      <a:pt x="102" y="396"/>
                    </a:lnTo>
                    <a:lnTo>
                      <a:pt x="108" y="468"/>
                    </a:lnTo>
                    <a:lnTo>
                      <a:pt x="102" y="510"/>
                    </a:lnTo>
                    <a:lnTo>
                      <a:pt x="84" y="540"/>
                    </a:lnTo>
                    <a:lnTo>
                      <a:pt x="72" y="564"/>
                    </a:lnTo>
                    <a:lnTo>
                      <a:pt x="60" y="588"/>
                    </a:lnTo>
                    <a:lnTo>
                      <a:pt x="72" y="588"/>
                    </a:lnTo>
                    <a:lnTo>
                      <a:pt x="84" y="588"/>
                    </a:lnTo>
                    <a:lnTo>
                      <a:pt x="72" y="618"/>
                    </a:lnTo>
                    <a:lnTo>
                      <a:pt x="54" y="654"/>
                    </a:lnTo>
                    <a:lnTo>
                      <a:pt x="42" y="702"/>
                    </a:lnTo>
                    <a:lnTo>
                      <a:pt x="66" y="708"/>
                    </a:lnTo>
                    <a:lnTo>
                      <a:pt x="102" y="702"/>
                    </a:lnTo>
                    <a:lnTo>
                      <a:pt x="144" y="696"/>
                    </a:lnTo>
                    <a:lnTo>
                      <a:pt x="186" y="684"/>
                    </a:lnTo>
                    <a:lnTo>
                      <a:pt x="228" y="678"/>
                    </a:lnTo>
                    <a:lnTo>
                      <a:pt x="258" y="672"/>
                    </a:lnTo>
                    <a:lnTo>
                      <a:pt x="282" y="678"/>
                    </a:lnTo>
                    <a:lnTo>
                      <a:pt x="354" y="708"/>
                    </a:lnTo>
                    <a:lnTo>
                      <a:pt x="390" y="726"/>
                    </a:lnTo>
                    <a:lnTo>
                      <a:pt x="408" y="696"/>
                    </a:lnTo>
                    <a:lnTo>
                      <a:pt x="438" y="654"/>
                    </a:lnTo>
                    <a:lnTo>
                      <a:pt x="480" y="624"/>
                    </a:lnTo>
                    <a:lnTo>
                      <a:pt x="510" y="594"/>
                    </a:lnTo>
                    <a:lnTo>
                      <a:pt x="522" y="588"/>
                    </a:lnTo>
                    <a:lnTo>
                      <a:pt x="522" y="576"/>
                    </a:lnTo>
                    <a:lnTo>
                      <a:pt x="504" y="522"/>
                    </a:lnTo>
                    <a:lnTo>
                      <a:pt x="492" y="468"/>
                    </a:lnTo>
                    <a:lnTo>
                      <a:pt x="492" y="438"/>
                    </a:lnTo>
                    <a:lnTo>
                      <a:pt x="462" y="336"/>
                    </a:lnTo>
                    <a:lnTo>
                      <a:pt x="438" y="258"/>
                    </a:lnTo>
                    <a:lnTo>
                      <a:pt x="420" y="162"/>
                    </a:lnTo>
                    <a:lnTo>
                      <a:pt x="414" y="114"/>
                    </a:lnTo>
                    <a:lnTo>
                      <a:pt x="414" y="90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8754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56" name="Freeform 270"/>
              <p:cNvSpPr/>
              <p:nvPr/>
            </p:nvSpPr>
            <p:spPr bwMode="auto">
              <a:xfrm>
                <a:off x="3036" y="2049"/>
                <a:ext cx="522" cy="726"/>
              </a:xfrm>
              <a:custGeom>
                <a:avLst/>
                <a:gdLst>
                  <a:gd name="T0" fmla="*/ 84 w 522"/>
                  <a:gd name="T1" fmla="*/ 0 h 726"/>
                  <a:gd name="T2" fmla="*/ 36 w 522"/>
                  <a:gd name="T3" fmla="*/ 48 h 726"/>
                  <a:gd name="T4" fmla="*/ 18 w 522"/>
                  <a:gd name="T5" fmla="*/ 66 h 726"/>
                  <a:gd name="T6" fmla="*/ 12 w 522"/>
                  <a:gd name="T7" fmla="*/ 84 h 726"/>
                  <a:gd name="T8" fmla="*/ 6 w 522"/>
                  <a:gd name="T9" fmla="*/ 114 h 726"/>
                  <a:gd name="T10" fmla="*/ 6 w 522"/>
                  <a:gd name="T11" fmla="*/ 150 h 726"/>
                  <a:gd name="T12" fmla="*/ 6 w 522"/>
                  <a:gd name="T13" fmla="*/ 168 h 726"/>
                  <a:gd name="T14" fmla="*/ 0 w 522"/>
                  <a:gd name="T15" fmla="*/ 198 h 726"/>
                  <a:gd name="T16" fmla="*/ 0 w 522"/>
                  <a:gd name="T17" fmla="*/ 228 h 726"/>
                  <a:gd name="T18" fmla="*/ 0 w 522"/>
                  <a:gd name="T19" fmla="*/ 258 h 726"/>
                  <a:gd name="T20" fmla="*/ 18 w 522"/>
                  <a:gd name="T21" fmla="*/ 300 h 726"/>
                  <a:gd name="T22" fmla="*/ 42 w 522"/>
                  <a:gd name="T23" fmla="*/ 336 h 726"/>
                  <a:gd name="T24" fmla="*/ 66 w 522"/>
                  <a:gd name="T25" fmla="*/ 372 h 726"/>
                  <a:gd name="T26" fmla="*/ 78 w 522"/>
                  <a:gd name="T27" fmla="*/ 384 h 726"/>
                  <a:gd name="T28" fmla="*/ 102 w 522"/>
                  <a:gd name="T29" fmla="*/ 396 h 726"/>
                  <a:gd name="T30" fmla="*/ 108 w 522"/>
                  <a:gd name="T31" fmla="*/ 468 h 726"/>
                  <a:gd name="T32" fmla="*/ 102 w 522"/>
                  <a:gd name="T33" fmla="*/ 510 h 726"/>
                  <a:gd name="T34" fmla="*/ 84 w 522"/>
                  <a:gd name="T35" fmla="*/ 540 h 726"/>
                  <a:gd name="T36" fmla="*/ 72 w 522"/>
                  <a:gd name="T37" fmla="*/ 564 h 726"/>
                  <a:gd name="T38" fmla="*/ 60 w 522"/>
                  <a:gd name="T39" fmla="*/ 588 h 726"/>
                  <a:gd name="T40" fmla="*/ 72 w 522"/>
                  <a:gd name="T41" fmla="*/ 588 h 726"/>
                  <a:gd name="T42" fmla="*/ 84 w 522"/>
                  <a:gd name="T43" fmla="*/ 588 h 726"/>
                  <a:gd name="T44" fmla="*/ 72 w 522"/>
                  <a:gd name="T45" fmla="*/ 618 h 726"/>
                  <a:gd name="T46" fmla="*/ 54 w 522"/>
                  <a:gd name="T47" fmla="*/ 654 h 726"/>
                  <a:gd name="T48" fmla="*/ 42 w 522"/>
                  <a:gd name="T49" fmla="*/ 702 h 726"/>
                  <a:gd name="T50" fmla="*/ 66 w 522"/>
                  <a:gd name="T51" fmla="*/ 708 h 726"/>
                  <a:gd name="T52" fmla="*/ 102 w 522"/>
                  <a:gd name="T53" fmla="*/ 702 h 726"/>
                  <a:gd name="T54" fmla="*/ 144 w 522"/>
                  <a:gd name="T55" fmla="*/ 696 h 726"/>
                  <a:gd name="T56" fmla="*/ 186 w 522"/>
                  <a:gd name="T57" fmla="*/ 684 h 726"/>
                  <a:gd name="T58" fmla="*/ 228 w 522"/>
                  <a:gd name="T59" fmla="*/ 678 h 726"/>
                  <a:gd name="T60" fmla="*/ 258 w 522"/>
                  <a:gd name="T61" fmla="*/ 672 h 726"/>
                  <a:gd name="T62" fmla="*/ 282 w 522"/>
                  <a:gd name="T63" fmla="*/ 678 h 726"/>
                  <a:gd name="T64" fmla="*/ 354 w 522"/>
                  <a:gd name="T65" fmla="*/ 708 h 726"/>
                  <a:gd name="T66" fmla="*/ 390 w 522"/>
                  <a:gd name="T67" fmla="*/ 726 h 726"/>
                  <a:gd name="T68" fmla="*/ 408 w 522"/>
                  <a:gd name="T69" fmla="*/ 696 h 726"/>
                  <a:gd name="T70" fmla="*/ 438 w 522"/>
                  <a:gd name="T71" fmla="*/ 654 h 726"/>
                  <a:gd name="T72" fmla="*/ 480 w 522"/>
                  <a:gd name="T73" fmla="*/ 624 h 726"/>
                  <a:gd name="T74" fmla="*/ 510 w 522"/>
                  <a:gd name="T75" fmla="*/ 594 h 726"/>
                  <a:gd name="T76" fmla="*/ 522 w 522"/>
                  <a:gd name="T77" fmla="*/ 588 h 726"/>
                  <a:gd name="T78" fmla="*/ 522 w 522"/>
                  <a:gd name="T79" fmla="*/ 576 h 726"/>
                  <a:gd name="T80" fmla="*/ 504 w 522"/>
                  <a:gd name="T81" fmla="*/ 522 h 726"/>
                  <a:gd name="T82" fmla="*/ 492 w 522"/>
                  <a:gd name="T83" fmla="*/ 468 h 726"/>
                  <a:gd name="T84" fmla="*/ 492 w 522"/>
                  <a:gd name="T85" fmla="*/ 438 h 726"/>
                  <a:gd name="T86" fmla="*/ 462 w 522"/>
                  <a:gd name="T87" fmla="*/ 336 h 726"/>
                  <a:gd name="T88" fmla="*/ 438 w 522"/>
                  <a:gd name="T89" fmla="*/ 258 h 726"/>
                  <a:gd name="T90" fmla="*/ 420 w 522"/>
                  <a:gd name="T91" fmla="*/ 162 h 726"/>
                  <a:gd name="T92" fmla="*/ 414 w 522"/>
                  <a:gd name="T93" fmla="*/ 114 h 726"/>
                  <a:gd name="T94" fmla="*/ 414 w 522"/>
                  <a:gd name="T95" fmla="*/ 90 h 726"/>
                  <a:gd name="T96" fmla="*/ 84 w 522"/>
                  <a:gd name="T97" fmla="*/ 0 h 72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522" h="726">
                    <a:moveTo>
                      <a:pt x="84" y="0"/>
                    </a:moveTo>
                    <a:lnTo>
                      <a:pt x="36" y="48"/>
                    </a:lnTo>
                    <a:lnTo>
                      <a:pt x="18" y="66"/>
                    </a:lnTo>
                    <a:lnTo>
                      <a:pt x="12" y="84"/>
                    </a:lnTo>
                    <a:lnTo>
                      <a:pt x="6" y="114"/>
                    </a:lnTo>
                    <a:lnTo>
                      <a:pt x="6" y="150"/>
                    </a:lnTo>
                    <a:lnTo>
                      <a:pt x="6" y="168"/>
                    </a:lnTo>
                    <a:lnTo>
                      <a:pt x="0" y="198"/>
                    </a:lnTo>
                    <a:lnTo>
                      <a:pt x="0" y="228"/>
                    </a:lnTo>
                    <a:lnTo>
                      <a:pt x="0" y="258"/>
                    </a:lnTo>
                    <a:lnTo>
                      <a:pt x="18" y="300"/>
                    </a:lnTo>
                    <a:lnTo>
                      <a:pt x="42" y="336"/>
                    </a:lnTo>
                    <a:lnTo>
                      <a:pt x="66" y="372"/>
                    </a:lnTo>
                    <a:lnTo>
                      <a:pt x="78" y="384"/>
                    </a:lnTo>
                    <a:lnTo>
                      <a:pt x="102" y="396"/>
                    </a:lnTo>
                    <a:lnTo>
                      <a:pt x="108" y="468"/>
                    </a:lnTo>
                    <a:lnTo>
                      <a:pt x="102" y="510"/>
                    </a:lnTo>
                    <a:lnTo>
                      <a:pt x="84" y="540"/>
                    </a:lnTo>
                    <a:lnTo>
                      <a:pt x="72" y="564"/>
                    </a:lnTo>
                    <a:lnTo>
                      <a:pt x="60" y="588"/>
                    </a:lnTo>
                    <a:lnTo>
                      <a:pt x="72" y="588"/>
                    </a:lnTo>
                    <a:lnTo>
                      <a:pt x="84" y="588"/>
                    </a:lnTo>
                    <a:lnTo>
                      <a:pt x="72" y="618"/>
                    </a:lnTo>
                    <a:lnTo>
                      <a:pt x="54" y="654"/>
                    </a:lnTo>
                    <a:lnTo>
                      <a:pt x="42" y="702"/>
                    </a:lnTo>
                    <a:lnTo>
                      <a:pt x="66" y="708"/>
                    </a:lnTo>
                    <a:lnTo>
                      <a:pt x="102" y="702"/>
                    </a:lnTo>
                    <a:lnTo>
                      <a:pt x="144" y="696"/>
                    </a:lnTo>
                    <a:lnTo>
                      <a:pt x="186" y="684"/>
                    </a:lnTo>
                    <a:lnTo>
                      <a:pt x="228" y="678"/>
                    </a:lnTo>
                    <a:lnTo>
                      <a:pt x="258" y="672"/>
                    </a:lnTo>
                    <a:lnTo>
                      <a:pt x="282" y="678"/>
                    </a:lnTo>
                    <a:lnTo>
                      <a:pt x="354" y="708"/>
                    </a:lnTo>
                    <a:lnTo>
                      <a:pt x="390" y="726"/>
                    </a:lnTo>
                    <a:lnTo>
                      <a:pt x="408" y="696"/>
                    </a:lnTo>
                    <a:lnTo>
                      <a:pt x="438" y="654"/>
                    </a:lnTo>
                    <a:lnTo>
                      <a:pt x="480" y="624"/>
                    </a:lnTo>
                    <a:lnTo>
                      <a:pt x="510" y="594"/>
                    </a:lnTo>
                    <a:lnTo>
                      <a:pt x="522" y="588"/>
                    </a:lnTo>
                    <a:lnTo>
                      <a:pt x="522" y="576"/>
                    </a:lnTo>
                    <a:lnTo>
                      <a:pt x="504" y="522"/>
                    </a:lnTo>
                    <a:lnTo>
                      <a:pt x="492" y="468"/>
                    </a:lnTo>
                    <a:lnTo>
                      <a:pt x="492" y="438"/>
                    </a:lnTo>
                    <a:lnTo>
                      <a:pt x="462" y="336"/>
                    </a:lnTo>
                    <a:lnTo>
                      <a:pt x="438" y="258"/>
                    </a:lnTo>
                    <a:lnTo>
                      <a:pt x="420" y="162"/>
                    </a:lnTo>
                    <a:lnTo>
                      <a:pt x="414" y="114"/>
                    </a:lnTo>
                    <a:lnTo>
                      <a:pt x="414" y="90"/>
                    </a:lnTo>
                    <a:lnTo>
                      <a:pt x="84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57" name="Freeform 271"/>
              <p:cNvSpPr/>
              <p:nvPr/>
            </p:nvSpPr>
            <p:spPr bwMode="auto">
              <a:xfrm>
                <a:off x="2940" y="1383"/>
                <a:ext cx="1056" cy="822"/>
              </a:xfrm>
              <a:custGeom>
                <a:avLst/>
                <a:gdLst>
                  <a:gd name="T0" fmla="*/ 960 w 1056"/>
                  <a:gd name="T1" fmla="*/ 762 h 822"/>
                  <a:gd name="T2" fmla="*/ 1014 w 1056"/>
                  <a:gd name="T3" fmla="*/ 672 h 822"/>
                  <a:gd name="T4" fmla="*/ 1032 w 1056"/>
                  <a:gd name="T5" fmla="*/ 648 h 822"/>
                  <a:gd name="T6" fmla="*/ 1044 w 1056"/>
                  <a:gd name="T7" fmla="*/ 624 h 822"/>
                  <a:gd name="T8" fmla="*/ 1050 w 1056"/>
                  <a:gd name="T9" fmla="*/ 594 h 822"/>
                  <a:gd name="T10" fmla="*/ 1056 w 1056"/>
                  <a:gd name="T11" fmla="*/ 564 h 822"/>
                  <a:gd name="T12" fmla="*/ 1056 w 1056"/>
                  <a:gd name="T13" fmla="*/ 540 h 822"/>
                  <a:gd name="T14" fmla="*/ 1050 w 1056"/>
                  <a:gd name="T15" fmla="*/ 510 h 822"/>
                  <a:gd name="T16" fmla="*/ 1038 w 1056"/>
                  <a:gd name="T17" fmla="*/ 486 h 822"/>
                  <a:gd name="T18" fmla="*/ 1026 w 1056"/>
                  <a:gd name="T19" fmla="*/ 462 h 822"/>
                  <a:gd name="T20" fmla="*/ 1008 w 1056"/>
                  <a:gd name="T21" fmla="*/ 438 h 822"/>
                  <a:gd name="T22" fmla="*/ 984 w 1056"/>
                  <a:gd name="T23" fmla="*/ 420 h 822"/>
                  <a:gd name="T24" fmla="*/ 960 w 1056"/>
                  <a:gd name="T25" fmla="*/ 408 h 822"/>
                  <a:gd name="T26" fmla="*/ 876 w 1056"/>
                  <a:gd name="T27" fmla="*/ 324 h 822"/>
                  <a:gd name="T28" fmla="*/ 882 w 1056"/>
                  <a:gd name="T29" fmla="*/ 138 h 822"/>
                  <a:gd name="T30" fmla="*/ 858 w 1056"/>
                  <a:gd name="T31" fmla="*/ 108 h 822"/>
                  <a:gd name="T32" fmla="*/ 834 w 1056"/>
                  <a:gd name="T33" fmla="*/ 84 h 822"/>
                  <a:gd name="T34" fmla="*/ 804 w 1056"/>
                  <a:gd name="T35" fmla="*/ 60 h 822"/>
                  <a:gd name="T36" fmla="*/ 774 w 1056"/>
                  <a:gd name="T37" fmla="*/ 42 h 822"/>
                  <a:gd name="T38" fmla="*/ 750 w 1056"/>
                  <a:gd name="T39" fmla="*/ 30 h 822"/>
                  <a:gd name="T40" fmla="*/ 594 w 1056"/>
                  <a:gd name="T41" fmla="*/ 0 h 822"/>
                  <a:gd name="T42" fmla="*/ 354 w 1056"/>
                  <a:gd name="T43" fmla="*/ 48 h 822"/>
                  <a:gd name="T44" fmla="*/ 162 w 1056"/>
                  <a:gd name="T45" fmla="*/ 204 h 822"/>
                  <a:gd name="T46" fmla="*/ 150 w 1056"/>
                  <a:gd name="T47" fmla="*/ 204 h 822"/>
                  <a:gd name="T48" fmla="*/ 132 w 1056"/>
                  <a:gd name="T49" fmla="*/ 204 h 822"/>
                  <a:gd name="T50" fmla="*/ 120 w 1056"/>
                  <a:gd name="T51" fmla="*/ 210 h 822"/>
                  <a:gd name="T52" fmla="*/ 108 w 1056"/>
                  <a:gd name="T53" fmla="*/ 216 h 822"/>
                  <a:gd name="T54" fmla="*/ 102 w 1056"/>
                  <a:gd name="T55" fmla="*/ 228 h 822"/>
                  <a:gd name="T56" fmla="*/ 96 w 1056"/>
                  <a:gd name="T57" fmla="*/ 240 h 822"/>
                  <a:gd name="T58" fmla="*/ 96 w 1056"/>
                  <a:gd name="T59" fmla="*/ 258 h 822"/>
                  <a:gd name="T60" fmla="*/ 102 w 1056"/>
                  <a:gd name="T61" fmla="*/ 270 h 822"/>
                  <a:gd name="T62" fmla="*/ 108 w 1056"/>
                  <a:gd name="T63" fmla="*/ 282 h 822"/>
                  <a:gd name="T64" fmla="*/ 102 w 1056"/>
                  <a:gd name="T65" fmla="*/ 294 h 822"/>
                  <a:gd name="T66" fmla="*/ 78 w 1056"/>
                  <a:gd name="T67" fmla="*/ 318 h 822"/>
                  <a:gd name="T68" fmla="*/ 54 w 1056"/>
                  <a:gd name="T69" fmla="*/ 342 h 822"/>
                  <a:gd name="T70" fmla="*/ 36 w 1056"/>
                  <a:gd name="T71" fmla="*/ 372 h 822"/>
                  <a:gd name="T72" fmla="*/ 18 w 1056"/>
                  <a:gd name="T73" fmla="*/ 396 h 822"/>
                  <a:gd name="T74" fmla="*/ 12 w 1056"/>
                  <a:gd name="T75" fmla="*/ 432 h 822"/>
                  <a:gd name="T76" fmla="*/ 6 w 1056"/>
                  <a:gd name="T77" fmla="*/ 462 h 822"/>
                  <a:gd name="T78" fmla="*/ 0 w 1056"/>
                  <a:gd name="T79" fmla="*/ 498 h 822"/>
                  <a:gd name="T80" fmla="*/ 6 w 1056"/>
                  <a:gd name="T81" fmla="*/ 528 h 822"/>
                  <a:gd name="T82" fmla="*/ 12 w 1056"/>
                  <a:gd name="T83" fmla="*/ 564 h 822"/>
                  <a:gd name="T84" fmla="*/ 24 w 1056"/>
                  <a:gd name="T85" fmla="*/ 594 h 822"/>
                  <a:gd name="T86" fmla="*/ 54 w 1056"/>
                  <a:gd name="T87" fmla="*/ 630 h 822"/>
                  <a:gd name="T88" fmla="*/ 102 w 1056"/>
                  <a:gd name="T89" fmla="*/ 672 h 822"/>
                  <a:gd name="T90" fmla="*/ 150 w 1056"/>
                  <a:gd name="T91" fmla="*/ 702 h 822"/>
                  <a:gd name="T92" fmla="*/ 198 w 1056"/>
                  <a:gd name="T93" fmla="*/ 726 h 822"/>
                  <a:gd name="T94" fmla="*/ 246 w 1056"/>
                  <a:gd name="T95" fmla="*/ 750 h 822"/>
                  <a:gd name="T96" fmla="*/ 294 w 1056"/>
                  <a:gd name="T97" fmla="*/ 768 h 822"/>
                  <a:gd name="T98" fmla="*/ 348 w 1056"/>
                  <a:gd name="T99" fmla="*/ 780 h 822"/>
                  <a:gd name="T100" fmla="*/ 402 w 1056"/>
                  <a:gd name="T101" fmla="*/ 792 h 822"/>
                  <a:gd name="T102" fmla="*/ 456 w 1056"/>
                  <a:gd name="T103" fmla="*/ 792 h 822"/>
                  <a:gd name="T104" fmla="*/ 510 w 1056"/>
                  <a:gd name="T105" fmla="*/ 792 h 822"/>
                  <a:gd name="T106" fmla="*/ 564 w 1056"/>
                  <a:gd name="T107" fmla="*/ 786 h 822"/>
                  <a:gd name="T108" fmla="*/ 684 w 1056"/>
                  <a:gd name="T109" fmla="*/ 822 h 82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1056" h="822">
                    <a:moveTo>
                      <a:pt x="684" y="822"/>
                    </a:moveTo>
                    <a:lnTo>
                      <a:pt x="960" y="762"/>
                    </a:lnTo>
                    <a:lnTo>
                      <a:pt x="1002" y="678"/>
                    </a:lnTo>
                    <a:lnTo>
                      <a:pt x="1014" y="672"/>
                    </a:lnTo>
                    <a:lnTo>
                      <a:pt x="1020" y="660"/>
                    </a:lnTo>
                    <a:lnTo>
                      <a:pt x="1032" y="648"/>
                    </a:lnTo>
                    <a:lnTo>
                      <a:pt x="1038" y="636"/>
                    </a:lnTo>
                    <a:lnTo>
                      <a:pt x="1044" y="624"/>
                    </a:lnTo>
                    <a:lnTo>
                      <a:pt x="1050" y="606"/>
                    </a:lnTo>
                    <a:lnTo>
                      <a:pt x="1050" y="594"/>
                    </a:lnTo>
                    <a:lnTo>
                      <a:pt x="1056" y="582"/>
                    </a:lnTo>
                    <a:lnTo>
                      <a:pt x="1056" y="564"/>
                    </a:lnTo>
                    <a:lnTo>
                      <a:pt x="1056" y="552"/>
                    </a:lnTo>
                    <a:lnTo>
                      <a:pt x="1056" y="540"/>
                    </a:lnTo>
                    <a:lnTo>
                      <a:pt x="1050" y="522"/>
                    </a:lnTo>
                    <a:lnTo>
                      <a:pt x="1050" y="510"/>
                    </a:lnTo>
                    <a:lnTo>
                      <a:pt x="1044" y="498"/>
                    </a:lnTo>
                    <a:lnTo>
                      <a:pt x="1038" y="486"/>
                    </a:lnTo>
                    <a:lnTo>
                      <a:pt x="1032" y="474"/>
                    </a:lnTo>
                    <a:lnTo>
                      <a:pt x="1026" y="462"/>
                    </a:lnTo>
                    <a:lnTo>
                      <a:pt x="1014" y="450"/>
                    </a:lnTo>
                    <a:lnTo>
                      <a:pt x="1008" y="438"/>
                    </a:lnTo>
                    <a:lnTo>
                      <a:pt x="996" y="432"/>
                    </a:lnTo>
                    <a:lnTo>
                      <a:pt x="984" y="420"/>
                    </a:lnTo>
                    <a:lnTo>
                      <a:pt x="972" y="414"/>
                    </a:lnTo>
                    <a:lnTo>
                      <a:pt x="960" y="408"/>
                    </a:lnTo>
                    <a:lnTo>
                      <a:pt x="954" y="402"/>
                    </a:lnTo>
                    <a:lnTo>
                      <a:pt x="876" y="324"/>
                    </a:lnTo>
                    <a:lnTo>
                      <a:pt x="876" y="240"/>
                    </a:lnTo>
                    <a:lnTo>
                      <a:pt x="882" y="138"/>
                    </a:lnTo>
                    <a:lnTo>
                      <a:pt x="870" y="126"/>
                    </a:lnTo>
                    <a:lnTo>
                      <a:pt x="858" y="108"/>
                    </a:lnTo>
                    <a:lnTo>
                      <a:pt x="846" y="96"/>
                    </a:lnTo>
                    <a:lnTo>
                      <a:pt x="834" y="84"/>
                    </a:lnTo>
                    <a:lnTo>
                      <a:pt x="822" y="72"/>
                    </a:lnTo>
                    <a:lnTo>
                      <a:pt x="804" y="60"/>
                    </a:lnTo>
                    <a:lnTo>
                      <a:pt x="792" y="48"/>
                    </a:lnTo>
                    <a:lnTo>
                      <a:pt x="774" y="42"/>
                    </a:lnTo>
                    <a:lnTo>
                      <a:pt x="756" y="36"/>
                    </a:lnTo>
                    <a:lnTo>
                      <a:pt x="750" y="30"/>
                    </a:lnTo>
                    <a:lnTo>
                      <a:pt x="762" y="18"/>
                    </a:lnTo>
                    <a:lnTo>
                      <a:pt x="594" y="0"/>
                    </a:lnTo>
                    <a:lnTo>
                      <a:pt x="462" y="12"/>
                    </a:lnTo>
                    <a:lnTo>
                      <a:pt x="354" y="48"/>
                    </a:lnTo>
                    <a:lnTo>
                      <a:pt x="264" y="132"/>
                    </a:lnTo>
                    <a:lnTo>
                      <a:pt x="162" y="204"/>
                    </a:lnTo>
                    <a:lnTo>
                      <a:pt x="156" y="204"/>
                    </a:lnTo>
                    <a:lnTo>
                      <a:pt x="150" y="204"/>
                    </a:lnTo>
                    <a:lnTo>
                      <a:pt x="144" y="204"/>
                    </a:lnTo>
                    <a:lnTo>
                      <a:pt x="132" y="204"/>
                    </a:lnTo>
                    <a:lnTo>
                      <a:pt x="126" y="204"/>
                    </a:lnTo>
                    <a:lnTo>
                      <a:pt x="120" y="210"/>
                    </a:lnTo>
                    <a:lnTo>
                      <a:pt x="114" y="210"/>
                    </a:lnTo>
                    <a:lnTo>
                      <a:pt x="108" y="216"/>
                    </a:lnTo>
                    <a:lnTo>
                      <a:pt x="102" y="222"/>
                    </a:lnTo>
                    <a:lnTo>
                      <a:pt x="102" y="228"/>
                    </a:lnTo>
                    <a:lnTo>
                      <a:pt x="96" y="234"/>
                    </a:lnTo>
                    <a:lnTo>
                      <a:pt x="96" y="240"/>
                    </a:lnTo>
                    <a:lnTo>
                      <a:pt x="96" y="252"/>
                    </a:lnTo>
                    <a:lnTo>
                      <a:pt x="96" y="258"/>
                    </a:lnTo>
                    <a:lnTo>
                      <a:pt x="96" y="264"/>
                    </a:lnTo>
                    <a:lnTo>
                      <a:pt x="102" y="270"/>
                    </a:lnTo>
                    <a:lnTo>
                      <a:pt x="108" y="276"/>
                    </a:lnTo>
                    <a:lnTo>
                      <a:pt x="108" y="282"/>
                    </a:lnTo>
                    <a:lnTo>
                      <a:pt x="114" y="288"/>
                    </a:lnTo>
                    <a:lnTo>
                      <a:pt x="102" y="294"/>
                    </a:lnTo>
                    <a:lnTo>
                      <a:pt x="90" y="306"/>
                    </a:lnTo>
                    <a:lnTo>
                      <a:pt x="78" y="318"/>
                    </a:lnTo>
                    <a:lnTo>
                      <a:pt x="66" y="330"/>
                    </a:lnTo>
                    <a:lnTo>
                      <a:pt x="54" y="342"/>
                    </a:lnTo>
                    <a:lnTo>
                      <a:pt x="42" y="354"/>
                    </a:lnTo>
                    <a:lnTo>
                      <a:pt x="36" y="372"/>
                    </a:lnTo>
                    <a:lnTo>
                      <a:pt x="30" y="384"/>
                    </a:lnTo>
                    <a:lnTo>
                      <a:pt x="18" y="396"/>
                    </a:lnTo>
                    <a:lnTo>
                      <a:pt x="12" y="414"/>
                    </a:lnTo>
                    <a:lnTo>
                      <a:pt x="12" y="432"/>
                    </a:lnTo>
                    <a:lnTo>
                      <a:pt x="6" y="444"/>
                    </a:lnTo>
                    <a:lnTo>
                      <a:pt x="6" y="462"/>
                    </a:lnTo>
                    <a:lnTo>
                      <a:pt x="0" y="480"/>
                    </a:lnTo>
                    <a:lnTo>
                      <a:pt x="0" y="498"/>
                    </a:lnTo>
                    <a:lnTo>
                      <a:pt x="6" y="510"/>
                    </a:lnTo>
                    <a:lnTo>
                      <a:pt x="6" y="528"/>
                    </a:lnTo>
                    <a:lnTo>
                      <a:pt x="6" y="546"/>
                    </a:lnTo>
                    <a:lnTo>
                      <a:pt x="12" y="564"/>
                    </a:lnTo>
                    <a:lnTo>
                      <a:pt x="18" y="576"/>
                    </a:lnTo>
                    <a:lnTo>
                      <a:pt x="24" y="594"/>
                    </a:lnTo>
                    <a:lnTo>
                      <a:pt x="36" y="606"/>
                    </a:lnTo>
                    <a:lnTo>
                      <a:pt x="54" y="630"/>
                    </a:lnTo>
                    <a:lnTo>
                      <a:pt x="84" y="654"/>
                    </a:lnTo>
                    <a:lnTo>
                      <a:pt x="102" y="672"/>
                    </a:lnTo>
                    <a:lnTo>
                      <a:pt x="126" y="690"/>
                    </a:lnTo>
                    <a:lnTo>
                      <a:pt x="150" y="702"/>
                    </a:lnTo>
                    <a:lnTo>
                      <a:pt x="174" y="714"/>
                    </a:lnTo>
                    <a:lnTo>
                      <a:pt x="198" y="726"/>
                    </a:lnTo>
                    <a:lnTo>
                      <a:pt x="222" y="738"/>
                    </a:lnTo>
                    <a:lnTo>
                      <a:pt x="246" y="750"/>
                    </a:lnTo>
                    <a:lnTo>
                      <a:pt x="270" y="762"/>
                    </a:lnTo>
                    <a:lnTo>
                      <a:pt x="294" y="768"/>
                    </a:lnTo>
                    <a:lnTo>
                      <a:pt x="324" y="774"/>
                    </a:lnTo>
                    <a:lnTo>
                      <a:pt x="348" y="780"/>
                    </a:lnTo>
                    <a:lnTo>
                      <a:pt x="378" y="786"/>
                    </a:lnTo>
                    <a:lnTo>
                      <a:pt x="402" y="792"/>
                    </a:lnTo>
                    <a:lnTo>
                      <a:pt x="426" y="792"/>
                    </a:lnTo>
                    <a:lnTo>
                      <a:pt x="456" y="792"/>
                    </a:lnTo>
                    <a:lnTo>
                      <a:pt x="480" y="792"/>
                    </a:lnTo>
                    <a:lnTo>
                      <a:pt x="510" y="792"/>
                    </a:lnTo>
                    <a:lnTo>
                      <a:pt x="534" y="792"/>
                    </a:lnTo>
                    <a:lnTo>
                      <a:pt x="564" y="786"/>
                    </a:lnTo>
                    <a:lnTo>
                      <a:pt x="570" y="786"/>
                    </a:lnTo>
                    <a:lnTo>
                      <a:pt x="684" y="822"/>
                    </a:lnTo>
                    <a:close/>
                  </a:path>
                </a:pathLst>
              </a:custGeom>
              <a:solidFill>
                <a:srgbClr val="FF99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58" name="Freeform 272"/>
              <p:cNvSpPr/>
              <p:nvPr/>
            </p:nvSpPr>
            <p:spPr bwMode="auto">
              <a:xfrm>
                <a:off x="2940" y="1383"/>
                <a:ext cx="1056" cy="822"/>
              </a:xfrm>
              <a:custGeom>
                <a:avLst/>
                <a:gdLst>
                  <a:gd name="T0" fmla="*/ 960 w 1056"/>
                  <a:gd name="T1" fmla="*/ 762 h 822"/>
                  <a:gd name="T2" fmla="*/ 1014 w 1056"/>
                  <a:gd name="T3" fmla="*/ 672 h 822"/>
                  <a:gd name="T4" fmla="*/ 1032 w 1056"/>
                  <a:gd name="T5" fmla="*/ 648 h 822"/>
                  <a:gd name="T6" fmla="*/ 1044 w 1056"/>
                  <a:gd name="T7" fmla="*/ 624 h 822"/>
                  <a:gd name="T8" fmla="*/ 1050 w 1056"/>
                  <a:gd name="T9" fmla="*/ 594 h 822"/>
                  <a:gd name="T10" fmla="*/ 1056 w 1056"/>
                  <a:gd name="T11" fmla="*/ 564 h 822"/>
                  <a:gd name="T12" fmla="*/ 1056 w 1056"/>
                  <a:gd name="T13" fmla="*/ 540 h 822"/>
                  <a:gd name="T14" fmla="*/ 1050 w 1056"/>
                  <a:gd name="T15" fmla="*/ 510 h 822"/>
                  <a:gd name="T16" fmla="*/ 1038 w 1056"/>
                  <a:gd name="T17" fmla="*/ 486 h 822"/>
                  <a:gd name="T18" fmla="*/ 1026 w 1056"/>
                  <a:gd name="T19" fmla="*/ 462 h 822"/>
                  <a:gd name="T20" fmla="*/ 1008 w 1056"/>
                  <a:gd name="T21" fmla="*/ 438 h 822"/>
                  <a:gd name="T22" fmla="*/ 984 w 1056"/>
                  <a:gd name="T23" fmla="*/ 420 h 822"/>
                  <a:gd name="T24" fmla="*/ 960 w 1056"/>
                  <a:gd name="T25" fmla="*/ 408 h 822"/>
                  <a:gd name="T26" fmla="*/ 876 w 1056"/>
                  <a:gd name="T27" fmla="*/ 324 h 822"/>
                  <a:gd name="T28" fmla="*/ 882 w 1056"/>
                  <a:gd name="T29" fmla="*/ 138 h 822"/>
                  <a:gd name="T30" fmla="*/ 858 w 1056"/>
                  <a:gd name="T31" fmla="*/ 108 h 822"/>
                  <a:gd name="T32" fmla="*/ 834 w 1056"/>
                  <a:gd name="T33" fmla="*/ 84 h 822"/>
                  <a:gd name="T34" fmla="*/ 804 w 1056"/>
                  <a:gd name="T35" fmla="*/ 60 h 822"/>
                  <a:gd name="T36" fmla="*/ 774 w 1056"/>
                  <a:gd name="T37" fmla="*/ 42 h 822"/>
                  <a:gd name="T38" fmla="*/ 750 w 1056"/>
                  <a:gd name="T39" fmla="*/ 30 h 822"/>
                  <a:gd name="T40" fmla="*/ 594 w 1056"/>
                  <a:gd name="T41" fmla="*/ 0 h 822"/>
                  <a:gd name="T42" fmla="*/ 354 w 1056"/>
                  <a:gd name="T43" fmla="*/ 48 h 822"/>
                  <a:gd name="T44" fmla="*/ 162 w 1056"/>
                  <a:gd name="T45" fmla="*/ 204 h 822"/>
                  <a:gd name="T46" fmla="*/ 150 w 1056"/>
                  <a:gd name="T47" fmla="*/ 204 h 822"/>
                  <a:gd name="T48" fmla="*/ 132 w 1056"/>
                  <a:gd name="T49" fmla="*/ 204 h 822"/>
                  <a:gd name="T50" fmla="*/ 120 w 1056"/>
                  <a:gd name="T51" fmla="*/ 210 h 822"/>
                  <a:gd name="T52" fmla="*/ 108 w 1056"/>
                  <a:gd name="T53" fmla="*/ 216 h 822"/>
                  <a:gd name="T54" fmla="*/ 102 w 1056"/>
                  <a:gd name="T55" fmla="*/ 228 h 822"/>
                  <a:gd name="T56" fmla="*/ 96 w 1056"/>
                  <a:gd name="T57" fmla="*/ 240 h 822"/>
                  <a:gd name="T58" fmla="*/ 96 w 1056"/>
                  <a:gd name="T59" fmla="*/ 258 h 822"/>
                  <a:gd name="T60" fmla="*/ 102 w 1056"/>
                  <a:gd name="T61" fmla="*/ 270 h 822"/>
                  <a:gd name="T62" fmla="*/ 108 w 1056"/>
                  <a:gd name="T63" fmla="*/ 282 h 822"/>
                  <a:gd name="T64" fmla="*/ 102 w 1056"/>
                  <a:gd name="T65" fmla="*/ 294 h 822"/>
                  <a:gd name="T66" fmla="*/ 78 w 1056"/>
                  <a:gd name="T67" fmla="*/ 318 h 822"/>
                  <a:gd name="T68" fmla="*/ 54 w 1056"/>
                  <a:gd name="T69" fmla="*/ 342 h 822"/>
                  <a:gd name="T70" fmla="*/ 36 w 1056"/>
                  <a:gd name="T71" fmla="*/ 372 h 822"/>
                  <a:gd name="T72" fmla="*/ 18 w 1056"/>
                  <a:gd name="T73" fmla="*/ 396 h 822"/>
                  <a:gd name="T74" fmla="*/ 12 w 1056"/>
                  <a:gd name="T75" fmla="*/ 432 h 822"/>
                  <a:gd name="T76" fmla="*/ 6 w 1056"/>
                  <a:gd name="T77" fmla="*/ 462 h 822"/>
                  <a:gd name="T78" fmla="*/ 0 w 1056"/>
                  <a:gd name="T79" fmla="*/ 498 h 822"/>
                  <a:gd name="T80" fmla="*/ 6 w 1056"/>
                  <a:gd name="T81" fmla="*/ 528 h 822"/>
                  <a:gd name="T82" fmla="*/ 12 w 1056"/>
                  <a:gd name="T83" fmla="*/ 564 h 822"/>
                  <a:gd name="T84" fmla="*/ 24 w 1056"/>
                  <a:gd name="T85" fmla="*/ 594 h 822"/>
                  <a:gd name="T86" fmla="*/ 54 w 1056"/>
                  <a:gd name="T87" fmla="*/ 630 h 822"/>
                  <a:gd name="T88" fmla="*/ 102 w 1056"/>
                  <a:gd name="T89" fmla="*/ 672 h 822"/>
                  <a:gd name="T90" fmla="*/ 150 w 1056"/>
                  <a:gd name="T91" fmla="*/ 702 h 822"/>
                  <a:gd name="T92" fmla="*/ 198 w 1056"/>
                  <a:gd name="T93" fmla="*/ 726 h 822"/>
                  <a:gd name="T94" fmla="*/ 246 w 1056"/>
                  <a:gd name="T95" fmla="*/ 750 h 822"/>
                  <a:gd name="T96" fmla="*/ 294 w 1056"/>
                  <a:gd name="T97" fmla="*/ 768 h 822"/>
                  <a:gd name="T98" fmla="*/ 348 w 1056"/>
                  <a:gd name="T99" fmla="*/ 780 h 822"/>
                  <a:gd name="T100" fmla="*/ 402 w 1056"/>
                  <a:gd name="T101" fmla="*/ 792 h 822"/>
                  <a:gd name="T102" fmla="*/ 456 w 1056"/>
                  <a:gd name="T103" fmla="*/ 792 h 822"/>
                  <a:gd name="T104" fmla="*/ 510 w 1056"/>
                  <a:gd name="T105" fmla="*/ 792 h 822"/>
                  <a:gd name="T106" fmla="*/ 564 w 1056"/>
                  <a:gd name="T107" fmla="*/ 786 h 822"/>
                  <a:gd name="T108" fmla="*/ 684 w 1056"/>
                  <a:gd name="T109" fmla="*/ 822 h 82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1056" h="822">
                    <a:moveTo>
                      <a:pt x="684" y="822"/>
                    </a:moveTo>
                    <a:lnTo>
                      <a:pt x="960" y="762"/>
                    </a:lnTo>
                    <a:lnTo>
                      <a:pt x="1002" y="678"/>
                    </a:lnTo>
                    <a:lnTo>
                      <a:pt x="1014" y="672"/>
                    </a:lnTo>
                    <a:lnTo>
                      <a:pt x="1020" y="660"/>
                    </a:lnTo>
                    <a:lnTo>
                      <a:pt x="1032" y="648"/>
                    </a:lnTo>
                    <a:lnTo>
                      <a:pt x="1038" y="636"/>
                    </a:lnTo>
                    <a:lnTo>
                      <a:pt x="1044" y="624"/>
                    </a:lnTo>
                    <a:lnTo>
                      <a:pt x="1050" y="606"/>
                    </a:lnTo>
                    <a:lnTo>
                      <a:pt x="1050" y="594"/>
                    </a:lnTo>
                    <a:lnTo>
                      <a:pt x="1056" y="582"/>
                    </a:lnTo>
                    <a:lnTo>
                      <a:pt x="1056" y="564"/>
                    </a:lnTo>
                    <a:lnTo>
                      <a:pt x="1056" y="552"/>
                    </a:lnTo>
                    <a:lnTo>
                      <a:pt x="1056" y="540"/>
                    </a:lnTo>
                    <a:lnTo>
                      <a:pt x="1050" y="522"/>
                    </a:lnTo>
                    <a:lnTo>
                      <a:pt x="1050" y="510"/>
                    </a:lnTo>
                    <a:lnTo>
                      <a:pt x="1044" y="498"/>
                    </a:lnTo>
                    <a:lnTo>
                      <a:pt x="1038" y="486"/>
                    </a:lnTo>
                    <a:lnTo>
                      <a:pt x="1032" y="474"/>
                    </a:lnTo>
                    <a:lnTo>
                      <a:pt x="1026" y="462"/>
                    </a:lnTo>
                    <a:lnTo>
                      <a:pt x="1014" y="450"/>
                    </a:lnTo>
                    <a:lnTo>
                      <a:pt x="1008" y="438"/>
                    </a:lnTo>
                    <a:lnTo>
                      <a:pt x="996" y="432"/>
                    </a:lnTo>
                    <a:lnTo>
                      <a:pt x="984" y="420"/>
                    </a:lnTo>
                    <a:lnTo>
                      <a:pt x="972" y="414"/>
                    </a:lnTo>
                    <a:lnTo>
                      <a:pt x="960" y="408"/>
                    </a:lnTo>
                    <a:lnTo>
                      <a:pt x="954" y="402"/>
                    </a:lnTo>
                    <a:lnTo>
                      <a:pt x="876" y="324"/>
                    </a:lnTo>
                    <a:lnTo>
                      <a:pt x="876" y="240"/>
                    </a:lnTo>
                    <a:lnTo>
                      <a:pt x="882" y="138"/>
                    </a:lnTo>
                    <a:lnTo>
                      <a:pt x="870" y="126"/>
                    </a:lnTo>
                    <a:lnTo>
                      <a:pt x="858" y="108"/>
                    </a:lnTo>
                    <a:lnTo>
                      <a:pt x="846" y="96"/>
                    </a:lnTo>
                    <a:lnTo>
                      <a:pt x="834" y="84"/>
                    </a:lnTo>
                    <a:lnTo>
                      <a:pt x="822" y="72"/>
                    </a:lnTo>
                    <a:lnTo>
                      <a:pt x="804" y="60"/>
                    </a:lnTo>
                    <a:lnTo>
                      <a:pt x="792" y="48"/>
                    </a:lnTo>
                    <a:lnTo>
                      <a:pt x="774" y="42"/>
                    </a:lnTo>
                    <a:lnTo>
                      <a:pt x="756" y="36"/>
                    </a:lnTo>
                    <a:lnTo>
                      <a:pt x="750" y="30"/>
                    </a:lnTo>
                    <a:lnTo>
                      <a:pt x="762" y="18"/>
                    </a:lnTo>
                    <a:lnTo>
                      <a:pt x="594" y="0"/>
                    </a:lnTo>
                    <a:lnTo>
                      <a:pt x="462" y="12"/>
                    </a:lnTo>
                    <a:lnTo>
                      <a:pt x="354" y="48"/>
                    </a:lnTo>
                    <a:lnTo>
                      <a:pt x="264" y="132"/>
                    </a:lnTo>
                    <a:lnTo>
                      <a:pt x="162" y="204"/>
                    </a:lnTo>
                    <a:lnTo>
                      <a:pt x="156" y="204"/>
                    </a:lnTo>
                    <a:lnTo>
                      <a:pt x="150" y="204"/>
                    </a:lnTo>
                    <a:lnTo>
                      <a:pt x="144" y="204"/>
                    </a:lnTo>
                    <a:lnTo>
                      <a:pt x="132" y="204"/>
                    </a:lnTo>
                    <a:lnTo>
                      <a:pt x="126" y="204"/>
                    </a:lnTo>
                    <a:lnTo>
                      <a:pt x="120" y="210"/>
                    </a:lnTo>
                    <a:lnTo>
                      <a:pt x="114" y="210"/>
                    </a:lnTo>
                    <a:lnTo>
                      <a:pt x="108" y="216"/>
                    </a:lnTo>
                    <a:lnTo>
                      <a:pt x="102" y="222"/>
                    </a:lnTo>
                    <a:lnTo>
                      <a:pt x="102" y="228"/>
                    </a:lnTo>
                    <a:lnTo>
                      <a:pt x="96" y="234"/>
                    </a:lnTo>
                    <a:lnTo>
                      <a:pt x="96" y="240"/>
                    </a:lnTo>
                    <a:lnTo>
                      <a:pt x="96" y="252"/>
                    </a:lnTo>
                    <a:lnTo>
                      <a:pt x="96" y="258"/>
                    </a:lnTo>
                    <a:lnTo>
                      <a:pt x="96" y="264"/>
                    </a:lnTo>
                    <a:lnTo>
                      <a:pt x="102" y="270"/>
                    </a:lnTo>
                    <a:lnTo>
                      <a:pt x="108" y="276"/>
                    </a:lnTo>
                    <a:lnTo>
                      <a:pt x="108" y="282"/>
                    </a:lnTo>
                    <a:lnTo>
                      <a:pt x="114" y="288"/>
                    </a:lnTo>
                    <a:lnTo>
                      <a:pt x="102" y="294"/>
                    </a:lnTo>
                    <a:lnTo>
                      <a:pt x="90" y="306"/>
                    </a:lnTo>
                    <a:lnTo>
                      <a:pt x="78" y="318"/>
                    </a:lnTo>
                    <a:lnTo>
                      <a:pt x="66" y="330"/>
                    </a:lnTo>
                    <a:lnTo>
                      <a:pt x="54" y="342"/>
                    </a:lnTo>
                    <a:lnTo>
                      <a:pt x="42" y="354"/>
                    </a:lnTo>
                    <a:lnTo>
                      <a:pt x="36" y="372"/>
                    </a:lnTo>
                    <a:lnTo>
                      <a:pt x="30" y="384"/>
                    </a:lnTo>
                    <a:lnTo>
                      <a:pt x="18" y="396"/>
                    </a:lnTo>
                    <a:lnTo>
                      <a:pt x="12" y="414"/>
                    </a:lnTo>
                    <a:lnTo>
                      <a:pt x="12" y="432"/>
                    </a:lnTo>
                    <a:lnTo>
                      <a:pt x="6" y="444"/>
                    </a:lnTo>
                    <a:lnTo>
                      <a:pt x="6" y="462"/>
                    </a:lnTo>
                    <a:lnTo>
                      <a:pt x="0" y="480"/>
                    </a:lnTo>
                    <a:lnTo>
                      <a:pt x="0" y="498"/>
                    </a:lnTo>
                    <a:lnTo>
                      <a:pt x="6" y="510"/>
                    </a:lnTo>
                    <a:lnTo>
                      <a:pt x="6" y="528"/>
                    </a:lnTo>
                    <a:lnTo>
                      <a:pt x="6" y="546"/>
                    </a:lnTo>
                    <a:lnTo>
                      <a:pt x="12" y="564"/>
                    </a:lnTo>
                    <a:lnTo>
                      <a:pt x="18" y="576"/>
                    </a:lnTo>
                    <a:lnTo>
                      <a:pt x="24" y="594"/>
                    </a:lnTo>
                    <a:lnTo>
                      <a:pt x="36" y="606"/>
                    </a:lnTo>
                    <a:lnTo>
                      <a:pt x="54" y="630"/>
                    </a:lnTo>
                    <a:lnTo>
                      <a:pt x="84" y="654"/>
                    </a:lnTo>
                    <a:lnTo>
                      <a:pt x="102" y="672"/>
                    </a:lnTo>
                    <a:lnTo>
                      <a:pt x="126" y="690"/>
                    </a:lnTo>
                    <a:lnTo>
                      <a:pt x="150" y="702"/>
                    </a:lnTo>
                    <a:lnTo>
                      <a:pt x="174" y="714"/>
                    </a:lnTo>
                    <a:lnTo>
                      <a:pt x="198" y="726"/>
                    </a:lnTo>
                    <a:lnTo>
                      <a:pt x="222" y="738"/>
                    </a:lnTo>
                    <a:lnTo>
                      <a:pt x="246" y="750"/>
                    </a:lnTo>
                    <a:lnTo>
                      <a:pt x="270" y="762"/>
                    </a:lnTo>
                    <a:lnTo>
                      <a:pt x="294" y="768"/>
                    </a:lnTo>
                    <a:lnTo>
                      <a:pt x="324" y="774"/>
                    </a:lnTo>
                    <a:lnTo>
                      <a:pt x="348" y="780"/>
                    </a:lnTo>
                    <a:lnTo>
                      <a:pt x="378" y="786"/>
                    </a:lnTo>
                    <a:lnTo>
                      <a:pt x="402" y="792"/>
                    </a:lnTo>
                    <a:lnTo>
                      <a:pt x="426" y="792"/>
                    </a:lnTo>
                    <a:lnTo>
                      <a:pt x="456" y="792"/>
                    </a:lnTo>
                    <a:lnTo>
                      <a:pt x="480" y="792"/>
                    </a:lnTo>
                    <a:lnTo>
                      <a:pt x="510" y="792"/>
                    </a:lnTo>
                    <a:lnTo>
                      <a:pt x="534" y="792"/>
                    </a:lnTo>
                    <a:lnTo>
                      <a:pt x="564" y="786"/>
                    </a:lnTo>
                    <a:lnTo>
                      <a:pt x="570" y="786"/>
                    </a:lnTo>
                    <a:lnTo>
                      <a:pt x="684" y="82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59" name="Freeform 273"/>
              <p:cNvSpPr/>
              <p:nvPr/>
            </p:nvSpPr>
            <p:spPr bwMode="auto">
              <a:xfrm>
                <a:off x="3102" y="1329"/>
                <a:ext cx="678" cy="246"/>
              </a:xfrm>
              <a:custGeom>
                <a:avLst/>
                <a:gdLst>
                  <a:gd name="T0" fmla="*/ 132 w 678"/>
                  <a:gd name="T1" fmla="*/ 240 h 246"/>
                  <a:gd name="T2" fmla="*/ 198 w 678"/>
                  <a:gd name="T3" fmla="*/ 186 h 246"/>
                  <a:gd name="T4" fmla="*/ 222 w 678"/>
                  <a:gd name="T5" fmla="*/ 138 h 246"/>
                  <a:gd name="T6" fmla="*/ 240 w 678"/>
                  <a:gd name="T7" fmla="*/ 102 h 246"/>
                  <a:gd name="T8" fmla="*/ 270 w 678"/>
                  <a:gd name="T9" fmla="*/ 126 h 246"/>
                  <a:gd name="T10" fmla="*/ 288 w 678"/>
                  <a:gd name="T11" fmla="*/ 120 h 246"/>
                  <a:gd name="T12" fmla="*/ 324 w 678"/>
                  <a:gd name="T13" fmla="*/ 120 h 246"/>
                  <a:gd name="T14" fmla="*/ 444 w 678"/>
                  <a:gd name="T15" fmla="*/ 84 h 246"/>
                  <a:gd name="T16" fmla="*/ 468 w 678"/>
                  <a:gd name="T17" fmla="*/ 84 h 246"/>
                  <a:gd name="T18" fmla="*/ 534 w 678"/>
                  <a:gd name="T19" fmla="*/ 66 h 246"/>
                  <a:gd name="T20" fmla="*/ 528 w 678"/>
                  <a:gd name="T21" fmla="*/ 84 h 246"/>
                  <a:gd name="T22" fmla="*/ 558 w 678"/>
                  <a:gd name="T23" fmla="*/ 96 h 246"/>
                  <a:gd name="T24" fmla="*/ 672 w 678"/>
                  <a:gd name="T25" fmla="*/ 84 h 246"/>
                  <a:gd name="T26" fmla="*/ 672 w 678"/>
                  <a:gd name="T27" fmla="*/ 72 h 246"/>
                  <a:gd name="T28" fmla="*/ 642 w 678"/>
                  <a:gd name="T29" fmla="*/ 54 h 246"/>
                  <a:gd name="T30" fmla="*/ 666 w 678"/>
                  <a:gd name="T31" fmla="*/ 30 h 246"/>
                  <a:gd name="T32" fmla="*/ 666 w 678"/>
                  <a:gd name="T33" fmla="*/ 18 h 246"/>
                  <a:gd name="T34" fmla="*/ 576 w 678"/>
                  <a:gd name="T35" fmla="*/ 12 h 246"/>
                  <a:gd name="T36" fmla="*/ 504 w 678"/>
                  <a:gd name="T37" fmla="*/ 12 h 246"/>
                  <a:gd name="T38" fmla="*/ 426 w 678"/>
                  <a:gd name="T39" fmla="*/ 18 h 246"/>
                  <a:gd name="T40" fmla="*/ 372 w 678"/>
                  <a:gd name="T41" fmla="*/ 6 h 246"/>
                  <a:gd name="T42" fmla="*/ 330 w 678"/>
                  <a:gd name="T43" fmla="*/ 6 h 246"/>
                  <a:gd name="T44" fmla="*/ 318 w 678"/>
                  <a:gd name="T45" fmla="*/ 30 h 246"/>
                  <a:gd name="T46" fmla="*/ 258 w 678"/>
                  <a:gd name="T47" fmla="*/ 24 h 246"/>
                  <a:gd name="T48" fmla="*/ 222 w 678"/>
                  <a:gd name="T49" fmla="*/ 30 h 246"/>
                  <a:gd name="T50" fmla="*/ 204 w 678"/>
                  <a:gd name="T51" fmla="*/ 54 h 246"/>
                  <a:gd name="T52" fmla="*/ 144 w 678"/>
                  <a:gd name="T53" fmla="*/ 78 h 246"/>
                  <a:gd name="T54" fmla="*/ 90 w 678"/>
                  <a:gd name="T55" fmla="*/ 114 h 246"/>
                  <a:gd name="T56" fmla="*/ 60 w 678"/>
                  <a:gd name="T57" fmla="*/ 144 h 246"/>
                  <a:gd name="T58" fmla="*/ 24 w 678"/>
                  <a:gd name="T59" fmla="*/ 162 h 246"/>
                  <a:gd name="T60" fmla="*/ 24 w 678"/>
                  <a:gd name="T61" fmla="*/ 186 h 246"/>
                  <a:gd name="T62" fmla="*/ 30 w 678"/>
                  <a:gd name="T63" fmla="*/ 198 h 246"/>
                  <a:gd name="T64" fmla="*/ 0 w 678"/>
                  <a:gd name="T65" fmla="*/ 240 h 24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78" h="246">
                    <a:moveTo>
                      <a:pt x="102" y="246"/>
                    </a:moveTo>
                    <a:lnTo>
                      <a:pt x="132" y="240"/>
                    </a:lnTo>
                    <a:lnTo>
                      <a:pt x="180" y="210"/>
                    </a:lnTo>
                    <a:lnTo>
                      <a:pt x="198" y="186"/>
                    </a:lnTo>
                    <a:lnTo>
                      <a:pt x="210" y="168"/>
                    </a:lnTo>
                    <a:lnTo>
                      <a:pt x="222" y="138"/>
                    </a:lnTo>
                    <a:lnTo>
                      <a:pt x="234" y="114"/>
                    </a:lnTo>
                    <a:lnTo>
                      <a:pt x="240" y="102"/>
                    </a:lnTo>
                    <a:lnTo>
                      <a:pt x="252" y="114"/>
                    </a:lnTo>
                    <a:lnTo>
                      <a:pt x="270" y="126"/>
                    </a:lnTo>
                    <a:lnTo>
                      <a:pt x="282" y="108"/>
                    </a:lnTo>
                    <a:lnTo>
                      <a:pt x="288" y="120"/>
                    </a:lnTo>
                    <a:lnTo>
                      <a:pt x="306" y="120"/>
                    </a:lnTo>
                    <a:lnTo>
                      <a:pt x="324" y="120"/>
                    </a:lnTo>
                    <a:lnTo>
                      <a:pt x="378" y="108"/>
                    </a:lnTo>
                    <a:lnTo>
                      <a:pt x="444" y="84"/>
                    </a:lnTo>
                    <a:lnTo>
                      <a:pt x="474" y="72"/>
                    </a:lnTo>
                    <a:lnTo>
                      <a:pt x="468" y="84"/>
                    </a:lnTo>
                    <a:lnTo>
                      <a:pt x="510" y="78"/>
                    </a:lnTo>
                    <a:lnTo>
                      <a:pt x="534" y="66"/>
                    </a:lnTo>
                    <a:lnTo>
                      <a:pt x="540" y="72"/>
                    </a:lnTo>
                    <a:lnTo>
                      <a:pt x="528" y="84"/>
                    </a:lnTo>
                    <a:lnTo>
                      <a:pt x="528" y="102"/>
                    </a:lnTo>
                    <a:lnTo>
                      <a:pt x="558" y="96"/>
                    </a:lnTo>
                    <a:lnTo>
                      <a:pt x="612" y="90"/>
                    </a:lnTo>
                    <a:lnTo>
                      <a:pt x="672" y="84"/>
                    </a:lnTo>
                    <a:lnTo>
                      <a:pt x="678" y="78"/>
                    </a:lnTo>
                    <a:lnTo>
                      <a:pt x="672" y="72"/>
                    </a:lnTo>
                    <a:lnTo>
                      <a:pt x="666" y="60"/>
                    </a:lnTo>
                    <a:lnTo>
                      <a:pt x="642" y="54"/>
                    </a:lnTo>
                    <a:lnTo>
                      <a:pt x="660" y="42"/>
                    </a:lnTo>
                    <a:lnTo>
                      <a:pt x="666" y="30"/>
                    </a:lnTo>
                    <a:lnTo>
                      <a:pt x="672" y="24"/>
                    </a:lnTo>
                    <a:lnTo>
                      <a:pt x="666" y="18"/>
                    </a:lnTo>
                    <a:lnTo>
                      <a:pt x="618" y="12"/>
                    </a:lnTo>
                    <a:lnTo>
                      <a:pt x="576" y="12"/>
                    </a:lnTo>
                    <a:lnTo>
                      <a:pt x="552" y="12"/>
                    </a:lnTo>
                    <a:lnTo>
                      <a:pt x="504" y="12"/>
                    </a:lnTo>
                    <a:lnTo>
                      <a:pt x="480" y="18"/>
                    </a:lnTo>
                    <a:lnTo>
                      <a:pt x="426" y="18"/>
                    </a:lnTo>
                    <a:lnTo>
                      <a:pt x="384" y="12"/>
                    </a:lnTo>
                    <a:lnTo>
                      <a:pt x="372" y="6"/>
                    </a:lnTo>
                    <a:lnTo>
                      <a:pt x="348" y="0"/>
                    </a:lnTo>
                    <a:lnTo>
                      <a:pt x="330" y="6"/>
                    </a:lnTo>
                    <a:lnTo>
                      <a:pt x="318" y="12"/>
                    </a:lnTo>
                    <a:lnTo>
                      <a:pt x="318" y="30"/>
                    </a:lnTo>
                    <a:lnTo>
                      <a:pt x="258" y="24"/>
                    </a:lnTo>
                    <a:lnTo>
                      <a:pt x="234" y="18"/>
                    </a:lnTo>
                    <a:lnTo>
                      <a:pt x="222" y="30"/>
                    </a:lnTo>
                    <a:lnTo>
                      <a:pt x="210" y="48"/>
                    </a:lnTo>
                    <a:lnTo>
                      <a:pt x="204" y="54"/>
                    </a:lnTo>
                    <a:lnTo>
                      <a:pt x="180" y="66"/>
                    </a:lnTo>
                    <a:lnTo>
                      <a:pt x="144" y="78"/>
                    </a:lnTo>
                    <a:lnTo>
                      <a:pt x="114" y="96"/>
                    </a:lnTo>
                    <a:lnTo>
                      <a:pt x="90" y="114"/>
                    </a:lnTo>
                    <a:lnTo>
                      <a:pt x="72" y="132"/>
                    </a:lnTo>
                    <a:lnTo>
                      <a:pt x="60" y="144"/>
                    </a:lnTo>
                    <a:lnTo>
                      <a:pt x="30" y="150"/>
                    </a:lnTo>
                    <a:lnTo>
                      <a:pt x="24" y="162"/>
                    </a:lnTo>
                    <a:lnTo>
                      <a:pt x="24" y="174"/>
                    </a:lnTo>
                    <a:lnTo>
                      <a:pt x="24" y="186"/>
                    </a:lnTo>
                    <a:lnTo>
                      <a:pt x="36" y="192"/>
                    </a:lnTo>
                    <a:lnTo>
                      <a:pt x="30" y="198"/>
                    </a:lnTo>
                    <a:lnTo>
                      <a:pt x="12" y="222"/>
                    </a:lnTo>
                    <a:lnTo>
                      <a:pt x="0" y="240"/>
                    </a:lnTo>
                    <a:lnTo>
                      <a:pt x="102" y="246"/>
                    </a:lnTo>
                    <a:close/>
                  </a:path>
                </a:pathLst>
              </a:custGeom>
              <a:solidFill>
                <a:srgbClr val="C96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60" name="Freeform 274"/>
              <p:cNvSpPr/>
              <p:nvPr/>
            </p:nvSpPr>
            <p:spPr bwMode="auto">
              <a:xfrm>
                <a:off x="3102" y="1329"/>
                <a:ext cx="678" cy="246"/>
              </a:xfrm>
              <a:custGeom>
                <a:avLst/>
                <a:gdLst>
                  <a:gd name="T0" fmla="*/ 132 w 678"/>
                  <a:gd name="T1" fmla="*/ 240 h 246"/>
                  <a:gd name="T2" fmla="*/ 198 w 678"/>
                  <a:gd name="T3" fmla="*/ 186 h 246"/>
                  <a:gd name="T4" fmla="*/ 222 w 678"/>
                  <a:gd name="T5" fmla="*/ 138 h 246"/>
                  <a:gd name="T6" fmla="*/ 240 w 678"/>
                  <a:gd name="T7" fmla="*/ 102 h 246"/>
                  <a:gd name="T8" fmla="*/ 270 w 678"/>
                  <a:gd name="T9" fmla="*/ 126 h 246"/>
                  <a:gd name="T10" fmla="*/ 288 w 678"/>
                  <a:gd name="T11" fmla="*/ 120 h 246"/>
                  <a:gd name="T12" fmla="*/ 324 w 678"/>
                  <a:gd name="T13" fmla="*/ 120 h 246"/>
                  <a:gd name="T14" fmla="*/ 444 w 678"/>
                  <a:gd name="T15" fmla="*/ 84 h 246"/>
                  <a:gd name="T16" fmla="*/ 468 w 678"/>
                  <a:gd name="T17" fmla="*/ 84 h 246"/>
                  <a:gd name="T18" fmla="*/ 534 w 678"/>
                  <a:gd name="T19" fmla="*/ 66 h 246"/>
                  <a:gd name="T20" fmla="*/ 528 w 678"/>
                  <a:gd name="T21" fmla="*/ 84 h 246"/>
                  <a:gd name="T22" fmla="*/ 558 w 678"/>
                  <a:gd name="T23" fmla="*/ 96 h 246"/>
                  <a:gd name="T24" fmla="*/ 672 w 678"/>
                  <a:gd name="T25" fmla="*/ 84 h 246"/>
                  <a:gd name="T26" fmla="*/ 672 w 678"/>
                  <a:gd name="T27" fmla="*/ 72 h 246"/>
                  <a:gd name="T28" fmla="*/ 642 w 678"/>
                  <a:gd name="T29" fmla="*/ 54 h 246"/>
                  <a:gd name="T30" fmla="*/ 666 w 678"/>
                  <a:gd name="T31" fmla="*/ 30 h 246"/>
                  <a:gd name="T32" fmla="*/ 666 w 678"/>
                  <a:gd name="T33" fmla="*/ 18 h 246"/>
                  <a:gd name="T34" fmla="*/ 576 w 678"/>
                  <a:gd name="T35" fmla="*/ 12 h 246"/>
                  <a:gd name="T36" fmla="*/ 504 w 678"/>
                  <a:gd name="T37" fmla="*/ 12 h 246"/>
                  <a:gd name="T38" fmla="*/ 426 w 678"/>
                  <a:gd name="T39" fmla="*/ 18 h 246"/>
                  <a:gd name="T40" fmla="*/ 372 w 678"/>
                  <a:gd name="T41" fmla="*/ 6 h 246"/>
                  <a:gd name="T42" fmla="*/ 330 w 678"/>
                  <a:gd name="T43" fmla="*/ 6 h 246"/>
                  <a:gd name="T44" fmla="*/ 318 w 678"/>
                  <a:gd name="T45" fmla="*/ 30 h 246"/>
                  <a:gd name="T46" fmla="*/ 258 w 678"/>
                  <a:gd name="T47" fmla="*/ 24 h 246"/>
                  <a:gd name="T48" fmla="*/ 222 w 678"/>
                  <a:gd name="T49" fmla="*/ 30 h 246"/>
                  <a:gd name="T50" fmla="*/ 204 w 678"/>
                  <a:gd name="T51" fmla="*/ 54 h 246"/>
                  <a:gd name="T52" fmla="*/ 144 w 678"/>
                  <a:gd name="T53" fmla="*/ 78 h 246"/>
                  <a:gd name="T54" fmla="*/ 90 w 678"/>
                  <a:gd name="T55" fmla="*/ 114 h 246"/>
                  <a:gd name="T56" fmla="*/ 60 w 678"/>
                  <a:gd name="T57" fmla="*/ 144 h 246"/>
                  <a:gd name="T58" fmla="*/ 24 w 678"/>
                  <a:gd name="T59" fmla="*/ 162 h 246"/>
                  <a:gd name="T60" fmla="*/ 24 w 678"/>
                  <a:gd name="T61" fmla="*/ 186 h 246"/>
                  <a:gd name="T62" fmla="*/ 30 w 678"/>
                  <a:gd name="T63" fmla="*/ 198 h 246"/>
                  <a:gd name="T64" fmla="*/ 0 w 678"/>
                  <a:gd name="T65" fmla="*/ 240 h 24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78" h="246">
                    <a:moveTo>
                      <a:pt x="102" y="246"/>
                    </a:moveTo>
                    <a:lnTo>
                      <a:pt x="132" y="240"/>
                    </a:lnTo>
                    <a:lnTo>
                      <a:pt x="180" y="210"/>
                    </a:lnTo>
                    <a:lnTo>
                      <a:pt x="198" y="186"/>
                    </a:lnTo>
                    <a:lnTo>
                      <a:pt x="210" y="168"/>
                    </a:lnTo>
                    <a:lnTo>
                      <a:pt x="222" y="138"/>
                    </a:lnTo>
                    <a:lnTo>
                      <a:pt x="234" y="114"/>
                    </a:lnTo>
                    <a:lnTo>
                      <a:pt x="240" y="102"/>
                    </a:lnTo>
                    <a:lnTo>
                      <a:pt x="252" y="114"/>
                    </a:lnTo>
                    <a:lnTo>
                      <a:pt x="270" y="126"/>
                    </a:lnTo>
                    <a:lnTo>
                      <a:pt x="282" y="108"/>
                    </a:lnTo>
                    <a:lnTo>
                      <a:pt x="288" y="120"/>
                    </a:lnTo>
                    <a:lnTo>
                      <a:pt x="306" y="120"/>
                    </a:lnTo>
                    <a:lnTo>
                      <a:pt x="324" y="120"/>
                    </a:lnTo>
                    <a:lnTo>
                      <a:pt x="378" y="108"/>
                    </a:lnTo>
                    <a:lnTo>
                      <a:pt x="444" y="84"/>
                    </a:lnTo>
                    <a:lnTo>
                      <a:pt x="474" y="72"/>
                    </a:lnTo>
                    <a:lnTo>
                      <a:pt x="468" y="84"/>
                    </a:lnTo>
                    <a:lnTo>
                      <a:pt x="510" y="78"/>
                    </a:lnTo>
                    <a:lnTo>
                      <a:pt x="534" y="66"/>
                    </a:lnTo>
                    <a:lnTo>
                      <a:pt x="540" y="72"/>
                    </a:lnTo>
                    <a:lnTo>
                      <a:pt x="528" y="84"/>
                    </a:lnTo>
                    <a:lnTo>
                      <a:pt x="528" y="102"/>
                    </a:lnTo>
                    <a:lnTo>
                      <a:pt x="558" y="96"/>
                    </a:lnTo>
                    <a:lnTo>
                      <a:pt x="612" y="90"/>
                    </a:lnTo>
                    <a:lnTo>
                      <a:pt x="672" y="84"/>
                    </a:lnTo>
                    <a:lnTo>
                      <a:pt x="678" y="78"/>
                    </a:lnTo>
                    <a:lnTo>
                      <a:pt x="672" y="72"/>
                    </a:lnTo>
                    <a:lnTo>
                      <a:pt x="666" y="60"/>
                    </a:lnTo>
                    <a:lnTo>
                      <a:pt x="642" y="54"/>
                    </a:lnTo>
                    <a:lnTo>
                      <a:pt x="660" y="42"/>
                    </a:lnTo>
                    <a:lnTo>
                      <a:pt x="666" y="30"/>
                    </a:lnTo>
                    <a:lnTo>
                      <a:pt x="672" y="24"/>
                    </a:lnTo>
                    <a:lnTo>
                      <a:pt x="666" y="18"/>
                    </a:lnTo>
                    <a:lnTo>
                      <a:pt x="618" y="12"/>
                    </a:lnTo>
                    <a:lnTo>
                      <a:pt x="576" y="12"/>
                    </a:lnTo>
                    <a:lnTo>
                      <a:pt x="552" y="12"/>
                    </a:lnTo>
                    <a:lnTo>
                      <a:pt x="504" y="12"/>
                    </a:lnTo>
                    <a:lnTo>
                      <a:pt x="480" y="18"/>
                    </a:lnTo>
                    <a:lnTo>
                      <a:pt x="426" y="18"/>
                    </a:lnTo>
                    <a:lnTo>
                      <a:pt x="384" y="12"/>
                    </a:lnTo>
                    <a:lnTo>
                      <a:pt x="372" y="6"/>
                    </a:lnTo>
                    <a:lnTo>
                      <a:pt x="348" y="0"/>
                    </a:lnTo>
                    <a:lnTo>
                      <a:pt x="330" y="6"/>
                    </a:lnTo>
                    <a:lnTo>
                      <a:pt x="318" y="12"/>
                    </a:lnTo>
                    <a:lnTo>
                      <a:pt x="318" y="30"/>
                    </a:lnTo>
                    <a:lnTo>
                      <a:pt x="258" y="24"/>
                    </a:lnTo>
                    <a:lnTo>
                      <a:pt x="234" y="18"/>
                    </a:lnTo>
                    <a:lnTo>
                      <a:pt x="222" y="30"/>
                    </a:lnTo>
                    <a:lnTo>
                      <a:pt x="210" y="48"/>
                    </a:lnTo>
                    <a:lnTo>
                      <a:pt x="204" y="54"/>
                    </a:lnTo>
                    <a:lnTo>
                      <a:pt x="180" y="66"/>
                    </a:lnTo>
                    <a:lnTo>
                      <a:pt x="144" y="78"/>
                    </a:lnTo>
                    <a:lnTo>
                      <a:pt x="114" y="96"/>
                    </a:lnTo>
                    <a:lnTo>
                      <a:pt x="90" y="114"/>
                    </a:lnTo>
                    <a:lnTo>
                      <a:pt x="72" y="132"/>
                    </a:lnTo>
                    <a:lnTo>
                      <a:pt x="60" y="144"/>
                    </a:lnTo>
                    <a:lnTo>
                      <a:pt x="30" y="150"/>
                    </a:lnTo>
                    <a:lnTo>
                      <a:pt x="24" y="162"/>
                    </a:lnTo>
                    <a:lnTo>
                      <a:pt x="24" y="174"/>
                    </a:lnTo>
                    <a:lnTo>
                      <a:pt x="24" y="186"/>
                    </a:lnTo>
                    <a:lnTo>
                      <a:pt x="36" y="192"/>
                    </a:lnTo>
                    <a:lnTo>
                      <a:pt x="30" y="198"/>
                    </a:lnTo>
                    <a:lnTo>
                      <a:pt x="12" y="222"/>
                    </a:lnTo>
                    <a:lnTo>
                      <a:pt x="0" y="240"/>
                    </a:lnTo>
                    <a:lnTo>
                      <a:pt x="102" y="24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61" name="Freeform 275"/>
              <p:cNvSpPr/>
              <p:nvPr/>
            </p:nvSpPr>
            <p:spPr bwMode="auto">
              <a:xfrm>
                <a:off x="3084" y="1563"/>
                <a:ext cx="324" cy="72"/>
              </a:xfrm>
              <a:custGeom>
                <a:avLst/>
                <a:gdLst>
                  <a:gd name="T0" fmla="*/ 18 w 324"/>
                  <a:gd name="T1" fmla="*/ 24 h 72"/>
                  <a:gd name="T2" fmla="*/ 0 w 324"/>
                  <a:gd name="T3" fmla="*/ 24 h 72"/>
                  <a:gd name="T4" fmla="*/ 0 w 324"/>
                  <a:gd name="T5" fmla="*/ 6 h 72"/>
                  <a:gd name="T6" fmla="*/ 6 w 324"/>
                  <a:gd name="T7" fmla="*/ 6 h 72"/>
                  <a:gd name="T8" fmla="*/ 36 w 324"/>
                  <a:gd name="T9" fmla="*/ 0 h 72"/>
                  <a:gd name="T10" fmla="*/ 72 w 324"/>
                  <a:gd name="T11" fmla="*/ 0 h 72"/>
                  <a:gd name="T12" fmla="*/ 102 w 324"/>
                  <a:gd name="T13" fmla="*/ 0 h 72"/>
                  <a:gd name="T14" fmla="*/ 132 w 324"/>
                  <a:gd name="T15" fmla="*/ 0 h 72"/>
                  <a:gd name="T16" fmla="*/ 162 w 324"/>
                  <a:gd name="T17" fmla="*/ 6 h 72"/>
                  <a:gd name="T18" fmla="*/ 192 w 324"/>
                  <a:gd name="T19" fmla="*/ 6 h 72"/>
                  <a:gd name="T20" fmla="*/ 222 w 324"/>
                  <a:gd name="T21" fmla="*/ 12 h 72"/>
                  <a:gd name="T22" fmla="*/ 252 w 324"/>
                  <a:gd name="T23" fmla="*/ 18 h 72"/>
                  <a:gd name="T24" fmla="*/ 282 w 324"/>
                  <a:gd name="T25" fmla="*/ 24 h 72"/>
                  <a:gd name="T26" fmla="*/ 312 w 324"/>
                  <a:gd name="T27" fmla="*/ 36 h 72"/>
                  <a:gd name="T28" fmla="*/ 324 w 324"/>
                  <a:gd name="T29" fmla="*/ 72 h 72"/>
                  <a:gd name="T30" fmla="*/ 282 w 324"/>
                  <a:gd name="T31" fmla="*/ 60 h 72"/>
                  <a:gd name="T32" fmla="*/ 234 w 324"/>
                  <a:gd name="T33" fmla="*/ 54 h 72"/>
                  <a:gd name="T34" fmla="*/ 192 w 324"/>
                  <a:gd name="T35" fmla="*/ 42 h 72"/>
                  <a:gd name="T36" fmla="*/ 150 w 324"/>
                  <a:gd name="T37" fmla="*/ 36 h 72"/>
                  <a:gd name="T38" fmla="*/ 102 w 324"/>
                  <a:gd name="T39" fmla="*/ 30 h 72"/>
                  <a:gd name="T40" fmla="*/ 60 w 324"/>
                  <a:gd name="T41" fmla="*/ 24 h 72"/>
                  <a:gd name="T42" fmla="*/ 24 w 324"/>
                  <a:gd name="T43" fmla="*/ 24 h 72"/>
                  <a:gd name="T44" fmla="*/ 18 w 324"/>
                  <a:gd name="T45" fmla="*/ 24 h 7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24" h="72">
                    <a:moveTo>
                      <a:pt x="18" y="24"/>
                    </a:moveTo>
                    <a:lnTo>
                      <a:pt x="0" y="24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36" y="0"/>
                    </a:lnTo>
                    <a:lnTo>
                      <a:pt x="72" y="0"/>
                    </a:lnTo>
                    <a:lnTo>
                      <a:pt x="102" y="0"/>
                    </a:lnTo>
                    <a:lnTo>
                      <a:pt x="132" y="0"/>
                    </a:lnTo>
                    <a:lnTo>
                      <a:pt x="162" y="6"/>
                    </a:lnTo>
                    <a:lnTo>
                      <a:pt x="192" y="6"/>
                    </a:lnTo>
                    <a:lnTo>
                      <a:pt x="222" y="12"/>
                    </a:lnTo>
                    <a:lnTo>
                      <a:pt x="252" y="18"/>
                    </a:lnTo>
                    <a:lnTo>
                      <a:pt x="282" y="24"/>
                    </a:lnTo>
                    <a:lnTo>
                      <a:pt x="312" y="36"/>
                    </a:lnTo>
                    <a:lnTo>
                      <a:pt x="324" y="72"/>
                    </a:lnTo>
                    <a:lnTo>
                      <a:pt x="282" y="60"/>
                    </a:lnTo>
                    <a:lnTo>
                      <a:pt x="234" y="54"/>
                    </a:lnTo>
                    <a:lnTo>
                      <a:pt x="192" y="42"/>
                    </a:lnTo>
                    <a:lnTo>
                      <a:pt x="150" y="36"/>
                    </a:lnTo>
                    <a:lnTo>
                      <a:pt x="102" y="30"/>
                    </a:lnTo>
                    <a:lnTo>
                      <a:pt x="60" y="24"/>
                    </a:lnTo>
                    <a:lnTo>
                      <a:pt x="24" y="24"/>
                    </a:lnTo>
                    <a:lnTo>
                      <a:pt x="18" y="24"/>
                    </a:lnTo>
                    <a:close/>
                  </a:path>
                </a:pathLst>
              </a:custGeom>
              <a:solidFill>
                <a:srgbClr val="0023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62" name="Freeform 276"/>
              <p:cNvSpPr/>
              <p:nvPr/>
            </p:nvSpPr>
            <p:spPr bwMode="auto">
              <a:xfrm>
                <a:off x="3084" y="1563"/>
                <a:ext cx="324" cy="72"/>
              </a:xfrm>
              <a:custGeom>
                <a:avLst/>
                <a:gdLst>
                  <a:gd name="T0" fmla="*/ 18 w 324"/>
                  <a:gd name="T1" fmla="*/ 24 h 72"/>
                  <a:gd name="T2" fmla="*/ 0 w 324"/>
                  <a:gd name="T3" fmla="*/ 24 h 72"/>
                  <a:gd name="T4" fmla="*/ 0 w 324"/>
                  <a:gd name="T5" fmla="*/ 6 h 72"/>
                  <a:gd name="T6" fmla="*/ 6 w 324"/>
                  <a:gd name="T7" fmla="*/ 6 h 72"/>
                  <a:gd name="T8" fmla="*/ 36 w 324"/>
                  <a:gd name="T9" fmla="*/ 0 h 72"/>
                  <a:gd name="T10" fmla="*/ 72 w 324"/>
                  <a:gd name="T11" fmla="*/ 0 h 72"/>
                  <a:gd name="T12" fmla="*/ 102 w 324"/>
                  <a:gd name="T13" fmla="*/ 0 h 72"/>
                  <a:gd name="T14" fmla="*/ 132 w 324"/>
                  <a:gd name="T15" fmla="*/ 0 h 72"/>
                  <a:gd name="T16" fmla="*/ 162 w 324"/>
                  <a:gd name="T17" fmla="*/ 6 h 72"/>
                  <a:gd name="T18" fmla="*/ 192 w 324"/>
                  <a:gd name="T19" fmla="*/ 6 h 72"/>
                  <a:gd name="T20" fmla="*/ 222 w 324"/>
                  <a:gd name="T21" fmla="*/ 12 h 72"/>
                  <a:gd name="T22" fmla="*/ 252 w 324"/>
                  <a:gd name="T23" fmla="*/ 18 h 72"/>
                  <a:gd name="T24" fmla="*/ 282 w 324"/>
                  <a:gd name="T25" fmla="*/ 24 h 72"/>
                  <a:gd name="T26" fmla="*/ 312 w 324"/>
                  <a:gd name="T27" fmla="*/ 36 h 72"/>
                  <a:gd name="T28" fmla="*/ 324 w 324"/>
                  <a:gd name="T29" fmla="*/ 72 h 72"/>
                  <a:gd name="T30" fmla="*/ 282 w 324"/>
                  <a:gd name="T31" fmla="*/ 60 h 72"/>
                  <a:gd name="T32" fmla="*/ 234 w 324"/>
                  <a:gd name="T33" fmla="*/ 54 h 72"/>
                  <a:gd name="T34" fmla="*/ 192 w 324"/>
                  <a:gd name="T35" fmla="*/ 42 h 72"/>
                  <a:gd name="T36" fmla="*/ 150 w 324"/>
                  <a:gd name="T37" fmla="*/ 36 h 72"/>
                  <a:gd name="T38" fmla="*/ 102 w 324"/>
                  <a:gd name="T39" fmla="*/ 30 h 72"/>
                  <a:gd name="T40" fmla="*/ 60 w 324"/>
                  <a:gd name="T41" fmla="*/ 24 h 72"/>
                  <a:gd name="T42" fmla="*/ 24 w 324"/>
                  <a:gd name="T43" fmla="*/ 24 h 72"/>
                  <a:gd name="T44" fmla="*/ 18 w 324"/>
                  <a:gd name="T45" fmla="*/ 24 h 7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24" h="72">
                    <a:moveTo>
                      <a:pt x="18" y="24"/>
                    </a:moveTo>
                    <a:lnTo>
                      <a:pt x="0" y="24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36" y="0"/>
                    </a:lnTo>
                    <a:lnTo>
                      <a:pt x="72" y="0"/>
                    </a:lnTo>
                    <a:lnTo>
                      <a:pt x="102" y="0"/>
                    </a:lnTo>
                    <a:lnTo>
                      <a:pt x="132" y="0"/>
                    </a:lnTo>
                    <a:lnTo>
                      <a:pt x="162" y="6"/>
                    </a:lnTo>
                    <a:lnTo>
                      <a:pt x="192" y="6"/>
                    </a:lnTo>
                    <a:lnTo>
                      <a:pt x="222" y="12"/>
                    </a:lnTo>
                    <a:lnTo>
                      <a:pt x="252" y="18"/>
                    </a:lnTo>
                    <a:lnTo>
                      <a:pt x="282" y="24"/>
                    </a:lnTo>
                    <a:lnTo>
                      <a:pt x="312" y="36"/>
                    </a:lnTo>
                    <a:lnTo>
                      <a:pt x="324" y="72"/>
                    </a:lnTo>
                    <a:lnTo>
                      <a:pt x="282" y="60"/>
                    </a:lnTo>
                    <a:lnTo>
                      <a:pt x="234" y="54"/>
                    </a:lnTo>
                    <a:lnTo>
                      <a:pt x="192" y="42"/>
                    </a:lnTo>
                    <a:lnTo>
                      <a:pt x="150" y="36"/>
                    </a:lnTo>
                    <a:lnTo>
                      <a:pt x="102" y="30"/>
                    </a:lnTo>
                    <a:lnTo>
                      <a:pt x="60" y="24"/>
                    </a:lnTo>
                    <a:lnTo>
                      <a:pt x="24" y="24"/>
                    </a:lnTo>
                    <a:lnTo>
                      <a:pt x="18" y="24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63" name="Freeform 277"/>
              <p:cNvSpPr/>
              <p:nvPr/>
            </p:nvSpPr>
            <p:spPr bwMode="auto">
              <a:xfrm>
                <a:off x="3660" y="1557"/>
                <a:ext cx="84" cy="30"/>
              </a:xfrm>
              <a:custGeom>
                <a:avLst/>
                <a:gdLst>
                  <a:gd name="T0" fmla="*/ 0 w 84"/>
                  <a:gd name="T1" fmla="*/ 0 h 30"/>
                  <a:gd name="T2" fmla="*/ 84 w 84"/>
                  <a:gd name="T3" fmla="*/ 0 h 30"/>
                  <a:gd name="T4" fmla="*/ 84 w 84"/>
                  <a:gd name="T5" fmla="*/ 24 h 30"/>
                  <a:gd name="T6" fmla="*/ 0 w 84"/>
                  <a:gd name="T7" fmla="*/ 30 h 30"/>
                  <a:gd name="T8" fmla="*/ 0 w 84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4" h="30">
                    <a:moveTo>
                      <a:pt x="0" y="0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23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64" name="Freeform 278"/>
              <p:cNvSpPr/>
              <p:nvPr/>
            </p:nvSpPr>
            <p:spPr bwMode="auto">
              <a:xfrm>
                <a:off x="3660" y="1557"/>
                <a:ext cx="84" cy="30"/>
              </a:xfrm>
              <a:custGeom>
                <a:avLst/>
                <a:gdLst>
                  <a:gd name="T0" fmla="*/ 0 w 84"/>
                  <a:gd name="T1" fmla="*/ 0 h 30"/>
                  <a:gd name="T2" fmla="*/ 84 w 84"/>
                  <a:gd name="T3" fmla="*/ 0 h 30"/>
                  <a:gd name="T4" fmla="*/ 84 w 84"/>
                  <a:gd name="T5" fmla="*/ 24 h 30"/>
                  <a:gd name="T6" fmla="*/ 0 w 84"/>
                  <a:gd name="T7" fmla="*/ 30 h 30"/>
                  <a:gd name="T8" fmla="*/ 0 w 84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4" h="30">
                    <a:moveTo>
                      <a:pt x="0" y="0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3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65" name="Freeform 279"/>
              <p:cNvSpPr/>
              <p:nvPr/>
            </p:nvSpPr>
            <p:spPr bwMode="auto">
              <a:xfrm>
                <a:off x="3720" y="1485"/>
                <a:ext cx="198" cy="204"/>
              </a:xfrm>
              <a:custGeom>
                <a:avLst/>
                <a:gdLst>
                  <a:gd name="T0" fmla="*/ 0 w 198"/>
                  <a:gd name="T1" fmla="*/ 186 h 204"/>
                  <a:gd name="T2" fmla="*/ 6 w 198"/>
                  <a:gd name="T3" fmla="*/ 102 h 204"/>
                  <a:gd name="T4" fmla="*/ 12 w 198"/>
                  <a:gd name="T5" fmla="*/ 12 h 204"/>
                  <a:gd name="T6" fmla="*/ 18 w 198"/>
                  <a:gd name="T7" fmla="*/ 12 h 204"/>
                  <a:gd name="T8" fmla="*/ 30 w 198"/>
                  <a:gd name="T9" fmla="*/ 6 h 204"/>
                  <a:gd name="T10" fmla="*/ 48 w 198"/>
                  <a:gd name="T11" fmla="*/ 0 h 204"/>
                  <a:gd name="T12" fmla="*/ 66 w 198"/>
                  <a:gd name="T13" fmla="*/ 0 h 204"/>
                  <a:gd name="T14" fmla="*/ 84 w 198"/>
                  <a:gd name="T15" fmla="*/ 0 h 204"/>
                  <a:gd name="T16" fmla="*/ 102 w 198"/>
                  <a:gd name="T17" fmla="*/ 0 h 204"/>
                  <a:gd name="T18" fmla="*/ 120 w 198"/>
                  <a:gd name="T19" fmla="*/ 0 h 204"/>
                  <a:gd name="T20" fmla="*/ 138 w 198"/>
                  <a:gd name="T21" fmla="*/ 0 h 204"/>
                  <a:gd name="T22" fmla="*/ 156 w 198"/>
                  <a:gd name="T23" fmla="*/ 0 h 204"/>
                  <a:gd name="T24" fmla="*/ 174 w 198"/>
                  <a:gd name="T25" fmla="*/ 6 h 204"/>
                  <a:gd name="T26" fmla="*/ 192 w 198"/>
                  <a:gd name="T27" fmla="*/ 12 h 204"/>
                  <a:gd name="T28" fmla="*/ 192 w 198"/>
                  <a:gd name="T29" fmla="*/ 36 h 204"/>
                  <a:gd name="T30" fmla="*/ 192 w 198"/>
                  <a:gd name="T31" fmla="*/ 60 h 204"/>
                  <a:gd name="T32" fmla="*/ 198 w 198"/>
                  <a:gd name="T33" fmla="*/ 90 h 204"/>
                  <a:gd name="T34" fmla="*/ 198 w 198"/>
                  <a:gd name="T35" fmla="*/ 120 h 204"/>
                  <a:gd name="T36" fmla="*/ 192 w 198"/>
                  <a:gd name="T37" fmla="*/ 150 h 204"/>
                  <a:gd name="T38" fmla="*/ 192 w 198"/>
                  <a:gd name="T39" fmla="*/ 180 h 204"/>
                  <a:gd name="T40" fmla="*/ 192 w 198"/>
                  <a:gd name="T41" fmla="*/ 204 h 204"/>
                  <a:gd name="T42" fmla="*/ 0 w 198"/>
                  <a:gd name="T43" fmla="*/ 186 h 20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98" h="204">
                    <a:moveTo>
                      <a:pt x="0" y="186"/>
                    </a:moveTo>
                    <a:lnTo>
                      <a:pt x="6" y="102"/>
                    </a:lnTo>
                    <a:lnTo>
                      <a:pt x="12" y="12"/>
                    </a:lnTo>
                    <a:lnTo>
                      <a:pt x="18" y="12"/>
                    </a:lnTo>
                    <a:lnTo>
                      <a:pt x="30" y="6"/>
                    </a:lnTo>
                    <a:lnTo>
                      <a:pt x="48" y="0"/>
                    </a:lnTo>
                    <a:lnTo>
                      <a:pt x="66" y="0"/>
                    </a:lnTo>
                    <a:lnTo>
                      <a:pt x="84" y="0"/>
                    </a:lnTo>
                    <a:lnTo>
                      <a:pt x="102" y="0"/>
                    </a:lnTo>
                    <a:lnTo>
                      <a:pt x="120" y="0"/>
                    </a:lnTo>
                    <a:lnTo>
                      <a:pt x="138" y="0"/>
                    </a:lnTo>
                    <a:lnTo>
                      <a:pt x="156" y="0"/>
                    </a:lnTo>
                    <a:lnTo>
                      <a:pt x="174" y="6"/>
                    </a:lnTo>
                    <a:lnTo>
                      <a:pt x="192" y="12"/>
                    </a:lnTo>
                    <a:lnTo>
                      <a:pt x="192" y="36"/>
                    </a:lnTo>
                    <a:lnTo>
                      <a:pt x="192" y="60"/>
                    </a:lnTo>
                    <a:lnTo>
                      <a:pt x="198" y="90"/>
                    </a:lnTo>
                    <a:lnTo>
                      <a:pt x="198" y="120"/>
                    </a:lnTo>
                    <a:lnTo>
                      <a:pt x="192" y="150"/>
                    </a:lnTo>
                    <a:lnTo>
                      <a:pt x="192" y="180"/>
                    </a:lnTo>
                    <a:lnTo>
                      <a:pt x="192" y="204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rgbClr val="0023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66" name="Freeform 280"/>
              <p:cNvSpPr/>
              <p:nvPr/>
            </p:nvSpPr>
            <p:spPr bwMode="auto">
              <a:xfrm>
                <a:off x="3720" y="1485"/>
                <a:ext cx="198" cy="204"/>
              </a:xfrm>
              <a:custGeom>
                <a:avLst/>
                <a:gdLst>
                  <a:gd name="T0" fmla="*/ 0 w 198"/>
                  <a:gd name="T1" fmla="*/ 186 h 204"/>
                  <a:gd name="T2" fmla="*/ 6 w 198"/>
                  <a:gd name="T3" fmla="*/ 102 h 204"/>
                  <a:gd name="T4" fmla="*/ 12 w 198"/>
                  <a:gd name="T5" fmla="*/ 12 h 204"/>
                  <a:gd name="T6" fmla="*/ 18 w 198"/>
                  <a:gd name="T7" fmla="*/ 12 h 204"/>
                  <a:gd name="T8" fmla="*/ 30 w 198"/>
                  <a:gd name="T9" fmla="*/ 6 h 204"/>
                  <a:gd name="T10" fmla="*/ 48 w 198"/>
                  <a:gd name="T11" fmla="*/ 0 h 204"/>
                  <a:gd name="T12" fmla="*/ 66 w 198"/>
                  <a:gd name="T13" fmla="*/ 0 h 204"/>
                  <a:gd name="T14" fmla="*/ 84 w 198"/>
                  <a:gd name="T15" fmla="*/ 0 h 204"/>
                  <a:gd name="T16" fmla="*/ 102 w 198"/>
                  <a:gd name="T17" fmla="*/ 0 h 204"/>
                  <a:gd name="T18" fmla="*/ 120 w 198"/>
                  <a:gd name="T19" fmla="*/ 0 h 204"/>
                  <a:gd name="T20" fmla="*/ 138 w 198"/>
                  <a:gd name="T21" fmla="*/ 0 h 204"/>
                  <a:gd name="T22" fmla="*/ 156 w 198"/>
                  <a:gd name="T23" fmla="*/ 0 h 204"/>
                  <a:gd name="T24" fmla="*/ 174 w 198"/>
                  <a:gd name="T25" fmla="*/ 6 h 204"/>
                  <a:gd name="T26" fmla="*/ 192 w 198"/>
                  <a:gd name="T27" fmla="*/ 12 h 204"/>
                  <a:gd name="T28" fmla="*/ 192 w 198"/>
                  <a:gd name="T29" fmla="*/ 36 h 204"/>
                  <a:gd name="T30" fmla="*/ 192 w 198"/>
                  <a:gd name="T31" fmla="*/ 60 h 204"/>
                  <a:gd name="T32" fmla="*/ 198 w 198"/>
                  <a:gd name="T33" fmla="*/ 90 h 204"/>
                  <a:gd name="T34" fmla="*/ 198 w 198"/>
                  <a:gd name="T35" fmla="*/ 120 h 204"/>
                  <a:gd name="T36" fmla="*/ 192 w 198"/>
                  <a:gd name="T37" fmla="*/ 150 h 204"/>
                  <a:gd name="T38" fmla="*/ 192 w 198"/>
                  <a:gd name="T39" fmla="*/ 180 h 204"/>
                  <a:gd name="T40" fmla="*/ 192 w 198"/>
                  <a:gd name="T41" fmla="*/ 204 h 204"/>
                  <a:gd name="T42" fmla="*/ 0 w 198"/>
                  <a:gd name="T43" fmla="*/ 186 h 20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98" h="204">
                    <a:moveTo>
                      <a:pt x="0" y="186"/>
                    </a:moveTo>
                    <a:lnTo>
                      <a:pt x="6" y="102"/>
                    </a:lnTo>
                    <a:lnTo>
                      <a:pt x="12" y="12"/>
                    </a:lnTo>
                    <a:lnTo>
                      <a:pt x="18" y="12"/>
                    </a:lnTo>
                    <a:lnTo>
                      <a:pt x="30" y="6"/>
                    </a:lnTo>
                    <a:lnTo>
                      <a:pt x="48" y="0"/>
                    </a:lnTo>
                    <a:lnTo>
                      <a:pt x="66" y="0"/>
                    </a:lnTo>
                    <a:lnTo>
                      <a:pt x="84" y="0"/>
                    </a:lnTo>
                    <a:lnTo>
                      <a:pt x="102" y="0"/>
                    </a:lnTo>
                    <a:lnTo>
                      <a:pt x="120" y="0"/>
                    </a:lnTo>
                    <a:lnTo>
                      <a:pt x="138" y="0"/>
                    </a:lnTo>
                    <a:lnTo>
                      <a:pt x="156" y="0"/>
                    </a:lnTo>
                    <a:lnTo>
                      <a:pt x="174" y="6"/>
                    </a:lnTo>
                    <a:lnTo>
                      <a:pt x="192" y="12"/>
                    </a:lnTo>
                    <a:lnTo>
                      <a:pt x="192" y="36"/>
                    </a:lnTo>
                    <a:lnTo>
                      <a:pt x="192" y="60"/>
                    </a:lnTo>
                    <a:lnTo>
                      <a:pt x="198" y="90"/>
                    </a:lnTo>
                    <a:lnTo>
                      <a:pt x="198" y="120"/>
                    </a:lnTo>
                    <a:lnTo>
                      <a:pt x="192" y="150"/>
                    </a:lnTo>
                    <a:lnTo>
                      <a:pt x="192" y="180"/>
                    </a:lnTo>
                    <a:lnTo>
                      <a:pt x="192" y="204"/>
                    </a:lnTo>
                    <a:lnTo>
                      <a:pt x="0" y="18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67" name="Freeform 281"/>
              <p:cNvSpPr/>
              <p:nvPr/>
            </p:nvSpPr>
            <p:spPr bwMode="auto">
              <a:xfrm>
                <a:off x="3756" y="1509"/>
                <a:ext cx="138" cy="168"/>
              </a:xfrm>
              <a:custGeom>
                <a:avLst/>
                <a:gdLst>
                  <a:gd name="T0" fmla="*/ 132 w 138"/>
                  <a:gd name="T1" fmla="*/ 168 h 168"/>
                  <a:gd name="T2" fmla="*/ 138 w 138"/>
                  <a:gd name="T3" fmla="*/ 150 h 168"/>
                  <a:gd name="T4" fmla="*/ 138 w 138"/>
                  <a:gd name="T5" fmla="*/ 126 h 168"/>
                  <a:gd name="T6" fmla="*/ 138 w 138"/>
                  <a:gd name="T7" fmla="*/ 102 h 168"/>
                  <a:gd name="T8" fmla="*/ 138 w 138"/>
                  <a:gd name="T9" fmla="*/ 84 h 168"/>
                  <a:gd name="T10" fmla="*/ 138 w 138"/>
                  <a:gd name="T11" fmla="*/ 60 h 168"/>
                  <a:gd name="T12" fmla="*/ 138 w 138"/>
                  <a:gd name="T13" fmla="*/ 36 h 168"/>
                  <a:gd name="T14" fmla="*/ 132 w 138"/>
                  <a:gd name="T15" fmla="*/ 18 h 168"/>
                  <a:gd name="T16" fmla="*/ 132 w 138"/>
                  <a:gd name="T17" fmla="*/ 6 h 168"/>
                  <a:gd name="T18" fmla="*/ 114 w 138"/>
                  <a:gd name="T19" fmla="*/ 6 h 168"/>
                  <a:gd name="T20" fmla="*/ 96 w 138"/>
                  <a:gd name="T21" fmla="*/ 0 h 168"/>
                  <a:gd name="T22" fmla="*/ 78 w 138"/>
                  <a:gd name="T23" fmla="*/ 0 h 168"/>
                  <a:gd name="T24" fmla="*/ 60 w 138"/>
                  <a:gd name="T25" fmla="*/ 0 h 168"/>
                  <a:gd name="T26" fmla="*/ 42 w 138"/>
                  <a:gd name="T27" fmla="*/ 0 h 168"/>
                  <a:gd name="T28" fmla="*/ 24 w 138"/>
                  <a:gd name="T29" fmla="*/ 6 h 168"/>
                  <a:gd name="T30" fmla="*/ 6 w 138"/>
                  <a:gd name="T31" fmla="*/ 6 h 168"/>
                  <a:gd name="T32" fmla="*/ 0 w 138"/>
                  <a:gd name="T33" fmla="*/ 132 h 168"/>
                  <a:gd name="T34" fmla="*/ 132 w 138"/>
                  <a:gd name="T35" fmla="*/ 168 h 16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38" h="168">
                    <a:moveTo>
                      <a:pt x="132" y="168"/>
                    </a:moveTo>
                    <a:lnTo>
                      <a:pt x="138" y="150"/>
                    </a:lnTo>
                    <a:lnTo>
                      <a:pt x="138" y="126"/>
                    </a:lnTo>
                    <a:lnTo>
                      <a:pt x="138" y="102"/>
                    </a:lnTo>
                    <a:lnTo>
                      <a:pt x="138" y="84"/>
                    </a:lnTo>
                    <a:lnTo>
                      <a:pt x="138" y="60"/>
                    </a:lnTo>
                    <a:lnTo>
                      <a:pt x="138" y="36"/>
                    </a:lnTo>
                    <a:lnTo>
                      <a:pt x="132" y="18"/>
                    </a:lnTo>
                    <a:lnTo>
                      <a:pt x="132" y="6"/>
                    </a:lnTo>
                    <a:lnTo>
                      <a:pt x="114" y="6"/>
                    </a:lnTo>
                    <a:lnTo>
                      <a:pt x="96" y="0"/>
                    </a:lnTo>
                    <a:lnTo>
                      <a:pt x="78" y="0"/>
                    </a:lnTo>
                    <a:lnTo>
                      <a:pt x="60" y="0"/>
                    </a:lnTo>
                    <a:lnTo>
                      <a:pt x="42" y="0"/>
                    </a:lnTo>
                    <a:lnTo>
                      <a:pt x="24" y="6"/>
                    </a:lnTo>
                    <a:lnTo>
                      <a:pt x="6" y="6"/>
                    </a:lnTo>
                    <a:lnTo>
                      <a:pt x="0" y="132"/>
                    </a:lnTo>
                    <a:lnTo>
                      <a:pt x="132" y="168"/>
                    </a:lnTo>
                    <a:close/>
                  </a:path>
                </a:pathLst>
              </a:custGeom>
              <a:solidFill>
                <a:srgbClr val="D1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68" name="Freeform 282"/>
              <p:cNvSpPr/>
              <p:nvPr/>
            </p:nvSpPr>
            <p:spPr bwMode="auto">
              <a:xfrm>
                <a:off x="3756" y="1509"/>
                <a:ext cx="138" cy="168"/>
              </a:xfrm>
              <a:custGeom>
                <a:avLst/>
                <a:gdLst>
                  <a:gd name="T0" fmla="*/ 132 w 138"/>
                  <a:gd name="T1" fmla="*/ 168 h 168"/>
                  <a:gd name="T2" fmla="*/ 138 w 138"/>
                  <a:gd name="T3" fmla="*/ 150 h 168"/>
                  <a:gd name="T4" fmla="*/ 138 w 138"/>
                  <a:gd name="T5" fmla="*/ 126 h 168"/>
                  <a:gd name="T6" fmla="*/ 138 w 138"/>
                  <a:gd name="T7" fmla="*/ 102 h 168"/>
                  <a:gd name="T8" fmla="*/ 138 w 138"/>
                  <a:gd name="T9" fmla="*/ 84 h 168"/>
                  <a:gd name="T10" fmla="*/ 138 w 138"/>
                  <a:gd name="T11" fmla="*/ 60 h 168"/>
                  <a:gd name="T12" fmla="*/ 138 w 138"/>
                  <a:gd name="T13" fmla="*/ 36 h 168"/>
                  <a:gd name="T14" fmla="*/ 132 w 138"/>
                  <a:gd name="T15" fmla="*/ 18 h 168"/>
                  <a:gd name="T16" fmla="*/ 132 w 138"/>
                  <a:gd name="T17" fmla="*/ 6 h 168"/>
                  <a:gd name="T18" fmla="*/ 114 w 138"/>
                  <a:gd name="T19" fmla="*/ 6 h 168"/>
                  <a:gd name="T20" fmla="*/ 96 w 138"/>
                  <a:gd name="T21" fmla="*/ 0 h 168"/>
                  <a:gd name="T22" fmla="*/ 78 w 138"/>
                  <a:gd name="T23" fmla="*/ 0 h 168"/>
                  <a:gd name="T24" fmla="*/ 60 w 138"/>
                  <a:gd name="T25" fmla="*/ 0 h 168"/>
                  <a:gd name="T26" fmla="*/ 42 w 138"/>
                  <a:gd name="T27" fmla="*/ 0 h 168"/>
                  <a:gd name="T28" fmla="*/ 24 w 138"/>
                  <a:gd name="T29" fmla="*/ 6 h 168"/>
                  <a:gd name="T30" fmla="*/ 6 w 138"/>
                  <a:gd name="T31" fmla="*/ 6 h 168"/>
                  <a:gd name="T32" fmla="*/ 0 w 138"/>
                  <a:gd name="T33" fmla="*/ 132 h 168"/>
                  <a:gd name="T34" fmla="*/ 132 w 138"/>
                  <a:gd name="T35" fmla="*/ 168 h 16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38" h="168">
                    <a:moveTo>
                      <a:pt x="132" y="168"/>
                    </a:moveTo>
                    <a:lnTo>
                      <a:pt x="138" y="150"/>
                    </a:lnTo>
                    <a:lnTo>
                      <a:pt x="138" y="126"/>
                    </a:lnTo>
                    <a:lnTo>
                      <a:pt x="138" y="102"/>
                    </a:lnTo>
                    <a:lnTo>
                      <a:pt x="138" y="84"/>
                    </a:lnTo>
                    <a:lnTo>
                      <a:pt x="138" y="60"/>
                    </a:lnTo>
                    <a:lnTo>
                      <a:pt x="138" y="36"/>
                    </a:lnTo>
                    <a:lnTo>
                      <a:pt x="132" y="18"/>
                    </a:lnTo>
                    <a:lnTo>
                      <a:pt x="132" y="6"/>
                    </a:lnTo>
                    <a:lnTo>
                      <a:pt x="114" y="6"/>
                    </a:lnTo>
                    <a:lnTo>
                      <a:pt x="96" y="0"/>
                    </a:lnTo>
                    <a:lnTo>
                      <a:pt x="78" y="0"/>
                    </a:lnTo>
                    <a:lnTo>
                      <a:pt x="60" y="0"/>
                    </a:lnTo>
                    <a:lnTo>
                      <a:pt x="42" y="0"/>
                    </a:lnTo>
                    <a:lnTo>
                      <a:pt x="24" y="6"/>
                    </a:lnTo>
                    <a:lnTo>
                      <a:pt x="6" y="6"/>
                    </a:lnTo>
                    <a:lnTo>
                      <a:pt x="0" y="132"/>
                    </a:lnTo>
                    <a:lnTo>
                      <a:pt x="132" y="16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69" name="Freeform 283"/>
              <p:cNvSpPr/>
              <p:nvPr/>
            </p:nvSpPr>
            <p:spPr bwMode="auto">
              <a:xfrm>
                <a:off x="3504" y="1617"/>
                <a:ext cx="432" cy="312"/>
              </a:xfrm>
              <a:custGeom>
                <a:avLst/>
                <a:gdLst>
                  <a:gd name="T0" fmla="*/ 6 w 432"/>
                  <a:gd name="T1" fmla="*/ 210 h 312"/>
                  <a:gd name="T2" fmla="*/ 30 w 432"/>
                  <a:gd name="T3" fmla="*/ 222 h 312"/>
                  <a:gd name="T4" fmla="*/ 54 w 432"/>
                  <a:gd name="T5" fmla="*/ 234 h 312"/>
                  <a:gd name="T6" fmla="*/ 78 w 432"/>
                  <a:gd name="T7" fmla="*/ 240 h 312"/>
                  <a:gd name="T8" fmla="*/ 102 w 432"/>
                  <a:gd name="T9" fmla="*/ 240 h 312"/>
                  <a:gd name="T10" fmla="*/ 126 w 432"/>
                  <a:gd name="T11" fmla="*/ 234 h 312"/>
                  <a:gd name="T12" fmla="*/ 144 w 432"/>
                  <a:gd name="T13" fmla="*/ 228 h 312"/>
                  <a:gd name="T14" fmla="*/ 156 w 432"/>
                  <a:gd name="T15" fmla="*/ 252 h 312"/>
                  <a:gd name="T16" fmla="*/ 174 w 432"/>
                  <a:gd name="T17" fmla="*/ 270 h 312"/>
                  <a:gd name="T18" fmla="*/ 198 w 432"/>
                  <a:gd name="T19" fmla="*/ 288 h 312"/>
                  <a:gd name="T20" fmla="*/ 222 w 432"/>
                  <a:gd name="T21" fmla="*/ 300 h 312"/>
                  <a:gd name="T22" fmla="*/ 246 w 432"/>
                  <a:gd name="T23" fmla="*/ 312 h 312"/>
                  <a:gd name="T24" fmla="*/ 270 w 432"/>
                  <a:gd name="T25" fmla="*/ 312 h 312"/>
                  <a:gd name="T26" fmla="*/ 300 w 432"/>
                  <a:gd name="T27" fmla="*/ 312 h 312"/>
                  <a:gd name="T28" fmla="*/ 324 w 432"/>
                  <a:gd name="T29" fmla="*/ 306 h 312"/>
                  <a:gd name="T30" fmla="*/ 348 w 432"/>
                  <a:gd name="T31" fmla="*/ 294 h 312"/>
                  <a:gd name="T32" fmla="*/ 372 w 432"/>
                  <a:gd name="T33" fmla="*/ 282 h 312"/>
                  <a:gd name="T34" fmla="*/ 390 w 432"/>
                  <a:gd name="T35" fmla="*/ 264 h 312"/>
                  <a:gd name="T36" fmla="*/ 408 w 432"/>
                  <a:gd name="T37" fmla="*/ 240 h 312"/>
                  <a:gd name="T38" fmla="*/ 420 w 432"/>
                  <a:gd name="T39" fmla="*/ 216 h 312"/>
                  <a:gd name="T40" fmla="*/ 432 w 432"/>
                  <a:gd name="T41" fmla="*/ 192 h 312"/>
                  <a:gd name="T42" fmla="*/ 432 w 432"/>
                  <a:gd name="T43" fmla="*/ 168 h 312"/>
                  <a:gd name="T44" fmla="*/ 432 w 432"/>
                  <a:gd name="T45" fmla="*/ 138 h 312"/>
                  <a:gd name="T46" fmla="*/ 426 w 432"/>
                  <a:gd name="T47" fmla="*/ 114 h 312"/>
                  <a:gd name="T48" fmla="*/ 420 w 432"/>
                  <a:gd name="T49" fmla="*/ 90 h 312"/>
                  <a:gd name="T50" fmla="*/ 402 w 432"/>
                  <a:gd name="T51" fmla="*/ 66 h 312"/>
                  <a:gd name="T52" fmla="*/ 384 w 432"/>
                  <a:gd name="T53" fmla="*/ 42 h 312"/>
                  <a:gd name="T54" fmla="*/ 366 w 432"/>
                  <a:gd name="T55" fmla="*/ 30 h 312"/>
                  <a:gd name="T56" fmla="*/ 342 w 432"/>
                  <a:gd name="T57" fmla="*/ 18 h 312"/>
                  <a:gd name="T58" fmla="*/ 312 w 432"/>
                  <a:gd name="T59" fmla="*/ 6 h 312"/>
                  <a:gd name="T60" fmla="*/ 288 w 432"/>
                  <a:gd name="T61" fmla="*/ 0 h 312"/>
                  <a:gd name="T62" fmla="*/ 258 w 432"/>
                  <a:gd name="T63" fmla="*/ 6 h 312"/>
                  <a:gd name="T64" fmla="*/ 234 w 432"/>
                  <a:gd name="T65" fmla="*/ 6 h 312"/>
                  <a:gd name="T66" fmla="*/ 210 w 432"/>
                  <a:gd name="T67" fmla="*/ 18 h 312"/>
                  <a:gd name="T68" fmla="*/ 198 w 432"/>
                  <a:gd name="T69" fmla="*/ 24 h 31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432" h="312">
                    <a:moveTo>
                      <a:pt x="0" y="204"/>
                    </a:moveTo>
                    <a:lnTo>
                      <a:pt x="6" y="210"/>
                    </a:lnTo>
                    <a:lnTo>
                      <a:pt x="18" y="216"/>
                    </a:lnTo>
                    <a:lnTo>
                      <a:pt x="30" y="222"/>
                    </a:lnTo>
                    <a:lnTo>
                      <a:pt x="42" y="228"/>
                    </a:lnTo>
                    <a:lnTo>
                      <a:pt x="54" y="234"/>
                    </a:lnTo>
                    <a:lnTo>
                      <a:pt x="66" y="240"/>
                    </a:lnTo>
                    <a:lnTo>
                      <a:pt x="78" y="240"/>
                    </a:lnTo>
                    <a:lnTo>
                      <a:pt x="90" y="240"/>
                    </a:lnTo>
                    <a:lnTo>
                      <a:pt x="102" y="240"/>
                    </a:lnTo>
                    <a:lnTo>
                      <a:pt x="114" y="240"/>
                    </a:lnTo>
                    <a:lnTo>
                      <a:pt x="126" y="234"/>
                    </a:lnTo>
                    <a:lnTo>
                      <a:pt x="138" y="234"/>
                    </a:lnTo>
                    <a:lnTo>
                      <a:pt x="144" y="228"/>
                    </a:lnTo>
                    <a:lnTo>
                      <a:pt x="150" y="240"/>
                    </a:lnTo>
                    <a:lnTo>
                      <a:pt x="156" y="252"/>
                    </a:lnTo>
                    <a:lnTo>
                      <a:pt x="162" y="264"/>
                    </a:lnTo>
                    <a:lnTo>
                      <a:pt x="174" y="270"/>
                    </a:lnTo>
                    <a:lnTo>
                      <a:pt x="186" y="282"/>
                    </a:lnTo>
                    <a:lnTo>
                      <a:pt x="198" y="288"/>
                    </a:lnTo>
                    <a:lnTo>
                      <a:pt x="210" y="294"/>
                    </a:lnTo>
                    <a:lnTo>
                      <a:pt x="222" y="300"/>
                    </a:lnTo>
                    <a:lnTo>
                      <a:pt x="234" y="306"/>
                    </a:lnTo>
                    <a:lnTo>
                      <a:pt x="246" y="312"/>
                    </a:lnTo>
                    <a:lnTo>
                      <a:pt x="258" y="312"/>
                    </a:lnTo>
                    <a:lnTo>
                      <a:pt x="270" y="312"/>
                    </a:lnTo>
                    <a:lnTo>
                      <a:pt x="282" y="312"/>
                    </a:lnTo>
                    <a:lnTo>
                      <a:pt x="300" y="312"/>
                    </a:lnTo>
                    <a:lnTo>
                      <a:pt x="312" y="312"/>
                    </a:lnTo>
                    <a:lnTo>
                      <a:pt x="324" y="306"/>
                    </a:lnTo>
                    <a:lnTo>
                      <a:pt x="336" y="300"/>
                    </a:lnTo>
                    <a:lnTo>
                      <a:pt x="348" y="294"/>
                    </a:lnTo>
                    <a:lnTo>
                      <a:pt x="360" y="288"/>
                    </a:lnTo>
                    <a:lnTo>
                      <a:pt x="372" y="282"/>
                    </a:lnTo>
                    <a:lnTo>
                      <a:pt x="384" y="276"/>
                    </a:lnTo>
                    <a:lnTo>
                      <a:pt x="390" y="264"/>
                    </a:lnTo>
                    <a:lnTo>
                      <a:pt x="402" y="252"/>
                    </a:lnTo>
                    <a:lnTo>
                      <a:pt x="408" y="240"/>
                    </a:lnTo>
                    <a:lnTo>
                      <a:pt x="414" y="228"/>
                    </a:lnTo>
                    <a:lnTo>
                      <a:pt x="420" y="216"/>
                    </a:lnTo>
                    <a:lnTo>
                      <a:pt x="426" y="204"/>
                    </a:lnTo>
                    <a:lnTo>
                      <a:pt x="432" y="192"/>
                    </a:lnTo>
                    <a:lnTo>
                      <a:pt x="432" y="180"/>
                    </a:lnTo>
                    <a:lnTo>
                      <a:pt x="432" y="168"/>
                    </a:lnTo>
                    <a:lnTo>
                      <a:pt x="432" y="150"/>
                    </a:lnTo>
                    <a:lnTo>
                      <a:pt x="432" y="138"/>
                    </a:lnTo>
                    <a:lnTo>
                      <a:pt x="432" y="126"/>
                    </a:lnTo>
                    <a:lnTo>
                      <a:pt x="426" y="114"/>
                    </a:lnTo>
                    <a:lnTo>
                      <a:pt x="420" y="102"/>
                    </a:lnTo>
                    <a:lnTo>
                      <a:pt x="420" y="90"/>
                    </a:lnTo>
                    <a:lnTo>
                      <a:pt x="408" y="78"/>
                    </a:lnTo>
                    <a:lnTo>
                      <a:pt x="402" y="66"/>
                    </a:lnTo>
                    <a:lnTo>
                      <a:pt x="396" y="54"/>
                    </a:lnTo>
                    <a:lnTo>
                      <a:pt x="384" y="42"/>
                    </a:lnTo>
                    <a:lnTo>
                      <a:pt x="372" y="36"/>
                    </a:lnTo>
                    <a:lnTo>
                      <a:pt x="366" y="30"/>
                    </a:lnTo>
                    <a:lnTo>
                      <a:pt x="354" y="18"/>
                    </a:lnTo>
                    <a:lnTo>
                      <a:pt x="342" y="18"/>
                    </a:lnTo>
                    <a:lnTo>
                      <a:pt x="330" y="12"/>
                    </a:lnTo>
                    <a:lnTo>
                      <a:pt x="312" y="6"/>
                    </a:lnTo>
                    <a:lnTo>
                      <a:pt x="300" y="6"/>
                    </a:lnTo>
                    <a:lnTo>
                      <a:pt x="288" y="0"/>
                    </a:lnTo>
                    <a:lnTo>
                      <a:pt x="276" y="0"/>
                    </a:lnTo>
                    <a:lnTo>
                      <a:pt x="258" y="6"/>
                    </a:lnTo>
                    <a:lnTo>
                      <a:pt x="246" y="6"/>
                    </a:lnTo>
                    <a:lnTo>
                      <a:pt x="234" y="6"/>
                    </a:lnTo>
                    <a:lnTo>
                      <a:pt x="222" y="12"/>
                    </a:lnTo>
                    <a:lnTo>
                      <a:pt x="210" y="18"/>
                    </a:lnTo>
                    <a:lnTo>
                      <a:pt x="198" y="24"/>
                    </a:lnTo>
                    <a:lnTo>
                      <a:pt x="0" y="204"/>
                    </a:lnTo>
                    <a:close/>
                  </a:path>
                </a:pathLst>
              </a:custGeom>
              <a:solidFill>
                <a:srgbClr val="FF99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0" name="Freeform 284"/>
              <p:cNvSpPr/>
              <p:nvPr/>
            </p:nvSpPr>
            <p:spPr bwMode="auto">
              <a:xfrm>
                <a:off x="3504" y="1617"/>
                <a:ext cx="432" cy="312"/>
              </a:xfrm>
              <a:custGeom>
                <a:avLst/>
                <a:gdLst>
                  <a:gd name="T0" fmla="*/ 6 w 432"/>
                  <a:gd name="T1" fmla="*/ 210 h 312"/>
                  <a:gd name="T2" fmla="*/ 30 w 432"/>
                  <a:gd name="T3" fmla="*/ 222 h 312"/>
                  <a:gd name="T4" fmla="*/ 48 w 432"/>
                  <a:gd name="T5" fmla="*/ 234 h 312"/>
                  <a:gd name="T6" fmla="*/ 78 w 432"/>
                  <a:gd name="T7" fmla="*/ 234 h 312"/>
                  <a:gd name="T8" fmla="*/ 102 w 432"/>
                  <a:gd name="T9" fmla="*/ 234 h 312"/>
                  <a:gd name="T10" fmla="*/ 126 w 432"/>
                  <a:gd name="T11" fmla="*/ 234 h 312"/>
                  <a:gd name="T12" fmla="*/ 138 w 432"/>
                  <a:gd name="T13" fmla="*/ 228 h 312"/>
                  <a:gd name="T14" fmla="*/ 156 w 432"/>
                  <a:gd name="T15" fmla="*/ 252 h 312"/>
                  <a:gd name="T16" fmla="*/ 174 w 432"/>
                  <a:gd name="T17" fmla="*/ 270 h 312"/>
                  <a:gd name="T18" fmla="*/ 192 w 432"/>
                  <a:gd name="T19" fmla="*/ 288 h 312"/>
                  <a:gd name="T20" fmla="*/ 216 w 432"/>
                  <a:gd name="T21" fmla="*/ 300 h 312"/>
                  <a:gd name="T22" fmla="*/ 246 w 432"/>
                  <a:gd name="T23" fmla="*/ 306 h 312"/>
                  <a:gd name="T24" fmla="*/ 270 w 432"/>
                  <a:gd name="T25" fmla="*/ 312 h 312"/>
                  <a:gd name="T26" fmla="*/ 300 w 432"/>
                  <a:gd name="T27" fmla="*/ 312 h 312"/>
                  <a:gd name="T28" fmla="*/ 324 w 432"/>
                  <a:gd name="T29" fmla="*/ 306 h 312"/>
                  <a:gd name="T30" fmla="*/ 348 w 432"/>
                  <a:gd name="T31" fmla="*/ 294 h 312"/>
                  <a:gd name="T32" fmla="*/ 372 w 432"/>
                  <a:gd name="T33" fmla="*/ 282 h 312"/>
                  <a:gd name="T34" fmla="*/ 390 w 432"/>
                  <a:gd name="T35" fmla="*/ 264 h 312"/>
                  <a:gd name="T36" fmla="*/ 408 w 432"/>
                  <a:gd name="T37" fmla="*/ 240 h 312"/>
                  <a:gd name="T38" fmla="*/ 420 w 432"/>
                  <a:gd name="T39" fmla="*/ 216 h 312"/>
                  <a:gd name="T40" fmla="*/ 426 w 432"/>
                  <a:gd name="T41" fmla="*/ 192 h 312"/>
                  <a:gd name="T42" fmla="*/ 432 w 432"/>
                  <a:gd name="T43" fmla="*/ 162 h 312"/>
                  <a:gd name="T44" fmla="*/ 432 w 432"/>
                  <a:gd name="T45" fmla="*/ 138 h 312"/>
                  <a:gd name="T46" fmla="*/ 426 w 432"/>
                  <a:gd name="T47" fmla="*/ 108 h 312"/>
                  <a:gd name="T48" fmla="*/ 414 w 432"/>
                  <a:gd name="T49" fmla="*/ 84 h 312"/>
                  <a:gd name="T50" fmla="*/ 402 w 432"/>
                  <a:gd name="T51" fmla="*/ 60 h 312"/>
                  <a:gd name="T52" fmla="*/ 384 w 432"/>
                  <a:gd name="T53" fmla="*/ 42 h 312"/>
                  <a:gd name="T54" fmla="*/ 360 w 432"/>
                  <a:gd name="T55" fmla="*/ 24 h 312"/>
                  <a:gd name="T56" fmla="*/ 336 w 432"/>
                  <a:gd name="T57" fmla="*/ 12 h 312"/>
                  <a:gd name="T58" fmla="*/ 312 w 432"/>
                  <a:gd name="T59" fmla="*/ 6 h 312"/>
                  <a:gd name="T60" fmla="*/ 288 w 432"/>
                  <a:gd name="T61" fmla="*/ 0 h 312"/>
                  <a:gd name="T62" fmla="*/ 258 w 432"/>
                  <a:gd name="T63" fmla="*/ 0 h 312"/>
                  <a:gd name="T64" fmla="*/ 234 w 432"/>
                  <a:gd name="T65" fmla="*/ 6 h 312"/>
                  <a:gd name="T66" fmla="*/ 210 w 432"/>
                  <a:gd name="T67" fmla="*/ 18 h 312"/>
                  <a:gd name="T68" fmla="*/ 192 w 432"/>
                  <a:gd name="T69" fmla="*/ 24 h 31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432" h="312">
                    <a:moveTo>
                      <a:pt x="0" y="198"/>
                    </a:moveTo>
                    <a:lnTo>
                      <a:pt x="6" y="210"/>
                    </a:lnTo>
                    <a:lnTo>
                      <a:pt x="18" y="216"/>
                    </a:lnTo>
                    <a:lnTo>
                      <a:pt x="30" y="222"/>
                    </a:lnTo>
                    <a:lnTo>
                      <a:pt x="36" y="228"/>
                    </a:lnTo>
                    <a:lnTo>
                      <a:pt x="48" y="234"/>
                    </a:lnTo>
                    <a:lnTo>
                      <a:pt x="60" y="234"/>
                    </a:lnTo>
                    <a:lnTo>
                      <a:pt x="78" y="234"/>
                    </a:lnTo>
                    <a:lnTo>
                      <a:pt x="90" y="240"/>
                    </a:lnTo>
                    <a:lnTo>
                      <a:pt x="102" y="234"/>
                    </a:lnTo>
                    <a:lnTo>
                      <a:pt x="114" y="234"/>
                    </a:lnTo>
                    <a:lnTo>
                      <a:pt x="126" y="234"/>
                    </a:lnTo>
                    <a:lnTo>
                      <a:pt x="138" y="228"/>
                    </a:lnTo>
                    <a:lnTo>
                      <a:pt x="150" y="240"/>
                    </a:lnTo>
                    <a:lnTo>
                      <a:pt x="156" y="252"/>
                    </a:lnTo>
                    <a:lnTo>
                      <a:pt x="162" y="258"/>
                    </a:lnTo>
                    <a:lnTo>
                      <a:pt x="174" y="270"/>
                    </a:lnTo>
                    <a:lnTo>
                      <a:pt x="186" y="276"/>
                    </a:lnTo>
                    <a:lnTo>
                      <a:pt x="192" y="288"/>
                    </a:lnTo>
                    <a:lnTo>
                      <a:pt x="204" y="294"/>
                    </a:lnTo>
                    <a:lnTo>
                      <a:pt x="216" y="300"/>
                    </a:lnTo>
                    <a:lnTo>
                      <a:pt x="228" y="306"/>
                    </a:lnTo>
                    <a:lnTo>
                      <a:pt x="246" y="306"/>
                    </a:lnTo>
                    <a:lnTo>
                      <a:pt x="258" y="312"/>
                    </a:lnTo>
                    <a:lnTo>
                      <a:pt x="270" y="312"/>
                    </a:lnTo>
                    <a:lnTo>
                      <a:pt x="282" y="312"/>
                    </a:lnTo>
                    <a:lnTo>
                      <a:pt x="300" y="312"/>
                    </a:lnTo>
                    <a:lnTo>
                      <a:pt x="312" y="306"/>
                    </a:lnTo>
                    <a:lnTo>
                      <a:pt x="324" y="306"/>
                    </a:lnTo>
                    <a:lnTo>
                      <a:pt x="336" y="300"/>
                    </a:lnTo>
                    <a:lnTo>
                      <a:pt x="348" y="294"/>
                    </a:lnTo>
                    <a:lnTo>
                      <a:pt x="360" y="288"/>
                    </a:lnTo>
                    <a:lnTo>
                      <a:pt x="372" y="282"/>
                    </a:lnTo>
                    <a:lnTo>
                      <a:pt x="384" y="270"/>
                    </a:lnTo>
                    <a:lnTo>
                      <a:pt x="390" y="264"/>
                    </a:lnTo>
                    <a:lnTo>
                      <a:pt x="402" y="252"/>
                    </a:lnTo>
                    <a:lnTo>
                      <a:pt x="408" y="240"/>
                    </a:lnTo>
                    <a:lnTo>
                      <a:pt x="414" y="228"/>
                    </a:lnTo>
                    <a:lnTo>
                      <a:pt x="420" y="216"/>
                    </a:lnTo>
                    <a:lnTo>
                      <a:pt x="426" y="204"/>
                    </a:lnTo>
                    <a:lnTo>
                      <a:pt x="426" y="192"/>
                    </a:lnTo>
                    <a:lnTo>
                      <a:pt x="432" y="180"/>
                    </a:lnTo>
                    <a:lnTo>
                      <a:pt x="432" y="162"/>
                    </a:lnTo>
                    <a:lnTo>
                      <a:pt x="432" y="150"/>
                    </a:lnTo>
                    <a:lnTo>
                      <a:pt x="432" y="138"/>
                    </a:lnTo>
                    <a:lnTo>
                      <a:pt x="432" y="126"/>
                    </a:lnTo>
                    <a:lnTo>
                      <a:pt x="426" y="108"/>
                    </a:lnTo>
                    <a:lnTo>
                      <a:pt x="420" y="96"/>
                    </a:lnTo>
                    <a:lnTo>
                      <a:pt x="414" y="84"/>
                    </a:lnTo>
                    <a:lnTo>
                      <a:pt x="408" y="72"/>
                    </a:lnTo>
                    <a:lnTo>
                      <a:pt x="402" y="60"/>
                    </a:lnTo>
                    <a:lnTo>
                      <a:pt x="390" y="54"/>
                    </a:lnTo>
                    <a:lnTo>
                      <a:pt x="384" y="42"/>
                    </a:lnTo>
                    <a:lnTo>
                      <a:pt x="372" y="36"/>
                    </a:lnTo>
                    <a:lnTo>
                      <a:pt x="360" y="24"/>
                    </a:lnTo>
                    <a:lnTo>
                      <a:pt x="354" y="18"/>
                    </a:lnTo>
                    <a:lnTo>
                      <a:pt x="336" y="12"/>
                    </a:lnTo>
                    <a:lnTo>
                      <a:pt x="324" y="6"/>
                    </a:lnTo>
                    <a:lnTo>
                      <a:pt x="312" y="6"/>
                    </a:lnTo>
                    <a:lnTo>
                      <a:pt x="300" y="0"/>
                    </a:lnTo>
                    <a:lnTo>
                      <a:pt x="288" y="0"/>
                    </a:lnTo>
                    <a:lnTo>
                      <a:pt x="276" y="0"/>
                    </a:lnTo>
                    <a:lnTo>
                      <a:pt x="258" y="0"/>
                    </a:lnTo>
                    <a:lnTo>
                      <a:pt x="246" y="6"/>
                    </a:lnTo>
                    <a:lnTo>
                      <a:pt x="234" y="6"/>
                    </a:lnTo>
                    <a:lnTo>
                      <a:pt x="222" y="12"/>
                    </a:lnTo>
                    <a:lnTo>
                      <a:pt x="210" y="18"/>
                    </a:lnTo>
                    <a:lnTo>
                      <a:pt x="198" y="24"/>
                    </a:lnTo>
                    <a:lnTo>
                      <a:pt x="192" y="24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1" name="Freeform 285"/>
              <p:cNvSpPr/>
              <p:nvPr/>
            </p:nvSpPr>
            <p:spPr bwMode="auto">
              <a:xfrm>
                <a:off x="3366" y="1497"/>
                <a:ext cx="300" cy="318"/>
              </a:xfrm>
              <a:custGeom>
                <a:avLst/>
                <a:gdLst>
                  <a:gd name="T0" fmla="*/ 294 w 300"/>
                  <a:gd name="T1" fmla="*/ 6 h 318"/>
                  <a:gd name="T2" fmla="*/ 294 w 300"/>
                  <a:gd name="T3" fmla="*/ 18 h 318"/>
                  <a:gd name="T4" fmla="*/ 300 w 300"/>
                  <a:gd name="T5" fmla="*/ 42 h 318"/>
                  <a:gd name="T6" fmla="*/ 300 w 300"/>
                  <a:gd name="T7" fmla="*/ 66 h 318"/>
                  <a:gd name="T8" fmla="*/ 300 w 300"/>
                  <a:gd name="T9" fmla="*/ 96 h 318"/>
                  <a:gd name="T10" fmla="*/ 300 w 300"/>
                  <a:gd name="T11" fmla="*/ 120 h 318"/>
                  <a:gd name="T12" fmla="*/ 300 w 300"/>
                  <a:gd name="T13" fmla="*/ 144 h 318"/>
                  <a:gd name="T14" fmla="*/ 294 w 300"/>
                  <a:gd name="T15" fmla="*/ 168 h 318"/>
                  <a:gd name="T16" fmla="*/ 294 w 300"/>
                  <a:gd name="T17" fmla="*/ 192 h 318"/>
                  <a:gd name="T18" fmla="*/ 288 w 300"/>
                  <a:gd name="T19" fmla="*/ 216 h 318"/>
                  <a:gd name="T20" fmla="*/ 282 w 300"/>
                  <a:gd name="T21" fmla="*/ 240 h 318"/>
                  <a:gd name="T22" fmla="*/ 252 w 300"/>
                  <a:gd name="T23" fmla="*/ 252 h 318"/>
                  <a:gd name="T24" fmla="*/ 222 w 300"/>
                  <a:gd name="T25" fmla="*/ 264 h 318"/>
                  <a:gd name="T26" fmla="*/ 186 w 300"/>
                  <a:gd name="T27" fmla="*/ 276 h 318"/>
                  <a:gd name="T28" fmla="*/ 156 w 300"/>
                  <a:gd name="T29" fmla="*/ 288 h 318"/>
                  <a:gd name="T30" fmla="*/ 120 w 300"/>
                  <a:gd name="T31" fmla="*/ 294 h 318"/>
                  <a:gd name="T32" fmla="*/ 90 w 300"/>
                  <a:gd name="T33" fmla="*/ 306 h 318"/>
                  <a:gd name="T34" fmla="*/ 54 w 300"/>
                  <a:gd name="T35" fmla="*/ 312 h 318"/>
                  <a:gd name="T36" fmla="*/ 24 w 300"/>
                  <a:gd name="T37" fmla="*/ 318 h 318"/>
                  <a:gd name="T38" fmla="*/ 24 w 300"/>
                  <a:gd name="T39" fmla="*/ 318 h 318"/>
                  <a:gd name="T40" fmla="*/ 12 w 300"/>
                  <a:gd name="T41" fmla="*/ 294 h 318"/>
                  <a:gd name="T42" fmla="*/ 12 w 300"/>
                  <a:gd name="T43" fmla="*/ 270 h 318"/>
                  <a:gd name="T44" fmla="*/ 6 w 300"/>
                  <a:gd name="T45" fmla="*/ 246 h 318"/>
                  <a:gd name="T46" fmla="*/ 6 w 300"/>
                  <a:gd name="T47" fmla="*/ 222 h 318"/>
                  <a:gd name="T48" fmla="*/ 0 w 300"/>
                  <a:gd name="T49" fmla="*/ 198 h 318"/>
                  <a:gd name="T50" fmla="*/ 0 w 300"/>
                  <a:gd name="T51" fmla="*/ 174 h 318"/>
                  <a:gd name="T52" fmla="*/ 0 w 300"/>
                  <a:gd name="T53" fmla="*/ 150 h 318"/>
                  <a:gd name="T54" fmla="*/ 6 w 300"/>
                  <a:gd name="T55" fmla="*/ 126 h 318"/>
                  <a:gd name="T56" fmla="*/ 6 w 300"/>
                  <a:gd name="T57" fmla="*/ 102 h 318"/>
                  <a:gd name="T58" fmla="*/ 12 w 300"/>
                  <a:gd name="T59" fmla="*/ 84 h 318"/>
                  <a:gd name="T60" fmla="*/ 12 w 300"/>
                  <a:gd name="T61" fmla="*/ 60 h 318"/>
                  <a:gd name="T62" fmla="*/ 24 w 300"/>
                  <a:gd name="T63" fmla="*/ 36 h 318"/>
                  <a:gd name="T64" fmla="*/ 30 w 300"/>
                  <a:gd name="T65" fmla="*/ 12 h 318"/>
                  <a:gd name="T66" fmla="*/ 36 w 300"/>
                  <a:gd name="T67" fmla="*/ 12 h 318"/>
                  <a:gd name="T68" fmla="*/ 66 w 300"/>
                  <a:gd name="T69" fmla="*/ 6 h 318"/>
                  <a:gd name="T70" fmla="*/ 96 w 300"/>
                  <a:gd name="T71" fmla="*/ 0 h 318"/>
                  <a:gd name="T72" fmla="*/ 132 w 300"/>
                  <a:gd name="T73" fmla="*/ 0 h 318"/>
                  <a:gd name="T74" fmla="*/ 162 w 300"/>
                  <a:gd name="T75" fmla="*/ 0 h 318"/>
                  <a:gd name="T76" fmla="*/ 198 w 300"/>
                  <a:gd name="T77" fmla="*/ 0 h 318"/>
                  <a:gd name="T78" fmla="*/ 228 w 300"/>
                  <a:gd name="T79" fmla="*/ 0 h 318"/>
                  <a:gd name="T80" fmla="*/ 258 w 300"/>
                  <a:gd name="T81" fmla="*/ 0 h 318"/>
                  <a:gd name="T82" fmla="*/ 294 w 300"/>
                  <a:gd name="T83" fmla="*/ 6 h 31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00" h="318">
                    <a:moveTo>
                      <a:pt x="294" y="6"/>
                    </a:moveTo>
                    <a:lnTo>
                      <a:pt x="294" y="18"/>
                    </a:lnTo>
                    <a:lnTo>
                      <a:pt x="300" y="42"/>
                    </a:lnTo>
                    <a:lnTo>
                      <a:pt x="300" y="66"/>
                    </a:lnTo>
                    <a:lnTo>
                      <a:pt x="300" y="96"/>
                    </a:lnTo>
                    <a:lnTo>
                      <a:pt x="300" y="120"/>
                    </a:lnTo>
                    <a:lnTo>
                      <a:pt x="300" y="144"/>
                    </a:lnTo>
                    <a:lnTo>
                      <a:pt x="294" y="168"/>
                    </a:lnTo>
                    <a:lnTo>
                      <a:pt x="294" y="192"/>
                    </a:lnTo>
                    <a:lnTo>
                      <a:pt x="288" y="216"/>
                    </a:lnTo>
                    <a:lnTo>
                      <a:pt x="282" y="240"/>
                    </a:lnTo>
                    <a:lnTo>
                      <a:pt x="252" y="252"/>
                    </a:lnTo>
                    <a:lnTo>
                      <a:pt x="222" y="264"/>
                    </a:lnTo>
                    <a:lnTo>
                      <a:pt x="186" y="276"/>
                    </a:lnTo>
                    <a:lnTo>
                      <a:pt x="156" y="288"/>
                    </a:lnTo>
                    <a:lnTo>
                      <a:pt x="120" y="294"/>
                    </a:lnTo>
                    <a:lnTo>
                      <a:pt x="90" y="306"/>
                    </a:lnTo>
                    <a:lnTo>
                      <a:pt x="54" y="312"/>
                    </a:lnTo>
                    <a:lnTo>
                      <a:pt x="24" y="318"/>
                    </a:lnTo>
                    <a:lnTo>
                      <a:pt x="12" y="294"/>
                    </a:lnTo>
                    <a:lnTo>
                      <a:pt x="12" y="270"/>
                    </a:lnTo>
                    <a:lnTo>
                      <a:pt x="6" y="246"/>
                    </a:lnTo>
                    <a:lnTo>
                      <a:pt x="6" y="222"/>
                    </a:lnTo>
                    <a:lnTo>
                      <a:pt x="0" y="198"/>
                    </a:lnTo>
                    <a:lnTo>
                      <a:pt x="0" y="174"/>
                    </a:lnTo>
                    <a:lnTo>
                      <a:pt x="0" y="150"/>
                    </a:lnTo>
                    <a:lnTo>
                      <a:pt x="6" y="126"/>
                    </a:lnTo>
                    <a:lnTo>
                      <a:pt x="6" y="102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24" y="36"/>
                    </a:lnTo>
                    <a:lnTo>
                      <a:pt x="30" y="12"/>
                    </a:lnTo>
                    <a:lnTo>
                      <a:pt x="36" y="12"/>
                    </a:lnTo>
                    <a:lnTo>
                      <a:pt x="66" y="6"/>
                    </a:lnTo>
                    <a:lnTo>
                      <a:pt x="96" y="0"/>
                    </a:lnTo>
                    <a:lnTo>
                      <a:pt x="132" y="0"/>
                    </a:lnTo>
                    <a:lnTo>
                      <a:pt x="162" y="0"/>
                    </a:lnTo>
                    <a:lnTo>
                      <a:pt x="198" y="0"/>
                    </a:lnTo>
                    <a:lnTo>
                      <a:pt x="228" y="0"/>
                    </a:lnTo>
                    <a:lnTo>
                      <a:pt x="258" y="0"/>
                    </a:lnTo>
                    <a:lnTo>
                      <a:pt x="294" y="6"/>
                    </a:lnTo>
                    <a:close/>
                  </a:path>
                </a:pathLst>
              </a:custGeom>
              <a:solidFill>
                <a:srgbClr val="0023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2" name="Freeform 286"/>
              <p:cNvSpPr/>
              <p:nvPr/>
            </p:nvSpPr>
            <p:spPr bwMode="auto">
              <a:xfrm>
                <a:off x="3366" y="1497"/>
                <a:ext cx="300" cy="318"/>
              </a:xfrm>
              <a:custGeom>
                <a:avLst/>
                <a:gdLst>
                  <a:gd name="T0" fmla="*/ 294 w 300"/>
                  <a:gd name="T1" fmla="*/ 6 h 318"/>
                  <a:gd name="T2" fmla="*/ 294 w 300"/>
                  <a:gd name="T3" fmla="*/ 18 h 318"/>
                  <a:gd name="T4" fmla="*/ 300 w 300"/>
                  <a:gd name="T5" fmla="*/ 42 h 318"/>
                  <a:gd name="T6" fmla="*/ 300 w 300"/>
                  <a:gd name="T7" fmla="*/ 66 h 318"/>
                  <a:gd name="T8" fmla="*/ 300 w 300"/>
                  <a:gd name="T9" fmla="*/ 96 h 318"/>
                  <a:gd name="T10" fmla="*/ 300 w 300"/>
                  <a:gd name="T11" fmla="*/ 120 h 318"/>
                  <a:gd name="T12" fmla="*/ 300 w 300"/>
                  <a:gd name="T13" fmla="*/ 144 h 318"/>
                  <a:gd name="T14" fmla="*/ 294 w 300"/>
                  <a:gd name="T15" fmla="*/ 168 h 318"/>
                  <a:gd name="T16" fmla="*/ 294 w 300"/>
                  <a:gd name="T17" fmla="*/ 192 h 318"/>
                  <a:gd name="T18" fmla="*/ 288 w 300"/>
                  <a:gd name="T19" fmla="*/ 216 h 318"/>
                  <a:gd name="T20" fmla="*/ 282 w 300"/>
                  <a:gd name="T21" fmla="*/ 240 h 318"/>
                  <a:gd name="T22" fmla="*/ 252 w 300"/>
                  <a:gd name="T23" fmla="*/ 252 h 318"/>
                  <a:gd name="T24" fmla="*/ 222 w 300"/>
                  <a:gd name="T25" fmla="*/ 264 h 318"/>
                  <a:gd name="T26" fmla="*/ 186 w 300"/>
                  <a:gd name="T27" fmla="*/ 276 h 318"/>
                  <a:gd name="T28" fmla="*/ 156 w 300"/>
                  <a:gd name="T29" fmla="*/ 288 h 318"/>
                  <a:gd name="T30" fmla="*/ 120 w 300"/>
                  <a:gd name="T31" fmla="*/ 294 h 318"/>
                  <a:gd name="T32" fmla="*/ 90 w 300"/>
                  <a:gd name="T33" fmla="*/ 306 h 318"/>
                  <a:gd name="T34" fmla="*/ 54 w 300"/>
                  <a:gd name="T35" fmla="*/ 312 h 318"/>
                  <a:gd name="T36" fmla="*/ 24 w 300"/>
                  <a:gd name="T37" fmla="*/ 318 h 318"/>
                  <a:gd name="T38" fmla="*/ 24 w 300"/>
                  <a:gd name="T39" fmla="*/ 318 h 318"/>
                  <a:gd name="T40" fmla="*/ 12 w 300"/>
                  <a:gd name="T41" fmla="*/ 294 h 318"/>
                  <a:gd name="T42" fmla="*/ 12 w 300"/>
                  <a:gd name="T43" fmla="*/ 270 h 318"/>
                  <a:gd name="T44" fmla="*/ 6 w 300"/>
                  <a:gd name="T45" fmla="*/ 246 h 318"/>
                  <a:gd name="T46" fmla="*/ 6 w 300"/>
                  <a:gd name="T47" fmla="*/ 222 h 318"/>
                  <a:gd name="T48" fmla="*/ 0 w 300"/>
                  <a:gd name="T49" fmla="*/ 198 h 318"/>
                  <a:gd name="T50" fmla="*/ 0 w 300"/>
                  <a:gd name="T51" fmla="*/ 174 h 318"/>
                  <a:gd name="T52" fmla="*/ 0 w 300"/>
                  <a:gd name="T53" fmla="*/ 150 h 318"/>
                  <a:gd name="T54" fmla="*/ 6 w 300"/>
                  <a:gd name="T55" fmla="*/ 126 h 318"/>
                  <a:gd name="T56" fmla="*/ 6 w 300"/>
                  <a:gd name="T57" fmla="*/ 102 h 318"/>
                  <a:gd name="T58" fmla="*/ 12 w 300"/>
                  <a:gd name="T59" fmla="*/ 84 h 318"/>
                  <a:gd name="T60" fmla="*/ 12 w 300"/>
                  <a:gd name="T61" fmla="*/ 60 h 318"/>
                  <a:gd name="T62" fmla="*/ 24 w 300"/>
                  <a:gd name="T63" fmla="*/ 36 h 318"/>
                  <a:gd name="T64" fmla="*/ 30 w 300"/>
                  <a:gd name="T65" fmla="*/ 12 h 318"/>
                  <a:gd name="T66" fmla="*/ 36 w 300"/>
                  <a:gd name="T67" fmla="*/ 12 h 318"/>
                  <a:gd name="T68" fmla="*/ 66 w 300"/>
                  <a:gd name="T69" fmla="*/ 6 h 318"/>
                  <a:gd name="T70" fmla="*/ 96 w 300"/>
                  <a:gd name="T71" fmla="*/ 0 h 318"/>
                  <a:gd name="T72" fmla="*/ 132 w 300"/>
                  <a:gd name="T73" fmla="*/ 0 h 318"/>
                  <a:gd name="T74" fmla="*/ 162 w 300"/>
                  <a:gd name="T75" fmla="*/ 0 h 318"/>
                  <a:gd name="T76" fmla="*/ 198 w 300"/>
                  <a:gd name="T77" fmla="*/ 0 h 318"/>
                  <a:gd name="T78" fmla="*/ 228 w 300"/>
                  <a:gd name="T79" fmla="*/ 0 h 318"/>
                  <a:gd name="T80" fmla="*/ 258 w 300"/>
                  <a:gd name="T81" fmla="*/ 0 h 318"/>
                  <a:gd name="T82" fmla="*/ 294 w 300"/>
                  <a:gd name="T83" fmla="*/ 6 h 31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00" h="318">
                    <a:moveTo>
                      <a:pt x="294" y="6"/>
                    </a:moveTo>
                    <a:lnTo>
                      <a:pt x="294" y="18"/>
                    </a:lnTo>
                    <a:lnTo>
                      <a:pt x="300" y="42"/>
                    </a:lnTo>
                    <a:lnTo>
                      <a:pt x="300" y="66"/>
                    </a:lnTo>
                    <a:lnTo>
                      <a:pt x="300" y="96"/>
                    </a:lnTo>
                    <a:lnTo>
                      <a:pt x="300" y="120"/>
                    </a:lnTo>
                    <a:lnTo>
                      <a:pt x="300" y="144"/>
                    </a:lnTo>
                    <a:lnTo>
                      <a:pt x="294" y="168"/>
                    </a:lnTo>
                    <a:lnTo>
                      <a:pt x="294" y="192"/>
                    </a:lnTo>
                    <a:lnTo>
                      <a:pt x="288" y="216"/>
                    </a:lnTo>
                    <a:lnTo>
                      <a:pt x="282" y="240"/>
                    </a:lnTo>
                    <a:lnTo>
                      <a:pt x="252" y="252"/>
                    </a:lnTo>
                    <a:lnTo>
                      <a:pt x="222" y="264"/>
                    </a:lnTo>
                    <a:lnTo>
                      <a:pt x="186" y="276"/>
                    </a:lnTo>
                    <a:lnTo>
                      <a:pt x="156" y="288"/>
                    </a:lnTo>
                    <a:lnTo>
                      <a:pt x="120" y="294"/>
                    </a:lnTo>
                    <a:lnTo>
                      <a:pt x="90" y="306"/>
                    </a:lnTo>
                    <a:lnTo>
                      <a:pt x="54" y="312"/>
                    </a:lnTo>
                    <a:lnTo>
                      <a:pt x="24" y="318"/>
                    </a:lnTo>
                    <a:lnTo>
                      <a:pt x="12" y="294"/>
                    </a:lnTo>
                    <a:lnTo>
                      <a:pt x="12" y="270"/>
                    </a:lnTo>
                    <a:lnTo>
                      <a:pt x="6" y="246"/>
                    </a:lnTo>
                    <a:lnTo>
                      <a:pt x="6" y="222"/>
                    </a:lnTo>
                    <a:lnTo>
                      <a:pt x="0" y="198"/>
                    </a:lnTo>
                    <a:lnTo>
                      <a:pt x="0" y="174"/>
                    </a:lnTo>
                    <a:lnTo>
                      <a:pt x="0" y="150"/>
                    </a:lnTo>
                    <a:lnTo>
                      <a:pt x="6" y="126"/>
                    </a:lnTo>
                    <a:lnTo>
                      <a:pt x="6" y="102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24" y="36"/>
                    </a:lnTo>
                    <a:lnTo>
                      <a:pt x="30" y="12"/>
                    </a:lnTo>
                    <a:lnTo>
                      <a:pt x="36" y="12"/>
                    </a:lnTo>
                    <a:lnTo>
                      <a:pt x="66" y="6"/>
                    </a:lnTo>
                    <a:lnTo>
                      <a:pt x="96" y="0"/>
                    </a:lnTo>
                    <a:lnTo>
                      <a:pt x="132" y="0"/>
                    </a:lnTo>
                    <a:lnTo>
                      <a:pt x="162" y="0"/>
                    </a:lnTo>
                    <a:lnTo>
                      <a:pt x="198" y="0"/>
                    </a:lnTo>
                    <a:lnTo>
                      <a:pt x="228" y="0"/>
                    </a:lnTo>
                    <a:lnTo>
                      <a:pt x="258" y="0"/>
                    </a:lnTo>
                    <a:lnTo>
                      <a:pt x="294" y="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3" name="Freeform 287"/>
              <p:cNvSpPr/>
              <p:nvPr/>
            </p:nvSpPr>
            <p:spPr bwMode="auto">
              <a:xfrm>
                <a:off x="3408" y="1527"/>
                <a:ext cx="228" cy="246"/>
              </a:xfrm>
              <a:custGeom>
                <a:avLst/>
                <a:gdLst>
                  <a:gd name="T0" fmla="*/ 12 w 228"/>
                  <a:gd name="T1" fmla="*/ 12 h 246"/>
                  <a:gd name="T2" fmla="*/ 6 w 228"/>
                  <a:gd name="T3" fmla="*/ 36 h 246"/>
                  <a:gd name="T4" fmla="*/ 6 w 228"/>
                  <a:gd name="T5" fmla="*/ 60 h 246"/>
                  <a:gd name="T6" fmla="*/ 0 w 228"/>
                  <a:gd name="T7" fmla="*/ 84 h 246"/>
                  <a:gd name="T8" fmla="*/ 0 w 228"/>
                  <a:gd name="T9" fmla="*/ 108 h 246"/>
                  <a:gd name="T10" fmla="*/ 0 w 228"/>
                  <a:gd name="T11" fmla="*/ 138 h 246"/>
                  <a:gd name="T12" fmla="*/ 0 w 228"/>
                  <a:gd name="T13" fmla="*/ 162 h 246"/>
                  <a:gd name="T14" fmla="*/ 0 w 228"/>
                  <a:gd name="T15" fmla="*/ 186 h 246"/>
                  <a:gd name="T16" fmla="*/ 0 w 228"/>
                  <a:gd name="T17" fmla="*/ 210 h 246"/>
                  <a:gd name="T18" fmla="*/ 6 w 228"/>
                  <a:gd name="T19" fmla="*/ 234 h 246"/>
                  <a:gd name="T20" fmla="*/ 12 w 228"/>
                  <a:gd name="T21" fmla="*/ 246 h 246"/>
                  <a:gd name="T22" fmla="*/ 42 w 228"/>
                  <a:gd name="T23" fmla="*/ 240 h 246"/>
                  <a:gd name="T24" fmla="*/ 72 w 228"/>
                  <a:gd name="T25" fmla="*/ 234 h 246"/>
                  <a:gd name="T26" fmla="*/ 102 w 228"/>
                  <a:gd name="T27" fmla="*/ 228 h 246"/>
                  <a:gd name="T28" fmla="*/ 132 w 228"/>
                  <a:gd name="T29" fmla="*/ 216 h 246"/>
                  <a:gd name="T30" fmla="*/ 168 w 228"/>
                  <a:gd name="T31" fmla="*/ 204 h 246"/>
                  <a:gd name="T32" fmla="*/ 198 w 228"/>
                  <a:gd name="T33" fmla="*/ 198 h 246"/>
                  <a:gd name="T34" fmla="*/ 210 w 228"/>
                  <a:gd name="T35" fmla="*/ 186 h 246"/>
                  <a:gd name="T36" fmla="*/ 216 w 228"/>
                  <a:gd name="T37" fmla="*/ 162 h 246"/>
                  <a:gd name="T38" fmla="*/ 222 w 228"/>
                  <a:gd name="T39" fmla="*/ 138 h 246"/>
                  <a:gd name="T40" fmla="*/ 222 w 228"/>
                  <a:gd name="T41" fmla="*/ 114 h 246"/>
                  <a:gd name="T42" fmla="*/ 228 w 228"/>
                  <a:gd name="T43" fmla="*/ 84 h 246"/>
                  <a:gd name="T44" fmla="*/ 228 w 228"/>
                  <a:gd name="T45" fmla="*/ 60 h 246"/>
                  <a:gd name="T46" fmla="*/ 228 w 228"/>
                  <a:gd name="T47" fmla="*/ 36 h 246"/>
                  <a:gd name="T48" fmla="*/ 222 w 228"/>
                  <a:gd name="T49" fmla="*/ 6 h 246"/>
                  <a:gd name="T50" fmla="*/ 222 w 228"/>
                  <a:gd name="T51" fmla="*/ 6 h 246"/>
                  <a:gd name="T52" fmla="*/ 198 w 228"/>
                  <a:gd name="T53" fmla="*/ 6 h 246"/>
                  <a:gd name="T54" fmla="*/ 174 w 228"/>
                  <a:gd name="T55" fmla="*/ 0 h 246"/>
                  <a:gd name="T56" fmla="*/ 150 w 228"/>
                  <a:gd name="T57" fmla="*/ 0 h 246"/>
                  <a:gd name="T58" fmla="*/ 126 w 228"/>
                  <a:gd name="T59" fmla="*/ 0 h 246"/>
                  <a:gd name="T60" fmla="*/ 96 w 228"/>
                  <a:gd name="T61" fmla="*/ 0 h 246"/>
                  <a:gd name="T62" fmla="*/ 72 w 228"/>
                  <a:gd name="T63" fmla="*/ 0 h 246"/>
                  <a:gd name="T64" fmla="*/ 48 w 228"/>
                  <a:gd name="T65" fmla="*/ 6 h 246"/>
                  <a:gd name="T66" fmla="*/ 24 w 228"/>
                  <a:gd name="T67" fmla="*/ 12 h 246"/>
                  <a:gd name="T68" fmla="*/ 18 w 228"/>
                  <a:gd name="T69" fmla="*/ 12 h 246"/>
                  <a:gd name="T70" fmla="*/ 12 w 228"/>
                  <a:gd name="T71" fmla="*/ 12 h 24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8" h="246">
                    <a:moveTo>
                      <a:pt x="12" y="12"/>
                    </a:moveTo>
                    <a:lnTo>
                      <a:pt x="6" y="36"/>
                    </a:lnTo>
                    <a:lnTo>
                      <a:pt x="6" y="60"/>
                    </a:lnTo>
                    <a:lnTo>
                      <a:pt x="0" y="84"/>
                    </a:lnTo>
                    <a:lnTo>
                      <a:pt x="0" y="108"/>
                    </a:lnTo>
                    <a:lnTo>
                      <a:pt x="0" y="138"/>
                    </a:lnTo>
                    <a:lnTo>
                      <a:pt x="0" y="162"/>
                    </a:lnTo>
                    <a:lnTo>
                      <a:pt x="0" y="186"/>
                    </a:lnTo>
                    <a:lnTo>
                      <a:pt x="0" y="210"/>
                    </a:lnTo>
                    <a:lnTo>
                      <a:pt x="6" y="234"/>
                    </a:lnTo>
                    <a:lnTo>
                      <a:pt x="12" y="246"/>
                    </a:lnTo>
                    <a:lnTo>
                      <a:pt x="42" y="240"/>
                    </a:lnTo>
                    <a:lnTo>
                      <a:pt x="72" y="234"/>
                    </a:lnTo>
                    <a:lnTo>
                      <a:pt x="102" y="228"/>
                    </a:lnTo>
                    <a:lnTo>
                      <a:pt x="132" y="216"/>
                    </a:lnTo>
                    <a:lnTo>
                      <a:pt x="168" y="204"/>
                    </a:lnTo>
                    <a:lnTo>
                      <a:pt x="198" y="198"/>
                    </a:lnTo>
                    <a:lnTo>
                      <a:pt x="210" y="186"/>
                    </a:lnTo>
                    <a:lnTo>
                      <a:pt x="216" y="162"/>
                    </a:lnTo>
                    <a:lnTo>
                      <a:pt x="222" y="138"/>
                    </a:lnTo>
                    <a:lnTo>
                      <a:pt x="222" y="114"/>
                    </a:lnTo>
                    <a:lnTo>
                      <a:pt x="228" y="84"/>
                    </a:lnTo>
                    <a:lnTo>
                      <a:pt x="228" y="60"/>
                    </a:lnTo>
                    <a:lnTo>
                      <a:pt x="228" y="36"/>
                    </a:lnTo>
                    <a:lnTo>
                      <a:pt x="222" y="6"/>
                    </a:lnTo>
                    <a:lnTo>
                      <a:pt x="198" y="6"/>
                    </a:lnTo>
                    <a:lnTo>
                      <a:pt x="174" y="0"/>
                    </a:lnTo>
                    <a:lnTo>
                      <a:pt x="150" y="0"/>
                    </a:lnTo>
                    <a:lnTo>
                      <a:pt x="126" y="0"/>
                    </a:lnTo>
                    <a:lnTo>
                      <a:pt x="96" y="0"/>
                    </a:lnTo>
                    <a:lnTo>
                      <a:pt x="72" y="0"/>
                    </a:lnTo>
                    <a:lnTo>
                      <a:pt x="48" y="6"/>
                    </a:lnTo>
                    <a:lnTo>
                      <a:pt x="24" y="12"/>
                    </a:lnTo>
                    <a:lnTo>
                      <a:pt x="18" y="12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D1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4" name="Freeform 288"/>
              <p:cNvSpPr/>
              <p:nvPr/>
            </p:nvSpPr>
            <p:spPr bwMode="auto">
              <a:xfrm>
                <a:off x="3408" y="1527"/>
                <a:ext cx="228" cy="246"/>
              </a:xfrm>
              <a:custGeom>
                <a:avLst/>
                <a:gdLst>
                  <a:gd name="T0" fmla="*/ 12 w 228"/>
                  <a:gd name="T1" fmla="*/ 12 h 246"/>
                  <a:gd name="T2" fmla="*/ 6 w 228"/>
                  <a:gd name="T3" fmla="*/ 36 h 246"/>
                  <a:gd name="T4" fmla="*/ 6 w 228"/>
                  <a:gd name="T5" fmla="*/ 60 h 246"/>
                  <a:gd name="T6" fmla="*/ 0 w 228"/>
                  <a:gd name="T7" fmla="*/ 84 h 246"/>
                  <a:gd name="T8" fmla="*/ 0 w 228"/>
                  <a:gd name="T9" fmla="*/ 108 h 246"/>
                  <a:gd name="T10" fmla="*/ 0 w 228"/>
                  <a:gd name="T11" fmla="*/ 138 h 246"/>
                  <a:gd name="T12" fmla="*/ 0 w 228"/>
                  <a:gd name="T13" fmla="*/ 162 h 246"/>
                  <a:gd name="T14" fmla="*/ 0 w 228"/>
                  <a:gd name="T15" fmla="*/ 186 h 246"/>
                  <a:gd name="T16" fmla="*/ 0 w 228"/>
                  <a:gd name="T17" fmla="*/ 210 h 246"/>
                  <a:gd name="T18" fmla="*/ 6 w 228"/>
                  <a:gd name="T19" fmla="*/ 234 h 246"/>
                  <a:gd name="T20" fmla="*/ 12 w 228"/>
                  <a:gd name="T21" fmla="*/ 246 h 246"/>
                  <a:gd name="T22" fmla="*/ 42 w 228"/>
                  <a:gd name="T23" fmla="*/ 240 h 246"/>
                  <a:gd name="T24" fmla="*/ 72 w 228"/>
                  <a:gd name="T25" fmla="*/ 234 h 246"/>
                  <a:gd name="T26" fmla="*/ 102 w 228"/>
                  <a:gd name="T27" fmla="*/ 228 h 246"/>
                  <a:gd name="T28" fmla="*/ 132 w 228"/>
                  <a:gd name="T29" fmla="*/ 216 h 246"/>
                  <a:gd name="T30" fmla="*/ 168 w 228"/>
                  <a:gd name="T31" fmla="*/ 204 h 246"/>
                  <a:gd name="T32" fmla="*/ 198 w 228"/>
                  <a:gd name="T33" fmla="*/ 198 h 246"/>
                  <a:gd name="T34" fmla="*/ 210 w 228"/>
                  <a:gd name="T35" fmla="*/ 186 h 246"/>
                  <a:gd name="T36" fmla="*/ 216 w 228"/>
                  <a:gd name="T37" fmla="*/ 162 h 246"/>
                  <a:gd name="T38" fmla="*/ 222 w 228"/>
                  <a:gd name="T39" fmla="*/ 138 h 246"/>
                  <a:gd name="T40" fmla="*/ 222 w 228"/>
                  <a:gd name="T41" fmla="*/ 114 h 246"/>
                  <a:gd name="T42" fmla="*/ 228 w 228"/>
                  <a:gd name="T43" fmla="*/ 84 h 246"/>
                  <a:gd name="T44" fmla="*/ 228 w 228"/>
                  <a:gd name="T45" fmla="*/ 60 h 246"/>
                  <a:gd name="T46" fmla="*/ 228 w 228"/>
                  <a:gd name="T47" fmla="*/ 36 h 246"/>
                  <a:gd name="T48" fmla="*/ 222 w 228"/>
                  <a:gd name="T49" fmla="*/ 6 h 246"/>
                  <a:gd name="T50" fmla="*/ 222 w 228"/>
                  <a:gd name="T51" fmla="*/ 6 h 246"/>
                  <a:gd name="T52" fmla="*/ 198 w 228"/>
                  <a:gd name="T53" fmla="*/ 6 h 246"/>
                  <a:gd name="T54" fmla="*/ 174 w 228"/>
                  <a:gd name="T55" fmla="*/ 0 h 246"/>
                  <a:gd name="T56" fmla="*/ 150 w 228"/>
                  <a:gd name="T57" fmla="*/ 0 h 246"/>
                  <a:gd name="T58" fmla="*/ 126 w 228"/>
                  <a:gd name="T59" fmla="*/ 0 h 246"/>
                  <a:gd name="T60" fmla="*/ 96 w 228"/>
                  <a:gd name="T61" fmla="*/ 0 h 246"/>
                  <a:gd name="T62" fmla="*/ 72 w 228"/>
                  <a:gd name="T63" fmla="*/ 0 h 246"/>
                  <a:gd name="T64" fmla="*/ 48 w 228"/>
                  <a:gd name="T65" fmla="*/ 6 h 246"/>
                  <a:gd name="T66" fmla="*/ 24 w 228"/>
                  <a:gd name="T67" fmla="*/ 12 h 246"/>
                  <a:gd name="T68" fmla="*/ 18 w 228"/>
                  <a:gd name="T69" fmla="*/ 12 h 246"/>
                  <a:gd name="T70" fmla="*/ 12 w 228"/>
                  <a:gd name="T71" fmla="*/ 12 h 24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8" h="246">
                    <a:moveTo>
                      <a:pt x="12" y="12"/>
                    </a:moveTo>
                    <a:lnTo>
                      <a:pt x="6" y="36"/>
                    </a:lnTo>
                    <a:lnTo>
                      <a:pt x="6" y="60"/>
                    </a:lnTo>
                    <a:lnTo>
                      <a:pt x="0" y="84"/>
                    </a:lnTo>
                    <a:lnTo>
                      <a:pt x="0" y="108"/>
                    </a:lnTo>
                    <a:lnTo>
                      <a:pt x="0" y="138"/>
                    </a:lnTo>
                    <a:lnTo>
                      <a:pt x="0" y="162"/>
                    </a:lnTo>
                    <a:lnTo>
                      <a:pt x="0" y="186"/>
                    </a:lnTo>
                    <a:lnTo>
                      <a:pt x="0" y="210"/>
                    </a:lnTo>
                    <a:lnTo>
                      <a:pt x="6" y="234"/>
                    </a:lnTo>
                    <a:lnTo>
                      <a:pt x="12" y="246"/>
                    </a:lnTo>
                    <a:lnTo>
                      <a:pt x="42" y="240"/>
                    </a:lnTo>
                    <a:lnTo>
                      <a:pt x="72" y="234"/>
                    </a:lnTo>
                    <a:lnTo>
                      <a:pt x="102" y="228"/>
                    </a:lnTo>
                    <a:lnTo>
                      <a:pt x="132" y="216"/>
                    </a:lnTo>
                    <a:lnTo>
                      <a:pt x="168" y="204"/>
                    </a:lnTo>
                    <a:lnTo>
                      <a:pt x="198" y="198"/>
                    </a:lnTo>
                    <a:lnTo>
                      <a:pt x="210" y="186"/>
                    </a:lnTo>
                    <a:lnTo>
                      <a:pt x="216" y="162"/>
                    </a:lnTo>
                    <a:lnTo>
                      <a:pt x="222" y="138"/>
                    </a:lnTo>
                    <a:lnTo>
                      <a:pt x="222" y="114"/>
                    </a:lnTo>
                    <a:lnTo>
                      <a:pt x="228" y="84"/>
                    </a:lnTo>
                    <a:lnTo>
                      <a:pt x="228" y="60"/>
                    </a:lnTo>
                    <a:lnTo>
                      <a:pt x="228" y="36"/>
                    </a:lnTo>
                    <a:lnTo>
                      <a:pt x="222" y="6"/>
                    </a:lnTo>
                    <a:lnTo>
                      <a:pt x="198" y="6"/>
                    </a:lnTo>
                    <a:lnTo>
                      <a:pt x="174" y="0"/>
                    </a:lnTo>
                    <a:lnTo>
                      <a:pt x="150" y="0"/>
                    </a:lnTo>
                    <a:lnTo>
                      <a:pt x="126" y="0"/>
                    </a:lnTo>
                    <a:lnTo>
                      <a:pt x="96" y="0"/>
                    </a:lnTo>
                    <a:lnTo>
                      <a:pt x="72" y="0"/>
                    </a:lnTo>
                    <a:lnTo>
                      <a:pt x="48" y="6"/>
                    </a:lnTo>
                    <a:lnTo>
                      <a:pt x="24" y="12"/>
                    </a:lnTo>
                    <a:lnTo>
                      <a:pt x="18" y="12"/>
                    </a:lnTo>
                    <a:lnTo>
                      <a:pt x="12" y="1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5" name="Freeform 289"/>
              <p:cNvSpPr/>
              <p:nvPr/>
            </p:nvSpPr>
            <p:spPr bwMode="auto">
              <a:xfrm>
                <a:off x="3492" y="1545"/>
                <a:ext cx="60" cy="60"/>
              </a:xfrm>
              <a:custGeom>
                <a:avLst/>
                <a:gdLst>
                  <a:gd name="T0" fmla="*/ 60 w 60"/>
                  <a:gd name="T1" fmla="*/ 30 h 60"/>
                  <a:gd name="T2" fmla="*/ 60 w 60"/>
                  <a:gd name="T3" fmla="*/ 24 h 60"/>
                  <a:gd name="T4" fmla="*/ 60 w 60"/>
                  <a:gd name="T5" fmla="*/ 18 h 60"/>
                  <a:gd name="T6" fmla="*/ 54 w 60"/>
                  <a:gd name="T7" fmla="*/ 12 h 60"/>
                  <a:gd name="T8" fmla="*/ 54 w 60"/>
                  <a:gd name="T9" fmla="*/ 6 h 60"/>
                  <a:gd name="T10" fmla="*/ 48 w 60"/>
                  <a:gd name="T11" fmla="*/ 6 h 60"/>
                  <a:gd name="T12" fmla="*/ 42 w 60"/>
                  <a:gd name="T13" fmla="*/ 0 h 60"/>
                  <a:gd name="T14" fmla="*/ 36 w 60"/>
                  <a:gd name="T15" fmla="*/ 0 h 60"/>
                  <a:gd name="T16" fmla="*/ 30 w 60"/>
                  <a:gd name="T17" fmla="*/ 0 h 60"/>
                  <a:gd name="T18" fmla="*/ 24 w 60"/>
                  <a:gd name="T19" fmla="*/ 0 h 60"/>
                  <a:gd name="T20" fmla="*/ 18 w 60"/>
                  <a:gd name="T21" fmla="*/ 0 h 60"/>
                  <a:gd name="T22" fmla="*/ 12 w 60"/>
                  <a:gd name="T23" fmla="*/ 6 h 60"/>
                  <a:gd name="T24" fmla="*/ 6 w 60"/>
                  <a:gd name="T25" fmla="*/ 6 h 60"/>
                  <a:gd name="T26" fmla="*/ 6 w 60"/>
                  <a:gd name="T27" fmla="*/ 12 h 60"/>
                  <a:gd name="T28" fmla="*/ 0 w 60"/>
                  <a:gd name="T29" fmla="*/ 18 h 60"/>
                  <a:gd name="T30" fmla="*/ 0 w 60"/>
                  <a:gd name="T31" fmla="*/ 24 h 60"/>
                  <a:gd name="T32" fmla="*/ 0 w 60"/>
                  <a:gd name="T33" fmla="*/ 30 h 60"/>
                  <a:gd name="T34" fmla="*/ 0 w 60"/>
                  <a:gd name="T35" fmla="*/ 36 h 60"/>
                  <a:gd name="T36" fmla="*/ 6 w 60"/>
                  <a:gd name="T37" fmla="*/ 42 h 60"/>
                  <a:gd name="T38" fmla="*/ 6 w 60"/>
                  <a:gd name="T39" fmla="*/ 48 h 60"/>
                  <a:gd name="T40" fmla="*/ 12 w 60"/>
                  <a:gd name="T41" fmla="*/ 48 h 60"/>
                  <a:gd name="T42" fmla="*/ 12 w 60"/>
                  <a:gd name="T43" fmla="*/ 54 h 60"/>
                  <a:gd name="T44" fmla="*/ 18 w 60"/>
                  <a:gd name="T45" fmla="*/ 54 h 60"/>
                  <a:gd name="T46" fmla="*/ 24 w 60"/>
                  <a:gd name="T47" fmla="*/ 60 h 60"/>
                  <a:gd name="T48" fmla="*/ 30 w 60"/>
                  <a:gd name="T49" fmla="*/ 60 h 60"/>
                  <a:gd name="T50" fmla="*/ 36 w 60"/>
                  <a:gd name="T51" fmla="*/ 60 h 60"/>
                  <a:gd name="T52" fmla="*/ 42 w 60"/>
                  <a:gd name="T53" fmla="*/ 54 h 60"/>
                  <a:gd name="T54" fmla="*/ 48 w 60"/>
                  <a:gd name="T55" fmla="*/ 54 h 60"/>
                  <a:gd name="T56" fmla="*/ 54 w 60"/>
                  <a:gd name="T57" fmla="*/ 48 h 60"/>
                  <a:gd name="T58" fmla="*/ 54 w 60"/>
                  <a:gd name="T59" fmla="*/ 42 h 60"/>
                  <a:gd name="T60" fmla="*/ 60 w 60"/>
                  <a:gd name="T61" fmla="*/ 42 h 60"/>
                  <a:gd name="T62" fmla="*/ 60 w 60"/>
                  <a:gd name="T63" fmla="*/ 36 h 60"/>
                  <a:gd name="T64" fmla="*/ 60 w 60"/>
                  <a:gd name="T65" fmla="*/ 30 h 6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0" h="60">
                    <a:moveTo>
                      <a:pt x="60" y="30"/>
                    </a:moveTo>
                    <a:lnTo>
                      <a:pt x="60" y="24"/>
                    </a:lnTo>
                    <a:lnTo>
                      <a:pt x="60" y="18"/>
                    </a:lnTo>
                    <a:lnTo>
                      <a:pt x="54" y="12"/>
                    </a:lnTo>
                    <a:lnTo>
                      <a:pt x="54" y="6"/>
                    </a:lnTo>
                    <a:lnTo>
                      <a:pt x="48" y="6"/>
                    </a:lnTo>
                    <a:lnTo>
                      <a:pt x="42" y="0"/>
                    </a:lnTo>
                    <a:lnTo>
                      <a:pt x="36" y="0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6" y="12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8" y="54"/>
                    </a:lnTo>
                    <a:lnTo>
                      <a:pt x="24" y="60"/>
                    </a:lnTo>
                    <a:lnTo>
                      <a:pt x="30" y="60"/>
                    </a:lnTo>
                    <a:lnTo>
                      <a:pt x="36" y="60"/>
                    </a:lnTo>
                    <a:lnTo>
                      <a:pt x="42" y="54"/>
                    </a:lnTo>
                    <a:lnTo>
                      <a:pt x="48" y="54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60" y="42"/>
                    </a:lnTo>
                    <a:lnTo>
                      <a:pt x="60" y="36"/>
                    </a:lnTo>
                    <a:lnTo>
                      <a:pt x="60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6" name="Freeform 290"/>
              <p:cNvSpPr/>
              <p:nvPr/>
            </p:nvSpPr>
            <p:spPr bwMode="auto">
              <a:xfrm>
                <a:off x="3492" y="1545"/>
                <a:ext cx="60" cy="60"/>
              </a:xfrm>
              <a:custGeom>
                <a:avLst/>
                <a:gdLst>
                  <a:gd name="T0" fmla="*/ 60 w 60"/>
                  <a:gd name="T1" fmla="*/ 30 h 60"/>
                  <a:gd name="T2" fmla="*/ 60 w 60"/>
                  <a:gd name="T3" fmla="*/ 24 h 60"/>
                  <a:gd name="T4" fmla="*/ 60 w 60"/>
                  <a:gd name="T5" fmla="*/ 18 h 60"/>
                  <a:gd name="T6" fmla="*/ 54 w 60"/>
                  <a:gd name="T7" fmla="*/ 12 h 60"/>
                  <a:gd name="T8" fmla="*/ 54 w 60"/>
                  <a:gd name="T9" fmla="*/ 6 h 60"/>
                  <a:gd name="T10" fmla="*/ 48 w 60"/>
                  <a:gd name="T11" fmla="*/ 6 h 60"/>
                  <a:gd name="T12" fmla="*/ 42 w 60"/>
                  <a:gd name="T13" fmla="*/ 0 h 60"/>
                  <a:gd name="T14" fmla="*/ 36 w 60"/>
                  <a:gd name="T15" fmla="*/ 0 h 60"/>
                  <a:gd name="T16" fmla="*/ 30 w 60"/>
                  <a:gd name="T17" fmla="*/ 0 h 60"/>
                  <a:gd name="T18" fmla="*/ 24 w 60"/>
                  <a:gd name="T19" fmla="*/ 0 h 60"/>
                  <a:gd name="T20" fmla="*/ 18 w 60"/>
                  <a:gd name="T21" fmla="*/ 0 h 60"/>
                  <a:gd name="T22" fmla="*/ 12 w 60"/>
                  <a:gd name="T23" fmla="*/ 6 h 60"/>
                  <a:gd name="T24" fmla="*/ 6 w 60"/>
                  <a:gd name="T25" fmla="*/ 6 h 60"/>
                  <a:gd name="T26" fmla="*/ 6 w 60"/>
                  <a:gd name="T27" fmla="*/ 12 h 60"/>
                  <a:gd name="T28" fmla="*/ 0 w 60"/>
                  <a:gd name="T29" fmla="*/ 18 h 60"/>
                  <a:gd name="T30" fmla="*/ 0 w 60"/>
                  <a:gd name="T31" fmla="*/ 24 h 60"/>
                  <a:gd name="T32" fmla="*/ 0 w 60"/>
                  <a:gd name="T33" fmla="*/ 30 h 60"/>
                  <a:gd name="T34" fmla="*/ 0 w 60"/>
                  <a:gd name="T35" fmla="*/ 36 h 60"/>
                  <a:gd name="T36" fmla="*/ 6 w 60"/>
                  <a:gd name="T37" fmla="*/ 42 h 60"/>
                  <a:gd name="T38" fmla="*/ 6 w 60"/>
                  <a:gd name="T39" fmla="*/ 48 h 60"/>
                  <a:gd name="T40" fmla="*/ 12 w 60"/>
                  <a:gd name="T41" fmla="*/ 48 h 60"/>
                  <a:gd name="T42" fmla="*/ 12 w 60"/>
                  <a:gd name="T43" fmla="*/ 54 h 60"/>
                  <a:gd name="T44" fmla="*/ 18 w 60"/>
                  <a:gd name="T45" fmla="*/ 54 h 60"/>
                  <a:gd name="T46" fmla="*/ 24 w 60"/>
                  <a:gd name="T47" fmla="*/ 60 h 60"/>
                  <a:gd name="T48" fmla="*/ 30 w 60"/>
                  <a:gd name="T49" fmla="*/ 60 h 60"/>
                  <a:gd name="T50" fmla="*/ 36 w 60"/>
                  <a:gd name="T51" fmla="*/ 60 h 60"/>
                  <a:gd name="T52" fmla="*/ 42 w 60"/>
                  <a:gd name="T53" fmla="*/ 54 h 60"/>
                  <a:gd name="T54" fmla="*/ 48 w 60"/>
                  <a:gd name="T55" fmla="*/ 54 h 60"/>
                  <a:gd name="T56" fmla="*/ 54 w 60"/>
                  <a:gd name="T57" fmla="*/ 48 h 60"/>
                  <a:gd name="T58" fmla="*/ 54 w 60"/>
                  <a:gd name="T59" fmla="*/ 42 h 60"/>
                  <a:gd name="T60" fmla="*/ 60 w 60"/>
                  <a:gd name="T61" fmla="*/ 42 h 60"/>
                  <a:gd name="T62" fmla="*/ 60 w 60"/>
                  <a:gd name="T63" fmla="*/ 36 h 60"/>
                  <a:gd name="T64" fmla="*/ 60 w 60"/>
                  <a:gd name="T65" fmla="*/ 30 h 6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0" h="60">
                    <a:moveTo>
                      <a:pt x="60" y="30"/>
                    </a:moveTo>
                    <a:lnTo>
                      <a:pt x="60" y="24"/>
                    </a:lnTo>
                    <a:lnTo>
                      <a:pt x="60" y="18"/>
                    </a:lnTo>
                    <a:lnTo>
                      <a:pt x="54" y="12"/>
                    </a:lnTo>
                    <a:lnTo>
                      <a:pt x="54" y="6"/>
                    </a:lnTo>
                    <a:lnTo>
                      <a:pt x="48" y="6"/>
                    </a:lnTo>
                    <a:lnTo>
                      <a:pt x="42" y="0"/>
                    </a:lnTo>
                    <a:lnTo>
                      <a:pt x="36" y="0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6" y="12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12" y="48"/>
                    </a:lnTo>
                    <a:lnTo>
                      <a:pt x="12" y="54"/>
                    </a:lnTo>
                    <a:lnTo>
                      <a:pt x="18" y="54"/>
                    </a:lnTo>
                    <a:lnTo>
                      <a:pt x="24" y="60"/>
                    </a:lnTo>
                    <a:lnTo>
                      <a:pt x="30" y="60"/>
                    </a:lnTo>
                    <a:lnTo>
                      <a:pt x="36" y="60"/>
                    </a:lnTo>
                    <a:lnTo>
                      <a:pt x="42" y="54"/>
                    </a:lnTo>
                    <a:lnTo>
                      <a:pt x="48" y="54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60" y="42"/>
                    </a:lnTo>
                    <a:lnTo>
                      <a:pt x="60" y="36"/>
                    </a:lnTo>
                    <a:lnTo>
                      <a:pt x="60" y="3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7" name="Freeform 291"/>
              <p:cNvSpPr/>
              <p:nvPr/>
            </p:nvSpPr>
            <p:spPr bwMode="auto">
              <a:xfrm>
                <a:off x="3528" y="1545"/>
                <a:ext cx="36" cy="24"/>
              </a:xfrm>
              <a:custGeom>
                <a:avLst/>
                <a:gdLst>
                  <a:gd name="T0" fmla="*/ 0 w 36"/>
                  <a:gd name="T1" fmla="*/ 24 h 24"/>
                  <a:gd name="T2" fmla="*/ 24 w 36"/>
                  <a:gd name="T3" fmla="*/ 0 h 24"/>
                  <a:gd name="T4" fmla="*/ 36 w 36"/>
                  <a:gd name="T5" fmla="*/ 18 h 24"/>
                  <a:gd name="T6" fmla="*/ 0 w 36"/>
                  <a:gd name="T7" fmla="*/ 24 h 2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6" h="24">
                    <a:moveTo>
                      <a:pt x="0" y="24"/>
                    </a:moveTo>
                    <a:lnTo>
                      <a:pt x="24" y="0"/>
                    </a:lnTo>
                    <a:lnTo>
                      <a:pt x="36" y="1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D1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8" name="Freeform 292"/>
              <p:cNvSpPr/>
              <p:nvPr/>
            </p:nvSpPr>
            <p:spPr bwMode="auto">
              <a:xfrm>
                <a:off x="3468" y="1563"/>
                <a:ext cx="30" cy="48"/>
              </a:xfrm>
              <a:custGeom>
                <a:avLst/>
                <a:gdLst>
                  <a:gd name="T0" fmla="*/ 6 w 30"/>
                  <a:gd name="T1" fmla="*/ 0 h 48"/>
                  <a:gd name="T2" fmla="*/ 0 w 30"/>
                  <a:gd name="T3" fmla="*/ 6 h 48"/>
                  <a:gd name="T4" fmla="*/ 0 w 30"/>
                  <a:gd name="T5" fmla="*/ 6 h 48"/>
                  <a:gd name="T6" fmla="*/ 0 w 30"/>
                  <a:gd name="T7" fmla="*/ 18 h 48"/>
                  <a:gd name="T8" fmla="*/ 0 w 30"/>
                  <a:gd name="T9" fmla="*/ 24 h 48"/>
                  <a:gd name="T10" fmla="*/ 0 w 30"/>
                  <a:gd name="T11" fmla="*/ 30 h 48"/>
                  <a:gd name="T12" fmla="*/ 6 w 30"/>
                  <a:gd name="T13" fmla="*/ 36 h 48"/>
                  <a:gd name="T14" fmla="*/ 6 w 30"/>
                  <a:gd name="T15" fmla="*/ 36 h 48"/>
                  <a:gd name="T16" fmla="*/ 12 w 30"/>
                  <a:gd name="T17" fmla="*/ 42 h 48"/>
                  <a:gd name="T18" fmla="*/ 18 w 30"/>
                  <a:gd name="T19" fmla="*/ 48 h 48"/>
                  <a:gd name="T20" fmla="*/ 24 w 30"/>
                  <a:gd name="T21" fmla="*/ 48 h 48"/>
                  <a:gd name="T22" fmla="*/ 30 w 30"/>
                  <a:gd name="T23" fmla="*/ 48 h 48"/>
                  <a:gd name="T24" fmla="*/ 30 w 30"/>
                  <a:gd name="T25" fmla="*/ 48 h 4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6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12" y="42"/>
                    </a:lnTo>
                    <a:lnTo>
                      <a:pt x="18" y="48"/>
                    </a:lnTo>
                    <a:lnTo>
                      <a:pt x="24" y="48"/>
                    </a:lnTo>
                    <a:lnTo>
                      <a:pt x="30" y="4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9" name="Freeform 293"/>
              <p:cNvSpPr/>
              <p:nvPr/>
            </p:nvSpPr>
            <p:spPr bwMode="auto">
              <a:xfrm>
                <a:off x="3774" y="1527"/>
                <a:ext cx="42" cy="60"/>
              </a:xfrm>
              <a:custGeom>
                <a:avLst/>
                <a:gdLst>
                  <a:gd name="T0" fmla="*/ 0 w 42"/>
                  <a:gd name="T1" fmla="*/ 30 h 60"/>
                  <a:gd name="T2" fmla="*/ 0 w 42"/>
                  <a:gd name="T3" fmla="*/ 24 h 60"/>
                  <a:gd name="T4" fmla="*/ 0 w 42"/>
                  <a:gd name="T5" fmla="*/ 18 h 60"/>
                  <a:gd name="T6" fmla="*/ 6 w 42"/>
                  <a:gd name="T7" fmla="*/ 12 h 60"/>
                  <a:gd name="T8" fmla="*/ 6 w 42"/>
                  <a:gd name="T9" fmla="*/ 6 h 60"/>
                  <a:gd name="T10" fmla="*/ 12 w 42"/>
                  <a:gd name="T11" fmla="*/ 0 h 60"/>
                  <a:gd name="T12" fmla="*/ 12 w 42"/>
                  <a:gd name="T13" fmla="*/ 0 h 60"/>
                  <a:gd name="T14" fmla="*/ 18 w 42"/>
                  <a:gd name="T15" fmla="*/ 0 h 60"/>
                  <a:gd name="T16" fmla="*/ 18 w 42"/>
                  <a:gd name="T17" fmla="*/ 0 h 60"/>
                  <a:gd name="T18" fmla="*/ 24 w 42"/>
                  <a:gd name="T19" fmla="*/ 0 h 60"/>
                  <a:gd name="T20" fmla="*/ 30 w 42"/>
                  <a:gd name="T21" fmla="*/ 0 h 60"/>
                  <a:gd name="T22" fmla="*/ 30 w 42"/>
                  <a:gd name="T23" fmla="*/ 6 h 60"/>
                  <a:gd name="T24" fmla="*/ 36 w 42"/>
                  <a:gd name="T25" fmla="*/ 6 h 60"/>
                  <a:gd name="T26" fmla="*/ 36 w 42"/>
                  <a:gd name="T27" fmla="*/ 12 h 60"/>
                  <a:gd name="T28" fmla="*/ 36 w 42"/>
                  <a:gd name="T29" fmla="*/ 18 h 60"/>
                  <a:gd name="T30" fmla="*/ 42 w 42"/>
                  <a:gd name="T31" fmla="*/ 24 h 60"/>
                  <a:gd name="T32" fmla="*/ 42 w 42"/>
                  <a:gd name="T33" fmla="*/ 30 h 60"/>
                  <a:gd name="T34" fmla="*/ 42 w 42"/>
                  <a:gd name="T35" fmla="*/ 36 h 60"/>
                  <a:gd name="T36" fmla="*/ 36 w 42"/>
                  <a:gd name="T37" fmla="*/ 42 h 60"/>
                  <a:gd name="T38" fmla="*/ 36 w 42"/>
                  <a:gd name="T39" fmla="*/ 42 h 60"/>
                  <a:gd name="T40" fmla="*/ 36 w 42"/>
                  <a:gd name="T41" fmla="*/ 48 h 60"/>
                  <a:gd name="T42" fmla="*/ 30 w 42"/>
                  <a:gd name="T43" fmla="*/ 54 h 60"/>
                  <a:gd name="T44" fmla="*/ 30 w 42"/>
                  <a:gd name="T45" fmla="*/ 54 h 60"/>
                  <a:gd name="T46" fmla="*/ 24 w 42"/>
                  <a:gd name="T47" fmla="*/ 60 h 60"/>
                  <a:gd name="T48" fmla="*/ 18 w 42"/>
                  <a:gd name="T49" fmla="*/ 60 h 60"/>
                  <a:gd name="T50" fmla="*/ 18 w 42"/>
                  <a:gd name="T51" fmla="*/ 60 h 60"/>
                  <a:gd name="T52" fmla="*/ 12 w 42"/>
                  <a:gd name="T53" fmla="*/ 54 h 60"/>
                  <a:gd name="T54" fmla="*/ 6 w 42"/>
                  <a:gd name="T55" fmla="*/ 54 h 60"/>
                  <a:gd name="T56" fmla="*/ 6 w 42"/>
                  <a:gd name="T57" fmla="*/ 48 h 60"/>
                  <a:gd name="T58" fmla="*/ 6 w 42"/>
                  <a:gd name="T59" fmla="*/ 42 h 60"/>
                  <a:gd name="T60" fmla="*/ 0 w 42"/>
                  <a:gd name="T61" fmla="*/ 36 h 60"/>
                  <a:gd name="T62" fmla="*/ 0 w 42"/>
                  <a:gd name="T63" fmla="*/ 36 h 60"/>
                  <a:gd name="T64" fmla="*/ 0 w 42"/>
                  <a:gd name="T65" fmla="*/ 30 h 6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2" h="60">
                    <a:moveTo>
                      <a:pt x="0" y="30"/>
                    </a:moveTo>
                    <a:lnTo>
                      <a:pt x="0" y="24"/>
                    </a:lnTo>
                    <a:lnTo>
                      <a:pt x="0" y="18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36" y="12"/>
                    </a:lnTo>
                    <a:lnTo>
                      <a:pt x="36" y="18"/>
                    </a:lnTo>
                    <a:lnTo>
                      <a:pt x="42" y="24"/>
                    </a:lnTo>
                    <a:lnTo>
                      <a:pt x="42" y="30"/>
                    </a:lnTo>
                    <a:lnTo>
                      <a:pt x="42" y="36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0" y="54"/>
                    </a:lnTo>
                    <a:lnTo>
                      <a:pt x="24" y="60"/>
                    </a:lnTo>
                    <a:lnTo>
                      <a:pt x="18" y="60"/>
                    </a:lnTo>
                    <a:lnTo>
                      <a:pt x="12" y="54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0" y="3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" name="Freeform 294"/>
              <p:cNvSpPr/>
              <p:nvPr/>
            </p:nvSpPr>
            <p:spPr bwMode="auto">
              <a:xfrm>
                <a:off x="3774" y="1527"/>
                <a:ext cx="42" cy="60"/>
              </a:xfrm>
              <a:custGeom>
                <a:avLst/>
                <a:gdLst>
                  <a:gd name="T0" fmla="*/ 0 w 42"/>
                  <a:gd name="T1" fmla="*/ 30 h 60"/>
                  <a:gd name="T2" fmla="*/ 0 w 42"/>
                  <a:gd name="T3" fmla="*/ 24 h 60"/>
                  <a:gd name="T4" fmla="*/ 0 w 42"/>
                  <a:gd name="T5" fmla="*/ 18 h 60"/>
                  <a:gd name="T6" fmla="*/ 6 w 42"/>
                  <a:gd name="T7" fmla="*/ 12 h 60"/>
                  <a:gd name="T8" fmla="*/ 6 w 42"/>
                  <a:gd name="T9" fmla="*/ 6 h 60"/>
                  <a:gd name="T10" fmla="*/ 12 w 42"/>
                  <a:gd name="T11" fmla="*/ 0 h 60"/>
                  <a:gd name="T12" fmla="*/ 12 w 42"/>
                  <a:gd name="T13" fmla="*/ 0 h 60"/>
                  <a:gd name="T14" fmla="*/ 18 w 42"/>
                  <a:gd name="T15" fmla="*/ 0 h 60"/>
                  <a:gd name="T16" fmla="*/ 18 w 42"/>
                  <a:gd name="T17" fmla="*/ 0 h 60"/>
                  <a:gd name="T18" fmla="*/ 24 w 42"/>
                  <a:gd name="T19" fmla="*/ 0 h 60"/>
                  <a:gd name="T20" fmla="*/ 30 w 42"/>
                  <a:gd name="T21" fmla="*/ 0 h 60"/>
                  <a:gd name="T22" fmla="*/ 30 w 42"/>
                  <a:gd name="T23" fmla="*/ 6 h 60"/>
                  <a:gd name="T24" fmla="*/ 36 w 42"/>
                  <a:gd name="T25" fmla="*/ 6 h 60"/>
                  <a:gd name="T26" fmla="*/ 36 w 42"/>
                  <a:gd name="T27" fmla="*/ 12 h 60"/>
                  <a:gd name="T28" fmla="*/ 36 w 42"/>
                  <a:gd name="T29" fmla="*/ 18 h 60"/>
                  <a:gd name="T30" fmla="*/ 42 w 42"/>
                  <a:gd name="T31" fmla="*/ 24 h 60"/>
                  <a:gd name="T32" fmla="*/ 42 w 42"/>
                  <a:gd name="T33" fmla="*/ 30 h 60"/>
                  <a:gd name="T34" fmla="*/ 42 w 42"/>
                  <a:gd name="T35" fmla="*/ 36 h 60"/>
                  <a:gd name="T36" fmla="*/ 36 w 42"/>
                  <a:gd name="T37" fmla="*/ 42 h 60"/>
                  <a:gd name="T38" fmla="*/ 36 w 42"/>
                  <a:gd name="T39" fmla="*/ 42 h 60"/>
                  <a:gd name="T40" fmla="*/ 36 w 42"/>
                  <a:gd name="T41" fmla="*/ 48 h 60"/>
                  <a:gd name="T42" fmla="*/ 30 w 42"/>
                  <a:gd name="T43" fmla="*/ 54 h 60"/>
                  <a:gd name="T44" fmla="*/ 30 w 42"/>
                  <a:gd name="T45" fmla="*/ 54 h 60"/>
                  <a:gd name="T46" fmla="*/ 24 w 42"/>
                  <a:gd name="T47" fmla="*/ 60 h 60"/>
                  <a:gd name="T48" fmla="*/ 18 w 42"/>
                  <a:gd name="T49" fmla="*/ 60 h 60"/>
                  <a:gd name="T50" fmla="*/ 18 w 42"/>
                  <a:gd name="T51" fmla="*/ 60 h 60"/>
                  <a:gd name="T52" fmla="*/ 12 w 42"/>
                  <a:gd name="T53" fmla="*/ 54 h 60"/>
                  <a:gd name="T54" fmla="*/ 6 w 42"/>
                  <a:gd name="T55" fmla="*/ 54 h 60"/>
                  <a:gd name="T56" fmla="*/ 6 w 42"/>
                  <a:gd name="T57" fmla="*/ 48 h 60"/>
                  <a:gd name="T58" fmla="*/ 6 w 42"/>
                  <a:gd name="T59" fmla="*/ 42 h 60"/>
                  <a:gd name="T60" fmla="*/ 0 w 42"/>
                  <a:gd name="T61" fmla="*/ 36 h 60"/>
                  <a:gd name="T62" fmla="*/ 0 w 42"/>
                  <a:gd name="T63" fmla="*/ 36 h 60"/>
                  <a:gd name="T64" fmla="*/ 0 w 42"/>
                  <a:gd name="T65" fmla="*/ 30 h 6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2" h="60">
                    <a:moveTo>
                      <a:pt x="0" y="30"/>
                    </a:moveTo>
                    <a:lnTo>
                      <a:pt x="0" y="24"/>
                    </a:lnTo>
                    <a:lnTo>
                      <a:pt x="0" y="18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36" y="12"/>
                    </a:lnTo>
                    <a:lnTo>
                      <a:pt x="36" y="18"/>
                    </a:lnTo>
                    <a:lnTo>
                      <a:pt x="42" y="24"/>
                    </a:lnTo>
                    <a:lnTo>
                      <a:pt x="42" y="30"/>
                    </a:lnTo>
                    <a:lnTo>
                      <a:pt x="42" y="36"/>
                    </a:lnTo>
                    <a:lnTo>
                      <a:pt x="36" y="42"/>
                    </a:lnTo>
                    <a:lnTo>
                      <a:pt x="36" y="48"/>
                    </a:lnTo>
                    <a:lnTo>
                      <a:pt x="30" y="54"/>
                    </a:lnTo>
                    <a:lnTo>
                      <a:pt x="24" y="60"/>
                    </a:lnTo>
                    <a:lnTo>
                      <a:pt x="18" y="60"/>
                    </a:lnTo>
                    <a:lnTo>
                      <a:pt x="12" y="54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0" y="36"/>
                    </a:lnTo>
                    <a:lnTo>
                      <a:pt x="0" y="3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" name="Freeform 295"/>
              <p:cNvSpPr/>
              <p:nvPr/>
            </p:nvSpPr>
            <p:spPr bwMode="auto">
              <a:xfrm>
                <a:off x="3768" y="1527"/>
                <a:ext cx="24" cy="24"/>
              </a:xfrm>
              <a:custGeom>
                <a:avLst/>
                <a:gdLst>
                  <a:gd name="T0" fmla="*/ 24 w 24"/>
                  <a:gd name="T1" fmla="*/ 24 h 24"/>
                  <a:gd name="T2" fmla="*/ 6 w 24"/>
                  <a:gd name="T3" fmla="*/ 0 h 24"/>
                  <a:gd name="T4" fmla="*/ 0 w 24"/>
                  <a:gd name="T5" fmla="*/ 18 h 24"/>
                  <a:gd name="T6" fmla="*/ 24 w 24"/>
                  <a:gd name="T7" fmla="*/ 24 h 2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4" h="24">
                    <a:moveTo>
                      <a:pt x="24" y="24"/>
                    </a:moveTo>
                    <a:lnTo>
                      <a:pt x="6" y="0"/>
                    </a:lnTo>
                    <a:lnTo>
                      <a:pt x="0" y="18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D1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" name="Freeform 296"/>
              <p:cNvSpPr/>
              <p:nvPr/>
            </p:nvSpPr>
            <p:spPr bwMode="auto">
              <a:xfrm>
                <a:off x="3810" y="1545"/>
                <a:ext cx="24" cy="48"/>
              </a:xfrm>
              <a:custGeom>
                <a:avLst/>
                <a:gdLst>
                  <a:gd name="T0" fmla="*/ 18 w 24"/>
                  <a:gd name="T1" fmla="*/ 0 h 48"/>
                  <a:gd name="T2" fmla="*/ 18 w 24"/>
                  <a:gd name="T3" fmla="*/ 0 h 48"/>
                  <a:gd name="T4" fmla="*/ 18 w 24"/>
                  <a:gd name="T5" fmla="*/ 6 h 48"/>
                  <a:gd name="T6" fmla="*/ 24 w 24"/>
                  <a:gd name="T7" fmla="*/ 18 h 48"/>
                  <a:gd name="T8" fmla="*/ 18 w 24"/>
                  <a:gd name="T9" fmla="*/ 24 h 48"/>
                  <a:gd name="T10" fmla="*/ 18 w 24"/>
                  <a:gd name="T11" fmla="*/ 30 h 48"/>
                  <a:gd name="T12" fmla="*/ 18 w 24"/>
                  <a:gd name="T13" fmla="*/ 36 h 48"/>
                  <a:gd name="T14" fmla="*/ 12 w 24"/>
                  <a:gd name="T15" fmla="*/ 36 h 48"/>
                  <a:gd name="T16" fmla="*/ 12 w 24"/>
                  <a:gd name="T17" fmla="*/ 42 h 48"/>
                  <a:gd name="T18" fmla="*/ 6 w 24"/>
                  <a:gd name="T19" fmla="*/ 48 h 48"/>
                  <a:gd name="T20" fmla="*/ 6 w 24"/>
                  <a:gd name="T21" fmla="*/ 48 h 48"/>
                  <a:gd name="T22" fmla="*/ 0 w 24"/>
                  <a:gd name="T23" fmla="*/ 48 h 48"/>
                  <a:gd name="T24" fmla="*/ 0 w 24"/>
                  <a:gd name="T25" fmla="*/ 48 h 4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4" h="48">
                    <a:moveTo>
                      <a:pt x="18" y="0"/>
                    </a:moveTo>
                    <a:lnTo>
                      <a:pt x="18" y="0"/>
                    </a:lnTo>
                    <a:lnTo>
                      <a:pt x="18" y="6"/>
                    </a:lnTo>
                    <a:lnTo>
                      <a:pt x="24" y="18"/>
                    </a:lnTo>
                    <a:lnTo>
                      <a:pt x="18" y="24"/>
                    </a:lnTo>
                    <a:lnTo>
                      <a:pt x="18" y="30"/>
                    </a:lnTo>
                    <a:lnTo>
                      <a:pt x="18" y="36"/>
                    </a:lnTo>
                    <a:lnTo>
                      <a:pt x="12" y="36"/>
                    </a:lnTo>
                    <a:lnTo>
                      <a:pt x="12" y="42"/>
                    </a:lnTo>
                    <a:lnTo>
                      <a:pt x="6" y="48"/>
                    </a:lnTo>
                    <a:lnTo>
                      <a:pt x="0" y="4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3" name="Freeform 297"/>
              <p:cNvSpPr/>
              <p:nvPr/>
            </p:nvSpPr>
            <p:spPr bwMode="auto">
              <a:xfrm>
                <a:off x="3660" y="1503"/>
                <a:ext cx="6" cy="36"/>
              </a:xfrm>
              <a:custGeom>
                <a:avLst/>
                <a:gdLst>
                  <a:gd name="T0" fmla="*/ 0 w 6"/>
                  <a:gd name="T1" fmla="*/ 0 h 36"/>
                  <a:gd name="T2" fmla="*/ 0 w 6"/>
                  <a:gd name="T3" fmla="*/ 12 h 36"/>
                  <a:gd name="T4" fmla="*/ 6 w 6"/>
                  <a:gd name="T5" fmla="*/ 36 h 3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" h="36">
                    <a:moveTo>
                      <a:pt x="0" y="0"/>
                    </a:moveTo>
                    <a:lnTo>
                      <a:pt x="0" y="12"/>
                    </a:lnTo>
                    <a:lnTo>
                      <a:pt x="6" y="3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4" name="Freeform 298"/>
              <p:cNvSpPr/>
              <p:nvPr/>
            </p:nvSpPr>
            <p:spPr bwMode="auto">
              <a:xfrm>
                <a:off x="3390" y="1593"/>
                <a:ext cx="276" cy="222"/>
              </a:xfrm>
              <a:custGeom>
                <a:avLst/>
                <a:gdLst>
                  <a:gd name="T0" fmla="*/ 276 w 276"/>
                  <a:gd name="T1" fmla="*/ 0 h 222"/>
                  <a:gd name="T2" fmla="*/ 276 w 276"/>
                  <a:gd name="T3" fmla="*/ 24 h 222"/>
                  <a:gd name="T4" fmla="*/ 276 w 276"/>
                  <a:gd name="T5" fmla="*/ 48 h 222"/>
                  <a:gd name="T6" fmla="*/ 270 w 276"/>
                  <a:gd name="T7" fmla="*/ 72 h 222"/>
                  <a:gd name="T8" fmla="*/ 270 w 276"/>
                  <a:gd name="T9" fmla="*/ 96 h 222"/>
                  <a:gd name="T10" fmla="*/ 264 w 276"/>
                  <a:gd name="T11" fmla="*/ 120 h 222"/>
                  <a:gd name="T12" fmla="*/ 258 w 276"/>
                  <a:gd name="T13" fmla="*/ 144 h 222"/>
                  <a:gd name="T14" fmla="*/ 228 w 276"/>
                  <a:gd name="T15" fmla="*/ 156 h 222"/>
                  <a:gd name="T16" fmla="*/ 198 w 276"/>
                  <a:gd name="T17" fmla="*/ 168 h 222"/>
                  <a:gd name="T18" fmla="*/ 162 w 276"/>
                  <a:gd name="T19" fmla="*/ 180 h 222"/>
                  <a:gd name="T20" fmla="*/ 132 w 276"/>
                  <a:gd name="T21" fmla="*/ 192 h 222"/>
                  <a:gd name="T22" fmla="*/ 96 w 276"/>
                  <a:gd name="T23" fmla="*/ 198 h 222"/>
                  <a:gd name="T24" fmla="*/ 66 w 276"/>
                  <a:gd name="T25" fmla="*/ 210 h 222"/>
                  <a:gd name="T26" fmla="*/ 30 w 276"/>
                  <a:gd name="T27" fmla="*/ 216 h 222"/>
                  <a:gd name="T28" fmla="*/ 0 w 276"/>
                  <a:gd name="T29" fmla="*/ 222 h 222"/>
                  <a:gd name="T30" fmla="*/ 0 w 276"/>
                  <a:gd name="T31" fmla="*/ 222 h 22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76" h="222">
                    <a:moveTo>
                      <a:pt x="276" y="0"/>
                    </a:moveTo>
                    <a:lnTo>
                      <a:pt x="276" y="24"/>
                    </a:lnTo>
                    <a:lnTo>
                      <a:pt x="276" y="48"/>
                    </a:lnTo>
                    <a:lnTo>
                      <a:pt x="270" y="72"/>
                    </a:lnTo>
                    <a:lnTo>
                      <a:pt x="270" y="96"/>
                    </a:lnTo>
                    <a:lnTo>
                      <a:pt x="264" y="120"/>
                    </a:lnTo>
                    <a:lnTo>
                      <a:pt x="258" y="144"/>
                    </a:lnTo>
                    <a:lnTo>
                      <a:pt x="228" y="156"/>
                    </a:lnTo>
                    <a:lnTo>
                      <a:pt x="198" y="168"/>
                    </a:lnTo>
                    <a:lnTo>
                      <a:pt x="162" y="180"/>
                    </a:lnTo>
                    <a:lnTo>
                      <a:pt x="132" y="192"/>
                    </a:lnTo>
                    <a:lnTo>
                      <a:pt x="96" y="198"/>
                    </a:lnTo>
                    <a:lnTo>
                      <a:pt x="66" y="210"/>
                    </a:lnTo>
                    <a:lnTo>
                      <a:pt x="30" y="216"/>
                    </a:lnTo>
                    <a:lnTo>
                      <a:pt x="0" y="22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5" name="Freeform 299"/>
              <p:cNvSpPr/>
              <p:nvPr/>
            </p:nvSpPr>
            <p:spPr bwMode="auto">
              <a:xfrm>
                <a:off x="3366" y="1497"/>
                <a:ext cx="258" cy="318"/>
              </a:xfrm>
              <a:custGeom>
                <a:avLst/>
                <a:gdLst>
                  <a:gd name="T0" fmla="*/ 24 w 258"/>
                  <a:gd name="T1" fmla="*/ 318 h 318"/>
                  <a:gd name="T2" fmla="*/ 24 w 258"/>
                  <a:gd name="T3" fmla="*/ 318 h 318"/>
                  <a:gd name="T4" fmla="*/ 18 w 258"/>
                  <a:gd name="T5" fmla="*/ 294 h 318"/>
                  <a:gd name="T6" fmla="*/ 12 w 258"/>
                  <a:gd name="T7" fmla="*/ 270 h 318"/>
                  <a:gd name="T8" fmla="*/ 6 w 258"/>
                  <a:gd name="T9" fmla="*/ 246 h 318"/>
                  <a:gd name="T10" fmla="*/ 6 w 258"/>
                  <a:gd name="T11" fmla="*/ 222 h 318"/>
                  <a:gd name="T12" fmla="*/ 0 w 258"/>
                  <a:gd name="T13" fmla="*/ 198 h 318"/>
                  <a:gd name="T14" fmla="*/ 0 w 258"/>
                  <a:gd name="T15" fmla="*/ 174 h 318"/>
                  <a:gd name="T16" fmla="*/ 0 w 258"/>
                  <a:gd name="T17" fmla="*/ 150 h 318"/>
                  <a:gd name="T18" fmla="*/ 6 w 258"/>
                  <a:gd name="T19" fmla="*/ 126 h 318"/>
                  <a:gd name="T20" fmla="*/ 6 w 258"/>
                  <a:gd name="T21" fmla="*/ 102 h 318"/>
                  <a:gd name="T22" fmla="*/ 12 w 258"/>
                  <a:gd name="T23" fmla="*/ 84 h 318"/>
                  <a:gd name="T24" fmla="*/ 12 w 258"/>
                  <a:gd name="T25" fmla="*/ 60 h 318"/>
                  <a:gd name="T26" fmla="*/ 24 w 258"/>
                  <a:gd name="T27" fmla="*/ 36 h 318"/>
                  <a:gd name="T28" fmla="*/ 30 w 258"/>
                  <a:gd name="T29" fmla="*/ 12 h 318"/>
                  <a:gd name="T30" fmla="*/ 36 w 258"/>
                  <a:gd name="T31" fmla="*/ 12 h 318"/>
                  <a:gd name="T32" fmla="*/ 66 w 258"/>
                  <a:gd name="T33" fmla="*/ 6 h 318"/>
                  <a:gd name="T34" fmla="*/ 102 w 258"/>
                  <a:gd name="T35" fmla="*/ 0 h 318"/>
                  <a:gd name="T36" fmla="*/ 132 w 258"/>
                  <a:gd name="T37" fmla="*/ 0 h 318"/>
                  <a:gd name="T38" fmla="*/ 162 w 258"/>
                  <a:gd name="T39" fmla="*/ 0 h 318"/>
                  <a:gd name="T40" fmla="*/ 198 w 258"/>
                  <a:gd name="T41" fmla="*/ 0 h 318"/>
                  <a:gd name="T42" fmla="*/ 228 w 258"/>
                  <a:gd name="T43" fmla="*/ 0 h 318"/>
                  <a:gd name="T44" fmla="*/ 258 w 258"/>
                  <a:gd name="T45" fmla="*/ 0 h 31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58" h="318">
                    <a:moveTo>
                      <a:pt x="24" y="318"/>
                    </a:moveTo>
                    <a:lnTo>
                      <a:pt x="24" y="318"/>
                    </a:lnTo>
                    <a:lnTo>
                      <a:pt x="18" y="294"/>
                    </a:lnTo>
                    <a:lnTo>
                      <a:pt x="12" y="270"/>
                    </a:lnTo>
                    <a:lnTo>
                      <a:pt x="6" y="246"/>
                    </a:lnTo>
                    <a:lnTo>
                      <a:pt x="6" y="222"/>
                    </a:lnTo>
                    <a:lnTo>
                      <a:pt x="0" y="198"/>
                    </a:lnTo>
                    <a:lnTo>
                      <a:pt x="0" y="174"/>
                    </a:lnTo>
                    <a:lnTo>
                      <a:pt x="0" y="150"/>
                    </a:lnTo>
                    <a:lnTo>
                      <a:pt x="6" y="126"/>
                    </a:lnTo>
                    <a:lnTo>
                      <a:pt x="6" y="102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24" y="36"/>
                    </a:lnTo>
                    <a:lnTo>
                      <a:pt x="30" y="12"/>
                    </a:lnTo>
                    <a:lnTo>
                      <a:pt x="36" y="12"/>
                    </a:lnTo>
                    <a:lnTo>
                      <a:pt x="66" y="6"/>
                    </a:lnTo>
                    <a:lnTo>
                      <a:pt x="102" y="0"/>
                    </a:lnTo>
                    <a:lnTo>
                      <a:pt x="132" y="0"/>
                    </a:lnTo>
                    <a:lnTo>
                      <a:pt x="162" y="0"/>
                    </a:lnTo>
                    <a:lnTo>
                      <a:pt x="198" y="0"/>
                    </a:lnTo>
                    <a:lnTo>
                      <a:pt x="228" y="0"/>
                    </a:lnTo>
                    <a:lnTo>
                      <a:pt x="25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6" name="Line 300"/>
              <p:cNvSpPr>
                <a:spLocks noChangeShapeType="1"/>
              </p:cNvSpPr>
              <p:nvPr/>
            </p:nvSpPr>
            <p:spPr bwMode="auto">
              <a:xfrm>
                <a:off x="3666" y="1587"/>
                <a:ext cx="6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7" name="Freeform 301"/>
              <p:cNvSpPr/>
              <p:nvPr/>
            </p:nvSpPr>
            <p:spPr bwMode="auto">
              <a:xfrm>
                <a:off x="3672" y="1479"/>
                <a:ext cx="246" cy="186"/>
              </a:xfrm>
              <a:custGeom>
                <a:avLst/>
                <a:gdLst>
                  <a:gd name="T0" fmla="*/ 0 w 246"/>
                  <a:gd name="T1" fmla="*/ 78 h 186"/>
                  <a:gd name="T2" fmla="*/ 54 w 246"/>
                  <a:gd name="T3" fmla="*/ 78 h 186"/>
                  <a:gd name="T4" fmla="*/ 60 w 246"/>
                  <a:gd name="T5" fmla="*/ 18 h 186"/>
                  <a:gd name="T6" fmla="*/ 66 w 246"/>
                  <a:gd name="T7" fmla="*/ 18 h 186"/>
                  <a:gd name="T8" fmla="*/ 78 w 246"/>
                  <a:gd name="T9" fmla="*/ 12 h 186"/>
                  <a:gd name="T10" fmla="*/ 96 w 246"/>
                  <a:gd name="T11" fmla="*/ 6 h 186"/>
                  <a:gd name="T12" fmla="*/ 114 w 246"/>
                  <a:gd name="T13" fmla="*/ 6 h 186"/>
                  <a:gd name="T14" fmla="*/ 132 w 246"/>
                  <a:gd name="T15" fmla="*/ 6 h 186"/>
                  <a:gd name="T16" fmla="*/ 150 w 246"/>
                  <a:gd name="T17" fmla="*/ 0 h 186"/>
                  <a:gd name="T18" fmla="*/ 168 w 246"/>
                  <a:gd name="T19" fmla="*/ 6 h 186"/>
                  <a:gd name="T20" fmla="*/ 186 w 246"/>
                  <a:gd name="T21" fmla="*/ 6 h 186"/>
                  <a:gd name="T22" fmla="*/ 204 w 246"/>
                  <a:gd name="T23" fmla="*/ 6 h 186"/>
                  <a:gd name="T24" fmla="*/ 222 w 246"/>
                  <a:gd name="T25" fmla="*/ 12 h 186"/>
                  <a:gd name="T26" fmla="*/ 240 w 246"/>
                  <a:gd name="T27" fmla="*/ 18 h 186"/>
                  <a:gd name="T28" fmla="*/ 240 w 246"/>
                  <a:gd name="T29" fmla="*/ 42 h 186"/>
                  <a:gd name="T30" fmla="*/ 240 w 246"/>
                  <a:gd name="T31" fmla="*/ 66 h 186"/>
                  <a:gd name="T32" fmla="*/ 246 w 246"/>
                  <a:gd name="T33" fmla="*/ 96 h 186"/>
                  <a:gd name="T34" fmla="*/ 246 w 246"/>
                  <a:gd name="T35" fmla="*/ 126 h 186"/>
                  <a:gd name="T36" fmla="*/ 246 w 246"/>
                  <a:gd name="T37" fmla="*/ 156 h 186"/>
                  <a:gd name="T38" fmla="*/ 240 w 246"/>
                  <a:gd name="T39" fmla="*/ 186 h 1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46" h="186">
                    <a:moveTo>
                      <a:pt x="0" y="78"/>
                    </a:moveTo>
                    <a:lnTo>
                      <a:pt x="54" y="78"/>
                    </a:lnTo>
                    <a:lnTo>
                      <a:pt x="60" y="18"/>
                    </a:lnTo>
                    <a:lnTo>
                      <a:pt x="66" y="18"/>
                    </a:lnTo>
                    <a:lnTo>
                      <a:pt x="78" y="12"/>
                    </a:lnTo>
                    <a:lnTo>
                      <a:pt x="96" y="6"/>
                    </a:lnTo>
                    <a:lnTo>
                      <a:pt x="114" y="6"/>
                    </a:lnTo>
                    <a:lnTo>
                      <a:pt x="132" y="6"/>
                    </a:lnTo>
                    <a:lnTo>
                      <a:pt x="150" y="0"/>
                    </a:lnTo>
                    <a:lnTo>
                      <a:pt x="168" y="6"/>
                    </a:lnTo>
                    <a:lnTo>
                      <a:pt x="186" y="6"/>
                    </a:lnTo>
                    <a:lnTo>
                      <a:pt x="204" y="6"/>
                    </a:lnTo>
                    <a:lnTo>
                      <a:pt x="222" y="12"/>
                    </a:lnTo>
                    <a:lnTo>
                      <a:pt x="240" y="18"/>
                    </a:lnTo>
                    <a:lnTo>
                      <a:pt x="240" y="42"/>
                    </a:lnTo>
                    <a:lnTo>
                      <a:pt x="240" y="66"/>
                    </a:lnTo>
                    <a:lnTo>
                      <a:pt x="246" y="96"/>
                    </a:lnTo>
                    <a:lnTo>
                      <a:pt x="246" y="126"/>
                    </a:lnTo>
                    <a:lnTo>
                      <a:pt x="246" y="156"/>
                    </a:lnTo>
                    <a:lnTo>
                      <a:pt x="240" y="18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8" name="Freeform 302"/>
              <p:cNvSpPr/>
              <p:nvPr/>
            </p:nvSpPr>
            <p:spPr bwMode="auto">
              <a:xfrm>
                <a:off x="3108" y="1587"/>
                <a:ext cx="258" cy="36"/>
              </a:xfrm>
              <a:custGeom>
                <a:avLst/>
                <a:gdLst>
                  <a:gd name="T0" fmla="*/ 258 w 258"/>
                  <a:gd name="T1" fmla="*/ 36 h 36"/>
                  <a:gd name="T2" fmla="*/ 210 w 258"/>
                  <a:gd name="T3" fmla="*/ 30 h 36"/>
                  <a:gd name="T4" fmla="*/ 168 w 258"/>
                  <a:gd name="T5" fmla="*/ 18 h 36"/>
                  <a:gd name="T6" fmla="*/ 126 w 258"/>
                  <a:gd name="T7" fmla="*/ 12 h 36"/>
                  <a:gd name="T8" fmla="*/ 78 w 258"/>
                  <a:gd name="T9" fmla="*/ 6 h 36"/>
                  <a:gd name="T10" fmla="*/ 36 w 258"/>
                  <a:gd name="T11" fmla="*/ 0 h 36"/>
                  <a:gd name="T12" fmla="*/ 0 w 258"/>
                  <a:gd name="T13" fmla="*/ 0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58" h="36">
                    <a:moveTo>
                      <a:pt x="258" y="36"/>
                    </a:moveTo>
                    <a:lnTo>
                      <a:pt x="210" y="30"/>
                    </a:lnTo>
                    <a:lnTo>
                      <a:pt x="168" y="18"/>
                    </a:lnTo>
                    <a:lnTo>
                      <a:pt x="126" y="12"/>
                    </a:lnTo>
                    <a:lnTo>
                      <a:pt x="78" y="6"/>
                    </a:lnTo>
                    <a:lnTo>
                      <a:pt x="36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9" name="Freeform 303"/>
              <p:cNvSpPr/>
              <p:nvPr/>
            </p:nvSpPr>
            <p:spPr bwMode="auto">
              <a:xfrm>
                <a:off x="3576" y="1941"/>
                <a:ext cx="204" cy="60"/>
              </a:xfrm>
              <a:custGeom>
                <a:avLst/>
                <a:gdLst>
                  <a:gd name="T0" fmla="*/ 0 w 204"/>
                  <a:gd name="T1" fmla="*/ 0 h 60"/>
                  <a:gd name="T2" fmla="*/ 12 w 204"/>
                  <a:gd name="T3" fmla="*/ 12 h 60"/>
                  <a:gd name="T4" fmla="*/ 24 w 204"/>
                  <a:gd name="T5" fmla="*/ 24 h 60"/>
                  <a:gd name="T6" fmla="*/ 36 w 204"/>
                  <a:gd name="T7" fmla="*/ 30 h 60"/>
                  <a:gd name="T8" fmla="*/ 54 w 204"/>
                  <a:gd name="T9" fmla="*/ 36 h 60"/>
                  <a:gd name="T10" fmla="*/ 66 w 204"/>
                  <a:gd name="T11" fmla="*/ 42 h 60"/>
                  <a:gd name="T12" fmla="*/ 78 w 204"/>
                  <a:gd name="T13" fmla="*/ 48 h 60"/>
                  <a:gd name="T14" fmla="*/ 96 w 204"/>
                  <a:gd name="T15" fmla="*/ 54 h 60"/>
                  <a:gd name="T16" fmla="*/ 108 w 204"/>
                  <a:gd name="T17" fmla="*/ 60 h 60"/>
                  <a:gd name="T18" fmla="*/ 126 w 204"/>
                  <a:gd name="T19" fmla="*/ 60 h 60"/>
                  <a:gd name="T20" fmla="*/ 144 w 204"/>
                  <a:gd name="T21" fmla="*/ 60 h 60"/>
                  <a:gd name="T22" fmla="*/ 156 w 204"/>
                  <a:gd name="T23" fmla="*/ 60 h 60"/>
                  <a:gd name="T24" fmla="*/ 174 w 204"/>
                  <a:gd name="T25" fmla="*/ 60 h 60"/>
                  <a:gd name="T26" fmla="*/ 186 w 204"/>
                  <a:gd name="T27" fmla="*/ 60 h 60"/>
                  <a:gd name="T28" fmla="*/ 204 w 204"/>
                  <a:gd name="T29" fmla="*/ 54 h 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04" h="60">
                    <a:moveTo>
                      <a:pt x="0" y="0"/>
                    </a:moveTo>
                    <a:lnTo>
                      <a:pt x="12" y="12"/>
                    </a:lnTo>
                    <a:lnTo>
                      <a:pt x="24" y="24"/>
                    </a:lnTo>
                    <a:lnTo>
                      <a:pt x="36" y="30"/>
                    </a:lnTo>
                    <a:lnTo>
                      <a:pt x="54" y="36"/>
                    </a:lnTo>
                    <a:lnTo>
                      <a:pt x="66" y="42"/>
                    </a:lnTo>
                    <a:lnTo>
                      <a:pt x="78" y="48"/>
                    </a:lnTo>
                    <a:lnTo>
                      <a:pt x="96" y="54"/>
                    </a:lnTo>
                    <a:lnTo>
                      <a:pt x="108" y="60"/>
                    </a:lnTo>
                    <a:lnTo>
                      <a:pt x="126" y="60"/>
                    </a:lnTo>
                    <a:lnTo>
                      <a:pt x="144" y="60"/>
                    </a:lnTo>
                    <a:lnTo>
                      <a:pt x="156" y="60"/>
                    </a:lnTo>
                    <a:lnTo>
                      <a:pt x="174" y="60"/>
                    </a:lnTo>
                    <a:lnTo>
                      <a:pt x="186" y="60"/>
                    </a:lnTo>
                    <a:lnTo>
                      <a:pt x="204" y="54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0" name="Freeform 304"/>
              <p:cNvSpPr/>
              <p:nvPr/>
            </p:nvSpPr>
            <p:spPr bwMode="auto">
              <a:xfrm>
                <a:off x="2940" y="1587"/>
                <a:ext cx="570" cy="588"/>
              </a:xfrm>
              <a:custGeom>
                <a:avLst/>
                <a:gdLst>
                  <a:gd name="T0" fmla="*/ 156 w 570"/>
                  <a:gd name="T1" fmla="*/ 0 h 588"/>
                  <a:gd name="T2" fmla="*/ 144 w 570"/>
                  <a:gd name="T3" fmla="*/ 0 h 588"/>
                  <a:gd name="T4" fmla="*/ 126 w 570"/>
                  <a:gd name="T5" fmla="*/ 0 h 588"/>
                  <a:gd name="T6" fmla="*/ 114 w 570"/>
                  <a:gd name="T7" fmla="*/ 6 h 588"/>
                  <a:gd name="T8" fmla="*/ 102 w 570"/>
                  <a:gd name="T9" fmla="*/ 18 h 588"/>
                  <a:gd name="T10" fmla="*/ 96 w 570"/>
                  <a:gd name="T11" fmla="*/ 30 h 588"/>
                  <a:gd name="T12" fmla="*/ 96 w 570"/>
                  <a:gd name="T13" fmla="*/ 48 h 588"/>
                  <a:gd name="T14" fmla="*/ 96 w 570"/>
                  <a:gd name="T15" fmla="*/ 60 h 588"/>
                  <a:gd name="T16" fmla="*/ 108 w 570"/>
                  <a:gd name="T17" fmla="*/ 72 h 588"/>
                  <a:gd name="T18" fmla="*/ 114 w 570"/>
                  <a:gd name="T19" fmla="*/ 84 h 588"/>
                  <a:gd name="T20" fmla="*/ 90 w 570"/>
                  <a:gd name="T21" fmla="*/ 102 h 588"/>
                  <a:gd name="T22" fmla="*/ 66 w 570"/>
                  <a:gd name="T23" fmla="*/ 126 h 588"/>
                  <a:gd name="T24" fmla="*/ 42 w 570"/>
                  <a:gd name="T25" fmla="*/ 150 h 588"/>
                  <a:gd name="T26" fmla="*/ 30 w 570"/>
                  <a:gd name="T27" fmla="*/ 180 h 588"/>
                  <a:gd name="T28" fmla="*/ 12 w 570"/>
                  <a:gd name="T29" fmla="*/ 210 h 588"/>
                  <a:gd name="T30" fmla="*/ 6 w 570"/>
                  <a:gd name="T31" fmla="*/ 240 h 588"/>
                  <a:gd name="T32" fmla="*/ 0 w 570"/>
                  <a:gd name="T33" fmla="*/ 276 h 588"/>
                  <a:gd name="T34" fmla="*/ 6 w 570"/>
                  <a:gd name="T35" fmla="*/ 306 h 588"/>
                  <a:gd name="T36" fmla="*/ 12 w 570"/>
                  <a:gd name="T37" fmla="*/ 342 h 588"/>
                  <a:gd name="T38" fmla="*/ 18 w 570"/>
                  <a:gd name="T39" fmla="*/ 372 h 588"/>
                  <a:gd name="T40" fmla="*/ 36 w 570"/>
                  <a:gd name="T41" fmla="*/ 402 h 588"/>
                  <a:gd name="T42" fmla="*/ 84 w 570"/>
                  <a:gd name="T43" fmla="*/ 450 h 588"/>
                  <a:gd name="T44" fmla="*/ 126 w 570"/>
                  <a:gd name="T45" fmla="*/ 486 h 588"/>
                  <a:gd name="T46" fmla="*/ 174 w 570"/>
                  <a:gd name="T47" fmla="*/ 510 h 588"/>
                  <a:gd name="T48" fmla="*/ 222 w 570"/>
                  <a:gd name="T49" fmla="*/ 534 h 588"/>
                  <a:gd name="T50" fmla="*/ 270 w 570"/>
                  <a:gd name="T51" fmla="*/ 558 h 588"/>
                  <a:gd name="T52" fmla="*/ 324 w 570"/>
                  <a:gd name="T53" fmla="*/ 570 h 588"/>
                  <a:gd name="T54" fmla="*/ 378 w 570"/>
                  <a:gd name="T55" fmla="*/ 582 h 588"/>
                  <a:gd name="T56" fmla="*/ 432 w 570"/>
                  <a:gd name="T57" fmla="*/ 588 h 588"/>
                  <a:gd name="T58" fmla="*/ 486 w 570"/>
                  <a:gd name="T59" fmla="*/ 588 h 588"/>
                  <a:gd name="T60" fmla="*/ 534 w 570"/>
                  <a:gd name="T61" fmla="*/ 588 h 588"/>
                  <a:gd name="T62" fmla="*/ 570 w 570"/>
                  <a:gd name="T63" fmla="*/ 582 h 58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70" h="588">
                    <a:moveTo>
                      <a:pt x="162" y="0"/>
                    </a:moveTo>
                    <a:lnTo>
                      <a:pt x="156" y="0"/>
                    </a:lnTo>
                    <a:lnTo>
                      <a:pt x="150" y="0"/>
                    </a:lnTo>
                    <a:lnTo>
                      <a:pt x="144" y="0"/>
                    </a:lnTo>
                    <a:lnTo>
                      <a:pt x="138" y="0"/>
                    </a:lnTo>
                    <a:lnTo>
                      <a:pt x="126" y="0"/>
                    </a:lnTo>
                    <a:lnTo>
                      <a:pt x="120" y="6"/>
                    </a:lnTo>
                    <a:lnTo>
                      <a:pt x="114" y="6"/>
                    </a:lnTo>
                    <a:lnTo>
                      <a:pt x="108" y="12"/>
                    </a:lnTo>
                    <a:lnTo>
                      <a:pt x="102" y="18"/>
                    </a:lnTo>
                    <a:lnTo>
                      <a:pt x="102" y="24"/>
                    </a:lnTo>
                    <a:lnTo>
                      <a:pt x="96" y="30"/>
                    </a:lnTo>
                    <a:lnTo>
                      <a:pt x="96" y="36"/>
                    </a:lnTo>
                    <a:lnTo>
                      <a:pt x="96" y="48"/>
                    </a:lnTo>
                    <a:lnTo>
                      <a:pt x="96" y="54"/>
                    </a:lnTo>
                    <a:lnTo>
                      <a:pt x="96" y="60"/>
                    </a:lnTo>
                    <a:lnTo>
                      <a:pt x="102" y="66"/>
                    </a:lnTo>
                    <a:lnTo>
                      <a:pt x="108" y="72"/>
                    </a:lnTo>
                    <a:lnTo>
                      <a:pt x="108" y="78"/>
                    </a:lnTo>
                    <a:lnTo>
                      <a:pt x="114" y="84"/>
                    </a:lnTo>
                    <a:lnTo>
                      <a:pt x="102" y="90"/>
                    </a:lnTo>
                    <a:lnTo>
                      <a:pt x="90" y="102"/>
                    </a:lnTo>
                    <a:lnTo>
                      <a:pt x="78" y="114"/>
                    </a:lnTo>
                    <a:lnTo>
                      <a:pt x="66" y="126"/>
                    </a:lnTo>
                    <a:lnTo>
                      <a:pt x="54" y="138"/>
                    </a:lnTo>
                    <a:lnTo>
                      <a:pt x="42" y="150"/>
                    </a:lnTo>
                    <a:lnTo>
                      <a:pt x="36" y="168"/>
                    </a:lnTo>
                    <a:lnTo>
                      <a:pt x="30" y="180"/>
                    </a:lnTo>
                    <a:lnTo>
                      <a:pt x="18" y="192"/>
                    </a:lnTo>
                    <a:lnTo>
                      <a:pt x="12" y="210"/>
                    </a:lnTo>
                    <a:lnTo>
                      <a:pt x="12" y="228"/>
                    </a:lnTo>
                    <a:lnTo>
                      <a:pt x="6" y="240"/>
                    </a:lnTo>
                    <a:lnTo>
                      <a:pt x="6" y="258"/>
                    </a:lnTo>
                    <a:lnTo>
                      <a:pt x="0" y="276"/>
                    </a:lnTo>
                    <a:lnTo>
                      <a:pt x="0" y="294"/>
                    </a:lnTo>
                    <a:lnTo>
                      <a:pt x="6" y="306"/>
                    </a:lnTo>
                    <a:lnTo>
                      <a:pt x="6" y="324"/>
                    </a:lnTo>
                    <a:lnTo>
                      <a:pt x="12" y="342"/>
                    </a:lnTo>
                    <a:lnTo>
                      <a:pt x="12" y="360"/>
                    </a:lnTo>
                    <a:lnTo>
                      <a:pt x="18" y="372"/>
                    </a:lnTo>
                    <a:lnTo>
                      <a:pt x="24" y="390"/>
                    </a:lnTo>
                    <a:lnTo>
                      <a:pt x="36" y="402"/>
                    </a:lnTo>
                    <a:lnTo>
                      <a:pt x="54" y="426"/>
                    </a:lnTo>
                    <a:lnTo>
                      <a:pt x="84" y="450"/>
                    </a:lnTo>
                    <a:lnTo>
                      <a:pt x="102" y="468"/>
                    </a:lnTo>
                    <a:lnTo>
                      <a:pt x="126" y="486"/>
                    </a:lnTo>
                    <a:lnTo>
                      <a:pt x="150" y="498"/>
                    </a:lnTo>
                    <a:lnTo>
                      <a:pt x="174" y="510"/>
                    </a:lnTo>
                    <a:lnTo>
                      <a:pt x="198" y="522"/>
                    </a:lnTo>
                    <a:lnTo>
                      <a:pt x="222" y="534"/>
                    </a:lnTo>
                    <a:lnTo>
                      <a:pt x="246" y="546"/>
                    </a:lnTo>
                    <a:lnTo>
                      <a:pt x="270" y="558"/>
                    </a:lnTo>
                    <a:lnTo>
                      <a:pt x="294" y="564"/>
                    </a:lnTo>
                    <a:lnTo>
                      <a:pt x="324" y="570"/>
                    </a:lnTo>
                    <a:lnTo>
                      <a:pt x="348" y="576"/>
                    </a:lnTo>
                    <a:lnTo>
                      <a:pt x="378" y="582"/>
                    </a:lnTo>
                    <a:lnTo>
                      <a:pt x="402" y="588"/>
                    </a:lnTo>
                    <a:lnTo>
                      <a:pt x="432" y="588"/>
                    </a:lnTo>
                    <a:lnTo>
                      <a:pt x="456" y="588"/>
                    </a:lnTo>
                    <a:lnTo>
                      <a:pt x="486" y="588"/>
                    </a:lnTo>
                    <a:lnTo>
                      <a:pt x="510" y="588"/>
                    </a:lnTo>
                    <a:lnTo>
                      <a:pt x="534" y="588"/>
                    </a:lnTo>
                    <a:lnTo>
                      <a:pt x="564" y="582"/>
                    </a:lnTo>
                    <a:lnTo>
                      <a:pt x="570" y="58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1" name="Freeform 305"/>
              <p:cNvSpPr/>
              <p:nvPr/>
            </p:nvSpPr>
            <p:spPr bwMode="auto">
              <a:xfrm>
                <a:off x="3714" y="1425"/>
                <a:ext cx="72" cy="54"/>
              </a:xfrm>
              <a:custGeom>
                <a:avLst/>
                <a:gdLst>
                  <a:gd name="T0" fmla="*/ 72 w 72"/>
                  <a:gd name="T1" fmla="*/ 54 h 54"/>
                  <a:gd name="T2" fmla="*/ 60 w 72"/>
                  <a:gd name="T3" fmla="*/ 42 h 54"/>
                  <a:gd name="T4" fmla="*/ 48 w 72"/>
                  <a:gd name="T5" fmla="*/ 30 h 54"/>
                  <a:gd name="T6" fmla="*/ 30 w 72"/>
                  <a:gd name="T7" fmla="*/ 18 h 54"/>
                  <a:gd name="T8" fmla="*/ 18 w 72"/>
                  <a:gd name="T9" fmla="*/ 6 h 54"/>
                  <a:gd name="T10" fmla="*/ 0 w 72"/>
                  <a:gd name="T11" fmla="*/ 0 h 5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2" h="54">
                    <a:moveTo>
                      <a:pt x="72" y="54"/>
                    </a:moveTo>
                    <a:lnTo>
                      <a:pt x="60" y="42"/>
                    </a:lnTo>
                    <a:lnTo>
                      <a:pt x="48" y="30"/>
                    </a:lnTo>
                    <a:lnTo>
                      <a:pt x="30" y="18"/>
                    </a:lnTo>
                    <a:lnTo>
                      <a:pt x="18" y="6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2" name="Freeform 306"/>
              <p:cNvSpPr/>
              <p:nvPr/>
            </p:nvSpPr>
            <p:spPr bwMode="auto">
              <a:xfrm>
                <a:off x="3948" y="1821"/>
                <a:ext cx="48" cy="222"/>
              </a:xfrm>
              <a:custGeom>
                <a:avLst/>
                <a:gdLst>
                  <a:gd name="T0" fmla="*/ 12 w 48"/>
                  <a:gd name="T1" fmla="*/ 222 h 222"/>
                  <a:gd name="T2" fmla="*/ 24 w 48"/>
                  <a:gd name="T3" fmla="*/ 210 h 222"/>
                  <a:gd name="T4" fmla="*/ 30 w 48"/>
                  <a:gd name="T5" fmla="*/ 198 h 222"/>
                  <a:gd name="T6" fmla="*/ 36 w 48"/>
                  <a:gd name="T7" fmla="*/ 186 h 222"/>
                  <a:gd name="T8" fmla="*/ 42 w 48"/>
                  <a:gd name="T9" fmla="*/ 168 h 222"/>
                  <a:gd name="T10" fmla="*/ 42 w 48"/>
                  <a:gd name="T11" fmla="*/ 156 h 222"/>
                  <a:gd name="T12" fmla="*/ 48 w 48"/>
                  <a:gd name="T13" fmla="*/ 144 h 222"/>
                  <a:gd name="T14" fmla="*/ 48 w 48"/>
                  <a:gd name="T15" fmla="*/ 126 h 222"/>
                  <a:gd name="T16" fmla="*/ 48 w 48"/>
                  <a:gd name="T17" fmla="*/ 114 h 222"/>
                  <a:gd name="T18" fmla="*/ 48 w 48"/>
                  <a:gd name="T19" fmla="*/ 102 h 222"/>
                  <a:gd name="T20" fmla="*/ 42 w 48"/>
                  <a:gd name="T21" fmla="*/ 84 h 222"/>
                  <a:gd name="T22" fmla="*/ 42 w 48"/>
                  <a:gd name="T23" fmla="*/ 72 h 222"/>
                  <a:gd name="T24" fmla="*/ 36 w 48"/>
                  <a:gd name="T25" fmla="*/ 60 h 222"/>
                  <a:gd name="T26" fmla="*/ 30 w 48"/>
                  <a:gd name="T27" fmla="*/ 48 h 222"/>
                  <a:gd name="T28" fmla="*/ 24 w 48"/>
                  <a:gd name="T29" fmla="*/ 36 h 222"/>
                  <a:gd name="T30" fmla="*/ 18 w 48"/>
                  <a:gd name="T31" fmla="*/ 24 h 222"/>
                  <a:gd name="T32" fmla="*/ 6 w 48"/>
                  <a:gd name="T33" fmla="*/ 12 h 222"/>
                  <a:gd name="T34" fmla="*/ 0 w 48"/>
                  <a:gd name="T35" fmla="*/ 0 h 22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8" h="222">
                    <a:moveTo>
                      <a:pt x="12" y="222"/>
                    </a:moveTo>
                    <a:lnTo>
                      <a:pt x="24" y="210"/>
                    </a:lnTo>
                    <a:lnTo>
                      <a:pt x="30" y="198"/>
                    </a:lnTo>
                    <a:lnTo>
                      <a:pt x="36" y="186"/>
                    </a:lnTo>
                    <a:lnTo>
                      <a:pt x="42" y="168"/>
                    </a:lnTo>
                    <a:lnTo>
                      <a:pt x="42" y="156"/>
                    </a:lnTo>
                    <a:lnTo>
                      <a:pt x="48" y="144"/>
                    </a:lnTo>
                    <a:lnTo>
                      <a:pt x="48" y="126"/>
                    </a:lnTo>
                    <a:lnTo>
                      <a:pt x="48" y="114"/>
                    </a:lnTo>
                    <a:lnTo>
                      <a:pt x="48" y="102"/>
                    </a:lnTo>
                    <a:lnTo>
                      <a:pt x="42" y="84"/>
                    </a:lnTo>
                    <a:lnTo>
                      <a:pt x="42" y="72"/>
                    </a:lnTo>
                    <a:lnTo>
                      <a:pt x="36" y="60"/>
                    </a:lnTo>
                    <a:lnTo>
                      <a:pt x="30" y="48"/>
                    </a:lnTo>
                    <a:lnTo>
                      <a:pt x="24" y="36"/>
                    </a:lnTo>
                    <a:lnTo>
                      <a:pt x="18" y="24"/>
                    </a:lnTo>
                    <a:lnTo>
                      <a:pt x="6" y="12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3" name="Freeform 307"/>
              <p:cNvSpPr/>
              <p:nvPr/>
            </p:nvSpPr>
            <p:spPr bwMode="auto">
              <a:xfrm>
                <a:off x="3774" y="2019"/>
                <a:ext cx="336" cy="234"/>
              </a:xfrm>
              <a:custGeom>
                <a:avLst/>
                <a:gdLst>
                  <a:gd name="T0" fmla="*/ 0 w 336"/>
                  <a:gd name="T1" fmla="*/ 156 h 234"/>
                  <a:gd name="T2" fmla="*/ 30 w 336"/>
                  <a:gd name="T3" fmla="*/ 144 h 234"/>
                  <a:gd name="T4" fmla="*/ 60 w 336"/>
                  <a:gd name="T5" fmla="*/ 138 h 234"/>
                  <a:gd name="T6" fmla="*/ 90 w 336"/>
                  <a:gd name="T7" fmla="*/ 120 h 234"/>
                  <a:gd name="T8" fmla="*/ 102 w 336"/>
                  <a:gd name="T9" fmla="*/ 102 h 234"/>
                  <a:gd name="T10" fmla="*/ 108 w 336"/>
                  <a:gd name="T11" fmla="*/ 78 h 234"/>
                  <a:gd name="T12" fmla="*/ 132 w 336"/>
                  <a:gd name="T13" fmla="*/ 42 h 234"/>
                  <a:gd name="T14" fmla="*/ 156 w 336"/>
                  <a:gd name="T15" fmla="*/ 18 h 234"/>
                  <a:gd name="T16" fmla="*/ 174 w 336"/>
                  <a:gd name="T17" fmla="*/ 6 h 234"/>
                  <a:gd name="T18" fmla="*/ 198 w 336"/>
                  <a:gd name="T19" fmla="*/ 0 h 234"/>
                  <a:gd name="T20" fmla="*/ 216 w 336"/>
                  <a:gd name="T21" fmla="*/ 0 h 234"/>
                  <a:gd name="T22" fmla="*/ 240 w 336"/>
                  <a:gd name="T23" fmla="*/ 6 h 234"/>
                  <a:gd name="T24" fmla="*/ 258 w 336"/>
                  <a:gd name="T25" fmla="*/ 18 h 234"/>
                  <a:gd name="T26" fmla="*/ 276 w 336"/>
                  <a:gd name="T27" fmla="*/ 30 h 234"/>
                  <a:gd name="T28" fmla="*/ 294 w 336"/>
                  <a:gd name="T29" fmla="*/ 42 h 234"/>
                  <a:gd name="T30" fmla="*/ 306 w 336"/>
                  <a:gd name="T31" fmla="*/ 66 h 234"/>
                  <a:gd name="T32" fmla="*/ 300 w 336"/>
                  <a:gd name="T33" fmla="*/ 84 h 234"/>
                  <a:gd name="T34" fmla="*/ 318 w 336"/>
                  <a:gd name="T35" fmla="*/ 90 h 234"/>
                  <a:gd name="T36" fmla="*/ 336 w 336"/>
                  <a:gd name="T37" fmla="*/ 102 h 234"/>
                  <a:gd name="T38" fmla="*/ 336 w 336"/>
                  <a:gd name="T39" fmla="*/ 114 h 234"/>
                  <a:gd name="T40" fmla="*/ 336 w 336"/>
                  <a:gd name="T41" fmla="*/ 132 h 234"/>
                  <a:gd name="T42" fmla="*/ 330 w 336"/>
                  <a:gd name="T43" fmla="*/ 138 h 234"/>
                  <a:gd name="T44" fmla="*/ 318 w 336"/>
                  <a:gd name="T45" fmla="*/ 144 h 234"/>
                  <a:gd name="T46" fmla="*/ 282 w 336"/>
                  <a:gd name="T47" fmla="*/ 150 h 234"/>
                  <a:gd name="T48" fmla="*/ 288 w 336"/>
                  <a:gd name="T49" fmla="*/ 156 h 234"/>
                  <a:gd name="T50" fmla="*/ 288 w 336"/>
                  <a:gd name="T51" fmla="*/ 168 h 234"/>
                  <a:gd name="T52" fmla="*/ 282 w 336"/>
                  <a:gd name="T53" fmla="*/ 180 h 234"/>
                  <a:gd name="T54" fmla="*/ 264 w 336"/>
                  <a:gd name="T55" fmla="*/ 192 h 234"/>
                  <a:gd name="T56" fmla="*/ 246 w 336"/>
                  <a:gd name="T57" fmla="*/ 192 h 234"/>
                  <a:gd name="T58" fmla="*/ 240 w 336"/>
                  <a:gd name="T59" fmla="*/ 192 h 234"/>
                  <a:gd name="T60" fmla="*/ 240 w 336"/>
                  <a:gd name="T61" fmla="*/ 204 h 234"/>
                  <a:gd name="T62" fmla="*/ 234 w 336"/>
                  <a:gd name="T63" fmla="*/ 210 h 234"/>
                  <a:gd name="T64" fmla="*/ 222 w 336"/>
                  <a:gd name="T65" fmla="*/ 216 h 234"/>
                  <a:gd name="T66" fmla="*/ 204 w 336"/>
                  <a:gd name="T67" fmla="*/ 216 h 234"/>
                  <a:gd name="T68" fmla="*/ 168 w 336"/>
                  <a:gd name="T69" fmla="*/ 210 h 234"/>
                  <a:gd name="T70" fmla="*/ 138 w 336"/>
                  <a:gd name="T71" fmla="*/ 210 h 234"/>
                  <a:gd name="T72" fmla="*/ 108 w 336"/>
                  <a:gd name="T73" fmla="*/ 216 h 234"/>
                  <a:gd name="T74" fmla="*/ 84 w 336"/>
                  <a:gd name="T75" fmla="*/ 228 h 234"/>
                  <a:gd name="T76" fmla="*/ 60 w 336"/>
                  <a:gd name="T77" fmla="*/ 234 h 234"/>
                  <a:gd name="T78" fmla="*/ 0 w 336"/>
                  <a:gd name="T79" fmla="*/ 156 h 23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336" h="234">
                    <a:moveTo>
                      <a:pt x="0" y="156"/>
                    </a:moveTo>
                    <a:lnTo>
                      <a:pt x="30" y="144"/>
                    </a:lnTo>
                    <a:lnTo>
                      <a:pt x="60" y="138"/>
                    </a:lnTo>
                    <a:lnTo>
                      <a:pt x="90" y="120"/>
                    </a:lnTo>
                    <a:lnTo>
                      <a:pt x="102" y="102"/>
                    </a:lnTo>
                    <a:lnTo>
                      <a:pt x="108" y="78"/>
                    </a:lnTo>
                    <a:lnTo>
                      <a:pt x="132" y="42"/>
                    </a:lnTo>
                    <a:lnTo>
                      <a:pt x="156" y="18"/>
                    </a:lnTo>
                    <a:lnTo>
                      <a:pt x="174" y="6"/>
                    </a:lnTo>
                    <a:lnTo>
                      <a:pt x="198" y="0"/>
                    </a:lnTo>
                    <a:lnTo>
                      <a:pt x="216" y="0"/>
                    </a:lnTo>
                    <a:lnTo>
                      <a:pt x="240" y="6"/>
                    </a:lnTo>
                    <a:lnTo>
                      <a:pt x="258" y="18"/>
                    </a:lnTo>
                    <a:lnTo>
                      <a:pt x="276" y="30"/>
                    </a:lnTo>
                    <a:lnTo>
                      <a:pt x="294" y="42"/>
                    </a:lnTo>
                    <a:lnTo>
                      <a:pt x="306" y="66"/>
                    </a:lnTo>
                    <a:lnTo>
                      <a:pt x="300" y="84"/>
                    </a:lnTo>
                    <a:lnTo>
                      <a:pt x="318" y="90"/>
                    </a:lnTo>
                    <a:lnTo>
                      <a:pt x="336" y="102"/>
                    </a:lnTo>
                    <a:lnTo>
                      <a:pt x="336" y="114"/>
                    </a:lnTo>
                    <a:lnTo>
                      <a:pt x="336" y="132"/>
                    </a:lnTo>
                    <a:lnTo>
                      <a:pt x="330" y="138"/>
                    </a:lnTo>
                    <a:lnTo>
                      <a:pt x="318" y="144"/>
                    </a:lnTo>
                    <a:lnTo>
                      <a:pt x="282" y="150"/>
                    </a:lnTo>
                    <a:lnTo>
                      <a:pt x="288" y="156"/>
                    </a:lnTo>
                    <a:lnTo>
                      <a:pt x="288" y="168"/>
                    </a:lnTo>
                    <a:lnTo>
                      <a:pt x="282" y="180"/>
                    </a:lnTo>
                    <a:lnTo>
                      <a:pt x="264" y="192"/>
                    </a:lnTo>
                    <a:lnTo>
                      <a:pt x="246" y="192"/>
                    </a:lnTo>
                    <a:lnTo>
                      <a:pt x="240" y="192"/>
                    </a:lnTo>
                    <a:lnTo>
                      <a:pt x="240" y="204"/>
                    </a:lnTo>
                    <a:lnTo>
                      <a:pt x="234" y="210"/>
                    </a:lnTo>
                    <a:lnTo>
                      <a:pt x="222" y="216"/>
                    </a:lnTo>
                    <a:lnTo>
                      <a:pt x="204" y="216"/>
                    </a:lnTo>
                    <a:lnTo>
                      <a:pt x="168" y="210"/>
                    </a:lnTo>
                    <a:lnTo>
                      <a:pt x="138" y="210"/>
                    </a:lnTo>
                    <a:lnTo>
                      <a:pt x="108" y="216"/>
                    </a:lnTo>
                    <a:lnTo>
                      <a:pt x="84" y="228"/>
                    </a:lnTo>
                    <a:lnTo>
                      <a:pt x="60" y="234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FF99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4" name="Freeform 308"/>
              <p:cNvSpPr/>
              <p:nvPr/>
            </p:nvSpPr>
            <p:spPr bwMode="auto">
              <a:xfrm>
                <a:off x="3774" y="2019"/>
                <a:ext cx="336" cy="234"/>
              </a:xfrm>
              <a:custGeom>
                <a:avLst/>
                <a:gdLst>
                  <a:gd name="T0" fmla="*/ 0 w 336"/>
                  <a:gd name="T1" fmla="*/ 156 h 234"/>
                  <a:gd name="T2" fmla="*/ 30 w 336"/>
                  <a:gd name="T3" fmla="*/ 144 h 234"/>
                  <a:gd name="T4" fmla="*/ 60 w 336"/>
                  <a:gd name="T5" fmla="*/ 138 h 234"/>
                  <a:gd name="T6" fmla="*/ 90 w 336"/>
                  <a:gd name="T7" fmla="*/ 120 h 234"/>
                  <a:gd name="T8" fmla="*/ 102 w 336"/>
                  <a:gd name="T9" fmla="*/ 102 h 234"/>
                  <a:gd name="T10" fmla="*/ 108 w 336"/>
                  <a:gd name="T11" fmla="*/ 78 h 234"/>
                  <a:gd name="T12" fmla="*/ 132 w 336"/>
                  <a:gd name="T13" fmla="*/ 42 h 234"/>
                  <a:gd name="T14" fmla="*/ 156 w 336"/>
                  <a:gd name="T15" fmla="*/ 18 h 234"/>
                  <a:gd name="T16" fmla="*/ 174 w 336"/>
                  <a:gd name="T17" fmla="*/ 6 h 234"/>
                  <a:gd name="T18" fmla="*/ 198 w 336"/>
                  <a:gd name="T19" fmla="*/ 0 h 234"/>
                  <a:gd name="T20" fmla="*/ 216 w 336"/>
                  <a:gd name="T21" fmla="*/ 0 h 234"/>
                  <a:gd name="T22" fmla="*/ 240 w 336"/>
                  <a:gd name="T23" fmla="*/ 6 h 234"/>
                  <a:gd name="T24" fmla="*/ 258 w 336"/>
                  <a:gd name="T25" fmla="*/ 18 h 234"/>
                  <a:gd name="T26" fmla="*/ 276 w 336"/>
                  <a:gd name="T27" fmla="*/ 30 h 234"/>
                  <a:gd name="T28" fmla="*/ 294 w 336"/>
                  <a:gd name="T29" fmla="*/ 42 h 234"/>
                  <a:gd name="T30" fmla="*/ 306 w 336"/>
                  <a:gd name="T31" fmla="*/ 66 h 234"/>
                  <a:gd name="T32" fmla="*/ 300 w 336"/>
                  <a:gd name="T33" fmla="*/ 84 h 234"/>
                  <a:gd name="T34" fmla="*/ 318 w 336"/>
                  <a:gd name="T35" fmla="*/ 90 h 234"/>
                  <a:gd name="T36" fmla="*/ 336 w 336"/>
                  <a:gd name="T37" fmla="*/ 102 h 234"/>
                  <a:gd name="T38" fmla="*/ 336 w 336"/>
                  <a:gd name="T39" fmla="*/ 114 h 234"/>
                  <a:gd name="T40" fmla="*/ 336 w 336"/>
                  <a:gd name="T41" fmla="*/ 132 h 234"/>
                  <a:gd name="T42" fmla="*/ 330 w 336"/>
                  <a:gd name="T43" fmla="*/ 138 h 234"/>
                  <a:gd name="T44" fmla="*/ 318 w 336"/>
                  <a:gd name="T45" fmla="*/ 144 h 234"/>
                  <a:gd name="T46" fmla="*/ 282 w 336"/>
                  <a:gd name="T47" fmla="*/ 150 h 234"/>
                  <a:gd name="T48" fmla="*/ 288 w 336"/>
                  <a:gd name="T49" fmla="*/ 156 h 234"/>
                  <a:gd name="T50" fmla="*/ 288 w 336"/>
                  <a:gd name="T51" fmla="*/ 168 h 234"/>
                  <a:gd name="T52" fmla="*/ 282 w 336"/>
                  <a:gd name="T53" fmla="*/ 180 h 234"/>
                  <a:gd name="T54" fmla="*/ 264 w 336"/>
                  <a:gd name="T55" fmla="*/ 192 h 234"/>
                  <a:gd name="T56" fmla="*/ 246 w 336"/>
                  <a:gd name="T57" fmla="*/ 192 h 234"/>
                  <a:gd name="T58" fmla="*/ 240 w 336"/>
                  <a:gd name="T59" fmla="*/ 192 h 234"/>
                  <a:gd name="T60" fmla="*/ 240 w 336"/>
                  <a:gd name="T61" fmla="*/ 204 h 234"/>
                  <a:gd name="T62" fmla="*/ 234 w 336"/>
                  <a:gd name="T63" fmla="*/ 210 h 234"/>
                  <a:gd name="T64" fmla="*/ 222 w 336"/>
                  <a:gd name="T65" fmla="*/ 216 h 234"/>
                  <a:gd name="T66" fmla="*/ 204 w 336"/>
                  <a:gd name="T67" fmla="*/ 216 h 234"/>
                  <a:gd name="T68" fmla="*/ 168 w 336"/>
                  <a:gd name="T69" fmla="*/ 210 h 234"/>
                  <a:gd name="T70" fmla="*/ 138 w 336"/>
                  <a:gd name="T71" fmla="*/ 210 h 234"/>
                  <a:gd name="T72" fmla="*/ 108 w 336"/>
                  <a:gd name="T73" fmla="*/ 216 h 234"/>
                  <a:gd name="T74" fmla="*/ 84 w 336"/>
                  <a:gd name="T75" fmla="*/ 228 h 234"/>
                  <a:gd name="T76" fmla="*/ 60 w 336"/>
                  <a:gd name="T77" fmla="*/ 234 h 234"/>
                  <a:gd name="T78" fmla="*/ 0 w 336"/>
                  <a:gd name="T79" fmla="*/ 156 h 23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336" h="234">
                    <a:moveTo>
                      <a:pt x="0" y="156"/>
                    </a:moveTo>
                    <a:lnTo>
                      <a:pt x="30" y="144"/>
                    </a:lnTo>
                    <a:lnTo>
                      <a:pt x="60" y="138"/>
                    </a:lnTo>
                    <a:lnTo>
                      <a:pt x="90" y="120"/>
                    </a:lnTo>
                    <a:lnTo>
                      <a:pt x="102" y="102"/>
                    </a:lnTo>
                    <a:lnTo>
                      <a:pt x="108" y="78"/>
                    </a:lnTo>
                    <a:lnTo>
                      <a:pt x="132" y="42"/>
                    </a:lnTo>
                    <a:lnTo>
                      <a:pt x="156" y="18"/>
                    </a:lnTo>
                    <a:lnTo>
                      <a:pt x="174" y="6"/>
                    </a:lnTo>
                    <a:lnTo>
                      <a:pt x="198" y="0"/>
                    </a:lnTo>
                    <a:lnTo>
                      <a:pt x="216" y="0"/>
                    </a:lnTo>
                    <a:lnTo>
                      <a:pt x="240" y="6"/>
                    </a:lnTo>
                    <a:lnTo>
                      <a:pt x="258" y="18"/>
                    </a:lnTo>
                    <a:lnTo>
                      <a:pt x="276" y="30"/>
                    </a:lnTo>
                    <a:lnTo>
                      <a:pt x="294" y="42"/>
                    </a:lnTo>
                    <a:lnTo>
                      <a:pt x="306" y="66"/>
                    </a:lnTo>
                    <a:lnTo>
                      <a:pt x="300" y="84"/>
                    </a:lnTo>
                    <a:lnTo>
                      <a:pt x="318" y="90"/>
                    </a:lnTo>
                    <a:lnTo>
                      <a:pt x="336" y="102"/>
                    </a:lnTo>
                    <a:lnTo>
                      <a:pt x="336" y="114"/>
                    </a:lnTo>
                    <a:lnTo>
                      <a:pt x="336" y="132"/>
                    </a:lnTo>
                    <a:lnTo>
                      <a:pt x="330" y="138"/>
                    </a:lnTo>
                    <a:lnTo>
                      <a:pt x="318" y="144"/>
                    </a:lnTo>
                    <a:lnTo>
                      <a:pt x="282" y="150"/>
                    </a:lnTo>
                    <a:lnTo>
                      <a:pt x="288" y="156"/>
                    </a:lnTo>
                    <a:lnTo>
                      <a:pt x="288" y="168"/>
                    </a:lnTo>
                    <a:lnTo>
                      <a:pt x="282" y="180"/>
                    </a:lnTo>
                    <a:lnTo>
                      <a:pt x="264" y="192"/>
                    </a:lnTo>
                    <a:lnTo>
                      <a:pt x="246" y="192"/>
                    </a:lnTo>
                    <a:lnTo>
                      <a:pt x="240" y="192"/>
                    </a:lnTo>
                    <a:lnTo>
                      <a:pt x="240" y="204"/>
                    </a:lnTo>
                    <a:lnTo>
                      <a:pt x="234" y="210"/>
                    </a:lnTo>
                    <a:lnTo>
                      <a:pt x="222" y="216"/>
                    </a:lnTo>
                    <a:lnTo>
                      <a:pt x="204" y="216"/>
                    </a:lnTo>
                    <a:lnTo>
                      <a:pt x="168" y="210"/>
                    </a:lnTo>
                    <a:lnTo>
                      <a:pt x="138" y="210"/>
                    </a:lnTo>
                    <a:lnTo>
                      <a:pt x="108" y="216"/>
                    </a:lnTo>
                    <a:lnTo>
                      <a:pt x="84" y="228"/>
                    </a:lnTo>
                    <a:lnTo>
                      <a:pt x="60" y="234"/>
                    </a:lnTo>
                    <a:lnTo>
                      <a:pt x="0" y="15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5" name="Freeform 309"/>
              <p:cNvSpPr/>
              <p:nvPr/>
            </p:nvSpPr>
            <p:spPr bwMode="auto">
              <a:xfrm>
                <a:off x="3168" y="2103"/>
                <a:ext cx="762" cy="426"/>
              </a:xfrm>
              <a:custGeom>
                <a:avLst/>
                <a:gdLst>
                  <a:gd name="T0" fmla="*/ 156 w 762"/>
                  <a:gd name="T1" fmla="*/ 96 h 426"/>
                  <a:gd name="T2" fmla="*/ 186 w 762"/>
                  <a:gd name="T3" fmla="*/ 90 h 426"/>
                  <a:gd name="T4" fmla="*/ 222 w 762"/>
                  <a:gd name="T5" fmla="*/ 84 h 426"/>
                  <a:gd name="T6" fmla="*/ 234 w 762"/>
                  <a:gd name="T7" fmla="*/ 90 h 426"/>
                  <a:gd name="T8" fmla="*/ 246 w 762"/>
                  <a:gd name="T9" fmla="*/ 108 h 426"/>
                  <a:gd name="T10" fmla="*/ 252 w 762"/>
                  <a:gd name="T11" fmla="*/ 114 h 426"/>
                  <a:gd name="T12" fmla="*/ 270 w 762"/>
                  <a:gd name="T13" fmla="*/ 108 h 426"/>
                  <a:gd name="T14" fmla="*/ 306 w 762"/>
                  <a:gd name="T15" fmla="*/ 96 h 426"/>
                  <a:gd name="T16" fmla="*/ 354 w 762"/>
                  <a:gd name="T17" fmla="*/ 78 h 426"/>
                  <a:gd name="T18" fmla="*/ 402 w 762"/>
                  <a:gd name="T19" fmla="*/ 60 h 426"/>
                  <a:gd name="T20" fmla="*/ 450 w 762"/>
                  <a:gd name="T21" fmla="*/ 42 h 426"/>
                  <a:gd name="T22" fmla="*/ 492 w 762"/>
                  <a:gd name="T23" fmla="*/ 18 h 426"/>
                  <a:gd name="T24" fmla="*/ 534 w 762"/>
                  <a:gd name="T25" fmla="*/ 6 h 426"/>
                  <a:gd name="T26" fmla="*/ 558 w 762"/>
                  <a:gd name="T27" fmla="*/ 0 h 426"/>
                  <a:gd name="T28" fmla="*/ 570 w 762"/>
                  <a:gd name="T29" fmla="*/ 0 h 426"/>
                  <a:gd name="T30" fmla="*/ 612 w 762"/>
                  <a:gd name="T31" fmla="*/ 12 h 426"/>
                  <a:gd name="T32" fmla="*/ 636 w 762"/>
                  <a:gd name="T33" fmla="*/ 30 h 426"/>
                  <a:gd name="T34" fmla="*/ 666 w 762"/>
                  <a:gd name="T35" fmla="*/ 42 h 426"/>
                  <a:gd name="T36" fmla="*/ 696 w 762"/>
                  <a:gd name="T37" fmla="*/ 66 h 426"/>
                  <a:gd name="T38" fmla="*/ 726 w 762"/>
                  <a:gd name="T39" fmla="*/ 96 h 426"/>
                  <a:gd name="T40" fmla="*/ 750 w 762"/>
                  <a:gd name="T41" fmla="*/ 132 h 426"/>
                  <a:gd name="T42" fmla="*/ 756 w 762"/>
                  <a:gd name="T43" fmla="*/ 156 h 426"/>
                  <a:gd name="T44" fmla="*/ 762 w 762"/>
                  <a:gd name="T45" fmla="*/ 186 h 426"/>
                  <a:gd name="T46" fmla="*/ 756 w 762"/>
                  <a:gd name="T47" fmla="*/ 198 h 426"/>
                  <a:gd name="T48" fmla="*/ 708 w 762"/>
                  <a:gd name="T49" fmla="*/ 240 h 426"/>
                  <a:gd name="T50" fmla="*/ 660 w 762"/>
                  <a:gd name="T51" fmla="*/ 270 h 426"/>
                  <a:gd name="T52" fmla="*/ 606 w 762"/>
                  <a:gd name="T53" fmla="*/ 294 h 426"/>
                  <a:gd name="T54" fmla="*/ 558 w 762"/>
                  <a:gd name="T55" fmla="*/ 312 h 426"/>
                  <a:gd name="T56" fmla="*/ 516 w 762"/>
                  <a:gd name="T57" fmla="*/ 324 h 426"/>
                  <a:gd name="T58" fmla="*/ 438 w 762"/>
                  <a:gd name="T59" fmla="*/ 354 h 426"/>
                  <a:gd name="T60" fmla="*/ 384 w 762"/>
                  <a:gd name="T61" fmla="*/ 372 h 426"/>
                  <a:gd name="T62" fmla="*/ 312 w 762"/>
                  <a:gd name="T63" fmla="*/ 396 h 426"/>
                  <a:gd name="T64" fmla="*/ 276 w 762"/>
                  <a:gd name="T65" fmla="*/ 414 h 426"/>
                  <a:gd name="T66" fmla="*/ 240 w 762"/>
                  <a:gd name="T67" fmla="*/ 420 h 426"/>
                  <a:gd name="T68" fmla="*/ 204 w 762"/>
                  <a:gd name="T69" fmla="*/ 426 h 426"/>
                  <a:gd name="T70" fmla="*/ 156 w 762"/>
                  <a:gd name="T71" fmla="*/ 426 h 426"/>
                  <a:gd name="T72" fmla="*/ 102 w 762"/>
                  <a:gd name="T73" fmla="*/ 420 h 426"/>
                  <a:gd name="T74" fmla="*/ 72 w 762"/>
                  <a:gd name="T75" fmla="*/ 402 h 426"/>
                  <a:gd name="T76" fmla="*/ 42 w 762"/>
                  <a:gd name="T77" fmla="*/ 384 h 426"/>
                  <a:gd name="T78" fmla="*/ 24 w 762"/>
                  <a:gd name="T79" fmla="*/ 360 h 426"/>
                  <a:gd name="T80" fmla="*/ 6 w 762"/>
                  <a:gd name="T81" fmla="*/ 324 h 426"/>
                  <a:gd name="T82" fmla="*/ 0 w 762"/>
                  <a:gd name="T83" fmla="*/ 294 h 426"/>
                  <a:gd name="T84" fmla="*/ 12 w 762"/>
                  <a:gd name="T85" fmla="*/ 252 h 426"/>
                  <a:gd name="T86" fmla="*/ 42 w 762"/>
                  <a:gd name="T87" fmla="*/ 198 h 426"/>
                  <a:gd name="T88" fmla="*/ 84 w 762"/>
                  <a:gd name="T89" fmla="*/ 138 h 426"/>
                  <a:gd name="T90" fmla="*/ 156 w 762"/>
                  <a:gd name="T91" fmla="*/ 96 h 42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762" h="426">
                    <a:moveTo>
                      <a:pt x="156" y="96"/>
                    </a:moveTo>
                    <a:lnTo>
                      <a:pt x="186" y="90"/>
                    </a:lnTo>
                    <a:lnTo>
                      <a:pt x="222" y="84"/>
                    </a:lnTo>
                    <a:lnTo>
                      <a:pt x="234" y="90"/>
                    </a:lnTo>
                    <a:lnTo>
                      <a:pt x="246" y="108"/>
                    </a:lnTo>
                    <a:lnTo>
                      <a:pt x="252" y="114"/>
                    </a:lnTo>
                    <a:lnTo>
                      <a:pt x="270" y="108"/>
                    </a:lnTo>
                    <a:lnTo>
                      <a:pt x="306" y="96"/>
                    </a:lnTo>
                    <a:lnTo>
                      <a:pt x="354" y="78"/>
                    </a:lnTo>
                    <a:lnTo>
                      <a:pt x="402" y="60"/>
                    </a:lnTo>
                    <a:lnTo>
                      <a:pt x="450" y="42"/>
                    </a:lnTo>
                    <a:lnTo>
                      <a:pt x="492" y="18"/>
                    </a:lnTo>
                    <a:lnTo>
                      <a:pt x="534" y="6"/>
                    </a:lnTo>
                    <a:lnTo>
                      <a:pt x="558" y="0"/>
                    </a:lnTo>
                    <a:lnTo>
                      <a:pt x="570" y="0"/>
                    </a:lnTo>
                    <a:lnTo>
                      <a:pt x="612" y="12"/>
                    </a:lnTo>
                    <a:lnTo>
                      <a:pt x="636" y="30"/>
                    </a:lnTo>
                    <a:lnTo>
                      <a:pt x="666" y="42"/>
                    </a:lnTo>
                    <a:lnTo>
                      <a:pt x="696" y="66"/>
                    </a:lnTo>
                    <a:lnTo>
                      <a:pt x="726" y="96"/>
                    </a:lnTo>
                    <a:lnTo>
                      <a:pt x="750" y="132"/>
                    </a:lnTo>
                    <a:lnTo>
                      <a:pt x="756" y="156"/>
                    </a:lnTo>
                    <a:lnTo>
                      <a:pt x="762" y="186"/>
                    </a:lnTo>
                    <a:lnTo>
                      <a:pt x="756" y="198"/>
                    </a:lnTo>
                    <a:lnTo>
                      <a:pt x="708" y="240"/>
                    </a:lnTo>
                    <a:lnTo>
                      <a:pt x="660" y="270"/>
                    </a:lnTo>
                    <a:lnTo>
                      <a:pt x="606" y="294"/>
                    </a:lnTo>
                    <a:lnTo>
                      <a:pt x="558" y="312"/>
                    </a:lnTo>
                    <a:lnTo>
                      <a:pt x="516" y="324"/>
                    </a:lnTo>
                    <a:lnTo>
                      <a:pt x="438" y="354"/>
                    </a:lnTo>
                    <a:lnTo>
                      <a:pt x="384" y="372"/>
                    </a:lnTo>
                    <a:lnTo>
                      <a:pt x="312" y="396"/>
                    </a:lnTo>
                    <a:lnTo>
                      <a:pt x="276" y="414"/>
                    </a:lnTo>
                    <a:lnTo>
                      <a:pt x="240" y="420"/>
                    </a:lnTo>
                    <a:lnTo>
                      <a:pt x="204" y="426"/>
                    </a:lnTo>
                    <a:lnTo>
                      <a:pt x="156" y="426"/>
                    </a:lnTo>
                    <a:lnTo>
                      <a:pt x="102" y="420"/>
                    </a:lnTo>
                    <a:lnTo>
                      <a:pt x="72" y="402"/>
                    </a:lnTo>
                    <a:lnTo>
                      <a:pt x="42" y="384"/>
                    </a:lnTo>
                    <a:lnTo>
                      <a:pt x="24" y="360"/>
                    </a:lnTo>
                    <a:lnTo>
                      <a:pt x="6" y="324"/>
                    </a:lnTo>
                    <a:lnTo>
                      <a:pt x="0" y="294"/>
                    </a:lnTo>
                    <a:lnTo>
                      <a:pt x="12" y="252"/>
                    </a:lnTo>
                    <a:lnTo>
                      <a:pt x="42" y="198"/>
                    </a:lnTo>
                    <a:lnTo>
                      <a:pt x="84" y="138"/>
                    </a:lnTo>
                    <a:lnTo>
                      <a:pt x="156" y="96"/>
                    </a:lnTo>
                    <a:close/>
                  </a:path>
                </a:pathLst>
              </a:custGeom>
              <a:solidFill>
                <a:srgbClr val="8754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6" name="Freeform 310"/>
              <p:cNvSpPr/>
              <p:nvPr/>
            </p:nvSpPr>
            <p:spPr bwMode="auto">
              <a:xfrm>
                <a:off x="4020" y="1683"/>
                <a:ext cx="924" cy="420"/>
              </a:xfrm>
              <a:custGeom>
                <a:avLst/>
                <a:gdLst>
                  <a:gd name="T0" fmla="*/ 0 w 924"/>
                  <a:gd name="T1" fmla="*/ 402 h 420"/>
                  <a:gd name="T2" fmla="*/ 912 w 924"/>
                  <a:gd name="T3" fmla="*/ 0 h 420"/>
                  <a:gd name="T4" fmla="*/ 924 w 924"/>
                  <a:gd name="T5" fmla="*/ 12 h 420"/>
                  <a:gd name="T6" fmla="*/ 54 w 924"/>
                  <a:gd name="T7" fmla="*/ 420 h 420"/>
                  <a:gd name="T8" fmla="*/ 0 w 924"/>
                  <a:gd name="T9" fmla="*/ 402 h 4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4" h="420">
                    <a:moveTo>
                      <a:pt x="0" y="402"/>
                    </a:moveTo>
                    <a:lnTo>
                      <a:pt x="912" y="0"/>
                    </a:lnTo>
                    <a:lnTo>
                      <a:pt x="924" y="12"/>
                    </a:lnTo>
                    <a:lnTo>
                      <a:pt x="54" y="420"/>
                    </a:lnTo>
                    <a:lnTo>
                      <a:pt x="0" y="402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7" name="Freeform 311"/>
              <p:cNvSpPr/>
              <p:nvPr/>
            </p:nvSpPr>
            <p:spPr bwMode="auto">
              <a:xfrm>
                <a:off x="4020" y="1683"/>
                <a:ext cx="924" cy="420"/>
              </a:xfrm>
              <a:custGeom>
                <a:avLst/>
                <a:gdLst>
                  <a:gd name="T0" fmla="*/ 0 w 924"/>
                  <a:gd name="T1" fmla="*/ 402 h 420"/>
                  <a:gd name="T2" fmla="*/ 912 w 924"/>
                  <a:gd name="T3" fmla="*/ 0 h 420"/>
                  <a:gd name="T4" fmla="*/ 924 w 924"/>
                  <a:gd name="T5" fmla="*/ 12 h 420"/>
                  <a:gd name="T6" fmla="*/ 54 w 924"/>
                  <a:gd name="T7" fmla="*/ 420 h 420"/>
                  <a:gd name="T8" fmla="*/ 0 w 924"/>
                  <a:gd name="T9" fmla="*/ 402 h 4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4" h="420">
                    <a:moveTo>
                      <a:pt x="0" y="402"/>
                    </a:moveTo>
                    <a:lnTo>
                      <a:pt x="912" y="0"/>
                    </a:lnTo>
                    <a:lnTo>
                      <a:pt x="924" y="12"/>
                    </a:lnTo>
                    <a:lnTo>
                      <a:pt x="54" y="420"/>
                    </a:lnTo>
                    <a:lnTo>
                      <a:pt x="0" y="40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8" name="Freeform 312"/>
              <p:cNvSpPr/>
              <p:nvPr/>
            </p:nvSpPr>
            <p:spPr bwMode="auto">
              <a:xfrm>
                <a:off x="3138" y="2103"/>
                <a:ext cx="792" cy="426"/>
              </a:xfrm>
              <a:custGeom>
                <a:avLst/>
                <a:gdLst>
                  <a:gd name="T0" fmla="*/ 282 w 792"/>
                  <a:gd name="T1" fmla="*/ 114 h 426"/>
                  <a:gd name="T2" fmla="*/ 300 w 792"/>
                  <a:gd name="T3" fmla="*/ 108 h 426"/>
                  <a:gd name="T4" fmla="*/ 336 w 792"/>
                  <a:gd name="T5" fmla="*/ 96 h 426"/>
                  <a:gd name="T6" fmla="*/ 384 w 792"/>
                  <a:gd name="T7" fmla="*/ 78 h 426"/>
                  <a:gd name="T8" fmla="*/ 432 w 792"/>
                  <a:gd name="T9" fmla="*/ 60 h 426"/>
                  <a:gd name="T10" fmla="*/ 480 w 792"/>
                  <a:gd name="T11" fmla="*/ 42 h 426"/>
                  <a:gd name="T12" fmla="*/ 522 w 792"/>
                  <a:gd name="T13" fmla="*/ 18 h 426"/>
                  <a:gd name="T14" fmla="*/ 564 w 792"/>
                  <a:gd name="T15" fmla="*/ 6 h 426"/>
                  <a:gd name="T16" fmla="*/ 588 w 792"/>
                  <a:gd name="T17" fmla="*/ 0 h 426"/>
                  <a:gd name="T18" fmla="*/ 600 w 792"/>
                  <a:gd name="T19" fmla="*/ 0 h 426"/>
                  <a:gd name="T20" fmla="*/ 642 w 792"/>
                  <a:gd name="T21" fmla="*/ 12 h 426"/>
                  <a:gd name="T22" fmla="*/ 666 w 792"/>
                  <a:gd name="T23" fmla="*/ 24 h 426"/>
                  <a:gd name="T24" fmla="*/ 696 w 792"/>
                  <a:gd name="T25" fmla="*/ 42 h 426"/>
                  <a:gd name="T26" fmla="*/ 726 w 792"/>
                  <a:gd name="T27" fmla="*/ 66 h 426"/>
                  <a:gd name="T28" fmla="*/ 756 w 792"/>
                  <a:gd name="T29" fmla="*/ 96 h 426"/>
                  <a:gd name="T30" fmla="*/ 780 w 792"/>
                  <a:gd name="T31" fmla="*/ 132 h 426"/>
                  <a:gd name="T32" fmla="*/ 786 w 792"/>
                  <a:gd name="T33" fmla="*/ 156 h 426"/>
                  <a:gd name="T34" fmla="*/ 792 w 792"/>
                  <a:gd name="T35" fmla="*/ 180 h 426"/>
                  <a:gd name="T36" fmla="*/ 786 w 792"/>
                  <a:gd name="T37" fmla="*/ 198 h 426"/>
                  <a:gd name="T38" fmla="*/ 738 w 792"/>
                  <a:gd name="T39" fmla="*/ 240 h 426"/>
                  <a:gd name="T40" fmla="*/ 690 w 792"/>
                  <a:gd name="T41" fmla="*/ 270 h 426"/>
                  <a:gd name="T42" fmla="*/ 636 w 792"/>
                  <a:gd name="T43" fmla="*/ 294 h 426"/>
                  <a:gd name="T44" fmla="*/ 588 w 792"/>
                  <a:gd name="T45" fmla="*/ 312 h 426"/>
                  <a:gd name="T46" fmla="*/ 546 w 792"/>
                  <a:gd name="T47" fmla="*/ 324 h 426"/>
                  <a:gd name="T48" fmla="*/ 468 w 792"/>
                  <a:gd name="T49" fmla="*/ 354 h 426"/>
                  <a:gd name="T50" fmla="*/ 414 w 792"/>
                  <a:gd name="T51" fmla="*/ 372 h 426"/>
                  <a:gd name="T52" fmla="*/ 342 w 792"/>
                  <a:gd name="T53" fmla="*/ 396 h 426"/>
                  <a:gd name="T54" fmla="*/ 306 w 792"/>
                  <a:gd name="T55" fmla="*/ 414 h 426"/>
                  <a:gd name="T56" fmla="*/ 270 w 792"/>
                  <a:gd name="T57" fmla="*/ 420 h 426"/>
                  <a:gd name="T58" fmla="*/ 234 w 792"/>
                  <a:gd name="T59" fmla="*/ 426 h 426"/>
                  <a:gd name="T60" fmla="*/ 186 w 792"/>
                  <a:gd name="T61" fmla="*/ 426 h 426"/>
                  <a:gd name="T62" fmla="*/ 132 w 792"/>
                  <a:gd name="T63" fmla="*/ 420 h 426"/>
                  <a:gd name="T64" fmla="*/ 96 w 792"/>
                  <a:gd name="T65" fmla="*/ 402 h 426"/>
                  <a:gd name="T66" fmla="*/ 42 w 792"/>
                  <a:gd name="T67" fmla="*/ 378 h 426"/>
                  <a:gd name="T68" fmla="*/ 0 w 792"/>
                  <a:gd name="T69" fmla="*/ 342 h 42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792" h="426">
                    <a:moveTo>
                      <a:pt x="282" y="114"/>
                    </a:moveTo>
                    <a:lnTo>
                      <a:pt x="300" y="108"/>
                    </a:lnTo>
                    <a:lnTo>
                      <a:pt x="336" y="96"/>
                    </a:lnTo>
                    <a:lnTo>
                      <a:pt x="384" y="78"/>
                    </a:lnTo>
                    <a:lnTo>
                      <a:pt x="432" y="60"/>
                    </a:lnTo>
                    <a:lnTo>
                      <a:pt x="480" y="42"/>
                    </a:lnTo>
                    <a:lnTo>
                      <a:pt x="522" y="18"/>
                    </a:lnTo>
                    <a:lnTo>
                      <a:pt x="564" y="6"/>
                    </a:lnTo>
                    <a:lnTo>
                      <a:pt x="588" y="0"/>
                    </a:lnTo>
                    <a:lnTo>
                      <a:pt x="600" y="0"/>
                    </a:lnTo>
                    <a:lnTo>
                      <a:pt x="642" y="12"/>
                    </a:lnTo>
                    <a:lnTo>
                      <a:pt x="666" y="24"/>
                    </a:lnTo>
                    <a:lnTo>
                      <a:pt x="696" y="42"/>
                    </a:lnTo>
                    <a:lnTo>
                      <a:pt x="726" y="66"/>
                    </a:lnTo>
                    <a:lnTo>
                      <a:pt x="756" y="96"/>
                    </a:lnTo>
                    <a:lnTo>
                      <a:pt x="780" y="132"/>
                    </a:lnTo>
                    <a:lnTo>
                      <a:pt x="786" y="156"/>
                    </a:lnTo>
                    <a:lnTo>
                      <a:pt x="792" y="180"/>
                    </a:lnTo>
                    <a:lnTo>
                      <a:pt x="786" y="198"/>
                    </a:lnTo>
                    <a:lnTo>
                      <a:pt x="738" y="240"/>
                    </a:lnTo>
                    <a:lnTo>
                      <a:pt x="690" y="270"/>
                    </a:lnTo>
                    <a:lnTo>
                      <a:pt x="636" y="294"/>
                    </a:lnTo>
                    <a:lnTo>
                      <a:pt x="588" y="312"/>
                    </a:lnTo>
                    <a:lnTo>
                      <a:pt x="546" y="324"/>
                    </a:lnTo>
                    <a:lnTo>
                      <a:pt x="468" y="354"/>
                    </a:lnTo>
                    <a:lnTo>
                      <a:pt x="414" y="372"/>
                    </a:lnTo>
                    <a:lnTo>
                      <a:pt x="342" y="396"/>
                    </a:lnTo>
                    <a:lnTo>
                      <a:pt x="306" y="414"/>
                    </a:lnTo>
                    <a:lnTo>
                      <a:pt x="270" y="420"/>
                    </a:lnTo>
                    <a:lnTo>
                      <a:pt x="234" y="426"/>
                    </a:lnTo>
                    <a:lnTo>
                      <a:pt x="186" y="426"/>
                    </a:lnTo>
                    <a:lnTo>
                      <a:pt x="132" y="420"/>
                    </a:lnTo>
                    <a:lnTo>
                      <a:pt x="96" y="402"/>
                    </a:lnTo>
                    <a:lnTo>
                      <a:pt x="42" y="378"/>
                    </a:lnTo>
                    <a:lnTo>
                      <a:pt x="0" y="34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9" name="Freeform 313"/>
              <p:cNvSpPr/>
              <p:nvPr/>
            </p:nvSpPr>
            <p:spPr bwMode="auto">
              <a:xfrm>
                <a:off x="3834" y="2379"/>
                <a:ext cx="24" cy="114"/>
              </a:xfrm>
              <a:custGeom>
                <a:avLst/>
                <a:gdLst>
                  <a:gd name="T0" fmla="*/ 24 w 24"/>
                  <a:gd name="T1" fmla="*/ 114 h 114"/>
                  <a:gd name="T2" fmla="*/ 24 w 24"/>
                  <a:gd name="T3" fmla="*/ 84 h 114"/>
                  <a:gd name="T4" fmla="*/ 18 w 24"/>
                  <a:gd name="T5" fmla="*/ 54 h 114"/>
                  <a:gd name="T6" fmla="*/ 12 w 24"/>
                  <a:gd name="T7" fmla="*/ 18 h 114"/>
                  <a:gd name="T8" fmla="*/ 0 w 24"/>
                  <a:gd name="T9" fmla="*/ 0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" h="114">
                    <a:moveTo>
                      <a:pt x="24" y="114"/>
                    </a:moveTo>
                    <a:lnTo>
                      <a:pt x="24" y="84"/>
                    </a:lnTo>
                    <a:lnTo>
                      <a:pt x="18" y="54"/>
                    </a:lnTo>
                    <a:lnTo>
                      <a:pt x="12" y="18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00" name="Freeform 314"/>
              <p:cNvSpPr/>
              <p:nvPr/>
            </p:nvSpPr>
            <p:spPr bwMode="auto">
              <a:xfrm>
                <a:off x="3342" y="2211"/>
                <a:ext cx="72" cy="48"/>
              </a:xfrm>
              <a:custGeom>
                <a:avLst/>
                <a:gdLst>
                  <a:gd name="T0" fmla="*/ 6 w 72"/>
                  <a:gd name="T1" fmla="*/ 0 h 48"/>
                  <a:gd name="T2" fmla="*/ 18 w 72"/>
                  <a:gd name="T3" fmla="*/ 0 h 48"/>
                  <a:gd name="T4" fmla="*/ 30 w 72"/>
                  <a:gd name="T5" fmla="*/ 0 h 48"/>
                  <a:gd name="T6" fmla="*/ 42 w 72"/>
                  <a:gd name="T7" fmla="*/ 0 h 48"/>
                  <a:gd name="T8" fmla="*/ 48 w 72"/>
                  <a:gd name="T9" fmla="*/ 0 h 48"/>
                  <a:gd name="T10" fmla="*/ 60 w 72"/>
                  <a:gd name="T11" fmla="*/ 6 h 48"/>
                  <a:gd name="T12" fmla="*/ 72 w 72"/>
                  <a:gd name="T13" fmla="*/ 6 h 48"/>
                  <a:gd name="T14" fmla="*/ 48 w 72"/>
                  <a:gd name="T15" fmla="*/ 12 h 48"/>
                  <a:gd name="T16" fmla="*/ 36 w 72"/>
                  <a:gd name="T17" fmla="*/ 18 h 48"/>
                  <a:gd name="T18" fmla="*/ 24 w 72"/>
                  <a:gd name="T19" fmla="*/ 24 h 48"/>
                  <a:gd name="T20" fmla="*/ 18 w 72"/>
                  <a:gd name="T21" fmla="*/ 30 h 48"/>
                  <a:gd name="T22" fmla="*/ 12 w 72"/>
                  <a:gd name="T23" fmla="*/ 42 h 48"/>
                  <a:gd name="T24" fmla="*/ 0 w 72"/>
                  <a:gd name="T25" fmla="*/ 48 h 4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2" h="48">
                    <a:moveTo>
                      <a:pt x="6" y="0"/>
                    </a:moveTo>
                    <a:lnTo>
                      <a:pt x="18" y="0"/>
                    </a:lnTo>
                    <a:lnTo>
                      <a:pt x="30" y="0"/>
                    </a:lnTo>
                    <a:lnTo>
                      <a:pt x="42" y="0"/>
                    </a:lnTo>
                    <a:lnTo>
                      <a:pt x="48" y="0"/>
                    </a:lnTo>
                    <a:lnTo>
                      <a:pt x="60" y="6"/>
                    </a:lnTo>
                    <a:lnTo>
                      <a:pt x="72" y="6"/>
                    </a:lnTo>
                    <a:lnTo>
                      <a:pt x="48" y="12"/>
                    </a:lnTo>
                    <a:lnTo>
                      <a:pt x="36" y="18"/>
                    </a:lnTo>
                    <a:lnTo>
                      <a:pt x="24" y="24"/>
                    </a:lnTo>
                    <a:lnTo>
                      <a:pt x="18" y="30"/>
                    </a:lnTo>
                    <a:lnTo>
                      <a:pt x="12" y="42"/>
                    </a:lnTo>
                    <a:lnTo>
                      <a:pt x="0" y="4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01" name="Freeform 315"/>
              <p:cNvSpPr/>
              <p:nvPr/>
            </p:nvSpPr>
            <p:spPr bwMode="auto">
              <a:xfrm>
                <a:off x="3402" y="2223"/>
                <a:ext cx="12" cy="30"/>
              </a:xfrm>
              <a:custGeom>
                <a:avLst/>
                <a:gdLst>
                  <a:gd name="T0" fmla="*/ 12 w 12"/>
                  <a:gd name="T1" fmla="*/ 0 h 30"/>
                  <a:gd name="T2" fmla="*/ 6 w 12"/>
                  <a:gd name="T3" fmla="*/ 0 h 30"/>
                  <a:gd name="T4" fmla="*/ 0 w 12"/>
                  <a:gd name="T5" fmla="*/ 12 h 30"/>
                  <a:gd name="T6" fmla="*/ 0 w 12"/>
                  <a:gd name="T7" fmla="*/ 24 h 30"/>
                  <a:gd name="T8" fmla="*/ 0 w 12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30">
                    <a:moveTo>
                      <a:pt x="12" y="0"/>
                    </a:moveTo>
                    <a:lnTo>
                      <a:pt x="6" y="0"/>
                    </a:lnTo>
                    <a:lnTo>
                      <a:pt x="0" y="12"/>
                    </a:lnTo>
                    <a:lnTo>
                      <a:pt x="0" y="24"/>
                    </a:lnTo>
                    <a:lnTo>
                      <a:pt x="0" y="3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02" name="Freeform 316"/>
              <p:cNvSpPr/>
              <p:nvPr/>
            </p:nvSpPr>
            <p:spPr bwMode="auto">
              <a:xfrm>
                <a:off x="3036" y="2097"/>
                <a:ext cx="522" cy="672"/>
              </a:xfrm>
              <a:custGeom>
                <a:avLst/>
                <a:gdLst>
                  <a:gd name="T0" fmla="*/ 36 w 522"/>
                  <a:gd name="T1" fmla="*/ 0 h 672"/>
                  <a:gd name="T2" fmla="*/ 18 w 522"/>
                  <a:gd name="T3" fmla="*/ 18 h 672"/>
                  <a:gd name="T4" fmla="*/ 12 w 522"/>
                  <a:gd name="T5" fmla="*/ 36 h 672"/>
                  <a:gd name="T6" fmla="*/ 6 w 522"/>
                  <a:gd name="T7" fmla="*/ 66 h 672"/>
                  <a:gd name="T8" fmla="*/ 6 w 522"/>
                  <a:gd name="T9" fmla="*/ 102 h 672"/>
                  <a:gd name="T10" fmla="*/ 6 w 522"/>
                  <a:gd name="T11" fmla="*/ 120 h 672"/>
                  <a:gd name="T12" fmla="*/ 6 w 522"/>
                  <a:gd name="T13" fmla="*/ 150 h 672"/>
                  <a:gd name="T14" fmla="*/ 0 w 522"/>
                  <a:gd name="T15" fmla="*/ 180 h 672"/>
                  <a:gd name="T16" fmla="*/ 6 w 522"/>
                  <a:gd name="T17" fmla="*/ 210 h 672"/>
                  <a:gd name="T18" fmla="*/ 18 w 522"/>
                  <a:gd name="T19" fmla="*/ 252 h 672"/>
                  <a:gd name="T20" fmla="*/ 42 w 522"/>
                  <a:gd name="T21" fmla="*/ 288 h 672"/>
                  <a:gd name="T22" fmla="*/ 66 w 522"/>
                  <a:gd name="T23" fmla="*/ 324 h 672"/>
                  <a:gd name="T24" fmla="*/ 78 w 522"/>
                  <a:gd name="T25" fmla="*/ 336 h 672"/>
                  <a:gd name="T26" fmla="*/ 102 w 522"/>
                  <a:gd name="T27" fmla="*/ 348 h 672"/>
                  <a:gd name="T28" fmla="*/ 108 w 522"/>
                  <a:gd name="T29" fmla="*/ 420 h 672"/>
                  <a:gd name="T30" fmla="*/ 102 w 522"/>
                  <a:gd name="T31" fmla="*/ 462 h 672"/>
                  <a:gd name="T32" fmla="*/ 84 w 522"/>
                  <a:gd name="T33" fmla="*/ 492 h 672"/>
                  <a:gd name="T34" fmla="*/ 72 w 522"/>
                  <a:gd name="T35" fmla="*/ 516 h 672"/>
                  <a:gd name="T36" fmla="*/ 60 w 522"/>
                  <a:gd name="T37" fmla="*/ 540 h 672"/>
                  <a:gd name="T38" fmla="*/ 72 w 522"/>
                  <a:gd name="T39" fmla="*/ 540 h 672"/>
                  <a:gd name="T40" fmla="*/ 84 w 522"/>
                  <a:gd name="T41" fmla="*/ 540 h 672"/>
                  <a:gd name="T42" fmla="*/ 72 w 522"/>
                  <a:gd name="T43" fmla="*/ 570 h 672"/>
                  <a:gd name="T44" fmla="*/ 54 w 522"/>
                  <a:gd name="T45" fmla="*/ 606 h 672"/>
                  <a:gd name="T46" fmla="*/ 42 w 522"/>
                  <a:gd name="T47" fmla="*/ 654 h 672"/>
                  <a:gd name="T48" fmla="*/ 66 w 522"/>
                  <a:gd name="T49" fmla="*/ 654 h 672"/>
                  <a:gd name="T50" fmla="*/ 108 w 522"/>
                  <a:gd name="T51" fmla="*/ 654 h 672"/>
                  <a:gd name="T52" fmla="*/ 144 w 522"/>
                  <a:gd name="T53" fmla="*/ 648 h 672"/>
                  <a:gd name="T54" fmla="*/ 186 w 522"/>
                  <a:gd name="T55" fmla="*/ 636 h 672"/>
                  <a:gd name="T56" fmla="*/ 228 w 522"/>
                  <a:gd name="T57" fmla="*/ 624 h 672"/>
                  <a:gd name="T58" fmla="*/ 258 w 522"/>
                  <a:gd name="T59" fmla="*/ 624 h 672"/>
                  <a:gd name="T60" fmla="*/ 282 w 522"/>
                  <a:gd name="T61" fmla="*/ 624 h 672"/>
                  <a:gd name="T62" fmla="*/ 354 w 522"/>
                  <a:gd name="T63" fmla="*/ 660 h 672"/>
                  <a:gd name="T64" fmla="*/ 396 w 522"/>
                  <a:gd name="T65" fmla="*/ 672 h 672"/>
                  <a:gd name="T66" fmla="*/ 408 w 522"/>
                  <a:gd name="T67" fmla="*/ 648 h 672"/>
                  <a:gd name="T68" fmla="*/ 438 w 522"/>
                  <a:gd name="T69" fmla="*/ 606 h 672"/>
                  <a:gd name="T70" fmla="*/ 480 w 522"/>
                  <a:gd name="T71" fmla="*/ 570 h 672"/>
                  <a:gd name="T72" fmla="*/ 510 w 522"/>
                  <a:gd name="T73" fmla="*/ 546 h 672"/>
                  <a:gd name="T74" fmla="*/ 522 w 522"/>
                  <a:gd name="T75" fmla="*/ 540 h 672"/>
                  <a:gd name="T76" fmla="*/ 522 w 522"/>
                  <a:gd name="T77" fmla="*/ 528 h 672"/>
                  <a:gd name="T78" fmla="*/ 504 w 522"/>
                  <a:gd name="T79" fmla="*/ 474 h 672"/>
                  <a:gd name="T80" fmla="*/ 498 w 522"/>
                  <a:gd name="T81" fmla="*/ 420 h 67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522" h="672">
                    <a:moveTo>
                      <a:pt x="36" y="0"/>
                    </a:moveTo>
                    <a:lnTo>
                      <a:pt x="18" y="18"/>
                    </a:lnTo>
                    <a:lnTo>
                      <a:pt x="12" y="36"/>
                    </a:lnTo>
                    <a:lnTo>
                      <a:pt x="6" y="66"/>
                    </a:lnTo>
                    <a:lnTo>
                      <a:pt x="6" y="102"/>
                    </a:lnTo>
                    <a:lnTo>
                      <a:pt x="6" y="120"/>
                    </a:lnTo>
                    <a:lnTo>
                      <a:pt x="6" y="150"/>
                    </a:lnTo>
                    <a:lnTo>
                      <a:pt x="0" y="180"/>
                    </a:lnTo>
                    <a:lnTo>
                      <a:pt x="6" y="210"/>
                    </a:lnTo>
                    <a:lnTo>
                      <a:pt x="18" y="252"/>
                    </a:lnTo>
                    <a:lnTo>
                      <a:pt x="42" y="288"/>
                    </a:lnTo>
                    <a:lnTo>
                      <a:pt x="66" y="324"/>
                    </a:lnTo>
                    <a:lnTo>
                      <a:pt x="78" y="336"/>
                    </a:lnTo>
                    <a:lnTo>
                      <a:pt x="102" y="348"/>
                    </a:lnTo>
                    <a:lnTo>
                      <a:pt x="108" y="420"/>
                    </a:lnTo>
                    <a:lnTo>
                      <a:pt x="102" y="462"/>
                    </a:lnTo>
                    <a:lnTo>
                      <a:pt x="84" y="492"/>
                    </a:lnTo>
                    <a:lnTo>
                      <a:pt x="72" y="516"/>
                    </a:lnTo>
                    <a:lnTo>
                      <a:pt x="60" y="540"/>
                    </a:lnTo>
                    <a:lnTo>
                      <a:pt x="72" y="540"/>
                    </a:lnTo>
                    <a:lnTo>
                      <a:pt x="84" y="540"/>
                    </a:lnTo>
                    <a:lnTo>
                      <a:pt x="72" y="57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66" y="654"/>
                    </a:lnTo>
                    <a:lnTo>
                      <a:pt x="108" y="654"/>
                    </a:lnTo>
                    <a:lnTo>
                      <a:pt x="144" y="648"/>
                    </a:lnTo>
                    <a:lnTo>
                      <a:pt x="186" y="636"/>
                    </a:lnTo>
                    <a:lnTo>
                      <a:pt x="228" y="624"/>
                    </a:lnTo>
                    <a:lnTo>
                      <a:pt x="258" y="624"/>
                    </a:lnTo>
                    <a:lnTo>
                      <a:pt x="282" y="624"/>
                    </a:lnTo>
                    <a:lnTo>
                      <a:pt x="354" y="660"/>
                    </a:lnTo>
                    <a:lnTo>
                      <a:pt x="396" y="672"/>
                    </a:lnTo>
                    <a:lnTo>
                      <a:pt x="408" y="648"/>
                    </a:lnTo>
                    <a:lnTo>
                      <a:pt x="438" y="606"/>
                    </a:lnTo>
                    <a:lnTo>
                      <a:pt x="480" y="570"/>
                    </a:lnTo>
                    <a:lnTo>
                      <a:pt x="510" y="546"/>
                    </a:lnTo>
                    <a:lnTo>
                      <a:pt x="522" y="540"/>
                    </a:lnTo>
                    <a:lnTo>
                      <a:pt x="522" y="528"/>
                    </a:lnTo>
                    <a:lnTo>
                      <a:pt x="504" y="474"/>
                    </a:lnTo>
                    <a:lnTo>
                      <a:pt x="498" y="42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03" name="Freeform 317"/>
              <p:cNvSpPr/>
              <p:nvPr/>
            </p:nvSpPr>
            <p:spPr bwMode="auto">
              <a:xfrm>
                <a:off x="3120" y="2589"/>
                <a:ext cx="228" cy="48"/>
              </a:xfrm>
              <a:custGeom>
                <a:avLst/>
                <a:gdLst>
                  <a:gd name="T0" fmla="*/ 0 w 228"/>
                  <a:gd name="T1" fmla="*/ 48 h 48"/>
                  <a:gd name="T2" fmla="*/ 36 w 228"/>
                  <a:gd name="T3" fmla="*/ 42 h 48"/>
                  <a:gd name="T4" fmla="*/ 66 w 228"/>
                  <a:gd name="T5" fmla="*/ 36 h 48"/>
                  <a:gd name="T6" fmla="*/ 96 w 228"/>
                  <a:gd name="T7" fmla="*/ 36 h 48"/>
                  <a:gd name="T8" fmla="*/ 126 w 228"/>
                  <a:gd name="T9" fmla="*/ 36 h 48"/>
                  <a:gd name="T10" fmla="*/ 156 w 228"/>
                  <a:gd name="T11" fmla="*/ 36 h 48"/>
                  <a:gd name="T12" fmla="*/ 180 w 228"/>
                  <a:gd name="T13" fmla="*/ 36 h 48"/>
                  <a:gd name="T14" fmla="*/ 204 w 228"/>
                  <a:gd name="T15" fmla="*/ 42 h 48"/>
                  <a:gd name="T16" fmla="*/ 216 w 228"/>
                  <a:gd name="T17" fmla="*/ 42 h 48"/>
                  <a:gd name="T18" fmla="*/ 216 w 228"/>
                  <a:gd name="T19" fmla="*/ 42 h 48"/>
                  <a:gd name="T20" fmla="*/ 216 w 228"/>
                  <a:gd name="T21" fmla="*/ 30 h 48"/>
                  <a:gd name="T22" fmla="*/ 222 w 228"/>
                  <a:gd name="T23" fmla="*/ 18 h 48"/>
                  <a:gd name="T24" fmla="*/ 228 w 228"/>
                  <a:gd name="T25" fmla="*/ 0 h 4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28" h="48">
                    <a:moveTo>
                      <a:pt x="0" y="48"/>
                    </a:moveTo>
                    <a:lnTo>
                      <a:pt x="36" y="42"/>
                    </a:lnTo>
                    <a:lnTo>
                      <a:pt x="66" y="36"/>
                    </a:lnTo>
                    <a:lnTo>
                      <a:pt x="96" y="36"/>
                    </a:lnTo>
                    <a:lnTo>
                      <a:pt x="126" y="36"/>
                    </a:lnTo>
                    <a:lnTo>
                      <a:pt x="156" y="36"/>
                    </a:lnTo>
                    <a:lnTo>
                      <a:pt x="180" y="36"/>
                    </a:lnTo>
                    <a:lnTo>
                      <a:pt x="204" y="42"/>
                    </a:lnTo>
                    <a:lnTo>
                      <a:pt x="216" y="42"/>
                    </a:lnTo>
                    <a:lnTo>
                      <a:pt x="216" y="30"/>
                    </a:lnTo>
                    <a:lnTo>
                      <a:pt x="222" y="18"/>
                    </a:lnTo>
                    <a:lnTo>
                      <a:pt x="22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04" name="Freeform 318"/>
              <p:cNvSpPr/>
              <p:nvPr/>
            </p:nvSpPr>
            <p:spPr bwMode="auto">
              <a:xfrm>
                <a:off x="3972" y="2073"/>
                <a:ext cx="42" cy="12"/>
              </a:xfrm>
              <a:custGeom>
                <a:avLst/>
                <a:gdLst>
                  <a:gd name="T0" fmla="*/ 42 w 42"/>
                  <a:gd name="T1" fmla="*/ 12 h 12"/>
                  <a:gd name="T2" fmla="*/ 36 w 42"/>
                  <a:gd name="T3" fmla="*/ 6 h 12"/>
                  <a:gd name="T4" fmla="*/ 30 w 42"/>
                  <a:gd name="T5" fmla="*/ 0 h 12"/>
                  <a:gd name="T6" fmla="*/ 18 w 42"/>
                  <a:gd name="T7" fmla="*/ 0 h 12"/>
                  <a:gd name="T8" fmla="*/ 0 w 42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" h="12">
                    <a:moveTo>
                      <a:pt x="42" y="12"/>
                    </a:moveTo>
                    <a:lnTo>
                      <a:pt x="36" y="6"/>
                    </a:lnTo>
                    <a:lnTo>
                      <a:pt x="30" y="0"/>
                    </a:lnTo>
                    <a:lnTo>
                      <a:pt x="18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05" name="Freeform 319"/>
              <p:cNvSpPr/>
              <p:nvPr/>
            </p:nvSpPr>
            <p:spPr bwMode="auto">
              <a:xfrm>
                <a:off x="3990" y="2145"/>
                <a:ext cx="66" cy="24"/>
              </a:xfrm>
              <a:custGeom>
                <a:avLst/>
                <a:gdLst>
                  <a:gd name="T0" fmla="*/ 66 w 66"/>
                  <a:gd name="T1" fmla="*/ 24 h 24"/>
                  <a:gd name="T2" fmla="*/ 48 w 66"/>
                  <a:gd name="T3" fmla="*/ 24 h 24"/>
                  <a:gd name="T4" fmla="*/ 30 w 66"/>
                  <a:gd name="T5" fmla="*/ 18 h 24"/>
                  <a:gd name="T6" fmla="*/ 18 w 66"/>
                  <a:gd name="T7" fmla="*/ 12 h 24"/>
                  <a:gd name="T8" fmla="*/ 0 w 66"/>
                  <a:gd name="T9" fmla="*/ 6 h 24"/>
                  <a:gd name="T10" fmla="*/ 0 w 66"/>
                  <a:gd name="T11" fmla="*/ 0 h 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6" h="24">
                    <a:moveTo>
                      <a:pt x="66" y="24"/>
                    </a:moveTo>
                    <a:lnTo>
                      <a:pt x="48" y="24"/>
                    </a:lnTo>
                    <a:lnTo>
                      <a:pt x="30" y="18"/>
                    </a:lnTo>
                    <a:lnTo>
                      <a:pt x="18" y="12"/>
                    </a:lnTo>
                    <a:lnTo>
                      <a:pt x="0" y="6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06" name="Freeform 320"/>
              <p:cNvSpPr/>
              <p:nvPr/>
            </p:nvSpPr>
            <p:spPr bwMode="auto">
              <a:xfrm>
                <a:off x="3960" y="2193"/>
                <a:ext cx="54" cy="18"/>
              </a:xfrm>
              <a:custGeom>
                <a:avLst/>
                <a:gdLst>
                  <a:gd name="T0" fmla="*/ 54 w 54"/>
                  <a:gd name="T1" fmla="*/ 18 h 18"/>
                  <a:gd name="T2" fmla="*/ 42 w 54"/>
                  <a:gd name="T3" fmla="*/ 18 h 18"/>
                  <a:gd name="T4" fmla="*/ 24 w 54"/>
                  <a:gd name="T5" fmla="*/ 12 h 18"/>
                  <a:gd name="T6" fmla="*/ 6 w 54"/>
                  <a:gd name="T7" fmla="*/ 6 h 18"/>
                  <a:gd name="T8" fmla="*/ 0 w 54"/>
                  <a:gd name="T9" fmla="*/ 0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" h="18">
                    <a:moveTo>
                      <a:pt x="54" y="18"/>
                    </a:moveTo>
                    <a:lnTo>
                      <a:pt x="42" y="18"/>
                    </a:lnTo>
                    <a:lnTo>
                      <a:pt x="24" y="12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07" name="Freeform 321"/>
              <p:cNvSpPr/>
              <p:nvPr/>
            </p:nvSpPr>
            <p:spPr bwMode="auto">
              <a:xfrm>
                <a:off x="3528" y="2733"/>
                <a:ext cx="60" cy="450"/>
              </a:xfrm>
              <a:custGeom>
                <a:avLst/>
                <a:gdLst>
                  <a:gd name="T0" fmla="*/ 60 w 60"/>
                  <a:gd name="T1" fmla="*/ 0 h 450"/>
                  <a:gd name="T2" fmla="*/ 54 w 60"/>
                  <a:gd name="T3" fmla="*/ 12 h 450"/>
                  <a:gd name="T4" fmla="*/ 42 w 60"/>
                  <a:gd name="T5" fmla="*/ 18 h 450"/>
                  <a:gd name="T6" fmla="*/ 42 w 60"/>
                  <a:gd name="T7" fmla="*/ 24 h 450"/>
                  <a:gd name="T8" fmla="*/ 30 w 60"/>
                  <a:gd name="T9" fmla="*/ 30 h 450"/>
                  <a:gd name="T10" fmla="*/ 18 w 60"/>
                  <a:gd name="T11" fmla="*/ 36 h 450"/>
                  <a:gd name="T12" fmla="*/ 30 w 60"/>
                  <a:gd name="T13" fmla="*/ 42 h 450"/>
                  <a:gd name="T14" fmla="*/ 42 w 60"/>
                  <a:gd name="T15" fmla="*/ 66 h 450"/>
                  <a:gd name="T16" fmla="*/ 48 w 60"/>
                  <a:gd name="T17" fmla="*/ 84 h 450"/>
                  <a:gd name="T18" fmla="*/ 54 w 60"/>
                  <a:gd name="T19" fmla="*/ 114 h 450"/>
                  <a:gd name="T20" fmla="*/ 54 w 60"/>
                  <a:gd name="T21" fmla="*/ 132 h 450"/>
                  <a:gd name="T22" fmla="*/ 48 w 60"/>
                  <a:gd name="T23" fmla="*/ 156 h 450"/>
                  <a:gd name="T24" fmla="*/ 42 w 60"/>
                  <a:gd name="T25" fmla="*/ 180 h 450"/>
                  <a:gd name="T26" fmla="*/ 30 w 60"/>
                  <a:gd name="T27" fmla="*/ 198 h 450"/>
                  <a:gd name="T28" fmla="*/ 18 w 60"/>
                  <a:gd name="T29" fmla="*/ 216 h 450"/>
                  <a:gd name="T30" fmla="*/ 12 w 60"/>
                  <a:gd name="T31" fmla="*/ 240 h 450"/>
                  <a:gd name="T32" fmla="*/ 6 w 60"/>
                  <a:gd name="T33" fmla="*/ 258 h 450"/>
                  <a:gd name="T34" fmla="*/ 0 w 60"/>
                  <a:gd name="T35" fmla="*/ 282 h 450"/>
                  <a:gd name="T36" fmla="*/ 6 w 60"/>
                  <a:gd name="T37" fmla="*/ 312 h 450"/>
                  <a:gd name="T38" fmla="*/ 6 w 60"/>
                  <a:gd name="T39" fmla="*/ 336 h 450"/>
                  <a:gd name="T40" fmla="*/ 6 w 60"/>
                  <a:gd name="T41" fmla="*/ 348 h 450"/>
                  <a:gd name="T42" fmla="*/ 6 w 60"/>
                  <a:gd name="T43" fmla="*/ 372 h 450"/>
                  <a:gd name="T44" fmla="*/ 6 w 60"/>
                  <a:gd name="T45" fmla="*/ 408 h 450"/>
                  <a:gd name="T46" fmla="*/ 6 w 60"/>
                  <a:gd name="T47" fmla="*/ 450 h 45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60" h="450">
                    <a:moveTo>
                      <a:pt x="60" y="0"/>
                    </a:moveTo>
                    <a:lnTo>
                      <a:pt x="54" y="12"/>
                    </a:lnTo>
                    <a:lnTo>
                      <a:pt x="42" y="18"/>
                    </a:lnTo>
                    <a:lnTo>
                      <a:pt x="42" y="24"/>
                    </a:lnTo>
                    <a:lnTo>
                      <a:pt x="30" y="30"/>
                    </a:lnTo>
                    <a:lnTo>
                      <a:pt x="18" y="36"/>
                    </a:lnTo>
                    <a:lnTo>
                      <a:pt x="30" y="42"/>
                    </a:lnTo>
                    <a:lnTo>
                      <a:pt x="42" y="66"/>
                    </a:lnTo>
                    <a:lnTo>
                      <a:pt x="48" y="84"/>
                    </a:lnTo>
                    <a:lnTo>
                      <a:pt x="54" y="114"/>
                    </a:lnTo>
                    <a:lnTo>
                      <a:pt x="54" y="132"/>
                    </a:lnTo>
                    <a:lnTo>
                      <a:pt x="48" y="156"/>
                    </a:lnTo>
                    <a:lnTo>
                      <a:pt x="42" y="180"/>
                    </a:lnTo>
                    <a:lnTo>
                      <a:pt x="30" y="198"/>
                    </a:lnTo>
                    <a:lnTo>
                      <a:pt x="18" y="216"/>
                    </a:lnTo>
                    <a:lnTo>
                      <a:pt x="12" y="240"/>
                    </a:lnTo>
                    <a:lnTo>
                      <a:pt x="6" y="258"/>
                    </a:lnTo>
                    <a:lnTo>
                      <a:pt x="0" y="282"/>
                    </a:lnTo>
                    <a:lnTo>
                      <a:pt x="6" y="312"/>
                    </a:lnTo>
                    <a:lnTo>
                      <a:pt x="6" y="336"/>
                    </a:lnTo>
                    <a:lnTo>
                      <a:pt x="6" y="348"/>
                    </a:lnTo>
                    <a:lnTo>
                      <a:pt x="6" y="372"/>
                    </a:lnTo>
                    <a:lnTo>
                      <a:pt x="6" y="408"/>
                    </a:lnTo>
                    <a:lnTo>
                      <a:pt x="6" y="45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08" name="Freeform 322"/>
              <p:cNvSpPr/>
              <p:nvPr/>
            </p:nvSpPr>
            <p:spPr bwMode="auto">
              <a:xfrm>
                <a:off x="2994" y="3237"/>
                <a:ext cx="1014" cy="168"/>
              </a:xfrm>
              <a:custGeom>
                <a:avLst/>
                <a:gdLst>
                  <a:gd name="T0" fmla="*/ 222 w 1014"/>
                  <a:gd name="T1" fmla="*/ 24 h 168"/>
                  <a:gd name="T2" fmla="*/ 186 w 1014"/>
                  <a:gd name="T3" fmla="*/ 24 h 168"/>
                  <a:gd name="T4" fmla="*/ 132 w 1014"/>
                  <a:gd name="T5" fmla="*/ 30 h 168"/>
                  <a:gd name="T6" fmla="*/ 78 w 1014"/>
                  <a:gd name="T7" fmla="*/ 48 h 168"/>
                  <a:gd name="T8" fmla="*/ 48 w 1014"/>
                  <a:gd name="T9" fmla="*/ 60 h 168"/>
                  <a:gd name="T10" fmla="*/ 24 w 1014"/>
                  <a:gd name="T11" fmla="*/ 78 h 168"/>
                  <a:gd name="T12" fmla="*/ 6 w 1014"/>
                  <a:gd name="T13" fmla="*/ 108 h 168"/>
                  <a:gd name="T14" fmla="*/ 0 w 1014"/>
                  <a:gd name="T15" fmla="*/ 138 h 168"/>
                  <a:gd name="T16" fmla="*/ 6 w 1014"/>
                  <a:gd name="T17" fmla="*/ 156 h 168"/>
                  <a:gd name="T18" fmla="*/ 24 w 1014"/>
                  <a:gd name="T19" fmla="*/ 162 h 168"/>
                  <a:gd name="T20" fmla="*/ 54 w 1014"/>
                  <a:gd name="T21" fmla="*/ 168 h 168"/>
                  <a:gd name="T22" fmla="*/ 114 w 1014"/>
                  <a:gd name="T23" fmla="*/ 168 h 168"/>
                  <a:gd name="T24" fmla="*/ 174 w 1014"/>
                  <a:gd name="T25" fmla="*/ 156 h 168"/>
                  <a:gd name="T26" fmla="*/ 216 w 1014"/>
                  <a:gd name="T27" fmla="*/ 144 h 168"/>
                  <a:gd name="T28" fmla="*/ 288 w 1014"/>
                  <a:gd name="T29" fmla="*/ 144 h 168"/>
                  <a:gd name="T30" fmla="*/ 330 w 1014"/>
                  <a:gd name="T31" fmla="*/ 138 h 168"/>
                  <a:gd name="T32" fmla="*/ 378 w 1014"/>
                  <a:gd name="T33" fmla="*/ 120 h 168"/>
                  <a:gd name="T34" fmla="*/ 420 w 1014"/>
                  <a:gd name="T35" fmla="*/ 120 h 168"/>
                  <a:gd name="T36" fmla="*/ 456 w 1014"/>
                  <a:gd name="T37" fmla="*/ 114 h 168"/>
                  <a:gd name="T38" fmla="*/ 486 w 1014"/>
                  <a:gd name="T39" fmla="*/ 108 h 168"/>
                  <a:gd name="T40" fmla="*/ 510 w 1014"/>
                  <a:gd name="T41" fmla="*/ 96 h 168"/>
                  <a:gd name="T42" fmla="*/ 534 w 1014"/>
                  <a:gd name="T43" fmla="*/ 54 h 168"/>
                  <a:gd name="T44" fmla="*/ 540 w 1014"/>
                  <a:gd name="T45" fmla="*/ 72 h 168"/>
                  <a:gd name="T46" fmla="*/ 552 w 1014"/>
                  <a:gd name="T47" fmla="*/ 90 h 168"/>
                  <a:gd name="T48" fmla="*/ 576 w 1014"/>
                  <a:gd name="T49" fmla="*/ 108 h 168"/>
                  <a:gd name="T50" fmla="*/ 612 w 1014"/>
                  <a:gd name="T51" fmla="*/ 114 h 168"/>
                  <a:gd name="T52" fmla="*/ 630 w 1014"/>
                  <a:gd name="T53" fmla="*/ 132 h 168"/>
                  <a:gd name="T54" fmla="*/ 696 w 1014"/>
                  <a:gd name="T55" fmla="*/ 150 h 168"/>
                  <a:gd name="T56" fmla="*/ 774 w 1014"/>
                  <a:gd name="T57" fmla="*/ 156 h 168"/>
                  <a:gd name="T58" fmla="*/ 846 w 1014"/>
                  <a:gd name="T59" fmla="*/ 156 h 168"/>
                  <a:gd name="T60" fmla="*/ 882 w 1014"/>
                  <a:gd name="T61" fmla="*/ 156 h 168"/>
                  <a:gd name="T62" fmla="*/ 936 w 1014"/>
                  <a:gd name="T63" fmla="*/ 144 h 168"/>
                  <a:gd name="T64" fmla="*/ 978 w 1014"/>
                  <a:gd name="T65" fmla="*/ 132 h 168"/>
                  <a:gd name="T66" fmla="*/ 1008 w 1014"/>
                  <a:gd name="T67" fmla="*/ 102 h 168"/>
                  <a:gd name="T68" fmla="*/ 1014 w 1014"/>
                  <a:gd name="T69" fmla="*/ 78 h 168"/>
                  <a:gd name="T70" fmla="*/ 1002 w 1014"/>
                  <a:gd name="T71" fmla="*/ 60 h 168"/>
                  <a:gd name="T72" fmla="*/ 978 w 1014"/>
                  <a:gd name="T73" fmla="*/ 42 h 168"/>
                  <a:gd name="T74" fmla="*/ 948 w 1014"/>
                  <a:gd name="T75" fmla="*/ 24 h 168"/>
                  <a:gd name="T76" fmla="*/ 906 w 1014"/>
                  <a:gd name="T77" fmla="*/ 12 h 168"/>
                  <a:gd name="T78" fmla="*/ 852 w 1014"/>
                  <a:gd name="T79" fmla="*/ 6 h 168"/>
                  <a:gd name="T80" fmla="*/ 798 w 1014"/>
                  <a:gd name="T81" fmla="*/ 0 h 168"/>
                  <a:gd name="T82" fmla="*/ 750 w 1014"/>
                  <a:gd name="T83" fmla="*/ 0 h 168"/>
                  <a:gd name="T84" fmla="*/ 696 w 1014"/>
                  <a:gd name="T85" fmla="*/ 6 h 16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014" h="168">
                    <a:moveTo>
                      <a:pt x="222" y="24"/>
                    </a:moveTo>
                    <a:lnTo>
                      <a:pt x="186" y="24"/>
                    </a:lnTo>
                    <a:lnTo>
                      <a:pt x="132" y="30"/>
                    </a:lnTo>
                    <a:lnTo>
                      <a:pt x="78" y="48"/>
                    </a:lnTo>
                    <a:lnTo>
                      <a:pt x="48" y="60"/>
                    </a:lnTo>
                    <a:lnTo>
                      <a:pt x="24" y="78"/>
                    </a:lnTo>
                    <a:lnTo>
                      <a:pt x="6" y="108"/>
                    </a:lnTo>
                    <a:lnTo>
                      <a:pt x="0" y="138"/>
                    </a:lnTo>
                    <a:lnTo>
                      <a:pt x="6" y="156"/>
                    </a:lnTo>
                    <a:lnTo>
                      <a:pt x="24" y="162"/>
                    </a:lnTo>
                    <a:lnTo>
                      <a:pt x="54" y="168"/>
                    </a:lnTo>
                    <a:lnTo>
                      <a:pt x="114" y="168"/>
                    </a:lnTo>
                    <a:lnTo>
                      <a:pt x="174" y="156"/>
                    </a:lnTo>
                    <a:lnTo>
                      <a:pt x="216" y="144"/>
                    </a:lnTo>
                    <a:lnTo>
                      <a:pt x="288" y="144"/>
                    </a:lnTo>
                    <a:lnTo>
                      <a:pt x="330" y="138"/>
                    </a:lnTo>
                    <a:lnTo>
                      <a:pt x="378" y="120"/>
                    </a:lnTo>
                    <a:lnTo>
                      <a:pt x="420" y="120"/>
                    </a:lnTo>
                    <a:lnTo>
                      <a:pt x="456" y="114"/>
                    </a:lnTo>
                    <a:lnTo>
                      <a:pt x="486" y="108"/>
                    </a:lnTo>
                    <a:lnTo>
                      <a:pt x="510" y="96"/>
                    </a:lnTo>
                    <a:lnTo>
                      <a:pt x="534" y="54"/>
                    </a:lnTo>
                    <a:lnTo>
                      <a:pt x="540" y="72"/>
                    </a:lnTo>
                    <a:lnTo>
                      <a:pt x="552" y="90"/>
                    </a:lnTo>
                    <a:lnTo>
                      <a:pt x="576" y="108"/>
                    </a:lnTo>
                    <a:lnTo>
                      <a:pt x="612" y="114"/>
                    </a:lnTo>
                    <a:lnTo>
                      <a:pt x="630" y="132"/>
                    </a:lnTo>
                    <a:lnTo>
                      <a:pt x="696" y="150"/>
                    </a:lnTo>
                    <a:lnTo>
                      <a:pt x="774" y="156"/>
                    </a:lnTo>
                    <a:lnTo>
                      <a:pt x="846" y="156"/>
                    </a:lnTo>
                    <a:lnTo>
                      <a:pt x="882" y="156"/>
                    </a:lnTo>
                    <a:lnTo>
                      <a:pt x="936" y="144"/>
                    </a:lnTo>
                    <a:lnTo>
                      <a:pt x="978" y="132"/>
                    </a:lnTo>
                    <a:lnTo>
                      <a:pt x="1008" y="102"/>
                    </a:lnTo>
                    <a:lnTo>
                      <a:pt x="1014" y="78"/>
                    </a:lnTo>
                    <a:lnTo>
                      <a:pt x="1002" y="60"/>
                    </a:lnTo>
                    <a:lnTo>
                      <a:pt x="978" y="42"/>
                    </a:lnTo>
                    <a:lnTo>
                      <a:pt x="948" y="24"/>
                    </a:lnTo>
                    <a:lnTo>
                      <a:pt x="906" y="12"/>
                    </a:lnTo>
                    <a:lnTo>
                      <a:pt x="852" y="6"/>
                    </a:lnTo>
                    <a:lnTo>
                      <a:pt x="798" y="0"/>
                    </a:lnTo>
                    <a:lnTo>
                      <a:pt x="750" y="0"/>
                    </a:lnTo>
                    <a:lnTo>
                      <a:pt x="696" y="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09" name="Freeform 323"/>
              <p:cNvSpPr/>
              <p:nvPr/>
            </p:nvSpPr>
            <p:spPr bwMode="auto">
              <a:xfrm>
                <a:off x="3594" y="3201"/>
                <a:ext cx="108" cy="12"/>
              </a:xfrm>
              <a:custGeom>
                <a:avLst/>
                <a:gdLst>
                  <a:gd name="T0" fmla="*/ 108 w 108"/>
                  <a:gd name="T1" fmla="*/ 12 h 12"/>
                  <a:gd name="T2" fmla="*/ 96 w 108"/>
                  <a:gd name="T3" fmla="*/ 6 h 12"/>
                  <a:gd name="T4" fmla="*/ 78 w 108"/>
                  <a:gd name="T5" fmla="*/ 0 h 12"/>
                  <a:gd name="T6" fmla="*/ 66 w 108"/>
                  <a:gd name="T7" fmla="*/ 0 h 12"/>
                  <a:gd name="T8" fmla="*/ 54 w 108"/>
                  <a:gd name="T9" fmla="*/ 0 h 12"/>
                  <a:gd name="T10" fmla="*/ 36 w 108"/>
                  <a:gd name="T11" fmla="*/ 0 h 12"/>
                  <a:gd name="T12" fmla="*/ 24 w 108"/>
                  <a:gd name="T13" fmla="*/ 6 h 12"/>
                  <a:gd name="T14" fmla="*/ 12 w 108"/>
                  <a:gd name="T15" fmla="*/ 6 h 12"/>
                  <a:gd name="T16" fmla="*/ 0 w 108"/>
                  <a:gd name="T17" fmla="*/ 12 h 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8" h="12">
                    <a:moveTo>
                      <a:pt x="108" y="12"/>
                    </a:moveTo>
                    <a:lnTo>
                      <a:pt x="96" y="6"/>
                    </a:lnTo>
                    <a:lnTo>
                      <a:pt x="78" y="0"/>
                    </a:lnTo>
                    <a:lnTo>
                      <a:pt x="66" y="0"/>
                    </a:lnTo>
                    <a:lnTo>
                      <a:pt x="54" y="0"/>
                    </a:lnTo>
                    <a:lnTo>
                      <a:pt x="36" y="0"/>
                    </a:lnTo>
                    <a:lnTo>
                      <a:pt x="24" y="6"/>
                    </a:lnTo>
                    <a:lnTo>
                      <a:pt x="12" y="6"/>
                    </a:lnTo>
                    <a:lnTo>
                      <a:pt x="0" y="1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10" name="Freeform 324"/>
              <p:cNvSpPr/>
              <p:nvPr/>
            </p:nvSpPr>
            <p:spPr bwMode="auto">
              <a:xfrm>
                <a:off x="3618" y="3225"/>
                <a:ext cx="84" cy="30"/>
              </a:xfrm>
              <a:custGeom>
                <a:avLst/>
                <a:gdLst>
                  <a:gd name="T0" fmla="*/ 84 w 84"/>
                  <a:gd name="T1" fmla="*/ 6 h 30"/>
                  <a:gd name="T2" fmla="*/ 78 w 84"/>
                  <a:gd name="T3" fmla="*/ 0 h 30"/>
                  <a:gd name="T4" fmla="*/ 66 w 84"/>
                  <a:gd name="T5" fmla="*/ 0 h 30"/>
                  <a:gd name="T6" fmla="*/ 54 w 84"/>
                  <a:gd name="T7" fmla="*/ 0 h 30"/>
                  <a:gd name="T8" fmla="*/ 48 w 84"/>
                  <a:gd name="T9" fmla="*/ 6 h 30"/>
                  <a:gd name="T10" fmla="*/ 36 w 84"/>
                  <a:gd name="T11" fmla="*/ 6 h 30"/>
                  <a:gd name="T12" fmla="*/ 24 w 84"/>
                  <a:gd name="T13" fmla="*/ 12 h 30"/>
                  <a:gd name="T14" fmla="*/ 18 w 84"/>
                  <a:gd name="T15" fmla="*/ 12 h 30"/>
                  <a:gd name="T16" fmla="*/ 12 w 84"/>
                  <a:gd name="T17" fmla="*/ 18 h 30"/>
                  <a:gd name="T18" fmla="*/ 0 w 84"/>
                  <a:gd name="T19" fmla="*/ 30 h 30"/>
                  <a:gd name="T20" fmla="*/ 0 w 84"/>
                  <a:gd name="T21" fmla="*/ 30 h 3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84" h="30">
                    <a:moveTo>
                      <a:pt x="84" y="6"/>
                    </a:moveTo>
                    <a:lnTo>
                      <a:pt x="78" y="0"/>
                    </a:lnTo>
                    <a:lnTo>
                      <a:pt x="66" y="0"/>
                    </a:lnTo>
                    <a:lnTo>
                      <a:pt x="54" y="0"/>
                    </a:lnTo>
                    <a:lnTo>
                      <a:pt x="48" y="6"/>
                    </a:lnTo>
                    <a:lnTo>
                      <a:pt x="36" y="6"/>
                    </a:lnTo>
                    <a:lnTo>
                      <a:pt x="24" y="12"/>
                    </a:lnTo>
                    <a:lnTo>
                      <a:pt x="18" y="12"/>
                    </a:lnTo>
                    <a:lnTo>
                      <a:pt x="12" y="18"/>
                    </a:lnTo>
                    <a:lnTo>
                      <a:pt x="0" y="3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11" name="Freeform 325"/>
              <p:cNvSpPr/>
              <p:nvPr/>
            </p:nvSpPr>
            <p:spPr bwMode="auto">
              <a:xfrm>
                <a:off x="3234" y="3249"/>
                <a:ext cx="72" cy="30"/>
              </a:xfrm>
              <a:custGeom>
                <a:avLst/>
                <a:gdLst>
                  <a:gd name="T0" fmla="*/ 72 w 72"/>
                  <a:gd name="T1" fmla="*/ 30 h 30"/>
                  <a:gd name="T2" fmla="*/ 66 w 72"/>
                  <a:gd name="T3" fmla="*/ 24 h 30"/>
                  <a:gd name="T4" fmla="*/ 54 w 72"/>
                  <a:gd name="T5" fmla="*/ 18 h 30"/>
                  <a:gd name="T6" fmla="*/ 48 w 72"/>
                  <a:gd name="T7" fmla="*/ 12 h 30"/>
                  <a:gd name="T8" fmla="*/ 36 w 72"/>
                  <a:gd name="T9" fmla="*/ 6 h 30"/>
                  <a:gd name="T10" fmla="*/ 24 w 72"/>
                  <a:gd name="T11" fmla="*/ 6 h 30"/>
                  <a:gd name="T12" fmla="*/ 12 w 72"/>
                  <a:gd name="T13" fmla="*/ 6 h 30"/>
                  <a:gd name="T14" fmla="*/ 0 w 72"/>
                  <a:gd name="T15" fmla="*/ 0 h 30"/>
                  <a:gd name="T16" fmla="*/ 0 w 72"/>
                  <a:gd name="T17" fmla="*/ 0 h 3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2" h="30">
                    <a:moveTo>
                      <a:pt x="72" y="30"/>
                    </a:moveTo>
                    <a:lnTo>
                      <a:pt x="66" y="24"/>
                    </a:lnTo>
                    <a:lnTo>
                      <a:pt x="54" y="18"/>
                    </a:lnTo>
                    <a:lnTo>
                      <a:pt x="48" y="12"/>
                    </a:lnTo>
                    <a:lnTo>
                      <a:pt x="36" y="6"/>
                    </a:lnTo>
                    <a:lnTo>
                      <a:pt x="24" y="6"/>
                    </a:lnTo>
                    <a:lnTo>
                      <a:pt x="12" y="6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12" name="Freeform 326"/>
              <p:cNvSpPr/>
              <p:nvPr/>
            </p:nvSpPr>
            <p:spPr bwMode="auto">
              <a:xfrm>
                <a:off x="3258" y="3237"/>
                <a:ext cx="90" cy="18"/>
              </a:xfrm>
              <a:custGeom>
                <a:avLst/>
                <a:gdLst>
                  <a:gd name="T0" fmla="*/ 90 w 90"/>
                  <a:gd name="T1" fmla="*/ 18 h 18"/>
                  <a:gd name="T2" fmla="*/ 78 w 90"/>
                  <a:gd name="T3" fmla="*/ 12 h 18"/>
                  <a:gd name="T4" fmla="*/ 60 w 90"/>
                  <a:gd name="T5" fmla="*/ 6 h 18"/>
                  <a:gd name="T6" fmla="*/ 48 w 90"/>
                  <a:gd name="T7" fmla="*/ 0 h 18"/>
                  <a:gd name="T8" fmla="*/ 36 w 90"/>
                  <a:gd name="T9" fmla="*/ 0 h 18"/>
                  <a:gd name="T10" fmla="*/ 18 w 90"/>
                  <a:gd name="T11" fmla="*/ 0 h 18"/>
                  <a:gd name="T12" fmla="*/ 6 w 90"/>
                  <a:gd name="T13" fmla="*/ 0 h 18"/>
                  <a:gd name="T14" fmla="*/ 0 w 90"/>
                  <a:gd name="T15" fmla="*/ 0 h 1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0" h="18">
                    <a:moveTo>
                      <a:pt x="90" y="18"/>
                    </a:moveTo>
                    <a:lnTo>
                      <a:pt x="78" y="12"/>
                    </a:lnTo>
                    <a:lnTo>
                      <a:pt x="60" y="6"/>
                    </a:lnTo>
                    <a:lnTo>
                      <a:pt x="48" y="0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13" name="Freeform 327"/>
              <p:cNvSpPr/>
              <p:nvPr/>
            </p:nvSpPr>
            <p:spPr bwMode="auto">
              <a:xfrm>
                <a:off x="3534" y="3261"/>
                <a:ext cx="1" cy="30"/>
              </a:xfrm>
              <a:custGeom>
                <a:avLst/>
                <a:gdLst>
                  <a:gd name="T0" fmla="*/ 0 w 1"/>
                  <a:gd name="T1" fmla="*/ 30 h 30"/>
                  <a:gd name="T2" fmla="*/ 0 w 1"/>
                  <a:gd name="T3" fmla="*/ 18 h 30"/>
                  <a:gd name="T4" fmla="*/ 0 w 1"/>
                  <a:gd name="T5" fmla="*/ 12 h 30"/>
                  <a:gd name="T6" fmla="*/ 0 w 1"/>
                  <a:gd name="T7" fmla="*/ 0 h 3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" h="30">
                    <a:moveTo>
                      <a:pt x="0" y="30"/>
                    </a:moveTo>
                    <a:lnTo>
                      <a:pt x="0" y="18"/>
                    </a:lnTo>
                    <a:lnTo>
                      <a:pt x="0" y="12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4" name="图片 3" descr="1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0" y="1052830"/>
            <a:ext cx="9142730" cy="356679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2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2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2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2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2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2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5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5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328" grpId="0" animBg="1"/>
      <p:bldP spid="352337" grpId="0" animBg="1"/>
      <p:bldP spid="35234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WordArt 81"/>
          <p:cNvSpPr>
            <a:spLocks noChangeArrowheads="1" noChangeShapeType="1" noTextEdit="1"/>
          </p:cNvSpPr>
          <p:nvPr/>
        </p:nvSpPr>
        <p:spPr bwMode="auto">
          <a:xfrm>
            <a:off x="974725" y="1187450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120000"/>
              </a:lnSpc>
              <a:defRPr/>
            </a:pPr>
            <a:r>
              <a:rPr kumimoji="1"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0070C0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graphicFrame>
        <p:nvGraphicFramePr>
          <p:cNvPr id="10" name="Object 86"/>
          <p:cNvGraphicFramePr>
            <a:graphicFrameLocks noChangeAspect="1"/>
          </p:cNvGraphicFramePr>
          <p:nvPr/>
        </p:nvGraphicFramePr>
        <p:xfrm>
          <a:off x="1517650" y="1655763"/>
          <a:ext cx="25574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200" imgH="190500" progId="Equation.DSMT4">
                  <p:embed/>
                </p:oleObj>
              </mc:Choice>
              <mc:Fallback>
                <p:oleObj name="Equation" r:id="rId2" imgW="965200" imgH="190500" progId="Equation.DSMT4">
                  <p:embed/>
                  <p:pic>
                    <p:nvPicPr>
                      <p:cNvPr id="0" name="图片 16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1655763"/>
                        <a:ext cx="25574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93"/>
          <p:cNvGrpSpPr/>
          <p:nvPr/>
        </p:nvGrpSpPr>
        <p:grpSpPr bwMode="auto">
          <a:xfrm>
            <a:off x="1579563" y="1079500"/>
            <a:ext cx="3071812" cy="519113"/>
            <a:chOff x="1067" y="680"/>
            <a:chExt cx="1935" cy="327"/>
          </a:xfrm>
        </p:grpSpPr>
        <p:sp>
          <p:nvSpPr>
            <p:cNvPr id="12" name="Rectangle 88"/>
            <p:cNvSpPr>
              <a:spLocks noChangeArrowheads="1"/>
            </p:cNvSpPr>
            <p:nvPr/>
          </p:nvSpPr>
          <p:spPr bwMode="auto">
            <a:xfrm>
              <a:off x="1223" y="680"/>
              <a:ext cx="17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>
                  <a:latin typeface="+mn-lt"/>
                  <a:ea typeface="黑体" panose="02010609060101010101" pitchFamily="2" charset="-122"/>
                </a:rPr>
                <a:t>的分布函数为</a:t>
              </a:r>
            </a:p>
          </p:txBody>
        </p:sp>
        <p:graphicFrame>
          <p:nvGraphicFramePr>
            <p:cNvPr id="13" name="Object 89"/>
            <p:cNvGraphicFramePr>
              <a:graphicFrameLocks noChangeAspect="1"/>
            </p:cNvGraphicFramePr>
            <p:nvPr/>
          </p:nvGraphicFramePr>
          <p:xfrm>
            <a:off x="1067" y="754"/>
            <a:ext cx="21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7000" imgH="139700" progId="Equation.DSMT4">
                    <p:embed/>
                  </p:oleObj>
                </mc:Choice>
                <mc:Fallback>
                  <p:oleObj name="Equation" r:id="rId4" imgW="127000" imgH="139700" progId="Equation.DSMT4">
                    <p:embed/>
                    <p:pic>
                      <p:nvPicPr>
                        <p:cNvPr id="0" name="图片 160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7" y="754"/>
                          <a:ext cx="213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04"/>
          <p:cNvGrpSpPr/>
          <p:nvPr/>
        </p:nvGrpSpPr>
        <p:grpSpPr bwMode="auto">
          <a:xfrm>
            <a:off x="1065213" y="3652838"/>
            <a:ext cx="4232275" cy="923925"/>
            <a:chOff x="749" y="2597"/>
            <a:chExt cx="2666" cy="582"/>
          </a:xfrm>
        </p:grpSpPr>
        <p:graphicFrame>
          <p:nvGraphicFramePr>
            <p:cNvPr id="15" name="Object 91"/>
            <p:cNvGraphicFramePr>
              <a:graphicFrameLocks noChangeAspect="1"/>
            </p:cNvGraphicFramePr>
            <p:nvPr/>
          </p:nvGraphicFramePr>
          <p:xfrm>
            <a:off x="749" y="2597"/>
            <a:ext cx="2647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87500" imgH="368300" progId="Equation.DSMT4">
                    <p:embed/>
                  </p:oleObj>
                </mc:Choice>
                <mc:Fallback>
                  <p:oleObj name="Equation" r:id="rId6" imgW="1587500" imgH="368300" progId="Equation.DSMT4">
                    <p:embed/>
                    <p:pic>
                      <p:nvPicPr>
                        <p:cNvPr id="0" name="图片 160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9" y="2597"/>
                          <a:ext cx="2647" cy="5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92"/>
            <p:cNvSpPr>
              <a:spLocks noChangeArrowheads="1"/>
            </p:cNvSpPr>
            <p:nvPr/>
          </p:nvSpPr>
          <p:spPr bwMode="auto">
            <a:xfrm>
              <a:off x="2634" y="2852"/>
              <a:ext cx="7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>
                  <a:latin typeface="+mn-lt"/>
                  <a:ea typeface="黑体" panose="02010609060101010101" pitchFamily="2" charset="-122"/>
                </a:rPr>
                <a:t>其它</a:t>
              </a:r>
            </a:p>
          </p:txBody>
        </p:sp>
      </p:grpSp>
      <p:graphicFrame>
        <p:nvGraphicFramePr>
          <p:cNvPr id="17" name="Object 96"/>
          <p:cNvGraphicFramePr>
            <a:graphicFrameLocks noChangeAspect="1"/>
          </p:cNvGraphicFramePr>
          <p:nvPr/>
        </p:nvGraphicFramePr>
        <p:xfrm>
          <a:off x="4092575" y="1652588"/>
          <a:ext cx="18161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85800" imgH="203200" progId="Equation.DSMT4">
                  <p:embed/>
                </p:oleObj>
              </mc:Choice>
              <mc:Fallback>
                <p:oleObj name="Equation" r:id="rId8" imgW="685800" imgH="203200" progId="Equation.DSMT4">
                  <p:embed/>
                  <p:pic>
                    <p:nvPicPr>
                      <p:cNvPr id="0" name="图片 16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5" y="1652588"/>
                        <a:ext cx="18161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7"/>
          <p:cNvGraphicFramePr>
            <a:graphicFrameLocks noChangeAspect="1"/>
          </p:cNvGraphicFramePr>
          <p:nvPr/>
        </p:nvGraphicFramePr>
        <p:xfrm>
          <a:off x="2417763" y="2195513"/>
          <a:ext cx="739775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9400" imgH="520700" progId="Equation.DSMT4">
                  <p:embed/>
                </p:oleObj>
              </mc:Choice>
              <mc:Fallback>
                <p:oleObj name="Equation" r:id="rId10" imgW="279400" imgH="520700" progId="Equation.DSMT4">
                  <p:embed/>
                  <p:pic>
                    <p:nvPicPr>
                      <p:cNvPr id="0" name="图片 16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2195513"/>
                        <a:ext cx="739775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99"/>
          <p:cNvGraphicFramePr>
            <a:graphicFrameLocks noChangeAspect="1"/>
          </p:cNvGraphicFramePr>
          <p:nvPr/>
        </p:nvGraphicFramePr>
        <p:xfrm>
          <a:off x="4414838" y="2640013"/>
          <a:ext cx="13128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94665" imgH="177800" progId="Equation.DSMT4">
                  <p:embed/>
                </p:oleObj>
              </mc:Choice>
              <mc:Fallback>
                <p:oleObj name="Equation" r:id="rId12" imgW="494665" imgH="177800" progId="Equation.DSMT4">
                  <p:embed/>
                  <p:pic>
                    <p:nvPicPr>
                      <p:cNvPr id="0" name="图片 160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838" y="2640013"/>
                        <a:ext cx="13128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00"/>
          <p:cNvGraphicFramePr>
            <a:graphicFrameLocks noChangeAspect="1"/>
          </p:cNvGraphicFramePr>
          <p:nvPr/>
        </p:nvGraphicFramePr>
        <p:xfrm>
          <a:off x="4276725" y="2155825"/>
          <a:ext cx="8413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16865" imgH="177800" progId="Equation.DSMT4">
                  <p:embed/>
                </p:oleObj>
              </mc:Choice>
              <mc:Fallback>
                <p:oleObj name="Equation" r:id="rId14" imgW="316865" imgH="177800" progId="Equation.DSMT4">
                  <p:embed/>
                  <p:pic>
                    <p:nvPicPr>
                      <p:cNvPr id="0" name="图片 16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6725" y="2155825"/>
                        <a:ext cx="8413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01"/>
          <p:cNvGraphicFramePr>
            <a:graphicFrameLocks noChangeAspect="1"/>
          </p:cNvGraphicFramePr>
          <p:nvPr/>
        </p:nvGraphicFramePr>
        <p:xfrm>
          <a:off x="4292600" y="3111500"/>
          <a:ext cx="8064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04165" imgH="177800" progId="Equation.DSMT4">
                  <p:embed/>
                </p:oleObj>
              </mc:Choice>
              <mc:Fallback>
                <p:oleObj name="Equation" r:id="rId16" imgW="304165" imgH="177800" progId="Equation.DSMT4">
                  <p:embed/>
                  <p:pic>
                    <p:nvPicPr>
                      <p:cNvPr id="0" name="图片 16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3111500"/>
                        <a:ext cx="8064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105"/>
          <p:cNvGrpSpPr/>
          <p:nvPr/>
        </p:nvGrpSpPr>
        <p:grpSpPr bwMode="auto">
          <a:xfrm>
            <a:off x="2386013" y="4656138"/>
            <a:ext cx="2627312" cy="1231900"/>
            <a:chOff x="1711" y="3005"/>
            <a:chExt cx="1655" cy="776"/>
          </a:xfrm>
        </p:grpSpPr>
        <p:graphicFrame>
          <p:nvGraphicFramePr>
            <p:cNvPr id="23" name="Object 106"/>
            <p:cNvGraphicFramePr>
              <a:graphicFrameLocks noChangeAspect="1"/>
            </p:cNvGraphicFramePr>
            <p:nvPr/>
          </p:nvGraphicFramePr>
          <p:xfrm>
            <a:off x="1711" y="3005"/>
            <a:ext cx="1589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951865" imgH="495300" progId="Equation.DSMT4">
                    <p:embed/>
                  </p:oleObj>
                </mc:Choice>
                <mc:Fallback>
                  <p:oleObj name="Equation" r:id="rId18" imgW="951865" imgH="495300" progId="Equation.DSMT4">
                    <p:embed/>
                    <p:pic>
                      <p:nvPicPr>
                        <p:cNvPr id="0" name="图片 160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1" y="3005"/>
                          <a:ext cx="1589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Rectangle 107"/>
            <p:cNvSpPr>
              <a:spLocks noChangeArrowheads="1"/>
            </p:cNvSpPr>
            <p:nvPr/>
          </p:nvSpPr>
          <p:spPr bwMode="auto">
            <a:xfrm>
              <a:off x="2585" y="3454"/>
              <a:ext cx="7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>
                  <a:latin typeface="+mn-lt"/>
                  <a:ea typeface="黑体" panose="02010609060101010101" pitchFamily="2" charset="-122"/>
                </a:rPr>
                <a:t>其它</a:t>
              </a:r>
            </a:p>
          </p:txBody>
        </p:sp>
      </p:grpSp>
      <p:grpSp>
        <p:nvGrpSpPr>
          <p:cNvPr id="25" name="Group 123"/>
          <p:cNvGrpSpPr/>
          <p:nvPr/>
        </p:nvGrpSpPr>
        <p:grpSpPr bwMode="auto">
          <a:xfrm>
            <a:off x="6280150" y="2266950"/>
            <a:ext cx="2586038" cy="3146425"/>
            <a:chOff x="3852" y="1396"/>
            <a:chExt cx="1629" cy="1982"/>
          </a:xfrm>
        </p:grpSpPr>
        <p:sp>
          <p:nvSpPr>
            <p:cNvPr id="26" name="Line 109"/>
            <p:cNvSpPr>
              <a:spLocks noChangeShapeType="1"/>
            </p:cNvSpPr>
            <p:nvPr/>
          </p:nvSpPr>
          <p:spPr bwMode="auto">
            <a:xfrm>
              <a:off x="3930" y="3195"/>
              <a:ext cx="126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defRPr/>
              </a:pPr>
              <a:endParaRPr kumimoji="1" lang="zh-CN" altLang="en-US" sz="2800" b="1"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7" name="Line 110"/>
            <p:cNvSpPr>
              <a:spLocks noChangeShapeType="1"/>
            </p:cNvSpPr>
            <p:nvPr/>
          </p:nvSpPr>
          <p:spPr bwMode="auto">
            <a:xfrm flipV="1">
              <a:off x="4059" y="1473"/>
              <a:ext cx="0" cy="185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defRPr/>
              </a:pPr>
              <a:endParaRPr kumimoji="1" lang="zh-CN" altLang="en-US" sz="2800" b="1">
                <a:latin typeface="+mn-lt"/>
                <a:ea typeface="黑体" panose="02010609060101010101" pitchFamily="2" charset="-122"/>
              </a:endParaRPr>
            </a:p>
          </p:txBody>
        </p:sp>
        <p:graphicFrame>
          <p:nvGraphicFramePr>
            <p:cNvPr id="28" name="Object 111"/>
            <p:cNvGraphicFramePr>
              <a:graphicFrameLocks noChangeAspect="1"/>
            </p:cNvGraphicFramePr>
            <p:nvPr/>
          </p:nvGraphicFramePr>
          <p:xfrm>
            <a:off x="3877" y="3156"/>
            <a:ext cx="21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27000" imgH="139700" progId="Equation.DSMT4">
                    <p:embed/>
                  </p:oleObj>
                </mc:Choice>
                <mc:Fallback>
                  <p:oleObj name="Equation" r:id="rId20" imgW="127000" imgH="139700" progId="Equation.DSMT4">
                    <p:embed/>
                    <p:pic>
                      <p:nvPicPr>
                        <p:cNvPr id="0" name="图片 160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7" y="3156"/>
                          <a:ext cx="21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112"/>
            <p:cNvGraphicFramePr>
              <a:graphicFrameLocks noChangeAspect="1"/>
            </p:cNvGraphicFramePr>
            <p:nvPr/>
          </p:nvGraphicFramePr>
          <p:xfrm>
            <a:off x="5156" y="3120"/>
            <a:ext cx="190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14300" imgH="114300" progId="Equation.DSMT4">
                    <p:embed/>
                  </p:oleObj>
                </mc:Choice>
                <mc:Fallback>
                  <p:oleObj name="Equation" r:id="rId22" imgW="114300" imgH="114300" progId="Equation.DSMT4">
                    <p:embed/>
                    <p:pic>
                      <p:nvPicPr>
                        <p:cNvPr id="0" name="图片 160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6" y="3120"/>
                          <a:ext cx="190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113"/>
            <p:cNvGraphicFramePr>
              <a:graphicFrameLocks noChangeAspect="1"/>
            </p:cNvGraphicFramePr>
            <p:nvPr/>
          </p:nvGraphicFramePr>
          <p:xfrm>
            <a:off x="4056" y="1423"/>
            <a:ext cx="191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14300" imgH="127000" progId="Equation.DSMT4">
                    <p:embed/>
                  </p:oleObj>
                </mc:Choice>
                <mc:Fallback>
                  <p:oleObj name="Equation" r:id="rId24" imgW="114300" imgH="127000" progId="Equation.DSMT4">
                    <p:embed/>
                    <p:pic>
                      <p:nvPicPr>
                        <p:cNvPr id="0" name="图片 160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6" y="1423"/>
                          <a:ext cx="191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115"/>
            <p:cNvGraphicFramePr>
              <a:graphicFrameLocks noChangeAspect="1"/>
            </p:cNvGraphicFramePr>
            <p:nvPr/>
          </p:nvGraphicFramePr>
          <p:xfrm>
            <a:off x="4699" y="3167"/>
            <a:ext cx="158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88900" imgH="126365" progId="Equation.DSMT4">
                    <p:embed/>
                  </p:oleObj>
                </mc:Choice>
                <mc:Fallback>
                  <p:oleObj name="Equation" r:id="rId26" imgW="88900" imgH="126365" progId="Equation.DSMT4">
                    <p:embed/>
                    <p:pic>
                      <p:nvPicPr>
                        <p:cNvPr id="0" name="图片 160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9" y="3167"/>
                          <a:ext cx="158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116"/>
            <p:cNvGraphicFramePr>
              <a:graphicFrameLocks noChangeAspect="1"/>
            </p:cNvGraphicFramePr>
            <p:nvPr/>
          </p:nvGraphicFramePr>
          <p:xfrm>
            <a:off x="3852" y="1820"/>
            <a:ext cx="236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01600" imgH="114300" progId="Equation.DSMT4">
                    <p:embed/>
                  </p:oleObj>
                </mc:Choice>
                <mc:Fallback>
                  <p:oleObj name="Equation" r:id="rId28" imgW="101600" imgH="114300" progId="Equation.DSMT4">
                    <p:embed/>
                    <p:pic>
                      <p:nvPicPr>
                        <p:cNvPr id="0" name="图片 160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2" y="1820"/>
                          <a:ext cx="236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Line 117"/>
            <p:cNvSpPr>
              <a:spLocks noChangeShapeType="1"/>
            </p:cNvSpPr>
            <p:nvPr/>
          </p:nvSpPr>
          <p:spPr bwMode="auto">
            <a:xfrm>
              <a:off x="4063" y="1911"/>
              <a:ext cx="64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118"/>
            <p:cNvSpPr>
              <a:spLocks noChangeShapeType="1"/>
            </p:cNvSpPr>
            <p:nvPr/>
          </p:nvSpPr>
          <p:spPr bwMode="auto">
            <a:xfrm flipV="1">
              <a:off x="4712" y="1910"/>
              <a:ext cx="0" cy="127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119"/>
            <p:cNvSpPr>
              <a:spLocks noChangeShapeType="1"/>
            </p:cNvSpPr>
            <p:nvPr/>
          </p:nvSpPr>
          <p:spPr bwMode="auto">
            <a:xfrm>
              <a:off x="4061" y="2588"/>
              <a:ext cx="66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Freeform 120"/>
            <p:cNvSpPr/>
            <p:nvPr/>
          </p:nvSpPr>
          <p:spPr bwMode="auto">
            <a:xfrm>
              <a:off x="4064" y="1562"/>
              <a:ext cx="801" cy="1016"/>
            </a:xfrm>
            <a:custGeom>
              <a:avLst/>
              <a:gdLst>
                <a:gd name="T0" fmla="*/ 0 w 750"/>
                <a:gd name="T1" fmla="*/ 881 h 881"/>
                <a:gd name="T2" fmla="*/ 249 w 750"/>
                <a:gd name="T3" fmla="*/ 759 h 881"/>
                <a:gd name="T4" fmla="*/ 430 w 750"/>
                <a:gd name="T5" fmla="*/ 595 h 881"/>
                <a:gd name="T6" fmla="*/ 541 w 750"/>
                <a:gd name="T7" fmla="*/ 424 h 881"/>
                <a:gd name="T8" fmla="*/ 649 w 750"/>
                <a:gd name="T9" fmla="*/ 216 h 881"/>
                <a:gd name="T10" fmla="*/ 750 w 750"/>
                <a:gd name="T11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0" h="881">
                  <a:moveTo>
                    <a:pt x="0" y="881"/>
                  </a:moveTo>
                  <a:cubicBezTo>
                    <a:pt x="129" y="840"/>
                    <a:pt x="185" y="801"/>
                    <a:pt x="249" y="759"/>
                  </a:cubicBezTo>
                  <a:cubicBezTo>
                    <a:pt x="313" y="717"/>
                    <a:pt x="385" y="652"/>
                    <a:pt x="430" y="595"/>
                  </a:cubicBezTo>
                  <a:cubicBezTo>
                    <a:pt x="475" y="538"/>
                    <a:pt x="512" y="478"/>
                    <a:pt x="541" y="424"/>
                  </a:cubicBezTo>
                  <a:cubicBezTo>
                    <a:pt x="570" y="371"/>
                    <a:pt x="615" y="285"/>
                    <a:pt x="649" y="216"/>
                  </a:cubicBezTo>
                  <a:cubicBezTo>
                    <a:pt x="696" y="123"/>
                    <a:pt x="729" y="54"/>
                    <a:pt x="75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defRPr/>
              </a:pPr>
              <a:endParaRPr kumimoji="1" lang="zh-CN" altLang="en-US" sz="2800" b="1">
                <a:latin typeface="+mn-lt"/>
                <a:ea typeface="黑体" panose="02010609060101010101" pitchFamily="2" charset="-122"/>
              </a:endParaRPr>
            </a:p>
          </p:txBody>
        </p:sp>
        <p:graphicFrame>
          <p:nvGraphicFramePr>
            <p:cNvPr id="37" name="Object 121"/>
            <p:cNvGraphicFramePr>
              <a:graphicFrameLocks noChangeAspect="1"/>
            </p:cNvGraphicFramePr>
            <p:nvPr/>
          </p:nvGraphicFramePr>
          <p:xfrm>
            <a:off x="3882" y="2455"/>
            <a:ext cx="153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88900" imgH="126365" progId="Equation.DSMT4">
                    <p:embed/>
                  </p:oleObj>
                </mc:Choice>
                <mc:Fallback>
                  <p:oleObj name="Equation" r:id="rId30" imgW="88900" imgH="126365" progId="Equation.DSMT4">
                    <p:embed/>
                    <p:pic>
                      <p:nvPicPr>
                        <p:cNvPr id="0" name="图片 160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2" y="2455"/>
                          <a:ext cx="153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122"/>
            <p:cNvGraphicFramePr>
              <a:graphicFrameLocks noChangeAspect="1"/>
            </p:cNvGraphicFramePr>
            <p:nvPr/>
          </p:nvGraphicFramePr>
          <p:xfrm>
            <a:off x="4759" y="1396"/>
            <a:ext cx="722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431800" imgH="190500" progId="Equation.DSMT4">
                    <p:embed/>
                  </p:oleObj>
                </mc:Choice>
                <mc:Fallback>
                  <p:oleObj name="Equation" r:id="rId32" imgW="431800" imgH="190500" progId="Equation.DSMT4">
                    <p:embed/>
                    <p:pic>
                      <p:nvPicPr>
                        <p:cNvPr id="0" name="图片 160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9" y="1396"/>
                          <a:ext cx="722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" name="Group 127"/>
          <p:cNvGrpSpPr/>
          <p:nvPr/>
        </p:nvGrpSpPr>
        <p:grpSpPr bwMode="auto">
          <a:xfrm>
            <a:off x="6324600" y="4491038"/>
            <a:ext cx="1538288" cy="363537"/>
            <a:chOff x="3984" y="2829"/>
            <a:chExt cx="969" cy="229"/>
          </a:xfrm>
        </p:grpSpPr>
        <p:sp>
          <p:nvSpPr>
            <p:cNvPr id="40" name="Line 124"/>
            <p:cNvSpPr>
              <a:spLocks noChangeShapeType="1"/>
            </p:cNvSpPr>
            <p:nvPr/>
          </p:nvSpPr>
          <p:spPr bwMode="auto">
            <a:xfrm>
              <a:off x="4164" y="2921"/>
              <a:ext cx="789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defRPr/>
              </a:pPr>
              <a:endParaRPr kumimoji="1" lang="zh-CN" altLang="en-US" sz="2800" b="1">
                <a:latin typeface="+mn-lt"/>
                <a:ea typeface="黑体" panose="02010609060101010101" pitchFamily="2" charset="-122"/>
              </a:endParaRPr>
            </a:p>
          </p:txBody>
        </p:sp>
        <p:graphicFrame>
          <p:nvGraphicFramePr>
            <p:cNvPr id="41" name="Object 125"/>
            <p:cNvGraphicFramePr>
              <a:graphicFrameLocks noChangeAspect="1"/>
            </p:cNvGraphicFramePr>
            <p:nvPr/>
          </p:nvGraphicFramePr>
          <p:xfrm>
            <a:off x="3984" y="2829"/>
            <a:ext cx="219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114300" imgH="127000" progId="Equation.DSMT4">
                    <p:embed/>
                  </p:oleObj>
                </mc:Choice>
                <mc:Fallback>
                  <p:oleObj name="Equation" r:id="rId34" imgW="114300" imgH="127000" progId="Equation.DSMT4">
                    <p:embed/>
                    <p:pic>
                      <p:nvPicPr>
                        <p:cNvPr id="0" name="图片 160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829"/>
                          <a:ext cx="219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Group 130"/>
          <p:cNvGrpSpPr/>
          <p:nvPr/>
        </p:nvGrpSpPr>
        <p:grpSpPr bwMode="auto">
          <a:xfrm>
            <a:off x="6265863" y="2530475"/>
            <a:ext cx="1598612" cy="374650"/>
            <a:chOff x="3946" y="2792"/>
            <a:chExt cx="1007" cy="236"/>
          </a:xfrm>
        </p:grpSpPr>
        <p:sp>
          <p:nvSpPr>
            <p:cNvPr id="44" name="Line 131"/>
            <p:cNvSpPr>
              <a:spLocks noChangeShapeType="1"/>
            </p:cNvSpPr>
            <p:nvPr/>
          </p:nvSpPr>
          <p:spPr bwMode="auto">
            <a:xfrm>
              <a:off x="4164" y="2921"/>
              <a:ext cx="789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defRPr/>
              </a:pPr>
              <a:endParaRPr kumimoji="1" lang="zh-CN" altLang="en-US" sz="2800" b="1">
                <a:latin typeface="+mn-lt"/>
                <a:ea typeface="黑体" panose="02010609060101010101" pitchFamily="2" charset="-122"/>
              </a:endParaRPr>
            </a:p>
          </p:txBody>
        </p:sp>
        <p:graphicFrame>
          <p:nvGraphicFramePr>
            <p:cNvPr id="45" name="Object 132"/>
            <p:cNvGraphicFramePr>
              <a:graphicFrameLocks noChangeAspect="1"/>
            </p:cNvGraphicFramePr>
            <p:nvPr/>
          </p:nvGraphicFramePr>
          <p:xfrm>
            <a:off x="3946" y="2792"/>
            <a:ext cx="225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14300" imgH="127000" progId="Equation.DSMT4">
                    <p:embed/>
                  </p:oleObj>
                </mc:Choice>
                <mc:Fallback>
                  <p:oleObj name="Equation" r:id="rId36" imgW="114300" imgH="127000" progId="Equation.DSMT4">
                    <p:embed/>
                    <p:pic>
                      <p:nvPicPr>
                        <p:cNvPr id="0" name="图片 160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6" y="2792"/>
                          <a:ext cx="225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" name="Line 133"/>
          <p:cNvSpPr>
            <a:spLocks noChangeShapeType="1"/>
          </p:cNvSpPr>
          <p:nvPr/>
        </p:nvSpPr>
        <p:spPr bwMode="auto">
          <a:xfrm>
            <a:off x="7408863" y="3529013"/>
            <a:ext cx="0" cy="15938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  <a:defRPr/>
            </a:pPr>
            <a:endParaRPr kumimoji="1" lang="zh-CN" altLang="en-US" sz="2800" b="1">
              <a:latin typeface="+mn-lt"/>
              <a:ea typeface="黑体" panose="02010609060101010101" pitchFamily="2" charset="-122"/>
            </a:endParaRPr>
          </a:p>
        </p:txBody>
      </p:sp>
      <p:graphicFrame>
        <p:nvGraphicFramePr>
          <p:cNvPr id="47" name="Object 134"/>
          <p:cNvGraphicFramePr>
            <a:graphicFrameLocks noChangeAspect="1"/>
          </p:cNvGraphicFramePr>
          <p:nvPr/>
        </p:nvGraphicFramePr>
        <p:xfrm>
          <a:off x="7085013" y="5084763"/>
          <a:ext cx="506412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90500" imgH="152400" progId="Equation.DSMT4">
                  <p:embed/>
                </p:oleObj>
              </mc:Choice>
              <mc:Fallback>
                <p:oleObj name="Equation" r:id="rId38" imgW="190500" imgH="152400" progId="Equation.DSMT4">
                  <p:embed/>
                  <p:pic>
                    <p:nvPicPr>
                      <p:cNvPr id="0" name="图片 16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5013" y="5084763"/>
                        <a:ext cx="506412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35"/>
          <p:cNvGraphicFramePr>
            <a:graphicFrameLocks noChangeAspect="1"/>
          </p:cNvGraphicFramePr>
          <p:nvPr/>
        </p:nvGraphicFramePr>
        <p:xfrm>
          <a:off x="3554413" y="3159125"/>
          <a:ext cx="56991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15900" imgH="165100" progId="Equation.DSMT4">
                  <p:embed/>
                </p:oleObj>
              </mc:Choice>
              <mc:Fallback>
                <p:oleObj name="Equation" r:id="rId40" imgW="215900" imgH="165100" progId="Equation.DSMT4">
                  <p:embed/>
                  <p:pic>
                    <p:nvPicPr>
                      <p:cNvPr id="0" name="图片 16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4413" y="3159125"/>
                        <a:ext cx="569912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36"/>
          <p:cNvGraphicFramePr>
            <a:graphicFrameLocks noChangeAspect="1"/>
          </p:cNvGraphicFramePr>
          <p:nvPr/>
        </p:nvGraphicFramePr>
        <p:xfrm>
          <a:off x="3573463" y="2198688"/>
          <a:ext cx="4714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177800" imgH="165100" progId="Equation.DSMT4">
                  <p:embed/>
                </p:oleObj>
              </mc:Choice>
              <mc:Fallback>
                <p:oleObj name="Equation" r:id="rId42" imgW="177800" imgH="165100" progId="Equation.DSMT4">
                  <p:embed/>
                  <p:pic>
                    <p:nvPicPr>
                      <p:cNvPr id="0" name="图片 16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463" y="2198688"/>
                        <a:ext cx="47148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37"/>
          <p:cNvGraphicFramePr>
            <a:graphicFrameLocks noChangeAspect="1"/>
          </p:cNvGraphicFramePr>
          <p:nvPr/>
        </p:nvGraphicFramePr>
        <p:xfrm>
          <a:off x="2971800" y="2493963"/>
          <a:ext cx="1446213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545465" imgH="254000" progId="Equation.DSMT4">
                  <p:embed/>
                </p:oleObj>
              </mc:Choice>
              <mc:Fallback>
                <p:oleObj name="Equation" r:id="rId44" imgW="545465" imgH="254000" progId="Equation.DSMT4">
                  <p:embed/>
                  <p:pic>
                    <p:nvPicPr>
                      <p:cNvPr id="0" name="图片 16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493963"/>
                        <a:ext cx="1446213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" name="Group 153"/>
          <p:cNvGrpSpPr/>
          <p:nvPr/>
        </p:nvGrpSpPr>
        <p:grpSpPr bwMode="auto">
          <a:xfrm>
            <a:off x="866775" y="5900738"/>
            <a:ext cx="1438275" cy="608012"/>
            <a:chOff x="546" y="3717"/>
            <a:chExt cx="906" cy="383"/>
          </a:xfrm>
        </p:grpSpPr>
        <p:sp>
          <p:nvSpPr>
            <p:cNvPr id="52" name="WordArt 139"/>
            <p:cNvSpPr>
              <a:spLocks noChangeArrowheads="1" noChangeShapeType="1" noTextEdit="1"/>
            </p:cNvSpPr>
            <p:nvPr/>
          </p:nvSpPr>
          <p:spPr bwMode="auto">
            <a:xfrm>
              <a:off x="1004" y="3893"/>
              <a:ext cx="448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</a:p>
          </p:txBody>
        </p:sp>
        <p:grpSp>
          <p:nvGrpSpPr>
            <p:cNvPr id="53" name="Group 140"/>
            <p:cNvGrpSpPr/>
            <p:nvPr/>
          </p:nvGrpSpPr>
          <p:grpSpPr bwMode="auto">
            <a:xfrm>
              <a:off x="546" y="3717"/>
              <a:ext cx="381" cy="383"/>
              <a:chOff x="531" y="3249"/>
              <a:chExt cx="381" cy="383"/>
            </a:xfrm>
          </p:grpSpPr>
          <p:sp>
            <p:nvSpPr>
              <p:cNvPr id="54" name="Rectangle 141"/>
              <p:cNvSpPr>
                <a:spLocks noChangeArrowheads="1"/>
              </p:cNvSpPr>
              <p:nvPr/>
            </p:nvSpPr>
            <p:spPr bwMode="auto">
              <a:xfrm>
                <a:off x="552" y="3280"/>
                <a:ext cx="360" cy="35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2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20000"/>
                  </a:lnSpc>
                  <a:defRPr/>
                </a:pPr>
                <a:endParaRPr kumimoji="1" lang="zh-CN" altLang="en-US" sz="2800" b="1">
                  <a:latin typeface="+mn-lt"/>
                  <a:ea typeface="黑体" panose="02010609060101010101" pitchFamily="2" charset="-122"/>
                </a:endParaRPr>
              </a:p>
            </p:txBody>
          </p:sp>
          <p:pic>
            <p:nvPicPr>
              <p:cNvPr id="55" name="Picture 142" descr="COSMIC08H"/>
              <p:cNvPicPr>
                <a:picLocks noChangeAspect="1" noChangeArrowheads="1" noCrop="1"/>
              </p:cNvPicPr>
              <p:nvPr/>
            </p:nvPicPr>
            <p:blipFill>
              <a:blip r:embed="rId46"/>
              <a:srcRect/>
              <a:stretch>
                <a:fillRect/>
              </a:stretch>
            </p:blipFill>
            <p:spPr bwMode="auto">
              <a:xfrm>
                <a:off x="531" y="3249"/>
                <a:ext cx="36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6" name="Group 151"/>
          <p:cNvGrpSpPr/>
          <p:nvPr/>
        </p:nvGrpSpPr>
        <p:grpSpPr bwMode="auto">
          <a:xfrm>
            <a:off x="2370138" y="6057900"/>
            <a:ext cx="6138862" cy="523875"/>
            <a:chOff x="1989" y="3867"/>
            <a:chExt cx="3867" cy="330"/>
          </a:xfrm>
        </p:grpSpPr>
        <p:sp>
          <p:nvSpPr>
            <p:cNvPr id="57" name="Text Box 149"/>
            <p:cNvSpPr txBox="1">
              <a:spLocks noChangeArrowheads="1"/>
            </p:cNvSpPr>
            <p:nvPr/>
          </p:nvSpPr>
          <p:spPr bwMode="auto">
            <a:xfrm>
              <a:off x="1989" y="3867"/>
              <a:ext cx="386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+mn-lt"/>
                  <a:ea typeface="黑体" panose="02010609060101010101" pitchFamily="2" charset="-122"/>
                </a:rPr>
                <a:t>若             没有单调性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+mn-lt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solidFill>
                    <a:srgbClr val="FF0000"/>
                  </a:solidFill>
                  <a:latin typeface="+mn-lt"/>
                  <a:ea typeface="黑体" panose="02010609060101010101" pitchFamily="2" charset="-122"/>
                </a:rPr>
                <a:t>有什么结论</a:t>
              </a:r>
            </a:p>
          </p:txBody>
        </p:sp>
        <p:graphicFrame>
          <p:nvGraphicFramePr>
            <p:cNvPr id="58" name="Object 150"/>
            <p:cNvGraphicFramePr>
              <a:graphicFrameLocks noChangeAspect="1"/>
            </p:cNvGraphicFramePr>
            <p:nvPr/>
          </p:nvGraphicFramePr>
          <p:xfrm>
            <a:off x="2260" y="3903"/>
            <a:ext cx="848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7" imgW="508000" imgH="177800" progId="Equation.DSMT4">
                    <p:embed/>
                  </p:oleObj>
                </mc:Choice>
                <mc:Fallback>
                  <p:oleObj name="Equation" r:id="rId47" imgW="508000" imgH="177800" progId="Equation.DSMT4">
                    <p:embed/>
                    <p:pic>
                      <p:nvPicPr>
                        <p:cNvPr id="0" name="图片 160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0" y="3903"/>
                          <a:ext cx="848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" name="WordArt 152"/>
          <p:cNvSpPr>
            <a:spLocks noChangeArrowheads="1" noChangeShapeType="1" noTextEdit="1"/>
          </p:cNvSpPr>
          <p:nvPr/>
        </p:nvSpPr>
        <p:spPr bwMode="auto">
          <a:xfrm>
            <a:off x="7886700" y="6180138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sp>
        <p:nvSpPr>
          <p:cNvPr id="61" name="WordArt 28"/>
          <p:cNvSpPr>
            <a:spLocks noChangeArrowheads="1" noChangeShapeType="1" noTextEdit="1"/>
          </p:cNvSpPr>
          <p:nvPr/>
        </p:nvSpPr>
        <p:spPr bwMode="auto">
          <a:xfrm>
            <a:off x="962025" y="71437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62" name="Group 63"/>
          <p:cNvGrpSpPr/>
          <p:nvPr/>
        </p:nvGrpSpPr>
        <p:grpSpPr bwMode="auto">
          <a:xfrm>
            <a:off x="1492250" y="602977"/>
            <a:ext cx="6432550" cy="534987"/>
            <a:chOff x="940" y="345"/>
            <a:chExt cx="4052" cy="337"/>
          </a:xfrm>
        </p:grpSpPr>
        <p:sp>
          <p:nvSpPr>
            <p:cNvPr id="63" name="Text Box 31"/>
            <p:cNvSpPr txBox="1">
              <a:spLocks noChangeArrowheads="1"/>
            </p:cNvSpPr>
            <p:nvPr/>
          </p:nvSpPr>
          <p:spPr bwMode="auto">
            <a:xfrm>
              <a:off x="2336" y="345"/>
              <a:ext cx="6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>
                  <a:latin typeface="+mn-lt"/>
                  <a:ea typeface="黑体" panose="02010609060101010101" pitchFamily="2" charset="-122"/>
                </a:rPr>
                <a:t>求</a:t>
              </a:r>
            </a:p>
          </p:txBody>
        </p:sp>
        <p:sp>
          <p:nvSpPr>
            <p:cNvPr id="64" name="Text Box 30"/>
            <p:cNvSpPr txBox="1">
              <a:spLocks noChangeArrowheads="1"/>
            </p:cNvSpPr>
            <p:nvPr/>
          </p:nvSpPr>
          <p:spPr bwMode="auto">
            <a:xfrm>
              <a:off x="940" y="353"/>
              <a:ext cx="6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>
                  <a:latin typeface="+mn-lt"/>
                  <a:ea typeface="黑体" panose="02010609060101010101" pitchFamily="2" charset="-122"/>
                </a:rPr>
                <a:t>设</a:t>
              </a:r>
            </a:p>
          </p:txBody>
        </p:sp>
        <p:sp>
          <p:nvSpPr>
            <p:cNvPr id="65" name="Text Box 32"/>
            <p:cNvSpPr txBox="1">
              <a:spLocks noChangeArrowheads="1"/>
            </p:cNvSpPr>
            <p:nvPr/>
          </p:nvSpPr>
          <p:spPr bwMode="auto">
            <a:xfrm>
              <a:off x="3286" y="353"/>
              <a:ext cx="17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latin typeface="+mn-lt"/>
                  <a:ea typeface="黑体" panose="02010609060101010101" pitchFamily="2" charset="-122"/>
                </a:rPr>
                <a:t>的概率密度</a:t>
              </a:r>
              <a:r>
                <a:rPr kumimoji="1" lang="en-US" altLang="zh-CN" sz="2800" b="1" dirty="0">
                  <a:latin typeface="+mn-lt"/>
                  <a:ea typeface="黑体" panose="02010609060101010101" pitchFamily="2" charset="-122"/>
                </a:rPr>
                <a:t>.</a:t>
              </a:r>
            </a:p>
          </p:txBody>
        </p:sp>
        <p:graphicFrame>
          <p:nvGraphicFramePr>
            <p:cNvPr id="66" name="Object 33"/>
            <p:cNvGraphicFramePr>
              <a:graphicFrameLocks noChangeAspect="1"/>
            </p:cNvGraphicFramePr>
            <p:nvPr/>
          </p:nvGraphicFramePr>
          <p:xfrm>
            <a:off x="1238" y="404"/>
            <a:ext cx="1144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9" imgW="685800" imgH="177800" progId="Equation.DSMT4">
                    <p:embed/>
                  </p:oleObj>
                </mc:Choice>
                <mc:Fallback>
                  <p:oleObj name="Equation" r:id="rId49" imgW="685800" imgH="177800" progId="Equation.DSMT4">
                    <p:embed/>
                    <p:pic>
                      <p:nvPicPr>
                        <p:cNvPr id="0" name="图片 160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8" y="404"/>
                          <a:ext cx="1144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Object 34"/>
            <p:cNvGraphicFramePr>
              <a:graphicFrameLocks noChangeAspect="1"/>
            </p:cNvGraphicFramePr>
            <p:nvPr/>
          </p:nvGraphicFramePr>
          <p:xfrm>
            <a:off x="2599" y="345"/>
            <a:ext cx="781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1" imgW="405765" imgH="177800" progId="Equation.DSMT4">
                    <p:embed/>
                  </p:oleObj>
                </mc:Choice>
                <mc:Fallback>
                  <p:oleObj name="Equation" r:id="rId51" imgW="405765" imgH="177800" progId="Equation.DSMT4">
                    <p:embed/>
                    <p:pic>
                      <p:nvPicPr>
                        <p:cNvPr id="0" name="图片 160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9" y="345"/>
                          <a:ext cx="781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3.33333E-6 -0.27778 " pathEditMode="relative" ptsTypes="AA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2.96296E-6 L 0.00035 0.11412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2"/>
          <p:cNvSpPr>
            <a:spLocks noChangeArrowheads="1" noChangeShapeType="1" noTextEdit="1"/>
          </p:cNvSpPr>
          <p:nvPr/>
        </p:nvSpPr>
        <p:spPr bwMode="auto">
          <a:xfrm>
            <a:off x="641350" y="1204913"/>
            <a:ext cx="836613" cy="323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问题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541463" y="1152525"/>
            <a:ext cx="5699125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kumimoji="1"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设     的概率密度函数为    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</a:t>
            </a:r>
            <a:endParaRPr kumimoji="1"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965325" y="1165225"/>
          <a:ext cx="9112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200" imgH="152400" progId="Equation.DSMT4">
                  <p:embed/>
                </p:oleObj>
              </mc:Choice>
              <mc:Fallback>
                <p:oleObj name="Equation" r:id="rId2" imgW="330200" imgH="152400" progId="Equation.DSMT4">
                  <p:embed/>
                  <p:pic>
                    <p:nvPicPr>
                      <p:cNvPr id="0" name="图片 166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1165225"/>
                        <a:ext cx="9112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5661025" y="1127125"/>
          <a:ext cx="10493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1000" imgH="190500" progId="Equation.DSMT4">
                  <p:embed/>
                </p:oleObj>
              </mc:Choice>
              <mc:Fallback>
                <p:oleObj name="Equation" r:id="rId4" imgW="381000" imgH="190500" progId="Equation.DSMT4">
                  <p:embed/>
                  <p:pic>
                    <p:nvPicPr>
                      <p:cNvPr id="0" name="图片 166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1025" y="1127125"/>
                        <a:ext cx="104933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852613" y="2522921"/>
          <a:ext cx="4951635" cy="607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19400" imgH="342900" progId="Equation.DSMT4">
                  <p:embed/>
                </p:oleObj>
              </mc:Choice>
              <mc:Fallback>
                <p:oleObj name="Equation" r:id="rId6" imgW="2819400" imgH="342900" progId="Equation.DSMT4">
                  <p:embed/>
                  <p:pic>
                    <p:nvPicPr>
                      <p:cNvPr id="0" name="图片 166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2522921"/>
                        <a:ext cx="4951635" cy="6076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06363" y="1736725"/>
            <a:ext cx="5229225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kumimoji="1"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求     的概率密度函数</a:t>
            </a:r>
            <a:r>
              <a:rPr kumimoji="1"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kumimoji="1"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544513" y="1774825"/>
          <a:ext cx="9334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200" imgH="152400" progId="Equation.DSMT4">
                  <p:embed/>
                </p:oleObj>
              </mc:Choice>
              <mc:Fallback>
                <p:oleObj name="Equation" r:id="rId8" imgW="330200" imgH="152400" progId="Equation.DSMT4">
                  <p:embed/>
                  <p:pic>
                    <p:nvPicPr>
                      <p:cNvPr id="0" name="图片 166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1774825"/>
                        <a:ext cx="9334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WordArt 9"/>
          <p:cNvSpPr>
            <a:spLocks noChangeArrowheads="1" noChangeShapeType="1" noTextEdit="1"/>
          </p:cNvSpPr>
          <p:nvPr/>
        </p:nvSpPr>
        <p:spPr bwMode="auto">
          <a:xfrm>
            <a:off x="565150" y="2636912"/>
            <a:ext cx="836613" cy="2873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分析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6910388" y="1154113"/>
          <a:ext cx="15446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09600" imgH="177800" progId="Equation.DSMT4">
                  <p:embed/>
                </p:oleObj>
              </mc:Choice>
              <mc:Fallback>
                <p:oleObj name="Equation" r:id="rId10" imgW="609600" imgH="177800" progId="Equation.DSMT4">
                  <p:embed/>
                  <p:pic>
                    <p:nvPicPr>
                      <p:cNvPr id="0" name="图片 166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388" y="1154113"/>
                        <a:ext cx="15446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5"/>
          <p:cNvGraphicFramePr>
            <a:graphicFrameLocks noChangeAspect="1"/>
          </p:cNvGraphicFramePr>
          <p:nvPr/>
        </p:nvGraphicFramePr>
        <p:xfrm>
          <a:off x="2854350" y="3362325"/>
          <a:ext cx="326866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41500" imgH="342900" progId="Equation.DSMT4">
                  <p:embed/>
                </p:oleObj>
              </mc:Choice>
              <mc:Fallback>
                <p:oleObj name="Equation" r:id="rId12" imgW="1841500" imgH="342900" progId="Equation.DSMT4">
                  <p:embed/>
                  <p:pic>
                    <p:nvPicPr>
                      <p:cNvPr id="0" name="图片 166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50" y="3362325"/>
                        <a:ext cx="326866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6"/>
          <p:cNvGraphicFramePr>
            <a:graphicFrameLocks noChangeAspect="1"/>
          </p:cNvGraphicFramePr>
          <p:nvPr/>
        </p:nvGraphicFramePr>
        <p:xfrm>
          <a:off x="2881337" y="4219575"/>
          <a:ext cx="44989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62100" imgH="266700" progId="Equation.DSMT4">
                  <p:embed/>
                </p:oleObj>
              </mc:Choice>
              <mc:Fallback>
                <p:oleObj name="Equation" r:id="rId14" imgW="1562100" imgH="266700" progId="Equation.DSMT4">
                  <p:embed/>
                  <p:pic>
                    <p:nvPicPr>
                      <p:cNvPr id="0" name="图片 166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37" y="4219575"/>
                        <a:ext cx="449897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9"/>
          <p:cNvGraphicFramePr>
            <a:graphicFrameLocks noChangeAspect="1"/>
          </p:cNvGraphicFramePr>
          <p:nvPr/>
        </p:nvGraphicFramePr>
        <p:xfrm>
          <a:off x="820738" y="5507038"/>
          <a:ext cx="230346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87400" imgH="190500" progId="Equation.DSMT4">
                  <p:embed/>
                </p:oleObj>
              </mc:Choice>
              <mc:Fallback>
                <p:oleObj name="Equation" r:id="rId16" imgW="787400" imgH="190500" progId="Equation.DSMT4">
                  <p:embed/>
                  <p:pic>
                    <p:nvPicPr>
                      <p:cNvPr id="0" name="图片 166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5507038"/>
                        <a:ext cx="230346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0"/>
          <p:cNvGraphicFramePr>
            <a:graphicFrameLocks noChangeAspect="1"/>
          </p:cNvGraphicFramePr>
          <p:nvPr/>
        </p:nvGraphicFramePr>
        <p:xfrm>
          <a:off x="3094038" y="5338763"/>
          <a:ext cx="53022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30400" imgH="292100" progId="Equation.DSMT4">
                  <p:embed/>
                </p:oleObj>
              </mc:Choice>
              <mc:Fallback>
                <p:oleObj name="Equation" r:id="rId18" imgW="1930400" imgH="292100" progId="Equation.DSMT4">
                  <p:embed/>
                  <p:pic>
                    <p:nvPicPr>
                      <p:cNvPr id="0" name="图片 166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038" y="5338763"/>
                        <a:ext cx="530225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9"/>
          <p:cNvSpPr>
            <a:spLocks noChangeArrowheads="1" noChangeShapeType="1" noTextEdit="1"/>
          </p:cNvSpPr>
          <p:nvPr/>
        </p:nvSpPr>
        <p:spPr bwMode="auto">
          <a:xfrm>
            <a:off x="730250" y="1055688"/>
            <a:ext cx="836613" cy="2873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讨论</a:t>
            </a:r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790575" y="4224338"/>
          <a:ext cx="2198688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400" imgH="190500" progId="Equation.DSMT4">
                  <p:embed/>
                </p:oleObj>
              </mc:Choice>
              <mc:Fallback>
                <p:oleObj name="Equation" r:id="rId2" imgW="787400" imgH="190500" progId="Equation.DSMT4">
                  <p:embed/>
                  <p:pic>
                    <p:nvPicPr>
                      <p:cNvPr id="0" name="图片 175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4224338"/>
                        <a:ext cx="2198688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"/>
          <p:cNvGraphicFramePr>
            <a:graphicFrameLocks noChangeAspect="1"/>
          </p:cNvGraphicFramePr>
          <p:nvPr/>
        </p:nvGraphicFramePr>
        <p:xfrm>
          <a:off x="1733550" y="4799013"/>
          <a:ext cx="6338888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14600" imgH="292100" progId="Equation.DSMT4">
                  <p:embed/>
                </p:oleObj>
              </mc:Choice>
              <mc:Fallback>
                <p:oleObj name="Equation" r:id="rId4" imgW="2514600" imgH="292100" progId="Equation.DSMT4">
                  <p:embed/>
                  <p:pic>
                    <p:nvPicPr>
                      <p:cNvPr id="0" name="图片 175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4799013"/>
                        <a:ext cx="6338888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617663" y="1003300"/>
            <a:ext cx="5610225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kumimoji="1"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函数          是分段严格单调的</a:t>
            </a:r>
          </a:p>
        </p:txBody>
      </p:sp>
      <p:graphicFrame>
        <p:nvGraphicFramePr>
          <p:cNvPr id="6" name="Object 17"/>
          <p:cNvGraphicFramePr>
            <a:graphicFrameLocks noChangeAspect="1"/>
          </p:cNvGraphicFramePr>
          <p:nvPr/>
        </p:nvGraphicFramePr>
        <p:xfrm>
          <a:off x="2417763" y="971550"/>
          <a:ext cx="18415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48665" imgH="203200" progId="Equation.DSMT4">
                  <p:embed/>
                </p:oleObj>
              </mc:Choice>
              <mc:Fallback>
                <p:oleObj name="Equation" r:id="rId6" imgW="748665" imgH="203200" progId="Equation.DSMT4">
                  <p:embed/>
                  <p:pic>
                    <p:nvPicPr>
                      <p:cNvPr id="0" name="图片 175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971550"/>
                        <a:ext cx="18415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8"/>
          <p:cNvGraphicFramePr>
            <a:graphicFrameLocks noChangeAspect="1"/>
          </p:cNvGraphicFramePr>
          <p:nvPr/>
        </p:nvGraphicFramePr>
        <p:xfrm>
          <a:off x="1831975" y="1662113"/>
          <a:ext cx="305911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29665" imgH="203200" progId="Equation.DSMT4">
                  <p:embed/>
                </p:oleObj>
              </mc:Choice>
              <mc:Fallback>
                <p:oleObj name="Equation" r:id="rId8" imgW="1129665" imgH="203200" progId="Equation.DSMT4">
                  <p:embed/>
                  <p:pic>
                    <p:nvPicPr>
                      <p:cNvPr id="0" name="图片 175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1662113"/>
                        <a:ext cx="3059113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9"/>
          <p:cNvGraphicFramePr>
            <a:graphicFrameLocks noChangeAspect="1"/>
          </p:cNvGraphicFramePr>
          <p:nvPr/>
        </p:nvGraphicFramePr>
        <p:xfrm>
          <a:off x="1811338" y="2438400"/>
          <a:ext cx="31464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29665" imgH="203200" progId="Equation.DSMT4">
                  <p:embed/>
                </p:oleObj>
              </mc:Choice>
              <mc:Fallback>
                <p:oleObj name="Equation" r:id="rId10" imgW="1129665" imgH="203200" progId="Equation.DSMT4">
                  <p:embed/>
                  <p:pic>
                    <p:nvPicPr>
                      <p:cNvPr id="0" name="图片 175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2438400"/>
                        <a:ext cx="314642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20"/>
          <p:cNvSpPr>
            <a:spLocks noChangeShapeType="1"/>
          </p:cNvSpPr>
          <p:nvPr/>
        </p:nvSpPr>
        <p:spPr bwMode="auto">
          <a:xfrm flipV="1">
            <a:off x="723900" y="3441700"/>
            <a:ext cx="546100" cy="317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tailEnd type="triangle" w="med" len="med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833938" y="1752600"/>
            <a:ext cx="1762125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kumimoji="1"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严格递增</a:t>
            </a: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4859338" y="2463800"/>
            <a:ext cx="1762125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kumimoji="1"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严格递减</a:t>
            </a:r>
          </a:p>
        </p:txBody>
      </p:sp>
      <p:sp>
        <p:nvSpPr>
          <p:cNvPr id="12" name="AutoShape 23"/>
          <p:cNvSpPr/>
          <p:nvPr/>
        </p:nvSpPr>
        <p:spPr bwMode="auto">
          <a:xfrm>
            <a:off x="1587500" y="1870075"/>
            <a:ext cx="228600" cy="1016000"/>
          </a:xfrm>
          <a:prstGeom prst="leftBrace">
            <a:avLst>
              <a:gd name="adj1" fmla="val 37037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endParaRPr kumimoji="1" lang="zh-CN" altLang="en-US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3" name="Object 24"/>
          <p:cNvGraphicFramePr>
            <a:graphicFrameLocks noChangeAspect="1"/>
          </p:cNvGraphicFramePr>
          <p:nvPr/>
        </p:nvGraphicFramePr>
        <p:xfrm>
          <a:off x="1697038" y="3249613"/>
          <a:ext cx="39957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6880800" imgH="4876800" progId="Equation.DSMT4">
                  <p:embed/>
                </p:oleObj>
              </mc:Choice>
              <mc:Fallback>
                <p:oleObj name="Equation" r:id="rId12" imgW="36880800" imgH="4876800" progId="Equation.DSMT4">
                  <p:embed/>
                  <p:pic>
                    <p:nvPicPr>
                      <p:cNvPr id="0" name="图片 175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3249613"/>
                        <a:ext cx="39957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5"/>
          <p:cNvGraphicFramePr>
            <a:graphicFrameLocks noChangeAspect="1"/>
          </p:cNvGraphicFramePr>
          <p:nvPr/>
        </p:nvGraphicFramePr>
        <p:xfrm>
          <a:off x="1719263" y="5605463"/>
          <a:ext cx="4008437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73200" imgH="368300" progId="Equation.DSMT4">
                  <p:embed/>
                </p:oleObj>
              </mc:Choice>
              <mc:Fallback>
                <p:oleObj name="Equation" r:id="rId14" imgW="1473200" imgH="368300" progId="Equation.DSMT4">
                  <p:embed/>
                  <p:pic>
                    <p:nvPicPr>
                      <p:cNvPr id="0" name="图片 175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5605463"/>
                        <a:ext cx="4008437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/>
          <p:nvPr/>
        </p:nvGrpSpPr>
        <p:grpSpPr bwMode="auto">
          <a:xfrm>
            <a:off x="770255" y="2648740"/>
            <a:ext cx="8075613" cy="1473200"/>
            <a:chOff x="737" y="1345"/>
            <a:chExt cx="5087" cy="871"/>
          </a:xfrm>
        </p:grpSpPr>
        <p:graphicFrame>
          <p:nvGraphicFramePr>
            <p:cNvPr id="3" name="Object 14"/>
            <p:cNvGraphicFramePr>
              <a:graphicFrameLocks noChangeAspect="1"/>
            </p:cNvGraphicFramePr>
            <p:nvPr/>
          </p:nvGraphicFramePr>
          <p:xfrm>
            <a:off x="737" y="1345"/>
            <a:ext cx="4085" cy="8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451100" imgH="558800" progId="Equation.DSMT4">
                    <p:embed/>
                  </p:oleObj>
                </mc:Choice>
                <mc:Fallback>
                  <p:oleObj name="Equation" r:id="rId2" imgW="2451100" imgH="558800" progId="Equation.DSMT4">
                    <p:embed/>
                    <p:pic>
                      <p:nvPicPr>
                        <p:cNvPr id="0" name="图片 19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" y="1345"/>
                          <a:ext cx="4085" cy="8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Text Box 15"/>
            <p:cNvSpPr txBox="1">
              <a:spLocks noChangeArrowheads="1"/>
            </p:cNvSpPr>
            <p:nvPr/>
          </p:nvSpPr>
          <p:spPr bwMode="auto">
            <a:xfrm>
              <a:off x="4790" y="1477"/>
              <a:ext cx="1034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有意义</a:t>
              </a:r>
            </a:p>
          </p:txBody>
        </p:sp>
        <p:sp>
          <p:nvSpPr>
            <p:cNvPr id="5" name="Text Box 16"/>
            <p:cNvSpPr txBox="1">
              <a:spLocks noChangeArrowheads="1"/>
            </p:cNvSpPr>
            <p:nvPr/>
          </p:nvSpPr>
          <p:spPr bwMode="auto">
            <a:xfrm>
              <a:off x="4095" y="1797"/>
              <a:ext cx="824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其它</a:t>
              </a:r>
            </a:p>
          </p:txBody>
        </p:sp>
      </p:grpSp>
      <p:grpSp>
        <p:nvGrpSpPr>
          <p:cNvPr id="6" name="Group 58"/>
          <p:cNvGrpSpPr/>
          <p:nvPr/>
        </p:nvGrpSpPr>
        <p:grpSpPr bwMode="auto">
          <a:xfrm>
            <a:off x="0" y="1007745"/>
            <a:ext cx="9142413" cy="1419225"/>
            <a:chOff x="-3" y="680"/>
            <a:chExt cx="5759" cy="894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-3" y="680"/>
              <a:ext cx="5759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         </a:t>
              </a: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设    </a:t>
              </a:r>
              <a:r>
                <a:rPr kumimoji="1" lang="zh-CN" altLang="en-US" sz="2800" b="1" i="1" dirty="0"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的密度函数为     又函数    在互不相交的区间              上逐段严格单调</a:t>
              </a:r>
              <a:r>
                <a:rPr kumimoji="1"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, </a:t>
              </a: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且其反函数</a:t>
              </a:r>
            </a:p>
            <a:p>
              <a:pPr>
                <a:defRPr/>
              </a:pP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            均连续可导</a:t>
              </a:r>
              <a:r>
                <a:rPr kumimoji="1"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则        的密度函数为</a:t>
              </a:r>
            </a:p>
          </p:txBody>
        </p:sp>
        <p:graphicFrame>
          <p:nvGraphicFramePr>
            <p:cNvPr id="8" name="Object 4"/>
            <p:cNvGraphicFramePr>
              <a:graphicFrameLocks noChangeAspect="1"/>
            </p:cNvGraphicFramePr>
            <p:nvPr/>
          </p:nvGraphicFramePr>
          <p:xfrm>
            <a:off x="1421" y="728"/>
            <a:ext cx="55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0200" imgH="152400" progId="Equation.DSMT4">
                    <p:embed/>
                  </p:oleObj>
                </mc:Choice>
                <mc:Fallback>
                  <p:oleObj name="Equation" r:id="rId4" imgW="330200" imgH="152400" progId="Equation.DSMT4">
                    <p:embed/>
                    <p:pic>
                      <p:nvPicPr>
                        <p:cNvPr id="0" name="图片 19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1" y="728"/>
                          <a:ext cx="550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5"/>
            <p:cNvGraphicFramePr>
              <a:graphicFrameLocks noChangeAspect="1"/>
            </p:cNvGraphicFramePr>
            <p:nvPr/>
          </p:nvGraphicFramePr>
          <p:xfrm>
            <a:off x="3282" y="738"/>
            <a:ext cx="57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42900" imgH="177800" progId="Equation.DSMT4">
                    <p:embed/>
                  </p:oleObj>
                </mc:Choice>
                <mc:Fallback>
                  <p:oleObj name="Equation" r:id="rId6" imgW="342900" imgH="177800" progId="Equation.DSMT4">
                    <p:embed/>
                    <p:pic>
                      <p:nvPicPr>
                        <p:cNvPr id="0" name="图片 19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2" y="738"/>
                          <a:ext cx="572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6"/>
            <p:cNvGraphicFramePr>
              <a:graphicFrameLocks noChangeAspect="1"/>
            </p:cNvGraphicFramePr>
            <p:nvPr/>
          </p:nvGraphicFramePr>
          <p:xfrm>
            <a:off x="4521" y="735"/>
            <a:ext cx="52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04165" imgH="177800" progId="Equation.DSMT4">
                    <p:embed/>
                  </p:oleObj>
                </mc:Choice>
                <mc:Fallback>
                  <p:oleObj name="Equation" r:id="rId8" imgW="304165" imgH="177800" progId="Equation.DSMT4">
                    <p:embed/>
                    <p:pic>
                      <p:nvPicPr>
                        <p:cNvPr id="0" name="图片 19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1" y="735"/>
                          <a:ext cx="52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4205535"/>
                </p:ext>
              </p:extLst>
            </p:nvPr>
          </p:nvGraphicFramePr>
          <p:xfrm>
            <a:off x="1199" y="984"/>
            <a:ext cx="1667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977900" imgH="190500" progId="Equation.DSMT4">
                    <p:embed/>
                  </p:oleObj>
                </mc:Choice>
                <mc:Fallback>
                  <p:oleObj name="Equation" r:id="rId10" imgW="977900" imgH="190500" progId="Equation.DSMT4">
                    <p:embed/>
                    <p:pic>
                      <p:nvPicPr>
                        <p:cNvPr id="0" name="图片 19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9" y="984"/>
                          <a:ext cx="1667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48"/>
            <p:cNvGraphicFramePr>
              <a:graphicFrameLocks noChangeAspect="1"/>
            </p:cNvGraphicFramePr>
            <p:nvPr/>
          </p:nvGraphicFramePr>
          <p:xfrm>
            <a:off x="43" y="1275"/>
            <a:ext cx="1386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812165" imgH="190500" progId="Equation.DSMT4">
                    <p:embed/>
                  </p:oleObj>
                </mc:Choice>
                <mc:Fallback>
                  <p:oleObj name="Equation" r:id="rId12" imgW="812165" imgH="190500" progId="Equation.DSMT4">
                    <p:embed/>
                    <p:pic>
                      <p:nvPicPr>
                        <p:cNvPr id="0" name="图片 19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" y="1275"/>
                          <a:ext cx="1386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3011175"/>
                </p:ext>
              </p:extLst>
            </p:nvPr>
          </p:nvGraphicFramePr>
          <p:xfrm>
            <a:off x="2988" y="1291"/>
            <a:ext cx="932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45465" imgH="177800" progId="Equation.DSMT4">
                    <p:embed/>
                  </p:oleObj>
                </mc:Choice>
                <mc:Fallback>
                  <p:oleObj name="Equation" r:id="rId14" imgW="545465" imgH="177800" progId="Equation.DSMT4">
                    <p:embed/>
                    <p:pic>
                      <p:nvPicPr>
                        <p:cNvPr id="0" name="图片 19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8" y="1291"/>
                          <a:ext cx="932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WordArt 57"/>
          <p:cNvSpPr>
            <a:spLocks noChangeArrowheads="1" noChangeShapeType="1" noTextEdit="1"/>
          </p:cNvSpPr>
          <p:nvPr/>
        </p:nvSpPr>
        <p:spPr bwMode="auto">
          <a:xfrm>
            <a:off x="3727450" y="633413"/>
            <a:ext cx="2160588" cy="3635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推广的定理</a:t>
            </a:r>
          </a:p>
        </p:txBody>
      </p:sp>
      <p:sp>
        <p:nvSpPr>
          <p:cNvPr id="15" name="WordArt 59"/>
          <p:cNvSpPr>
            <a:spLocks noChangeArrowheads="1" noChangeShapeType="1" noTextEdit="1"/>
          </p:cNvSpPr>
          <p:nvPr/>
        </p:nvSpPr>
        <p:spPr bwMode="auto">
          <a:xfrm>
            <a:off x="923925" y="1181100"/>
            <a:ext cx="73342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定理</a:t>
            </a:r>
          </a:p>
        </p:txBody>
      </p:sp>
      <p:grpSp>
        <p:nvGrpSpPr>
          <p:cNvPr id="16" name="Group 86"/>
          <p:cNvGrpSpPr/>
          <p:nvPr/>
        </p:nvGrpSpPr>
        <p:grpSpPr bwMode="auto">
          <a:xfrm>
            <a:off x="3025775" y="3978275"/>
            <a:ext cx="4505325" cy="2166938"/>
            <a:chOff x="1506" y="2666"/>
            <a:chExt cx="2838" cy="1365"/>
          </a:xfrm>
        </p:grpSpPr>
        <p:sp>
          <p:nvSpPr>
            <p:cNvPr id="17" name="Line 60"/>
            <p:cNvSpPr>
              <a:spLocks noChangeShapeType="1"/>
            </p:cNvSpPr>
            <p:nvPr/>
          </p:nvSpPr>
          <p:spPr bwMode="auto">
            <a:xfrm>
              <a:off x="1649" y="3865"/>
              <a:ext cx="247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61"/>
            <p:cNvSpPr>
              <a:spLocks noChangeShapeType="1"/>
            </p:cNvSpPr>
            <p:nvPr/>
          </p:nvSpPr>
          <p:spPr bwMode="auto">
            <a:xfrm flipV="1">
              <a:off x="1649" y="2773"/>
              <a:ext cx="0" cy="10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" name="Object 62"/>
            <p:cNvGraphicFramePr>
              <a:graphicFrameLocks noChangeAspect="1"/>
            </p:cNvGraphicFramePr>
            <p:nvPr/>
          </p:nvGraphicFramePr>
          <p:xfrm>
            <a:off x="1506" y="3833"/>
            <a:ext cx="191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14300" imgH="127000" progId="Equation.DSMT4">
                    <p:embed/>
                  </p:oleObj>
                </mc:Choice>
                <mc:Fallback>
                  <p:oleObj name="Equation" r:id="rId16" imgW="114300" imgH="127000" progId="Equation.DSMT4">
                    <p:embed/>
                    <p:pic>
                      <p:nvPicPr>
                        <p:cNvPr id="0" name="图片 19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6" y="3833"/>
                          <a:ext cx="191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63"/>
            <p:cNvGraphicFramePr>
              <a:graphicFrameLocks noChangeAspect="1"/>
            </p:cNvGraphicFramePr>
            <p:nvPr/>
          </p:nvGraphicFramePr>
          <p:xfrm>
            <a:off x="4105" y="3802"/>
            <a:ext cx="239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01600" imgH="101600" progId="Equation.DSMT4">
                    <p:embed/>
                  </p:oleObj>
                </mc:Choice>
                <mc:Fallback>
                  <p:oleObj name="Equation" r:id="rId18" imgW="101600" imgH="101600" progId="Equation.DSMT4">
                    <p:embed/>
                    <p:pic>
                      <p:nvPicPr>
                        <p:cNvPr id="0" name="图片 19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3802"/>
                          <a:ext cx="239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64"/>
            <p:cNvGraphicFramePr>
              <a:graphicFrameLocks noChangeAspect="1"/>
            </p:cNvGraphicFramePr>
            <p:nvPr/>
          </p:nvGraphicFramePr>
          <p:xfrm>
            <a:off x="1654" y="2666"/>
            <a:ext cx="225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01600" imgH="114300" progId="Equation.DSMT4">
                    <p:embed/>
                  </p:oleObj>
                </mc:Choice>
                <mc:Fallback>
                  <p:oleObj name="Equation" r:id="rId20" imgW="101600" imgH="114300" progId="Equation.DSMT4">
                    <p:embed/>
                    <p:pic>
                      <p:nvPicPr>
                        <p:cNvPr id="0" name="图片 19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4" y="2666"/>
                          <a:ext cx="225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87"/>
          <p:cNvGrpSpPr/>
          <p:nvPr/>
        </p:nvGrpSpPr>
        <p:grpSpPr bwMode="auto">
          <a:xfrm>
            <a:off x="3479800" y="4303713"/>
            <a:ext cx="3355975" cy="1581150"/>
            <a:chOff x="1792" y="2871"/>
            <a:chExt cx="2114" cy="996"/>
          </a:xfrm>
        </p:grpSpPr>
        <p:sp>
          <p:nvSpPr>
            <p:cNvPr id="23" name="Freeform 67"/>
            <p:cNvSpPr/>
            <p:nvPr/>
          </p:nvSpPr>
          <p:spPr bwMode="auto">
            <a:xfrm>
              <a:off x="1792" y="3127"/>
              <a:ext cx="2114" cy="740"/>
            </a:xfrm>
            <a:custGeom>
              <a:avLst/>
              <a:gdLst>
                <a:gd name="T0" fmla="*/ 0 w 2114"/>
                <a:gd name="T1" fmla="*/ 737 h 740"/>
                <a:gd name="T2" fmla="*/ 160 w 2114"/>
                <a:gd name="T3" fmla="*/ 449 h 740"/>
                <a:gd name="T4" fmla="*/ 370 w 2114"/>
                <a:gd name="T5" fmla="*/ 731 h 740"/>
                <a:gd name="T6" fmla="*/ 676 w 2114"/>
                <a:gd name="T7" fmla="*/ 551 h 740"/>
                <a:gd name="T8" fmla="*/ 1340 w 2114"/>
                <a:gd name="T9" fmla="*/ 1 h 740"/>
                <a:gd name="T10" fmla="*/ 1752 w 2114"/>
                <a:gd name="T11" fmla="*/ 273 h 740"/>
                <a:gd name="T12" fmla="*/ 2114 w 2114"/>
                <a:gd name="T13" fmla="*/ 449 h 7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14" h="740">
                  <a:moveTo>
                    <a:pt x="0" y="737"/>
                  </a:moveTo>
                  <a:cubicBezTo>
                    <a:pt x="50" y="601"/>
                    <a:pt x="98" y="450"/>
                    <a:pt x="160" y="449"/>
                  </a:cubicBezTo>
                  <a:cubicBezTo>
                    <a:pt x="233" y="450"/>
                    <a:pt x="288" y="740"/>
                    <a:pt x="370" y="731"/>
                  </a:cubicBezTo>
                  <a:cubicBezTo>
                    <a:pt x="452" y="722"/>
                    <a:pt x="523" y="680"/>
                    <a:pt x="676" y="551"/>
                  </a:cubicBezTo>
                  <a:cubicBezTo>
                    <a:pt x="829" y="422"/>
                    <a:pt x="1166" y="2"/>
                    <a:pt x="1340" y="1"/>
                  </a:cubicBezTo>
                  <a:cubicBezTo>
                    <a:pt x="1514" y="0"/>
                    <a:pt x="1582" y="140"/>
                    <a:pt x="1752" y="273"/>
                  </a:cubicBezTo>
                  <a:cubicBezTo>
                    <a:pt x="1922" y="406"/>
                    <a:pt x="2039" y="412"/>
                    <a:pt x="2114" y="449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" name="Object 68"/>
            <p:cNvGraphicFramePr>
              <a:graphicFrameLocks noChangeAspect="1"/>
            </p:cNvGraphicFramePr>
            <p:nvPr/>
          </p:nvGraphicFramePr>
          <p:xfrm>
            <a:off x="2926" y="2871"/>
            <a:ext cx="770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68300" imgH="139700" progId="Equation.DSMT4">
                    <p:embed/>
                  </p:oleObj>
                </mc:Choice>
                <mc:Fallback>
                  <p:oleObj name="Equation" r:id="rId22" imgW="368300" imgH="139700" progId="Equation.DSMT4">
                    <p:embed/>
                    <p:pic>
                      <p:nvPicPr>
                        <p:cNvPr id="0" name="图片 19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6" y="2871"/>
                          <a:ext cx="770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Line 77"/>
          <p:cNvSpPr>
            <a:spLocks noChangeShapeType="1"/>
          </p:cNvSpPr>
          <p:nvPr/>
        </p:nvSpPr>
        <p:spPr bwMode="auto">
          <a:xfrm>
            <a:off x="3724275" y="5440363"/>
            <a:ext cx="1588" cy="43973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79"/>
          <p:cNvSpPr>
            <a:spLocks noChangeShapeType="1"/>
          </p:cNvSpPr>
          <p:nvPr/>
        </p:nvSpPr>
        <p:spPr bwMode="auto">
          <a:xfrm>
            <a:off x="5610225" y="4710113"/>
            <a:ext cx="1588" cy="117316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81"/>
          <p:cNvSpPr>
            <a:spLocks noChangeShapeType="1"/>
          </p:cNvSpPr>
          <p:nvPr/>
        </p:nvSpPr>
        <p:spPr bwMode="auto">
          <a:xfrm>
            <a:off x="6842125" y="5440363"/>
            <a:ext cx="1588" cy="43973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" name="Group 106"/>
          <p:cNvGrpSpPr/>
          <p:nvPr/>
        </p:nvGrpSpPr>
        <p:grpSpPr bwMode="auto">
          <a:xfrm>
            <a:off x="3371850" y="5740400"/>
            <a:ext cx="3646488" cy="639763"/>
            <a:chOff x="1804" y="3640"/>
            <a:chExt cx="2297" cy="403"/>
          </a:xfrm>
        </p:grpSpPr>
        <p:graphicFrame>
          <p:nvGraphicFramePr>
            <p:cNvPr id="29" name="Object 69"/>
            <p:cNvGraphicFramePr>
              <a:graphicFrameLocks noChangeAspect="1"/>
            </p:cNvGraphicFramePr>
            <p:nvPr/>
          </p:nvGraphicFramePr>
          <p:xfrm>
            <a:off x="1804" y="3640"/>
            <a:ext cx="19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14300" imgH="177800" progId="Equation.DSMT4">
                    <p:embed/>
                  </p:oleObj>
                </mc:Choice>
                <mc:Fallback>
                  <p:oleObj name="Equation" r:id="rId24" imgW="114300" imgH="177800" progId="Equation.DSMT4">
                    <p:embed/>
                    <p:pic>
                      <p:nvPicPr>
                        <p:cNvPr id="0" name="图片 19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4" y="3640"/>
                          <a:ext cx="19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70"/>
            <p:cNvGraphicFramePr>
              <a:graphicFrameLocks noChangeAspect="1"/>
            </p:cNvGraphicFramePr>
            <p:nvPr/>
          </p:nvGraphicFramePr>
          <p:xfrm>
            <a:off x="1957" y="3642"/>
            <a:ext cx="19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14300" imgH="177800" progId="Equation.DSMT4">
                    <p:embed/>
                  </p:oleObj>
                </mc:Choice>
                <mc:Fallback>
                  <p:oleObj name="Equation" r:id="rId26" imgW="114300" imgH="177800" progId="Equation.DSMT4">
                    <p:embed/>
                    <p:pic>
                      <p:nvPicPr>
                        <p:cNvPr id="0" name="图片 19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7" y="3642"/>
                          <a:ext cx="192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71"/>
            <p:cNvGraphicFramePr>
              <a:graphicFrameLocks noChangeAspect="1"/>
            </p:cNvGraphicFramePr>
            <p:nvPr/>
          </p:nvGraphicFramePr>
          <p:xfrm>
            <a:off x="1941" y="3765"/>
            <a:ext cx="19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14300" imgH="177800" progId="Equation.DSMT4">
                    <p:embed/>
                  </p:oleObj>
                </mc:Choice>
                <mc:Fallback>
                  <p:oleObj name="Equation" r:id="rId28" imgW="114300" imgH="177800" progId="Equation.DSMT4">
                    <p:embed/>
                    <p:pic>
                      <p:nvPicPr>
                        <p:cNvPr id="0" name="图片 19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1" y="3765"/>
                          <a:ext cx="192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72"/>
            <p:cNvGraphicFramePr>
              <a:graphicFrameLocks noChangeAspect="1"/>
            </p:cNvGraphicFramePr>
            <p:nvPr/>
          </p:nvGraphicFramePr>
          <p:xfrm>
            <a:off x="2143" y="3642"/>
            <a:ext cx="19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14300" imgH="177800" progId="Equation.DSMT4">
                    <p:embed/>
                  </p:oleObj>
                </mc:Choice>
                <mc:Fallback>
                  <p:oleObj name="Equation" r:id="rId30" imgW="114300" imgH="177800" progId="Equation.DSMT4">
                    <p:embed/>
                    <p:pic>
                      <p:nvPicPr>
                        <p:cNvPr id="0" name="图片 19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3" y="3642"/>
                          <a:ext cx="192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73"/>
            <p:cNvGraphicFramePr>
              <a:graphicFrameLocks noChangeAspect="1"/>
            </p:cNvGraphicFramePr>
            <p:nvPr/>
          </p:nvGraphicFramePr>
          <p:xfrm>
            <a:off x="2140" y="3765"/>
            <a:ext cx="19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114300" imgH="177800" progId="Equation.DSMT4">
                    <p:embed/>
                  </p:oleObj>
                </mc:Choice>
                <mc:Fallback>
                  <p:oleObj name="Equation" r:id="rId32" imgW="114300" imgH="177800" progId="Equation.DSMT4">
                    <p:embed/>
                    <p:pic>
                      <p:nvPicPr>
                        <p:cNvPr id="0" name="图片 19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0" y="3765"/>
                          <a:ext cx="192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74"/>
            <p:cNvGraphicFramePr>
              <a:graphicFrameLocks noChangeAspect="1"/>
            </p:cNvGraphicFramePr>
            <p:nvPr/>
          </p:nvGraphicFramePr>
          <p:xfrm>
            <a:off x="2582" y="3642"/>
            <a:ext cx="19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114300" imgH="177800" progId="Equation.DSMT4">
                    <p:embed/>
                  </p:oleObj>
                </mc:Choice>
                <mc:Fallback>
                  <p:oleObj name="Equation" r:id="rId34" imgW="114300" imgH="177800" progId="Equation.DSMT4">
                    <p:embed/>
                    <p:pic>
                      <p:nvPicPr>
                        <p:cNvPr id="0" name="图片 19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2" y="3642"/>
                          <a:ext cx="192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75"/>
            <p:cNvGraphicFramePr>
              <a:graphicFrameLocks noChangeAspect="1"/>
            </p:cNvGraphicFramePr>
            <p:nvPr/>
          </p:nvGraphicFramePr>
          <p:xfrm>
            <a:off x="2583" y="3765"/>
            <a:ext cx="19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14300" imgH="177800" progId="Equation.DSMT4">
                    <p:embed/>
                  </p:oleObj>
                </mc:Choice>
                <mc:Fallback>
                  <p:oleObj name="Equation" r:id="rId36" imgW="114300" imgH="177800" progId="Equation.DSMT4">
                    <p:embed/>
                    <p:pic>
                      <p:nvPicPr>
                        <p:cNvPr id="0" name="图片 19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3" y="3765"/>
                          <a:ext cx="19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76"/>
            <p:cNvGraphicFramePr>
              <a:graphicFrameLocks noChangeAspect="1"/>
            </p:cNvGraphicFramePr>
            <p:nvPr/>
          </p:nvGraphicFramePr>
          <p:xfrm>
            <a:off x="3909" y="3642"/>
            <a:ext cx="19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114300" imgH="177800" progId="Equation.DSMT4">
                    <p:embed/>
                  </p:oleObj>
                </mc:Choice>
                <mc:Fallback>
                  <p:oleObj name="Equation" r:id="rId38" imgW="114300" imgH="177800" progId="Equation.DSMT4">
                    <p:embed/>
                    <p:pic>
                      <p:nvPicPr>
                        <p:cNvPr id="0" name="图片 19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9" y="3642"/>
                          <a:ext cx="192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82"/>
            <p:cNvGraphicFramePr>
              <a:graphicFrameLocks noChangeAspect="1"/>
            </p:cNvGraphicFramePr>
            <p:nvPr/>
          </p:nvGraphicFramePr>
          <p:xfrm>
            <a:off x="3134" y="3650"/>
            <a:ext cx="19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114300" imgH="177800" progId="Equation.DSMT4">
                    <p:embed/>
                  </p:oleObj>
                </mc:Choice>
                <mc:Fallback>
                  <p:oleObj name="Equation" r:id="rId40" imgW="114300" imgH="177800" progId="Equation.DSMT4">
                    <p:embed/>
                    <p:pic>
                      <p:nvPicPr>
                        <p:cNvPr id="0" name="图片 19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4" y="3650"/>
                          <a:ext cx="192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83"/>
            <p:cNvGraphicFramePr>
              <a:graphicFrameLocks noChangeAspect="1"/>
            </p:cNvGraphicFramePr>
            <p:nvPr/>
          </p:nvGraphicFramePr>
          <p:xfrm>
            <a:off x="3139" y="3763"/>
            <a:ext cx="19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114300" imgH="177800" progId="Equation.DSMT4">
                    <p:embed/>
                  </p:oleObj>
                </mc:Choice>
                <mc:Fallback>
                  <p:oleObj name="Equation" r:id="rId42" imgW="114300" imgH="177800" progId="Equation.DSMT4">
                    <p:embed/>
                    <p:pic>
                      <p:nvPicPr>
                        <p:cNvPr id="0" name="图片 19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9" y="3763"/>
                          <a:ext cx="19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" name="Line 84"/>
          <p:cNvSpPr>
            <a:spLocks noChangeShapeType="1"/>
          </p:cNvSpPr>
          <p:nvPr/>
        </p:nvSpPr>
        <p:spPr bwMode="auto">
          <a:xfrm>
            <a:off x="3252788" y="5427663"/>
            <a:ext cx="3579812" cy="158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85"/>
          <p:cNvSpPr>
            <a:spLocks noChangeShapeType="1"/>
          </p:cNvSpPr>
          <p:nvPr/>
        </p:nvSpPr>
        <p:spPr bwMode="auto">
          <a:xfrm>
            <a:off x="4722813" y="5427663"/>
            <a:ext cx="1587" cy="45243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" name="Group 101"/>
          <p:cNvGrpSpPr/>
          <p:nvPr/>
        </p:nvGrpSpPr>
        <p:grpSpPr bwMode="auto">
          <a:xfrm>
            <a:off x="2460625" y="5081588"/>
            <a:ext cx="1057275" cy="595312"/>
            <a:chOff x="1230" y="3225"/>
            <a:chExt cx="666" cy="375"/>
          </a:xfrm>
        </p:grpSpPr>
        <p:graphicFrame>
          <p:nvGraphicFramePr>
            <p:cNvPr id="42" name="Object 90"/>
            <p:cNvGraphicFramePr>
              <a:graphicFrameLocks noChangeAspect="1"/>
            </p:cNvGraphicFramePr>
            <p:nvPr/>
          </p:nvGraphicFramePr>
          <p:xfrm>
            <a:off x="1230" y="3225"/>
            <a:ext cx="438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228600" imgH="177800" progId="Equation.DSMT4">
                    <p:embed/>
                  </p:oleObj>
                </mc:Choice>
                <mc:Fallback>
                  <p:oleObj name="Equation" r:id="rId44" imgW="228600" imgH="177800" progId="Equation.DSMT4">
                    <p:embed/>
                    <p:pic>
                      <p:nvPicPr>
                        <p:cNvPr id="0" name="图片 19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0" y="3225"/>
                          <a:ext cx="438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Line 96"/>
            <p:cNvSpPr>
              <a:spLocks noChangeShapeType="1"/>
            </p:cNvSpPr>
            <p:nvPr/>
          </p:nvSpPr>
          <p:spPr bwMode="auto">
            <a:xfrm>
              <a:off x="1620" y="3419"/>
              <a:ext cx="276" cy="18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" name="Group 102"/>
          <p:cNvGrpSpPr/>
          <p:nvPr/>
        </p:nvGrpSpPr>
        <p:grpSpPr bwMode="auto">
          <a:xfrm>
            <a:off x="3852863" y="4776788"/>
            <a:ext cx="755650" cy="884237"/>
            <a:chOff x="2107" y="3033"/>
            <a:chExt cx="476" cy="557"/>
          </a:xfrm>
        </p:grpSpPr>
        <p:graphicFrame>
          <p:nvGraphicFramePr>
            <p:cNvPr id="45" name="Object 91"/>
            <p:cNvGraphicFramePr>
              <a:graphicFrameLocks noChangeAspect="1"/>
            </p:cNvGraphicFramePr>
            <p:nvPr/>
          </p:nvGraphicFramePr>
          <p:xfrm>
            <a:off x="2107" y="3033"/>
            <a:ext cx="476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6" imgW="228600" imgH="177800" progId="Equation.DSMT4">
                    <p:embed/>
                  </p:oleObj>
                </mc:Choice>
                <mc:Fallback>
                  <p:oleObj name="Equation" r:id="rId46" imgW="228600" imgH="177800" progId="Equation.DSMT4">
                    <p:embed/>
                    <p:pic>
                      <p:nvPicPr>
                        <p:cNvPr id="0" name="图片 19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7" y="3033"/>
                          <a:ext cx="476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Line 97"/>
            <p:cNvSpPr>
              <a:spLocks noChangeShapeType="1"/>
            </p:cNvSpPr>
            <p:nvPr/>
          </p:nvSpPr>
          <p:spPr bwMode="auto">
            <a:xfrm flipH="1">
              <a:off x="2145" y="3345"/>
              <a:ext cx="164" cy="24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" name="Group 103"/>
          <p:cNvGrpSpPr/>
          <p:nvPr/>
        </p:nvGrpSpPr>
        <p:grpSpPr bwMode="auto">
          <a:xfrm>
            <a:off x="4460875" y="5354638"/>
            <a:ext cx="1025525" cy="511175"/>
            <a:chOff x="2490" y="3397"/>
            <a:chExt cx="646" cy="322"/>
          </a:xfrm>
        </p:grpSpPr>
        <p:graphicFrame>
          <p:nvGraphicFramePr>
            <p:cNvPr id="48" name="Object 92"/>
            <p:cNvGraphicFramePr>
              <a:graphicFrameLocks noChangeAspect="1"/>
            </p:cNvGraphicFramePr>
            <p:nvPr/>
          </p:nvGraphicFramePr>
          <p:xfrm>
            <a:off x="2694" y="3397"/>
            <a:ext cx="442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8" imgW="228600" imgH="177800" progId="Equation.DSMT4">
                    <p:embed/>
                  </p:oleObj>
                </mc:Choice>
                <mc:Fallback>
                  <p:oleObj name="Equation" r:id="rId48" imgW="228600" imgH="177800" progId="Equation.DSMT4">
                    <p:embed/>
                    <p:pic>
                      <p:nvPicPr>
                        <p:cNvPr id="0" name="图片 19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4" y="3397"/>
                          <a:ext cx="442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Line 98"/>
            <p:cNvSpPr>
              <a:spLocks noChangeShapeType="1"/>
            </p:cNvSpPr>
            <p:nvPr/>
          </p:nvSpPr>
          <p:spPr bwMode="auto">
            <a:xfrm flipH="1">
              <a:off x="2490" y="3600"/>
              <a:ext cx="235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" name="Group 104"/>
          <p:cNvGrpSpPr/>
          <p:nvPr/>
        </p:nvGrpSpPr>
        <p:grpSpPr bwMode="auto">
          <a:xfrm>
            <a:off x="4173538" y="4148138"/>
            <a:ext cx="995362" cy="809625"/>
            <a:chOff x="2438" y="2735"/>
            <a:chExt cx="498" cy="412"/>
          </a:xfrm>
        </p:grpSpPr>
        <p:graphicFrame>
          <p:nvGraphicFramePr>
            <p:cNvPr id="51" name="Object 93"/>
            <p:cNvGraphicFramePr>
              <a:graphicFrameLocks noChangeAspect="1"/>
            </p:cNvGraphicFramePr>
            <p:nvPr/>
          </p:nvGraphicFramePr>
          <p:xfrm>
            <a:off x="2438" y="2735"/>
            <a:ext cx="38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0" imgW="228600" imgH="177800" progId="Equation.DSMT4">
                    <p:embed/>
                  </p:oleObj>
                </mc:Choice>
                <mc:Fallback>
                  <p:oleObj name="Equation" r:id="rId50" imgW="228600" imgH="177800" progId="Equation.DSMT4">
                    <p:embed/>
                    <p:pic>
                      <p:nvPicPr>
                        <p:cNvPr id="0" name="图片 19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8" y="2735"/>
                          <a:ext cx="382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Line 99"/>
            <p:cNvSpPr>
              <a:spLocks noChangeShapeType="1"/>
            </p:cNvSpPr>
            <p:nvPr/>
          </p:nvSpPr>
          <p:spPr bwMode="auto">
            <a:xfrm>
              <a:off x="2635" y="2958"/>
              <a:ext cx="301" cy="18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" name="Group 105"/>
          <p:cNvGrpSpPr/>
          <p:nvPr/>
        </p:nvGrpSpPr>
        <p:grpSpPr bwMode="auto">
          <a:xfrm>
            <a:off x="6253163" y="4478338"/>
            <a:ext cx="1014412" cy="639762"/>
            <a:chOff x="3619" y="2845"/>
            <a:chExt cx="639" cy="403"/>
          </a:xfrm>
        </p:grpSpPr>
        <p:graphicFrame>
          <p:nvGraphicFramePr>
            <p:cNvPr id="54" name="Object 94"/>
            <p:cNvGraphicFramePr>
              <a:graphicFrameLocks noChangeAspect="1"/>
            </p:cNvGraphicFramePr>
            <p:nvPr/>
          </p:nvGraphicFramePr>
          <p:xfrm>
            <a:off x="3753" y="2845"/>
            <a:ext cx="505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2" imgW="228600" imgH="177800" progId="Equation.DSMT4">
                    <p:embed/>
                  </p:oleObj>
                </mc:Choice>
                <mc:Fallback>
                  <p:oleObj name="Equation" r:id="rId52" imgW="228600" imgH="177800" progId="Equation.DSMT4">
                    <p:embed/>
                    <p:pic>
                      <p:nvPicPr>
                        <p:cNvPr id="0" name="图片 19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3" y="2845"/>
                          <a:ext cx="505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" name="Line 100"/>
            <p:cNvSpPr>
              <a:spLocks noChangeShapeType="1"/>
            </p:cNvSpPr>
            <p:nvPr/>
          </p:nvSpPr>
          <p:spPr bwMode="auto">
            <a:xfrm flipH="1">
              <a:off x="3619" y="3093"/>
              <a:ext cx="158" cy="15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" name="Group 115"/>
          <p:cNvGrpSpPr/>
          <p:nvPr/>
        </p:nvGrpSpPr>
        <p:grpSpPr bwMode="auto">
          <a:xfrm>
            <a:off x="3106738" y="4710113"/>
            <a:ext cx="117475" cy="1169987"/>
            <a:chOff x="1957" y="2967"/>
            <a:chExt cx="74" cy="737"/>
          </a:xfrm>
        </p:grpSpPr>
        <p:sp>
          <p:nvSpPr>
            <p:cNvPr id="57" name="AutoShape 109"/>
            <p:cNvSpPr/>
            <p:nvPr/>
          </p:nvSpPr>
          <p:spPr bwMode="auto">
            <a:xfrm>
              <a:off x="1959" y="3423"/>
              <a:ext cx="72" cy="281"/>
            </a:xfrm>
            <a:prstGeom prst="leftBrace">
              <a:avLst>
                <a:gd name="adj1" fmla="val 3252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8" name="AutoShape 110"/>
            <p:cNvSpPr/>
            <p:nvPr/>
          </p:nvSpPr>
          <p:spPr bwMode="auto">
            <a:xfrm>
              <a:off x="1957" y="2967"/>
              <a:ext cx="72" cy="446"/>
            </a:xfrm>
            <a:prstGeom prst="leftBrace">
              <a:avLst>
                <a:gd name="adj1" fmla="val 5162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59" name="Line 111"/>
          <p:cNvSpPr>
            <a:spLocks noChangeShapeType="1"/>
          </p:cNvSpPr>
          <p:nvPr/>
        </p:nvSpPr>
        <p:spPr bwMode="auto">
          <a:xfrm>
            <a:off x="3252788" y="4710113"/>
            <a:ext cx="2339975" cy="158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0" name="Group 114"/>
          <p:cNvGrpSpPr/>
          <p:nvPr/>
        </p:nvGrpSpPr>
        <p:grpSpPr bwMode="auto">
          <a:xfrm>
            <a:off x="222250" y="3829050"/>
            <a:ext cx="2768600" cy="947738"/>
            <a:chOff x="156" y="2420"/>
            <a:chExt cx="1744" cy="597"/>
          </a:xfrm>
        </p:grpSpPr>
        <p:sp>
          <p:nvSpPr>
            <p:cNvPr id="61" name="AutoShape 112"/>
            <p:cNvSpPr>
              <a:spLocks noChangeArrowheads="1"/>
            </p:cNvSpPr>
            <p:nvPr/>
          </p:nvSpPr>
          <p:spPr bwMode="auto">
            <a:xfrm>
              <a:off x="156" y="2420"/>
              <a:ext cx="1744" cy="597"/>
            </a:xfrm>
            <a:prstGeom prst="wedgeRectCallout">
              <a:avLst>
                <a:gd name="adj1" fmla="val 51722"/>
                <a:gd name="adj2" fmla="val 78139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kumimoji="1" lang="zh-CN" altLang="en-US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使得反函数有意</a:t>
              </a:r>
            </a:p>
            <a:p>
              <a:pPr>
                <a:defRPr/>
              </a:pPr>
              <a:r>
                <a:rPr kumimoji="1" lang="zh-CN" altLang="en-US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义的    有两部分</a:t>
              </a:r>
            </a:p>
          </p:txBody>
        </p:sp>
        <p:graphicFrame>
          <p:nvGraphicFramePr>
            <p:cNvPr id="62" name="Object 113"/>
            <p:cNvGraphicFramePr>
              <a:graphicFrameLocks noChangeAspect="1"/>
            </p:cNvGraphicFramePr>
            <p:nvPr/>
          </p:nvGraphicFramePr>
          <p:xfrm>
            <a:off x="696" y="2763"/>
            <a:ext cx="212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4" imgW="127000" imgH="152400" progId="Equation.DSMT4">
                    <p:embed/>
                  </p:oleObj>
                </mc:Choice>
                <mc:Fallback>
                  <p:oleObj name="Equation" r:id="rId54" imgW="127000" imgH="152400" progId="Equation.DSMT4">
                    <p:embed/>
                    <p:pic>
                      <p:nvPicPr>
                        <p:cNvPr id="0" name="图片 19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" y="2763"/>
                          <a:ext cx="212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5" grpId="0" animBg="1"/>
      <p:bldP spid="26" grpId="0" animBg="1"/>
      <p:bldP spid="27" grpId="0" animBg="1"/>
      <p:bldP spid="39" grpId="0" animBg="1"/>
      <p:bldP spid="40" grpId="0" animBg="1"/>
      <p:bldP spid="5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2"/>
          <p:cNvSpPr>
            <a:spLocks noChangeArrowheads="1" noChangeShapeType="1" noTextEdit="1"/>
          </p:cNvSpPr>
          <p:nvPr/>
        </p:nvSpPr>
        <p:spPr bwMode="auto">
          <a:xfrm>
            <a:off x="974725" y="1073150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120000"/>
              </a:lnSpc>
              <a:defRPr/>
            </a:pPr>
            <a:r>
              <a:rPr kumimoji="1"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0070C0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3" name="WordArt 3"/>
          <p:cNvSpPr>
            <a:spLocks noChangeArrowheads="1" noChangeShapeType="1" noTextEdit="1"/>
          </p:cNvSpPr>
          <p:nvPr/>
        </p:nvSpPr>
        <p:spPr bwMode="auto">
          <a:xfrm>
            <a:off x="962025" y="66357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" name="Group 29"/>
          <p:cNvGrpSpPr/>
          <p:nvPr/>
        </p:nvGrpSpPr>
        <p:grpSpPr bwMode="auto">
          <a:xfrm>
            <a:off x="1492250" y="534988"/>
            <a:ext cx="6913563" cy="522287"/>
            <a:chOff x="940" y="337"/>
            <a:chExt cx="4355" cy="329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940" y="337"/>
              <a:ext cx="6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352" y="337"/>
              <a:ext cx="6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求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318" y="337"/>
              <a:ext cx="19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rPr>
                <a:t>的密度函数</a:t>
              </a:r>
              <a:r>
                <a:rPr kumimoji="1" lang="en-US" altLang="zh-CN" sz="2800" b="1"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</a:p>
          </p:txBody>
        </p:sp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1234" y="388"/>
            <a:ext cx="116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98500" imgH="177800" progId="Equation.DSMT4">
                    <p:embed/>
                  </p:oleObj>
                </mc:Choice>
                <mc:Fallback>
                  <p:oleObj name="Equation" r:id="rId2" imgW="698500" imgH="177800" progId="Equation.DSMT4">
                    <p:embed/>
                    <p:pic>
                      <p:nvPicPr>
                        <p:cNvPr id="0" name="图片 199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4" y="388"/>
                          <a:ext cx="1166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2680" y="365"/>
            <a:ext cx="700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19100" imgH="165100" progId="Equation.DSMT4">
                    <p:embed/>
                  </p:oleObj>
                </mc:Choice>
                <mc:Fallback>
                  <p:oleObj name="Equation" r:id="rId4" imgW="419100" imgH="165100" progId="Equation.DSMT4">
                    <p:embed/>
                    <p:pic>
                      <p:nvPicPr>
                        <p:cNvPr id="0" name="图片 199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0" y="365"/>
                          <a:ext cx="700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32"/>
          <p:cNvGrpSpPr/>
          <p:nvPr/>
        </p:nvGrpSpPr>
        <p:grpSpPr bwMode="auto">
          <a:xfrm>
            <a:off x="1479550" y="969963"/>
            <a:ext cx="1879600" cy="519112"/>
            <a:chOff x="932" y="651"/>
            <a:chExt cx="1184" cy="327"/>
          </a:xfrm>
        </p:grpSpPr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932" y="651"/>
              <a:ext cx="6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记</a:t>
              </a:r>
            </a:p>
          </p:txBody>
        </p:sp>
        <p:graphicFrame>
          <p:nvGraphicFramePr>
            <p:cNvPr id="12" name="Object 12"/>
            <p:cNvGraphicFramePr>
              <a:graphicFrameLocks noChangeAspect="1"/>
            </p:cNvGraphicFramePr>
            <p:nvPr/>
          </p:nvGraphicFramePr>
          <p:xfrm>
            <a:off x="1205" y="658"/>
            <a:ext cx="911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45465" imgH="203200" progId="Equation.DSMT4">
                    <p:embed/>
                  </p:oleObj>
                </mc:Choice>
                <mc:Fallback>
                  <p:oleObj name="Equation" r:id="rId6" imgW="545465" imgH="203200" progId="Equation.DSMT4">
                    <p:embed/>
                    <p:pic>
                      <p:nvPicPr>
                        <p:cNvPr id="0" name="图片 199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5" y="658"/>
                          <a:ext cx="911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4194175" y="1387475"/>
            <a:ext cx="3654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其反函数分别为</a:t>
            </a:r>
          </a:p>
        </p:txBody>
      </p:sp>
      <p:graphicFrame>
        <p:nvGraphicFramePr>
          <p:cNvPr id="14" name="Object 17"/>
          <p:cNvGraphicFramePr>
            <a:graphicFrameLocks noChangeAspect="1"/>
          </p:cNvGraphicFramePr>
          <p:nvPr/>
        </p:nvGraphicFramePr>
        <p:xfrm>
          <a:off x="893763" y="3522663"/>
          <a:ext cx="73628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81300" imgH="368300" progId="Equation.DSMT4">
                  <p:embed/>
                </p:oleObj>
              </mc:Choice>
              <mc:Fallback>
                <p:oleObj name="Equation" r:id="rId8" imgW="2781300" imgH="368300" progId="Equation.DSMT4">
                  <p:embed/>
                  <p:pic>
                    <p:nvPicPr>
                      <p:cNvPr id="0" name="图片 199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3522663"/>
                        <a:ext cx="736282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8"/>
          <p:cNvGraphicFramePr>
            <a:graphicFrameLocks noChangeAspect="1"/>
          </p:cNvGraphicFramePr>
          <p:nvPr/>
        </p:nvGraphicFramePr>
        <p:xfrm>
          <a:off x="1047750" y="2322513"/>
          <a:ext cx="5411788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44700" imgH="342900" progId="Equation.DSMT4">
                  <p:embed/>
                </p:oleObj>
              </mc:Choice>
              <mc:Fallback>
                <p:oleObj name="Equation" r:id="rId10" imgW="2044700" imgH="342900" progId="Equation.DSMT4">
                  <p:embed/>
                  <p:pic>
                    <p:nvPicPr>
                      <p:cNvPr id="0" name="图片 199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2322513"/>
                        <a:ext cx="5411788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4"/>
          <p:cNvGraphicFramePr>
            <a:graphicFrameLocks noChangeAspect="1"/>
          </p:cNvGraphicFramePr>
          <p:nvPr/>
        </p:nvGraphicFramePr>
        <p:xfrm>
          <a:off x="1808163" y="5475288"/>
          <a:ext cx="3089275" cy="138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68400" imgH="558800" progId="Equation.DSMT4">
                  <p:embed/>
                </p:oleObj>
              </mc:Choice>
              <mc:Fallback>
                <p:oleObj name="Equation" r:id="rId12" imgW="1168400" imgH="558800" progId="Equation.DSMT4">
                  <p:embed/>
                  <p:pic>
                    <p:nvPicPr>
                      <p:cNvPr id="0" name="图片 199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5475288"/>
                        <a:ext cx="3089275" cy="138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35"/>
          <p:cNvGrpSpPr/>
          <p:nvPr/>
        </p:nvGrpSpPr>
        <p:grpSpPr bwMode="auto">
          <a:xfrm>
            <a:off x="3181350" y="955675"/>
            <a:ext cx="5734050" cy="536575"/>
            <a:chOff x="2004" y="642"/>
            <a:chExt cx="3612" cy="338"/>
          </a:xfrm>
        </p:grpSpPr>
        <p:sp>
          <p:nvSpPr>
            <p:cNvPr id="18" name="Rectangle 30"/>
            <p:cNvSpPr>
              <a:spLocks noChangeArrowheads="1"/>
            </p:cNvSpPr>
            <p:nvPr/>
          </p:nvSpPr>
          <p:spPr bwMode="auto">
            <a:xfrm>
              <a:off x="2004" y="642"/>
              <a:ext cx="36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800" b="1"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rPr>
                <a:t>则    在      上严格单调减少， </a:t>
              </a:r>
            </a:p>
          </p:txBody>
        </p:sp>
        <p:graphicFrame>
          <p:nvGraphicFramePr>
            <p:cNvPr id="19" name="Object 33"/>
            <p:cNvGraphicFramePr>
              <a:graphicFrameLocks noChangeAspect="1"/>
            </p:cNvGraphicFramePr>
            <p:nvPr/>
          </p:nvGraphicFramePr>
          <p:xfrm>
            <a:off x="2389" y="703"/>
            <a:ext cx="50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04165" imgH="177800" progId="Equation.DSMT4">
                    <p:embed/>
                  </p:oleObj>
                </mc:Choice>
                <mc:Fallback>
                  <p:oleObj name="Equation" r:id="rId14" imgW="304165" imgH="177800" progId="Equation.DSMT4">
                    <p:embed/>
                    <p:pic>
                      <p:nvPicPr>
                        <p:cNvPr id="0" name="图片 199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9" y="703"/>
                          <a:ext cx="508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34"/>
            <p:cNvGraphicFramePr>
              <a:graphicFrameLocks noChangeAspect="1"/>
            </p:cNvGraphicFramePr>
            <p:nvPr/>
          </p:nvGraphicFramePr>
          <p:xfrm>
            <a:off x="3090" y="686"/>
            <a:ext cx="699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19100" imgH="177800" progId="Equation.DSMT4">
                    <p:embed/>
                  </p:oleObj>
                </mc:Choice>
                <mc:Fallback>
                  <p:oleObj name="Equation" r:id="rId16" imgW="419100" imgH="177800" progId="Equation.DSMT4">
                    <p:embed/>
                    <p:pic>
                      <p:nvPicPr>
                        <p:cNvPr id="0" name="图片 199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0" y="686"/>
                          <a:ext cx="699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38"/>
          <p:cNvGraphicFramePr>
            <a:graphicFrameLocks noChangeAspect="1"/>
          </p:cNvGraphicFramePr>
          <p:nvPr/>
        </p:nvGraphicFramePr>
        <p:xfrm>
          <a:off x="1520825" y="1865313"/>
          <a:ext cx="49434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866265" imgH="203200" progId="Equation.DSMT4">
                  <p:embed/>
                </p:oleObj>
              </mc:Choice>
              <mc:Fallback>
                <p:oleObj name="Equation" r:id="rId18" imgW="1866265" imgH="203200" progId="Equation.DSMT4">
                  <p:embed/>
                  <p:pic>
                    <p:nvPicPr>
                      <p:cNvPr id="0" name="图片 199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1865313"/>
                        <a:ext cx="49434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40"/>
          <p:cNvGrpSpPr/>
          <p:nvPr/>
        </p:nvGrpSpPr>
        <p:grpSpPr bwMode="auto">
          <a:xfrm>
            <a:off x="0" y="1400175"/>
            <a:ext cx="5210175" cy="541338"/>
            <a:chOff x="36" y="978"/>
            <a:chExt cx="3282" cy="341"/>
          </a:xfrm>
        </p:grpSpPr>
        <p:sp>
          <p:nvSpPr>
            <p:cNvPr id="23" name="Rectangle 37"/>
            <p:cNvSpPr>
              <a:spLocks noChangeArrowheads="1"/>
            </p:cNvSpPr>
            <p:nvPr/>
          </p:nvSpPr>
          <p:spPr bwMode="auto">
            <a:xfrm>
              <a:off x="36" y="978"/>
              <a:ext cx="32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rPr>
                <a:t>而在     上严格单调增加 </a:t>
              </a:r>
            </a:p>
          </p:txBody>
        </p:sp>
        <p:graphicFrame>
          <p:nvGraphicFramePr>
            <p:cNvPr id="24" name="Object 39"/>
            <p:cNvGraphicFramePr>
              <a:graphicFrameLocks noChangeAspect="1"/>
            </p:cNvGraphicFramePr>
            <p:nvPr/>
          </p:nvGraphicFramePr>
          <p:xfrm>
            <a:off x="561" y="1042"/>
            <a:ext cx="572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42900" imgH="177800" progId="Equation.DSMT4">
                    <p:embed/>
                  </p:oleObj>
                </mc:Choice>
                <mc:Fallback>
                  <p:oleObj name="Equation" r:id="rId20" imgW="342900" imgH="177800" progId="Equation.DSMT4">
                    <p:embed/>
                    <p:pic>
                      <p:nvPicPr>
                        <p:cNvPr id="0" name="图片 199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" y="1042"/>
                          <a:ext cx="572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Rectangle 44"/>
          <p:cNvSpPr>
            <a:spLocks noChangeArrowheads="1"/>
          </p:cNvSpPr>
          <p:nvPr/>
        </p:nvSpPr>
        <p:spPr bwMode="auto">
          <a:xfrm>
            <a:off x="57150" y="2420938"/>
            <a:ext cx="1289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且</a:t>
            </a:r>
          </a:p>
        </p:txBody>
      </p:sp>
      <p:grpSp>
        <p:nvGrpSpPr>
          <p:cNvPr id="26" name="Group 45"/>
          <p:cNvGrpSpPr/>
          <p:nvPr/>
        </p:nvGrpSpPr>
        <p:grpSpPr bwMode="auto">
          <a:xfrm>
            <a:off x="177800" y="3055938"/>
            <a:ext cx="3411538" cy="519112"/>
            <a:chOff x="94" y="3009"/>
            <a:chExt cx="2149" cy="327"/>
          </a:xfrm>
        </p:grpSpPr>
        <p:sp>
          <p:nvSpPr>
            <p:cNvPr id="27" name="Rectangle 46"/>
            <p:cNvSpPr>
              <a:spLocks noChangeArrowheads="1"/>
            </p:cNvSpPr>
            <p:nvPr/>
          </p:nvSpPr>
          <p:spPr bwMode="auto">
            <a:xfrm>
              <a:off x="464" y="3009"/>
              <a:ext cx="17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的密度函数为</a:t>
              </a:r>
            </a:p>
          </p:txBody>
        </p:sp>
        <p:graphicFrame>
          <p:nvGraphicFramePr>
            <p:cNvPr id="28" name="Object 47"/>
            <p:cNvGraphicFramePr>
              <a:graphicFrameLocks noChangeAspect="1"/>
            </p:cNvGraphicFramePr>
            <p:nvPr/>
          </p:nvGraphicFramePr>
          <p:xfrm>
            <a:off x="94" y="3083"/>
            <a:ext cx="466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79400" imgH="139700" progId="Equation.DSMT4">
                    <p:embed/>
                  </p:oleObj>
                </mc:Choice>
                <mc:Fallback>
                  <p:oleObj name="Equation" r:id="rId22" imgW="279400" imgH="139700" progId="Equation.DSMT4">
                    <p:embed/>
                    <p:pic>
                      <p:nvPicPr>
                        <p:cNvPr id="0" name="图片 199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" y="3083"/>
                          <a:ext cx="466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62"/>
          <p:cNvGrpSpPr/>
          <p:nvPr/>
        </p:nvGrpSpPr>
        <p:grpSpPr bwMode="auto">
          <a:xfrm>
            <a:off x="7089775" y="2063750"/>
            <a:ext cx="1454150" cy="1338263"/>
            <a:chOff x="4466" y="1500"/>
            <a:chExt cx="916" cy="843"/>
          </a:xfrm>
        </p:grpSpPr>
        <p:sp>
          <p:nvSpPr>
            <p:cNvPr id="30" name="Rectangle 61"/>
            <p:cNvSpPr>
              <a:spLocks noChangeArrowheads="1"/>
            </p:cNvSpPr>
            <p:nvPr/>
          </p:nvSpPr>
          <p:spPr bwMode="auto">
            <a:xfrm>
              <a:off x="4466" y="1505"/>
              <a:ext cx="916" cy="83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</a:pPr>
              <a:endParaRPr kumimoji="1" lang="zh-CN" altLang="en-US" sz="2800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1" name="Freeform 59"/>
            <p:cNvSpPr/>
            <p:nvPr/>
          </p:nvSpPr>
          <p:spPr bwMode="auto">
            <a:xfrm>
              <a:off x="4466" y="1500"/>
              <a:ext cx="916" cy="839"/>
            </a:xfrm>
            <a:custGeom>
              <a:avLst/>
              <a:gdLst>
                <a:gd name="T0" fmla="*/ 0 w 916"/>
                <a:gd name="T1" fmla="*/ 2 h 839"/>
                <a:gd name="T2" fmla="*/ 157 w 916"/>
                <a:gd name="T3" fmla="*/ 444 h 839"/>
                <a:gd name="T4" fmla="*/ 462 w 916"/>
                <a:gd name="T5" fmla="*/ 839 h 839"/>
                <a:gd name="T6" fmla="*/ 768 w 916"/>
                <a:gd name="T7" fmla="*/ 446 h 839"/>
                <a:gd name="T8" fmla="*/ 916 w 916"/>
                <a:gd name="T9" fmla="*/ 0 h 8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6" h="839">
                  <a:moveTo>
                    <a:pt x="0" y="2"/>
                  </a:moveTo>
                  <a:cubicBezTo>
                    <a:pt x="26" y="76"/>
                    <a:pt x="91" y="301"/>
                    <a:pt x="157" y="444"/>
                  </a:cubicBezTo>
                  <a:cubicBezTo>
                    <a:pt x="223" y="587"/>
                    <a:pt x="360" y="839"/>
                    <a:pt x="462" y="839"/>
                  </a:cubicBezTo>
                  <a:cubicBezTo>
                    <a:pt x="564" y="839"/>
                    <a:pt x="709" y="597"/>
                    <a:pt x="768" y="446"/>
                  </a:cubicBezTo>
                  <a:cubicBezTo>
                    <a:pt x="827" y="295"/>
                    <a:pt x="885" y="93"/>
                    <a:pt x="916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2" name="Object 63"/>
          <p:cNvGraphicFramePr>
            <a:graphicFrameLocks noChangeAspect="1"/>
          </p:cNvGraphicFramePr>
          <p:nvPr/>
        </p:nvGraphicFramePr>
        <p:xfrm>
          <a:off x="6380163" y="1635125"/>
          <a:ext cx="14097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43865" imgH="177800" progId="Equation.DSMT4">
                  <p:embed/>
                </p:oleObj>
              </mc:Choice>
              <mc:Fallback>
                <p:oleObj name="Equation" r:id="rId24" imgW="443865" imgH="177800" progId="Equation.DSMT4">
                  <p:embed/>
                  <p:pic>
                    <p:nvPicPr>
                      <p:cNvPr id="0" name="图片 199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0163" y="1635125"/>
                        <a:ext cx="14097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64"/>
          <p:cNvGraphicFramePr>
            <a:graphicFrameLocks noChangeAspect="1"/>
          </p:cNvGraphicFramePr>
          <p:nvPr/>
        </p:nvGraphicFramePr>
        <p:xfrm>
          <a:off x="7923213" y="1657350"/>
          <a:ext cx="12207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05765" imgH="177800" progId="Equation.DSMT4">
                  <p:embed/>
                </p:oleObj>
              </mc:Choice>
              <mc:Fallback>
                <p:oleObj name="Equation" r:id="rId26" imgW="405765" imgH="177800" progId="Equation.DSMT4">
                  <p:embed/>
                  <p:pic>
                    <p:nvPicPr>
                      <p:cNvPr id="0" name="图片 199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3213" y="1657350"/>
                        <a:ext cx="122078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55"/>
          <p:cNvGrpSpPr/>
          <p:nvPr/>
        </p:nvGrpSpPr>
        <p:grpSpPr bwMode="auto">
          <a:xfrm>
            <a:off x="6832600" y="1514475"/>
            <a:ext cx="2127250" cy="2170113"/>
            <a:chOff x="4376" y="1082"/>
            <a:chExt cx="1340" cy="1367"/>
          </a:xfrm>
        </p:grpSpPr>
        <p:sp>
          <p:nvSpPr>
            <p:cNvPr id="35" name="Line 50"/>
            <p:cNvSpPr>
              <a:spLocks noChangeShapeType="1"/>
            </p:cNvSpPr>
            <p:nvPr/>
          </p:nvSpPr>
          <p:spPr bwMode="auto">
            <a:xfrm>
              <a:off x="4376" y="2270"/>
              <a:ext cx="1232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51"/>
            <p:cNvSpPr>
              <a:spLocks noChangeShapeType="1"/>
            </p:cNvSpPr>
            <p:nvPr/>
          </p:nvSpPr>
          <p:spPr bwMode="auto">
            <a:xfrm flipV="1">
              <a:off x="5000" y="1265"/>
              <a:ext cx="0" cy="100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" name="Object 52"/>
            <p:cNvGraphicFramePr>
              <a:graphicFrameLocks noChangeAspect="1"/>
            </p:cNvGraphicFramePr>
            <p:nvPr/>
          </p:nvGraphicFramePr>
          <p:xfrm>
            <a:off x="4904" y="2245"/>
            <a:ext cx="191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14300" imgH="127000" progId="Equation.DSMT4">
                    <p:embed/>
                  </p:oleObj>
                </mc:Choice>
                <mc:Fallback>
                  <p:oleObj name="Equation" r:id="rId28" imgW="114300" imgH="127000" progId="Equation.DSMT4">
                    <p:embed/>
                    <p:pic>
                      <p:nvPicPr>
                        <p:cNvPr id="0" name="图片 199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4" y="2245"/>
                          <a:ext cx="191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53"/>
            <p:cNvGraphicFramePr>
              <a:graphicFrameLocks noChangeAspect="1"/>
            </p:cNvGraphicFramePr>
            <p:nvPr/>
          </p:nvGraphicFramePr>
          <p:xfrm>
            <a:off x="5513" y="2259"/>
            <a:ext cx="203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01600" imgH="101600" progId="Equation.DSMT4">
                    <p:embed/>
                  </p:oleObj>
                </mc:Choice>
                <mc:Fallback>
                  <p:oleObj name="Equation" r:id="rId30" imgW="101600" imgH="101600" progId="Equation.DSMT4">
                    <p:embed/>
                    <p:pic>
                      <p:nvPicPr>
                        <p:cNvPr id="0" name="图片 199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3" y="2259"/>
                          <a:ext cx="203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54"/>
            <p:cNvGraphicFramePr>
              <a:graphicFrameLocks noChangeAspect="1"/>
            </p:cNvGraphicFramePr>
            <p:nvPr/>
          </p:nvGraphicFramePr>
          <p:xfrm>
            <a:off x="4914" y="1082"/>
            <a:ext cx="250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101600" imgH="114300" progId="Equation.DSMT4">
                    <p:embed/>
                  </p:oleObj>
                </mc:Choice>
                <mc:Fallback>
                  <p:oleObj name="Equation" r:id="rId32" imgW="101600" imgH="114300" progId="Equation.DSMT4">
                    <p:embed/>
                    <p:pic>
                      <p:nvPicPr>
                        <p:cNvPr id="0" name="图片 199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4" y="1082"/>
                          <a:ext cx="250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Object 72"/>
          <p:cNvGraphicFramePr>
            <a:graphicFrameLocks noChangeAspect="1"/>
          </p:cNvGraphicFramePr>
          <p:nvPr/>
        </p:nvGraphicFramePr>
        <p:xfrm>
          <a:off x="1760538" y="4267200"/>
          <a:ext cx="6510337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628900" imgH="596900" progId="Equation.DSMT4">
                  <p:embed/>
                </p:oleObj>
              </mc:Choice>
              <mc:Fallback>
                <p:oleObj name="Equation" r:id="rId34" imgW="2628900" imgH="596900" progId="Equation.DSMT4">
                  <p:embed/>
                  <p:pic>
                    <p:nvPicPr>
                      <p:cNvPr id="0" name="图片 199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4267200"/>
                        <a:ext cx="6510337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5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35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85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1"/>
          <p:cNvSpPr txBox="1">
            <a:spLocks noChangeArrowheads="1"/>
          </p:cNvSpPr>
          <p:nvPr/>
        </p:nvSpPr>
        <p:spPr bwMode="auto">
          <a:xfrm>
            <a:off x="533354" y="739461"/>
            <a:ext cx="6636992" cy="4862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kumimoji="1" lang="zh-CN" altLang="en-US" sz="32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0070C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均匀分布与其它连续分布的关系</a:t>
            </a:r>
          </a:p>
        </p:txBody>
      </p:sp>
      <p:sp>
        <p:nvSpPr>
          <p:cNvPr id="3" name="Text Box 21"/>
          <p:cNvSpPr txBox="1">
            <a:spLocks noChangeArrowheads="1"/>
          </p:cNvSpPr>
          <p:nvPr/>
        </p:nvSpPr>
        <p:spPr bwMode="auto">
          <a:xfrm>
            <a:off x="533400" y="1336675"/>
            <a:ext cx="8429625" cy="1952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algn="ctr" eaLnBrk="0" hangingPunct="0">
              <a:lnSpc>
                <a:spcPct val="120000"/>
              </a:lnSpc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algn="ctr" eaLnBrk="0" hangingPunct="0">
              <a:lnSpc>
                <a:spcPct val="120000"/>
              </a:lnSpc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algn="ctr" eaLnBrk="0" hangingPunct="0">
              <a:lnSpc>
                <a:spcPct val="120000"/>
              </a:lnSpc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algn="ctr" eaLnBrk="0" hangingPunct="0">
              <a:lnSpc>
                <a:spcPct val="120000"/>
              </a:lnSpc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algn="ctr" eaLnBrk="0" hangingPunct="0">
              <a:lnSpc>
                <a:spcPct val="120000"/>
              </a:lnSpc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设 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2" charset="-122"/>
              </a:rPr>
              <a:t>r.v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.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X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的密度为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f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),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分布函数为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F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).</a:t>
            </a:r>
          </a:p>
          <a:p>
            <a:pPr algn="l"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其中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F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在某区间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上严格递增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I</a:t>
            </a:r>
            <a:r>
              <a:rPr lang="en-US" altLang="zh-CN" i="1" dirty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的左端点处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=0,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右端点处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=1. 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可以是有界区间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也可以是无界区间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. </a:t>
            </a:r>
          </a:p>
          <a:p>
            <a:pPr algn="l"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因此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F</a:t>
            </a:r>
            <a:r>
              <a:rPr lang="en-US" altLang="zh-CN" baseline="30000" dirty="0">
                <a:latin typeface="Times New Roman" panose="02020603050405020304" pitchFamily="18" charset="0"/>
                <a:ea typeface="黑体" panose="02010609060101010101" pitchFamily="2" charset="-122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在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上都有定义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auto">
          <a:xfrm>
            <a:off x="769938" y="367823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1411288" y="3629025"/>
            <a:ext cx="5867400" cy="4365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令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Z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),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那么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Z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~ U(0,1).</a:t>
            </a:r>
            <a:endParaRPr kumimoji="1"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WordArt 2"/>
          <p:cNvSpPr>
            <a:spLocks noChangeArrowheads="1" noChangeShapeType="1" noTextEdit="1"/>
          </p:cNvSpPr>
          <p:nvPr/>
        </p:nvSpPr>
        <p:spPr bwMode="auto">
          <a:xfrm>
            <a:off x="769938" y="4278313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120000"/>
              </a:lnSpc>
              <a:defRPr/>
            </a:pPr>
            <a:r>
              <a:rPr kumimoji="1"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CCFF99"/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701800" y="4278313"/>
          <a:ext cx="352901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2865" imgH="177800" progId="Equation.DSMT4">
                  <p:embed/>
                </p:oleObj>
              </mc:Choice>
              <mc:Fallback>
                <p:oleObj name="Equation" r:id="rId2" imgW="1332865" imgH="177800" progId="Equation.DSMT4">
                  <p:embed/>
                  <p:pic>
                    <p:nvPicPr>
                      <p:cNvPr id="0" name="图片 20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4278313"/>
                        <a:ext cx="352901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054350" y="4852988"/>
          <a:ext cx="24542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26465" imgH="203200" progId="Equation.DSMT4">
                  <p:embed/>
                </p:oleObj>
              </mc:Choice>
              <mc:Fallback>
                <p:oleObj name="Equation" r:id="rId4" imgW="926465" imgH="203200" progId="Equation.DSMT4">
                  <p:embed/>
                  <p:pic>
                    <p:nvPicPr>
                      <p:cNvPr id="0" name="图片 205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4852988"/>
                        <a:ext cx="24542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059113" y="5503863"/>
          <a:ext cx="18494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98500" imgH="203200" progId="Equation.DSMT4">
                  <p:embed/>
                </p:oleObj>
              </mc:Choice>
              <mc:Fallback>
                <p:oleObj name="Equation" r:id="rId6" imgW="698500" imgH="203200" progId="Equation.DSMT4">
                  <p:embed/>
                  <p:pic>
                    <p:nvPicPr>
                      <p:cNvPr id="0" name="图片 205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503863"/>
                        <a:ext cx="18494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929188" y="5607050"/>
          <a:ext cx="569912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5265" imgH="127000" progId="Equation.DSMT4">
                  <p:embed/>
                </p:oleObj>
              </mc:Choice>
              <mc:Fallback>
                <p:oleObj name="Equation" r:id="rId8" imgW="215265" imgH="127000" progId="Equation.DSMT4">
                  <p:embed/>
                  <p:pic>
                    <p:nvPicPr>
                      <p:cNvPr id="0" name="图片 205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5607050"/>
                        <a:ext cx="569912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1"/>
          <p:cNvSpPr txBox="1">
            <a:spLocks noChangeArrowheads="1"/>
          </p:cNvSpPr>
          <p:nvPr/>
        </p:nvSpPr>
        <p:spPr bwMode="auto">
          <a:xfrm>
            <a:off x="533354" y="739461"/>
            <a:ext cx="6636992" cy="4862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kumimoji="1" lang="zh-CN" altLang="en-US" sz="32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0070C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均匀分布与其它连续分布的关系</a:t>
            </a:r>
          </a:p>
        </p:txBody>
      </p:sp>
      <p:sp>
        <p:nvSpPr>
          <p:cNvPr id="3" name="WordArt 3"/>
          <p:cNvSpPr>
            <a:spLocks noChangeArrowheads="1" noChangeShapeType="1" noTextEdit="1"/>
          </p:cNvSpPr>
          <p:nvPr/>
        </p:nvSpPr>
        <p:spPr bwMode="auto">
          <a:xfrm>
            <a:off x="498475" y="1543050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882650" y="1492250"/>
            <a:ext cx="8096250" cy="4370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令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~ U(0,1), 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800" b="1" baseline="300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-1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),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那么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的分布函数是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).</a:t>
            </a:r>
            <a:endParaRPr kumimoji="1"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533400" y="2184400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120000"/>
              </a:lnSpc>
              <a:defRPr/>
            </a:pPr>
            <a:r>
              <a:rPr kumimoji="1"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CCFF99"/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281113" y="2154238"/>
          <a:ext cx="38989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203200" progId="Equation.DSMT4">
                  <p:embed/>
                </p:oleObj>
              </mc:Choice>
              <mc:Fallback>
                <p:oleObj name="Equation" r:id="rId2" imgW="1473200" imgH="203200" progId="Equation.DSMT4">
                  <p:embed/>
                  <p:pic>
                    <p:nvPicPr>
                      <p:cNvPr id="0" name="图片 216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2154238"/>
                        <a:ext cx="38989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162550" y="2211388"/>
          <a:ext cx="22193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7565" imgH="177800" progId="Equation.DSMT4">
                  <p:embed/>
                </p:oleObj>
              </mc:Choice>
              <mc:Fallback>
                <p:oleObj name="Equation" r:id="rId4" imgW="837565" imgH="177800" progId="Equation.DSMT4">
                  <p:embed/>
                  <p:pic>
                    <p:nvPicPr>
                      <p:cNvPr id="0" name="图片 216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50" y="2211388"/>
                        <a:ext cx="221932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364413" y="2211388"/>
          <a:ext cx="110966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100" imgH="177800" progId="Equation.DSMT4">
                  <p:embed/>
                </p:oleObj>
              </mc:Choice>
              <mc:Fallback>
                <p:oleObj name="Equation" r:id="rId6" imgW="419100" imgH="177800" progId="Equation.DSMT4">
                  <p:embed/>
                  <p:pic>
                    <p:nvPicPr>
                      <p:cNvPr id="0" name="图片 216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4413" y="2211388"/>
                        <a:ext cx="1109662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WordArt 2"/>
          <p:cNvSpPr>
            <a:spLocks noChangeArrowheads="1" noChangeShapeType="1" noTextEdit="1"/>
          </p:cNvSpPr>
          <p:nvPr/>
        </p:nvSpPr>
        <p:spPr bwMode="auto">
          <a:xfrm>
            <a:off x="454025" y="2944813"/>
            <a:ext cx="604838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120000"/>
              </a:lnSpc>
              <a:defRPr/>
            </a:pPr>
            <a:r>
              <a:rPr kumimoji="1"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002060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例：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321005" y="2911682"/>
            <a:ext cx="4346464" cy="4370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kumimoji="1" lang="zh-CN" altLang="en-US" sz="28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生成给定分布的伪随机数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33400" y="3482975"/>
            <a:ext cx="8429625" cy="13031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要生成分布函数为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r.v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.,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只需将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800" b="1" baseline="300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-1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作用在均匀分布的随机数上即可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</a:t>
            </a:r>
            <a:endParaRPr kumimoji="1" lang="en-US" altLang="zh-CN" sz="2800" b="1" dirty="0">
              <a:solidFill>
                <a:srgbClr val="FFFF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WordArt 3"/>
          <p:cNvSpPr>
            <a:spLocks noChangeArrowheads="1" noChangeShapeType="1" noTextEdit="1"/>
          </p:cNvSpPr>
          <p:nvPr/>
        </p:nvSpPr>
        <p:spPr bwMode="auto">
          <a:xfrm>
            <a:off x="454025" y="504507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917575" y="4943475"/>
            <a:ext cx="6116638" cy="522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为生成来自于指数分布的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r.v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.,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可以取</a:t>
            </a:r>
            <a:endParaRPr kumimoji="1" lang="en-US" altLang="zh-CN" sz="2800" b="1" dirty="0">
              <a:solidFill>
                <a:srgbClr val="FFFF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455738" y="5729288"/>
          <a:ext cx="20161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288000" imgH="3962400" progId="Equation.DSMT4">
                  <p:embed/>
                </p:oleObj>
              </mc:Choice>
              <mc:Fallback>
                <p:oleObj name="Equation" r:id="rId8" imgW="18288000" imgH="3962400" progId="Equation.DSMT4">
                  <p:embed/>
                  <p:pic>
                    <p:nvPicPr>
                      <p:cNvPr id="0" name="图片 216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5729288"/>
                        <a:ext cx="20161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3997325" y="5714428"/>
            <a:ext cx="2879725" cy="438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其中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~ U(0,1).</a:t>
            </a:r>
            <a:endParaRPr kumimoji="1"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1" grpId="0" build="p"/>
      <p:bldP spid="12" grpId="0" animBg="1"/>
      <p:bldP spid="13" grpId="0" build="p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latinLnBrk="1">
              <a:spcBef>
                <a:spcPct val="0"/>
              </a:spcBef>
            </a:pPr>
            <a:fld id="{9A0DB2DC-4C9A-4742-B13C-FB6460FD3503}" type="slidenum">
              <a:rPr lang="ko-KR" altLang="en-US" sz="1400" dirty="0">
                <a:solidFill>
                  <a:srgbClr val="5E5D2F"/>
                </a:solidFill>
                <a:latin typeface="-쉬리M" pitchFamily="18" charset="-127"/>
                <a:ea typeface="-쉬리M" pitchFamily="18" charset="-127"/>
              </a:rPr>
              <a:t>27</a:t>
            </a:fld>
            <a:endParaRPr lang="ko-KR" altLang="en-US" sz="1400" dirty="0">
              <a:solidFill>
                <a:srgbClr val="5E5D2F"/>
              </a:solidFill>
              <a:latin typeface="-쉬리M" pitchFamily="18" charset="-127"/>
              <a:ea typeface="-쉬리M" pitchFamily="18" charset="-127"/>
            </a:endParaRPr>
          </a:p>
        </p:txBody>
      </p:sp>
      <p:sp>
        <p:nvSpPr>
          <p:cNvPr id="45058" name="文本占位符 1875970"/>
          <p:cNvSpPr>
            <a:spLocks noGrp="1"/>
          </p:cNvSpPr>
          <p:nvPr>
            <p:ph type="body" sz="half" idx="1"/>
          </p:nvPr>
        </p:nvSpPr>
        <p:spPr>
          <a:xfrm>
            <a:off x="1219200" y="703263"/>
            <a:ext cx="7086600" cy="1589087"/>
          </a:xfrm>
        </p:spPr>
        <p:txBody>
          <a:bodyPr anchor="t"/>
          <a:lstStyle/>
          <a:p>
            <a:pPr>
              <a:buClrTx/>
              <a:buSzTx/>
              <a:buFontTx/>
              <a:buBlip>
                <a:blip r:embed="rId2"/>
              </a:buBlip>
            </a:pPr>
            <a:r>
              <a:rPr lang="zh-CN" altLang="en-US" sz="28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例：设		     </a:t>
            </a:r>
            <a:endParaRPr lang="zh-CN" altLang="en-US" sz="2800">
              <a:solidFill>
                <a:srgbClr val="1E116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zh-CN" altLang="en-US" sz="280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  	 </a:t>
            </a:r>
          </a:p>
          <a:p>
            <a:pPr>
              <a:buClrTx/>
              <a:buSzTx/>
              <a:buFontTx/>
              <a:buNone/>
            </a:pPr>
            <a:r>
              <a:rPr lang="zh-CN" altLang="en-US" sz="280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 </a:t>
            </a:r>
            <a:r>
              <a:rPr lang="en-US" altLang="zh-CN" sz="280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Y=2X,Z=X</a:t>
            </a:r>
            <a:r>
              <a:rPr lang="en-US" altLang="zh-CN" sz="2800" baseline="3000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r>
              <a:rPr lang="en-US" altLang="zh-CN" sz="28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Y,Z</a:t>
            </a:r>
            <a:r>
              <a:rPr lang="zh-CN" altLang="en-US" sz="28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的概率分布。</a:t>
            </a:r>
            <a:endParaRPr lang="zh-CN" altLang="en-US" sz="2800" baseline="30000" dirty="0">
              <a:solidFill>
                <a:srgbClr val="1E116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5059" name="组合 1875991"/>
          <p:cNvGrpSpPr/>
          <p:nvPr/>
        </p:nvGrpSpPr>
        <p:grpSpPr>
          <a:xfrm>
            <a:off x="2747963" y="746125"/>
            <a:ext cx="3141662" cy="1016000"/>
            <a:chOff x="428" y="1326"/>
            <a:chExt cx="1262" cy="452"/>
          </a:xfrm>
        </p:grpSpPr>
        <p:sp>
          <p:nvSpPr>
            <p:cNvPr id="45060" name="直接连接符 1875972"/>
            <p:cNvSpPr/>
            <p:nvPr/>
          </p:nvSpPr>
          <p:spPr>
            <a:xfrm>
              <a:off x="428" y="1557"/>
              <a:ext cx="1262" cy="0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61" name="直接连接符 1875973"/>
            <p:cNvSpPr/>
            <p:nvPr/>
          </p:nvSpPr>
          <p:spPr>
            <a:xfrm>
              <a:off x="656" y="1359"/>
              <a:ext cx="0" cy="419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5062" name="组合 1875990"/>
            <p:cNvGrpSpPr/>
            <p:nvPr/>
          </p:nvGrpSpPr>
          <p:grpSpPr>
            <a:xfrm>
              <a:off x="480" y="1326"/>
              <a:ext cx="1107" cy="437"/>
              <a:chOff x="480" y="1326"/>
              <a:chExt cx="1107" cy="437"/>
            </a:xfrm>
          </p:grpSpPr>
          <p:graphicFrame>
            <p:nvGraphicFramePr>
              <p:cNvPr id="45063" name="内容占位符 1875983"/>
              <p:cNvGraphicFramePr>
                <a:graphicFrameLocks noGrp="1"/>
              </p:cNvGraphicFramePr>
              <p:nvPr>
                <p:ph sz="quarter" idx="4294967295"/>
              </p:nvPr>
            </p:nvGraphicFramePr>
            <p:xfrm>
              <a:off x="1098" y="1571"/>
              <a:ext cx="1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" imgW="228600" imgH="304800" progId="Equation.DSMT4">
                      <p:embed/>
                    </p:oleObj>
                  </mc:Choice>
                  <mc:Fallback>
                    <p:oleObj r:id="rId3" imgW="228600" imgH="304800" progId="Equation.DSMT4">
                      <p:embed/>
                      <p:pic>
                        <p:nvPicPr>
                          <p:cNvPr id="0" name="图片 3279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098" y="1571"/>
                            <a:ext cx="144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064" name="文本框 1875975"/>
              <p:cNvSpPr txBox="1"/>
              <p:nvPr/>
            </p:nvSpPr>
            <p:spPr>
              <a:xfrm>
                <a:off x="480" y="1336"/>
                <a:ext cx="119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>
                <a:spAutoFit/>
              </a:bodyPr>
              <a:lstStyle/>
              <a:p>
                <a:pPr marL="228600" indent="-228600">
                  <a:buClr>
                    <a:schemeClr val="tx1"/>
                  </a:buClr>
                  <a:buSzPct val="80000"/>
                </a:pPr>
                <a:r>
                  <a:rPr lang="en-US" altLang="zh-CN" sz="1800">
                    <a:latin typeface="宋体" panose="02010600030101010101" pitchFamily="2" charset="-122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45065" name="文本框 1875976"/>
              <p:cNvSpPr txBox="1"/>
              <p:nvPr/>
            </p:nvSpPr>
            <p:spPr>
              <a:xfrm>
                <a:off x="732" y="1334"/>
                <a:ext cx="165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>
                <a:spAutoFit/>
              </a:bodyPr>
              <a:lstStyle/>
              <a:p>
                <a:pPr marL="228600" indent="-228600">
                  <a:buClr>
                    <a:schemeClr val="tx1"/>
                  </a:buClr>
                  <a:buSzPct val="80000"/>
                </a:pPr>
                <a:r>
                  <a:rPr lang="en-US" altLang="zh-CN" sz="1800">
                    <a:latin typeface="宋体" panose="02010600030101010101" pitchFamily="2" charset="-122"/>
                    <a:ea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45066" name="文本框 1875977"/>
              <p:cNvSpPr txBox="1"/>
              <p:nvPr/>
            </p:nvSpPr>
            <p:spPr>
              <a:xfrm>
                <a:off x="1423" y="1328"/>
                <a:ext cx="118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>
                <a:spAutoFit/>
              </a:bodyPr>
              <a:lstStyle/>
              <a:p>
                <a:pPr marL="228600" indent="-228600">
                  <a:buClr>
                    <a:schemeClr val="tx1"/>
                  </a:buClr>
                  <a:buSzPct val="80000"/>
                </a:pPr>
                <a:r>
                  <a:rPr lang="en-US" altLang="zh-CN" sz="180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45067" name="文本框 1875978"/>
              <p:cNvSpPr txBox="1"/>
              <p:nvPr/>
            </p:nvSpPr>
            <p:spPr>
              <a:xfrm>
                <a:off x="1081" y="1326"/>
                <a:ext cx="119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>
                <a:spAutoFit/>
              </a:bodyPr>
              <a:lstStyle/>
              <a:p>
                <a:pPr marL="228600" indent="-228600">
                  <a:buClr>
                    <a:schemeClr val="tx1"/>
                  </a:buClr>
                  <a:buSzPct val="80000"/>
                </a:pPr>
                <a:r>
                  <a:rPr lang="en-US" altLang="zh-CN" sz="180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45068" name="文本框 1875982"/>
              <p:cNvSpPr txBox="1"/>
              <p:nvPr/>
            </p:nvSpPr>
            <p:spPr>
              <a:xfrm>
                <a:off x="484" y="1501"/>
                <a:ext cx="119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>
                <a:spAutoFit/>
              </a:bodyPr>
              <a:lstStyle/>
              <a:p>
                <a:pPr marL="228600" indent="-228600">
                  <a:buClr>
                    <a:schemeClr val="tx1"/>
                  </a:buClr>
                  <a:buSzPct val="80000"/>
                </a:pPr>
                <a:r>
                  <a:rPr lang="en-US" altLang="zh-CN" sz="1800"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</a:p>
            </p:txBody>
          </p:sp>
          <p:graphicFrame>
            <p:nvGraphicFramePr>
              <p:cNvPr id="45069" name="内容占位符 1875986"/>
              <p:cNvGraphicFramePr>
                <a:graphicFrameLocks noGrp="1"/>
              </p:cNvGraphicFramePr>
              <p:nvPr>
                <p:ph sz="quarter" idx="4294967295"/>
              </p:nvPr>
            </p:nvGraphicFramePr>
            <p:xfrm>
              <a:off x="1443" y="1562"/>
              <a:ext cx="1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5" imgW="228600" imgH="304800" progId="Equation.DSMT4">
                      <p:embed/>
                    </p:oleObj>
                  </mc:Choice>
                  <mc:Fallback>
                    <p:oleObj r:id="rId5" imgW="228600" imgH="304800" progId="Equation.DSMT4">
                      <p:embed/>
                      <p:pic>
                        <p:nvPicPr>
                          <p:cNvPr id="0" name="图片 3280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443" y="1562"/>
                            <a:ext cx="144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070" name="对象 1875989"/>
              <p:cNvGraphicFramePr/>
              <p:nvPr/>
            </p:nvGraphicFramePr>
            <p:xfrm>
              <a:off x="837" y="1569"/>
              <a:ext cx="1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6" imgW="228600" imgH="304800" progId="Equation.DSMT4">
                      <p:embed/>
                    </p:oleObj>
                  </mc:Choice>
                  <mc:Fallback>
                    <p:oleObj r:id="rId6" imgW="228600" imgH="304800" progId="Equation.DSMT4">
                      <p:embed/>
                      <p:pic>
                        <p:nvPicPr>
                          <p:cNvPr id="0" name="图片 3281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837" y="1569"/>
                            <a:ext cx="144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876019" name="组合 1876018"/>
          <p:cNvGrpSpPr/>
          <p:nvPr/>
        </p:nvGrpSpPr>
        <p:grpSpPr>
          <a:xfrm>
            <a:off x="2882900" y="5600700"/>
            <a:ext cx="2492375" cy="792163"/>
            <a:chOff x="3372" y="3019"/>
            <a:chExt cx="888" cy="452"/>
          </a:xfrm>
        </p:grpSpPr>
        <p:sp>
          <p:nvSpPr>
            <p:cNvPr id="45072" name="直接连接符 1875993"/>
            <p:cNvSpPr/>
            <p:nvPr/>
          </p:nvSpPr>
          <p:spPr>
            <a:xfrm>
              <a:off x="3372" y="3250"/>
              <a:ext cx="888" cy="0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73" name="直接连接符 1875994"/>
            <p:cNvSpPr/>
            <p:nvPr/>
          </p:nvSpPr>
          <p:spPr>
            <a:xfrm>
              <a:off x="3600" y="3052"/>
              <a:ext cx="0" cy="419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5074" name="组合 1876017"/>
            <p:cNvGrpSpPr/>
            <p:nvPr/>
          </p:nvGrpSpPr>
          <p:grpSpPr>
            <a:xfrm>
              <a:off x="3424" y="3019"/>
              <a:ext cx="772" cy="437"/>
              <a:chOff x="3424" y="3019"/>
              <a:chExt cx="772" cy="437"/>
            </a:xfrm>
          </p:grpSpPr>
          <p:graphicFrame>
            <p:nvGraphicFramePr>
              <p:cNvPr id="45075" name="内容占位符 1875996"/>
              <p:cNvGraphicFramePr>
                <a:graphicFrameLocks noGrp="1"/>
              </p:cNvGraphicFramePr>
              <p:nvPr>
                <p:ph sz="quarter" idx="4294967295"/>
              </p:nvPr>
            </p:nvGraphicFramePr>
            <p:xfrm>
              <a:off x="4052" y="3264"/>
              <a:ext cx="1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7" imgW="228600" imgH="304800" progId="Equation.DSMT4">
                      <p:embed/>
                    </p:oleObj>
                  </mc:Choice>
                  <mc:Fallback>
                    <p:oleObj r:id="rId7" imgW="228600" imgH="304800" progId="Equation.DSMT4">
                      <p:embed/>
                      <p:pic>
                        <p:nvPicPr>
                          <p:cNvPr id="0" name="图片 3275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052" y="3264"/>
                            <a:ext cx="144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076" name="文本框 1875997"/>
              <p:cNvSpPr txBox="1"/>
              <p:nvPr/>
            </p:nvSpPr>
            <p:spPr>
              <a:xfrm>
                <a:off x="3424" y="3029"/>
                <a:ext cx="105" cy="2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>
                <a:spAutoFit/>
              </a:bodyPr>
              <a:lstStyle/>
              <a:p>
                <a:pPr marL="228600" indent="-228600">
                  <a:buClr>
                    <a:schemeClr val="tx1"/>
                  </a:buClr>
                  <a:buSzPct val="80000"/>
                </a:pPr>
                <a:r>
                  <a:rPr lang="en-US" altLang="zh-CN" sz="1800">
                    <a:latin typeface="宋体" panose="02010600030101010101" pitchFamily="2" charset="-122"/>
                    <a:ea typeface="宋体" panose="02010600030101010101" pitchFamily="2" charset="-122"/>
                  </a:rPr>
                  <a:t>Z</a:t>
                </a:r>
              </a:p>
            </p:txBody>
          </p:sp>
          <p:sp>
            <p:nvSpPr>
              <p:cNvPr id="45077" name="文本框 1875998"/>
              <p:cNvSpPr txBox="1"/>
              <p:nvPr/>
            </p:nvSpPr>
            <p:spPr>
              <a:xfrm>
                <a:off x="3676" y="3027"/>
                <a:ext cx="105" cy="2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>
                <a:spAutoFit/>
              </a:bodyPr>
              <a:lstStyle/>
              <a:p>
                <a:pPr marL="228600" indent="-228600">
                  <a:buClr>
                    <a:schemeClr val="tx1"/>
                  </a:buClr>
                  <a:buSzPct val="80000"/>
                </a:pPr>
                <a:r>
                  <a:rPr lang="en-US" altLang="zh-CN" sz="180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45078" name="文本框 1876000"/>
              <p:cNvSpPr txBox="1"/>
              <p:nvPr/>
            </p:nvSpPr>
            <p:spPr>
              <a:xfrm>
                <a:off x="4025" y="3019"/>
                <a:ext cx="105" cy="2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>
                <a:spAutoFit/>
              </a:bodyPr>
              <a:lstStyle/>
              <a:p>
                <a:pPr marL="228600" indent="-228600">
                  <a:buClr>
                    <a:schemeClr val="tx1"/>
                  </a:buClr>
                  <a:buSzPct val="80000"/>
                </a:pPr>
                <a:r>
                  <a:rPr lang="en-US" altLang="zh-CN" sz="180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45079" name="文本框 1876001"/>
              <p:cNvSpPr txBox="1"/>
              <p:nvPr/>
            </p:nvSpPr>
            <p:spPr>
              <a:xfrm>
                <a:off x="3428" y="3194"/>
                <a:ext cx="105" cy="2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>
                <a:spAutoFit/>
              </a:bodyPr>
              <a:lstStyle/>
              <a:p>
                <a:pPr marL="228600" indent="-228600">
                  <a:buClr>
                    <a:schemeClr val="tx1"/>
                  </a:buClr>
                  <a:buSzPct val="80000"/>
                </a:pPr>
                <a:r>
                  <a:rPr lang="en-US" altLang="zh-CN" sz="1800"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</a:p>
            </p:txBody>
          </p:sp>
          <p:graphicFrame>
            <p:nvGraphicFramePr>
              <p:cNvPr id="45080" name="对象 1876003"/>
              <p:cNvGraphicFramePr/>
              <p:nvPr/>
            </p:nvGraphicFramePr>
            <p:xfrm>
              <a:off x="3701" y="3262"/>
              <a:ext cx="1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9" imgW="228600" imgH="304800" progId="Equation.DSMT4">
                      <p:embed/>
                    </p:oleObj>
                  </mc:Choice>
                  <mc:Fallback>
                    <p:oleObj r:id="rId9" imgW="228600" imgH="304800" progId="Equation.DSMT4">
                      <p:embed/>
                      <p:pic>
                        <p:nvPicPr>
                          <p:cNvPr id="0" name="图片 327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701" y="3262"/>
                            <a:ext cx="144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876005" name="组合 1876004"/>
          <p:cNvGrpSpPr/>
          <p:nvPr/>
        </p:nvGrpSpPr>
        <p:grpSpPr>
          <a:xfrm>
            <a:off x="2890838" y="4624388"/>
            <a:ext cx="3346450" cy="828675"/>
            <a:chOff x="428" y="1326"/>
            <a:chExt cx="1262" cy="452"/>
          </a:xfrm>
        </p:grpSpPr>
        <p:sp>
          <p:nvSpPr>
            <p:cNvPr id="45082" name="直接连接符 1876005"/>
            <p:cNvSpPr/>
            <p:nvPr/>
          </p:nvSpPr>
          <p:spPr>
            <a:xfrm>
              <a:off x="428" y="1557"/>
              <a:ext cx="1262" cy="0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83" name="直接连接符 1876006"/>
            <p:cNvSpPr/>
            <p:nvPr/>
          </p:nvSpPr>
          <p:spPr>
            <a:xfrm>
              <a:off x="656" y="1359"/>
              <a:ext cx="0" cy="419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5084" name="组合 1876007"/>
            <p:cNvGrpSpPr/>
            <p:nvPr/>
          </p:nvGrpSpPr>
          <p:grpSpPr>
            <a:xfrm>
              <a:off x="480" y="1326"/>
              <a:ext cx="1107" cy="437"/>
              <a:chOff x="480" y="1326"/>
              <a:chExt cx="1107" cy="437"/>
            </a:xfrm>
          </p:grpSpPr>
          <p:graphicFrame>
            <p:nvGraphicFramePr>
              <p:cNvPr id="45085" name="内容占位符 1876008"/>
              <p:cNvGraphicFramePr>
                <a:graphicFrameLocks noGrp="1"/>
              </p:cNvGraphicFramePr>
              <p:nvPr>
                <p:ph sz="quarter" idx="4294967295"/>
              </p:nvPr>
            </p:nvGraphicFramePr>
            <p:xfrm>
              <a:off x="1098" y="1571"/>
              <a:ext cx="1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0" imgW="228600" imgH="304800" progId="Equation.DSMT4">
                      <p:embed/>
                    </p:oleObj>
                  </mc:Choice>
                  <mc:Fallback>
                    <p:oleObj r:id="rId10" imgW="228600" imgH="304800" progId="Equation.DSMT4">
                      <p:embed/>
                      <p:pic>
                        <p:nvPicPr>
                          <p:cNvPr id="0" name="图片 3276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098" y="1571"/>
                            <a:ext cx="144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086" name="文本框 1876009"/>
              <p:cNvSpPr txBox="1"/>
              <p:nvPr/>
            </p:nvSpPr>
            <p:spPr>
              <a:xfrm>
                <a:off x="480" y="1336"/>
                <a:ext cx="111" cy="2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>
                <a:spAutoFit/>
              </a:bodyPr>
              <a:lstStyle/>
              <a:p>
                <a:pPr marL="228600" indent="-228600">
                  <a:buClr>
                    <a:schemeClr val="tx1"/>
                  </a:buClr>
                  <a:buSzPct val="80000"/>
                </a:pPr>
                <a:r>
                  <a:rPr lang="en-US" altLang="zh-CN" sz="1800">
                    <a:latin typeface="宋体" panose="02010600030101010101" pitchFamily="2" charset="-122"/>
                    <a:ea typeface="宋体" panose="02010600030101010101" pitchFamily="2" charset="-122"/>
                  </a:rPr>
                  <a:t>Y</a:t>
                </a:r>
              </a:p>
            </p:txBody>
          </p:sp>
          <p:sp>
            <p:nvSpPr>
              <p:cNvPr id="45087" name="文本框 1876010"/>
              <p:cNvSpPr txBox="1"/>
              <p:nvPr/>
            </p:nvSpPr>
            <p:spPr>
              <a:xfrm>
                <a:off x="732" y="1334"/>
                <a:ext cx="155" cy="2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>
                <a:spAutoFit/>
              </a:bodyPr>
              <a:lstStyle/>
              <a:p>
                <a:pPr marL="228600" indent="-228600">
                  <a:buClr>
                    <a:schemeClr val="tx1"/>
                  </a:buClr>
                  <a:buSzPct val="80000"/>
                </a:pPr>
                <a:r>
                  <a:rPr lang="en-US" altLang="zh-CN" sz="1800">
                    <a:latin typeface="宋体" panose="02010600030101010101" pitchFamily="2" charset="-122"/>
                    <a:ea typeface="宋体" panose="02010600030101010101" pitchFamily="2" charset="-122"/>
                  </a:rPr>
                  <a:t>-2</a:t>
                </a:r>
              </a:p>
            </p:txBody>
          </p:sp>
          <p:sp>
            <p:nvSpPr>
              <p:cNvPr id="45088" name="文本框 1876011"/>
              <p:cNvSpPr txBox="1"/>
              <p:nvPr/>
            </p:nvSpPr>
            <p:spPr>
              <a:xfrm>
                <a:off x="1423" y="1328"/>
                <a:ext cx="111" cy="2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>
                <a:spAutoFit/>
              </a:bodyPr>
              <a:lstStyle/>
              <a:p>
                <a:pPr marL="228600" indent="-228600">
                  <a:buClr>
                    <a:schemeClr val="tx1"/>
                  </a:buClr>
                  <a:buSzPct val="80000"/>
                </a:pPr>
                <a:r>
                  <a:rPr lang="en-US" altLang="zh-CN" sz="180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45089" name="文本框 1876012"/>
              <p:cNvSpPr txBox="1"/>
              <p:nvPr/>
            </p:nvSpPr>
            <p:spPr>
              <a:xfrm>
                <a:off x="1081" y="1326"/>
                <a:ext cx="112" cy="2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>
                <a:spAutoFit/>
              </a:bodyPr>
              <a:lstStyle/>
              <a:p>
                <a:pPr marL="228600" indent="-228600">
                  <a:buClr>
                    <a:schemeClr val="tx1"/>
                  </a:buClr>
                  <a:buSzPct val="80000"/>
                </a:pPr>
                <a:r>
                  <a:rPr lang="en-US" altLang="zh-CN" sz="180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45090" name="文本框 1876013"/>
              <p:cNvSpPr txBox="1"/>
              <p:nvPr/>
            </p:nvSpPr>
            <p:spPr>
              <a:xfrm>
                <a:off x="484" y="1501"/>
                <a:ext cx="112" cy="2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>
                <a:spAutoFit/>
              </a:bodyPr>
              <a:lstStyle/>
              <a:p>
                <a:pPr marL="228600" indent="-228600">
                  <a:buClr>
                    <a:schemeClr val="tx1"/>
                  </a:buClr>
                  <a:buSzPct val="80000"/>
                </a:pPr>
                <a:r>
                  <a:rPr lang="en-US" altLang="zh-CN" sz="1800"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</a:p>
            </p:txBody>
          </p:sp>
          <p:graphicFrame>
            <p:nvGraphicFramePr>
              <p:cNvPr id="45091" name="内容占位符 1876014"/>
              <p:cNvGraphicFramePr>
                <a:graphicFrameLocks noGrp="1"/>
              </p:cNvGraphicFramePr>
              <p:nvPr>
                <p:ph sz="quarter" idx="4294967295"/>
              </p:nvPr>
            </p:nvGraphicFramePr>
            <p:xfrm>
              <a:off x="1443" y="1562"/>
              <a:ext cx="1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1" imgW="228600" imgH="304800" progId="Equation.DSMT4">
                      <p:embed/>
                    </p:oleObj>
                  </mc:Choice>
                  <mc:Fallback>
                    <p:oleObj r:id="rId11" imgW="228600" imgH="304800" progId="Equation.DSMT4">
                      <p:embed/>
                      <p:pic>
                        <p:nvPicPr>
                          <p:cNvPr id="0" name="图片 3277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443" y="1562"/>
                            <a:ext cx="144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092" name="对象 1876015"/>
              <p:cNvGraphicFramePr/>
              <p:nvPr/>
            </p:nvGraphicFramePr>
            <p:xfrm>
              <a:off x="837" y="1569"/>
              <a:ext cx="1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2" imgW="228600" imgH="304800" progId="Equation.DSMT4">
                      <p:embed/>
                    </p:oleObj>
                  </mc:Choice>
                  <mc:Fallback>
                    <p:oleObj r:id="rId12" imgW="228600" imgH="304800" progId="Equation.DSMT4">
                      <p:embed/>
                      <p:pic>
                        <p:nvPicPr>
                          <p:cNvPr id="0" name="图片 3278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837" y="1569"/>
                            <a:ext cx="144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876020" name="矩形 1876019"/>
          <p:cNvSpPr/>
          <p:nvPr/>
        </p:nvSpPr>
        <p:spPr>
          <a:xfrm>
            <a:off x="1371600" y="2311400"/>
            <a:ext cx="7086600" cy="20542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 latinLnBrk="1"/>
            <a:r>
              <a:rPr lang="en-US" altLang="zh-CN" sz="2800" dirty="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800" dirty="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解：</a:t>
            </a:r>
            <a:r>
              <a:rPr lang="en-US" altLang="zh-CN" sz="2800" dirty="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的可能取值为</a:t>
            </a:r>
            <a:r>
              <a:rPr lang="en-US" altLang="zh-CN" sz="280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-2,0,2</a:t>
            </a:r>
          </a:p>
          <a:p>
            <a:pPr marL="342900" indent="-342900" latinLnBrk="1"/>
            <a:r>
              <a:rPr lang="en-US" altLang="zh-CN" sz="2800" dirty="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    Z</a:t>
            </a:r>
            <a:r>
              <a:rPr lang="zh-CN" altLang="en-US" sz="2800" dirty="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的可能取值为</a:t>
            </a:r>
            <a:r>
              <a:rPr lang="en-US" altLang="zh-CN" sz="280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0,1</a:t>
            </a:r>
          </a:p>
          <a:p>
            <a:pPr marL="342900" indent="-342900" latinLnBrk="1"/>
            <a:r>
              <a:rPr lang="en-US" altLang="zh-CN" sz="2800" dirty="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(Y=-2)</a:t>
            </a:r>
            <a:r>
              <a:rPr lang="zh-CN" altLang="en-US" sz="2800" dirty="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的等价事件为</a:t>
            </a:r>
            <a:r>
              <a:rPr lang="en-US" altLang="zh-CN" sz="280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(X=-1)…</a:t>
            </a:r>
          </a:p>
          <a:p>
            <a:pPr marL="342900" indent="-342900" latinLnBrk="1"/>
            <a:r>
              <a:rPr lang="en-US" altLang="zh-CN" sz="2800" dirty="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(Z=1)</a:t>
            </a:r>
            <a:r>
              <a:rPr lang="zh-CN" altLang="en-US" sz="2800" dirty="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的等价事件为</a:t>
            </a:r>
            <a:r>
              <a:rPr lang="en-US" altLang="zh-CN" sz="280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(X=1)∪(X=-1)</a:t>
            </a:r>
          </a:p>
        </p:txBody>
      </p:sp>
      <p:sp>
        <p:nvSpPr>
          <p:cNvPr id="1876021" name="矩形 1876020"/>
          <p:cNvSpPr/>
          <p:nvPr/>
        </p:nvSpPr>
        <p:spPr>
          <a:xfrm>
            <a:off x="1371600" y="4775200"/>
            <a:ext cx="7086600" cy="6175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 latinLnBrk="1"/>
            <a:r>
              <a:rPr lang="en-US" altLang="zh-CN" sz="2800" dirty="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800" dirty="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故得：</a:t>
            </a:r>
            <a:endParaRPr lang="zh-CN" altLang="en-US" sz="2800" baseline="30000" dirty="0">
              <a:solidFill>
                <a:srgbClr val="5E5D2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6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6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7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7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87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87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6020" grpId="0"/>
      <p:bldP spid="18760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latinLnBrk="1">
              <a:spcBef>
                <a:spcPct val="0"/>
              </a:spcBef>
            </a:pPr>
            <a:fld id="{9A0DB2DC-4C9A-4742-B13C-FB6460FD3503}" type="slidenum">
              <a:rPr lang="ko-KR" altLang="en-US" sz="1400" dirty="0">
                <a:solidFill>
                  <a:srgbClr val="5E5D2F"/>
                </a:solidFill>
                <a:latin typeface="-쉬리M" pitchFamily="18" charset="-127"/>
                <a:ea typeface="-쉬리M" pitchFamily="18" charset="-127"/>
              </a:rPr>
              <a:t>28</a:t>
            </a:fld>
            <a:endParaRPr lang="ko-KR" altLang="en-US" sz="1400" dirty="0">
              <a:solidFill>
                <a:srgbClr val="5E5D2F"/>
              </a:solidFill>
              <a:latin typeface="-쉬리M" pitchFamily="18" charset="-127"/>
              <a:ea typeface="-쉬리M" pitchFamily="18" charset="-127"/>
            </a:endParaRPr>
          </a:p>
        </p:txBody>
      </p:sp>
      <p:sp>
        <p:nvSpPr>
          <p:cNvPr id="455695" name="矩形 455694"/>
          <p:cNvSpPr/>
          <p:nvPr/>
        </p:nvSpPr>
        <p:spPr>
          <a:xfrm>
            <a:off x="1041400" y="3063240"/>
            <a:ext cx="7940675" cy="592138"/>
          </a:xfrm>
          <a:prstGeom prst="rect">
            <a:avLst/>
          </a:prstGeom>
          <a:solidFill>
            <a:srgbClr val="FF99CC"/>
          </a:solidFill>
          <a:ln w="254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5" name="文本占位符 455682"/>
          <p:cNvSpPr>
            <a:spLocks noGrp="1"/>
          </p:cNvSpPr>
          <p:nvPr>
            <p:ph type="body" sz="half" idx="1"/>
          </p:nvPr>
        </p:nvSpPr>
        <p:spPr>
          <a:xfrm>
            <a:off x="839788" y="706438"/>
            <a:ext cx="7964487" cy="619125"/>
          </a:xfrm>
        </p:spPr>
        <p:txBody>
          <a:bodyPr anchor="t"/>
          <a:lstStyle/>
          <a:p>
            <a:pPr>
              <a:buClrTx/>
              <a:buSzTx/>
              <a:buFontTx/>
              <a:buBlip>
                <a:blip r:embed="rId2"/>
              </a:buBlip>
            </a:pPr>
            <a:r>
              <a:rPr lang="zh-CN" altLang="en-US" sz="2800" dirty="0">
                <a:ea typeface="宋体" panose="02010600030101010101" pitchFamily="2" charset="-122"/>
              </a:rPr>
              <a:t>例：</a:t>
            </a:r>
          </a:p>
        </p:txBody>
      </p:sp>
      <p:graphicFrame>
        <p:nvGraphicFramePr>
          <p:cNvPr id="49156" name="内容占位符 455683"/>
          <p:cNvGraphicFramePr>
            <a:graphicFrameLocks noGrp="1"/>
          </p:cNvGraphicFramePr>
          <p:nvPr>
            <p:ph sz="quarter" idx="2"/>
          </p:nvPr>
        </p:nvGraphicFramePr>
        <p:xfrm>
          <a:off x="1789113" y="577850"/>
          <a:ext cx="719296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175000" imgH="368300" progId="Equation.DSMT4">
                  <p:embed/>
                </p:oleObj>
              </mc:Choice>
              <mc:Fallback>
                <p:oleObj r:id="rId3" imgW="3175000" imgH="368300" progId="Equation.DSMT4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9113" y="577850"/>
                        <a:ext cx="7192962" cy="8350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87" name="内容占位符 455686"/>
          <p:cNvGraphicFramePr>
            <a:graphicFrameLocks noGrp="1"/>
          </p:cNvGraphicFramePr>
          <p:nvPr>
            <p:ph sz="quarter" idx="3"/>
          </p:nvPr>
        </p:nvGraphicFramePr>
        <p:xfrm>
          <a:off x="1871663" y="1508760"/>
          <a:ext cx="210978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116965" imgH="393700" progId="Equation.DSMT4">
                  <p:embed/>
                </p:oleObj>
              </mc:Choice>
              <mc:Fallback>
                <p:oleObj r:id="rId5" imgW="1116965" imgH="393700" progId="Equation.DSMT4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1663" y="1508760"/>
                        <a:ext cx="2109787" cy="7429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1" name="对象 455690"/>
          <p:cNvGraphicFramePr/>
          <p:nvPr/>
        </p:nvGraphicFramePr>
        <p:xfrm>
          <a:off x="1073150" y="3123565"/>
          <a:ext cx="78835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530600" imgH="228600" progId="Equation.DSMT4">
                  <p:embed/>
                </p:oleObj>
              </mc:Choice>
              <mc:Fallback>
                <p:oleObj r:id="rId7" imgW="3530600" imgH="228600" progId="Equation.DSMT4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3150" y="3123565"/>
                        <a:ext cx="7883525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7" name="对象 455696"/>
          <p:cNvGraphicFramePr/>
          <p:nvPr/>
        </p:nvGraphicFramePr>
        <p:xfrm>
          <a:off x="4132263" y="1545273"/>
          <a:ext cx="185737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939165" imgH="342900" progId="Equation.DSMT4">
                  <p:embed/>
                </p:oleObj>
              </mc:Choice>
              <mc:Fallback>
                <p:oleObj r:id="rId9" imgW="939165" imgH="342900" progId="Equation.DSMT4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32263" y="1545273"/>
                        <a:ext cx="1857375" cy="679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8" name="对象 455697"/>
          <p:cNvGraphicFramePr/>
          <p:nvPr/>
        </p:nvGraphicFramePr>
        <p:xfrm>
          <a:off x="6235700" y="1670685"/>
          <a:ext cx="22606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141730" imgH="203200" progId="Equation.DSMT4">
                  <p:embed/>
                </p:oleObj>
              </mc:Choice>
              <mc:Fallback>
                <p:oleObj r:id="rId11" imgW="1141730" imgH="203200" progId="Equation.DSMT4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35700" y="1670685"/>
                        <a:ext cx="2260600" cy="401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9" name="对象 455698"/>
          <p:cNvGraphicFramePr/>
          <p:nvPr/>
        </p:nvGraphicFramePr>
        <p:xfrm>
          <a:off x="1897063" y="2321560"/>
          <a:ext cx="256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358900" imgH="228600" progId="Equation.DSMT4">
                  <p:embed/>
                </p:oleObj>
              </mc:Choice>
              <mc:Fallback>
                <p:oleObj r:id="rId13" imgW="1358900" imgH="228600" progId="Equation.DSMT4">
                  <p:embed/>
                  <p:pic>
                    <p:nvPicPr>
                      <p:cNvPr id="0" name="图片 331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97063" y="2321560"/>
                        <a:ext cx="2565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700" name="对象 455699"/>
          <p:cNvGraphicFramePr/>
          <p:nvPr/>
        </p:nvGraphicFramePr>
        <p:xfrm>
          <a:off x="4648200" y="2072323"/>
          <a:ext cx="139065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736600" imgH="469900" progId="Equation.DSMT4">
                  <p:embed/>
                </p:oleObj>
              </mc:Choice>
              <mc:Fallback>
                <p:oleObj r:id="rId15" imgW="736600" imgH="469900" progId="Equation.DSMT4">
                  <p:embed/>
                  <p:pic>
                    <p:nvPicPr>
                      <p:cNvPr id="0" name="图片 331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48200" y="2072323"/>
                        <a:ext cx="1390650" cy="887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701" name="对象 455700"/>
          <p:cNvGraphicFramePr/>
          <p:nvPr/>
        </p:nvGraphicFramePr>
        <p:xfrm>
          <a:off x="6330950" y="2380298"/>
          <a:ext cx="19145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888365" imgH="203200" progId="Equation.DSMT4">
                  <p:embed/>
                </p:oleObj>
              </mc:Choice>
              <mc:Fallback>
                <p:oleObj r:id="rId17" imgW="888365" imgH="203200" progId="Equation.DSMT4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330950" y="2380298"/>
                        <a:ext cx="1914525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706" name="矩形 455705"/>
          <p:cNvSpPr/>
          <p:nvPr/>
        </p:nvSpPr>
        <p:spPr>
          <a:xfrm>
            <a:off x="992188" y="1375410"/>
            <a:ext cx="7964487" cy="508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 latinLnBrk="1"/>
            <a:r>
              <a:rPr lang="en-US" altLang="zh-CN" sz="2800" dirty="0">
                <a:solidFill>
                  <a:srgbClr val="5E5D2F"/>
                </a:solidFill>
                <a:latin typeface="-쉬리M" pitchFamily="18" charset="-127"/>
                <a:ea typeface="宋体" panose="02010600030101010101" pitchFamily="2" charset="-122"/>
              </a:rPr>
              <a:t>	</a:t>
            </a:r>
            <a:r>
              <a:rPr lang="zh-CN" altLang="en-US" sz="2800" dirty="0">
                <a:solidFill>
                  <a:srgbClr val="5E5D2F"/>
                </a:solidFill>
                <a:latin typeface="-쉬리M" pitchFamily="18" charset="-127"/>
                <a:ea typeface="宋体" panose="02010600030101010101" pitchFamily="2" charset="-122"/>
              </a:rPr>
              <a:t>解：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5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5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5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55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70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latinLnBrk="1">
              <a:spcBef>
                <a:spcPct val="0"/>
              </a:spcBef>
            </a:pPr>
            <a:fld id="{9A0DB2DC-4C9A-4742-B13C-FB6460FD3503}" type="slidenum">
              <a:rPr lang="ko-KR" altLang="en-US" sz="1400" dirty="0">
                <a:solidFill>
                  <a:srgbClr val="5E5D2F"/>
                </a:solidFill>
                <a:latin typeface="-쉬리M" pitchFamily="18" charset="-127"/>
                <a:ea typeface="-쉬리M" pitchFamily="18" charset="-127"/>
              </a:rPr>
              <a:t>29</a:t>
            </a:fld>
            <a:endParaRPr lang="ko-KR" altLang="en-US" sz="1400" dirty="0">
              <a:solidFill>
                <a:srgbClr val="5E5D2F"/>
              </a:solidFill>
              <a:latin typeface="-쉬리M" pitchFamily="18" charset="-127"/>
              <a:ea typeface="-쉬리M" pitchFamily="18" charset="-127"/>
            </a:endParaRPr>
          </a:p>
        </p:txBody>
      </p:sp>
      <p:sp>
        <p:nvSpPr>
          <p:cNvPr id="43010" name="文本占位符 443394"/>
          <p:cNvSpPr>
            <a:spLocks noGrp="1"/>
          </p:cNvSpPr>
          <p:nvPr>
            <p:ph type="body" sz="half" idx="1"/>
          </p:nvPr>
        </p:nvSpPr>
        <p:spPr>
          <a:xfrm>
            <a:off x="884238" y="469900"/>
            <a:ext cx="7678737" cy="1692275"/>
          </a:xfrm>
        </p:spPr>
        <p:txBody>
          <a:bodyPr anchor="t"/>
          <a:lstStyle/>
          <a:p>
            <a:pPr marL="355600">
              <a:buClrTx/>
              <a:buSzTx/>
              <a:buFontTx/>
              <a:buBlip>
                <a:blip r:embed="rId2"/>
              </a:buBlip>
            </a:pPr>
            <a:r>
              <a:rPr lang="zh-CN" altLang="en-US" sz="28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例：设随机变量</a:t>
            </a:r>
            <a:r>
              <a:rPr lang="en-US" altLang="zh-CN" sz="28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具有概率密度</a:t>
            </a:r>
          </a:p>
          <a:p>
            <a:pPr marL="355600"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   	求</a:t>
            </a:r>
            <a:r>
              <a:rPr lang="en-US" altLang="zh-CN" sz="280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Y=X</a:t>
            </a:r>
            <a:r>
              <a:rPr lang="en-US" altLang="zh-CN" sz="2800" baseline="3000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的概率密度。</a:t>
            </a:r>
          </a:p>
          <a:p>
            <a:pPr marL="355600">
              <a:buClrTx/>
              <a:buSzTx/>
              <a:buFontTx/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</p:txBody>
      </p:sp>
      <p:graphicFrame>
        <p:nvGraphicFramePr>
          <p:cNvPr id="43011" name="对象 443395"/>
          <p:cNvGraphicFramePr/>
          <p:nvPr/>
        </p:nvGraphicFramePr>
        <p:xfrm>
          <a:off x="6054725" y="61913"/>
          <a:ext cx="3089275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447165" imgH="660400" progId="Equation.DSMT4">
                  <p:embed/>
                </p:oleObj>
              </mc:Choice>
              <mc:Fallback>
                <p:oleObj r:id="rId3" imgW="1447165" imgH="6604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54725" y="61913"/>
                        <a:ext cx="3089275" cy="1408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0" name="内容占位符 443399"/>
          <p:cNvGraphicFramePr>
            <a:graphicFrameLocks noGrp="1"/>
          </p:cNvGraphicFramePr>
          <p:nvPr>
            <p:ph sz="quarter" idx="3"/>
          </p:nvPr>
        </p:nvGraphicFramePr>
        <p:xfrm>
          <a:off x="1770063" y="2112963"/>
          <a:ext cx="62722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274060" imgH="304800" progId="Equation.DSMT4">
                  <p:embed/>
                </p:oleObj>
              </mc:Choice>
              <mc:Fallback>
                <p:oleObj r:id="rId5" imgW="3274060" imgH="3048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70063" y="2112963"/>
                        <a:ext cx="6272212" cy="5842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3" name="对象 443402"/>
          <p:cNvGraphicFramePr/>
          <p:nvPr/>
        </p:nvGraphicFramePr>
        <p:xfrm>
          <a:off x="1797050" y="2693988"/>
          <a:ext cx="28717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498600" imgH="228600" progId="Equation.DSMT4">
                  <p:embed/>
                </p:oleObj>
              </mc:Choice>
              <mc:Fallback>
                <p:oleObj r:id="rId7" imgW="1498600" imgH="2286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97050" y="2693988"/>
                        <a:ext cx="2871788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4" name="对象 443403"/>
          <p:cNvGraphicFramePr/>
          <p:nvPr/>
        </p:nvGraphicFramePr>
        <p:xfrm>
          <a:off x="4903788" y="2684463"/>
          <a:ext cx="27654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397000" imgH="228600" progId="Equation.DSMT4">
                  <p:embed/>
                </p:oleObj>
              </mc:Choice>
              <mc:Fallback>
                <p:oleObj r:id="rId9" imgW="1397000" imgH="2286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03788" y="2684463"/>
                        <a:ext cx="2765425" cy="452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5" name="对象 443404"/>
          <p:cNvGraphicFramePr/>
          <p:nvPr/>
        </p:nvGraphicFramePr>
        <p:xfrm>
          <a:off x="1798638" y="3746500"/>
          <a:ext cx="20716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090930" imgH="215900" progId="Equation.DSMT4">
                  <p:embed/>
                </p:oleObj>
              </mc:Choice>
              <mc:Fallback>
                <p:oleObj r:id="rId11" imgW="1090930" imgH="2159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98638" y="3746500"/>
                        <a:ext cx="2071687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6" name="对象 443405"/>
          <p:cNvGraphicFramePr/>
          <p:nvPr/>
        </p:nvGraphicFramePr>
        <p:xfrm>
          <a:off x="5654675" y="4756150"/>
          <a:ext cx="324802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942465" imgH="761365" progId="Equation.DSMT4">
                  <p:embed/>
                </p:oleObj>
              </mc:Choice>
              <mc:Fallback>
                <p:oleObj r:id="rId13" imgW="1942465" imgH="761365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54675" y="4756150"/>
                        <a:ext cx="3248025" cy="1403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410" name="直接连接符 443409"/>
          <p:cNvSpPr/>
          <p:nvPr/>
        </p:nvSpPr>
        <p:spPr>
          <a:xfrm flipH="1">
            <a:off x="3722688" y="3605213"/>
            <a:ext cx="1423987" cy="1411287"/>
          </a:xfrm>
          <a:prstGeom prst="line">
            <a:avLst/>
          </a:prstGeom>
          <a:ln w="25400" cap="flat" cmpd="sng">
            <a:solidFill>
              <a:srgbClr val="FF6600"/>
            </a:solidFill>
            <a:prstDash val="solid"/>
            <a:round/>
            <a:headEnd type="none" w="med" len="med"/>
            <a:tailEnd type="stealth" w="lg" len="lg"/>
          </a:ln>
        </p:spPr>
      </p:sp>
      <p:grpSp>
        <p:nvGrpSpPr>
          <p:cNvPr id="443411" name="组合 443410"/>
          <p:cNvGrpSpPr/>
          <p:nvPr/>
        </p:nvGrpSpPr>
        <p:grpSpPr>
          <a:xfrm>
            <a:off x="5183188" y="3084513"/>
            <a:ext cx="3449637" cy="1111250"/>
            <a:chOff x="3283" y="1925"/>
            <a:chExt cx="2173" cy="700"/>
          </a:xfrm>
        </p:grpSpPr>
        <p:sp>
          <p:nvSpPr>
            <p:cNvPr id="43019" name="矩形 443407"/>
            <p:cNvSpPr/>
            <p:nvPr/>
          </p:nvSpPr>
          <p:spPr>
            <a:xfrm>
              <a:off x="3283" y="1925"/>
              <a:ext cx="2173" cy="7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3020" name="对象 443406"/>
            <p:cNvGraphicFramePr/>
            <p:nvPr/>
          </p:nvGraphicFramePr>
          <p:xfrm>
            <a:off x="3291" y="1954"/>
            <a:ext cx="2153" cy="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2627630" imgH="812165" progId="Equation.DSMT4">
                    <p:embed/>
                  </p:oleObj>
                </mc:Choice>
                <mc:Fallback>
                  <p:oleObj r:id="rId15" imgW="2627630" imgH="812165" progId="Equation.DSMT4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291" y="1954"/>
                          <a:ext cx="2153" cy="6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3414" name="组合 443413"/>
          <p:cNvGrpSpPr/>
          <p:nvPr/>
        </p:nvGrpSpPr>
        <p:grpSpPr>
          <a:xfrm>
            <a:off x="854075" y="1550988"/>
            <a:ext cx="5715000" cy="555625"/>
            <a:chOff x="1090" y="977"/>
            <a:chExt cx="3048" cy="350"/>
          </a:xfrm>
        </p:grpSpPr>
        <p:graphicFrame>
          <p:nvGraphicFramePr>
            <p:cNvPr id="43022" name="内容占位符 443396"/>
            <p:cNvGraphicFramePr>
              <a:graphicFrameLocks noGrp="1"/>
            </p:cNvGraphicFramePr>
            <p:nvPr>
              <p:ph sz="quarter" idx="4294967295"/>
            </p:nvPr>
          </p:nvGraphicFramePr>
          <p:xfrm>
            <a:off x="3212" y="1074"/>
            <a:ext cx="92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838200" imgH="228600" progId="Equation.DSMT4">
                    <p:embed/>
                  </p:oleObj>
                </mc:Choice>
                <mc:Fallback>
                  <p:oleObj r:id="rId17" imgW="838200" imgH="228600" progId="Equation.DSMT4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212" y="1074"/>
                          <a:ext cx="926" cy="253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3" name="文本框 443411"/>
            <p:cNvSpPr txBox="1"/>
            <p:nvPr/>
          </p:nvSpPr>
          <p:spPr>
            <a:xfrm>
              <a:off x="1090" y="977"/>
              <a:ext cx="218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lstStyle/>
            <a:p>
              <a:pPr marL="228600" indent="-228600">
                <a:buClr>
                  <a:schemeClr val="tx1"/>
                </a:buClr>
                <a:buSzPct val="80000"/>
              </a:pPr>
              <a:r>
                <a:rPr lang="zh-CN" altLang="en-US" sz="28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解：</a:t>
              </a: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分别记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X,Y</a:t>
              </a: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的分布函数为</a:t>
              </a:r>
            </a:p>
          </p:txBody>
        </p:sp>
      </p:grpSp>
      <p:graphicFrame>
        <p:nvGraphicFramePr>
          <p:cNvPr id="443415" name="对象 443414"/>
          <p:cNvGraphicFramePr/>
          <p:nvPr/>
        </p:nvGraphicFramePr>
        <p:xfrm>
          <a:off x="1708150" y="4200525"/>
          <a:ext cx="28416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1497330" imgH="304800" progId="Equation.DSMT4">
                  <p:embed/>
                </p:oleObj>
              </mc:Choice>
              <mc:Fallback>
                <p:oleObj r:id="rId19" imgW="1497330" imgH="3048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708150" y="4200525"/>
                        <a:ext cx="2841625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16" name="对象 443415"/>
          <p:cNvGraphicFramePr/>
          <p:nvPr/>
        </p:nvGraphicFramePr>
        <p:xfrm>
          <a:off x="4575175" y="4252913"/>
          <a:ext cx="12525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659765" imgH="254000" progId="Equation.DSMT4">
                  <p:embed/>
                </p:oleObj>
              </mc:Choice>
              <mc:Fallback>
                <p:oleObj r:id="rId21" imgW="659765" imgH="2540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575175" y="4252913"/>
                        <a:ext cx="1252538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17" name="对象 443416"/>
          <p:cNvGraphicFramePr/>
          <p:nvPr/>
        </p:nvGraphicFramePr>
        <p:xfrm>
          <a:off x="5856288" y="4160838"/>
          <a:ext cx="15906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837565" imgH="342900" progId="Equation.DSMT4">
                  <p:embed/>
                </p:oleObj>
              </mc:Choice>
              <mc:Fallback>
                <p:oleObj r:id="rId23" imgW="837565" imgH="3429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856288" y="4160838"/>
                        <a:ext cx="1590675" cy="650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18" name="对象 443417"/>
          <p:cNvGraphicFramePr/>
          <p:nvPr/>
        </p:nvGraphicFramePr>
        <p:xfrm>
          <a:off x="1211263" y="4783138"/>
          <a:ext cx="4454525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5" imgW="2348230" imgH="711200" progId="Equation.DSMT4">
                  <p:embed/>
                </p:oleObj>
              </mc:Choice>
              <mc:Fallback>
                <p:oleObj r:id="rId25" imgW="2348230" imgH="7112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211263" y="4783138"/>
                        <a:ext cx="4454525" cy="1349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420" name="矩形 443419"/>
          <p:cNvSpPr/>
          <p:nvPr/>
        </p:nvSpPr>
        <p:spPr>
          <a:xfrm>
            <a:off x="1036638" y="6089650"/>
            <a:ext cx="7678737" cy="6286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55600" indent="-342900" latinLnBrk="1">
              <a:lnSpc>
                <a:spcPct val="90000"/>
              </a:lnSpc>
            </a:pPr>
            <a:r>
              <a:rPr lang="en-US" altLang="zh-CN" dirty="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Y</a:t>
            </a:r>
            <a:r>
              <a:rPr lang="zh-CN" altLang="en-US" dirty="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在区间</a:t>
            </a:r>
            <a:r>
              <a:rPr lang="en-US" altLang="zh-CN" dirty="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(0,16)</a:t>
            </a:r>
            <a:r>
              <a:rPr lang="zh-CN" altLang="en-US" dirty="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上均匀分布。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3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3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4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43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4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4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4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latinLnBrk="1">
              <a:spcBef>
                <a:spcPct val="0"/>
              </a:spcBef>
            </a:pPr>
            <a:fld id="{9A0DB2DC-4C9A-4742-B13C-FB6460FD3503}" type="slidenum">
              <a:rPr lang="ko-KR" altLang="en-US" sz="1400" dirty="0">
                <a:solidFill>
                  <a:srgbClr val="5E5D2F"/>
                </a:solidFill>
                <a:latin typeface="-쉬리M" pitchFamily="18" charset="-127"/>
                <a:ea typeface="-쉬리M" pitchFamily="18" charset="-127"/>
              </a:rPr>
              <a:t>3</a:t>
            </a:fld>
            <a:endParaRPr lang="ko-KR" altLang="en-US" sz="1400" dirty="0">
              <a:solidFill>
                <a:srgbClr val="5E5D2F"/>
              </a:solidFill>
              <a:latin typeface="-쉬리M" pitchFamily="18" charset="-127"/>
              <a:ea typeface="-쉬리M" pitchFamily="18" charset="-127"/>
            </a:endParaRPr>
          </a:p>
        </p:txBody>
      </p:sp>
      <p:sp>
        <p:nvSpPr>
          <p:cNvPr id="41986" name="椭圆 440343"/>
          <p:cNvSpPr/>
          <p:nvPr/>
        </p:nvSpPr>
        <p:spPr>
          <a:xfrm>
            <a:off x="642938" y="914400"/>
            <a:ext cx="1009650" cy="368300"/>
          </a:xfrm>
          <a:prstGeom prst="ellipse">
            <a:avLst/>
          </a:prstGeom>
          <a:solidFill>
            <a:srgbClr val="FFCC00"/>
          </a:solidFill>
          <a:ln w="9525">
            <a:noFill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文本占位符 440322"/>
          <p:cNvSpPr>
            <a:spLocks noGrp="1"/>
          </p:cNvSpPr>
          <p:nvPr>
            <p:ph type="body" sz="half" idx="1"/>
          </p:nvPr>
        </p:nvSpPr>
        <p:spPr>
          <a:xfrm>
            <a:off x="682625" y="238125"/>
            <a:ext cx="8080375" cy="1671638"/>
          </a:xfrm>
        </p:spPr>
        <p:txBody>
          <a:bodyPr anchor="t"/>
          <a:lstStyle/>
          <a:p>
            <a:pPr>
              <a:lnSpc>
                <a:spcPct val="90000"/>
              </a:lnSpc>
              <a:buClrTx/>
              <a:buSzTx/>
              <a:buFontTx/>
              <a:buNone/>
            </a:pP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问题：已知随机变量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的概率分布，</a:t>
            </a:r>
          </a:p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		 且已知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Y=g(X)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的概率分布。</a:t>
            </a:r>
          </a:p>
        </p:txBody>
      </p:sp>
      <p:graphicFrame>
        <p:nvGraphicFramePr>
          <p:cNvPr id="440327" name="内容占位符 440326"/>
          <p:cNvGraphicFramePr>
            <a:graphicFrameLocks noGrp="1"/>
          </p:cNvGraphicFramePr>
          <p:nvPr>
            <p:ph sz="quarter" idx="3"/>
          </p:nvPr>
        </p:nvGraphicFramePr>
        <p:xfrm>
          <a:off x="1628775" y="4403725"/>
          <a:ext cx="10890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83565" imgH="203200" progId="Equation.DSMT4">
                  <p:embed/>
                </p:oleObj>
              </mc:Choice>
              <mc:Fallback>
                <p:oleObj r:id="rId2" imgW="583565" imgH="2032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28775" y="4403725"/>
                        <a:ext cx="1089025" cy="3794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343" name="组合 440342"/>
          <p:cNvGrpSpPr/>
          <p:nvPr/>
        </p:nvGrpSpPr>
        <p:grpSpPr>
          <a:xfrm>
            <a:off x="5855970" y="2355850"/>
            <a:ext cx="2432685" cy="902627"/>
            <a:chOff x="3923" y="2701"/>
            <a:chExt cx="1344" cy="477"/>
          </a:xfrm>
        </p:grpSpPr>
        <p:grpSp>
          <p:nvGrpSpPr>
            <p:cNvPr id="41991" name="组合 440341"/>
            <p:cNvGrpSpPr/>
            <p:nvPr/>
          </p:nvGrpSpPr>
          <p:grpSpPr>
            <a:xfrm>
              <a:off x="3923" y="2701"/>
              <a:ext cx="1331" cy="477"/>
              <a:chOff x="3923" y="2701"/>
              <a:chExt cx="1331" cy="477"/>
            </a:xfrm>
          </p:grpSpPr>
          <p:sp>
            <p:nvSpPr>
              <p:cNvPr id="41992" name="直接连接符 440329"/>
              <p:cNvSpPr/>
              <p:nvPr/>
            </p:nvSpPr>
            <p:spPr>
              <a:xfrm>
                <a:off x="3923" y="2950"/>
                <a:ext cx="1331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41993" name="组合 440340"/>
              <p:cNvGrpSpPr/>
              <p:nvPr/>
            </p:nvGrpSpPr>
            <p:grpSpPr>
              <a:xfrm>
                <a:off x="3944" y="2701"/>
                <a:ext cx="1204" cy="477"/>
                <a:chOff x="3954" y="2701"/>
                <a:chExt cx="1204" cy="477"/>
              </a:xfrm>
            </p:grpSpPr>
            <p:sp>
              <p:nvSpPr>
                <p:cNvPr id="41994" name="直接连接符 440330"/>
                <p:cNvSpPr/>
                <p:nvPr/>
              </p:nvSpPr>
              <p:spPr>
                <a:xfrm>
                  <a:off x="4191" y="2701"/>
                  <a:ext cx="0" cy="477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grpSp>
              <p:nvGrpSpPr>
                <p:cNvPr id="41995" name="组合 440339"/>
                <p:cNvGrpSpPr/>
                <p:nvPr/>
              </p:nvGrpSpPr>
              <p:grpSpPr>
                <a:xfrm>
                  <a:off x="3954" y="2711"/>
                  <a:ext cx="1204" cy="451"/>
                  <a:chOff x="3954" y="2711"/>
                  <a:chExt cx="1204" cy="451"/>
                </a:xfrm>
              </p:grpSpPr>
              <p:sp>
                <p:nvSpPr>
                  <p:cNvPr id="41996" name="文本框 440331"/>
                  <p:cNvSpPr txBox="1"/>
                  <p:nvPr/>
                </p:nvSpPr>
                <p:spPr>
                  <a:xfrm>
                    <a:off x="3955" y="2726"/>
                    <a:ext cx="194" cy="21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0000" tIns="46800" rIns="90000" bIns="46800" anchor="t">
                    <a:spAutoFit/>
                  </a:bodyPr>
                  <a:lstStyle/>
                  <a:p>
                    <a:pPr marL="228600" indent="-228600">
                      <a:buClr>
                        <a:schemeClr val="tx1"/>
                      </a:buClr>
                      <a:buSzPct val="80000"/>
                    </a:pPr>
                    <a:r>
                      <a: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X</a:t>
                    </a:r>
                  </a:p>
                </p:txBody>
              </p:sp>
              <p:sp>
                <p:nvSpPr>
                  <p:cNvPr id="41997" name="文本框 440332"/>
                  <p:cNvSpPr txBox="1"/>
                  <p:nvPr/>
                </p:nvSpPr>
                <p:spPr>
                  <a:xfrm>
                    <a:off x="3954" y="2909"/>
                    <a:ext cx="246" cy="21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0000" tIns="46800" rIns="90000" bIns="46800" anchor="t">
                    <a:spAutoFit/>
                  </a:bodyPr>
                  <a:lstStyle/>
                  <a:p>
                    <a:pPr marL="228600" indent="-228600">
                      <a:buClr>
                        <a:schemeClr val="tx1"/>
                      </a:buClr>
                      <a:buSzPct val="80000"/>
                    </a:pPr>
                    <a:r>
                      <a: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p</a:t>
                    </a:r>
                    <a:r>
                      <a:rPr lang="en-US" altLang="zh-CN" sz="2000" b="1" baseline="-2500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i</a:t>
                    </a:r>
                  </a:p>
                </p:txBody>
              </p:sp>
              <p:sp>
                <p:nvSpPr>
                  <p:cNvPr id="41998" name="文本框 440333"/>
                  <p:cNvSpPr txBox="1"/>
                  <p:nvPr/>
                </p:nvSpPr>
                <p:spPr>
                  <a:xfrm>
                    <a:off x="4207" y="2948"/>
                    <a:ext cx="354" cy="21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0000" tIns="46800" rIns="90000" bIns="46800" anchor="t">
                    <a:spAutoFit/>
                  </a:bodyPr>
                  <a:lstStyle/>
                  <a:p>
                    <a:pPr marL="228600" indent="-228600">
                      <a:buClr>
                        <a:schemeClr val="tx1"/>
                      </a:buClr>
                      <a:buSzPct val="80000"/>
                    </a:pPr>
                    <a:r>
                      <a: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0.2</a:t>
                    </a:r>
                  </a:p>
                </p:txBody>
              </p:sp>
              <p:sp>
                <p:nvSpPr>
                  <p:cNvPr id="41999" name="文本框 440334"/>
                  <p:cNvSpPr txBox="1"/>
                  <p:nvPr/>
                </p:nvSpPr>
                <p:spPr>
                  <a:xfrm>
                    <a:off x="4214" y="2726"/>
                    <a:ext cx="274" cy="21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0000" tIns="46800" rIns="90000" bIns="46800" anchor="t">
                    <a:spAutoFit/>
                  </a:bodyPr>
                  <a:lstStyle/>
                  <a:p>
                    <a:pPr marL="228600" indent="-228600">
                      <a:buClr>
                        <a:schemeClr val="tx1"/>
                      </a:buClr>
                      <a:buSzPct val="80000"/>
                    </a:pPr>
                    <a:r>
                      <a: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-1</a:t>
                    </a:r>
                  </a:p>
                </p:txBody>
              </p:sp>
              <p:sp>
                <p:nvSpPr>
                  <p:cNvPr id="42000" name="文本框 440335"/>
                  <p:cNvSpPr txBox="1"/>
                  <p:nvPr/>
                </p:nvSpPr>
                <p:spPr>
                  <a:xfrm>
                    <a:off x="4579" y="2724"/>
                    <a:ext cx="194" cy="21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0000" tIns="46800" rIns="90000" bIns="46800" anchor="t">
                    <a:spAutoFit/>
                  </a:bodyPr>
                  <a:lstStyle/>
                  <a:p>
                    <a:pPr marL="228600" indent="-228600">
                      <a:buClr>
                        <a:schemeClr val="tx1"/>
                      </a:buClr>
                      <a:buSzPct val="80000"/>
                    </a:pPr>
                    <a:r>
                      <a: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0</a:t>
                    </a:r>
                  </a:p>
                </p:txBody>
              </p:sp>
              <p:sp>
                <p:nvSpPr>
                  <p:cNvPr id="42001" name="文本框 440336"/>
                  <p:cNvSpPr txBox="1"/>
                  <p:nvPr/>
                </p:nvSpPr>
                <p:spPr>
                  <a:xfrm>
                    <a:off x="4964" y="2711"/>
                    <a:ext cx="194" cy="21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0000" tIns="46800" rIns="90000" bIns="46800" anchor="t">
                    <a:spAutoFit/>
                  </a:bodyPr>
                  <a:lstStyle/>
                  <a:p>
                    <a:pPr marL="228600" indent="-228600">
                      <a:buClr>
                        <a:schemeClr val="tx1"/>
                      </a:buClr>
                      <a:buSzPct val="80000"/>
                    </a:pPr>
                    <a:r>
                      <a: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1</a:t>
                    </a:r>
                  </a:p>
                </p:txBody>
              </p:sp>
              <p:sp>
                <p:nvSpPr>
                  <p:cNvPr id="42002" name="文本框 440337"/>
                  <p:cNvSpPr txBox="1"/>
                  <p:nvPr/>
                </p:nvSpPr>
                <p:spPr>
                  <a:xfrm>
                    <a:off x="4528" y="2951"/>
                    <a:ext cx="354" cy="21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0000" tIns="46800" rIns="90000" bIns="46800" anchor="t">
                    <a:spAutoFit/>
                  </a:bodyPr>
                  <a:lstStyle/>
                  <a:p>
                    <a:pPr marL="228600" indent="-228600">
                      <a:buClr>
                        <a:schemeClr val="tx1"/>
                      </a:buClr>
                      <a:buSzPct val="80000"/>
                    </a:pPr>
                    <a:r>
                      <a: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0.5</a:t>
                    </a:r>
                  </a:p>
                </p:txBody>
              </p:sp>
            </p:grpSp>
          </p:grpSp>
        </p:grpSp>
        <p:sp>
          <p:nvSpPr>
            <p:cNvPr id="42003" name="文本框 440338"/>
            <p:cNvSpPr txBox="1"/>
            <p:nvPr/>
          </p:nvSpPr>
          <p:spPr>
            <a:xfrm>
              <a:off x="4913" y="2947"/>
              <a:ext cx="354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>
              <a:spAutoFit/>
            </a:bodyPr>
            <a:lstStyle/>
            <a:p>
              <a:pPr marL="228600" indent="-228600">
                <a:buClr>
                  <a:schemeClr val="tx1"/>
                </a:buClr>
                <a:buSzPct val="80000"/>
              </a:pP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0.3</a:t>
              </a:r>
            </a:p>
          </p:txBody>
        </p:sp>
      </p:grpSp>
      <p:graphicFrame>
        <p:nvGraphicFramePr>
          <p:cNvPr id="440345" name="对象 440344"/>
          <p:cNvGraphicFramePr/>
          <p:nvPr/>
        </p:nvGraphicFramePr>
        <p:xfrm>
          <a:off x="2830513" y="4405313"/>
          <a:ext cx="1989137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66165" imgH="203200" progId="Equation.DSMT4">
                  <p:embed/>
                </p:oleObj>
              </mc:Choice>
              <mc:Fallback>
                <p:oleObj r:id="rId4" imgW="1066165" imgH="2032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30513" y="4405313"/>
                        <a:ext cx="1989137" cy="379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46" name="对象 440345"/>
          <p:cNvGraphicFramePr/>
          <p:nvPr/>
        </p:nvGraphicFramePr>
        <p:xfrm>
          <a:off x="1665288" y="4900613"/>
          <a:ext cx="1017587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45465" imgH="203200" progId="Equation.DSMT4">
                  <p:embed/>
                </p:oleObj>
              </mc:Choice>
              <mc:Fallback>
                <p:oleObj r:id="rId6" imgW="545465" imgH="203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65288" y="4900613"/>
                        <a:ext cx="1017587" cy="379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47" name="对象 440346"/>
          <p:cNvGraphicFramePr/>
          <p:nvPr/>
        </p:nvGraphicFramePr>
        <p:xfrm>
          <a:off x="2809875" y="4867275"/>
          <a:ext cx="28400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522730" imgH="254000" progId="Equation.DSMT4">
                  <p:embed/>
                </p:oleObj>
              </mc:Choice>
              <mc:Fallback>
                <p:oleObj r:id="rId8" imgW="1522730" imgH="2540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09875" y="4867275"/>
                        <a:ext cx="2840038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48" name="对象 440347"/>
          <p:cNvGraphicFramePr/>
          <p:nvPr/>
        </p:nvGraphicFramePr>
        <p:xfrm>
          <a:off x="5651500" y="4903788"/>
          <a:ext cx="3384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814830" imgH="203200" progId="Equation.DSMT4">
                  <p:embed/>
                </p:oleObj>
              </mc:Choice>
              <mc:Fallback>
                <p:oleObj r:id="rId10" imgW="1814830" imgH="2032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51500" y="4903788"/>
                        <a:ext cx="3384550" cy="379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51" name="矩形 440350"/>
          <p:cNvSpPr/>
          <p:nvPr/>
        </p:nvSpPr>
        <p:spPr>
          <a:xfrm>
            <a:off x="835025" y="2395538"/>
            <a:ext cx="8080375" cy="9064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 latinLnBrk="1"/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例：已知</a:t>
            </a:r>
            <a:r>
              <a:rPr lang="en-US" altLang="zh-CN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具有概率分布		    </a:t>
            </a:r>
          </a:p>
          <a:p>
            <a:pPr marL="342900" indent="-342900" latinLnBrk="1"/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    且设</a:t>
            </a: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Y=X</a:t>
            </a:r>
            <a:r>
              <a:rPr lang="en-US" altLang="zh-CN" sz="2400" baseline="3000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，求</a:t>
            </a:r>
            <a:r>
              <a:rPr lang="en-US" altLang="zh-CN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的概率分布。</a:t>
            </a:r>
            <a:endParaRPr lang="zh-CN" altLang="en-US" sz="2400" baseline="30000">
              <a:solidFill>
                <a:srgbClr val="1E116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0352" name="矩形 440351"/>
          <p:cNvSpPr/>
          <p:nvPr/>
        </p:nvSpPr>
        <p:spPr>
          <a:xfrm>
            <a:off x="835025" y="3783965"/>
            <a:ext cx="8080375" cy="4778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 latinLnBrk="1"/>
            <a:r>
              <a:rPr lang="en-US" altLang="zh-CN" dirty="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解：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的所有可能取值为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0,1</a:t>
            </a:r>
          </a:p>
        </p:txBody>
      </p:sp>
      <p:sp>
        <p:nvSpPr>
          <p:cNvPr id="440353" name="矩形 440352"/>
          <p:cNvSpPr/>
          <p:nvPr/>
        </p:nvSpPr>
        <p:spPr>
          <a:xfrm>
            <a:off x="835025" y="5635625"/>
            <a:ext cx="8080375" cy="10826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 latinLnBrk="1"/>
            <a:r>
              <a:rPr lang="en-US" altLang="zh-CN" dirty="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即找出</a:t>
            </a:r>
            <a:r>
              <a:rPr lang="en-US" altLang="zh-CN" sz="2400" dirty="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(Y=0)</a:t>
            </a:r>
            <a:r>
              <a:rPr lang="zh-CN" altLang="en-US" sz="2400" dirty="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的等价事件</a:t>
            </a:r>
            <a:r>
              <a:rPr lang="en-US" altLang="zh-CN" sz="240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(X=0)</a:t>
            </a:r>
            <a:r>
              <a:rPr lang="zh-CN" altLang="en-US" sz="240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marL="342900" indent="-342900" latinLnBrk="1"/>
            <a:r>
              <a:rPr lang="zh-CN" altLang="en-US" sz="2400" dirty="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	</a:t>
            </a:r>
            <a:r>
              <a:rPr lang="en-US" altLang="zh-CN" sz="2400" dirty="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(Y=1)</a:t>
            </a:r>
            <a:r>
              <a:rPr lang="zh-CN" altLang="en-US" sz="2400" dirty="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的等价事件</a:t>
            </a:r>
            <a:r>
              <a:rPr lang="en-US" altLang="zh-CN" sz="240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(X=1)</a:t>
            </a:r>
            <a:r>
              <a:rPr lang="zh-CN" altLang="en-US" sz="240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40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(X=-1)</a:t>
            </a:r>
            <a:endParaRPr lang="en-US" altLang="zh-CN" sz="2400" baseline="30000">
              <a:solidFill>
                <a:srgbClr val="5E5D2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0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1" grpId="0"/>
      <p:bldP spid="440352" grpId="0"/>
      <p:bldP spid="44035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latinLnBrk="1">
              <a:spcBef>
                <a:spcPct val="0"/>
              </a:spcBef>
            </a:pPr>
            <a:fld id="{9A0DB2DC-4C9A-4742-B13C-FB6460FD3503}" type="slidenum">
              <a:rPr lang="ko-KR" altLang="en-US" sz="1400" dirty="0">
                <a:solidFill>
                  <a:srgbClr val="5E5D2F"/>
                </a:solidFill>
                <a:latin typeface="-쉬리M" pitchFamily="18" charset="-127"/>
                <a:ea typeface="-쉬리M" pitchFamily="18" charset="-127"/>
              </a:rPr>
              <a:t>30</a:t>
            </a:fld>
            <a:endParaRPr lang="ko-KR" altLang="en-US" sz="1400" dirty="0">
              <a:solidFill>
                <a:srgbClr val="5E5D2F"/>
              </a:solidFill>
              <a:latin typeface="-쉬리M" pitchFamily="18" charset="-127"/>
              <a:ea typeface="-쉬리M" pitchFamily="18" charset="-127"/>
            </a:endParaRPr>
          </a:p>
        </p:txBody>
      </p:sp>
      <p:graphicFrame>
        <p:nvGraphicFramePr>
          <p:cNvPr id="455692" name="对象 455691"/>
          <p:cNvGraphicFramePr/>
          <p:nvPr/>
        </p:nvGraphicFramePr>
        <p:xfrm>
          <a:off x="1628458" y="760730"/>
          <a:ext cx="6564312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059430" imgH="660400" progId="Equation.DSMT4">
                  <p:embed/>
                </p:oleObj>
              </mc:Choice>
              <mc:Fallback>
                <p:oleObj r:id="rId2" imgW="3059430" imgH="660400" progId="Equation.DSMT4">
                  <p:embed/>
                  <p:pic>
                    <p:nvPicPr>
                      <p:cNvPr id="0" name="图片 330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28458" y="760730"/>
                        <a:ext cx="6564312" cy="1416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3" name="对象 455692"/>
          <p:cNvGraphicFramePr/>
          <p:nvPr/>
        </p:nvGraphicFramePr>
        <p:xfrm>
          <a:off x="1901825" y="2620328"/>
          <a:ext cx="19780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27100" imgH="228600" progId="Equation.DSMT4">
                  <p:embed/>
                </p:oleObj>
              </mc:Choice>
              <mc:Fallback>
                <p:oleObj r:id="rId4" imgW="927100" imgH="228600" progId="Equation.DSMT4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1825" y="2620328"/>
                        <a:ext cx="1978025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4" name="对象 455693"/>
          <p:cNvGraphicFramePr/>
          <p:nvPr/>
        </p:nvGraphicFramePr>
        <p:xfrm>
          <a:off x="1854200" y="3618865"/>
          <a:ext cx="352425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765300" imgH="685800" progId="Equation.DSMT4">
                  <p:embed/>
                </p:oleObj>
              </mc:Choice>
              <mc:Fallback>
                <p:oleObj r:id="rId6" imgW="1765300" imgH="685800" progId="Equation.DSMT4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54200" y="3618865"/>
                        <a:ext cx="3524250" cy="1238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702" name="对象 455701"/>
          <p:cNvGraphicFramePr/>
          <p:nvPr/>
        </p:nvGraphicFramePr>
        <p:xfrm>
          <a:off x="3748088" y="2463165"/>
          <a:ext cx="19240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901065" imgH="304800" progId="Equation.DSMT4">
                  <p:embed/>
                </p:oleObj>
              </mc:Choice>
              <mc:Fallback>
                <p:oleObj r:id="rId8" imgW="901065" imgH="304800" progId="Equation.DSMT4">
                  <p:embed/>
                  <p:pic>
                    <p:nvPicPr>
                      <p:cNvPr id="0" name="图片 333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48088" y="2463165"/>
                        <a:ext cx="192405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703" name="对象 455702"/>
          <p:cNvGraphicFramePr/>
          <p:nvPr/>
        </p:nvGraphicFramePr>
        <p:xfrm>
          <a:off x="1930400" y="3174365"/>
          <a:ext cx="21129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989965" imgH="228600" progId="Equation.DSMT4">
                  <p:embed/>
                </p:oleObj>
              </mc:Choice>
              <mc:Fallback>
                <p:oleObj r:id="rId10" imgW="989965" imgH="228600" progId="Equation.DSMT4">
                  <p:embed/>
                  <p:pic>
                    <p:nvPicPr>
                      <p:cNvPr id="0" name="图片 332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30400" y="3174365"/>
                        <a:ext cx="2112963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704" name="对象 455703"/>
          <p:cNvGraphicFramePr/>
          <p:nvPr/>
        </p:nvGraphicFramePr>
        <p:xfrm>
          <a:off x="4359275" y="3066733"/>
          <a:ext cx="3033713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422400" imgH="368300" progId="Equation.DSMT4">
                  <p:embed/>
                </p:oleObj>
              </mc:Choice>
              <mc:Fallback>
                <p:oleObj r:id="rId12" imgW="1422400" imgH="368300" progId="Equation.DSMT4">
                  <p:embed/>
                  <p:pic>
                    <p:nvPicPr>
                      <p:cNvPr id="0" name="图片 332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359275" y="3066733"/>
                        <a:ext cx="3033713" cy="782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707" name="矩形 455706"/>
          <p:cNvSpPr/>
          <p:nvPr/>
        </p:nvSpPr>
        <p:spPr>
          <a:xfrm>
            <a:off x="589915" y="1124268"/>
            <a:ext cx="7964488" cy="5445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 latinLnBrk="1">
              <a:buBlip>
                <a:blip r:embed="rId14"/>
              </a:buBlip>
            </a:pPr>
            <a:r>
              <a:rPr lang="zh-CN" altLang="en-US" sz="2800" dirty="0">
                <a:solidFill>
                  <a:srgbClr val="5E5D2F"/>
                </a:solidFill>
                <a:latin typeface="-쉬리M" pitchFamily="18" charset="-127"/>
                <a:ea typeface="宋体" panose="02010600030101010101" pitchFamily="2" charset="-122"/>
              </a:rPr>
              <a:t>例：</a:t>
            </a:r>
          </a:p>
        </p:txBody>
      </p:sp>
      <p:sp>
        <p:nvSpPr>
          <p:cNvPr id="455708" name="矩形 455707"/>
          <p:cNvSpPr/>
          <p:nvPr/>
        </p:nvSpPr>
        <p:spPr>
          <a:xfrm>
            <a:off x="1051878" y="2573973"/>
            <a:ext cx="7964487" cy="6000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 latinLnBrk="1"/>
            <a:r>
              <a:rPr lang="en-US" altLang="zh-CN" sz="2800" dirty="0">
                <a:solidFill>
                  <a:srgbClr val="5E5D2F"/>
                </a:solidFill>
                <a:latin typeface="-쉬리M" pitchFamily="18" charset="-127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5E5D2F"/>
                </a:solidFill>
                <a:latin typeface="-쉬리M" pitchFamily="18" charset="-127"/>
                <a:ea typeface="宋体" panose="02010600030101010101" pitchFamily="2" charset="-122"/>
              </a:rPr>
              <a:t>解：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5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5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5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5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5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5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5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5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5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5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707" grpId="0"/>
      <p:bldP spid="45570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latinLnBrk="1">
              <a:spcBef>
                <a:spcPct val="0"/>
              </a:spcBef>
            </a:pPr>
            <a:fld id="{9A0DB2DC-4C9A-4742-B13C-FB6460FD3503}" type="slidenum">
              <a:rPr lang="ko-KR" altLang="en-US" sz="1400" dirty="0">
                <a:solidFill>
                  <a:srgbClr val="5E5D2F"/>
                </a:solidFill>
                <a:latin typeface="-쉬리M" pitchFamily="18" charset="-127"/>
                <a:ea typeface="-쉬리M" pitchFamily="18" charset="-127"/>
              </a:rPr>
              <a:t>31</a:t>
            </a:fld>
            <a:endParaRPr lang="ko-KR" altLang="en-US" sz="1400" dirty="0">
              <a:solidFill>
                <a:srgbClr val="5E5D2F"/>
              </a:solidFill>
              <a:latin typeface="-쉬리M" pitchFamily="18" charset="-127"/>
              <a:ea typeface="-쉬리M" pitchFamily="18" charset="-127"/>
            </a:endParaRPr>
          </a:p>
        </p:txBody>
      </p:sp>
      <p:sp>
        <p:nvSpPr>
          <p:cNvPr id="50178" name="文本占位符 1864706"/>
          <p:cNvSpPr>
            <a:spLocks noGrp="1"/>
          </p:cNvSpPr>
          <p:nvPr>
            <p:ph type="body" sz="half" idx="1"/>
          </p:nvPr>
        </p:nvSpPr>
        <p:spPr>
          <a:xfrm>
            <a:off x="1058863" y="144463"/>
            <a:ext cx="909637" cy="714375"/>
          </a:xfrm>
        </p:spPr>
        <p:txBody>
          <a:bodyPr anchor="t"/>
          <a:lstStyle/>
          <a:p>
            <a:pPr>
              <a:buClrTx/>
              <a:buSzTx/>
              <a:buFontTx/>
              <a:buBlip>
                <a:blip r:embed="rId2"/>
              </a:buBlip>
            </a:pPr>
            <a:r>
              <a:rPr lang="en-US" altLang="zh-CN" sz="2800" dirty="0"/>
              <a:t> </a:t>
            </a:r>
          </a:p>
        </p:txBody>
      </p:sp>
      <p:graphicFrame>
        <p:nvGraphicFramePr>
          <p:cNvPr id="50179" name="内容占位符 1864707"/>
          <p:cNvGraphicFramePr>
            <a:graphicFrameLocks noGrp="1"/>
          </p:cNvGraphicFramePr>
          <p:nvPr>
            <p:ph sz="half" idx="2"/>
          </p:nvPr>
        </p:nvGraphicFramePr>
        <p:xfrm>
          <a:off x="1495425" y="434340"/>
          <a:ext cx="6881813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769995" imgH="774065" progId="Equation.DSMT4">
                  <p:embed/>
                </p:oleObj>
              </mc:Choice>
              <mc:Fallback>
                <p:oleObj r:id="rId3" imgW="3769995" imgH="774065" progId="Equation.DSMT4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5425" y="434340"/>
                        <a:ext cx="6881813" cy="14128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4713" name="对象 1864712"/>
          <p:cNvGraphicFramePr/>
          <p:nvPr/>
        </p:nvGraphicFramePr>
        <p:xfrm>
          <a:off x="1071563" y="1614488"/>
          <a:ext cx="463073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538730" imgH="482600" progId="Equation.DSMT4">
                  <p:embed/>
                </p:oleObj>
              </mc:Choice>
              <mc:Fallback>
                <p:oleObj r:id="rId5" imgW="2538730" imgH="482600" progId="Equation.DSMT4">
                  <p:embed/>
                  <p:pic>
                    <p:nvPicPr>
                      <p:cNvPr id="0" name="图片 33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1563" y="1614488"/>
                        <a:ext cx="4630737" cy="88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4717" name="对象 1864716"/>
          <p:cNvGraphicFramePr/>
          <p:nvPr/>
        </p:nvGraphicFramePr>
        <p:xfrm>
          <a:off x="5816600" y="1617663"/>
          <a:ext cx="289242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586865" imgH="482600" progId="Equation.DSMT4">
                  <p:embed/>
                </p:oleObj>
              </mc:Choice>
              <mc:Fallback>
                <p:oleObj r:id="rId7" imgW="1586865" imgH="482600" progId="Equation.DSMT4">
                  <p:embed/>
                  <p:pic>
                    <p:nvPicPr>
                      <p:cNvPr id="0" name="图片 332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16600" y="1617663"/>
                        <a:ext cx="2892425" cy="88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4719" name="对象 1864718"/>
          <p:cNvGraphicFramePr/>
          <p:nvPr/>
        </p:nvGraphicFramePr>
        <p:xfrm>
          <a:off x="1430338" y="2449513"/>
          <a:ext cx="370363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031365" imgH="482600" progId="Equation.DSMT4">
                  <p:embed/>
                </p:oleObj>
              </mc:Choice>
              <mc:Fallback>
                <p:oleObj r:id="rId9" imgW="2031365" imgH="482600" progId="Equation.DSMT4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30338" y="2449513"/>
                        <a:ext cx="3703637" cy="88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4720" name="对象 1864719"/>
          <p:cNvGraphicFramePr/>
          <p:nvPr/>
        </p:nvGraphicFramePr>
        <p:xfrm>
          <a:off x="5802313" y="2674938"/>
          <a:ext cx="136525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748030" imgH="177800" progId="Equation.DSMT4">
                  <p:embed/>
                </p:oleObj>
              </mc:Choice>
              <mc:Fallback>
                <p:oleObj r:id="rId11" imgW="748030" imgH="177800" progId="Equation.DSMT4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02313" y="2674938"/>
                        <a:ext cx="1365250" cy="325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4721" name="对象 1864720"/>
          <p:cNvGraphicFramePr/>
          <p:nvPr/>
        </p:nvGraphicFramePr>
        <p:xfrm>
          <a:off x="1411288" y="3290888"/>
          <a:ext cx="351948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928495" imgH="254000" progId="Equation.DSMT4">
                  <p:embed/>
                </p:oleObj>
              </mc:Choice>
              <mc:Fallback>
                <p:oleObj r:id="rId13" imgW="1928495" imgH="254000" progId="Equation.DSMT4">
                  <p:embed/>
                  <p:pic>
                    <p:nvPicPr>
                      <p:cNvPr id="0" name="图片 333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11288" y="3290888"/>
                        <a:ext cx="3519487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4722" name="对象 1864721"/>
          <p:cNvGraphicFramePr/>
          <p:nvPr/>
        </p:nvGraphicFramePr>
        <p:xfrm>
          <a:off x="1023938" y="3748088"/>
          <a:ext cx="38385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2106295" imgH="254000" progId="Equation.DSMT4">
                  <p:embed/>
                </p:oleObj>
              </mc:Choice>
              <mc:Fallback>
                <p:oleObj r:id="rId15" imgW="2106295" imgH="254000" progId="Equation.DSMT4">
                  <p:embed/>
                  <p:pic>
                    <p:nvPicPr>
                      <p:cNvPr id="0" name="图片 33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23938" y="3748088"/>
                        <a:ext cx="3838575" cy="46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4724" name="对象 1864723"/>
          <p:cNvGraphicFramePr/>
          <p:nvPr/>
        </p:nvGraphicFramePr>
        <p:xfrm>
          <a:off x="5240338" y="3748088"/>
          <a:ext cx="37465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2055495" imgH="254000" progId="Equation.DSMT4">
                  <p:embed/>
                </p:oleObj>
              </mc:Choice>
              <mc:Fallback>
                <p:oleObj r:id="rId17" imgW="2055495" imgH="254000" progId="Equation.DSMT4">
                  <p:embed/>
                  <p:pic>
                    <p:nvPicPr>
                      <p:cNvPr id="0" name="图片 332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240338" y="3748088"/>
                        <a:ext cx="3746500" cy="46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4726" name="对象 1864725"/>
          <p:cNvGraphicFramePr/>
          <p:nvPr/>
        </p:nvGraphicFramePr>
        <p:xfrm>
          <a:off x="1022350" y="4254500"/>
          <a:ext cx="44418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2438400" imgH="279400" progId="Equation.DSMT4">
                  <p:embed/>
                </p:oleObj>
              </mc:Choice>
              <mc:Fallback>
                <p:oleObj r:id="rId19" imgW="2438400" imgH="279400" progId="Equation.DSMT4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22350" y="4254500"/>
                        <a:ext cx="4441825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4727" name="对象 1864726"/>
          <p:cNvGraphicFramePr/>
          <p:nvPr/>
        </p:nvGraphicFramePr>
        <p:xfrm>
          <a:off x="5538788" y="4246563"/>
          <a:ext cx="20113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1104900" imgH="279400" progId="Equation.DSMT4">
                  <p:embed/>
                </p:oleObj>
              </mc:Choice>
              <mc:Fallback>
                <p:oleObj r:id="rId21" imgW="1104900" imgH="279400" progId="Equation.DSMT4">
                  <p:embed/>
                  <p:pic>
                    <p:nvPicPr>
                      <p:cNvPr id="0" name="图片 332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538788" y="4246563"/>
                        <a:ext cx="2011362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4728" name="对象 1864727"/>
          <p:cNvGraphicFramePr/>
          <p:nvPr/>
        </p:nvGraphicFramePr>
        <p:xfrm>
          <a:off x="2668588" y="4741863"/>
          <a:ext cx="2706687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1485265" imgH="431800" progId="Equation.DSMT4">
                  <p:embed/>
                </p:oleObj>
              </mc:Choice>
              <mc:Fallback>
                <p:oleObj r:id="rId23" imgW="1485265" imgH="431800" progId="Equation.DSMT4">
                  <p:embed/>
                  <p:pic>
                    <p:nvPicPr>
                      <p:cNvPr id="0" name="图片 333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668588" y="4741863"/>
                        <a:ext cx="2706687" cy="788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4729" name="对象 1864728"/>
          <p:cNvGraphicFramePr/>
          <p:nvPr/>
        </p:nvGraphicFramePr>
        <p:xfrm>
          <a:off x="2400300" y="5575300"/>
          <a:ext cx="431482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5" imgW="2627630" imgH="711200" progId="Equation.DSMT4">
                  <p:embed/>
                </p:oleObj>
              </mc:Choice>
              <mc:Fallback>
                <p:oleObj r:id="rId25" imgW="2627630" imgH="711200" progId="Equation.DSMT4">
                  <p:embed/>
                  <p:pic>
                    <p:nvPicPr>
                      <p:cNvPr id="0" name="图片 333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400300" y="5575300"/>
                        <a:ext cx="4314825" cy="1171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4730" name="对象 1864729"/>
          <p:cNvGraphicFramePr/>
          <p:nvPr/>
        </p:nvGraphicFramePr>
        <p:xfrm>
          <a:off x="5538788" y="4676775"/>
          <a:ext cx="231298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7" imgW="1268730" imgH="355600" progId="Equation.DSMT4">
                  <p:embed/>
                </p:oleObj>
              </mc:Choice>
              <mc:Fallback>
                <p:oleObj r:id="rId27" imgW="1268730" imgH="355600" progId="Equation.DSMT4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538788" y="4676775"/>
                        <a:ext cx="2312987" cy="650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64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64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86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864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64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86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864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864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864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864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86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864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864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86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864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864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186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864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864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latinLnBrk="1">
              <a:spcBef>
                <a:spcPct val="0"/>
              </a:spcBef>
            </a:pPr>
            <a:fld id="{9A0DB2DC-4C9A-4742-B13C-FB6460FD3503}" type="slidenum">
              <a:rPr lang="ko-KR" altLang="en-US" sz="1400" dirty="0">
                <a:solidFill>
                  <a:schemeClr val="tx1"/>
                </a:solidFill>
                <a:latin typeface="-윤명조240" pitchFamily="18" charset="-127"/>
                <a:ea typeface="-윤명조240" pitchFamily="18" charset="-127"/>
              </a:rPr>
              <a:t>32</a:t>
            </a:fld>
            <a:endParaRPr lang="ko-KR" altLang="en-US" sz="1400" dirty="0">
              <a:solidFill>
                <a:schemeClr val="tx1"/>
              </a:solidFill>
              <a:latin typeface="-윤명조240" pitchFamily="18" charset="-127"/>
              <a:ea typeface="-윤명조240" pitchFamily="18" charset="-127"/>
            </a:endParaRPr>
          </a:p>
        </p:txBody>
      </p:sp>
      <p:sp>
        <p:nvSpPr>
          <p:cNvPr id="51202" name="标题 1994753"/>
          <p:cNvSpPr>
            <a:spLocks noGrp="1"/>
          </p:cNvSpPr>
          <p:nvPr>
            <p:ph type="title"/>
          </p:nvPr>
        </p:nvSpPr>
        <p:spPr>
          <a:xfrm>
            <a:off x="259715" y="487045"/>
            <a:ext cx="2547620" cy="857250"/>
          </a:xfrm>
        </p:spPr>
        <p:txBody>
          <a:bodyPr anchor="ctr"/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复习思考题 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03" name="文本占位符 1994754"/>
          <p:cNvSpPr>
            <a:spLocks noGrp="1"/>
          </p:cNvSpPr>
          <p:nvPr>
            <p:ph idx="1"/>
          </p:nvPr>
        </p:nvSpPr>
        <p:spPr>
          <a:xfrm>
            <a:off x="1023938" y="1146175"/>
            <a:ext cx="7829550" cy="5476875"/>
          </a:xfrm>
        </p:spPr>
        <p:txBody>
          <a:bodyPr anchor="t"/>
          <a:lstStyle/>
          <a:p>
            <a:pPr>
              <a:buNone/>
            </a:pPr>
            <a:r>
              <a:rPr lang="en-US" altLang="zh-CN" sz="200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什么量被称为随机变量？它与样本空间的关系如何？</a:t>
            </a:r>
          </a:p>
          <a:p>
            <a:pPr>
              <a:buNone/>
            </a:pPr>
            <a:r>
              <a:rPr lang="en-US" altLang="zh-CN" sz="200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满足什么条件的试验称为“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重贝努里试验”？</a:t>
            </a:r>
          </a:p>
          <a:p>
            <a:pPr>
              <a:buNone/>
            </a:pPr>
            <a:r>
              <a:rPr lang="en-US" altLang="zh-CN" sz="200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事件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在一次试验中发生的概率为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&lt;p&lt;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。若在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次独立重复的试验中，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发生的总次数为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服从什么分布？并请导出：</a:t>
            </a:r>
          </a:p>
          <a:p>
            <a:pPr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什么条件下使用泊松近似公式等式较为合适？</a:t>
            </a:r>
          </a:p>
          <a:p>
            <a:pPr>
              <a:buNone/>
            </a:pPr>
            <a:r>
              <a:rPr lang="en-US" altLang="zh-CN" sz="200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什么样的随机变量称为连续型的？</a:t>
            </a:r>
          </a:p>
          <a:p>
            <a:pPr>
              <a:buNone/>
            </a:pPr>
            <a:r>
              <a:rPr lang="en-US" altLang="zh-CN" sz="200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若事件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为不可能事件，则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P(A)=0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反之成立吗？又若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为必然事件，</a:t>
            </a:r>
          </a:p>
          <a:p>
            <a:pPr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则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P(A)=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，反之成立吗？</a:t>
            </a:r>
          </a:p>
          <a:p>
            <a:pPr>
              <a:buNone/>
            </a:pPr>
            <a:r>
              <a:rPr lang="en-US" altLang="zh-CN" sz="200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若连续型随机变量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在某一区间上的概率密度为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落在该区间</a:t>
            </a:r>
          </a:p>
          <a:p>
            <a:pPr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的概率为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，对吗？</a:t>
            </a:r>
          </a:p>
          <a:p>
            <a:pPr>
              <a:buNone/>
            </a:pPr>
            <a:r>
              <a:rPr lang="en-US" altLang="zh-CN" sz="200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若随机变量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在区间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(a,b)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上均匀分布，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落入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(a,b)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的任意一子区间</a:t>
            </a:r>
          </a:p>
          <a:p>
            <a:pPr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(a</a:t>
            </a:r>
            <a:r>
              <a:rPr lang="en-US" altLang="zh-CN" sz="20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,b</a:t>
            </a:r>
            <a:r>
              <a:rPr lang="en-US" altLang="zh-CN" sz="20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上的概率为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0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)/(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b-a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对吗？</a:t>
            </a:r>
          </a:p>
          <a:p>
            <a:pPr>
              <a:buNone/>
            </a:pPr>
            <a:r>
              <a:rPr lang="en-US" altLang="zh-CN" sz="200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l-GR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N(μ,σ</a:t>
            </a:r>
            <a:r>
              <a:rPr lang="en-US" altLang="zh-CN" sz="2000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000" i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的概率密度函数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f(x)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l-GR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x=μ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处值最大，因此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落在</a:t>
            </a:r>
            <a:r>
              <a:rPr lang="el-GR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μ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附近的概率最大，对吗？</a:t>
            </a:r>
          </a:p>
        </p:txBody>
      </p:sp>
      <p:graphicFrame>
        <p:nvGraphicFramePr>
          <p:cNvPr id="1994756" name="对象 1994755"/>
          <p:cNvGraphicFramePr/>
          <p:nvPr/>
        </p:nvGraphicFramePr>
        <p:xfrm>
          <a:off x="1304925" y="2497138"/>
          <a:ext cx="41671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565400" imgH="279400" progId="Equation.DSMT4">
                  <p:embed/>
                </p:oleObj>
              </mc:Choice>
              <mc:Fallback>
                <p:oleObj r:id="rId2" imgW="2565400" imgH="279400" progId="Equation.DSMT4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04925" y="2497138"/>
                        <a:ext cx="4167188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9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9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1_6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1243" y="673645"/>
            <a:ext cx="10001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63" name="WordArt 3"/>
          <p:cNvSpPr>
            <a:spLocks noChangeArrowheads="1" noChangeShapeType="1" noTextEdit="1"/>
          </p:cNvSpPr>
          <p:nvPr/>
        </p:nvSpPr>
        <p:spPr bwMode="auto">
          <a:xfrm>
            <a:off x="4862830" y="864870"/>
            <a:ext cx="2937510" cy="5562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P49:  54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59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64</a:t>
            </a:r>
            <a:endParaRPr lang="zh-CN" altLang="en-US" sz="3600" kern="10" dirty="0">
              <a:ln w="12700">
                <a:solidFill>
                  <a:srgbClr val="FFFF00"/>
                </a:solidFill>
                <a:round/>
              </a:ln>
              <a:solidFill>
                <a:srgbClr val="FF00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99364" name="WordArt 4"/>
          <p:cNvSpPr>
            <a:spLocks noChangeArrowheads="1" noChangeShapeType="1" noTextEdit="1"/>
          </p:cNvSpPr>
          <p:nvPr/>
        </p:nvSpPr>
        <p:spPr bwMode="auto">
          <a:xfrm>
            <a:off x="2326631" y="835570"/>
            <a:ext cx="2341562" cy="6143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课后作业</a:t>
            </a:r>
          </a:p>
        </p:txBody>
      </p:sp>
      <p:sp>
        <p:nvSpPr>
          <p:cNvPr id="26629" name="AutoShape 11"/>
          <p:cNvSpPr>
            <a:spLocks noChangeArrowheads="1"/>
          </p:cNvSpPr>
          <p:nvPr/>
        </p:nvSpPr>
        <p:spPr bwMode="auto">
          <a:xfrm>
            <a:off x="633730" y="579755"/>
            <a:ext cx="7634605" cy="103060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0" y="1751965"/>
            <a:ext cx="8012430" cy="50095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/>
      <p:bldP spid="39936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74" name="WordArt 42"/>
          <p:cNvSpPr>
            <a:spLocks noChangeArrowheads="1" noChangeShapeType="1" noTextEdit="1"/>
          </p:cNvSpPr>
          <p:nvPr/>
        </p:nvSpPr>
        <p:spPr bwMode="auto">
          <a:xfrm>
            <a:off x="388938" y="596900"/>
            <a:ext cx="5119166" cy="322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120000"/>
              </a:lnSpc>
              <a:defRPr/>
            </a:pPr>
            <a:r>
              <a:rPr kumimoji="1" lang="en-US" altLang="zh-CN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kumimoji="1"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一</a:t>
            </a:r>
            <a:r>
              <a:rPr kumimoji="1" lang="en-US" altLang="zh-CN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kumimoji="1"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离散型随机变量函数的频率函数</a:t>
            </a:r>
          </a:p>
        </p:txBody>
      </p:sp>
      <p:graphicFrame>
        <p:nvGraphicFramePr>
          <p:cNvPr id="376900" name="Object 68"/>
          <p:cNvGraphicFramePr>
            <a:graphicFrameLocks noChangeAspect="1"/>
          </p:cNvGraphicFramePr>
          <p:nvPr/>
        </p:nvGraphicFramePr>
        <p:xfrm>
          <a:off x="2852738" y="4314825"/>
          <a:ext cx="35782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55900" imgH="850900" progId="Equation.DSMT4">
                  <p:embed/>
                </p:oleObj>
              </mc:Choice>
              <mc:Fallback>
                <p:oleObj name="Equation" r:id="rId2" imgW="2755900" imgH="850900" progId="Equation.DSMT4">
                  <p:embed/>
                  <p:pic>
                    <p:nvPicPr>
                      <p:cNvPr id="0" name="图片 25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4314825"/>
                        <a:ext cx="357822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6902" name="Group 70"/>
          <p:cNvGrpSpPr/>
          <p:nvPr/>
        </p:nvGrpSpPr>
        <p:grpSpPr bwMode="auto">
          <a:xfrm>
            <a:off x="665163" y="3975100"/>
            <a:ext cx="3770312" cy="436563"/>
            <a:chOff x="842" y="646"/>
            <a:chExt cx="2375" cy="275"/>
          </a:xfrm>
        </p:grpSpPr>
        <p:sp>
          <p:nvSpPr>
            <p:cNvPr id="376860" name="Text Box 28"/>
            <p:cNvSpPr txBox="1">
              <a:spLocks noChangeArrowheads="1"/>
            </p:cNvSpPr>
            <p:nvPr/>
          </p:nvSpPr>
          <p:spPr bwMode="auto">
            <a:xfrm>
              <a:off x="842" y="646"/>
              <a:ext cx="2375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kumimoji="1" lang="zh-CN" altLang="en-US" sz="2800" b="1" dirty="0">
                  <a:latin typeface="+mn-lt"/>
                  <a:ea typeface="黑体" panose="02010609060101010101" pitchFamily="2" charset="-122"/>
                </a:rPr>
                <a:t>设         的频率函数为</a:t>
              </a:r>
            </a:p>
          </p:txBody>
        </p:sp>
        <p:graphicFrame>
          <p:nvGraphicFramePr>
            <p:cNvPr id="4155" name="Object 69"/>
            <p:cNvGraphicFramePr>
              <a:graphicFrameLocks noChangeAspect="1"/>
            </p:cNvGraphicFramePr>
            <p:nvPr/>
          </p:nvGraphicFramePr>
          <p:xfrm>
            <a:off x="1100" y="646"/>
            <a:ext cx="57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46100" imgH="254000" progId="Equation.DSMT4">
                    <p:embed/>
                  </p:oleObj>
                </mc:Choice>
                <mc:Fallback>
                  <p:oleObj name="Equation" r:id="rId4" imgW="546100" imgH="254000" progId="Equation.DSMT4">
                    <p:embed/>
                    <p:pic>
                      <p:nvPicPr>
                        <p:cNvPr id="0" name="图片 25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0" y="646"/>
                          <a:ext cx="574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6905" name="Group 73"/>
          <p:cNvGrpSpPr/>
          <p:nvPr/>
        </p:nvGrpSpPr>
        <p:grpSpPr bwMode="auto">
          <a:xfrm>
            <a:off x="-50800" y="5205413"/>
            <a:ext cx="4495800" cy="584200"/>
            <a:chOff x="0" y="1517"/>
            <a:chExt cx="2832" cy="368"/>
          </a:xfrm>
        </p:grpSpPr>
        <p:sp>
          <p:nvSpPr>
            <p:cNvPr id="376866" name="Rectangle 34"/>
            <p:cNvSpPr>
              <a:spLocks noChangeArrowheads="1"/>
            </p:cNvSpPr>
            <p:nvPr/>
          </p:nvSpPr>
          <p:spPr bwMode="auto">
            <a:xfrm>
              <a:off x="0" y="1517"/>
              <a:ext cx="2832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则        的频率函数为</a:t>
              </a:r>
            </a:p>
          </p:txBody>
        </p:sp>
        <p:graphicFrame>
          <p:nvGraphicFramePr>
            <p:cNvPr id="4153" name="Object 71"/>
            <p:cNvGraphicFramePr>
              <a:graphicFrameLocks noChangeAspect="1"/>
            </p:cNvGraphicFramePr>
            <p:nvPr/>
          </p:nvGraphicFramePr>
          <p:xfrm>
            <a:off x="259" y="1589"/>
            <a:ext cx="95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14400" imgH="292100" progId="Equation.DSMT4">
                    <p:embed/>
                  </p:oleObj>
                </mc:Choice>
                <mc:Fallback>
                  <p:oleObj name="Equation" r:id="rId6" imgW="914400" imgH="292100" progId="Equation.DSMT4">
                    <p:embed/>
                    <p:pic>
                      <p:nvPicPr>
                        <p:cNvPr id="0" name="图片 25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" y="1589"/>
                          <a:ext cx="95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6906" name="Object 74"/>
          <p:cNvGraphicFramePr>
            <a:graphicFrameLocks noChangeAspect="1"/>
          </p:cNvGraphicFramePr>
          <p:nvPr/>
        </p:nvGraphicFramePr>
        <p:xfrm>
          <a:off x="1801813" y="5702300"/>
          <a:ext cx="516255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721100" imgH="850900" progId="Equation.DSMT4">
                  <p:embed/>
                </p:oleObj>
              </mc:Choice>
              <mc:Fallback>
                <p:oleObj name="Equation" r:id="rId8" imgW="3721100" imgH="850900" progId="Equation.DSMT4">
                  <p:embed/>
                  <p:pic>
                    <p:nvPicPr>
                      <p:cNvPr id="0" name="图片 25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5702300"/>
                        <a:ext cx="516255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907" name="Oval 75"/>
          <p:cNvSpPr>
            <a:spLocks noChangeArrowheads="1"/>
          </p:cNvSpPr>
          <p:nvPr/>
        </p:nvSpPr>
        <p:spPr bwMode="auto">
          <a:xfrm>
            <a:off x="2346325" y="5759450"/>
            <a:ext cx="4138613" cy="50482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6918" name="Oval 86"/>
          <p:cNvSpPr>
            <a:spLocks noChangeArrowheads="1"/>
          </p:cNvSpPr>
          <p:nvPr/>
        </p:nvSpPr>
        <p:spPr bwMode="auto">
          <a:xfrm>
            <a:off x="2595563" y="6262688"/>
            <a:ext cx="3627437" cy="550862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76922" name="Group 90"/>
          <p:cNvGrpSpPr/>
          <p:nvPr/>
        </p:nvGrpSpPr>
        <p:grpSpPr bwMode="auto">
          <a:xfrm>
            <a:off x="6484938" y="5495925"/>
            <a:ext cx="2371725" cy="482600"/>
            <a:chOff x="4149" y="1738"/>
            <a:chExt cx="1088" cy="242"/>
          </a:xfrm>
        </p:grpSpPr>
        <p:sp>
          <p:nvSpPr>
            <p:cNvPr id="376909" name="AutoShape 77"/>
            <p:cNvSpPr>
              <a:spLocks noChangeArrowheads="1"/>
            </p:cNvSpPr>
            <p:nvPr/>
          </p:nvSpPr>
          <p:spPr bwMode="auto">
            <a:xfrm>
              <a:off x="4149" y="1738"/>
              <a:ext cx="1088" cy="242"/>
            </a:xfrm>
            <a:prstGeom prst="wedgeRectCallout">
              <a:avLst>
                <a:gd name="adj1" fmla="val -67921"/>
                <a:gd name="adj2" fmla="val 34713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defRPr/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sp>
          <p:nvSpPr>
            <p:cNvPr id="4146" name="WordArt 78"/>
            <p:cNvSpPr>
              <a:spLocks noChangeArrowheads="1" noChangeShapeType="1" noTextEdit="1"/>
            </p:cNvSpPr>
            <p:nvPr/>
          </p:nvSpPr>
          <p:spPr bwMode="auto">
            <a:xfrm>
              <a:off x="4177" y="1780"/>
              <a:ext cx="1012" cy="1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有些      值相同</a:t>
              </a:r>
            </a:p>
          </p:txBody>
        </p:sp>
        <p:sp>
          <p:nvSpPr>
            <p:cNvPr id="4147" name="WordArt 79"/>
            <p:cNvSpPr>
              <a:spLocks noChangeArrowheads="1" noChangeShapeType="1" noTextEdit="1"/>
            </p:cNvSpPr>
            <p:nvPr/>
          </p:nvSpPr>
          <p:spPr bwMode="auto">
            <a:xfrm>
              <a:off x="4448" y="1802"/>
              <a:ext cx="100" cy="1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g</a:t>
              </a:r>
              <a:endParaRPr lang="zh-CN" altLang="en-US" sz="3600" b="1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4148" name="WordArt 80"/>
            <p:cNvSpPr>
              <a:spLocks noChangeArrowheads="1" noChangeShapeType="1" noTextEdit="1"/>
            </p:cNvSpPr>
            <p:nvPr/>
          </p:nvSpPr>
          <p:spPr bwMode="auto">
            <a:xfrm>
              <a:off x="4613" y="1832"/>
              <a:ext cx="77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x</a:t>
              </a:r>
              <a:endParaRPr lang="zh-CN" altLang="en-US" sz="3600" b="1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4149" name="WordArt 87"/>
            <p:cNvSpPr>
              <a:spLocks noChangeArrowheads="1" noChangeShapeType="1" noTextEdit="1"/>
            </p:cNvSpPr>
            <p:nvPr/>
          </p:nvSpPr>
          <p:spPr bwMode="auto">
            <a:xfrm>
              <a:off x="4566" y="1804"/>
              <a:ext cx="27" cy="1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(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4150" name="WordArt 88"/>
            <p:cNvSpPr>
              <a:spLocks noChangeArrowheads="1" noChangeShapeType="1" noTextEdit="1"/>
            </p:cNvSpPr>
            <p:nvPr/>
          </p:nvSpPr>
          <p:spPr bwMode="auto">
            <a:xfrm>
              <a:off x="4752" y="1804"/>
              <a:ext cx="27" cy="1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)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4151" name="WordArt 89"/>
            <p:cNvSpPr>
              <a:spLocks noChangeArrowheads="1" noChangeShapeType="1" noTextEdit="1"/>
            </p:cNvSpPr>
            <p:nvPr/>
          </p:nvSpPr>
          <p:spPr bwMode="auto">
            <a:xfrm>
              <a:off x="4694" y="1877"/>
              <a:ext cx="39" cy="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k</a:t>
              </a:r>
              <a:endParaRPr lang="zh-CN" altLang="en-US" sz="3600" b="1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376932" name="Group 100"/>
          <p:cNvGrpSpPr/>
          <p:nvPr/>
        </p:nvGrpSpPr>
        <p:grpSpPr bwMode="auto">
          <a:xfrm>
            <a:off x="6223000" y="6099175"/>
            <a:ext cx="2921000" cy="484188"/>
            <a:chOff x="4093" y="2047"/>
            <a:chExt cx="1291" cy="242"/>
          </a:xfrm>
        </p:grpSpPr>
        <p:sp>
          <p:nvSpPr>
            <p:cNvPr id="376924" name="AutoShape 92"/>
            <p:cNvSpPr>
              <a:spLocks noChangeArrowheads="1"/>
            </p:cNvSpPr>
            <p:nvPr/>
          </p:nvSpPr>
          <p:spPr bwMode="auto">
            <a:xfrm>
              <a:off x="4093" y="2047"/>
              <a:ext cx="1291" cy="242"/>
            </a:xfrm>
            <a:prstGeom prst="wedgeRectCallout">
              <a:avLst>
                <a:gd name="adj1" fmla="val -65106"/>
                <a:gd name="adj2" fmla="val 34713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defRPr/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sp>
          <p:nvSpPr>
            <p:cNvPr id="4144" name="WordArt 93"/>
            <p:cNvSpPr>
              <a:spLocks noChangeArrowheads="1" noChangeShapeType="1" noTextEdit="1"/>
            </p:cNvSpPr>
            <p:nvPr/>
          </p:nvSpPr>
          <p:spPr bwMode="auto">
            <a:xfrm>
              <a:off x="4121" y="2089"/>
              <a:ext cx="1199" cy="15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相应的概率值合并相加</a:t>
              </a:r>
            </a:p>
          </p:txBody>
        </p:sp>
      </p:grpSp>
      <p:graphicFrame>
        <p:nvGraphicFramePr>
          <p:cNvPr id="376933" name="Object 101"/>
          <p:cNvGraphicFramePr>
            <a:graphicFrameLocks noChangeAspect="1"/>
          </p:cNvGraphicFramePr>
          <p:nvPr/>
        </p:nvGraphicFramePr>
        <p:xfrm>
          <a:off x="2754313" y="1498600"/>
          <a:ext cx="353218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22500" imgH="533400" progId="Equation.DSMT4">
                  <p:embed/>
                </p:oleObj>
              </mc:Choice>
              <mc:Fallback>
                <p:oleObj name="Equation" r:id="rId10" imgW="2222500" imgH="533400" progId="Equation.DSMT4">
                  <p:embed/>
                  <p:pic>
                    <p:nvPicPr>
                      <p:cNvPr id="0" name="图片 25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3" y="1498600"/>
                        <a:ext cx="3532187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934" name="WordArt 102"/>
          <p:cNvSpPr>
            <a:spLocks noChangeArrowheads="1" noChangeShapeType="1" noTextEdit="1"/>
          </p:cNvSpPr>
          <p:nvPr/>
        </p:nvSpPr>
        <p:spPr bwMode="auto">
          <a:xfrm>
            <a:off x="627063" y="2327275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120000"/>
              </a:lnSpc>
              <a:defRPr/>
            </a:pPr>
            <a:r>
              <a:rPr kumimoji="1"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0070C0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376935" name="WordArt 103"/>
          <p:cNvSpPr>
            <a:spLocks noChangeArrowheads="1" noChangeShapeType="1" noTextEdit="1"/>
          </p:cNvSpPr>
          <p:nvPr/>
        </p:nvSpPr>
        <p:spPr bwMode="auto">
          <a:xfrm>
            <a:off x="411163" y="113823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376936" name="Group 104"/>
          <p:cNvGrpSpPr/>
          <p:nvPr/>
        </p:nvGrpSpPr>
        <p:grpSpPr bwMode="auto">
          <a:xfrm>
            <a:off x="1042988" y="985839"/>
            <a:ext cx="8101012" cy="533400"/>
            <a:chOff x="590" y="627"/>
            <a:chExt cx="5103" cy="336"/>
          </a:xfrm>
        </p:grpSpPr>
        <p:sp>
          <p:nvSpPr>
            <p:cNvPr id="376937" name="Text Box 105"/>
            <p:cNvSpPr txBox="1">
              <a:spLocks noChangeArrowheads="1"/>
            </p:cNvSpPr>
            <p:nvPr/>
          </p:nvSpPr>
          <p:spPr bwMode="auto">
            <a:xfrm>
              <a:off x="590" y="627"/>
              <a:ext cx="5103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求          的频率函数</a:t>
              </a:r>
              <a:r>
                <a:rPr kumimoji="1"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其中 </a:t>
              </a:r>
              <a:r>
                <a:rPr kumimoji="1" lang="zh-CN" altLang="en-US" sz="1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i="1" dirty="0"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kumimoji="1" lang="zh-CN" altLang="en-US" sz="1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的频率函数为</a:t>
              </a:r>
            </a:p>
          </p:txBody>
        </p:sp>
        <p:graphicFrame>
          <p:nvGraphicFramePr>
            <p:cNvPr id="4141" name="Object 106"/>
            <p:cNvGraphicFramePr>
              <a:graphicFrameLocks noChangeAspect="1"/>
            </p:cNvGraphicFramePr>
            <p:nvPr/>
          </p:nvGraphicFramePr>
          <p:xfrm>
            <a:off x="886" y="647"/>
            <a:ext cx="1123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117600" imgH="342900" progId="Equation.DSMT4">
                    <p:embed/>
                  </p:oleObj>
                </mc:Choice>
                <mc:Fallback>
                  <p:oleObj name="Equation" r:id="rId12" imgW="1117600" imgH="342900" progId="Equation.DSMT4">
                    <p:embed/>
                    <p:pic>
                      <p:nvPicPr>
                        <p:cNvPr id="0" name="图片 25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6" y="647"/>
                          <a:ext cx="1123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2" name="Object 107"/>
            <p:cNvGraphicFramePr>
              <a:graphicFrameLocks noChangeAspect="1"/>
            </p:cNvGraphicFramePr>
            <p:nvPr/>
          </p:nvGraphicFramePr>
          <p:xfrm>
            <a:off x="3711" y="680"/>
            <a:ext cx="551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46100" imgH="254000" progId="Equation.DSMT4">
                    <p:embed/>
                  </p:oleObj>
                </mc:Choice>
                <mc:Fallback>
                  <p:oleObj name="Equation" r:id="rId14" imgW="546100" imgH="254000" progId="Equation.DSMT4">
                    <p:embed/>
                    <p:pic>
                      <p:nvPicPr>
                        <p:cNvPr id="0" name="图片 25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1" y="680"/>
                          <a:ext cx="551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6947" name="Group 115"/>
          <p:cNvGrpSpPr/>
          <p:nvPr/>
        </p:nvGrpSpPr>
        <p:grpSpPr bwMode="auto">
          <a:xfrm>
            <a:off x="1246188" y="2197096"/>
            <a:ext cx="4321175" cy="581025"/>
            <a:chOff x="638" y="3014"/>
            <a:chExt cx="2722" cy="366"/>
          </a:xfrm>
        </p:grpSpPr>
        <p:sp>
          <p:nvSpPr>
            <p:cNvPr id="376942" name="Rectangle 110"/>
            <p:cNvSpPr>
              <a:spLocks noChangeArrowheads="1"/>
            </p:cNvSpPr>
            <p:nvPr/>
          </p:nvSpPr>
          <p:spPr bwMode="auto">
            <a:xfrm>
              <a:off x="1729" y="3014"/>
              <a:ext cx="1631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的频率函数为</a:t>
              </a:r>
            </a:p>
          </p:txBody>
        </p:sp>
        <p:graphicFrame>
          <p:nvGraphicFramePr>
            <p:cNvPr id="4139" name="Object 111"/>
            <p:cNvGraphicFramePr>
              <a:graphicFrameLocks noChangeAspect="1"/>
            </p:cNvGraphicFramePr>
            <p:nvPr/>
          </p:nvGraphicFramePr>
          <p:xfrm>
            <a:off x="638" y="3041"/>
            <a:ext cx="1171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117600" imgH="342900" progId="Equation.DSMT4">
                    <p:embed/>
                  </p:oleObj>
                </mc:Choice>
                <mc:Fallback>
                  <p:oleObj name="Equation" r:id="rId16" imgW="1117600" imgH="342900" progId="Equation.DSMT4">
                    <p:embed/>
                    <p:pic>
                      <p:nvPicPr>
                        <p:cNvPr id="0" name="图片 25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" y="3041"/>
                          <a:ext cx="1171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6945" name="Object 113"/>
          <p:cNvGraphicFramePr>
            <a:graphicFrameLocks noChangeAspect="1"/>
          </p:cNvGraphicFramePr>
          <p:nvPr/>
        </p:nvGraphicFramePr>
        <p:xfrm>
          <a:off x="2519363" y="2640222"/>
          <a:ext cx="4319587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768600" imgH="850900" progId="Equation.DSMT4">
                  <p:embed/>
                </p:oleObj>
              </mc:Choice>
              <mc:Fallback>
                <p:oleObj name="Equation" r:id="rId18" imgW="2768600" imgH="850900" progId="Equation.DSMT4">
                  <p:embed/>
                  <p:pic>
                    <p:nvPicPr>
                      <p:cNvPr id="0" name="图片 25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2640222"/>
                        <a:ext cx="4319587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946" name="Object 114"/>
          <p:cNvGraphicFramePr>
            <a:graphicFrameLocks noChangeAspect="1"/>
          </p:cNvGraphicFramePr>
          <p:nvPr/>
        </p:nvGraphicFramePr>
        <p:xfrm>
          <a:off x="3594100" y="2825751"/>
          <a:ext cx="310911" cy="387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15900" imgH="279400" progId="Equation.DSMT4">
                  <p:embed/>
                </p:oleObj>
              </mc:Choice>
              <mc:Fallback>
                <p:oleObj name="Equation" r:id="rId20" imgW="215900" imgH="279400" progId="Equation.DSMT4">
                  <p:embed/>
                  <p:pic>
                    <p:nvPicPr>
                      <p:cNvPr id="0" name="图片 25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2825751"/>
                        <a:ext cx="310911" cy="387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948" name="Object 116"/>
          <p:cNvGraphicFramePr>
            <a:graphicFrameLocks noChangeAspect="1"/>
          </p:cNvGraphicFramePr>
          <p:nvPr/>
        </p:nvGraphicFramePr>
        <p:xfrm>
          <a:off x="3443288" y="3349625"/>
          <a:ext cx="5921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06400" imgH="292100" progId="Equation.DSMT4">
                  <p:embed/>
                </p:oleObj>
              </mc:Choice>
              <mc:Fallback>
                <p:oleObj name="Equation" r:id="rId22" imgW="406400" imgH="292100" progId="Equation.DSMT4">
                  <p:embed/>
                  <p:pic>
                    <p:nvPicPr>
                      <p:cNvPr id="0" name="图片 25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288" y="3349625"/>
                        <a:ext cx="59213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949" name="Object 117"/>
          <p:cNvGraphicFramePr>
            <a:graphicFrameLocks noChangeAspect="1"/>
          </p:cNvGraphicFramePr>
          <p:nvPr/>
        </p:nvGraphicFramePr>
        <p:xfrm>
          <a:off x="4339325" y="2852935"/>
          <a:ext cx="260176" cy="360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90500" imgH="279400" progId="Equation.DSMT4">
                  <p:embed/>
                </p:oleObj>
              </mc:Choice>
              <mc:Fallback>
                <p:oleObj name="Equation" r:id="rId24" imgW="190500" imgH="279400" progId="Equation.DSMT4">
                  <p:embed/>
                  <p:pic>
                    <p:nvPicPr>
                      <p:cNvPr id="0" name="图片 25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325" y="2852935"/>
                        <a:ext cx="260176" cy="360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950" name="Object 118"/>
          <p:cNvGraphicFramePr>
            <a:graphicFrameLocks noChangeAspect="1"/>
          </p:cNvGraphicFramePr>
          <p:nvPr/>
        </p:nvGraphicFramePr>
        <p:xfrm>
          <a:off x="4184650" y="3338513"/>
          <a:ext cx="59213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06400" imgH="292100" progId="Equation.DSMT4">
                  <p:embed/>
                </p:oleObj>
              </mc:Choice>
              <mc:Fallback>
                <p:oleObj name="Equation" r:id="rId26" imgW="406400" imgH="292100" progId="Equation.DSMT4">
                  <p:embed/>
                  <p:pic>
                    <p:nvPicPr>
                      <p:cNvPr id="0" name="图片 25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3338513"/>
                        <a:ext cx="592138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951" name="Object 119"/>
          <p:cNvGraphicFramePr>
            <a:graphicFrameLocks noChangeAspect="1"/>
          </p:cNvGraphicFramePr>
          <p:nvPr/>
        </p:nvGraphicFramePr>
        <p:xfrm>
          <a:off x="4974380" y="2833892"/>
          <a:ext cx="312446" cy="41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15900" imgH="292100" progId="Equation.DSMT4">
                  <p:embed/>
                </p:oleObj>
              </mc:Choice>
              <mc:Fallback>
                <p:oleObj name="Equation" r:id="rId28" imgW="215900" imgH="292100" progId="Equation.DSMT4">
                  <p:embed/>
                  <p:pic>
                    <p:nvPicPr>
                      <p:cNvPr id="0" name="图片 25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4380" y="2833892"/>
                        <a:ext cx="312446" cy="41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952" name="Object 120"/>
          <p:cNvGraphicFramePr>
            <a:graphicFrameLocks noChangeAspect="1"/>
          </p:cNvGraphicFramePr>
          <p:nvPr/>
        </p:nvGraphicFramePr>
        <p:xfrm>
          <a:off x="4843463" y="3340100"/>
          <a:ext cx="55721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381000" imgH="292100" progId="Equation.DSMT4">
                  <p:embed/>
                </p:oleObj>
              </mc:Choice>
              <mc:Fallback>
                <p:oleObj name="Equation" r:id="rId30" imgW="381000" imgH="292100" progId="Equation.DSMT4">
                  <p:embed/>
                  <p:pic>
                    <p:nvPicPr>
                      <p:cNvPr id="0" name="图片 25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463" y="3340100"/>
                        <a:ext cx="55721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953" name="Object 121"/>
          <p:cNvGraphicFramePr>
            <a:graphicFrameLocks noChangeAspect="1"/>
          </p:cNvGraphicFramePr>
          <p:nvPr/>
        </p:nvGraphicFramePr>
        <p:xfrm>
          <a:off x="5749112" y="2852455"/>
          <a:ext cx="249277" cy="345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90500" imgH="279400" progId="Equation.DSMT4">
                  <p:embed/>
                </p:oleObj>
              </mc:Choice>
              <mc:Fallback>
                <p:oleObj name="Equation" r:id="rId32" imgW="190500" imgH="279400" progId="Equation.DSMT4">
                  <p:embed/>
                  <p:pic>
                    <p:nvPicPr>
                      <p:cNvPr id="0" name="图片 25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112" y="2852455"/>
                        <a:ext cx="249277" cy="345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954" name="Object 122"/>
          <p:cNvGraphicFramePr>
            <a:graphicFrameLocks noChangeAspect="1"/>
          </p:cNvGraphicFramePr>
          <p:nvPr/>
        </p:nvGraphicFramePr>
        <p:xfrm>
          <a:off x="5526088" y="3314700"/>
          <a:ext cx="609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406400" imgH="292100" progId="Equation.DSMT4">
                  <p:embed/>
                </p:oleObj>
              </mc:Choice>
              <mc:Fallback>
                <p:oleObj name="Equation" r:id="rId34" imgW="406400" imgH="292100" progId="Equation.DSMT4">
                  <p:embed/>
                  <p:pic>
                    <p:nvPicPr>
                      <p:cNvPr id="0" name="图片 25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088" y="3314700"/>
                        <a:ext cx="609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956" name="Freeform 124"/>
          <p:cNvSpPr/>
          <p:nvPr/>
        </p:nvSpPr>
        <p:spPr bwMode="auto">
          <a:xfrm>
            <a:off x="2519363" y="1793875"/>
            <a:ext cx="1054100" cy="533400"/>
          </a:xfrm>
          <a:custGeom>
            <a:avLst/>
            <a:gdLst>
              <a:gd name="T0" fmla="*/ 1054100 w 664"/>
              <a:gd name="T1" fmla="*/ 0 h 336"/>
              <a:gd name="T2" fmla="*/ 533400 w 664"/>
              <a:gd name="T3" fmla="*/ 215900 h 336"/>
              <a:gd name="T4" fmla="*/ 0 w 664"/>
              <a:gd name="T5" fmla="*/ 533400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64" h="336">
                <a:moveTo>
                  <a:pt x="664" y="0"/>
                </a:moveTo>
                <a:cubicBezTo>
                  <a:pt x="609" y="21"/>
                  <a:pt x="447" y="80"/>
                  <a:pt x="336" y="136"/>
                </a:cubicBezTo>
                <a:cubicBezTo>
                  <a:pt x="225" y="192"/>
                  <a:pt x="70" y="294"/>
                  <a:pt x="0" y="33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tailEnd type="stealth" w="lg" len="lg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958" name="Freeform 126"/>
          <p:cNvSpPr/>
          <p:nvPr/>
        </p:nvSpPr>
        <p:spPr bwMode="auto">
          <a:xfrm>
            <a:off x="2493963" y="2657475"/>
            <a:ext cx="1181100" cy="368300"/>
          </a:xfrm>
          <a:custGeom>
            <a:avLst/>
            <a:gdLst>
              <a:gd name="T0" fmla="*/ 0 w 744"/>
              <a:gd name="T1" fmla="*/ 0 h 232"/>
              <a:gd name="T2" fmla="*/ 711200 w 744"/>
              <a:gd name="T3" fmla="*/ 228600 h 232"/>
              <a:gd name="T4" fmla="*/ 1181100 w 744"/>
              <a:gd name="T5" fmla="*/ 368300 h 2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44" h="232">
                <a:moveTo>
                  <a:pt x="0" y="0"/>
                </a:moveTo>
                <a:cubicBezTo>
                  <a:pt x="75" y="24"/>
                  <a:pt x="324" y="105"/>
                  <a:pt x="448" y="144"/>
                </a:cubicBezTo>
                <a:cubicBezTo>
                  <a:pt x="572" y="183"/>
                  <a:pt x="682" y="214"/>
                  <a:pt x="744" y="232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tailEnd type="stealth" w="lg" len="lg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959" name="Freeform 127"/>
          <p:cNvSpPr/>
          <p:nvPr/>
        </p:nvSpPr>
        <p:spPr bwMode="auto">
          <a:xfrm>
            <a:off x="2520950" y="1743075"/>
            <a:ext cx="1801813" cy="598488"/>
          </a:xfrm>
          <a:custGeom>
            <a:avLst/>
            <a:gdLst>
              <a:gd name="T0" fmla="*/ 1801812 w 1135"/>
              <a:gd name="T1" fmla="*/ 0 h 377"/>
              <a:gd name="T2" fmla="*/ 925512 w 1135"/>
              <a:gd name="T3" fmla="*/ 215900 h 377"/>
              <a:gd name="T4" fmla="*/ 0 w 1135"/>
              <a:gd name="T5" fmla="*/ 598488 h 37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35" h="377">
                <a:moveTo>
                  <a:pt x="1135" y="0"/>
                </a:moveTo>
                <a:cubicBezTo>
                  <a:pt x="1043" y="23"/>
                  <a:pt x="772" y="73"/>
                  <a:pt x="583" y="136"/>
                </a:cubicBezTo>
                <a:cubicBezTo>
                  <a:pt x="394" y="199"/>
                  <a:pt x="121" y="327"/>
                  <a:pt x="0" y="37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tailEnd type="stealth" w="lg" len="lg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960" name="Freeform 128"/>
          <p:cNvSpPr/>
          <p:nvPr/>
        </p:nvSpPr>
        <p:spPr bwMode="auto">
          <a:xfrm>
            <a:off x="2598738" y="1743075"/>
            <a:ext cx="2460625" cy="574675"/>
          </a:xfrm>
          <a:custGeom>
            <a:avLst/>
            <a:gdLst>
              <a:gd name="T0" fmla="*/ 2460625 w 1550"/>
              <a:gd name="T1" fmla="*/ 0 h 362"/>
              <a:gd name="T2" fmla="*/ 1203325 w 1550"/>
              <a:gd name="T3" fmla="*/ 254000 h 362"/>
              <a:gd name="T4" fmla="*/ 0 w 1550"/>
              <a:gd name="T5" fmla="*/ 574675 h 36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50" h="362">
                <a:moveTo>
                  <a:pt x="1550" y="0"/>
                </a:moveTo>
                <a:cubicBezTo>
                  <a:pt x="1418" y="27"/>
                  <a:pt x="1016" y="100"/>
                  <a:pt x="758" y="160"/>
                </a:cubicBezTo>
                <a:cubicBezTo>
                  <a:pt x="500" y="220"/>
                  <a:pt x="158" y="320"/>
                  <a:pt x="0" y="362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tailEnd type="stealth" w="lg" len="lg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961" name="Freeform 129"/>
          <p:cNvSpPr/>
          <p:nvPr/>
        </p:nvSpPr>
        <p:spPr bwMode="auto">
          <a:xfrm>
            <a:off x="2625725" y="1755775"/>
            <a:ext cx="3119438" cy="563563"/>
          </a:xfrm>
          <a:custGeom>
            <a:avLst/>
            <a:gdLst>
              <a:gd name="T0" fmla="*/ 3119437 w 1965"/>
              <a:gd name="T1" fmla="*/ 0 h 355"/>
              <a:gd name="T2" fmla="*/ 1557337 w 1965"/>
              <a:gd name="T3" fmla="*/ 266700 h 355"/>
              <a:gd name="T4" fmla="*/ 0 w 1965"/>
              <a:gd name="T5" fmla="*/ 563563 h 3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65" h="355">
                <a:moveTo>
                  <a:pt x="1965" y="0"/>
                </a:moveTo>
                <a:cubicBezTo>
                  <a:pt x="1801" y="28"/>
                  <a:pt x="1308" y="109"/>
                  <a:pt x="981" y="168"/>
                </a:cubicBezTo>
                <a:cubicBezTo>
                  <a:pt x="654" y="227"/>
                  <a:pt x="204" y="316"/>
                  <a:pt x="0" y="355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tailEnd type="stealth" w="lg" len="lg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962" name="Freeform 130"/>
          <p:cNvSpPr/>
          <p:nvPr/>
        </p:nvSpPr>
        <p:spPr bwMode="auto">
          <a:xfrm>
            <a:off x="2520950" y="2671763"/>
            <a:ext cx="1801813" cy="341312"/>
          </a:xfrm>
          <a:custGeom>
            <a:avLst/>
            <a:gdLst>
              <a:gd name="T0" fmla="*/ 0 w 1135"/>
              <a:gd name="T1" fmla="*/ 0 h 215"/>
              <a:gd name="T2" fmla="*/ 912812 w 1135"/>
              <a:gd name="T3" fmla="*/ 176212 h 215"/>
              <a:gd name="T4" fmla="*/ 1801812 w 1135"/>
              <a:gd name="T5" fmla="*/ 341312 h 21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35" h="215">
                <a:moveTo>
                  <a:pt x="0" y="0"/>
                </a:moveTo>
                <a:cubicBezTo>
                  <a:pt x="96" y="18"/>
                  <a:pt x="386" y="75"/>
                  <a:pt x="575" y="111"/>
                </a:cubicBezTo>
                <a:cubicBezTo>
                  <a:pt x="764" y="147"/>
                  <a:pt x="1018" y="193"/>
                  <a:pt x="1135" y="215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tailEnd type="stealth" w="lg" len="lg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963" name="Freeform 131"/>
          <p:cNvSpPr/>
          <p:nvPr/>
        </p:nvSpPr>
        <p:spPr bwMode="auto">
          <a:xfrm>
            <a:off x="2560638" y="2673350"/>
            <a:ext cx="2447925" cy="276225"/>
          </a:xfrm>
          <a:custGeom>
            <a:avLst/>
            <a:gdLst>
              <a:gd name="T0" fmla="*/ 0 w 1542"/>
              <a:gd name="T1" fmla="*/ 0 h 174"/>
              <a:gd name="T2" fmla="*/ 1343025 w 1542"/>
              <a:gd name="T3" fmla="*/ 136525 h 174"/>
              <a:gd name="T4" fmla="*/ 2447925 w 1542"/>
              <a:gd name="T5" fmla="*/ 276225 h 1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42" h="174">
                <a:moveTo>
                  <a:pt x="0" y="0"/>
                </a:moveTo>
                <a:cubicBezTo>
                  <a:pt x="141" y="14"/>
                  <a:pt x="589" y="57"/>
                  <a:pt x="846" y="86"/>
                </a:cubicBezTo>
                <a:cubicBezTo>
                  <a:pt x="1103" y="115"/>
                  <a:pt x="1397" y="156"/>
                  <a:pt x="1542" y="174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tailEnd type="stealth" w="lg" len="lg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964" name="Freeform 132"/>
          <p:cNvSpPr/>
          <p:nvPr/>
        </p:nvSpPr>
        <p:spPr bwMode="auto">
          <a:xfrm>
            <a:off x="2562225" y="2662238"/>
            <a:ext cx="3182938" cy="312737"/>
          </a:xfrm>
          <a:custGeom>
            <a:avLst/>
            <a:gdLst>
              <a:gd name="T0" fmla="*/ 0 w 2005"/>
              <a:gd name="T1" fmla="*/ 0 h 197"/>
              <a:gd name="T2" fmla="*/ 1938337 w 2005"/>
              <a:gd name="T3" fmla="*/ 71437 h 197"/>
              <a:gd name="T4" fmla="*/ 3182937 w 2005"/>
              <a:gd name="T5" fmla="*/ 312737 h 1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05" h="197">
                <a:moveTo>
                  <a:pt x="0" y="0"/>
                </a:moveTo>
                <a:cubicBezTo>
                  <a:pt x="203" y="7"/>
                  <a:pt x="887" y="12"/>
                  <a:pt x="1221" y="45"/>
                </a:cubicBezTo>
                <a:cubicBezTo>
                  <a:pt x="1555" y="78"/>
                  <a:pt x="1842" y="165"/>
                  <a:pt x="2005" y="19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tailEnd type="stealth" w="lg" len="lg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965" name="Oval 133"/>
          <p:cNvSpPr>
            <a:spLocks noChangeArrowheads="1"/>
          </p:cNvSpPr>
          <p:nvPr/>
        </p:nvSpPr>
        <p:spPr bwMode="auto">
          <a:xfrm>
            <a:off x="5681663" y="2873375"/>
            <a:ext cx="342900" cy="3429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6966" name="Oval 134"/>
          <p:cNvSpPr>
            <a:spLocks noChangeArrowheads="1"/>
          </p:cNvSpPr>
          <p:nvPr/>
        </p:nvSpPr>
        <p:spPr bwMode="auto">
          <a:xfrm>
            <a:off x="4273550" y="2862263"/>
            <a:ext cx="342900" cy="3429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6967" name="Freeform 135"/>
          <p:cNvSpPr/>
          <p:nvPr/>
        </p:nvSpPr>
        <p:spPr bwMode="auto">
          <a:xfrm>
            <a:off x="4576763" y="3609975"/>
            <a:ext cx="1092200" cy="153988"/>
          </a:xfrm>
          <a:custGeom>
            <a:avLst/>
            <a:gdLst>
              <a:gd name="T0" fmla="*/ 0 w 752"/>
              <a:gd name="T1" fmla="*/ 0 h 97"/>
              <a:gd name="T2" fmla="*/ 557719 w 752"/>
              <a:gd name="T3" fmla="*/ 152400 h 97"/>
              <a:gd name="T4" fmla="*/ 1092200 w 752"/>
              <a:gd name="T5" fmla="*/ 12700 h 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2" h="97">
                <a:moveTo>
                  <a:pt x="0" y="0"/>
                </a:moveTo>
                <a:cubicBezTo>
                  <a:pt x="129" y="47"/>
                  <a:pt x="259" y="95"/>
                  <a:pt x="384" y="96"/>
                </a:cubicBezTo>
                <a:cubicBezTo>
                  <a:pt x="509" y="97"/>
                  <a:pt x="630" y="52"/>
                  <a:pt x="752" y="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76968" name="Object 136"/>
          <p:cNvGraphicFramePr>
            <a:graphicFrameLocks noChangeAspect="1"/>
          </p:cNvGraphicFramePr>
          <p:nvPr/>
        </p:nvGraphicFramePr>
        <p:xfrm>
          <a:off x="4856163" y="3775075"/>
          <a:ext cx="57626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406400" imgH="292100" progId="Equation.DSMT4">
                  <p:embed/>
                </p:oleObj>
              </mc:Choice>
              <mc:Fallback>
                <p:oleObj name="Equation" r:id="rId36" imgW="406400" imgH="292100" progId="Equation.DSMT4">
                  <p:embed/>
                  <p:pic>
                    <p:nvPicPr>
                      <p:cNvPr id="0" name="图片 25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163" y="3775075"/>
                        <a:ext cx="576262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6976" name="Group 144"/>
          <p:cNvGrpSpPr/>
          <p:nvPr/>
        </p:nvGrpSpPr>
        <p:grpSpPr bwMode="auto">
          <a:xfrm>
            <a:off x="6554788" y="1835150"/>
            <a:ext cx="2487612" cy="542925"/>
            <a:chOff x="4198" y="2936"/>
            <a:chExt cx="1123" cy="210"/>
          </a:xfrm>
        </p:grpSpPr>
        <p:sp>
          <p:nvSpPr>
            <p:cNvPr id="376972" name="AutoShape 140"/>
            <p:cNvSpPr>
              <a:spLocks noChangeArrowheads="1"/>
            </p:cNvSpPr>
            <p:nvPr/>
          </p:nvSpPr>
          <p:spPr bwMode="auto">
            <a:xfrm>
              <a:off x="4198" y="2936"/>
              <a:ext cx="1123" cy="210"/>
            </a:xfrm>
            <a:prstGeom prst="wedgeRectCallout">
              <a:avLst>
                <a:gd name="adj1" fmla="val -64574"/>
                <a:gd name="adj2" fmla="val -20477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defRPr/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sp>
          <p:nvSpPr>
            <p:cNvPr id="4136" name="WordArt 141"/>
            <p:cNvSpPr>
              <a:spLocks noChangeArrowheads="1" noChangeShapeType="1" noTextEdit="1"/>
            </p:cNvSpPr>
            <p:nvPr/>
          </p:nvSpPr>
          <p:spPr bwMode="auto">
            <a:xfrm>
              <a:off x="4647" y="3039"/>
              <a:ext cx="136" cy="1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00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-</a:t>
              </a:r>
              <a:endParaRPr lang="zh-CN" altLang="en-US" sz="3600" b="1" kern="10">
                <a:gradFill rotWithShape="1">
                  <a:gsLst>
                    <a:gs pos="0">
                      <a:srgbClr val="FF0000"/>
                    </a:gs>
                    <a:gs pos="50000">
                      <a:srgbClr val="FFFF0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137" name="WordArt 143"/>
            <p:cNvSpPr>
              <a:spLocks noChangeArrowheads="1" noChangeShapeType="1" noTextEdit="1"/>
            </p:cNvSpPr>
            <p:nvPr/>
          </p:nvSpPr>
          <p:spPr bwMode="auto">
            <a:xfrm>
              <a:off x="4240" y="2969"/>
              <a:ext cx="1026" cy="1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635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00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离散型  离散型</a:t>
              </a:r>
            </a:p>
          </p:txBody>
        </p:sp>
      </p:grpSp>
      <p:sp>
        <p:nvSpPr>
          <p:cNvPr id="59" name="WordArt 102"/>
          <p:cNvSpPr>
            <a:spLocks noChangeArrowheads="1" noChangeShapeType="1" noTextEdit="1"/>
          </p:cNvSpPr>
          <p:nvPr/>
        </p:nvSpPr>
        <p:spPr bwMode="auto">
          <a:xfrm>
            <a:off x="196850" y="40020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120000"/>
              </a:lnSpc>
              <a:defRPr/>
            </a:pPr>
            <a:r>
              <a:rPr kumimoji="1"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CCFF99"/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6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6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76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6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6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7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1000"/>
                                        <p:tgtEl>
                                          <p:spTgt spid="376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2" dur="1000"/>
                                        <p:tgtEl>
                                          <p:spTgt spid="376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1000"/>
                                        <p:tgtEl>
                                          <p:spTgt spid="376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6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6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6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6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3769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3769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8" dur="1000"/>
                                        <p:tgtEl>
                                          <p:spTgt spid="376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2" dur="1000"/>
                                        <p:tgtEl>
                                          <p:spTgt spid="376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76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76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6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76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376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3769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4" dur="1000"/>
                                        <p:tgtEl>
                                          <p:spTgt spid="376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8" dur="1000"/>
                                        <p:tgtEl>
                                          <p:spTgt spid="376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76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76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76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76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76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3769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3769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0" dur="1000"/>
                                        <p:tgtEl>
                                          <p:spTgt spid="376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4" dur="1000"/>
                                        <p:tgtEl>
                                          <p:spTgt spid="37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76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76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7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76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76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76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3769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376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76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76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7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6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76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7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8" dur="1000"/>
                                        <p:tgtEl>
                                          <p:spTgt spid="37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76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76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7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1000"/>
                                        <p:tgtEl>
                                          <p:spTgt spid="3769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3769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1000"/>
                                        <p:tgtEl>
                                          <p:spTgt spid="376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376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1000"/>
                                        <p:tgtEl>
                                          <p:spTgt spid="376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1000"/>
                                        <p:tgtEl>
                                          <p:spTgt spid="376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861 0 " pathEditMode="relative" ptsTypes="AA">
                                      <p:cBhvr>
                                        <p:cTn id="185" dur="1000" fill="hold"/>
                                        <p:tgtEl>
                                          <p:spTgt spid="3769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861 0 " pathEditMode="relative" ptsTypes="AA">
                                      <p:cBhvr>
                                        <p:cTn id="187" dur="1000" fill="hold"/>
                                        <p:tgtEl>
                                          <p:spTgt spid="3769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-0.04444 -0.06296 " pathEditMode="relative" ptsTypes="AA">
                                      <p:cBhvr>
                                        <p:cTn id="189" dur="1000" fill="hold"/>
                                        <p:tgtEl>
                                          <p:spTgt spid="3769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0.00047 L 0.20764 0.00047 " pathEditMode="relative" rAng="0" ptsTypes="AA">
                                      <p:cBhvr>
                                        <p:cTn id="191" dur="1000" fill="hold"/>
                                        <p:tgtEl>
                                          <p:spTgt spid="3769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5" y="0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1 0.00047 L 0.21251 0.00047 " pathEditMode="relative" rAng="0" ptsTypes="AA">
                                      <p:cBhvr>
                                        <p:cTn id="193" dur="1000" fill="hold"/>
                                        <p:tgtEl>
                                          <p:spTgt spid="3769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99" y="0"/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7.40741E-7 L 0.03195 -7.40741E-7 " pathEditMode="relative" rAng="0" ptsTypes="AA">
                                      <p:cBhvr>
                                        <p:cTn id="195" dur="1000" fill="hold"/>
                                        <p:tgtEl>
                                          <p:spTgt spid="3769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37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000"/>
                            </p:stCondLst>
                            <p:childTnLst>
                              <p:par>
                                <p:cTn id="20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37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37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37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376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376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37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376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376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37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376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376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37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376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376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37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376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376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376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907" grpId="0" animBg="1"/>
      <p:bldP spid="376918" grpId="0" animBg="1"/>
      <p:bldP spid="376935" grpId="0" animBg="1"/>
      <p:bldP spid="376956" grpId="0" animBg="1"/>
      <p:bldP spid="376956" grpId="1" animBg="1"/>
      <p:bldP spid="376958" grpId="0" animBg="1"/>
      <p:bldP spid="376958" grpId="1" animBg="1"/>
      <p:bldP spid="376959" grpId="0" animBg="1"/>
      <p:bldP spid="376959" grpId="1" animBg="1"/>
      <p:bldP spid="376960" grpId="0" animBg="1"/>
      <p:bldP spid="376960" grpId="1" animBg="1"/>
      <p:bldP spid="376961" grpId="0" animBg="1"/>
      <p:bldP spid="376961" grpId="1" animBg="1"/>
      <p:bldP spid="376962" grpId="0" animBg="1"/>
      <p:bldP spid="376962" grpId="1" animBg="1"/>
      <p:bldP spid="376963" grpId="0" animBg="1"/>
      <p:bldP spid="376963" grpId="1" animBg="1"/>
      <p:bldP spid="376964" grpId="0" animBg="1"/>
      <p:bldP spid="376964" grpId="1" animBg="1"/>
      <p:bldP spid="376965" grpId="0" animBg="1"/>
      <p:bldP spid="376965" grpId="1" animBg="1"/>
      <p:bldP spid="376966" grpId="0" animBg="1"/>
      <p:bldP spid="376966" grpId="1" animBg="1"/>
      <p:bldP spid="376967" grpId="0" animBg="1"/>
      <p:bldP spid="37696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26"/>
          <p:cNvSpPr>
            <a:spLocks noChangeArrowheads="1" noChangeShapeType="1" noTextEdit="1"/>
          </p:cNvSpPr>
          <p:nvPr/>
        </p:nvSpPr>
        <p:spPr bwMode="auto">
          <a:xfrm>
            <a:off x="852488" y="69056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aphicFrame>
        <p:nvGraphicFramePr>
          <p:cNvPr id="3" name="Object 28"/>
          <p:cNvGraphicFramePr>
            <a:graphicFrameLocks noChangeAspect="1"/>
          </p:cNvGraphicFramePr>
          <p:nvPr/>
        </p:nvGraphicFramePr>
        <p:xfrm>
          <a:off x="2824163" y="1087438"/>
          <a:ext cx="3565525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900" imgH="863600" progId="Equation.DSMT4">
                  <p:embed/>
                </p:oleObj>
              </mc:Choice>
              <mc:Fallback>
                <p:oleObj name="Equation" r:id="rId2" imgW="2247900" imgH="863600" progId="Equation.DSMT4">
                  <p:embed/>
                  <p:pic>
                    <p:nvPicPr>
                      <p:cNvPr id="0" name="图片 290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1087438"/>
                        <a:ext cx="3565525" cy="128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0"/>
          <p:cNvGrpSpPr/>
          <p:nvPr/>
        </p:nvGrpSpPr>
        <p:grpSpPr bwMode="auto">
          <a:xfrm>
            <a:off x="1327150" y="557213"/>
            <a:ext cx="3902075" cy="520700"/>
            <a:chOff x="630" y="503"/>
            <a:chExt cx="2458" cy="328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630" y="503"/>
              <a:ext cx="7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  <p:graphicFrame>
          <p:nvGraphicFramePr>
            <p:cNvPr id="6" name="Object 27"/>
            <p:cNvGraphicFramePr>
              <a:graphicFrameLocks noChangeAspect="1"/>
            </p:cNvGraphicFramePr>
            <p:nvPr/>
          </p:nvGraphicFramePr>
          <p:xfrm>
            <a:off x="900" y="553"/>
            <a:ext cx="142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422400" imgH="292100" progId="Equation.DSMT4">
                    <p:embed/>
                  </p:oleObj>
                </mc:Choice>
                <mc:Fallback>
                  <p:oleObj name="Equation" r:id="rId4" imgW="1422400" imgH="292100" progId="Equation.DSMT4">
                    <p:embed/>
                    <p:pic>
                      <p:nvPicPr>
                        <p:cNvPr id="0" name="图片 290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0" y="553"/>
                          <a:ext cx="142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29"/>
            <p:cNvSpPr txBox="1">
              <a:spLocks noChangeArrowheads="1"/>
            </p:cNvSpPr>
            <p:nvPr/>
          </p:nvSpPr>
          <p:spPr bwMode="auto">
            <a:xfrm>
              <a:off x="2233" y="504"/>
              <a:ext cx="8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定义</a:t>
              </a:r>
            </a:p>
          </p:txBody>
        </p:sp>
      </p:grpSp>
      <p:grpSp>
        <p:nvGrpSpPr>
          <p:cNvPr id="8" name="Group 32"/>
          <p:cNvGrpSpPr/>
          <p:nvPr/>
        </p:nvGrpSpPr>
        <p:grpSpPr bwMode="auto">
          <a:xfrm>
            <a:off x="47625" y="2316163"/>
            <a:ext cx="3516313" cy="519112"/>
            <a:chOff x="224" y="1706"/>
            <a:chExt cx="2215" cy="327"/>
          </a:xfrm>
        </p:grpSpPr>
        <p:sp>
          <p:nvSpPr>
            <p:cNvPr id="9" name="Rectangle 20"/>
            <p:cNvSpPr>
              <a:spLocks noChangeArrowheads="1"/>
            </p:cNvSpPr>
            <p:nvPr/>
          </p:nvSpPr>
          <p:spPr bwMode="auto">
            <a:xfrm>
              <a:off x="224" y="1706"/>
              <a:ext cx="2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求</a:t>
              </a:r>
              <a:r>
                <a:rPr kumimoji="1" lang="zh-CN" altLang="en-US" sz="1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i="1" dirty="0">
                  <a:latin typeface="黑体" panose="02010609060101010101" pitchFamily="2" charset="-122"/>
                  <a:ea typeface="黑体" panose="02010609060101010101" pitchFamily="2" charset="-122"/>
                </a:rPr>
                <a:t>    </a:t>
              </a: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的频率函数</a:t>
              </a:r>
              <a:r>
                <a:rPr kumimoji="1"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</a:p>
          </p:txBody>
        </p:sp>
        <p:graphicFrame>
          <p:nvGraphicFramePr>
            <p:cNvPr id="10" name="Object 31"/>
            <p:cNvGraphicFramePr>
              <a:graphicFrameLocks noChangeAspect="1"/>
            </p:cNvGraphicFramePr>
            <p:nvPr/>
          </p:nvGraphicFramePr>
          <p:xfrm>
            <a:off x="496" y="1762"/>
            <a:ext cx="550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46100" imgH="254000" progId="Equation.DSMT4">
                    <p:embed/>
                  </p:oleObj>
                </mc:Choice>
                <mc:Fallback>
                  <p:oleObj name="Equation" r:id="rId6" imgW="546100" imgH="254000" progId="Equation.DSMT4">
                    <p:embed/>
                    <p:pic>
                      <p:nvPicPr>
                        <p:cNvPr id="0" name="图片 290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" y="1762"/>
                          <a:ext cx="550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61"/>
          <p:cNvGrpSpPr/>
          <p:nvPr/>
        </p:nvGrpSpPr>
        <p:grpSpPr bwMode="auto">
          <a:xfrm>
            <a:off x="6310313" y="2154238"/>
            <a:ext cx="2522537" cy="530225"/>
            <a:chOff x="4198" y="2936"/>
            <a:chExt cx="1043" cy="210"/>
          </a:xfrm>
        </p:grpSpPr>
        <p:sp>
          <p:nvSpPr>
            <p:cNvPr id="12" name="AutoShape 62"/>
            <p:cNvSpPr>
              <a:spLocks noChangeArrowheads="1"/>
            </p:cNvSpPr>
            <p:nvPr/>
          </p:nvSpPr>
          <p:spPr bwMode="auto">
            <a:xfrm>
              <a:off x="4198" y="2936"/>
              <a:ext cx="1043" cy="210"/>
            </a:xfrm>
            <a:prstGeom prst="wedgeRectCallout">
              <a:avLst>
                <a:gd name="adj1" fmla="val -64574"/>
                <a:gd name="adj2" fmla="val -20477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defRPr/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sp>
          <p:nvSpPr>
            <p:cNvPr id="13" name="WordArt 63"/>
            <p:cNvSpPr>
              <a:spLocks noChangeArrowheads="1" noChangeShapeType="1" noTextEdit="1"/>
            </p:cNvSpPr>
            <p:nvPr/>
          </p:nvSpPr>
          <p:spPr bwMode="auto">
            <a:xfrm>
              <a:off x="4647" y="3039"/>
              <a:ext cx="136" cy="1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00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-</a:t>
              </a:r>
              <a:endParaRPr lang="zh-CN" altLang="en-US" sz="3600" b="1" kern="10">
                <a:gradFill rotWithShape="1">
                  <a:gsLst>
                    <a:gs pos="0">
                      <a:srgbClr val="FF0000"/>
                    </a:gs>
                    <a:gs pos="50000">
                      <a:srgbClr val="FFFF0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4" name="WordArt 64"/>
            <p:cNvSpPr>
              <a:spLocks noChangeArrowheads="1" noChangeShapeType="1" noTextEdit="1"/>
            </p:cNvSpPr>
            <p:nvPr/>
          </p:nvSpPr>
          <p:spPr bwMode="auto">
            <a:xfrm>
              <a:off x="4240" y="2969"/>
              <a:ext cx="947" cy="1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635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00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连续型  离散型</a:t>
              </a:r>
            </a:p>
          </p:txBody>
        </p:sp>
      </p:grpSp>
      <p:sp>
        <p:nvSpPr>
          <p:cNvPr id="15" name="WordArt 25"/>
          <p:cNvSpPr>
            <a:spLocks noChangeArrowheads="1" noChangeShapeType="1" noTextEdit="1"/>
          </p:cNvSpPr>
          <p:nvPr/>
        </p:nvSpPr>
        <p:spPr bwMode="auto">
          <a:xfrm>
            <a:off x="884238" y="2870200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120000"/>
              </a:lnSpc>
              <a:defRPr/>
            </a:pPr>
            <a:r>
              <a:rPr kumimoji="1"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0070C0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grpSp>
        <p:nvGrpSpPr>
          <p:cNvPr id="16" name="Group 37"/>
          <p:cNvGrpSpPr/>
          <p:nvPr/>
        </p:nvGrpSpPr>
        <p:grpSpPr bwMode="auto">
          <a:xfrm>
            <a:off x="1330325" y="2754313"/>
            <a:ext cx="5443538" cy="534987"/>
            <a:chOff x="838" y="1735"/>
            <a:chExt cx="3429" cy="337"/>
          </a:xfrm>
        </p:grpSpPr>
        <p:graphicFrame>
          <p:nvGraphicFramePr>
            <p:cNvPr id="17" name="Object 33"/>
            <p:cNvGraphicFramePr>
              <a:graphicFrameLocks noChangeAspect="1"/>
            </p:cNvGraphicFramePr>
            <p:nvPr/>
          </p:nvGraphicFramePr>
          <p:xfrm>
            <a:off x="838" y="1796"/>
            <a:ext cx="192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930400" imgH="292100" progId="Equation.DSMT4">
                    <p:embed/>
                  </p:oleObj>
                </mc:Choice>
                <mc:Fallback>
                  <p:oleObj name="Equation" r:id="rId8" imgW="1930400" imgH="292100" progId="Equation.DSMT4">
                    <p:embed/>
                    <p:pic>
                      <p:nvPicPr>
                        <p:cNvPr id="0" name="图片 290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" y="1796"/>
                          <a:ext cx="1927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ectangle 35"/>
            <p:cNvSpPr>
              <a:spLocks noChangeArrowheads="1"/>
            </p:cNvSpPr>
            <p:nvPr/>
          </p:nvSpPr>
          <p:spPr bwMode="auto">
            <a:xfrm>
              <a:off x="2643" y="1735"/>
              <a:ext cx="1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的频率函数为</a:t>
              </a:r>
            </a:p>
          </p:txBody>
        </p:sp>
      </p:grpSp>
      <p:graphicFrame>
        <p:nvGraphicFramePr>
          <p:cNvPr id="19" name="Object 38"/>
          <p:cNvGraphicFramePr>
            <a:graphicFrameLocks noChangeAspect="1"/>
          </p:cNvGraphicFramePr>
          <p:nvPr/>
        </p:nvGraphicFramePr>
        <p:xfrm>
          <a:off x="1657350" y="3282950"/>
          <a:ext cx="39703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01900" imgH="292100" progId="Equation.DSMT4">
                  <p:embed/>
                </p:oleObj>
              </mc:Choice>
              <mc:Fallback>
                <p:oleObj name="Equation" r:id="rId10" imgW="2501900" imgH="292100" progId="Equation.DSMT4">
                  <p:embed/>
                  <p:pic>
                    <p:nvPicPr>
                      <p:cNvPr id="0" name="图片 290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3282950"/>
                        <a:ext cx="397033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9"/>
          <p:cNvGraphicFramePr>
            <a:graphicFrameLocks noChangeAspect="1"/>
          </p:cNvGraphicFramePr>
          <p:nvPr/>
        </p:nvGraphicFramePr>
        <p:xfrm>
          <a:off x="2944813" y="3673475"/>
          <a:ext cx="1614487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16000" imgH="419100" progId="Equation.DSMT4">
                  <p:embed/>
                </p:oleObj>
              </mc:Choice>
              <mc:Fallback>
                <p:oleObj name="Equation" r:id="rId12" imgW="1016000" imgH="419100" progId="Equation.DSMT4">
                  <p:embed/>
                  <p:pic>
                    <p:nvPicPr>
                      <p:cNvPr id="0" name="图片 290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813" y="3673475"/>
                        <a:ext cx="1614487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0"/>
          <p:cNvGraphicFramePr>
            <a:graphicFrameLocks noChangeAspect="1"/>
          </p:cNvGraphicFramePr>
          <p:nvPr/>
        </p:nvGraphicFramePr>
        <p:xfrm>
          <a:off x="4448175" y="3798888"/>
          <a:ext cx="100965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35000" imgH="254000" progId="Equation.DSMT4">
                  <p:embed/>
                </p:oleObj>
              </mc:Choice>
              <mc:Fallback>
                <p:oleObj name="Equation" r:id="rId14" imgW="635000" imgH="254000" progId="Equation.DSMT4">
                  <p:embed/>
                  <p:pic>
                    <p:nvPicPr>
                      <p:cNvPr id="0" name="图片 290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175" y="3798888"/>
                        <a:ext cx="100965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1"/>
          <p:cNvGraphicFramePr>
            <a:graphicFrameLocks noChangeAspect="1"/>
          </p:cNvGraphicFramePr>
          <p:nvPr/>
        </p:nvGraphicFramePr>
        <p:xfrm>
          <a:off x="1628775" y="4278313"/>
          <a:ext cx="43735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55900" imgH="292100" progId="Equation.DSMT4">
                  <p:embed/>
                </p:oleObj>
              </mc:Choice>
              <mc:Fallback>
                <p:oleObj name="Equation" r:id="rId16" imgW="2755900" imgH="292100" progId="Equation.DSMT4">
                  <p:embed/>
                  <p:pic>
                    <p:nvPicPr>
                      <p:cNvPr id="0" name="图片 290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4278313"/>
                        <a:ext cx="437356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2"/>
          <p:cNvGraphicFramePr>
            <a:graphicFrameLocks noChangeAspect="1"/>
          </p:cNvGraphicFramePr>
          <p:nvPr/>
        </p:nvGraphicFramePr>
        <p:xfrm>
          <a:off x="5910263" y="4292600"/>
          <a:ext cx="100965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35000" imgH="254000" progId="Equation.DSMT4">
                  <p:embed/>
                </p:oleObj>
              </mc:Choice>
              <mc:Fallback>
                <p:oleObj name="Equation" r:id="rId18" imgW="635000" imgH="254000" progId="Equation.DSMT4">
                  <p:embed/>
                  <p:pic>
                    <p:nvPicPr>
                      <p:cNvPr id="0" name="图片 290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0263" y="4292600"/>
                        <a:ext cx="100965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3"/>
          <p:cNvGraphicFramePr>
            <a:graphicFrameLocks noChangeAspect="1"/>
          </p:cNvGraphicFramePr>
          <p:nvPr/>
        </p:nvGraphicFramePr>
        <p:xfrm>
          <a:off x="1587500" y="4746625"/>
          <a:ext cx="396716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01900" imgH="292100" progId="Equation.DSMT4">
                  <p:embed/>
                </p:oleObj>
              </mc:Choice>
              <mc:Fallback>
                <p:oleObj name="Equation" r:id="rId20" imgW="2501900" imgH="292100" progId="Equation.DSMT4">
                  <p:embed/>
                  <p:pic>
                    <p:nvPicPr>
                      <p:cNvPr id="0" name="图片 290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4746625"/>
                        <a:ext cx="3967163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44"/>
          <p:cNvGraphicFramePr>
            <a:graphicFrameLocks noChangeAspect="1"/>
          </p:cNvGraphicFramePr>
          <p:nvPr/>
        </p:nvGraphicFramePr>
        <p:xfrm>
          <a:off x="5410200" y="5214938"/>
          <a:ext cx="100965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635000" imgH="254000" progId="Equation.DSMT4">
                  <p:embed/>
                </p:oleObj>
              </mc:Choice>
              <mc:Fallback>
                <p:oleObj name="Equation" r:id="rId22" imgW="635000" imgH="254000" progId="Equation.DSMT4">
                  <p:embed/>
                  <p:pic>
                    <p:nvPicPr>
                      <p:cNvPr id="0" name="图片 290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214938"/>
                        <a:ext cx="100965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45"/>
          <p:cNvGrpSpPr/>
          <p:nvPr/>
        </p:nvGrpSpPr>
        <p:grpSpPr bwMode="auto">
          <a:xfrm>
            <a:off x="98425" y="5451475"/>
            <a:ext cx="3194050" cy="541338"/>
            <a:chOff x="324" y="3238"/>
            <a:chExt cx="2012" cy="341"/>
          </a:xfrm>
        </p:grpSpPr>
        <p:sp>
          <p:nvSpPr>
            <p:cNvPr id="28" name="Rectangle 46"/>
            <p:cNvSpPr>
              <a:spLocks noChangeArrowheads="1"/>
            </p:cNvSpPr>
            <p:nvPr/>
          </p:nvSpPr>
          <p:spPr bwMode="auto">
            <a:xfrm>
              <a:off x="324" y="3238"/>
              <a:ext cx="2012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即</a:t>
              </a:r>
              <a:r>
                <a:rPr kumimoji="1" lang="zh-CN" altLang="en-US" sz="1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i="1" dirty="0"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的频率函数为</a:t>
              </a:r>
            </a:p>
          </p:txBody>
        </p:sp>
        <p:graphicFrame>
          <p:nvGraphicFramePr>
            <p:cNvPr id="29" name="Object 47"/>
            <p:cNvGraphicFramePr>
              <a:graphicFrameLocks noChangeAspect="1"/>
            </p:cNvGraphicFramePr>
            <p:nvPr/>
          </p:nvGraphicFramePr>
          <p:xfrm>
            <a:off x="642" y="3333"/>
            <a:ext cx="23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28600" imgH="228600" progId="Equation.DSMT4">
                    <p:embed/>
                  </p:oleObj>
                </mc:Choice>
                <mc:Fallback>
                  <p:oleObj name="Equation" r:id="rId24" imgW="228600" imgH="228600" progId="Equation.DSMT4">
                    <p:embed/>
                    <p:pic>
                      <p:nvPicPr>
                        <p:cNvPr id="0" name="图片 290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2" y="3333"/>
                          <a:ext cx="233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Object 48"/>
          <p:cNvGraphicFramePr>
            <a:graphicFrameLocks noChangeAspect="1"/>
          </p:cNvGraphicFramePr>
          <p:nvPr/>
        </p:nvGraphicFramePr>
        <p:xfrm>
          <a:off x="2890838" y="5942013"/>
          <a:ext cx="32956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070100" imgH="533400" progId="Equation.DSMT4">
                  <p:embed/>
                </p:oleObj>
              </mc:Choice>
              <mc:Fallback>
                <p:oleObj name="Equation" r:id="rId26" imgW="2070100" imgH="533400" progId="Equation.DSMT4">
                  <p:embed/>
                  <p:pic>
                    <p:nvPicPr>
                      <p:cNvPr id="0" name="图片 290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5942013"/>
                        <a:ext cx="329565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60"/>
          <p:cNvGraphicFramePr>
            <a:graphicFrameLocks noChangeAspect="1"/>
          </p:cNvGraphicFramePr>
          <p:nvPr/>
        </p:nvGraphicFramePr>
        <p:xfrm>
          <a:off x="2911475" y="5192713"/>
          <a:ext cx="26225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651000" imgH="292100" progId="Equation.DSMT4">
                  <p:embed/>
                </p:oleObj>
              </mc:Choice>
              <mc:Fallback>
                <p:oleObj name="Equation" r:id="rId28" imgW="1651000" imgH="292100" progId="Equation.DSMT4">
                  <p:embed/>
                  <p:pic>
                    <p:nvPicPr>
                      <p:cNvPr id="0" name="图片 290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5" y="5192713"/>
                        <a:ext cx="26225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8"/>
          <p:cNvSpPr txBox="1">
            <a:spLocks noChangeArrowheads="1"/>
          </p:cNvSpPr>
          <p:nvPr/>
        </p:nvSpPr>
        <p:spPr bwMode="auto">
          <a:xfrm>
            <a:off x="696912" y="814388"/>
            <a:ext cx="7907535" cy="17160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539750" indent="-539750" algn="just">
              <a:lnSpc>
                <a:spcPct val="120000"/>
              </a:lnSpc>
              <a:spcBef>
                <a:spcPct val="20000"/>
              </a:spcBef>
              <a:tabLst>
                <a:tab pos="518795" algn="l"/>
              </a:tabLst>
              <a:defRPr/>
            </a:pPr>
            <a:r>
              <a:rPr kumimoji="1" lang="zh-CN" altLang="en-US" sz="25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儿童智商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 </a:t>
            </a:r>
          </a:p>
          <a:p>
            <a:pPr marL="539750" indent="-539750" algn="just">
              <a:lnSpc>
                <a:spcPct val="120000"/>
              </a:lnSpc>
              <a:spcBef>
                <a:spcPct val="20000"/>
              </a:spcBef>
              <a:tabLst>
                <a:tab pos="518795" algn="l"/>
              </a:tabLst>
              <a:defRPr/>
            </a:pP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设儿童智商 </a:t>
            </a:r>
            <a:r>
              <a:rPr kumimoji="1" lang="en-US" altLang="zh-CN" sz="25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 ~ N</a:t>
            </a:r>
            <a:r>
              <a:rPr kumimoji="1" lang="en-US" altLang="zh-CN" sz="25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(100, 100),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将儿童按智商分为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类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类标号 </a:t>
            </a:r>
            <a:r>
              <a:rPr kumimoji="1" lang="en-US" altLang="zh-CN" sz="25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Y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规定如下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endParaRPr kumimoji="1"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390650" y="2479675"/>
          <a:ext cx="3262313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33600" imgH="952500" progId="Equation.DSMT4">
                  <p:embed/>
                </p:oleObj>
              </mc:Choice>
              <mc:Fallback>
                <p:oleObj name="Equation" r:id="rId2" imgW="2133600" imgH="952500" progId="Equation.DSMT4">
                  <p:embed/>
                  <p:pic>
                    <p:nvPicPr>
                      <p:cNvPr id="0" name="图片 3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2479675"/>
                        <a:ext cx="3262313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366017" y="4024313"/>
            <a:ext cx="2927404" cy="592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Bef>
                <a:spcPct val="20000"/>
              </a:spcBef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求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的频率函数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 </a:t>
            </a:r>
            <a:endParaRPr kumimoji="1"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497013" y="5040313"/>
          <a:ext cx="423703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70100" imgH="533400" progId="Equation.DSMT4">
                  <p:embed/>
                </p:oleObj>
              </mc:Choice>
              <mc:Fallback>
                <p:oleObj name="Equation" r:id="rId4" imgW="2070100" imgH="533400" progId="Equation.DSMT4">
                  <p:embed/>
                  <p:pic>
                    <p:nvPicPr>
                      <p:cNvPr id="0" name="图片 3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5040313"/>
                        <a:ext cx="4237037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WordArt 26"/>
          <p:cNvSpPr>
            <a:spLocks noChangeArrowheads="1" noChangeShapeType="1" noTextEdit="1"/>
          </p:cNvSpPr>
          <p:nvPr/>
        </p:nvSpPr>
        <p:spPr bwMode="auto">
          <a:xfrm>
            <a:off x="776288" y="95567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7" name="WordArt 27"/>
          <p:cNvSpPr>
            <a:spLocks noChangeArrowheads="1" noChangeShapeType="1" noTextEdit="1"/>
          </p:cNvSpPr>
          <p:nvPr/>
        </p:nvSpPr>
        <p:spPr bwMode="auto">
          <a:xfrm>
            <a:off x="903288" y="5040313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120000"/>
              </a:lnSpc>
              <a:defRPr/>
            </a:pPr>
            <a:r>
              <a:rPr kumimoji="1"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CCFF99"/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pic>
        <p:nvPicPr>
          <p:cNvPr id="8" name="Picture 17" descr="http://s3.sinaimg.cn/mw690/53e88c6bgde4a3d654632&amp;69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564904"/>
            <a:ext cx="3563511" cy="23255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latinLnBrk="1">
              <a:spcBef>
                <a:spcPct val="0"/>
              </a:spcBef>
            </a:pPr>
            <a:fld id="{9A0DB2DC-4C9A-4742-B13C-FB6460FD3503}" type="slidenum">
              <a:rPr lang="ko-KR" altLang="en-US" sz="1400" dirty="0">
                <a:solidFill>
                  <a:srgbClr val="5E5D2F"/>
                </a:solidFill>
                <a:latin typeface="-쉬리M" pitchFamily="18" charset="-127"/>
                <a:ea typeface="-쉬리M" pitchFamily="18" charset="-127"/>
              </a:rPr>
              <a:t>7</a:t>
            </a:fld>
            <a:endParaRPr lang="ko-KR" altLang="en-US" sz="1400" dirty="0">
              <a:solidFill>
                <a:srgbClr val="5E5D2F"/>
              </a:solidFill>
              <a:latin typeface="-쉬리M" pitchFamily="18" charset="-127"/>
              <a:ea typeface="-쉬리M" pitchFamily="18" charset="-127"/>
            </a:endParaRPr>
          </a:p>
        </p:txBody>
      </p:sp>
      <p:sp>
        <p:nvSpPr>
          <p:cNvPr id="446467" name="文本占位符 446466"/>
          <p:cNvSpPr>
            <a:spLocks noGrp="1"/>
          </p:cNvSpPr>
          <p:nvPr>
            <p:ph type="body" sz="half" idx="1"/>
          </p:nvPr>
        </p:nvSpPr>
        <p:spPr>
          <a:xfrm>
            <a:off x="977583" y="720408"/>
            <a:ext cx="7407275" cy="990600"/>
          </a:xfrm>
        </p:spPr>
        <p:txBody>
          <a:bodyPr anchor="t"/>
          <a:lstStyle/>
          <a:p>
            <a:pPr marL="627380" indent="-627380">
              <a:buClrTx/>
              <a:buSzTx/>
              <a:buFontTx/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一般，若已知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的概率分布，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Y=g(X)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，求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    	 概率分布的过程为：</a:t>
            </a:r>
            <a:endParaRPr lang="zh-CN" altLang="en-US" sz="2800" dirty="0">
              <a:solidFill>
                <a:srgbClr val="CC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46469" name="内容占位符 446468"/>
          <p:cNvGraphicFramePr>
            <a:graphicFrameLocks noGrp="1"/>
          </p:cNvGraphicFramePr>
          <p:nvPr>
            <p:ph sz="quarter" idx="2"/>
          </p:nvPr>
        </p:nvGraphicFramePr>
        <p:xfrm>
          <a:off x="1398746" y="1917542"/>
          <a:ext cx="5360670" cy="1475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767330" imgH="761365" progId="Equation.DSMT4">
                  <p:embed/>
                </p:oleObj>
              </mc:Choice>
              <mc:Fallback>
                <p:oleObj r:id="rId2" imgW="2767330" imgH="761365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98746" y="1917542"/>
                        <a:ext cx="5360670" cy="147510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480" name="十字星 446479"/>
          <p:cNvSpPr/>
          <p:nvPr/>
        </p:nvSpPr>
        <p:spPr>
          <a:xfrm>
            <a:off x="1264920" y="4194493"/>
            <a:ext cx="276225" cy="22225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6481" name="矩形 446480"/>
          <p:cNvSpPr/>
          <p:nvPr/>
        </p:nvSpPr>
        <p:spPr>
          <a:xfrm>
            <a:off x="1670368" y="4056380"/>
            <a:ext cx="7407275" cy="9159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627380" indent="-627380" latinLnBrk="1">
              <a:buClr>
                <a:srgbClr val="5E5D2F"/>
              </a:buClr>
            </a:pPr>
            <a:r>
              <a:rPr lang="zh-CN" altLang="en-US" sz="2800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关键是找出等价事件。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6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6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bldLvl="0" animBg="1"/>
      <p:bldP spid="4464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WordArt 27"/>
          <p:cNvSpPr>
            <a:spLocks noChangeArrowheads="1" noChangeShapeType="1" noTextEdit="1"/>
          </p:cNvSpPr>
          <p:nvPr/>
        </p:nvSpPr>
        <p:spPr bwMode="auto">
          <a:xfrm>
            <a:off x="896938" y="2959100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120000"/>
              </a:lnSpc>
              <a:defRPr/>
            </a:pPr>
            <a:r>
              <a:rPr kumimoji="1"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0070C0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12" name="WordArt 28"/>
          <p:cNvSpPr>
            <a:spLocks noChangeArrowheads="1" noChangeShapeType="1" noTextEdit="1"/>
          </p:cNvSpPr>
          <p:nvPr/>
        </p:nvSpPr>
        <p:spPr bwMode="auto">
          <a:xfrm>
            <a:off x="865188" y="112236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13" name="Group 31"/>
          <p:cNvGrpSpPr/>
          <p:nvPr/>
        </p:nvGrpSpPr>
        <p:grpSpPr bwMode="auto">
          <a:xfrm>
            <a:off x="1352550" y="987425"/>
            <a:ext cx="3752850" cy="519113"/>
            <a:chOff x="852" y="646"/>
            <a:chExt cx="2364" cy="327"/>
          </a:xfrm>
        </p:grpSpPr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852" y="646"/>
              <a:ext cx="23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r>
                <a:rPr kumimoji="1" lang="zh-CN" altLang="en-US" sz="1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   的密度函数为</a:t>
              </a:r>
            </a:p>
          </p:txBody>
        </p:sp>
        <p:graphicFrame>
          <p:nvGraphicFramePr>
            <p:cNvPr id="15" name="Object 30"/>
            <p:cNvGraphicFramePr>
              <a:graphicFrameLocks noChangeAspect="1"/>
            </p:cNvGraphicFramePr>
            <p:nvPr/>
          </p:nvGraphicFramePr>
          <p:xfrm>
            <a:off x="1154" y="715"/>
            <a:ext cx="552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924800" imgH="3657600" progId="Equation.DSMT4">
                    <p:embed/>
                  </p:oleObj>
                </mc:Choice>
                <mc:Fallback>
                  <p:oleObj name="Equation" r:id="rId2" imgW="7924800" imgH="3657600" progId="Equation.DSMT4">
                    <p:embed/>
                    <p:pic>
                      <p:nvPicPr>
                        <p:cNvPr id="0" name="图片 300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4" y="715"/>
                          <a:ext cx="552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65"/>
          <p:cNvGrpSpPr/>
          <p:nvPr/>
        </p:nvGrpSpPr>
        <p:grpSpPr bwMode="auto">
          <a:xfrm>
            <a:off x="3009900" y="1338263"/>
            <a:ext cx="3632200" cy="1252537"/>
            <a:chOff x="1896" y="923"/>
            <a:chExt cx="2288" cy="789"/>
          </a:xfrm>
        </p:grpSpPr>
        <p:graphicFrame>
          <p:nvGraphicFramePr>
            <p:cNvPr id="17" name="Object 29"/>
            <p:cNvGraphicFramePr>
              <a:graphicFrameLocks noChangeAspect="1"/>
            </p:cNvGraphicFramePr>
            <p:nvPr/>
          </p:nvGraphicFramePr>
          <p:xfrm>
            <a:off x="1896" y="923"/>
            <a:ext cx="2288" cy="7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286000" imgH="850900" progId="Equation.DSMT4">
                    <p:embed/>
                  </p:oleObj>
                </mc:Choice>
                <mc:Fallback>
                  <p:oleObj name="Equation" r:id="rId4" imgW="2286000" imgH="850900" progId="Equation.DSMT4">
                    <p:embed/>
                    <p:pic>
                      <p:nvPicPr>
                        <p:cNvPr id="0" name="图片 300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6" y="923"/>
                          <a:ext cx="2288" cy="7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ectangle 32"/>
            <p:cNvSpPr>
              <a:spLocks noChangeArrowheads="1"/>
            </p:cNvSpPr>
            <p:nvPr/>
          </p:nvSpPr>
          <p:spPr bwMode="auto">
            <a:xfrm>
              <a:off x="3358" y="1357"/>
              <a:ext cx="8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其它</a:t>
              </a:r>
            </a:p>
          </p:txBody>
        </p:sp>
      </p:grpSp>
      <p:grpSp>
        <p:nvGrpSpPr>
          <p:cNvPr id="19" name="Group 36"/>
          <p:cNvGrpSpPr/>
          <p:nvPr/>
        </p:nvGrpSpPr>
        <p:grpSpPr bwMode="auto">
          <a:xfrm>
            <a:off x="0" y="2432050"/>
            <a:ext cx="5324475" cy="519113"/>
            <a:chOff x="237" y="1645"/>
            <a:chExt cx="3354" cy="327"/>
          </a:xfrm>
        </p:grpSpPr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37" y="1645"/>
              <a:ext cx="3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求            的密度函数</a:t>
              </a:r>
              <a:r>
                <a:rPr kumimoji="1"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</a:p>
          </p:txBody>
        </p:sp>
        <p:graphicFrame>
          <p:nvGraphicFramePr>
            <p:cNvPr id="21" name="Object 35"/>
            <p:cNvGraphicFramePr>
              <a:graphicFrameLocks noChangeAspect="1"/>
            </p:cNvGraphicFramePr>
            <p:nvPr/>
          </p:nvGraphicFramePr>
          <p:xfrm>
            <a:off x="511" y="1712"/>
            <a:ext cx="1378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71600" imgH="254000" progId="Equation.DSMT4">
                    <p:embed/>
                  </p:oleObj>
                </mc:Choice>
                <mc:Fallback>
                  <p:oleObj name="Equation" r:id="rId6" imgW="1371600" imgH="254000" progId="Equation.DSMT4">
                    <p:embed/>
                    <p:pic>
                      <p:nvPicPr>
                        <p:cNvPr id="0" name="图片 300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" y="1712"/>
                          <a:ext cx="1378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38"/>
          <p:cNvGrpSpPr/>
          <p:nvPr/>
        </p:nvGrpSpPr>
        <p:grpSpPr bwMode="auto">
          <a:xfrm>
            <a:off x="1449388" y="2849563"/>
            <a:ext cx="3262312" cy="519112"/>
            <a:chOff x="1001" y="1915"/>
            <a:chExt cx="2055" cy="327"/>
          </a:xfrm>
        </p:grpSpPr>
        <p:sp>
          <p:nvSpPr>
            <p:cNvPr id="23" name="Rectangle 2"/>
            <p:cNvSpPr>
              <a:spLocks noChangeArrowheads="1"/>
            </p:cNvSpPr>
            <p:nvPr/>
          </p:nvSpPr>
          <p:spPr bwMode="auto">
            <a:xfrm>
              <a:off x="1157" y="1915"/>
              <a:ext cx="18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的分布函数为</a:t>
              </a:r>
            </a:p>
          </p:txBody>
        </p:sp>
        <p:graphicFrame>
          <p:nvGraphicFramePr>
            <p:cNvPr id="24" name="Object 37"/>
            <p:cNvGraphicFramePr>
              <a:graphicFrameLocks noChangeAspect="1"/>
            </p:cNvGraphicFramePr>
            <p:nvPr/>
          </p:nvGraphicFramePr>
          <p:xfrm>
            <a:off x="1001" y="1984"/>
            <a:ext cx="232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28600" imgH="228600" progId="Equation.DSMT4">
                    <p:embed/>
                  </p:oleObj>
                </mc:Choice>
                <mc:Fallback>
                  <p:oleObj name="Equation" r:id="rId8" imgW="228600" imgH="228600" progId="Equation.DSMT4">
                    <p:embed/>
                    <p:pic>
                      <p:nvPicPr>
                        <p:cNvPr id="0" name="图片 300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1" y="1984"/>
                          <a:ext cx="232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Object 39"/>
          <p:cNvGraphicFramePr>
            <a:graphicFrameLocks noChangeAspect="1"/>
          </p:cNvGraphicFramePr>
          <p:nvPr/>
        </p:nvGraphicFramePr>
        <p:xfrm>
          <a:off x="1392238" y="3330575"/>
          <a:ext cx="26225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51000" imgH="317500" progId="Equation.DSMT4">
                  <p:embed/>
                </p:oleObj>
              </mc:Choice>
              <mc:Fallback>
                <p:oleObj name="Equation" r:id="rId10" imgW="1651000" imgH="317500" progId="Equation.DSMT4">
                  <p:embed/>
                  <p:pic>
                    <p:nvPicPr>
                      <p:cNvPr id="0" name="图片 30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3330575"/>
                        <a:ext cx="26225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40"/>
          <p:cNvGraphicFramePr>
            <a:graphicFrameLocks noChangeAspect="1"/>
          </p:cNvGraphicFramePr>
          <p:nvPr/>
        </p:nvGraphicFramePr>
        <p:xfrm>
          <a:off x="3900488" y="3346450"/>
          <a:ext cx="24209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4000" imgH="292100" progId="Equation.DSMT4">
                  <p:embed/>
                </p:oleObj>
              </mc:Choice>
              <mc:Fallback>
                <p:oleObj name="Equation" r:id="rId12" imgW="1524000" imgH="292100" progId="Equation.DSMT4">
                  <p:embed/>
                  <p:pic>
                    <p:nvPicPr>
                      <p:cNvPr id="0" name="图片 300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3346450"/>
                        <a:ext cx="242093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1"/>
          <p:cNvGraphicFramePr>
            <a:graphicFrameLocks noChangeAspect="1"/>
          </p:cNvGraphicFramePr>
          <p:nvPr/>
        </p:nvGraphicFramePr>
        <p:xfrm>
          <a:off x="2279650" y="3649663"/>
          <a:ext cx="22860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35100" imgH="546100" progId="Equation.DSMT4">
                  <p:embed/>
                </p:oleObj>
              </mc:Choice>
              <mc:Fallback>
                <p:oleObj name="Equation" r:id="rId14" imgW="1435100" imgH="546100" progId="Equation.DSMT4">
                  <p:embed/>
                  <p:pic>
                    <p:nvPicPr>
                      <p:cNvPr id="0" name="图片 30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3649663"/>
                        <a:ext cx="22860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42"/>
          <p:cNvGraphicFramePr>
            <a:graphicFrameLocks noChangeAspect="1"/>
          </p:cNvGraphicFramePr>
          <p:nvPr/>
        </p:nvGraphicFramePr>
        <p:xfrm>
          <a:off x="4414838" y="3649663"/>
          <a:ext cx="18161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43000" imgH="546100" progId="Equation.DSMT4">
                  <p:embed/>
                </p:oleObj>
              </mc:Choice>
              <mc:Fallback>
                <p:oleObj name="Equation" r:id="rId16" imgW="1143000" imgH="546100" progId="Equation.DSMT4">
                  <p:embed/>
                  <p:pic>
                    <p:nvPicPr>
                      <p:cNvPr id="0" name="图片 30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838" y="3649663"/>
                        <a:ext cx="18161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WordArt 98"/>
          <p:cNvSpPr>
            <a:spLocks noChangeArrowheads="1" noChangeShapeType="1" noTextEdit="1"/>
          </p:cNvSpPr>
          <p:nvPr/>
        </p:nvSpPr>
        <p:spPr bwMode="auto">
          <a:xfrm>
            <a:off x="412750" y="646113"/>
            <a:ext cx="4725988" cy="3095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120000"/>
              </a:lnSpc>
              <a:defRPr/>
            </a:pPr>
            <a:r>
              <a:rPr kumimoji="1" lang="en-US" altLang="zh-CN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kumimoji="1"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二</a:t>
            </a:r>
            <a:r>
              <a:rPr kumimoji="1" lang="en-US" altLang="zh-CN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kumimoji="1"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连续型随机变量函数的分布</a:t>
            </a:r>
          </a:p>
        </p:txBody>
      </p:sp>
      <p:grpSp>
        <p:nvGrpSpPr>
          <p:cNvPr id="48" name="Group 84"/>
          <p:cNvGrpSpPr/>
          <p:nvPr/>
        </p:nvGrpSpPr>
        <p:grpSpPr bwMode="auto">
          <a:xfrm>
            <a:off x="6300192" y="3068960"/>
            <a:ext cx="1955800" cy="503237"/>
            <a:chOff x="2497" y="1875"/>
            <a:chExt cx="1232" cy="317"/>
          </a:xfrm>
          <a:solidFill>
            <a:srgbClr val="000066"/>
          </a:solidFill>
        </p:grpSpPr>
        <p:sp>
          <p:nvSpPr>
            <p:cNvPr id="49" name="AutoShape 80"/>
            <p:cNvSpPr>
              <a:spLocks noChangeArrowheads="1"/>
            </p:cNvSpPr>
            <p:nvPr/>
          </p:nvSpPr>
          <p:spPr bwMode="auto">
            <a:xfrm>
              <a:off x="2497" y="1875"/>
              <a:ext cx="1232" cy="311"/>
            </a:xfrm>
            <a:prstGeom prst="wedgeRectCallout">
              <a:avLst>
                <a:gd name="adj1" fmla="val -52028"/>
                <a:gd name="adj2" fmla="val 134245"/>
              </a:avLst>
            </a:prstGeom>
            <a:grpFill/>
            <a:ln w="9525" algn="ctr">
              <a:solidFill>
                <a:srgbClr val="6699FF"/>
              </a:solidFill>
              <a:miter lim="800000"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marL="0" marR="0" lvl="0" indent="0" algn="r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graphicFrame>
          <p:nvGraphicFramePr>
            <p:cNvPr id="50" name="Object 82"/>
            <p:cNvGraphicFramePr>
              <a:graphicFrameLocks noChangeAspect="1"/>
            </p:cNvGraphicFramePr>
            <p:nvPr/>
          </p:nvGraphicFramePr>
          <p:xfrm>
            <a:off x="2571" y="1883"/>
            <a:ext cx="1081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5544800" imgH="4876800" progId="Equation.DSMT4">
                    <p:embed/>
                  </p:oleObj>
                </mc:Choice>
                <mc:Fallback>
                  <p:oleObj name="Equation" r:id="rId18" imgW="15544800" imgH="4876800" progId="Equation.DSMT4">
                    <p:embed/>
                    <p:pic>
                      <p:nvPicPr>
                        <p:cNvPr id="0" name="图片 300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1" y="1883"/>
                          <a:ext cx="1081" cy="309"/>
                        </a:xfrm>
                        <a:prstGeom prst="rect">
                          <a:avLst/>
                        </a:prstGeom>
                        <a:solidFill>
                          <a:srgbClr val="000066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Group 72"/>
          <p:cNvGrpSpPr/>
          <p:nvPr/>
        </p:nvGrpSpPr>
        <p:grpSpPr bwMode="auto">
          <a:xfrm>
            <a:off x="803275" y="4313238"/>
            <a:ext cx="5514975" cy="1314450"/>
            <a:chOff x="318" y="3419"/>
            <a:chExt cx="3474" cy="828"/>
          </a:xfrm>
        </p:grpSpPr>
        <p:graphicFrame>
          <p:nvGraphicFramePr>
            <p:cNvPr id="59" name="Object 60"/>
            <p:cNvGraphicFramePr>
              <a:graphicFrameLocks noChangeAspect="1"/>
            </p:cNvGraphicFramePr>
            <p:nvPr/>
          </p:nvGraphicFramePr>
          <p:xfrm>
            <a:off x="318" y="3419"/>
            <a:ext cx="3474" cy="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467100" imgH="889000" progId="Equation.DSMT4">
                    <p:embed/>
                  </p:oleObj>
                </mc:Choice>
                <mc:Fallback>
                  <p:oleObj name="Equation" r:id="rId20" imgW="3467100" imgH="889000" progId="Equation.DSMT4">
                    <p:embed/>
                    <p:pic>
                      <p:nvPicPr>
                        <p:cNvPr id="0" name="图片 300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" y="3419"/>
                          <a:ext cx="3474" cy="8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2767" y="3900"/>
              <a:ext cx="8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其它</a:t>
              </a:r>
            </a:p>
          </p:txBody>
        </p:sp>
      </p:grpSp>
      <p:grpSp>
        <p:nvGrpSpPr>
          <p:cNvPr id="61" name="Group 73"/>
          <p:cNvGrpSpPr/>
          <p:nvPr/>
        </p:nvGrpSpPr>
        <p:grpSpPr bwMode="auto">
          <a:xfrm>
            <a:off x="2262188" y="5470525"/>
            <a:ext cx="3097212" cy="1316038"/>
            <a:chOff x="3692" y="3398"/>
            <a:chExt cx="1951" cy="829"/>
          </a:xfrm>
        </p:grpSpPr>
        <p:graphicFrame>
          <p:nvGraphicFramePr>
            <p:cNvPr id="62" name="Object 69"/>
            <p:cNvGraphicFramePr>
              <a:graphicFrameLocks noChangeAspect="1"/>
            </p:cNvGraphicFramePr>
            <p:nvPr/>
          </p:nvGraphicFramePr>
          <p:xfrm>
            <a:off x="3692" y="3398"/>
            <a:ext cx="1951" cy="8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943100" imgH="889000" progId="Equation.DSMT4">
                    <p:embed/>
                  </p:oleObj>
                </mc:Choice>
                <mc:Fallback>
                  <p:oleObj name="Equation" r:id="rId22" imgW="1943100" imgH="889000" progId="Equation.DSMT4">
                    <p:embed/>
                    <p:pic>
                      <p:nvPicPr>
                        <p:cNvPr id="0" name="图片 300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2" y="3398"/>
                          <a:ext cx="1951" cy="8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Rectangle 70"/>
            <p:cNvSpPr>
              <a:spLocks noChangeArrowheads="1"/>
            </p:cNvSpPr>
            <p:nvPr/>
          </p:nvSpPr>
          <p:spPr bwMode="auto">
            <a:xfrm>
              <a:off x="4680" y="3870"/>
              <a:ext cx="8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其它</a:t>
              </a:r>
            </a:p>
          </p:txBody>
        </p:sp>
      </p:grpSp>
      <p:sp>
        <p:nvSpPr>
          <p:cNvPr id="64" name="Oval 74"/>
          <p:cNvSpPr>
            <a:spLocks noChangeArrowheads="1"/>
          </p:cNvSpPr>
          <p:nvPr/>
        </p:nvSpPr>
        <p:spPr bwMode="auto">
          <a:xfrm>
            <a:off x="833438" y="2444750"/>
            <a:ext cx="1806575" cy="519113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5" name="Oval 83"/>
          <p:cNvSpPr>
            <a:spLocks noChangeArrowheads="1"/>
          </p:cNvSpPr>
          <p:nvPr/>
        </p:nvSpPr>
        <p:spPr bwMode="auto">
          <a:xfrm>
            <a:off x="4673600" y="3722688"/>
            <a:ext cx="1450975" cy="644525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6" name="Freeform 85"/>
          <p:cNvSpPr/>
          <p:nvPr/>
        </p:nvSpPr>
        <p:spPr bwMode="auto">
          <a:xfrm>
            <a:off x="1562100" y="5519738"/>
            <a:ext cx="4394200" cy="69850"/>
          </a:xfrm>
          <a:custGeom>
            <a:avLst/>
            <a:gdLst>
              <a:gd name="T0" fmla="*/ 0 w 2768"/>
              <a:gd name="T1" fmla="*/ 42863 h 44"/>
              <a:gd name="T2" fmla="*/ 1066800 w 2768"/>
              <a:gd name="T3" fmla="*/ 4763 h 44"/>
              <a:gd name="T4" fmla="*/ 2413000 w 2768"/>
              <a:gd name="T5" fmla="*/ 68263 h 44"/>
              <a:gd name="T6" fmla="*/ 3771900 w 2768"/>
              <a:gd name="T7" fmla="*/ 17463 h 44"/>
              <a:gd name="T8" fmla="*/ 4394200 w 2768"/>
              <a:gd name="T9" fmla="*/ 55563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68" h="44">
                <a:moveTo>
                  <a:pt x="0" y="27"/>
                </a:moveTo>
                <a:cubicBezTo>
                  <a:pt x="209" y="13"/>
                  <a:pt x="419" y="0"/>
                  <a:pt x="672" y="3"/>
                </a:cubicBezTo>
                <a:cubicBezTo>
                  <a:pt x="925" y="6"/>
                  <a:pt x="1236" y="42"/>
                  <a:pt x="1520" y="43"/>
                </a:cubicBezTo>
                <a:cubicBezTo>
                  <a:pt x="1804" y="44"/>
                  <a:pt x="2168" y="12"/>
                  <a:pt x="2376" y="11"/>
                </a:cubicBezTo>
                <a:cubicBezTo>
                  <a:pt x="2584" y="10"/>
                  <a:pt x="2676" y="22"/>
                  <a:pt x="2768" y="35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" name="Group 90"/>
          <p:cNvGrpSpPr/>
          <p:nvPr/>
        </p:nvGrpSpPr>
        <p:grpSpPr bwMode="auto">
          <a:xfrm>
            <a:off x="5796136" y="5301208"/>
            <a:ext cx="3225800" cy="1001713"/>
            <a:chOff x="3626" y="2556"/>
            <a:chExt cx="2032" cy="631"/>
          </a:xfrm>
          <a:solidFill>
            <a:srgbClr val="000066"/>
          </a:solidFill>
        </p:grpSpPr>
        <p:sp>
          <p:nvSpPr>
            <p:cNvPr id="52" name="AutoShape 87"/>
            <p:cNvSpPr>
              <a:spLocks noChangeArrowheads="1"/>
            </p:cNvSpPr>
            <p:nvPr/>
          </p:nvSpPr>
          <p:spPr bwMode="auto">
            <a:xfrm>
              <a:off x="3626" y="2556"/>
              <a:ext cx="2032" cy="631"/>
            </a:xfrm>
            <a:prstGeom prst="wedgeRectCallout">
              <a:avLst>
                <a:gd name="adj1" fmla="val -62421"/>
                <a:gd name="adj2" fmla="val -24038"/>
              </a:avLst>
            </a:prstGeom>
            <a:grpFill/>
            <a:ln w="9525" algn="ctr">
              <a:solidFill>
                <a:srgbClr val="6699FF"/>
              </a:solidFill>
              <a:miter lim="800000"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marL="0" marR="0" lvl="0" indent="0" algn="r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graphicFrame>
          <p:nvGraphicFramePr>
            <p:cNvPr id="53" name="Object 88"/>
            <p:cNvGraphicFramePr>
              <a:graphicFrameLocks noChangeAspect="1"/>
            </p:cNvGraphicFramePr>
            <p:nvPr/>
          </p:nvGraphicFramePr>
          <p:xfrm>
            <a:off x="3641" y="2598"/>
            <a:ext cx="1999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32004000" imgH="8839200" progId="Equation.DSMT4">
                    <p:embed/>
                  </p:oleObj>
                </mc:Choice>
                <mc:Fallback>
                  <p:oleObj name="Equation" r:id="rId24" imgW="32004000" imgH="8839200" progId="Equation.DSMT4">
                    <p:embed/>
                    <p:pic>
                      <p:nvPicPr>
                        <p:cNvPr id="0" name="图片 300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1" y="2598"/>
                          <a:ext cx="1999" cy="560"/>
                        </a:xfrm>
                        <a:prstGeom prst="rect">
                          <a:avLst/>
                        </a:prstGeom>
                        <a:solidFill>
                          <a:srgbClr val="000066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4" grpId="0" animBg="1"/>
      <p:bldP spid="65" grpId="0" animBg="1"/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46"/>
          <p:cNvSpPr>
            <a:spLocks noChangeArrowheads="1" noChangeShapeType="1" noTextEdit="1"/>
          </p:cNvSpPr>
          <p:nvPr/>
        </p:nvSpPr>
        <p:spPr bwMode="auto">
          <a:xfrm>
            <a:off x="641350" y="1204913"/>
            <a:ext cx="836613" cy="323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问题</a:t>
            </a:r>
          </a:p>
        </p:txBody>
      </p:sp>
      <p:sp>
        <p:nvSpPr>
          <p:cNvPr id="3" name="Text Box 49"/>
          <p:cNvSpPr txBox="1">
            <a:spLocks noChangeArrowheads="1"/>
          </p:cNvSpPr>
          <p:nvPr/>
        </p:nvSpPr>
        <p:spPr bwMode="auto">
          <a:xfrm>
            <a:off x="1474788" y="1152525"/>
            <a:ext cx="5699125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kumimoji="1"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设     的概率密度函数为     ，</a:t>
            </a:r>
          </a:p>
        </p:txBody>
      </p:sp>
      <p:graphicFrame>
        <p:nvGraphicFramePr>
          <p:cNvPr id="4" name="Object 50"/>
          <p:cNvGraphicFramePr>
            <a:graphicFrameLocks noChangeAspect="1"/>
          </p:cNvGraphicFramePr>
          <p:nvPr/>
        </p:nvGraphicFramePr>
        <p:xfrm>
          <a:off x="1992313" y="1152525"/>
          <a:ext cx="9112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6100" imgH="254000" progId="Equation.DSMT4">
                  <p:embed/>
                </p:oleObj>
              </mc:Choice>
              <mc:Fallback>
                <p:oleObj name="Equation" r:id="rId2" imgW="546100" imgH="254000" progId="Equation.DSMT4">
                  <p:embed/>
                  <p:pic>
                    <p:nvPicPr>
                      <p:cNvPr id="0" name="图片 5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1152525"/>
                        <a:ext cx="9112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2"/>
          <p:cNvGraphicFramePr>
            <a:graphicFrameLocks noChangeAspect="1"/>
          </p:cNvGraphicFramePr>
          <p:nvPr/>
        </p:nvGraphicFramePr>
        <p:xfrm>
          <a:off x="5581650" y="1112838"/>
          <a:ext cx="10890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5000" imgH="317500" progId="Equation.DSMT4">
                  <p:embed/>
                </p:oleObj>
              </mc:Choice>
              <mc:Fallback>
                <p:oleObj name="Equation" r:id="rId4" imgW="635000" imgH="317500" progId="Equation.DSMT4">
                  <p:embed/>
                  <p:pic>
                    <p:nvPicPr>
                      <p:cNvPr id="0" name="图片 5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1112838"/>
                        <a:ext cx="10890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4"/>
          <p:cNvGraphicFramePr>
            <a:graphicFrameLocks noChangeAspect="1"/>
          </p:cNvGraphicFramePr>
          <p:nvPr/>
        </p:nvGraphicFramePr>
        <p:xfrm>
          <a:off x="1841500" y="2568575"/>
          <a:ext cx="58578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11500" imgH="317500" progId="Equation.DSMT4">
                  <p:embed/>
                </p:oleObj>
              </mc:Choice>
              <mc:Fallback>
                <p:oleObj name="Equation" r:id="rId6" imgW="3111500" imgH="317500" progId="Equation.DSMT4">
                  <p:embed/>
                  <p:pic>
                    <p:nvPicPr>
                      <p:cNvPr id="0" name="图片 5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2568575"/>
                        <a:ext cx="58578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56"/>
          <p:cNvGrpSpPr/>
          <p:nvPr/>
        </p:nvGrpSpPr>
        <p:grpSpPr bwMode="auto">
          <a:xfrm>
            <a:off x="246063" y="1673225"/>
            <a:ext cx="4352925" cy="433388"/>
            <a:chOff x="171" y="1046"/>
            <a:chExt cx="2742" cy="273"/>
          </a:xfrm>
        </p:grpSpPr>
        <p:sp>
          <p:nvSpPr>
            <p:cNvPr id="8" name="Text Box 53"/>
            <p:cNvSpPr txBox="1">
              <a:spLocks noChangeArrowheads="1"/>
            </p:cNvSpPr>
            <p:nvPr/>
          </p:nvSpPr>
          <p:spPr bwMode="auto">
            <a:xfrm>
              <a:off x="171" y="1046"/>
              <a:ext cx="2742" cy="2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求      的概率密度函数</a:t>
              </a:r>
              <a:r>
                <a:rPr kumimoji="1"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kumimoji="1"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9" name="Object 55"/>
            <p:cNvGraphicFramePr>
              <a:graphicFrameLocks noChangeAspect="1"/>
            </p:cNvGraphicFramePr>
            <p:nvPr/>
          </p:nvGraphicFramePr>
          <p:xfrm>
            <a:off x="530" y="1067"/>
            <a:ext cx="569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46100" imgH="254000" progId="Equation.DSMT4">
                    <p:embed/>
                  </p:oleObj>
                </mc:Choice>
                <mc:Fallback>
                  <p:oleObj name="Equation" r:id="rId8" imgW="546100" imgH="254000" progId="Equation.DSMT4">
                    <p:embed/>
                    <p:pic>
                      <p:nvPicPr>
                        <p:cNvPr id="0" name="图片 53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" y="1067"/>
                          <a:ext cx="569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WordArt 57"/>
          <p:cNvSpPr>
            <a:spLocks noChangeArrowheads="1" noChangeShapeType="1" noTextEdit="1"/>
          </p:cNvSpPr>
          <p:nvPr/>
        </p:nvSpPr>
        <p:spPr bwMode="auto">
          <a:xfrm>
            <a:off x="565150" y="2386013"/>
            <a:ext cx="836613" cy="2873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分析</a:t>
            </a:r>
          </a:p>
        </p:txBody>
      </p:sp>
      <p:grpSp>
        <p:nvGrpSpPr>
          <p:cNvPr id="11" name="Group 62"/>
          <p:cNvGrpSpPr/>
          <p:nvPr/>
        </p:nvGrpSpPr>
        <p:grpSpPr bwMode="auto">
          <a:xfrm>
            <a:off x="958850" y="3362325"/>
            <a:ext cx="2039938" cy="433388"/>
            <a:chOff x="868" y="2654"/>
            <a:chExt cx="1285" cy="273"/>
          </a:xfrm>
        </p:grpSpPr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531" y="2654"/>
              <a:ext cx="622" cy="2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时</a:t>
              </a:r>
              <a:r>
                <a:rPr kumimoji="1"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:</a:t>
              </a:r>
              <a:endParaRPr kumimoji="1"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3" name="WordArt 59"/>
            <p:cNvSpPr>
              <a:spLocks noChangeArrowheads="1" noChangeShapeType="1" noTextEdit="1"/>
            </p:cNvSpPr>
            <p:nvPr/>
          </p:nvSpPr>
          <p:spPr bwMode="auto">
            <a:xfrm>
              <a:off x="868" y="2706"/>
              <a:ext cx="149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i="1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rgbClr val="0070C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①</a:t>
              </a:r>
            </a:p>
          </p:txBody>
        </p:sp>
        <p:graphicFrame>
          <p:nvGraphicFramePr>
            <p:cNvPr id="14" name="Object 61"/>
            <p:cNvGraphicFramePr>
              <a:graphicFrameLocks noChangeAspect="1"/>
            </p:cNvGraphicFramePr>
            <p:nvPr/>
          </p:nvGraphicFramePr>
          <p:xfrm>
            <a:off x="1114" y="2673"/>
            <a:ext cx="493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08000" imgH="254000" progId="Equation.DSMT4">
                    <p:embed/>
                  </p:oleObj>
                </mc:Choice>
                <mc:Fallback>
                  <p:oleObj name="Equation" r:id="rId10" imgW="508000" imgH="254000" progId="Equation.DSMT4">
                    <p:embed/>
                    <p:pic>
                      <p:nvPicPr>
                        <p:cNvPr id="0" name="图片 53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4" y="2673"/>
                          <a:ext cx="493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63"/>
          <p:cNvGraphicFramePr>
            <a:graphicFrameLocks noChangeAspect="1"/>
          </p:cNvGraphicFramePr>
          <p:nvPr/>
        </p:nvGraphicFramePr>
        <p:xfrm>
          <a:off x="1905000" y="3795713"/>
          <a:ext cx="371475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33600" imgH="635000" progId="Equation.DSMT4">
                  <p:embed/>
                </p:oleObj>
              </mc:Choice>
              <mc:Fallback>
                <p:oleObj name="Equation" r:id="rId12" imgW="2133600" imgH="635000" progId="Equation.DSMT4">
                  <p:embed/>
                  <p:pic>
                    <p:nvPicPr>
                      <p:cNvPr id="0" name="图片 5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795713"/>
                        <a:ext cx="371475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4"/>
          <p:cNvGraphicFramePr>
            <a:graphicFrameLocks noChangeAspect="1"/>
          </p:cNvGraphicFramePr>
          <p:nvPr/>
        </p:nvGraphicFramePr>
        <p:xfrm>
          <a:off x="5522913" y="3795713"/>
          <a:ext cx="2776537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22400" imgH="482600" progId="Equation.DSMT4">
                  <p:embed/>
                </p:oleObj>
              </mc:Choice>
              <mc:Fallback>
                <p:oleObj name="Equation" r:id="rId14" imgW="1422400" imgH="482600" progId="Equation.DSMT4">
                  <p:embed/>
                  <p:pic>
                    <p:nvPicPr>
                      <p:cNvPr id="0" name="图片 5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2913" y="3795713"/>
                        <a:ext cx="2776537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65"/>
          <p:cNvSpPr txBox="1">
            <a:spLocks noChangeArrowheads="1"/>
          </p:cNvSpPr>
          <p:nvPr/>
        </p:nvSpPr>
        <p:spPr bwMode="auto">
          <a:xfrm>
            <a:off x="347663" y="4632325"/>
            <a:ext cx="1393825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kumimoji="1"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从而有</a:t>
            </a:r>
          </a:p>
        </p:txBody>
      </p:sp>
      <p:graphicFrame>
        <p:nvGraphicFramePr>
          <p:cNvPr id="18" name="Object 68"/>
          <p:cNvGraphicFramePr>
            <a:graphicFrameLocks noChangeAspect="1"/>
          </p:cNvGraphicFramePr>
          <p:nvPr/>
        </p:nvGraphicFramePr>
        <p:xfrm>
          <a:off x="6762750" y="1150938"/>
          <a:ext cx="23812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97000" imgH="279400" progId="Equation.DSMT4">
                  <p:embed/>
                </p:oleObj>
              </mc:Choice>
              <mc:Fallback>
                <p:oleObj name="Equation" r:id="rId16" imgW="1397000" imgH="279400" progId="Equation.DSMT4">
                  <p:embed/>
                  <p:pic>
                    <p:nvPicPr>
                      <p:cNvPr id="0" name="图片 5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0" y="1150938"/>
                        <a:ext cx="238125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WordArt 98"/>
          <p:cNvSpPr>
            <a:spLocks noChangeArrowheads="1" noChangeShapeType="1" noTextEdit="1"/>
          </p:cNvSpPr>
          <p:nvPr/>
        </p:nvSpPr>
        <p:spPr bwMode="auto">
          <a:xfrm>
            <a:off x="412750" y="646113"/>
            <a:ext cx="4725988" cy="3095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120000"/>
              </a:lnSpc>
              <a:defRPr/>
            </a:pPr>
            <a:r>
              <a:rPr kumimoji="1" lang="en-US" altLang="zh-CN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kumimoji="1"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二</a:t>
            </a:r>
            <a:r>
              <a:rPr kumimoji="1" lang="en-US" altLang="zh-CN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kumimoji="1"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连续型随机变量函数的分布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952625" y="5354638"/>
          <a:ext cx="23050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58900" imgH="317500" progId="Equation.DSMT4">
                  <p:embed/>
                </p:oleObj>
              </mc:Choice>
              <mc:Fallback>
                <p:oleObj name="Equation" r:id="rId18" imgW="1358900" imgH="317500" progId="Equation.DSMT4">
                  <p:embed/>
                  <p:pic>
                    <p:nvPicPr>
                      <p:cNvPr id="0" name="图片 5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5354638"/>
                        <a:ext cx="23050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4251325" y="5097463"/>
          <a:ext cx="2792413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85900" imgH="635000" progId="Equation.DSMT4">
                  <p:embed/>
                </p:oleObj>
              </mc:Choice>
              <mc:Fallback>
                <p:oleObj name="Equation" r:id="rId20" imgW="1485900" imgH="635000" progId="Equation.DSMT4">
                  <p:embed/>
                  <p:pic>
                    <p:nvPicPr>
                      <p:cNvPr id="0" name="图片 5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325" y="5097463"/>
                        <a:ext cx="2792413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1480</Words>
  <Application>Microsoft Office PowerPoint</Application>
  <PresentationFormat>全屏显示(4:3)</PresentationFormat>
  <Paragraphs>290</Paragraphs>
  <Slides>33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50" baseType="lpstr">
      <vt:lpstr>Monotype Sorts</vt:lpstr>
      <vt:lpstr>方正舒体</vt:lpstr>
      <vt:lpstr>黑体</vt:lpstr>
      <vt:lpstr>华文细黑</vt:lpstr>
      <vt:lpstr>华文新魏</vt:lpstr>
      <vt:lpstr>楷体_GB2312</vt:lpstr>
      <vt:lpstr>隶书</vt:lpstr>
      <vt:lpstr>宋体</vt:lpstr>
      <vt:lpstr>-쉬리M</vt:lpstr>
      <vt:lpstr>-윤명조240</vt:lpstr>
      <vt:lpstr>Arial</vt:lpstr>
      <vt:lpstr>Calibri</vt:lpstr>
      <vt:lpstr>Times New Roman</vt:lpstr>
      <vt:lpstr>默认设计模板</vt:lpstr>
      <vt:lpstr>Equation</vt:lpstr>
      <vt:lpstr>公式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复习思考题 </vt:lpstr>
      <vt:lpstr>PowerPoint 演示文稿</vt:lpstr>
    </vt:vector>
  </TitlesOfParts>
  <Company>Www.SangSan.Cn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 YAO</dc:creator>
  <cp:lastModifiedBy>Wen Jiaqiang</cp:lastModifiedBy>
  <cp:revision>46</cp:revision>
  <dcterms:created xsi:type="dcterms:W3CDTF">2017-02-24T06:12:00Z</dcterms:created>
  <dcterms:modified xsi:type="dcterms:W3CDTF">2023-03-15T01:55:15Z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