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95" r:id="rId2"/>
    <p:sldId id="414" r:id="rId3"/>
    <p:sldId id="418" r:id="rId4"/>
    <p:sldId id="395" r:id="rId5"/>
    <p:sldId id="484" r:id="rId6"/>
    <p:sldId id="494" r:id="rId7"/>
    <p:sldId id="485" r:id="rId8"/>
    <p:sldId id="507" r:id="rId9"/>
    <p:sldId id="515" r:id="rId10"/>
    <p:sldId id="508" r:id="rId11"/>
    <p:sldId id="504" r:id="rId12"/>
    <p:sldId id="513" r:id="rId13"/>
    <p:sldId id="514" r:id="rId1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ctr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  <p15:guide id="3" pos="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3333FF"/>
    <a:srgbClr val="FFFFCC"/>
    <a:srgbClr val="FF9933"/>
    <a:srgbClr val="FFCC00"/>
    <a:srgbClr val="FFFF00"/>
    <a:srgbClr val="00FFCC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96" autoAdjust="0"/>
    <p:restoredTop sz="92466" autoAdjust="0"/>
  </p:normalViewPr>
  <p:slideViewPr>
    <p:cSldViewPr snapToGrid="0" showGuides="1">
      <p:cViewPr varScale="1">
        <p:scale>
          <a:sx n="63" d="100"/>
          <a:sy n="63" d="100"/>
        </p:scale>
        <p:origin x="1260" y="60"/>
      </p:cViewPr>
      <p:guideLst>
        <p:guide orient="horz" pos="4319"/>
        <p:guide/>
        <p:guide pos="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EF2FAFFC-0F5F-42E2-92CF-EDEC220F72D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 userDrawn="1"/>
        </p:nvSpPr>
        <p:spPr bwMode="auto">
          <a:xfrm>
            <a:off x="2006133" y="-31750"/>
            <a:ext cx="52104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zh-CN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§1 </a:t>
            </a:r>
            <a:r>
              <a:rPr lang="zh-CN" altLang="en-US" b="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引言：联合累积分布函数</a:t>
            </a:r>
          </a:p>
        </p:txBody>
      </p:sp>
      <p:sp>
        <p:nvSpPr>
          <p:cNvPr id="4191" name="Rectangle 95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9" name="Rectangle 113"/>
          <p:cNvSpPr>
            <a:spLocks noChangeArrowheads="1"/>
          </p:cNvSpPr>
          <p:nvPr userDrawn="1"/>
        </p:nvSpPr>
        <p:spPr bwMode="auto">
          <a:xfrm>
            <a:off x="7327900" y="2667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fld id="{39C1F5FA-EB12-47DD-AA90-50FC4E9C78CC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‹#›</a:t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image" Target="../media/image9.GIF"/><Relationship Id="rId3" Type="http://schemas.openxmlformats.org/officeDocument/2006/relationships/image" Target="../media/image1.wmf"/><Relationship Id="rId21" Type="http://schemas.openxmlformats.org/officeDocument/2006/relationships/image" Target="../media/image11.GI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18.bin"/><Relationship Id="rId26" Type="http://schemas.openxmlformats.org/officeDocument/2006/relationships/oleObject" Target="../embeddings/oleObject22.bin"/><Relationship Id="rId3" Type="http://schemas.openxmlformats.org/officeDocument/2006/relationships/image" Target="../media/image13.wmf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1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9" Type="http://schemas.openxmlformats.org/officeDocument/2006/relationships/image" Target="../media/image44.wmf"/><Relationship Id="rId21" Type="http://schemas.openxmlformats.org/officeDocument/2006/relationships/image" Target="../media/image35.wmf"/><Relationship Id="rId34" Type="http://schemas.openxmlformats.org/officeDocument/2006/relationships/oleObject" Target="../embeddings/oleObject39.bin"/><Relationship Id="rId42" Type="http://schemas.openxmlformats.org/officeDocument/2006/relationships/oleObject" Target="../embeddings/oleObject43.bin"/><Relationship Id="rId47" Type="http://schemas.openxmlformats.org/officeDocument/2006/relationships/image" Target="../media/image48.wmf"/><Relationship Id="rId50" Type="http://schemas.openxmlformats.org/officeDocument/2006/relationships/oleObject" Target="../embeddings/oleObject47.bin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9" Type="http://schemas.openxmlformats.org/officeDocument/2006/relationships/image" Target="../media/image39.wmf"/><Relationship Id="rId11" Type="http://schemas.openxmlformats.org/officeDocument/2006/relationships/image" Target="../media/image30.wmf"/><Relationship Id="rId24" Type="http://schemas.openxmlformats.org/officeDocument/2006/relationships/oleObject" Target="../embeddings/oleObject34.bin"/><Relationship Id="rId32" Type="http://schemas.openxmlformats.org/officeDocument/2006/relationships/oleObject" Target="../embeddings/oleObject38.bin"/><Relationship Id="rId37" Type="http://schemas.openxmlformats.org/officeDocument/2006/relationships/image" Target="../media/image43.wmf"/><Relationship Id="rId40" Type="http://schemas.openxmlformats.org/officeDocument/2006/relationships/oleObject" Target="../embeddings/oleObject42.bin"/><Relationship Id="rId45" Type="http://schemas.openxmlformats.org/officeDocument/2006/relationships/image" Target="../media/image47.wmf"/><Relationship Id="rId53" Type="http://schemas.openxmlformats.org/officeDocument/2006/relationships/image" Target="../media/image51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4.wmf"/><Relationship Id="rId31" Type="http://schemas.openxmlformats.org/officeDocument/2006/relationships/image" Target="../media/image40.wmf"/><Relationship Id="rId44" Type="http://schemas.openxmlformats.org/officeDocument/2006/relationships/oleObject" Target="../embeddings/oleObject44.bin"/><Relationship Id="rId52" Type="http://schemas.openxmlformats.org/officeDocument/2006/relationships/oleObject" Target="../embeddings/oleObject48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38.wmf"/><Relationship Id="rId30" Type="http://schemas.openxmlformats.org/officeDocument/2006/relationships/oleObject" Target="../embeddings/oleObject37.bin"/><Relationship Id="rId35" Type="http://schemas.openxmlformats.org/officeDocument/2006/relationships/image" Target="../media/image42.wmf"/><Relationship Id="rId43" Type="http://schemas.openxmlformats.org/officeDocument/2006/relationships/image" Target="../media/image46.wmf"/><Relationship Id="rId48" Type="http://schemas.openxmlformats.org/officeDocument/2006/relationships/oleObject" Target="../embeddings/oleObject46.bin"/><Relationship Id="rId8" Type="http://schemas.openxmlformats.org/officeDocument/2006/relationships/oleObject" Target="../embeddings/oleObject26.bin"/><Relationship Id="rId51" Type="http://schemas.openxmlformats.org/officeDocument/2006/relationships/image" Target="../media/image50.wmf"/><Relationship Id="rId3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3.wmf"/><Relationship Id="rId25" Type="http://schemas.openxmlformats.org/officeDocument/2006/relationships/image" Target="../media/image37.wmf"/><Relationship Id="rId33" Type="http://schemas.openxmlformats.org/officeDocument/2006/relationships/image" Target="../media/image41.wmf"/><Relationship Id="rId38" Type="http://schemas.openxmlformats.org/officeDocument/2006/relationships/oleObject" Target="../embeddings/oleObject41.bin"/><Relationship Id="rId46" Type="http://schemas.openxmlformats.org/officeDocument/2006/relationships/oleObject" Target="../embeddings/oleObject45.bin"/><Relationship Id="rId20" Type="http://schemas.openxmlformats.org/officeDocument/2006/relationships/oleObject" Target="../embeddings/oleObject32.bin"/><Relationship Id="rId41" Type="http://schemas.openxmlformats.org/officeDocument/2006/relationships/image" Target="../media/image4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5" Type="http://schemas.openxmlformats.org/officeDocument/2006/relationships/image" Target="../media/image32.wmf"/><Relationship Id="rId23" Type="http://schemas.openxmlformats.org/officeDocument/2006/relationships/image" Target="../media/image36.wmf"/><Relationship Id="rId28" Type="http://schemas.openxmlformats.org/officeDocument/2006/relationships/oleObject" Target="../embeddings/oleObject36.bin"/><Relationship Id="rId36" Type="http://schemas.openxmlformats.org/officeDocument/2006/relationships/oleObject" Target="../embeddings/oleObject40.bin"/><Relationship Id="rId49" Type="http://schemas.openxmlformats.org/officeDocument/2006/relationships/image" Target="../media/image49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wmf"/><Relationship Id="rId18" Type="http://schemas.openxmlformats.org/officeDocument/2006/relationships/oleObject" Target="../embeddings/oleObject57.bin"/><Relationship Id="rId26" Type="http://schemas.openxmlformats.org/officeDocument/2006/relationships/oleObject" Target="../embeddings/oleObject61.bin"/><Relationship Id="rId3" Type="http://schemas.openxmlformats.org/officeDocument/2006/relationships/image" Target="../media/image52.wmf"/><Relationship Id="rId21" Type="http://schemas.openxmlformats.org/officeDocument/2006/relationships/image" Target="../media/image61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9.wmf"/><Relationship Id="rId25" Type="http://schemas.openxmlformats.org/officeDocument/2006/relationships/image" Target="../media/image63.wmf"/><Relationship Id="rId33" Type="http://schemas.openxmlformats.org/officeDocument/2006/relationships/image" Target="../media/image67.wmf"/><Relationship Id="rId2" Type="http://schemas.openxmlformats.org/officeDocument/2006/relationships/oleObject" Target="../embeddings/oleObject49.bin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29" Type="http://schemas.openxmlformats.org/officeDocument/2006/relationships/image" Target="../media/image6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6.wmf"/><Relationship Id="rId24" Type="http://schemas.openxmlformats.org/officeDocument/2006/relationships/oleObject" Target="../embeddings/oleObject60.bin"/><Relationship Id="rId32" Type="http://schemas.openxmlformats.org/officeDocument/2006/relationships/oleObject" Target="../embeddings/oleObject64.bin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23" Type="http://schemas.openxmlformats.org/officeDocument/2006/relationships/image" Target="../media/image62.wmf"/><Relationship Id="rId28" Type="http://schemas.openxmlformats.org/officeDocument/2006/relationships/oleObject" Target="../embeddings/oleObject62.bin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60.wmf"/><Relationship Id="rId31" Type="http://schemas.openxmlformats.org/officeDocument/2006/relationships/image" Target="../media/image66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64.wmf"/><Relationship Id="rId30" Type="http://schemas.openxmlformats.org/officeDocument/2006/relationships/oleObject" Target="../embeddings/oleObject63.bin"/><Relationship Id="rId8" Type="http://schemas.openxmlformats.org/officeDocument/2006/relationships/oleObject" Target="../embeddings/oleObject5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6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75.bin"/><Relationship Id="rId3" Type="http://schemas.openxmlformats.org/officeDocument/2006/relationships/image" Target="../media/image70.wmf"/><Relationship Id="rId21" Type="http://schemas.openxmlformats.org/officeDocument/2006/relationships/image" Target="../media/image79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7.w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23" Type="http://schemas.openxmlformats.org/officeDocument/2006/relationships/image" Target="../media/image80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78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87.bin"/><Relationship Id="rId26" Type="http://schemas.openxmlformats.org/officeDocument/2006/relationships/oleObject" Target="../embeddings/oleObject91.bin"/><Relationship Id="rId3" Type="http://schemas.openxmlformats.org/officeDocument/2006/relationships/image" Target="../media/image82.wmf"/><Relationship Id="rId21" Type="http://schemas.openxmlformats.org/officeDocument/2006/relationships/image" Target="../media/image91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9.wmf"/><Relationship Id="rId25" Type="http://schemas.openxmlformats.org/officeDocument/2006/relationships/image" Target="../media/image93.wmf"/><Relationship Id="rId2" Type="http://schemas.openxmlformats.org/officeDocument/2006/relationships/oleObject" Target="../embeddings/oleObject79.bin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29" Type="http://schemas.openxmlformats.org/officeDocument/2006/relationships/image" Target="../media/image9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6.wmf"/><Relationship Id="rId24" Type="http://schemas.openxmlformats.org/officeDocument/2006/relationships/oleObject" Target="../embeddings/oleObject90.bin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23" Type="http://schemas.openxmlformats.org/officeDocument/2006/relationships/image" Target="../media/image92.wmf"/><Relationship Id="rId28" Type="http://schemas.openxmlformats.org/officeDocument/2006/relationships/oleObject" Target="../embeddings/oleObject92.bin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90.wmf"/><Relationship Id="rId31" Type="http://schemas.openxmlformats.org/officeDocument/2006/relationships/image" Target="../media/image96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Relationship Id="rId27" Type="http://schemas.openxmlformats.org/officeDocument/2006/relationships/image" Target="../media/image94.wmf"/><Relationship Id="rId30" Type="http://schemas.openxmlformats.org/officeDocument/2006/relationships/oleObject" Target="../embeddings/oleObject9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10"/>
          <p:cNvSpPr>
            <a:spLocks noChangeArrowheads="1" noChangeShapeType="1" noTextEdit="1"/>
          </p:cNvSpPr>
          <p:nvPr/>
        </p:nvSpPr>
        <p:spPr bwMode="auto">
          <a:xfrm>
            <a:off x="2144792" y="829380"/>
            <a:ext cx="4481972" cy="49699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600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第三章  联合分布</a:t>
            </a:r>
          </a:p>
        </p:txBody>
      </p:sp>
      <p:sp>
        <p:nvSpPr>
          <p:cNvPr id="3" name="WordArt 21"/>
          <p:cNvSpPr>
            <a:spLocks noChangeArrowheads="1" noChangeShapeType="1" noTextEdit="1"/>
          </p:cNvSpPr>
          <p:nvPr/>
        </p:nvSpPr>
        <p:spPr bwMode="auto">
          <a:xfrm>
            <a:off x="1733550" y="1729560"/>
            <a:ext cx="5816600" cy="503238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引言：联合累积分布函数</a:t>
            </a:r>
          </a:p>
        </p:txBody>
      </p:sp>
      <p:sp>
        <p:nvSpPr>
          <p:cNvPr id="4" name="WordArt 22"/>
          <p:cNvSpPr>
            <a:spLocks noChangeArrowheads="1" noChangeShapeType="1" noTextEdit="1"/>
          </p:cNvSpPr>
          <p:nvPr/>
        </p:nvSpPr>
        <p:spPr bwMode="auto">
          <a:xfrm>
            <a:off x="1733550" y="2352784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离散随机变量</a:t>
            </a:r>
          </a:p>
        </p:txBody>
      </p:sp>
      <p:sp>
        <p:nvSpPr>
          <p:cNvPr id="5" name="WordArt 23"/>
          <p:cNvSpPr>
            <a:spLocks noChangeArrowheads="1" noChangeShapeType="1" noTextEdit="1"/>
          </p:cNvSpPr>
          <p:nvPr/>
        </p:nvSpPr>
        <p:spPr bwMode="auto">
          <a:xfrm>
            <a:off x="1733550" y="3599232"/>
            <a:ext cx="3372604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独立随机变量</a:t>
            </a:r>
          </a:p>
        </p:txBody>
      </p:sp>
      <p:sp>
        <p:nvSpPr>
          <p:cNvPr id="6" name="WordArt 24"/>
          <p:cNvSpPr>
            <a:spLocks noChangeArrowheads="1" noChangeShapeType="1" noTextEdit="1"/>
          </p:cNvSpPr>
          <p:nvPr/>
        </p:nvSpPr>
        <p:spPr bwMode="auto">
          <a:xfrm>
            <a:off x="1733550" y="4845678"/>
            <a:ext cx="49985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§6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联合分布随机变量函数</a:t>
            </a:r>
          </a:p>
        </p:txBody>
      </p:sp>
      <p:sp>
        <p:nvSpPr>
          <p:cNvPr id="7" name="WordArt 22"/>
          <p:cNvSpPr>
            <a:spLocks noChangeArrowheads="1" noChangeShapeType="1" noTextEdit="1"/>
          </p:cNvSpPr>
          <p:nvPr/>
        </p:nvSpPr>
        <p:spPr bwMode="auto">
          <a:xfrm>
            <a:off x="1733550" y="2976008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连续随机变量</a:t>
            </a:r>
          </a:p>
        </p:txBody>
      </p:sp>
      <p:sp>
        <p:nvSpPr>
          <p:cNvPr id="8" name="WordArt 23"/>
          <p:cNvSpPr>
            <a:spLocks noChangeArrowheads="1" noChangeShapeType="1" noTextEdit="1"/>
          </p:cNvSpPr>
          <p:nvPr/>
        </p:nvSpPr>
        <p:spPr bwMode="auto">
          <a:xfrm>
            <a:off x="1733550" y="4222455"/>
            <a:ext cx="2539686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§5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条件分布</a:t>
            </a:r>
          </a:p>
        </p:txBody>
      </p:sp>
      <p:sp>
        <p:nvSpPr>
          <p:cNvPr id="9" name="WordArt 24"/>
          <p:cNvSpPr>
            <a:spLocks noChangeArrowheads="1" noChangeShapeType="1" noTextEdit="1"/>
          </p:cNvSpPr>
          <p:nvPr/>
        </p:nvSpPr>
        <p:spPr bwMode="auto">
          <a:xfrm>
            <a:off x="1733550" y="5468901"/>
            <a:ext cx="40968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§7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极值和顺序统计量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468630"/>
            <a:ext cx="9153525" cy="6419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635000"/>
            <a:ext cx="8611870" cy="62623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05" y="633730"/>
            <a:ext cx="8089900" cy="59582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576580"/>
            <a:ext cx="7891780" cy="55645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9" name="Rectangle 119"/>
          <p:cNvSpPr>
            <a:spLocks noChangeArrowheads="1"/>
          </p:cNvSpPr>
          <p:nvPr/>
        </p:nvSpPr>
        <p:spPr bwMode="auto">
          <a:xfrm>
            <a:off x="2497138" y="2752725"/>
            <a:ext cx="6051550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能不能将上述</a:t>
            </a:r>
            <a:r>
              <a:rPr lang="en-US" altLang="zh-CN" dirty="0" err="1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r.v</a:t>
            </a:r>
            <a:r>
              <a:rPr lang="zh-CN" altLang="en-US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单独分别进行研究</a:t>
            </a:r>
          </a:p>
        </p:txBody>
      </p:sp>
      <p:sp>
        <p:nvSpPr>
          <p:cNvPr id="348281" name="WordArt 121"/>
          <p:cNvSpPr>
            <a:spLocks noChangeArrowheads="1" noChangeShapeType="1" noTextEdit="1"/>
          </p:cNvSpPr>
          <p:nvPr/>
        </p:nvSpPr>
        <p:spPr bwMode="auto">
          <a:xfrm>
            <a:off x="2501900" y="584200"/>
            <a:ext cx="4348163" cy="3524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多维随机变量的实际背景</a:t>
            </a:r>
          </a:p>
        </p:txBody>
      </p:sp>
      <p:sp>
        <p:nvSpPr>
          <p:cNvPr id="348283" name="WordArt 123"/>
          <p:cNvSpPr>
            <a:spLocks noChangeArrowheads="1" noChangeShapeType="1" noTextEdit="1"/>
          </p:cNvSpPr>
          <p:nvPr/>
        </p:nvSpPr>
        <p:spPr bwMode="auto">
          <a:xfrm>
            <a:off x="915988" y="10382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</a:p>
        </p:txBody>
      </p:sp>
      <p:grpSp>
        <p:nvGrpSpPr>
          <p:cNvPr id="348287" name="Group 127"/>
          <p:cNvGrpSpPr/>
          <p:nvPr/>
        </p:nvGrpSpPr>
        <p:grpSpPr bwMode="auto">
          <a:xfrm>
            <a:off x="1498600" y="941388"/>
            <a:ext cx="4160838" cy="519112"/>
            <a:chOff x="1192" y="921"/>
            <a:chExt cx="2621" cy="327"/>
          </a:xfrm>
        </p:grpSpPr>
        <p:sp>
          <p:nvSpPr>
            <p:cNvPr id="348284" name="Rectangle 124"/>
            <p:cNvSpPr>
              <a:spLocks noChangeArrowheads="1"/>
            </p:cNvSpPr>
            <p:nvPr/>
          </p:nvSpPr>
          <p:spPr bwMode="auto">
            <a:xfrm>
              <a:off x="1192" y="921"/>
              <a:ext cx="26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人的身高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与体重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348285" name="Object 125"/>
            <p:cNvGraphicFramePr>
              <a:graphicFrameLocks noChangeAspect="1"/>
            </p:cNvGraphicFramePr>
            <p:nvPr/>
          </p:nvGraphicFramePr>
          <p:xfrm>
            <a:off x="2199" y="982"/>
            <a:ext cx="30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62400" imgH="3352800" progId="Equation.DSMT4">
                    <p:embed/>
                  </p:oleObj>
                </mc:Choice>
                <mc:Fallback>
                  <p:oleObj name="Equation" r:id="rId2" imgW="3962400" imgH="3352800" progId="Equation.DSMT4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" y="982"/>
                          <a:ext cx="30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86" name="Object 126"/>
            <p:cNvGraphicFramePr>
              <a:graphicFrameLocks noChangeAspect="1"/>
            </p:cNvGraphicFramePr>
            <p:nvPr/>
          </p:nvGraphicFramePr>
          <p:xfrm>
            <a:off x="3176" y="982"/>
            <a:ext cx="30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62400" imgH="3657600" progId="Equation.DSMT4">
                    <p:embed/>
                  </p:oleObj>
                </mc:Choice>
                <mc:Fallback>
                  <p:oleObj name="Equation" r:id="rId4" imgW="3962400" imgH="3657600" progId="Equation.DSMT4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" y="982"/>
                          <a:ext cx="30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288" name="Object 128"/>
          <p:cNvGraphicFramePr>
            <a:graphicFrameLocks noChangeAspect="1"/>
          </p:cNvGraphicFramePr>
          <p:nvPr/>
        </p:nvGraphicFramePr>
        <p:xfrm>
          <a:off x="1600200" y="2384425"/>
          <a:ext cx="823913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05600" imgH="2438400" progId="Equation.DSMT4">
                  <p:embed/>
                </p:oleObj>
              </mc:Choice>
              <mc:Fallback>
                <p:oleObj name="Equation" r:id="rId6" imgW="6705600" imgH="243840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84425"/>
                        <a:ext cx="823913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93" name="Group 133"/>
          <p:cNvGrpSpPr/>
          <p:nvPr/>
        </p:nvGrpSpPr>
        <p:grpSpPr bwMode="auto">
          <a:xfrm>
            <a:off x="1468438" y="1389063"/>
            <a:ext cx="6146800" cy="519112"/>
            <a:chOff x="296" y="1529"/>
            <a:chExt cx="3872" cy="327"/>
          </a:xfrm>
        </p:grpSpPr>
        <p:sp>
          <p:nvSpPr>
            <p:cNvPr id="348274" name="Rectangle 114"/>
            <p:cNvSpPr>
              <a:spLocks noChangeArrowheads="1"/>
            </p:cNvSpPr>
            <p:nvPr/>
          </p:nvSpPr>
          <p:spPr bwMode="auto">
            <a:xfrm>
              <a:off x="296" y="1529"/>
              <a:ext cx="3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某地区的气温</a:t>
              </a:r>
              <a:r>
                <a:rPr lang="zh-CN" altLang="en-US" sz="14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、气压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与湿度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348290" name="Object 130"/>
            <p:cNvGraphicFramePr>
              <a:graphicFrameLocks noChangeAspect="1"/>
            </p:cNvGraphicFramePr>
            <p:nvPr/>
          </p:nvGraphicFramePr>
          <p:xfrm>
            <a:off x="1731" y="1594"/>
            <a:ext cx="30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62400" imgH="3352800" progId="Equation.DSMT4">
                    <p:embed/>
                  </p:oleObj>
                </mc:Choice>
                <mc:Fallback>
                  <p:oleObj name="Equation" r:id="rId8" imgW="3962400" imgH="3352800" progId="Equation.DSMT4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" y="1594"/>
                          <a:ext cx="30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1" name="Object 131"/>
            <p:cNvGraphicFramePr>
              <a:graphicFrameLocks noChangeAspect="1"/>
            </p:cNvGraphicFramePr>
            <p:nvPr/>
          </p:nvGraphicFramePr>
          <p:xfrm>
            <a:off x="2679" y="1586"/>
            <a:ext cx="23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048000" imgH="3352800" progId="Equation.DSMT4">
                    <p:embed/>
                  </p:oleObj>
                </mc:Choice>
                <mc:Fallback>
                  <p:oleObj name="Equation" r:id="rId10" imgW="3048000" imgH="3352800" progId="Equation.DSMT4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1586"/>
                          <a:ext cx="23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2" name="Object 132"/>
            <p:cNvGraphicFramePr>
              <a:graphicFrameLocks noChangeAspect="1"/>
            </p:cNvGraphicFramePr>
            <p:nvPr/>
          </p:nvGraphicFramePr>
          <p:xfrm>
            <a:off x="3561" y="1598"/>
            <a:ext cx="28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57600" imgH="3352800" progId="Equation.DSMT4">
                    <p:embed/>
                  </p:oleObj>
                </mc:Choice>
                <mc:Fallback>
                  <p:oleObj name="Equation" r:id="rId12" imgW="3657600" imgH="3352800" progId="Equation.DSMT4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598"/>
                          <a:ext cx="282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96" name="Group 136"/>
          <p:cNvGrpSpPr/>
          <p:nvPr/>
        </p:nvGrpSpPr>
        <p:grpSpPr bwMode="auto">
          <a:xfrm>
            <a:off x="1476375" y="1852617"/>
            <a:ext cx="6135688" cy="523875"/>
            <a:chOff x="503" y="2348"/>
            <a:chExt cx="3865" cy="330"/>
          </a:xfrm>
        </p:grpSpPr>
        <p:sp>
          <p:nvSpPr>
            <p:cNvPr id="348289" name="Rectangle 129"/>
            <p:cNvSpPr>
              <a:spLocks noChangeArrowheads="1"/>
            </p:cNvSpPr>
            <p:nvPr/>
          </p:nvSpPr>
          <p:spPr bwMode="auto">
            <a:xfrm>
              <a:off x="503" y="2348"/>
              <a:ext cx="38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射击中落点横向偏差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与纵向偏差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</a:p>
          </p:txBody>
        </p:sp>
        <p:graphicFrame>
          <p:nvGraphicFramePr>
            <p:cNvPr id="348294" name="Object 134"/>
            <p:cNvGraphicFramePr>
              <a:graphicFrameLocks noChangeAspect="1"/>
            </p:cNvGraphicFramePr>
            <p:nvPr/>
          </p:nvGraphicFramePr>
          <p:xfrm>
            <a:off x="2599" y="2412"/>
            <a:ext cx="30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62400" imgH="3352800" progId="Equation.DSMT4">
                    <p:embed/>
                  </p:oleObj>
                </mc:Choice>
                <mc:Fallback>
                  <p:oleObj name="Equation" r:id="rId14" imgW="3962400" imgH="3352800" progId="Equation.DSMT4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9" y="2412"/>
                          <a:ext cx="30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95" name="Object 135"/>
            <p:cNvGraphicFramePr>
              <a:graphicFrameLocks noChangeAspect="1"/>
            </p:cNvGraphicFramePr>
            <p:nvPr/>
          </p:nvGraphicFramePr>
          <p:xfrm>
            <a:off x="3990" y="2416"/>
            <a:ext cx="23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8000" imgH="3352800" progId="Equation.DSMT4">
                    <p:embed/>
                  </p:oleObj>
                </mc:Choice>
                <mc:Fallback>
                  <p:oleObj name="Equation" r:id="rId16" imgW="3048000" imgH="3352800" progId="Equation.DSMT4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0" y="2416"/>
                          <a:ext cx="237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304" name="Group 144"/>
          <p:cNvGrpSpPr/>
          <p:nvPr/>
        </p:nvGrpSpPr>
        <p:grpSpPr bwMode="auto">
          <a:xfrm>
            <a:off x="925513" y="2640013"/>
            <a:ext cx="1446212" cy="608012"/>
            <a:chOff x="258" y="2088"/>
            <a:chExt cx="911" cy="383"/>
          </a:xfrm>
        </p:grpSpPr>
        <p:sp>
          <p:nvSpPr>
            <p:cNvPr id="348298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721" y="2271"/>
              <a:ext cx="448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</a:p>
          </p:txBody>
        </p:sp>
        <p:grpSp>
          <p:nvGrpSpPr>
            <p:cNvPr id="348299" name="Group 139"/>
            <p:cNvGrpSpPr/>
            <p:nvPr/>
          </p:nvGrpSpPr>
          <p:grpSpPr bwMode="auto">
            <a:xfrm>
              <a:off x="258" y="2088"/>
              <a:ext cx="381" cy="383"/>
              <a:chOff x="531" y="3249"/>
              <a:chExt cx="381" cy="383"/>
            </a:xfrm>
          </p:grpSpPr>
          <p:sp>
            <p:nvSpPr>
              <p:cNvPr id="348300" name="Rectangle 140"/>
              <p:cNvSpPr>
                <a:spLocks noChangeArrowheads="1"/>
              </p:cNvSpPr>
              <p:nvPr/>
            </p:nvSpPr>
            <p:spPr bwMode="auto">
              <a:xfrm>
                <a:off x="552" y="3280"/>
                <a:ext cx="360" cy="35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348301" name="Picture 141" descr="COSMIC08H"/>
              <p:cNvPicPr>
                <a:picLocks noChangeAspect="1" noChangeArrowheads="1" noCrop="1"/>
              </p:cNvPicPr>
              <p:nvPr/>
            </p:nvPicPr>
            <p:blipFill>
              <a:blip r:embed="rId18"/>
              <a:srcRect/>
              <a:stretch>
                <a:fillRect/>
              </a:stretch>
            </p:blipFill>
            <p:spPr bwMode="auto">
              <a:xfrm>
                <a:off x="531" y="3249"/>
                <a:ext cx="360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48302" name="WordArt 142"/>
          <p:cNvSpPr>
            <a:spLocks noChangeArrowheads="1" noChangeShapeType="1" noTextEdit="1"/>
          </p:cNvSpPr>
          <p:nvPr/>
        </p:nvSpPr>
        <p:spPr bwMode="auto">
          <a:xfrm>
            <a:off x="8064500" y="2943225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sp>
        <p:nvSpPr>
          <p:cNvPr id="348303" name="WordArt 143"/>
          <p:cNvSpPr>
            <a:spLocks noChangeArrowheads="1" noChangeShapeType="1" noTextEdit="1"/>
          </p:cNvSpPr>
          <p:nvPr/>
        </p:nvSpPr>
        <p:spPr bwMode="auto">
          <a:xfrm>
            <a:off x="890588" y="3351213"/>
            <a:ext cx="785812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000099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aphicFrame>
        <p:nvGraphicFramePr>
          <p:cNvPr id="348305" name="Object 145"/>
          <p:cNvGraphicFramePr>
            <a:graphicFrameLocks noChangeAspect="1"/>
          </p:cNvGraphicFramePr>
          <p:nvPr/>
        </p:nvGraphicFramePr>
        <p:xfrm>
          <a:off x="2449513" y="3675063"/>
          <a:ext cx="44942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014400" imgH="4267200" progId="Equation.DSMT4">
                  <p:embed/>
                </p:oleObj>
              </mc:Choice>
              <mc:Fallback>
                <p:oleObj name="Equation" r:id="rId19" imgW="39014400" imgH="4267200" progId="Equation.DSMT4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3675063"/>
                        <a:ext cx="44942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8" name="Rectangle 148"/>
          <p:cNvSpPr>
            <a:spLocks noChangeArrowheads="1"/>
          </p:cNvSpPr>
          <p:nvPr/>
        </p:nvSpPr>
        <p:spPr bwMode="auto">
          <a:xfrm>
            <a:off x="1771650" y="3248025"/>
            <a:ext cx="414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一般人的身高与体重</a:t>
            </a:r>
            <a:r>
              <a:rPr lang="zh-CN" altLang="en-US" i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348311" name="Rectangle 151"/>
          <p:cNvSpPr>
            <a:spLocks noChangeArrowheads="1"/>
          </p:cNvSpPr>
          <p:nvPr/>
        </p:nvSpPr>
        <p:spPr bwMode="auto">
          <a:xfrm>
            <a:off x="52388" y="4043363"/>
            <a:ext cx="5659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但身高与体重之间有一定关系</a:t>
            </a:r>
            <a:r>
              <a:rPr lang="en-US" altLang="zh-CN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en-US" altLang="zh-CN" i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endParaRPr lang="en-US" altLang="zh-CN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312" name="Freeform 152"/>
          <p:cNvSpPr/>
          <p:nvPr/>
        </p:nvSpPr>
        <p:spPr bwMode="auto">
          <a:xfrm>
            <a:off x="2401889" y="4043363"/>
            <a:ext cx="4448174" cy="53655"/>
          </a:xfrm>
          <a:custGeom>
            <a:avLst/>
            <a:gdLst>
              <a:gd name="T0" fmla="*/ 0 w 1944"/>
              <a:gd name="T1" fmla="*/ 0 h 24"/>
              <a:gd name="T2" fmla="*/ 360 w 1944"/>
              <a:gd name="T3" fmla="*/ 8 h 24"/>
              <a:gd name="T4" fmla="*/ 712 w 1944"/>
              <a:gd name="T5" fmla="*/ 16 h 24"/>
              <a:gd name="T6" fmla="*/ 1080 w 1944"/>
              <a:gd name="T7" fmla="*/ 8 h 24"/>
              <a:gd name="T8" fmla="*/ 1368 w 1944"/>
              <a:gd name="T9" fmla="*/ 8 h 24"/>
              <a:gd name="T10" fmla="*/ 1680 w 1944"/>
              <a:gd name="T11" fmla="*/ 16 h 24"/>
              <a:gd name="T12" fmla="*/ 1944 w 1944"/>
              <a:gd name="T13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44" h="24">
                <a:moveTo>
                  <a:pt x="0" y="0"/>
                </a:moveTo>
                <a:cubicBezTo>
                  <a:pt x="120" y="2"/>
                  <a:pt x="241" y="5"/>
                  <a:pt x="360" y="8"/>
                </a:cubicBezTo>
                <a:cubicBezTo>
                  <a:pt x="479" y="11"/>
                  <a:pt x="592" y="16"/>
                  <a:pt x="712" y="16"/>
                </a:cubicBezTo>
                <a:cubicBezTo>
                  <a:pt x="832" y="16"/>
                  <a:pt x="971" y="9"/>
                  <a:pt x="1080" y="8"/>
                </a:cubicBezTo>
                <a:cubicBezTo>
                  <a:pt x="1189" y="7"/>
                  <a:pt x="1268" y="7"/>
                  <a:pt x="1368" y="8"/>
                </a:cubicBezTo>
                <a:cubicBezTo>
                  <a:pt x="1468" y="9"/>
                  <a:pt x="1584" y="13"/>
                  <a:pt x="1680" y="16"/>
                </a:cubicBezTo>
                <a:cubicBezTo>
                  <a:pt x="1776" y="19"/>
                  <a:pt x="1860" y="21"/>
                  <a:pt x="1944" y="2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48318" name="Rectangle 158"/>
          <p:cNvSpPr>
            <a:spLocks noChangeArrowheads="1"/>
          </p:cNvSpPr>
          <p:nvPr/>
        </p:nvSpPr>
        <p:spPr bwMode="auto">
          <a:xfrm>
            <a:off x="771525" y="4489450"/>
            <a:ext cx="760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气象指标中的气温、气压与湿度也是相关联的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en-US" altLang="zh-CN" sz="12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en-US" altLang="zh-CN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323" name="Rectangle 163"/>
          <p:cNvSpPr>
            <a:spLocks noChangeArrowheads="1"/>
          </p:cNvSpPr>
          <p:nvPr/>
        </p:nvSpPr>
        <p:spPr bwMode="auto">
          <a:xfrm>
            <a:off x="766763" y="4991100"/>
            <a:ext cx="8370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导弹射程误差与落点的横向偏差及纵向偏差都有关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en-US" altLang="zh-CN" sz="12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i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348327" name="WordArt 167"/>
          <p:cNvSpPr>
            <a:spLocks noChangeArrowheads="1" noChangeShapeType="1" noTextEdit="1"/>
          </p:cNvSpPr>
          <p:nvPr/>
        </p:nvSpPr>
        <p:spPr bwMode="auto">
          <a:xfrm>
            <a:off x="2016125" y="5632704"/>
            <a:ext cx="6805147" cy="35870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kern="10" spc="50" dirty="0">
                <a:ln w="1143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由于同一对象的不同指标之间往往是有一定</a:t>
            </a:r>
          </a:p>
        </p:txBody>
      </p:sp>
      <p:sp>
        <p:nvSpPr>
          <p:cNvPr id="348329" name="WordArt 169"/>
          <p:cNvSpPr>
            <a:spLocks noChangeArrowheads="1" noChangeShapeType="1" noTextEdit="1"/>
          </p:cNvSpPr>
          <p:nvPr/>
        </p:nvSpPr>
        <p:spPr bwMode="auto">
          <a:xfrm>
            <a:off x="1498599" y="6155828"/>
            <a:ext cx="7322671" cy="37654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600" kern="10" spc="50" dirty="0">
                <a:ln w="11430"/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联系的，所以应该把它们作为一个整体来看待。</a:t>
            </a:r>
          </a:p>
        </p:txBody>
      </p:sp>
      <p:grpSp>
        <p:nvGrpSpPr>
          <p:cNvPr id="348340" name="Group 180"/>
          <p:cNvGrpSpPr/>
          <p:nvPr/>
        </p:nvGrpSpPr>
        <p:grpSpPr bwMode="auto">
          <a:xfrm>
            <a:off x="938213" y="5719763"/>
            <a:ext cx="625475" cy="549275"/>
            <a:chOff x="591" y="3603"/>
            <a:chExt cx="394" cy="346"/>
          </a:xfrm>
        </p:grpSpPr>
        <p:grpSp>
          <p:nvGrpSpPr>
            <p:cNvPr id="348330" name="Group 170"/>
            <p:cNvGrpSpPr/>
            <p:nvPr/>
          </p:nvGrpSpPr>
          <p:grpSpPr bwMode="auto">
            <a:xfrm>
              <a:off x="734" y="3603"/>
              <a:ext cx="251" cy="225"/>
              <a:chOff x="390" y="2403"/>
              <a:chExt cx="635" cy="633"/>
            </a:xfrm>
          </p:grpSpPr>
          <p:pic>
            <p:nvPicPr>
              <p:cNvPr id="348331" name="Picture 171" descr="silverbar"/>
              <p:cNvPicPr preferRelativeResize="0">
                <a:picLocks noChangeArrowheads="1" noCrop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 rot="5400000">
                <a:off x="99" y="2694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8332" name="Picture 172" descr="silverbar"/>
              <p:cNvPicPr preferRelativeResize="0">
                <a:picLocks noChangeArrowheads="1" noCrop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90" y="3009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8333" name="Picture 173" descr="silverbar"/>
              <p:cNvPicPr preferRelativeResize="0">
                <a:picLocks noChangeArrowheads="1" noCrop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 rot="5400000">
                <a:off x="707" y="2716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8334" name="Picture 174" descr="silverbar"/>
              <p:cNvPicPr preferRelativeResize="0">
                <a:picLocks noChangeArrowheads="1" noCrop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416" y="2403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8335" name="Group 175"/>
            <p:cNvGrpSpPr/>
            <p:nvPr/>
          </p:nvGrpSpPr>
          <p:grpSpPr bwMode="auto">
            <a:xfrm>
              <a:off x="591" y="3724"/>
              <a:ext cx="251" cy="225"/>
              <a:chOff x="390" y="2403"/>
              <a:chExt cx="635" cy="633"/>
            </a:xfrm>
          </p:grpSpPr>
          <p:pic>
            <p:nvPicPr>
              <p:cNvPr id="348336" name="Picture 176" descr="silverbar"/>
              <p:cNvPicPr preferRelativeResize="0">
                <a:picLocks noChangeArrowheads="1" noCrop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 rot="5400000">
                <a:off x="99" y="2694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8337" name="Picture 177" descr="silverbar"/>
              <p:cNvPicPr preferRelativeResize="0">
                <a:picLocks noChangeArrowheads="1" noCrop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390" y="3009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8338" name="Picture 178" descr="silverbar"/>
              <p:cNvPicPr preferRelativeResize="0">
                <a:picLocks noChangeArrowheads="1" noCrop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 rot="5400000">
                <a:off x="707" y="2716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8339" name="Picture 179" descr="silverbar"/>
              <p:cNvPicPr preferRelativeResize="0">
                <a:picLocks noChangeArrowheads="1" noCrop="1"/>
              </p:cNvPicPr>
              <p:nvPr/>
            </p:nvPicPr>
            <p:blipFill>
              <a:blip r:embed="rId21"/>
              <a:srcRect/>
              <a:stretch>
                <a:fillRect/>
              </a:stretch>
            </p:blipFill>
            <p:spPr bwMode="auto">
              <a:xfrm>
                <a:off x="416" y="2403"/>
                <a:ext cx="609" cy="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48341" name="Picture 181" descr="射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042" y="1257427"/>
            <a:ext cx="1758950" cy="113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8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8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4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8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48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8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8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4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8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8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48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4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4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8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8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4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34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9" grpId="0"/>
      <p:bldP spid="348283" grpId="0" animBg="1"/>
      <p:bldP spid="348302" grpId="0" animBg="1"/>
      <p:bldP spid="348303" grpId="0"/>
      <p:bldP spid="348308" grpId="0"/>
      <p:bldP spid="348311" grpId="0"/>
      <p:bldP spid="348312" grpId="0" animBg="1"/>
      <p:bldP spid="348312" grpId="1" animBg="1"/>
      <p:bldP spid="348318" grpId="0"/>
      <p:bldP spid="348323" grpId="0"/>
      <p:bldP spid="348327" grpId="0"/>
      <p:bldP spid="3483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401" name="Group 145"/>
          <p:cNvGrpSpPr/>
          <p:nvPr/>
        </p:nvGrpSpPr>
        <p:grpSpPr bwMode="auto">
          <a:xfrm>
            <a:off x="1551219" y="5245846"/>
            <a:ext cx="2366169" cy="1016000"/>
            <a:chOff x="958" y="2904"/>
            <a:chExt cx="1264" cy="519"/>
          </a:xfrm>
          <a:solidFill>
            <a:srgbClr val="3333FF"/>
          </a:solidFill>
        </p:grpSpPr>
        <p:sp>
          <p:nvSpPr>
            <p:cNvPr id="352339" name="Oval 83"/>
            <p:cNvSpPr>
              <a:spLocks noChangeArrowheads="1"/>
            </p:cNvSpPr>
            <p:nvPr/>
          </p:nvSpPr>
          <p:spPr bwMode="auto">
            <a:xfrm>
              <a:off x="958" y="2904"/>
              <a:ext cx="1264" cy="519"/>
            </a:xfrm>
            <a:prstGeom prst="ellipse">
              <a:avLst/>
            </a:prstGeom>
            <a:grpFill/>
            <a:ln w="6350" algn="ctr">
              <a:solidFill>
                <a:schemeClr val="accent2"/>
              </a:solidFill>
              <a:round/>
            </a:ln>
            <a:effectLst>
              <a:outerShdw dist="107763" dir="2700000" algn="ctr" rotWithShape="0">
                <a:srgbClr val="1C1C1C"/>
              </a:outerShdw>
            </a:effec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 i="1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52395" name="Object 139"/>
            <p:cNvGraphicFramePr>
              <a:graphicFrameLocks noChangeAspect="1"/>
            </p:cNvGraphicFramePr>
            <p:nvPr/>
          </p:nvGraphicFramePr>
          <p:xfrm>
            <a:off x="1529" y="3090"/>
            <a:ext cx="23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52800" imgH="3048000" progId="Equation.DSMT4">
                    <p:embed/>
                  </p:oleObj>
                </mc:Choice>
                <mc:Fallback>
                  <p:oleObj name="Equation" r:id="rId2" imgW="3352800" imgH="3048000" progId="Equation.DSMT4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3090"/>
                          <a:ext cx="23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2396" name="Object 140"/>
            <p:cNvGraphicFramePr>
              <a:graphicFrameLocks noChangeAspect="1"/>
            </p:cNvGraphicFramePr>
            <p:nvPr/>
          </p:nvGraphicFramePr>
          <p:xfrm>
            <a:off x="1119" y="3129"/>
            <a:ext cx="25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57600" imgH="3352800" progId="Equation.DSMT4">
                    <p:embed/>
                  </p:oleObj>
                </mc:Choice>
                <mc:Fallback>
                  <p:oleObj name="Equation" r:id="rId4" imgW="3657600" imgH="3352800" progId="Equation.DSMT4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3129"/>
                          <a:ext cx="25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2360" name="Group 104"/>
          <p:cNvGrpSpPr/>
          <p:nvPr/>
        </p:nvGrpSpPr>
        <p:grpSpPr bwMode="auto">
          <a:xfrm>
            <a:off x="5444564" y="4515596"/>
            <a:ext cx="2730501" cy="2025650"/>
            <a:chOff x="3280" y="2828"/>
            <a:chExt cx="1720" cy="1276"/>
          </a:xfrm>
        </p:grpSpPr>
        <p:sp>
          <p:nvSpPr>
            <p:cNvPr id="352340" name="Line 84"/>
            <p:cNvSpPr>
              <a:spLocks noChangeShapeType="1"/>
            </p:cNvSpPr>
            <p:nvPr/>
          </p:nvSpPr>
          <p:spPr bwMode="auto">
            <a:xfrm>
              <a:off x="3280" y="3928"/>
              <a:ext cx="151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2341" name="Line 85"/>
            <p:cNvSpPr>
              <a:spLocks noChangeShapeType="1"/>
            </p:cNvSpPr>
            <p:nvPr/>
          </p:nvSpPr>
          <p:spPr bwMode="auto">
            <a:xfrm flipV="1">
              <a:off x="3496" y="2880"/>
              <a:ext cx="0" cy="122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52357" name="Object 101"/>
            <p:cNvGraphicFramePr>
              <a:graphicFrameLocks noChangeAspect="1"/>
            </p:cNvGraphicFramePr>
            <p:nvPr/>
          </p:nvGraphicFramePr>
          <p:xfrm>
            <a:off x="3330" y="3938"/>
            <a:ext cx="158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57600" imgH="3962400" progId="Equation.DSMT4">
                    <p:embed/>
                  </p:oleObj>
                </mc:Choice>
                <mc:Fallback>
                  <p:oleObj name="Equation" r:id="rId6" imgW="3657600" imgH="396240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0" y="3938"/>
                          <a:ext cx="158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2358" name="Object 102"/>
            <p:cNvGraphicFramePr>
              <a:graphicFrameLocks noChangeAspect="1"/>
            </p:cNvGraphicFramePr>
            <p:nvPr/>
          </p:nvGraphicFramePr>
          <p:xfrm>
            <a:off x="4803" y="3869"/>
            <a:ext cx="197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52800" imgH="3352800" progId="Equation.DSMT4">
                    <p:embed/>
                  </p:oleObj>
                </mc:Choice>
                <mc:Fallback>
                  <p:oleObj name="Equation" r:id="rId8" imgW="3352800" imgH="3352800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" y="3869"/>
                          <a:ext cx="197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2359" name="Object 103"/>
            <p:cNvGraphicFramePr>
              <a:graphicFrameLocks noChangeAspect="1"/>
            </p:cNvGraphicFramePr>
            <p:nvPr/>
          </p:nvGraphicFramePr>
          <p:xfrm>
            <a:off x="3540" y="2828"/>
            <a:ext cx="19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352800" imgH="3962400" progId="Equation.DSMT4">
                    <p:embed/>
                  </p:oleObj>
                </mc:Choice>
                <mc:Fallback>
                  <p:oleObj name="Equation" r:id="rId10" imgW="3352800" imgH="396240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0" y="2828"/>
                          <a:ext cx="19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2345" name="Line 89"/>
          <p:cNvSpPr>
            <a:spLocks noChangeShapeType="1"/>
          </p:cNvSpPr>
          <p:nvPr/>
        </p:nvSpPr>
        <p:spPr bwMode="auto">
          <a:xfrm flipV="1">
            <a:off x="7017776" y="5225209"/>
            <a:ext cx="0" cy="1023937"/>
          </a:xfrm>
          <a:prstGeom prst="line">
            <a:avLst/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44" name="Line 88"/>
          <p:cNvSpPr>
            <a:spLocks noChangeShapeType="1"/>
          </p:cNvSpPr>
          <p:nvPr/>
        </p:nvSpPr>
        <p:spPr bwMode="auto">
          <a:xfrm>
            <a:off x="5790638" y="5237909"/>
            <a:ext cx="1227138" cy="0"/>
          </a:xfrm>
          <a:prstGeom prst="line">
            <a:avLst/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2363" name="WordArt 107"/>
          <p:cNvSpPr>
            <a:spLocks noChangeArrowheads="1" noChangeShapeType="1" noTextEdit="1"/>
          </p:cNvSpPr>
          <p:nvPr/>
        </p:nvSpPr>
        <p:spPr bwMode="auto">
          <a:xfrm>
            <a:off x="2841625" y="609600"/>
            <a:ext cx="4124325" cy="376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二维随机变量的概念  </a:t>
            </a:r>
          </a:p>
        </p:txBody>
      </p:sp>
      <p:sp>
        <p:nvSpPr>
          <p:cNvPr id="352367" name="Rectangle 111"/>
          <p:cNvSpPr>
            <a:spLocks noChangeArrowheads="1"/>
          </p:cNvSpPr>
          <p:nvPr/>
        </p:nvSpPr>
        <p:spPr bwMode="auto">
          <a:xfrm>
            <a:off x="4103126" y="1506539"/>
            <a:ext cx="1265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记 </a:t>
            </a:r>
          </a:p>
        </p:txBody>
      </p:sp>
      <p:grpSp>
        <p:nvGrpSpPr>
          <p:cNvPr id="352374" name="Group 118"/>
          <p:cNvGrpSpPr/>
          <p:nvPr/>
        </p:nvGrpSpPr>
        <p:grpSpPr bwMode="auto">
          <a:xfrm>
            <a:off x="315350" y="2473141"/>
            <a:ext cx="6083301" cy="584201"/>
            <a:chOff x="41" y="1868"/>
            <a:chExt cx="3832" cy="368"/>
          </a:xfrm>
        </p:grpSpPr>
        <p:sp>
          <p:nvSpPr>
            <p:cNvPr id="352300" name="Rectangle 44"/>
            <p:cNvSpPr>
              <a:spLocks noChangeArrowheads="1"/>
            </p:cNvSpPr>
            <p:nvPr/>
          </p:nvSpPr>
          <p:spPr bwMode="auto">
            <a:xfrm>
              <a:off x="41" y="1892"/>
              <a:ext cx="15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</a:p>
          </p:txBody>
        </p:sp>
        <p:graphicFrame>
          <p:nvGraphicFramePr>
            <p:cNvPr id="352372" name="Object 116"/>
            <p:cNvGraphicFramePr>
              <a:graphicFrameLocks noChangeAspect="1"/>
            </p:cNvGraphicFramePr>
            <p:nvPr/>
          </p:nvGraphicFramePr>
          <p:xfrm>
            <a:off x="310" y="1955"/>
            <a:ext cx="73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448800" imgH="4267200" progId="Equation.DSMT4">
                    <p:embed/>
                  </p:oleObj>
                </mc:Choice>
                <mc:Fallback>
                  <p:oleObj name="Equation" r:id="rId12" imgW="9448800" imgH="4267200" progId="Equation.DSMT4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" y="1955"/>
                          <a:ext cx="73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2373" name="Rectangle 117"/>
            <p:cNvSpPr>
              <a:spLocks noChangeArrowheads="1"/>
            </p:cNvSpPr>
            <p:nvPr/>
          </p:nvSpPr>
          <p:spPr bwMode="auto">
            <a:xfrm>
              <a:off x="1163" y="1868"/>
              <a:ext cx="271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二维随机变量（向量）</a:t>
              </a:r>
              <a:r>
                <a:rPr lang="en-US" altLang="zh-CN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endPara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352394" name="Group 138"/>
          <p:cNvGrpSpPr/>
          <p:nvPr/>
        </p:nvGrpSpPr>
        <p:grpSpPr bwMode="auto">
          <a:xfrm>
            <a:off x="874057" y="3523408"/>
            <a:ext cx="947831" cy="685519"/>
            <a:chOff x="366" y="2131"/>
            <a:chExt cx="488" cy="288"/>
          </a:xfrm>
        </p:grpSpPr>
        <p:sp>
          <p:nvSpPr>
            <p:cNvPr id="352375" name="AutoShape 119"/>
            <p:cNvSpPr>
              <a:spLocks noChangeArrowheads="1"/>
            </p:cNvSpPr>
            <p:nvPr/>
          </p:nvSpPr>
          <p:spPr bwMode="auto">
            <a:xfrm>
              <a:off x="366" y="2131"/>
              <a:ext cx="488" cy="288"/>
            </a:xfrm>
            <a:prstGeom prst="star16">
              <a:avLst>
                <a:gd name="adj" fmla="val 375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2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zh-CN">
                <a:solidFill>
                  <a:srgbClr val="FF9933"/>
                </a:solidFill>
              </a:endParaRPr>
            </a:p>
          </p:txBody>
        </p:sp>
        <p:sp>
          <p:nvSpPr>
            <p:cNvPr id="352376" name="WordArt 120"/>
            <p:cNvSpPr>
              <a:spLocks noChangeArrowheads="1" noChangeShapeType="1" noTextEdit="1"/>
            </p:cNvSpPr>
            <p:nvPr/>
          </p:nvSpPr>
          <p:spPr bwMode="auto">
            <a:xfrm>
              <a:off x="516" y="2194"/>
              <a:ext cx="179" cy="1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FFFF00"/>
                      </a:gs>
                      <a:gs pos="100000">
                        <a:srgbClr val="FF0000"/>
                      </a:gs>
                    </a:gsLst>
                    <a:path path="rect">
                      <a:fillToRect r="100000" b="100000"/>
                    </a:path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注</a:t>
              </a:r>
            </a:p>
          </p:txBody>
        </p:sp>
      </p:grpSp>
      <p:sp>
        <p:nvSpPr>
          <p:cNvPr id="352377" name="Oval 121"/>
          <p:cNvSpPr>
            <a:spLocks noChangeAspect="1" noChangeArrowheads="1"/>
          </p:cNvSpPr>
          <p:nvPr/>
        </p:nvSpPr>
        <p:spPr bwMode="auto">
          <a:xfrm>
            <a:off x="3153801" y="5598271"/>
            <a:ext cx="107950" cy="10795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52385" name="Object 129"/>
          <p:cNvGraphicFramePr>
            <a:graphicFrameLocks noChangeAspect="1"/>
          </p:cNvGraphicFramePr>
          <p:nvPr/>
        </p:nvGraphicFramePr>
        <p:xfrm>
          <a:off x="3906838" y="1079500"/>
          <a:ext cx="473551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148000" imgH="4267200" progId="Equation.DSMT4">
                  <p:embed/>
                </p:oleObj>
              </mc:Choice>
              <mc:Fallback>
                <p:oleObj name="Equation" r:id="rId14" imgW="41148000" imgH="4267200" progId="Equation.DSMT4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838" y="1079500"/>
                        <a:ext cx="473551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2387" name="Group 131"/>
          <p:cNvGrpSpPr/>
          <p:nvPr/>
        </p:nvGrpSpPr>
        <p:grpSpPr bwMode="auto">
          <a:xfrm>
            <a:off x="1077351" y="992001"/>
            <a:ext cx="3251200" cy="519112"/>
            <a:chOff x="721" y="719"/>
            <a:chExt cx="2048" cy="327"/>
          </a:xfrm>
        </p:grpSpPr>
        <p:sp>
          <p:nvSpPr>
            <p:cNvPr id="352298" name="Rectangle 42"/>
            <p:cNvSpPr>
              <a:spLocks noChangeArrowheads="1"/>
            </p:cNvSpPr>
            <p:nvPr/>
          </p:nvSpPr>
          <p:spPr bwMode="auto">
            <a:xfrm>
              <a:off x="721" y="719"/>
              <a:ext cx="20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    为样本空间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352386" name="Object 130"/>
            <p:cNvGraphicFramePr>
              <a:graphicFrameLocks noChangeAspect="1"/>
            </p:cNvGraphicFramePr>
            <p:nvPr/>
          </p:nvGraphicFramePr>
          <p:xfrm>
            <a:off x="989" y="767"/>
            <a:ext cx="26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657600" imgH="3352800" progId="Equation.DSMT4">
                    <p:embed/>
                  </p:oleObj>
                </mc:Choice>
                <mc:Fallback>
                  <p:oleObj name="Equation" r:id="rId16" imgW="3657600" imgH="3352800" progId="Equation.DSMT4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767"/>
                          <a:ext cx="26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2389" name="Group 133"/>
          <p:cNvGrpSpPr/>
          <p:nvPr/>
        </p:nvGrpSpPr>
        <p:grpSpPr bwMode="auto">
          <a:xfrm>
            <a:off x="339163" y="1544639"/>
            <a:ext cx="4910138" cy="519112"/>
            <a:chOff x="256" y="1277"/>
            <a:chExt cx="3093" cy="327"/>
          </a:xfrm>
        </p:grpSpPr>
        <p:sp>
          <p:nvSpPr>
            <p:cNvPr id="352366" name="Rectangle 110"/>
            <p:cNvSpPr>
              <a:spLocks noChangeArrowheads="1"/>
            </p:cNvSpPr>
            <p:nvPr/>
          </p:nvSpPr>
          <p:spPr bwMode="auto">
            <a:xfrm>
              <a:off x="256" y="1277"/>
              <a:ext cx="30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是定义在</a:t>
              </a:r>
              <a:r>
                <a:rPr lang="zh-CN" altLang="en-US" sz="14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上的两个</a:t>
              </a:r>
              <a:r>
                <a:rPr lang="en-US" altLang="zh-CN" dirty="0" err="1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r.v</a:t>
              </a:r>
              <a:endPara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352388" name="Object 132"/>
            <p:cNvGraphicFramePr>
              <a:graphicFrameLocks noChangeAspect="1"/>
            </p:cNvGraphicFramePr>
            <p:nvPr/>
          </p:nvGraphicFramePr>
          <p:xfrm>
            <a:off x="1213" y="1319"/>
            <a:ext cx="26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657600" imgH="3352800" progId="Equation.DSMT4">
                    <p:embed/>
                  </p:oleObj>
                </mc:Choice>
                <mc:Fallback>
                  <p:oleObj name="Equation" r:id="rId18" imgW="3657600" imgH="3352800" progId="Equation.DSMT4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3" y="1319"/>
                          <a:ext cx="26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2390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840527"/>
              </p:ext>
            </p:extLst>
          </p:nvPr>
        </p:nvGraphicFramePr>
        <p:xfrm>
          <a:off x="1958975" y="2068513"/>
          <a:ext cx="51689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90640" imgH="203040" progId="Equation.DSMT4">
                  <p:embed/>
                </p:oleObj>
              </mc:Choice>
              <mc:Fallback>
                <p:oleObj name="Equation" r:id="rId20" imgW="1790640" imgH="203040" progId="Equation.DSMT4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2068513"/>
                        <a:ext cx="51689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393" name="WordArt 137"/>
          <p:cNvSpPr>
            <a:spLocks noChangeArrowheads="1" noChangeShapeType="1" noTextEdit="1"/>
          </p:cNvSpPr>
          <p:nvPr/>
        </p:nvSpPr>
        <p:spPr bwMode="auto">
          <a:xfrm>
            <a:off x="2020326" y="3379137"/>
            <a:ext cx="6008687" cy="105965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>
              <a:spcBef>
                <a:spcPts val="1200"/>
              </a:spcBef>
            </a:pPr>
            <a:r>
              <a:rPr lang="zh-CN" altLang="en-US" sz="3600" kern="1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一个试验产生的二维随机变量可视为</a:t>
            </a:r>
          </a:p>
          <a:p>
            <a:pPr>
              <a:spcBef>
                <a:spcPts val="1200"/>
              </a:spcBef>
            </a:pPr>
            <a:r>
              <a:rPr lang="zh-CN" altLang="en-US" sz="3600" kern="10" dirty="0">
                <a:ln w="1905"/>
                <a:solidFill>
                  <a:srgbClr val="000099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向二维平面“投掷”一个“随机点”</a:t>
            </a:r>
          </a:p>
        </p:txBody>
      </p:sp>
      <p:graphicFrame>
        <p:nvGraphicFramePr>
          <p:cNvPr id="352398" name="Object 142"/>
          <p:cNvGraphicFramePr>
            <a:graphicFrameLocks noChangeAspect="1"/>
          </p:cNvGraphicFramePr>
          <p:nvPr/>
        </p:nvGraphicFramePr>
        <p:xfrm>
          <a:off x="5087376" y="5009309"/>
          <a:ext cx="7604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620000" imgH="4267200" progId="Equation.DSMT4">
                  <p:embed/>
                </p:oleObj>
              </mc:Choice>
              <mc:Fallback>
                <p:oleObj name="Equation" r:id="rId22" imgW="7620000" imgH="4267200" progId="Equation.DSMT4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376" y="5009309"/>
                        <a:ext cx="7604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399" name="Object 143"/>
          <p:cNvGraphicFramePr>
            <a:graphicFrameLocks noChangeAspect="1"/>
          </p:cNvGraphicFramePr>
          <p:nvPr/>
        </p:nvGraphicFramePr>
        <p:xfrm>
          <a:off x="6659001" y="6268196"/>
          <a:ext cx="8207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229600" imgH="4267200" progId="Equation.DSMT4">
                  <p:embed/>
                </p:oleObj>
              </mc:Choice>
              <mc:Fallback>
                <p:oleObj name="Equation" r:id="rId24" imgW="8229600" imgH="4267200" progId="Equation.DSMT4">
                  <p:embed/>
                  <p:pic>
                    <p:nvPicPr>
                      <p:cNvPr id="0" name="Object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001" y="6268196"/>
                        <a:ext cx="8207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400" name="Object 144"/>
          <p:cNvGraphicFramePr>
            <a:graphicFrameLocks noChangeAspect="1"/>
          </p:cNvGraphicFramePr>
          <p:nvPr/>
        </p:nvGraphicFramePr>
        <p:xfrm>
          <a:off x="7021513" y="5024438"/>
          <a:ext cx="9398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448800" imgH="4267200" progId="Equation.DSMT4">
                  <p:embed/>
                </p:oleObj>
              </mc:Choice>
              <mc:Fallback>
                <p:oleObj name="Equation" r:id="rId26" imgW="9448800" imgH="4267200" progId="Equation.DSMT4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5024438"/>
                        <a:ext cx="9398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2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2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5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2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2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1000"/>
                                        <p:tgtEl>
                                          <p:spTgt spid="35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000"/>
                                        <p:tgtEl>
                                          <p:spTgt spid="35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2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2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C 0.01406 -0.01481 0.046 -0.05741 0.08489 -0.08889 C 0.12378 -0.12037 0.20434 -0.14259 0.25989 -0.13889 C 0.31545 -0.13518 0.38402 -0.07593 0.41666 -0.05926 " pathEditMode="relative" rAng="0" ptsTypes="assa">
                                      <p:cBhvr>
                                        <p:cTn id="62" dur="2000" fill="hold"/>
                                        <p:tgtEl>
                                          <p:spTgt spid="352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33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2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2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5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5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2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2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2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2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2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2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52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52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5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45" grpId="0" animBg="1"/>
      <p:bldP spid="352344" grpId="0" animBg="1"/>
      <p:bldP spid="352363" grpId="0"/>
      <p:bldP spid="352367" grpId="0"/>
      <p:bldP spid="352377" grpId="0" animBg="1"/>
      <p:bldP spid="352377" grpId="1" animBg="1"/>
      <p:bldP spid="3523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96" name="WordArt 92"/>
          <p:cNvSpPr>
            <a:spLocks noChangeArrowheads="1" noChangeShapeType="1" noTextEdit="1"/>
          </p:cNvSpPr>
          <p:nvPr/>
        </p:nvSpPr>
        <p:spPr bwMode="auto">
          <a:xfrm>
            <a:off x="530353" y="3209544"/>
            <a:ext cx="1737360" cy="37413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3333FF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几何意义</a:t>
            </a:r>
          </a:p>
        </p:txBody>
      </p:sp>
      <p:sp>
        <p:nvSpPr>
          <p:cNvPr id="328811" name="WordArt 107"/>
          <p:cNvSpPr>
            <a:spLocks noChangeArrowheads="1" noChangeShapeType="1" noTextEdit="1"/>
          </p:cNvSpPr>
          <p:nvPr/>
        </p:nvSpPr>
        <p:spPr bwMode="auto">
          <a:xfrm>
            <a:off x="946150" y="643031"/>
            <a:ext cx="725488" cy="279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9050">
                  <a:solidFill>
                    <a:srgbClr val="99CCFF"/>
                  </a:solidFill>
                  <a:round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328829" name="Group 125"/>
          <p:cNvGrpSpPr/>
          <p:nvPr/>
        </p:nvGrpSpPr>
        <p:grpSpPr bwMode="auto">
          <a:xfrm>
            <a:off x="1812925" y="579438"/>
            <a:ext cx="7081838" cy="461962"/>
            <a:chOff x="1142" y="397"/>
            <a:chExt cx="4461" cy="291"/>
          </a:xfrm>
        </p:grpSpPr>
        <p:sp>
          <p:nvSpPr>
            <p:cNvPr id="328766" name="Text Box 62"/>
            <p:cNvSpPr txBox="1">
              <a:spLocks noChangeArrowheads="1"/>
            </p:cNvSpPr>
            <p:nvPr/>
          </p:nvSpPr>
          <p:spPr bwMode="auto">
            <a:xfrm>
              <a:off x="1142" y="397"/>
              <a:ext cx="192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为二维</a:t>
              </a:r>
            </a:p>
          </p:txBody>
        </p:sp>
        <p:graphicFrame>
          <p:nvGraphicFramePr>
            <p:cNvPr id="328813" name="Object 109"/>
            <p:cNvGraphicFramePr>
              <a:graphicFrameLocks noChangeAspect="1"/>
            </p:cNvGraphicFramePr>
            <p:nvPr/>
          </p:nvGraphicFramePr>
          <p:xfrm>
            <a:off x="1351" y="412"/>
            <a:ext cx="73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448800" imgH="4267200" progId="Equation.DSMT4">
                    <p:embed/>
                  </p:oleObj>
                </mc:Choice>
                <mc:Fallback>
                  <p:oleObj name="Equation" r:id="rId2" imgW="9448800" imgH="42672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412"/>
                          <a:ext cx="73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814" name="Object 110"/>
            <p:cNvGraphicFramePr>
              <a:graphicFrameLocks noChangeAspect="1"/>
            </p:cNvGraphicFramePr>
            <p:nvPr/>
          </p:nvGraphicFramePr>
          <p:xfrm>
            <a:off x="2673" y="411"/>
            <a:ext cx="210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127200" imgH="4267200" progId="Equation.DSMT4">
                    <p:embed/>
                  </p:oleObj>
                </mc:Choice>
                <mc:Fallback>
                  <p:oleObj name="Equation" r:id="rId4" imgW="27127200" imgH="426720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3" y="411"/>
                          <a:ext cx="210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15" name="Text Box 111"/>
            <p:cNvSpPr txBox="1">
              <a:spLocks noChangeArrowheads="1"/>
            </p:cNvSpPr>
            <p:nvPr/>
          </p:nvSpPr>
          <p:spPr bwMode="auto">
            <a:xfrm>
              <a:off x="4721" y="397"/>
              <a:ext cx="88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 fontAlgn="ctr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定义</a:t>
              </a:r>
            </a:p>
          </p:txBody>
        </p:sp>
      </p:grpSp>
      <p:sp>
        <p:nvSpPr>
          <p:cNvPr id="328820" name="Rectangle 116"/>
          <p:cNvSpPr>
            <a:spLocks noChangeArrowheads="1"/>
          </p:cNvSpPr>
          <p:nvPr/>
        </p:nvSpPr>
        <p:spPr bwMode="auto">
          <a:xfrm>
            <a:off x="613544" y="2262230"/>
            <a:ext cx="31670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联合累积分布函数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grpSp>
        <p:nvGrpSpPr>
          <p:cNvPr id="328852" name="Group 148"/>
          <p:cNvGrpSpPr/>
          <p:nvPr/>
        </p:nvGrpSpPr>
        <p:grpSpPr bwMode="auto">
          <a:xfrm>
            <a:off x="1588" y="1789116"/>
            <a:ext cx="9358312" cy="954088"/>
            <a:chOff x="1" y="1111"/>
            <a:chExt cx="5895" cy="601"/>
          </a:xfrm>
        </p:grpSpPr>
        <p:sp>
          <p:nvSpPr>
            <p:cNvPr id="328774" name="Rectangle 70"/>
            <p:cNvSpPr>
              <a:spLocks noChangeArrowheads="1"/>
            </p:cNvSpPr>
            <p:nvPr/>
          </p:nvSpPr>
          <p:spPr bwMode="auto">
            <a:xfrm>
              <a:off x="1" y="1111"/>
              <a:ext cx="5895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      </a:t>
              </a:r>
              <a:r>
                <a:rPr lang="zh-CN" altLang="en-US" sz="9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为二维</a:t>
              </a:r>
              <a:r>
                <a:rPr lang="zh-CN" altLang="en-US" sz="14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       </a:t>
              </a:r>
              <a:r>
                <a: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            ，或称为</a:t>
              </a:r>
              <a:r>
                <a:rPr lang="zh-CN" altLang="en-US" sz="12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与 </a:t>
              </a:r>
              <a:r>
                <a:rPr lang="zh-CN" altLang="en-US" sz="12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endParaRPr lang="en-US" altLang="zh-CN" sz="1200" dirty="0">
                <a:solidFill>
                  <a:schemeClr val="bg2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zh-CN" altLang="en-US" dirty="0">
                  <a:solidFill>
                    <a:schemeClr val="bg2">
                      <a:lumMod val="95000"/>
                      <a:lumOff val="5000"/>
                    </a:schemeClr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</a:p>
          </p:txBody>
        </p:sp>
        <p:graphicFrame>
          <p:nvGraphicFramePr>
            <p:cNvPr id="328817" name="Object 113"/>
            <p:cNvGraphicFramePr>
              <a:graphicFrameLocks noChangeAspect="1"/>
            </p:cNvGraphicFramePr>
            <p:nvPr/>
          </p:nvGraphicFramePr>
          <p:xfrm>
            <a:off x="472" y="1165"/>
            <a:ext cx="82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668000" imgH="4267200" progId="Equation.DSMT4">
                    <p:embed/>
                  </p:oleObj>
                </mc:Choice>
                <mc:Fallback>
                  <p:oleObj name="Equation" r:id="rId6" imgW="10668000" imgH="4267200" progId="Equation.DSMT4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1165"/>
                          <a:ext cx="82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818" name="Object 114"/>
            <p:cNvGraphicFramePr>
              <a:graphicFrameLocks noChangeAspect="1"/>
            </p:cNvGraphicFramePr>
            <p:nvPr/>
          </p:nvGraphicFramePr>
          <p:xfrm>
            <a:off x="1864" y="1171"/>
            <a:ext cx="106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716000" imgH="4267200" progId="Equation.DSMT4">
                    <p:embed/>
                  </p:oleObj>
                </mc:Choice>
                <mc:Fallback>
                  <p:oleObj name="Equation" r:id="rId8" imgW="13716000" imgH="4267200" progId="Equation.DSMT4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" y="1171"/>
                          <a:ext cx="106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819" name="Rectangle 115"/>
            <p:cNvSpPr>
              <a:spLocks noChangeArrowheads="1"/>
            </p:cNvSpPr>
            <p:nvPr/>
          </p:nvSpPr>
          <p:spPr bwMode="auto">
            <a:xfrm>
              <a:off x="2993" y="1127"/>
              <a:ext cx="17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累积分布函数</a:t>
              </a:r>
            </a:p>
          </p:txBody>
        </p:sp>
        <p:graphicFrame>
          <p:nvGraphicFramePr>
            <p:cNvPr id="328821" name="Object 117"/>
            <p:cNvGraphicFramePr>
              <a:graphicFrameLocks noChangeAspect="1"/>
            </p:cNvGraphicFramePr>
            <p:nvPr/>
          </p:nvGraphicFramePr>
          <p:xfrm>
            <a:off x="5279" y="1184"/>
            <a:ext cx="3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62400" imgH="3352800" progId="Equation.DSMT4">
                    <p:embed/>
                  </p:oleObj>
                </mc:Choice>
                <mc:Fallback>
                  <p:oleObj name="Equation" r:id="rId10" imgW="3962400" imgH="3352800" progId="Equation.DSMT4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9" y="1184"/>
                          <a:ext cx="30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822" name="Object 118"/>
            <p:cNvGraphicFramePr>
              <a:graphicFrameLocks noChangeAspect="1"/>
            </p:cNvGraphicFramePr>
            <p:nvPr/>
          </p:nvGraphicFramePr>
          <p:xfrm>
            <a:off x="54" y="1457"/>
            <a:ext cx="2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48000" imgH="3352800" progId="Equation.DSMT4">
                    <p:embed/>
                  </p:oleObj>
                </mc:Choice>
                <mc:Fallback>
                  <p:oleObj name="Equation" r:id="rId12" imgW="3048000" imgH="3352800" progId="Equation.DSMT4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" y="1457"/>
                          <a:ext cx="2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853" name="Object 149"/>
          <p:cNvGraphicFramePr>
            <a:graphicFrameLocks noChangeAspect="1"/>
          </p:cNvGraphicFramePr>
          <p:nvPr/>
        </p:nvGraphicFramePr>
        <p:xfrm>
          <a:off x="2641600" y="3036888"/>
          <a:ext cx="38893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356800" imgH="4572000" progId="Equation.DSMT4">
                  <p:embed/>
                </p:oleObj>
              </mc:Choice>
              <mc:Fallback>
                <p:oleObj name="Equation" r:id="rId14" imgW="35356800" imgH="4572000" progId="Equation.DSMT4">
                  <p:embed/>
                  <p:pic>
                    <p:nvPicPr>
                      <p:cNvPr id="0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3036888"/>
                        <a:ext cx="38893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57" name="Rectangle 153"/>
          <p:cNvSpPr>
            <a:spLocks noChangeArrowheads="1"/>
          </p:cNvSpPr>
          <p:nvPr/>
        </p:nvSpPr>
        <p:spPr bwMode="auto">
          <a:xfrm>
            <a:off x="1770535" y="2629586"/>
            <a:ext cx="546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如何利用分布函数计算概率</a:t>
            </a:r>
          </a:p>
        </p:txBody>
      </p:sp>
      <p:sp>
        <p:nvSpPr>
          <p:cNvPr id="328858" name="WordArt 154"/>
          <p:cNvSpPr>
            <a:spLocks noChangeArrowheads="1" noChangeShapeType="1" noTextEdit="1"/>
          </p:cNvSpPr>
          <p:nvPr/>
        </p:nvSpPr>
        <p:spPr bwMode="auto">
          <a:xfrm>
            <a:off x="6519401" y="3139174"/>
            <a:ext cx="209550" cy="2651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3333FF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aphicFrame>
        <p:nvGraphicFramePr>
          <p:cNvPr id="328859" name="Object 155"/>
          <p:cNvGraphicFramePr>
            <a:graphicFrameLocks noChangeAspect="1"/>
          </p:cNvGraphicFramePr>
          <p:nvPr/>
        </p:nvGraphicFramePr>
        <p:xfrm>
          <a:off x="1227138" y="5815013"/>
          <a:ext cx="35750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356800" imgH="4572000" progId="Equation.DSMT4">
                  <p:embed/>
                </p:oleObj>
              </mc:Choice>
              <mc:Fallback>
                <p:oleObj name="Equation" r:id="rId16" imgW="35356800" imgH="4572000" progId="Equation.DSMT4">
                  <p:embed/>
                  <p:pic>
                    <p:nvPicPr>
                      <p:cNvPr id="0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5815013"/>
                        <a:ext cx="35750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60" name="Object 156"/>
          <p:cNvGraphicFramePr>
            <a:graphicFrameLocks noChangeAspect="1"/>
          </p:cNvGraphicFramePr>
          <p:nvPr/>
        </p:nvGraphicFramePr>
        <p:xfrm>
          <a:off x="3729038" y="6261100"/>
          <a:ext cx="1422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630400" imgH="4572000" progId="Equation.DSMT4">
                  <p:embed/>
                </p:oleObj>
              </mc:Choice>
              <mc:Fallback>
                <p:oleObj name="Equation" r:id="rId18" imgW="14630400" imgH="4572000" progId="Equation.DSMT4">
                  <p:embed/>
                  <p:pic>
                    <p:nvPicPr>
                      <p:cNvPr id="0" name="Object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6261100"/>
                        <a:ext cx="1422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61" name="Object 157"/>
          <p:cNvGraphicFramePr>
            <a:graphicFrameLocks noChangeAspect="1"/>
          </p:cNvGraphicFramePr>
          <p:nvPr/>
        </p:nvGraphicFramePr>
        <p:xfrm>
          <a:off x="5121275" y="6284913"/>
          <a:ext cx="1422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630400" imgH="4572000" progId="Equation.DSMT4">
                  <p:embed/>
                </p:oleObj>
              </mc:Choice>
              <mc:Fallback>
                <p:oleObj name="Equation" r:id="rId20" imgW="14630400" imgH="4572000" progId="Equation.DSMT4">
                  <p:embed/>
                  <p:pic>
                    <p:nvPicPr>
                      <p:cNvPr id="0" name="Object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6284913"/>
                        <a:ext cx="14224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62" name="Object 158"/>
          <p:cNvGraphicFramePr>
            <a:graphicFrameLocks noChangeAspect="1"/>
          </p:cNvGraphicFramePr>
          <p:nvPr/>
        </p:nvGraphicFramePr>
        <p:xfrm>
          <a:off x="6503988" y="6288088"/>
          <a:ext cx="13890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325600" imgH="4572000" progId="Equation.DSMT4">
                  <p:embed/>
                </p:oleObj>
              </mc:Choice>
              <mc:Fallback>
                <p:oleObj name="Equation" r:id="rId22" imgW="14325600" imgH="4572000" progId="Equation.DSMT4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6288088"/>
                        <a:ext cx="13890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63" name="Object 159"/>
          <p:cNvGraphicFramePr>
            <a:graphicFrameLocks noChangeAspect="1"/>
          </p:cNvGraphicFramePr>
          <p:nvPr/>
        </p:nvGraphicFramePr>
        <p:xfrm>
          <a:off x="2215596" y="6368149"/>
          <a:ext cx="374650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048000" imgH="2438400" progId="Equation.DSMT4">
                  <p:embed/>
                </p:oleObj>
              </mc:Choice>
              <mc:Fallback>
                <p:oleObj name="Equation" r:id="rId24" imgW="3048000" imgH="2438400" progId="Equation.DSMT4">
                  <p:embed/>
                  <p:pic>
                    <p:nvPicPr>
                      <p:cNvPr id="0" name="Object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596" y="6368149"/>
                        <a:ext cx="374650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64" name="Object 160"/>
          <p:cNvGraphicFramePr>
            <a:graphicFrameLocks noChangeAspect="1"/>
          </p:cNvGraphicFramePr>
          <p:nvPr/>
        </p:nvGraphicFramePr>
        <p:xfrm>
          <a:off x="2493963" y="6237288"/>
          <a:ext cx="12430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801600" imgH="4572000" progId="Equation.DSMT4">
                  <p:embed/>
                </p:oleObj>
              </mc:Choice>
              <mc:Fallback>
                <p:oleObj name="Equation" r:id="rId26" imgW="12801600" imgH="4572000" progId="Equation.DSMT4">
                  <p:embed/>
                  <p:pic>
                    <p:nvPicPr>
                      <p:cNvPr id="0" name="Object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6237288"/>
                        <a:ext cx="12430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868" name="Group 164"/>
          <p:cNvGrpSpPr/>
          <p:nvPr/>
        </p:nvGrpSpPr>
        <p:grpSpPr bwMode="auto">
          <a:xfrm>
            <a:off x="937097" y="2796274"/>
            <a:ext cx="681038" cy="254000"/>
            <a:chOff x="379" y="2024"/>
            <a:chExt cx="429" cy="160"/>
          </a:xfrm>
        </p:grpSpPr>
        <p:sp>
          <p:nvSpPr>
            <p:cNvPr id="328866" name="Oval 162"/>
            <p:cNvSpPr>
              <a:spLocks noChangeArrowheads="1"/>
            </p:cNvSpPr>
            <p:nvPr/>
          </p:nvSpPr>
          <p:spPr bwMode="auto">
            <a:xfrm>
              <a:off x="379" y="2024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867" name="WordArt 163"/>
            <p:cNvSpPr>
              <a:spLocks noChangeArrowheads="1" noChangeShapeType="1" noTextEdit="1"/>
            </p:cNvSpPr>
            <p:nvPr/>
          </p:nvSpPr>
          <p:spPr bwMode="auto">
            <a:xfrm>
              <a:off x="609" y="2028"/>
              <a:ext cx="199" cy="1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问</a:t>
              </a:r>
            </a:p>
          </p:txBody>
        </p:sp>
      </p:grpSp>
      <p:grpSp>
        <p:nvGrpSpPr>
          <p:cNvPr id="328875" name="Group 171"/>
          <p:cNvGrpSpPr/>
          <p:nvPr/>
        </p:nvGrpSpPr>
        <p:grpSpPr bwMode="auto">
          <a:xfrm>
            <a:off x="2335685" y="3386824"/>
            <a:ext cx="3927474" cy="2398713"/>
            <a:chOff x="1669" y="2129"/>
            <a:chExt cx="2474" cy="1511"/>
          </a:xfrm>
        </p:grpSpPr>
        <p:sp>
          <p:nvSpPr>
            <p:cNvPr id="328799" name="Rectangle 95" descr="宽上对角线"/>
            <p:cNvSpPr>
              <a:spLocks noChangeArrowheads="1"/>
            </p:cNvSpPr>
            <p:nvPr/>
          </p:nvSpPr>
          <p:spPr bwMode="auto">
            <a:xfrm>
              <a:off x="1793" y="2392"/>
              <a:ext cx="1643" cy="1200"/>
            </a:xfrm>
            <a:prstGeom prst="rect">
              <a:avLst/>
            </a:prstGeom>
            <a:pattFill prst="wdUpDiag">
              <a:fgClr>
                <a:schemeClr val="bg2">
                  <a:alpha val="44000"/>
                </a:schemeClr>
              </a:fgClr>
              <a:bgClr>
                <a:srgbClr val="5F5F5F">
                  <a:alpha val="44000"/>
                </a:srgbClr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871" name="Object 167"/>
            <p:cNvGraphicFramePr>
              <a:graphicFrameLocks noChangeAspect="1"/>
            </p:cNvGraphicFramePr>
            <p:nvPr/>
          </p:nvGraphicFramePr>
          <p:xfrm>
            <a:off x="3977" y="3336"/>
            <a:ext cx="166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352800" imgH="3352800" progId="Equation.DSMT4">
                    <p:embed/>
                  </p:oleObj>
                </mc:Choice>
                <mc:Fallback>
                  <p:oleObj name="Equation" r:id="rId28" imgW="3352800" imgH="3352800" progId="Equation.DSMT4">
                    <p:embed/>
                    <p:pic>
                      <p:nvPicPr>
                        <p:cNvPr id="0" name="Object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7" y="3336"/>
                          <a:ext cx="166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797" name="Line 93"/>
            <p:cNvSpPr>
              <a:spLocks noChangeShapeType="1"/>
            </p:cNvSpPr>
            <p:nvPr/>
          </p:nvSpPr>
          <p:spPr bwMode="auto">
            <a:xfrm>
              <a:off x="1669" y="3376"/>
              <a:ext cx="229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798" name="Line 94"/>
            <p:cNvSpPr>
              <a:spLocks noChangeShapeType="1"/>
            </p:cNvSpPr>
            <p:nvPr/>
          </p:nvSpPr>
          <p:spPr bwMode="auto">
            <a:xfrm flipV="1">
              <a:off x="2101" y="2195"/>
              <a:ext cx="0" cy="144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00" name="Line 96"/>
            <p:cNvSpPr>
              <a:spLocks noChangeShapeType="1"/>
            </p:cNvSpPr>
            <p:nvPr/>
          </p:nvSpPr>
          <p:spPr bwMode="auto">
            <a:xfrm>
              <a:off x="1794" y="2392"/>
              <a:ext cx="164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01" name="Line 97"/>
            <p:cNvSpPr>
              <a:spLocks noChangeShapeType="1"/>
            </p:cNvSpPr>
            <p:nvPr/>
          </p:nvSpPr>
          <p:spPr bwMode="auto">
            <a:xfrm>
              <a:off x="3437" y="2392"/>
              <a:ext cx="0" cy="120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869" name="Object 165"/>
            <p:cNvGraphicFramePr>
              <a:graphicFrameLocks noChangeAspect="1"/>
            </p:cNvGraphicFramePr>
            <p:nvPr/>
          </p:nvGraphicFramePr>
          <p:xfrm>
            <a:off x="3441" y="2274"/>
            <a:ext cx="486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2801600" imgH="4876800" progId="Equation.DSMT4">
                    <p:embed/>
                  </p:oleObj>
                </mc:Choice>
                <mc:Fallback>
                  <p:oleObj name="Equation" r:id="rId30" imgW="12801600" imgH="4876800" progId="Equation.DSMT4">
                    <p:embed/>
                    <p:pic>
                      <p:nvPicPr>
                        <p:cNvPr id="0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1" y="2274"/>
                          <a:ext cx="486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870" name="Object 166"/>
            <p:cNvGraphicFramePr>
              <a:graphicFrameLocks noChangeAspect="1"/>
            </p:cNvGraphicFramePr>
            <p:nvPr/>
          </p:nvGraphicFramePr>
          <p:xfrm>
            <a:off x="2090" y="2129"/>
            <a:ext cx="15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352800" imgH="3962400" progId="Equation.DSMT4">
                    <p:embed/>
                  </p:oleObj>
                </mc:Choice>
                <mc:Fallback>
                  <p:oleObj name="Equation" r:id="rId32" imgW="3352800" imgH="3962400" progId="Equation.DSMT4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2129"/>
                          <a:ext cx="158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872" name="Object 168"/>
            <p:cNvGraphicFramePr>
              <a:graphicFrameLocks noChangeAspect="1"/>
            </p:cNvGraphicFramePr>
            <p:nvPr/>
          </p:nvGraphicFramePr>
          <p:xfrm>
            <a:off x="1931" y="3360"/>
            <a:ext cx="204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3962400" imgH="4267200" progId="Equation.DSMT4">
                    <p:embed/>
                  </p:oleObj>
                </mc:Choice>
                <mc:Fallback>
                  <p:oleObj name="Equation" r:id="rId34" imgW="3962400" imgH="4267200" progId="Equation.DSMT4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3360"/>
                          <a:ext cx="204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876" name="Object 1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100871"/>
              </p:ext>
            </p:extLst>
          </p:nvPr>
        </p:nvGraphicFramePr>
        <p:xfrm>
          <a:off x="2215596" y="979607"/>
          <a:ext cx="4505459" cy="475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828800" imgH="203040" progId="Equation.DSMT4">
                  <p:embed/>
                </p:oleObj>
              </mc:Choice>
              <mc:Fallback>
                <p:oleObj name="Equation" r:id="rId36" imgW="1828800" imgH="203040" progId="Equation.DSMT4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596" y="979607"/>
                        <a:ext cx="4505459" cy="475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77" name="Object 1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13564"/>
              </p:ext>
            </p:extLst>
          </p:nvPr>
        </p:nvGraphicFramePr>
        <p:xfrm>
          <a:off x="3328016" y="1385627"/>
          <a:ext cx="2743200" cy="538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028520" imgH="203040" progId="Equation.DSMT4">
                  <p:embed/>
                </p:oleObj>
              </mc:Choice>
              <mc:Fallback>
                <p:oleObj name="Equation" r:id="rId38" imgW="1028520" imgH="203040" progId="Equation.DSMT4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016" y="1385627"/>
                        <a:ext cx="2743200" cy="538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89" name="Object 185"/>
          <p:cNvGraphicFramePr>
            <a:graphicFrameLocks noChangeAspect="1"/>
          </p:cNvGraphicFramePr>
          <p:nvPr/>
        </p:nvGraphicFramePr>
        <p:xfrm>
          <a:off x="2626384" y="3369455"/>
          <a:ext cx="4206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3657600" imgH="4572000" progId="Equation.DSMT4">
                  <p:embed/>
                </p:oleObj>
              </mc:Choice>
              <mc:Fallback>
                <p:oleObj name="Equation" r:id="rId40" imgW="3657600" imgH="4572000" progId="Equation.DSMT4">
                  <p:embed/>
                  <p:pic>
                    <p:nvPicPr>
                      <p:cNvPr id="0" name="Objec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384" y="3369455"/>
                        <a:ext cx="4206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902" name="Group 198"/>
          <p:cNvGrpSpPr/>
          <p:nvPr/>
        </p:nvGrpSpPr>
        <p:grpSpPr bwMode="auto">
          <a:xfrm>
            <a:off x="5334472" y="3712261"/>
            <a:ext cx="558800" cy="273050"/>
            <a:chOff x="3558" y="2270"/>
            <a:chExt cx="352" cy="172"/>
          </a:xfrm>
        </p:grpSpPr>
        <p:graphicFrame>
          <p:nvGraphicFramePr>
            <p:cNvPr id="328891" name="Object 187"/>
            <p:cNvGraphicFramePr>
              <a:graphicFrameLocks noChangeAspect="1"/>
            </p:cNvGraphicFramePr>
            <p:nvPr/>
          </p:nvGraphicFramePr>
          <p:xfrm>
            <a:off x="3558" y="2270"/>
            <a:ext cx="155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2133600" imgH="2438400" progId="Equation.DSMT4">
                    <p:embed/>
                  </p:oleObj>
                </mc:Choice>
                <mc:Fallback>
                  <p:oleObj name="Equation" r:id="rId42" imgW="2133600" imgH="2438400" progId="Equation.DSMT4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" y="2270"/>
                          <a:ext cx="155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892" name="Object 188"/>
            <p:cNvGraphicFramePr>
              <a:graphicFrameLocks noChangeAspect="1"/>
            </p:cNvGraphicFramePr>
            <p:nvPr/>
          </p:nvGraphicFramePr>
          <p:xfrm>
            <a:off x="3755" y="2272"/>
            <a:ext cx="155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2133600" imgH="2438400" progId="Equation.DSMT4">
                    <p:embed/>
                  </p:oleObj>
                </mc:Choice>
                <mc:Fallback>
                  <p:oleObj name="Equation" r:id="rId44" imgW="2133600" imgH="2438400" progId="Equation.DSMT4">
                    <p:embed/>
                    <p:pic>
                      <p:nvPicPr>
                        <p:cNvPr id="0" name="Object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5" y="2272"/>
                          <a:ext cx="155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893" name="Object 189"/>
          <p:cNvGraphicFramePr>
            <a:graphicFrameLocks noChangeAspect="1"/>
          </p:cNvGraphicFramePr>
          <p:nvPr/>
        </p:nvGraphicFramePr>
        <p:xfrm>
          <a:off x="5099050" y="5232400"/>
          <a:ext cx="4206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3657600" imgH="4267200" progId="Equation.DSMT4">
                  <p:embed/>
                </p:oleObj>
              </mc:Choice>
              <mc:Fallback>
                <p:oleObj name="Equation" r:id="rId46" imgW="3657600" imgH="4267200" progId="Equation.DSMT4">
                  <p:embed/>
                  <p:pic>
                    <p:nvPicPr>
                      <p:cNvPr id="0" name="Object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5232400"/>
                        <a:ext cx="4206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894" name="Object 190"/>
          <p:cNvGraphicFramePr>
            <a:graphicFrameLocks noChangeAspect="1"/>
          </p:cNvGraphicFramePr>
          <p:nvPr/>
        </p:nvGraphicFramePr>
        <p:xfrm>
          <a:off x="3732685" y="5234674"/>
          <a:ext cx="419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3657600" imgH="4267200" progId="Equation.DSMT4">
                  <p:embed/>
                </p:oleObj>
              </mc:Choice>
              <mc:Fallback>
                <p:oleObj name="Equation" r:id="rId48" imgW="3657600" imgH="4267200" progId="Equation.DSMT4">
                  <p:embed/>
                  <p:pic>
                    <p:nvPicPr>
                      <p:cNvPr id="0" name="Object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685" y="5234674"/>
                        <a:ext cx="4191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896" name="Rectangle 192"/>
          <p:cNvSpPr>
            <a:spLocks noChangeArrowheads="1"/>
          </p:cNvSpPr>
          <p:nvPr/>
        </p:nvSpPr>
        <p:spPr bwMode="auto">
          <a:xfrm>
            <a:off x="3769197" y="3813861"/>
            <a:ext cx="1363663" cy="1141413"/>
          </a:xfrm>
          <a:prstGeom prst="rect">
            <a:avLst/>
          </a:prstGeom>
          <a:gradFill rotWithShape="1">
            <a:gsLst>
              <a:gs pos="0">
                <a:schemeClr val="tx2">
                  <a:alpha val="67999"/>
                </a:schemeClr>
              </a:gs>
              <a:gs pos="50000">
                <a:schemeClr val="tx2">
                  <a:gamma/>
                  <a:shade val="46275"/>
                  <a:invGamma/>
                </a:schemeClr>
              </a:gs>
              <a:gs pos="100000">
                <a:schemeClr val="tx2">
                  <a:alpha val="67999"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28851" name="Group 147"/>
          <p:cNvGrpSpPr/>
          <p:nvPr/>
        </p:nvGrpSpPr>
        <p:grpSpPr bwMode="auto">
          <a:xfrm>
            <a:off x="5313835" y="3988491"/>
            <a:ext cx="3623603" cy="799325"/>
            <a:chOff x="3372" y="2675"/>
            <a:chExt cx="1853" cy="448"/>
          </a:xfrm>
        </p:grpSpPr>
        <p:sp>
          <p:nvSpPr>
            <p:cNvPr id="328833" name="AutoShape 129"/>
            <p:cNvSpPr>
              <a:spLocks noChangeArrowheads="1"/>
            </p:cNvSpPr>
            <p:nvPr/>
          </p:nvSpPr>
          <p:spPr bwMode="auto">
            <a:xfrm>
              <a:off x="3372" y="2675"/>
              <a:ext cx="1853" cy="448"/>
            </a:xfrm>
            <a:prstGeom prst="wedgeRectCallout">
              <a:avLst>
                <a:gd name="adj1" fmla="val -68167"/>
                <a:gd name="adj2" fmla="val 30278"/>
              </a:avLst>
            </a:prstGeom>
            <a:solidFill>
              <a:schemeClr val="bg1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endParaRPr lang="zh-CN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28834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3457" y="2930"/>
              <a:ext cx="1497" cy="14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落入阴影区域的概率</a:t>
              </a:r>
            </a:p>
          </p:txBody>
        </p:sp>
        <p:sp>
          <p:nvSpPr>
            <p:cNvPr id="328835" name="WordArt 131"/>
            <p:cNvSpPr>
              <a:spLocks noChangeArrowheads="1" noChangeShapeType="1" noTextEdit="1"/>
            </p:cNvSpPr>
            <p:nvPr/>
          </p:nvSpPr>
          <p:spPr bwMode="auto">
            <a:xfrm>
              <a:off x="3473" y="2726"/>
              <a:ext cx="128" cy="13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F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28839" name="WordArt 135"/>
            <p:cNvSpPr>
              <a:spLocks noChangeArrowheads="1" noChangeShapeType="1" noTextEdit="1"/>
            </p:cNvSpPr>
            <p:nvPr/>
          </p:nvSpPr>
          <p:spPr bwMode="auto">
            <a:xfrm>
              <a:off x="3804" y="2828"/>
              <a:ext cx="29" cy="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28840" name="WordArt 136"/>
            <p:cNvSpPr>
              <a:spLocks noChangeArrowheads="1" noChangeShapeType="1" noTextEdit="1"/>
            </p:cNvSpPr>
            <p:nvPr/>
          </p:nvSpPr>
          <p:spPr bwMode="auto">
            <a:xfrm>
              <a:off x="3614" y="2724"/>
              <a:ext cx="3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28841" name="WordArt 137"/>
            <p:cNvSpPr>
              <a:spLocks noChangeArrowheads="1" noChangeShapeType="1" noTextEdit="1"/>
            </p:cNvSpPr>
            <p:nvPr/>
          </p:nvSpPr>
          <p:spPr bwMode="auto">
            <a:xfrm>
              <a:off x="3979" y="2724"/>
              <a:ext cx="3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28842" name="WordArt 138"/>
            <p:cNvSpPr>
              <a:spLocks noChangeArrowheads="1" noChangeShapeType="1" noTextEdit="1"/>
            </p:cNvSpPr>
            <p:nvPr/>
          </p:nvSpPr>
          <p:spPr bwMode="auto">
            <a:xfrm>
              <a:off x="4826" y="2736"/>
              <a:ext cx="128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i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28843" name="WordArt 139"/>
            <p:cNvSpPr>
              <a:spLocks noChangeArrowheads="1" noChangeShapeType="1" noTextEdit="1"/>
            </p:cNvSpPr>
            <p:nvPr/>
          </p:nvSpPr>
          <p:spPr bwMode="auto">
            <a:xfrm>
              <a:off x="3672" y="2740"/>
              <a:ext cx="94" cy="10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x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28844" name="WordArt 140"/>
            <p:cNvSpPr>
              <a:spLocks noChangeArrowheads="1" noChangeShapeType="1" noTextEdit="1"/>
            </p:cNvSpPr>
            <p:nvPr/>
          </p:nvSpPr>
          <p:spPr bwMode="auto">
            <a:xfrm>
              <a:off x="3868" y="2740"/>
              <a:ext cx="89" cy="12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28846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4968" y="2836"/>
              <a:ext cx="29" cy="4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,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28847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4770" y="2732"/>
              <a:ext cx="3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(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28848" name="WordArt 144"/>
            <p:cNvSpPr>
              <a:spLocks noChangeArrowheads="1" noChangeShapeType="1" noTextEdit="1"/>
            </p:cNvSpPr>
            <p:nvPr/>
          </p:nvSpPr>
          <p:spPr bwMode="auto">
            <a:xfrm>
              <a:off x="5151" y="2732"/>
              <a:ext cx="34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)</a:t>
              </a:r>
              <a:endParaRPr lang="zh-CN" altLang="en-US" sz="3600" kern="10">
                <a:ln w="12700">
                  <a:solidFill>
                    <a:srgbClr val="FFFF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28849" name="WordArt 145"/>
            <p:cNvSpPr>
              <a:spLocks noChangeArrowheads="1" noChangeShapeType="1" noTextEdit="1"/>
            </p:cNvSpPr>
            <p:nvPr/>
          </p:nvSpPr>
          <p:spPr bwMode="auto">
            <a:xfrm>
              <a:off x="5038" y="2736"/>
              <a:ext cx="92" cy="12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Y</a:t>
              </a:r>
              <a:endParaRPr lang="zh-CN" altLang="en-US" sz="3600" i="1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FF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328850" name="WordArt 146"/>
            <p:cNvSpPr>
              <a:spLocks noChangeArrowheads="1" noChangeShapeType="1" noTextEdit="1"/>
            </p:cNvSpPr>
            <p:nvPr/>
          </p:nvSpPr>
          <p:spPr bwMode="auto">
            <a:xfrm>
              <a:off x="4066" y="2723"/>
              <a:ext cx="667" cy="14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solidFill>
                    <a:srgbClr val="FFFF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表示随机点</a:t>
              </a:r>
            </a:p>
          </p:txBody>
        </p:sp>
      </p:grpSp>
      <p:grpSp>
        <p:nvGrpSpPr>
          <p:cNvPr id="328899" name="Group 195"/>
          <p:cNvGrpSpPr/>
          <p:nvPr/>
        </p:nvGrpSpPr>
        <p:grpSpPr bwMode="auto">
          <a:xfrm>
            <a:off x="2335685" y="3080436"/>
            <a:ext cx="4587876" cy="1104900"/>
            <a:chOff x="1477" y="1872"/>
            <a:chExt cx="2890" cy="696"/>
          </a:xfrm>
        </p:grpSpPr>
        <p:sp>
          <p:nvSpPr>
            <p:cNvPr id="328897" name="Oval 193"/>
            <p:cNvSpPr>
              <a:spLocks noChangeArrowheads="1"/>
            </p:cNvSpPr>
            <p:nvPr/>
          </p:nvSpPr>
          <p:spPr bwMode="auto">
            <a:xfrm>
              <a:off x="1477" y="1872"/>
              <a:ext cx="2890" cy="248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898" name="Line 194"/>
            <p:cNvSpPr>
              <a:spLocks noChangeShapeType="1"/>
            </p:cNvSpPr>
            <p:nvPr/>
          </p:nvSpPr>
          <p:spPr bwMode="auto">
            <a:xfrm flipH="1">
              <a:off x="3152" y="2120"/>
              <a:ext cx="152" cy="4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28900" name="Rectangle 196"/>
          <p:cNvSpPr>
            <a:spLocks noChangeArrowheads="1"/>
          </p:cNvSpPr>
          <p:nvPr/>
        </p:nvSpPr>
        <p:spPr bwMode="auto">
          <a:xfrm>
            <a:off x="2530947" y="3817036"/>
            <a:ext cx="1231900" cy="18923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>
                  <a:alpha val="75999"/>
                </a:schemeClr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8895" name="Object 191"/>
          <p:cNvGraphicFramePr>
            <a:graphicFrameLocks noChangeAspect="1"/>
          </p:cNvGraphicFramePr>
          <p:nvPr/>
        </p:nvGraphicFramePr>
        <p:xfrm>
          <a:off x="2692872" y="4528236"/>
          <a:ext cx="419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3657600" imgH="4572000" progId="Equation.DSMT4">
                  <p:embed/>
                </p:oleObj>
              </mc:Choice>
              <mc:Fallback>
                <p:oleObj name="Equation" r:id="rId50" imgW="3657600" imgH="4572000" progId="Equation.DSMT4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872" y="4528236"/>
                        <a:ext cx="419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901" name="Rectangle 197"/>
          <p:cNvSpPr>
            <a:spLocks noChangeArrowheads="1"/>
          </p:cNvSpPr>
          <p:nvPr/>
        </p:nvSpPr>
        <p:spPr bwMode="auto">
          <a:xfrm>
            <a:off x="2529586" y="4969561"/>
            <a:ext cx="2603500" cy="736600"/>
          </a:xfrm>
          <a:prstGeom prst="rect">
            <a:avLst/>
          </a:prstGeom>
          <a:gradFill rotWithShape="1">
            <a:gsLst>
              <a:gs pos="0">
                <a:srgbClr val="FFCC00">
                  <a:alpha val="39999"/>
                </a:srgbClr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8887" name="Line 183"/>
          <p:cNvSpPr>
            <a:spLocks noChangeShapeType="1"/>
          </p:cNvSpPr>
          <p:nvPr/>
        </p:nvSpPr>
        <p:spPr bwMode="auto">
          <a:xfrm flipH="1">
            <a:off x="2534122" y="4960036"/>
            <a:ext cx="2608263" cy="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8886" name="Line 182"/>
          <p:cNvSpPr>
            <a:spLocks noChangeShapeType="1"/>
          </p:cNvSpPr>
          <p:nvPr/>
        </p:nvSpPr>
        <p:spPr bwMode="auto">
          <a:xfrm flipH="1">
            <a:off x="3762847" y="3804336"/>
            <a:ext cx="0" cy="1905000"/>
          </a:xfrm>
          <a:prstGeom prst="line">
            <a:avLst/>
          </a:prstGeom>
          <a:noFill/>
          <a:ln w="28575">
            <a:solidFill>
              <a:schemeClr val="bg2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28903" name="WordArt 199"/>
          <p:cNvSpPr>
            <a:spLocks noChangeArrowheads="1" noChangeShapeType="1" noTextEdit="1"/>
          </p:cNvSpPr>
          <p:nvPr/>
        </p:nvSpPr>
        <p:spPr bwMode="auto">
          <a:xfrm>
            <a:off x="3038947" y="5210861"/>
            <a:ext cx="209550" cy="2651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？</a:t>
            </a:r>
          </a:p>
        </p:txBody>
      </p:sp>
      <p:graphicFrame>
        <p:nvGraphicFramePr>
          <p:cNvPr id="328905" name="Object 201"/>
          <p:cNvGraphicFramePr>
            <a:graphicFrameLocks noChangeAspect="1"/>
          </p:cNvGraphicFramePr>
          <p:nvPr/>
        </p:nvGraphicFramePr>
        <p:xfrm>
          <a:off x="7839453" y="6322018"/>
          <a:ext cx="5953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5181600" imgH="3657600" progId="Equation.DSMT4">
                  <p:embed/>
                </p:oleObj>
              </mc:Choice>
              <mc:Fallback>
                <p:oleObj name="Equation" r:id="rId52" imgW="5181600" imgH="3657600" progId="Equation.DSMT4">
                  <p:embed/>
                  <p:pic>
                    <p:nvPicPr>
                      <p:cNvPr id="0" name="Object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453" y="6322018"/>
                        <a:ext cx="5953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8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8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2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8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8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1000"/>
                                        <p:tgtEl>
                                          <p:spTgt spid="328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8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8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3287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28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8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8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2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2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8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8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8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8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8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8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8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2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2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28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8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8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28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28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28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28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8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28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2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1" dur="1000"/>
                                        <p:tgtEl>
                                          <p:spTgt spid="32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8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8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2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8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8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2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6" dur="1000"/>
                                        <p:tgtEl>
                                          <p:spTgt spid="32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2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5" dur="1000"/>
                                        <p:tgtEl>
                                          <p:spTgt spid="32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2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28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28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2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32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1000"/>
                                        <p:tgtEl>
                                          <p:spTgt spid="328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28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28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2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96" grpId="0"/>
      <p:bldP spid="328796" grpId="1"/>
      <p:bldP spid="328811" grpId="0"/>
      <p:bldP spid="328820" grpId="0"/>
      <p:bldP spid="328857" grpId="0"/>
      <p:bldP spid="328858" grpId="0"/>
      <p:bldP spid="328896" grpId="0" animBg="1"/>
      <p:bldP spid="328900" grpId="0" animBg="1"/>
      <p:bldP spid="328901" grpId="0" animBg="1"/>
      <p:bldP spid="328887" grpId="0" animBg="1"/>
      <p:bldP spid="328886" grpId="0" animBg="1"/>
      <p:bldP spid="328903" grpId="0" animBg="1"/>
      <p:bldP spid="32890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4" name="WordArt 6"/>
          <p:cNvSpPr>
            <a:spLocks noChangeArrowheads="1" noChangeShapeType="1" noTextEdit="1"/>
          </p:cNvSpPr>
          <p:nvPr/>
        </p:nvSpPr>
        <p:spPr bwMode="auto">
          <a:xfrm>
            <a:off x="785813" y="1133475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①</a:t>
            </a:r>
          </a:p>
        </p:txBody>
      </p:sp>
      <p:grpSp>
        <p:nvGrpSpPr>
          <p:cNvPr id="3" name="Group 7"/>
          <p:cNvGrpSpPr/>
          <p:nvPr/>
        </p:nvGrpSpPr>
        <p:grpSpPr bwMode="auto">
          <a:xfrm>
            <a:off x="1250950" y="987425"/>
            <a:ext cx="7326313" cy="569913"/>
            <a:chOff x="716" y="670"/>
            <a:chExt cx="4615" cy="359"/>
          </a:xfrm>
        </p:grpSpPr>
        <p:sp>
          <p:nvSpPr>
            <p:cNvPr id="432136" name="Rectangle 8"/>
            <p:cNvSpPr>
              <a:spLocks noChangeArrowheads="1"/>
            </p:cNvSpPr>
            <p:nvPr/>
          </p:nvSpPr>
          <p:spPr bwMode="auto">
            <a:xfrm>
              <a:off x="716" y="670"/>
              <a:ext cx="123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任意固定</a:t>
              </a:r>
            </a:p>
          </p:txBody>
        </p:sp>
        <p:graphicFrame>
          <p:nvGraphicFramePr>
            <p:cNvPr id="4112" name="Object 9"/>
            <p:cNvGraphicFramePr>
              <a:graphicFrameLocks noChangeAspect="1"/>
            </p:cNvGraphicFramePr>
            <p:nvPr/>
          </p:nvGraphicFramePr>
          <p:xfrm>
            <a:off x="1615" y="718"/>
            <a:ext cx="122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849600" imgH="4572000" progId="Equation.DSMT4">
                    <p:embed/>
                  </p:oleObj>
                </mc:Choice>
                <mc:Fallback>
                  <p:oleObj name="Equation" r:id="rId2" imgW="15849600" imgH="4572000" progId="Equation.DSMT4">
                    <p:embed/>
                    <p:pic>
                      <p:nvPicPr>
                        <p:cNvPr id="0" name="图片 4565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718"/>
                          <a:ext cx="122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138" name="Rectangle 10"/>
            <p:cNvSpPr>
              <a:spLocks noChangeArrowheads="1"/>
            </p:cNvSpPr>
            <p:nvPr/>
          </p:nvSpPr>
          <p:spPr bwMode="auto">
            <a:xfrm>
              <a:off x="2727" y="702"/>
              <a:ext cx="2604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是</a:t>
              </a:r>
              <a:r>
                <a:rPr lang="zh-CN" altLang="en-US" sz="120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i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的单调不减函数</a:t>
              </a:r>
            </a:p>
          </p:txBody>
        </p:sp>
        <p:graphicFrame>
          <p:nvGraphicFramePr>
            <p:cNvPr id="4113" name="Object 11"/>
            <p:cNvGraphicFramePr>
              <a:graphicFrameLocks noChangeAspect="1"/>
            </p:cNvGraphicFramePr>
            <p:nvPr/>
          </p:nvGraphicFramePr>
          <p:xfrm>
            <a:off x="2977" y="778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48000" imgH="3657600" progId="Equation.DSMT4">
                    <p:embed/>
                  </p:oleObj>
                </mc:Choice>
                <mc:Fallback>
                  <p:oleObj name="Equation" r:id="rId4" imgW="3048000" imgH="3657600" progId="Equation.DSMT4">
                    <p:embed/>
                    <p:pic>
                      <p:nvPicPr>
                        <p:cNvPr id="0" name="图片 4565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778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/>
          <p:nvPr/>
        </p:nvGrpSpPr>
        <p:grpSpPr bwMode="auto">
          <a:xfrm>
            <a:off x="1250950" y="1425575"/>
            <a:ext cx="7326313" cy="569913"/>
            <a:chOff x="716" y="670"/>
            <a:chExt cx="4615" cy="359"/>
          </a:xfrm>
        </p:grpSpPr>
        <p:sp>
          <p:nvSpPr>
            <p:cNvPr id="432141" name="Rectangle 13"/>
            <p:cNvSpPr>
              <a:spLocks noChangeArrowheads="1"/>
            </p:cNvSpPr>
            <p:nvPr/>
          </p:nvSpPr>
          <p:spPr bwMode="auto">
            <a:xfrm>
              <a:off x="716" y="670"/>
              <a:ext cx="123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任意固定</a:t>
              </a:r>
            </a:p>
          </p:txBody>
        </p:sp>
        <p:graphicFrame>
          <p:nvGraphicFramePr>
            <p:cNvPr id="4110" name="Object 14"/>
            <p:cNvGraphicFramePr>
              <a:graphicFrameLocks noChangeAspect="1"/>
            </p:cNvGraphicFramePr>
            <p:nvPr/>
          </p:nvGraphicFramePr>
          <p:xfrm>
            <a:off x="1616" y="710"/>
            <a:ext cx="122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849600" imgH="4572000" progId="Equation.DSMT4">
                    <p:embed/>
                  </p:oleObj>
                </mc:Choice>
                <mc:Fallback>
                  <p:oleObj name="Equation" r:id="rId6" imgW="15849600" imgH="4572000" progId="Equation.DSMT4">
                    <p:embed/>
                    <p:pic>
                      <p:nvPicPr>
                        <p:cNvPr id="0" name="图片 4565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6" y="710"/>
                          <a:ext cx="122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2143" name="Rectangle 15"/>
            <p:cNvSpPr>
              <a:spLocks noChangeArrowheads="1"/>
            </p:cNvSpPr>
            <p:nvPr/>
          </p:nvSpPr>
          <p:spPr bwMode="auto">
            <a:xfrm>
              <a:off x="2727" y="702"/>
              <a:ext cx="2604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是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的单调不减函数</a:t>
              </a:r>
            </a:p>
          </p:txBody>
        </p:sp>
        <p:graphicFrame>
          <p:nvGraphicFramePr>
            <p:cNvPr id="4111" name="Object 16"/>
            <p:cNvGraphicFramePr>
              <a:graphicFrameLocks noChangeAspect="1"/>
            </p:cNvGraphicFramePr>
            <p:nvPr/>
          </p:nvGraphicFramePr>
          <p:xfrm>
            <a:off x="2976" y="781"/>
            <a:ext cx="23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8000" imgH="3048000" progId="Equation.DSMT4">
                    <p:embed/>
                  </p:oleObj>
                </mc:Choice>
                <mc:Fallback>
                  <p:oleObj name="Equation" r:id="rId8" imgW="3048000" imgH="3048000" progId="Equation.DSMT4">
                    <p:embed/>
                    <p:pic>
                      <p:nvPicPr>
                        <p:cNvPr id="0" name="图片 4565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781"/>
                          <a:ext cx="237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2152" name="WordArt 24"/>
          <p:cNvSpPr>
            <a:spLocks noChangeArrowheads="1" noChangeShapeType="1" noTextEdit="1"/>
          </p:cNvSpPr>
          <p:nvPr/>
        </p:nvSpPr>
        <p:spPr bwMode="auto">
          <a:xfrm>
            <a:off x="793750" y="2036763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②</a:t>
            </a:r>
          </a:p>
        </p:txBody>
      </p:sp>
      <p:grpSp>
        <p:nvGrpSpPr>
          <p:cNvPr id="5" name="Group 25"/>
          <p:cNvGrpSpPr/>
          <p:nvPr/>
        </p:nvGrpSpPr>
        <p:grpSpPr bwMode="auto">
          <a:xfrm>
            <a:off x="1290638" y="1906588"/>
            <a:ext cx="3379787" cy="525462"/>
            <a:chOff x="813" y="1241"/>
            <a:chExt cx="2129" cy="331"/>
          </a:xfrm>
        </p:grpSpPr>
        <p:sp>
          <p:nvSpPr>
            <p:cNvPr id="432154" name="Rectangle 26"/>
            <p:cNvSpPr>
              <a:spLocks noChangeArrowheads="1"/>
            </p:cNvSpPr>
            <p:nvPr/>
          </p:nvSpPr>
          <p:spPr bwMode="auto">
            <a:xfrm>
              <a:off x="2323" y="1241"/>
              <a:ext cx="619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且</a:t>
              </a:r>
            </a:p>
          </p:txBody>
        </p:sp>
        <p:graphicFrame>
          <p:nvGraphicFramePr>
            <p:cNvPr id="4109" name="Object 27"/>
            <p:cNvGraphicFramePr>
              <a:graphicFrameLocks noChangeAspect="1"/>
            </p:cNvGraphicFramePr>
            <p:nvPr/>
          </p:nvGraphicFramePr>
          <p:xfrm>
            <a:off x="813" y="1297"/>
            <a:ext cx="158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421600" imgH="4267200" progId="Equation.DSMT4">
                    <p:embed/>
                  </p:oleObj>
                </mc:Choice>
                <mc:Fallback>
                  <p:oleObj name="Equation" r:id="rId10" imgW="20421600" imgH="4267200" progId="Equation.DSMT4">
                    <p:embed/>
                    <p:pic>
                      <p:nvPicPr>
                        <p:cNvPr id="0" name="图片 4565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1297"/>
                          <a:ext cx="158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2156" name="Object 28"/>
          <p:cNvGraphicFramePr>
            <a:graphicFrameLocks noChangeAspect="1"/>
          </p:cNvGraphicFramePr>
          <p:nvPr/>
        </p:nvGraphicFramePr>
        <p:xfrm>
          <a:off x="1830388" y="2433638"/>
          <a:ext cx="4794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014400" imgH="4267200" progId="Equation.DSMT4">
                  <p:embed/>
                </p:oleObj>
              </mc:Choice>
              <mc:Fallback>
                <p:oleObj name="Equation" r:id="rId12" imgW="39014400" imgH="4267200" progId="Equation.DSMT4">
                  <p:embed/>
                  <p:pic>
                    <p:nvPicPr>
                      <p:cNvPr id="0" name="图片 4565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2433638"/>
                        <a:ext cx="47942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57" name="Object 29"/>
          <p:cNvGraphicFramePr>
            <a:graphicFrameLocks noChangeAspect="1"/>
          </p:cNvGraphicFramePr>
          <p:nvPr/>
        </p:nvGraphicFramePr>
        <p:xfrm>
          <a:off x="1792288" y="2863850"/>
          <a:ext cx="57324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634400" imgH="4267200" progId="Equation.DSMT4">
                  <p:embed/>
                </p:oleObj>
              </mc:Choice>
              <mc:Fallback>
                <p:oleObj name="Equation" r:id="rId14" imgW="46634400" imgH="4267200" progId="Equation.DSMT4">
                  <p:embed/>
                  <p:pic>
                    <p:nvPicPr>
                      <p:cNvPr id="0" name="图片 456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2863850"/>
                        <a:ext cx="57324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0" name="Rectangle 40"/>
          <p:cNvSpPr>
            <a:spLocks noChangeArrowheads="1"/>
          </p:cNvSpPr>
          <p:nvPr/>
        </p:nvSpPr>
        <p:spPr bwMode="auto">
          <a:xfrm>
            <a:off x="381000" y="56261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2170" name="WordArt 42"/>
          <p:cNvSpPr>
            <a:spLocks noChangeArrowheads="1" noChangeShapeType="1" noTextEdit="1"/>
          </p:cNvSpPr>
          <p:nvPr/>
        </p:nvSpPr>
        <p:spPr bwMode="auto">
          <a:xfrm>
            <a:off x="793750" y="3392488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③</a:t>
            </a:r>
          </a:p>
        </p:txBody>
      </p:sp>
      <p:graphicFrame>
        <p:nvGraphicFramePr>
          <p:cNvPr id="432171" name="Object 43"/>
          <p:cNvGraphicFramePr>
            <a:graphicFrameLocks noChangeAspect="1"/>
          </p:cNvGraphicFramePr>
          <p:nvPr/>
        </p:nvGraphicFramePr>
        <p:xfrm>
          <a:off x="1300163" y="3357563"/>
          <a:ext cx="33718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432000" imgH="4267200" progId="Equation.DSMT4">
                  <p:embed/>
                </p:oleObj>
              </mc:Choice>
              <mc:Fallback>
                <p:oleObj name="Equation" r:id="rId16" imgW="27432000" imgH="4267200" progId="Equation.DSMT4">
                  <p:embed/>
                  <p:pic>
                    <p:nvPicPr>
                      <p:cNvPr id="0" name="图片 456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3357563"/>
                        <a:ext cx="33718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4"/>
          <p:cNvGrpSpPr/>
          <p:nvPr/>
        </p:nvGrpSpPr>
        <p:grpSpPr bwMode="auto">
          <a:xfrm>
            <a:off x="4535488" y="3290885"/>
            <a:ext cx="4481512" cy="520699"/>
            <a:chOff x="2929" y="2097"/>
            <a:chExt cx="2823" cy="328"/>
          </a:xfrm>
        </p:grpSpPr>
        <p:sp>
          <p:nvSpPr>
            <p:cNvPr id="432173" name="Rectangle 45"/>
            <p:cNvSpPr>
              <a:spLocks noChangeArrowheads="1"/>
            </p:cNvSpPr>
            <p:nvPr/>
          </p:nvSpPr>
          <p:spPr bwMode="auto">
            <a:xfrm>
              <a:off x="2929" y="2097"/>
              <a:ext cx="2823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即       关于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右连续</a:t>
              </a:r>
            </a:p>
          </p:txBody>
        </p:sp>
        <p:graphicFrame>
          <p:nvGraphicFramePr>
            <p:cNvPr id="4107" name="Object 46"/>
            <p:cNvGraphicFramePr>
              <a:graphicFrameLocks noChangeAspect="1"/>
            </p:cNvGraphicFramePr>
            <p:nvPr/>
          </p:nvGraphicFramePr>
          <p:xfrm>
            <a:off x="3321" y="2150"/>
            <a:ext cx="82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668000" imgH="4267200" progId="Equation.DSMT4">
                    <p:embed/>
                  </p:oleObj>
                </mc:Choice>
                <mc:Fallback>
                  <p:oleObj name="Equation" r:id="rId18" imgW="10668000" imgH="4267200" progId="Equation.DSMT4">
                    <p:embed/>
                    <p:pic>
                      <p:nvPicPr>
                        <p:cNvPr id="0" name="图片 4565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1" y="2150"/>
                          <a:ext cx="82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47"/>
            <p:cNvGraphicFramePr>
              <a:graphicFrameLocks noChangeAspect="1"/>
            </p:cNvGraphicFramePr>
            <p:nvPr/>
          </p:nvGraphicFramePr>
          <p:xfrm>
            <a:off x="4549" y="2185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048000" imgH="3657600" progId="Equation.DSMT4">
                    <p:embed/>
                  </p:oleObj>
                </mc:Choice>
                <mc:Fallback>
                  <p:oleObj name="Equation" r:id="rId20" imgW="3048000" imgH="3657600" progId="Equation.DSMT4">
                    <p:embed/>
                    <p:pic>
                      <p:nvPicPr>
                        <p:cNvPr id="0" name="图片 4565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9" y="2185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2176" name="Object 48"/>
          <p:cNvGraphicFramePr>
            <a:graphicFrameLocks noChangeAspect="1"/>
          </p:cNvGraphicFramePr>
          <p:nvPr/>
        </p:nvGraphicFramePr>
        <p:xfrm>
          <a:off x="1285875" y="3833813"/>
          <a:ext cx="33718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432000" imgH="4267200" progId="Equation.DSMT4">
                  <p:embed/>
                </p:oleObj>
              </mc:Choice>
              <mc:Fallback>
                <p:oleObj name="Equation" r:id="rId22" imgW="27432000" imgH="4267200" progId="Equation.DSMT4">
                  <p:embed/>
                  <p:pic>
                    <p:nvPicPr>
                      <p:cNvPr id="0" name="图片 4565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3833813"/>
                        <a:ext cx="33718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9"/>
          <p:cNvGrpSpPr/>
          <p:nvPr/>
        </p:nvGrpSpPr>
        <p:grpSpPr bwMode="auto">
          <a:xfrm>
            <a:off x="4548188" y="3765550"/>
            <a:ext cx="4481512" cy="519113"/>
            <a:chOff x="2929" y="2364"/>
            <a:chExt cx="2823" cy="327"/>
          </a:xfrm>
        </p:grpSpPr>
        <p:sp>
          <p:nvSpPr>
            <p:cNvPr id="432178" name="Rectangle 50"/>
            <p:cNvSpPr>
              <a:spLocks noChangeArrowheads="1"/>
            </p:cNvSpPr>
            <p:nvPr/>
          </p:nvSpPr>
          <p:spPr bwMode="auto">
            <a:xfrm>
              <a:off x="2929" y="2364"/>
              <a:ext cx="2823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即       关于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右连续</a:t>
              </a:r>
            </a:p>
          </p:txBody>
        </p:sp>
        <p:graphicFrame>
          <p:nvGraphicFramePr>
            <p:cNvPr id="4105" name="Object 51"/>
            <p:cNvGraphicFramePr>
              <a:graphicFrameLocks noChangeAspect="1"/>
            </p:cNvGraphicFramePr>
            <p:nvPr/>
          </p:nvGraphicFramePr>
          <p:xfrm>
            <a:off x="3322" y="2409"/>
            <a:ext cx="82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0668000" imgH="4267200" progId="Equation.DSMT4">
                    <p:embed/>
                  </p:oleObj>
                </mc:Choice>
                <mc:Fallback>
                  <p:oleObj name="Equation" r:id="rId24" imgW="10668000" imgH="4267200" progId="Equation.DSMT4">
                    <p:embed/>
                    <p:pic>
                      <p:nvPicPr>
                        <p:cNvPr id="0" name="图片 4565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2" y="2409"/>
                          <a:ext cx="82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52"/>
            <p:cNvGraphicFramePr>
              <a:graphicFrameLocks noChangeAspect="1"/>
            </p:cNvGraphicFramePr>
            <p:nvPr/>
          </p:nvGraphicFramePr>
          <p:xfrm>
            <a:off x="4533" y="2463"/>
            <a:ext cx="23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048000" imgH="3048000" progId="Equation.DSMT4">
                    <p:embed/>
                  </p:oleObj>
                </mc:Choice>
                <mc:Fallback>
                  <p:oleObj name="Equation" r:id="rId26" imgW="3048000" imgH="3048000" progId="Equation.DSMT4">
                    <p:embed/>
                    <p:pic>
                      <p:nvPicPr>
                        <p:cNvPr id="0" name="图片 4565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2463"/>
                          <a:ext cx="23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2182" name="WordArt 54"/>
          <p:cNvSpPr>
            <a:spLocks noChangeArrowheads="1" noChangeShapeType="1" noTextEdit="1"/>
          </p:cNvSpPr>
          <p:nvPr/>
        </p:nvSpPr>
        <p:spPr bwMode="auto">
          <a:xfrm>
            <a:off x="782638" y="4397375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④</a:t>
            </a:r>
          </a:p>
        </p:txBody>
      </p:sp>
      <p:grpSp>
        <p:nvGrpSpPr>
          <p:cNvPr id="8" name="Group 55"/>
          <p:cNvGrpSpPr/>
          <p:nvPr/>
        </p:nvGrpSpPr>
        <p:grpSpPr bwMode="auto">
          <a:xfrm>
            <a:off x="1300163" y="4284663"/>
            <a:ext cx="3662362" cy="519112"/>
            <a:chOff x="827" y="2747"/>
            <a:chExt cx="2307" cy="327"/>
          </a:xfrm>
        </p:grpSpPr>
        <p:sp>
          <p:nvSpPr>
            <p:cNvPr id="432184" name="Rectangle 56"/>
            <p:cNvSpPr>
              <a:spLocks noChangeArrowheads="1"/>
            </p:cNvSpPr>
            <p:nvPr/>
          </p:nvSpPr>
          <p:spPr bwMode="auto">
            <a:xfrm>
              <a:off x="2437" y="2747"/>
              <a:ext cx="697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</a:p>
          </p:txBody>
        </p:sp>
        <p:graphicFrame>
          <p:nvGraphicFramePr>
            <p:cNvPr id="4104" name="Object 57"/>
            <p:cNvGraphicFramePr>
              <a:graphicFrameLocks noChangeAspect="1"/>
            </p:cNvGraphicFramePr>
            <p:nvPr/>
          </p:nvGraphicFramePr>
          <p:xfrm>
            <a:off x="827" y="2774"/>
            <a:ext cx="167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1640800" imgH="4572000" progId="Equation.DSMT4">
                    <p:embed/>
                  </p:oleObj>
                </mc:Choice>
                <mc:Fallback>
                  <p:oleObj name="Equation" r:id="rId28" imgW="21640800" imgH="4572000" progId="Equation.DSMT4">
                    <p:embed/>
                    <p:pic>
                      <p:nvPicPr>
                        <p:cNvPr id="0" name="图片 4565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" y="2774"/>
                          <a:ext cx="167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2186" name="Object 58"/>
          <p:cNvGraphicFramePr>
            <a:graphicFrameLocks noChangeAspect="1"/>
          </p:cNvGraphicFramePr>
          <p:nvPr/>
        </p:nvGraphicFramePr>
        <p:xfrm>
          <a:off x="1171575" y="4822825"/>
          <a:ext cx="7416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0350400" imgH="4572000" progId="Equation.DSMT4">
                  <p:embed/>
                </p:oleObj>
              </mc:Choice>
              <mc:Fallback>
                <p:oleObj name="Equation" r:id="rId30" imgW="60350400" imgH="4572000" progId="Equation.DSMT4">
                  <p:embed/>
                  <p:pic>
                    <p:nvPicPr>
                      <p:cNvPr id="0" name="图片 456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822825"/>
                        <a:ext cx="7416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87" name="Object 59"/>
          <p:cNvGraphicFramePr>
            <a:graphicFrameLocks noChangeAspect="1"/>
          </p:cNvGraphicFramePr>
          <p:nvPr/>
        </p:nvGraphicFramePr>
        <p:xfrm>
          <a:off x="1314450" y="5281613"/>
          <a:ext cx="46434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7795200" imgH="4572000" progId="Equation.DSMT4">
                  <p:embed/>
                </p:oleObj>
              </mc:Choice>
              <mc:Fallback>
                <p:oleObj name="Equation" r:id="rId32" imgW="37795200" imgH="4572000" progId="Equation.DSMT4">
                  <p:embed/>
                  <p:pic>
                    <p:nvPicPr>
                      <p:cNvPr id="0" name="图片 456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5281613"/>
                        <a:ext cx="46434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92" name="AutoShape 64"/>
          <p:cNvSpPr>
            <a:spLocks noChangeArrowheads="1"/>
          </p:cNvSpPr>
          <p:nvPr/>
        </p:nvSpPr>
        <p:spPr bwMode="auto">
          <a:xfrm>
            <a:off x="533400" y="5749925"/>
            <a:ext cx="965200" cy="609600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00"/>
              </a:gs>
              <a:gs pos="100000">
                <a:srgbClr val="FF0000">
                  <a:alpha val="67999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accent2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zh-CN" altLang="zh-CN">
              <a:solidFill>
                <a:srgbClr val="FF9933"/>
              </a:solidFill>
            </a:endParaRPr>
          </a:p>
        </p:txBody>
      </p:sp>
      <p:sp>
        <p:nvSpPr>
          <p:cNvPr id="432193" name="WordArt 65"/>
          <p:cNvSpPr>
            <a:spLocks noChangeArrowheads="1" noChangeShapeType="1" noTextEdit="1"/>
          </p:cNvSpPr>
          <p:nvPr/>
        </p:nvSpPr>
        <p:spPr bwMode="auto">
          <a:xfrm>
            <a:off x="822325" y="5873750"/>
            <a:ext cx="3540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注</a:t>
            </a:r>
          </a:p>
        </p:txBody>
      </p:sp>
      <p:grpSp>
        <p:nvGrpSpPr>
          <p:cNvPr id="9" name="Group 66"/>
          <p:cNvGrpSpPr/>
          <p:nvPr/>
        </p:nvGrpSpPr>
        <p:grpSpPr bwMode="auto">
          <a:xfrm>
            <a:off x="1635125" y="5780088"/>
            <a:ext cx="6835775" cy="519112"/>
            <a:chOff x="1038" y="3641"/>
            <a:chExt cx="4306" cy="327"/>
          </a:xfrm>
        </p:grpSpPr>
        <p:sp>
          <p:nvSpPr>
            <p:cNvPr id="432195" name="Rectangle 67"/>
            <p:cNvSpPr>
              <a:spLocks noChangeArrowheads="1"/>
            </p:cNvSpPr>
            <p:nvPr/>
          </p:nvSpPr>
          <p:spPr bwMode="auto">
            <a:xfrm>
              <a:off x="1038" y="3641"/>
              <a:ext cx="430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性质</a:t>
              </a:r>
              <a:r>
                <a:rPr lang="zh-CN" altLang="en-US" i="1" dirty="0">
                  <a:solidFill>
                    <a:schemeClr val="bg2"/>
                  </a:solidFill>
                  <a:latin typeface="Times New Roman" panose="02020603050405020304" pitchFamily="18" charset="0"/>
                  <a:ea typeface="隶书" panose="02010509060101010101" charset="-122"/>
                </a:rPr>
                <a:t>              </a:t>
              </a:r>
              <a:r>
                <a:rPr lang="zh-CN" altLang="en-US" i="1" dirty="0">
                  <a:solidFill>
                    <a:schemeClr val="bg2"/>
                  </a:solidFill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是分布函数的本质特征</a:t>
              </a:r>
            </a:p>
          </p:txBody>
        </p:sp>
        <p:sp>
          <p:nvSpPr>
            <p:cNvPr id="4130" name="WordArt 68"/>
            <p:cNvSpPr>
              <a:spLocks noChangeArrowheads="1" noChangeShapeType="1" noTextEdit="1"/>
            </p:cNvSpPr>
            <p:nvPr/>
          </p:nvSpPr>
          <p:spPr bwMode="auto">
            <a:xfrm>
              <a:off x="1590" y="3728"/>
              <a:ext cx="205" cy="16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chemeClr val="bg2"/>
                  </a:solidFill>
                  <a:latin typeface="隶书" panose="02010509060101010101" charset="-122"/>
                  <a:ea typeface="隶书" panose="02010509060101010101" charset="-122"/>
                </a:rPr>
                <a:t>①</a:t>
              </a:r>
            </a:p>
          </p:txBody>
        </p:sp>
        <p:sp>
          <p:nvSpPr>
            <p:cNvPr id="4131" name="WordArt 69"/>
            <p:cNvSpPr>
              <a:spLocks noChangeArrowheads="1" noChangeShapeType="1" noTextEdit="1"/>
            </p:cNvSpPr>
            <p:nvPr/>
          </p:nvSpPr>
          <p:spPr bwMode="auto">
            <a:xfrm>
              <a:off x="1864" y="3726"/>
              <a:ext cx="205" cy="1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chemeClr val="bg2"/>
                  </a:solidFill>
                  <a:latin typeface="隶书" panose="02010509060101010101" charset="-122"/>
                  <a:ea typeface="隶书" panose="02010509060101010101" charset="-122"/>
                </a:rPr>
                <a:t>②</a:t>
              </a:r>
            </a:p>
          </p:txBody>
        </p:sp>
        <p:sp>
          <p:nvSpPr>
            <p:cNvPr id="4132" name="WordArt 70"/>
            <p:cNvSpPr>
              <a:spLocks noChangeArrowheads="1" noChangeShapeType="1" noTextEdit="1"/>
            </p:cNvSpPr>
            <p:nvPr/>
          </p:nvSpPr>
          <p:spPr bwMode="auto">
            <a:xfrm>
              <a:off x="2129" y="3719"/>
              <a:ext cx="205" cy="17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>
                  <a:solidFill>
                    <a:schemeClr val="bg2"/>
                  </a:solidFill>
                  <a:latin typeface="隶书" panose="02010509060101010101" charset="-122"/>
                  <a:ea typeface="隶书" panose="02010509060101010101" charset="-122"/>
                </a:rPr>
                <a:t>③</a:t>
              </a:r>
            </a:p>
          </p:txBody>
        </p:sp>
        <p:sp>
          <p:nvSpPr>
            <p:cNvPr id="4133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2399" y="3729"/>
              <a:ext cx="205" cy="16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i="1" kern="10" dirty="0">
                  <a:solidFill>
                    <a:schemeClr val="bg2"/>
                  </a:solidFill>
                  <a:latin typeface="隶书" panose="02010509060101010101" charset="-122"/>
                  <a:ea typeface="隶书" panose="02010509060101010101" charset="-122"/>
                </a:rPr>
                <a:t>④</a:t>
              </a:r>
            </a:p>
          </p:txBody>
        </p:sp>
      </p:grpSp>
      <p:grpSp>
        <p:nvGrpSpPr>
          <p:cNvPr id="49" name="Group 144"/>
          <p:cNvGrpSpPr/>
          <p:nvPr/>
        </p:nvGrpSpPr>
        <p:grpSpPr bwMode="auto">
          <a:xfrm>
            <a:off x="2236788" y="590550"/>
            <a:ext cx="4467225" cy="401638"/>
            <a:chOff x="3085" y="352"/>
            <a:chExt cx="2043" cy="175"/>
          </a:xfrm>
        </p:grpSpPr>
        <p:sp>
          <p:nvSpPr>
            <p:cNvPr id="50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3085" y="352"/>
              <a:ext cx="2043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分布函数        的基本性质</a:t>
              </a:r>
            </a:p>
          </p:txBody>
        </p:sp>
        <p:sp>
          <p:nvSpPr>
            <p:cNvPr id="51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3740" y="388"/>
              <a:ext cx="564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i="1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latin typeface="Times New Roman" panose="02020603050405020304"/>
                  <a:cs typeface="Times New Roman" panose="02020603050405020304"/>
                </a:rPr>
                <a:t>F  </a:t>
              </a:r>
              <a:r>
                <a:rPr lang="en-US" altLang="zh-CN" sz="3600" i="1" kern="10" dirty="0" err="1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latin typeface="Times New Roman" panose="02020603050405020304"/>
                  <a:cs typeface="Times New Roman" panose="02020603050405020304"/>
                </a:rPr>
                <a:t>x,y</a:t>
              </a:r>
              <a:r>
                <a:rPr lang="en-US" altLang="zh-CN" sz="3600" i="1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endParaRPr lang="zh-CN" altLang="en-US" sz="3600" i="1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52" name="WordArt 143"/>
            <p:cNvSpPr>
              <a:spLocks noChangeArrowheads="1" noChangeShapeType="1" noTextEdit="1"/>
            </p:cNvSpPr>
            <p:nvPr/>
          </p:nvSpPr>
          <p:spPr bwMode="auto">
            <a:xfrm>
              <a:off x="3919" y="384"/>
              <a:ext cx="383" cy="13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en-US" altLang="zh-CN" sz="3600" kern="10" dirty="0">
                  <a:ln w="12700">
                    <a:solidFill>
                      <a:srgbClr val="3399FF"/>
                    </a:solidFill>
                    <a:round/>
                  </a:ln>
                  <a:solidFill>
                    <a:schemeClr val="bg2"/>
                  </a:solidFill>
                  <a:latin typeface="Times New Roman" panose="02020603050405020304"/>
                  <a:cs typeface="Times New Roman" panose="02020603050405020304"/>
                </a:rPr>
                <a:t>(      )</a:t>
              </a:r>
              <a:endPara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2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32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2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2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2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2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2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2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2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2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2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3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4" grpId="0"/>
      <p:bldP spid="432152" grpId="0"/>
      <p:bldP spid="432170" grpId="0"/>
      <p:bldP spid="432182" grpId="0"/>
      <p:bldP spid="432192" grpId="0" animBg="1"/>
      <p:bldP spid="43219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843337" y="1609078"/>
            <a:ext cx="9864786" cy="4525963"/>
          </a:xfrm>
        </p:spPr>
        <p:txBody>
          <a:bodyPr/>
          <a:lstStyle/>
          <a:p>
            <a:pPr marL="1371600" lvl="3" indent="0">
              <a:lnSpc>
                <a:spcPct val="150000"/>
              </a:lnSpc>
              <a:spcBef>
                <a:spcPts val="300"/>
              </a:spcBef>
              <a:buNone/>
            </a:pPr>
            <a:r>
              <a:rPr lang="zh-CN" altLang="en-US" sz="2800" b="1" kern="1200" dirty="0">
                <a:solidFill>
                  <a:schemeClr val="bg2"/>
                </a:solidFill>
                <a:effectLst/>
                <a:ea typeface="黑体" panose="02010609060101010101" pitchFamily="2" charset="-122"/>
                <a:cs typeface="+mn-cs"/>
              </a:rPr>
              <a:t>反例</a:t>
            </a:r>
            <a:r>
              <a:rPr lang="zh-CN" altLang="en-US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：令</a:t>
            </a:r>
          </a:p>
          <a:p>
            <a:pPr marL="1371600" lvl="3" indent="0">
              <a:lnSpc>
                <a:spcPct val="150000"/>
              </a:lnSpc>
              <a:spcBef>
                <a:spcPts val="300"/>
              </a:spcBef>
              <a:buNone/>
            </a:pPr>
            <a:endParaRPr lang="en-US" altLang="zh-CN" sz="2800" b="1" dirty="0">
              <a:solidFill>
                <a:schemeClr val="bg2"/>
              </a:solidFill>
              <a:effectLst/>
              <a:ea typeface="黑体" panose="02010609060101010101" pitchFamily="2" charset="-122"/>
            </a:endParaRPr>
          </a:p>
          <a:p>
            <a:pPr marL="1371600" lvl="3" indent="0">
              <a:lnSpc>
                <a:spcPct val="150000"/>
              </a:lnSpc>
              <a:spcBef>
                <a:spcPts val="300"/>
              </a:spcBef>
              <a:buNone/>
            </a:pPr>
            <a:r>
              <a:rPr lang="zh-CN" altLang="en-US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显然</a:t>
            </a:r>
            <a:r>
              <a:rPr lang="en-US" altLang="zh-CN" sz="2800" b="1" i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(</a:t>
            </a:r>
            <a:r>
              <a:rPr lang="en-US" altLang="zh-CN" sz="2800" b="1" i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x</a:t>
            </a:r>
            <a:r>
              <a:rPr lang="en-US" altLang="zh-CN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 y</a:t>
            </a:r>
            <a:r>
              <a:rPr lang="en-US" altLang="zh-CN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)</a:t>
            </a:r>
            <a:r>
              <a:rPr lang="zh-CN" altLang="en-US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满足</a:t>
            </a:r>
            <a:r>
              <a:rPr lang="en-US" altLang="zh-CN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(1)(2)(3)</a:t>
            </a:r>
            <a:r>
              <a:rPr lang="zh-CN" altLang="en-US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三条性质，</a:t>
            </a:r>
          </a:p>
          <a:p>
            <a:pPr marL="1371600" lvl="3" indent="0">
              <a:lnSpc>
                <a:spcPct val="150000"/>
              </a:lnSpc>
              <a:spcBef>
                <a:spcPts val="300"/>
              </a:spcBef>
              <a:buNone/>
            </a:pPr>
            <a:r>
              <a:rPr lang="zh-CN" altLang="en-US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但它不满足</a:t>
            </a:r>
            <a:r>
              <a:rPr lang="en-US" altLang="zh-CN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(4)</a:t>
            </a:r>
            <a:r>
              <a:rPr lang="zh-CN" altLang="en-US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，因为</a:t>
            </a:r>
          </a:p>
          <a:p>
            <a:pPr marL="1371600" lvl="3" indent="0">
              <a:lnSpc>
                <a:spcPct val="150000"/>
              </a:lnSpc>
              <a:spcBef>
                <a:spcPts val="300"/>
              </a:spcBef>
              <a:buNone/>
            </a:pPr>
            <a:endParaRPr lang="en-US" altLang="zh-CN" sz="2800" b="1" dirty="0">
              <a:solidFill>
                <a:schemeClr val="bg2"/>
              </a:solidFill>
              <a:effectLst/>
              <a:ea typeface="黑体" panose="02010609060101010101" pitchFamily="2" charset="-122"/>
            </a:endParaRPr>
          </a:p>
          <a:p>
            <a:pPr marL="1371600" lvl="3" indent="0">
              <a:lnSpc>
                <a:spcPct val="150000"/>
              </a:lnSpc>
              <a:spcBef>
                <a:spcPts val="300"/>
              </a:spcBef>
              <a:buNone/>
            </a:pPr>
            <a:r>
              <a:rPr lang="zh-CN" altLang="en-US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    这说明性质</a:t>
            </a:r>
            <a:r>
              <a:rPr lang="en-US" altLang="zh-CN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(4)</a:t>
            </a:r>
            <a:r>
              <a:rPr lang="zh-CN" altLang="en-US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不能由前三条性质推出，故定义一个二元函数为联合分布函数时性质</a:t>
            </a:r>
            <a:r>
              <a:rPr lang="en-US" altLang="zh-CN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(4)</a:t>
            </a:r>
            <a:r>
              <a:rPr lang="zh-CN" altLang="en-US" sz="2800" b="1" dirty="0">
                <a:solidFill>
                  <a:schemeClr val="bg2"/>
                </a:solidFill>
                <a:effectLst/>
                <a:ea typeface="黑体" panose="02010609060101010101" pitchFamily="2" charset="-122"/>
              </a:rPr>
              <a:t>不能省去．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88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88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2492023" y="1885852"/>
          <a:ext cx="40290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0" imgH="7620000" progId="Equation.DSMT4">
                  <p:embed/>
                </p:oleObj>
              </mc:Choice>
              <mc:Fallback>
                <p:oleObj name="Equation" r:id="rId2" imgW="30480000" imgH="7620000" progId="Equation.DSMT4">
                  <p:embed/>
                  <p:pic>
                    <p:nvPicPr>
                      <p:cNvPr id="0" name="图片 464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023" y="1885852"/>
                        <a:ext cx="4029075" cy="1009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0" y="88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951" name="Object 15"/>
          <p:cNvGraphicFramePr>
            <a:graphicFrameLocks noChangeAspect="1"/>
          </p:cNvGraphicFramePr>
          <p:nvPr/>
        </p:nvGraphicFramePr>
        <p:xfrm>
          <a:off x="605371" y="4414191"/>
          <a:ext cx="79676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542400" imgH="4267200" progId="Equation.DSMT4">
                  <p:embed/>
                </p:oleObj>
              </mc:Choice>
              <mc:Fallback>
                <p:oleObj name="Equation" r:id="rId4" imgW="72542400" imgH="4267200" progId="Equation.DSMT4">
                  <p:embed/>
                  <p:pic>
                    <p:nvPicPr>
                      <p:cNvPr id="0" name="图片 464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71" y="4414191"/>
                        <a:ext cx="7967663" cy="461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5349" y="606117"/>
            <a:ext cx="871369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注意：</a:t>
            </a:r>
            <a:endParaRPr lang="en-US" altLang="zh-CN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  <a:p>
            <a:pPr lvl="2" algn="l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分布函数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的性质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(4)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不能由前三条性质推出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rgbClr val="FF0000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986" name="Object 2"/>
          <p:cNvGraphicFramePr>
            <a:graphicFrameLocks noChangeAspect="1"/>
          </p:cNvGraphicFramePr>
          <p:nvPr/>
        </p:nvGraphicFramePr>
        <p:xfrm>
          <a:off x="3406775" y="1717675"/>
          <a:ext cx="22383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31200" imgH="4572000" progId="Equation.DSMT4">
                  <p:embed/>
                </p:oleObj>
              </mc:Choice>
              <mc:Fallback>
                <p:oleObj name="Equation" r:id="rId2" imgW="21031200" imgH="4572000" progId="Equation.DSMT4">
                  <p:embed/>
                  <p:pic>
                    <p:nvPicPr>
                      <p:cNvPr id="0" name="图片 457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1717675"/>
                        <a:ext cx="22383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/>
          <p:nvPr/>
        </p:nvGrpSpPr>
        <p:grpSpPr bwMode="auto">
          <a:xfrm>
            <a:off x="150813" y="2206627"/>
            <a:ext cx="7548562" cy="592138"/>
            <a:chOff x="245" y="1718"/>
            <a:chExt cx="4755" cy="373"/>
          </a:xfrm>
        </p:grpSpPr>
        <p:sp>
          <p:nvSpPr>
            <p:cNvPr id="425988" name="Rectangle 4"/>
            <p:cNvSpPr>
              <a:spLocks noChangeArrowheads="1"/>
            </p:cNvSpPr>
            <p:nvPr/>
          </p:nvSpPr>
          <p:spPr bwMode="auto">
            <a:xfrm>
              <a:off x="245" y="1733"/>
              <a:ext cx="587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为</a:t>
              </a:r>
            </a:p>
          </p:txBody>
        </p:sp>
        <p:graphicFrame>
          <p:nvGraphicFramePr>
            <p:cNvPr id="5131" name="Object 5"/>
            <p:cNvGraphicFramePr>
              <a:graphicFrameLocks noChangeAspect="1"/>
            </p:cNvGraphicFramePr>
            <p:nvPr/>
          </p:nvGraphicFramePr>
          <p:xfrm>
            <a:off x="520" y="1828"/>
            <a:ext cx="18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43200" imgH="3048000" progId="Equation.DSMT4">
                    <p:embed/>
                  </p:oleObj>
                </mc:Choice>
                <mc:Fallback>
                  <p:oleObj name="Equation" r:id="rId4" imgW="2743200" imgH="3048000" progId="Equation.DSMT4">
                    <p:embed/>
                    <p:pic>
                      <p:nvPicPr>
                        <p:cNvPr id="0" name="图片 4572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1828"/>
                          <a:ext cx="18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5990" name="Rectangle 6"/>
            <p:cNvSpPr>
              <a:spLocks noChangeArrowheads="1"/>
            </p:cNvSpPr>
            <p:nvPr/>
          </p:nvSpPr>
          <p:spPr bwMode="auto">
            <a:xfrm>
              <a:off x="654" y="1718"/>
              <a:ext cx="1651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32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维随机变量</a:t>
              </a:r>
            </a:p>
          </p:txBody>
        </p:sp>
        <p:sp>
          <p:nvSpPr>
            <p:cNvPr id="425991" name="Rectangle 7"/>
            <p:cNvSpPr>
              <a:spLocks noChangeArrowheads="1"/>
            </p:cNvSpPr>
            <p:nvPr/>
          </p:nvSpPr>
          <p:spPr bwMode="auto">
            <a:xfrm>
              <a:off x="2342" y="1723"/>
              <a:ext cx="1635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32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维随机向量</a:t>
              </a:r>
              <a:r>
                <a:rPr lang="en-US" altLang="zh-CN" sz="32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  <a:endPara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25992" name="Rectangle 8"/>
            <p:cNvSpPr>
              <a:spLocks noChangeArrowheads="1"/>
            </p:cNvSpPr>
            <p:nvPr/>
          </p:nvSpPr>
          <p:spPr bwMode="auto">
            <a:xfrm>
              <a:off x="1965" y="1733"/>
              <a:ext cx="587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或</a:t>
              </a:r>
            </a:p>
          </p:txBody>
        </p:sp>
        <p:graphicFrame>
          <p:nvGraphicFramePr>
            <p:cNvPr id="5132" name="Object 9"/>
            <p:cNvGraphicFramePr>
              <a:graphicFrameLocks noChangeAspect="1"/>
            </p:cNvGraphicFramePr>
            <p:nvPr/>
          </p:nvGraphicFramePr>
          <p:xfrm>
            <a:off x="2246" y="1821"/>
            <a:ext cx="18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43200" imgH="3048000" progId="Equation.DSMT4">
                    <p:embed/>
                  </p:oleObj>
                </mc:Choice>
                <mc:Fallback>
                  <p:oleObj name="Equation" r:id="rId6" imgW="2743200" imgH="3048000" progId="Equation.DSMT4">
                    <p:embed/>
                    <p:pic>
                      <p:nvPicPr>
                        <p:cNvPr id="0" name="图片 457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6" y="1821"/>
                          <a:ext cx="18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5994" name="Rectangle 10"/>
            <p:cNvSpPr>
              <a:spLocks noChangeArrowheads="1"/>
            </p:cNvSpPr>
            <p:nvPr/>
          </p:nvSpPr>
          <p:spPr bwMode="auto">
            <a:xfrm>
              <a:off x="3377" y="1723"/>
              <a:ext cx="1623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endParaRPr lang="zh-CN" altLang="zh-CN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649288" y="3017838"/>
            <a:ext cx="2705100" cy="519112"/>
            <a:chOff x="513" y="1725"/>
            <a:chExt cx="1704" cy="327"/>
          </a:xfrm>
        </p:grpSpPr>
        <p:sp>
          <p:nvSpPr>
            <p:cNvPr id="425996" name="Rectangle 12"/>
            <p:cNvSpPr>
              <a:spLocks noChangeArrowheads="1"/>
            </p:cNvSpPr>
            <p:nvPr/>
          </p:nvSpPr>
          <p:spPr bwMode="auto">
            <a:xfrm>
              <a:off x="513" y="1725"/>
              <a:ext cx="1704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称</a:t>
              </a:r>
              <a:r>
                <a:rPr lang="zh-CN" altLang="en-US" sz="14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元函数</a:t>
              </a:r>
            </a:p>
          </p:txBody>
        </p:sp>
        <p:graphicFrame>
          <p:nvGraphicFramePr>
            <p:cNvPr id="5130" name="Object 13"/>
            <p:cNvGraphicFramePr>
              <a:graphicFrameLocks noChangeAspect="1"/>
            </p:cNvGraphicFramePr>
            <p:nvPr/>
          </p:nvGraphicFramePr>
          <p:xfrm>
            <a:off x="823" y="1812"/>
            <a:ext cx="18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743200" imgH="3048000" progId="Equation.DSMT4">
                    <p:embed/>
                  </p:oleObj>
                </mc:Choice>
                <mc:Fallback>
                  <p:oleObj name="Equation" r:id="rId8" imgW="2743200" imgH="3048000" progId="Equation.DSMT4">
                    <p:embed/>
                    <p:pic>
                      <p:nvPicPr>
                        <p:cNvPr id="0" name="图片 4572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3" y="1812"/>
                          <a:ext cx="18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5998" name="Object 14"/>
          <p:cNvGraphicFramePr>
            <a:graphicFrameLocks noChangeAspect="1"/>
          </p:cNvGraphicFramePr>
          <p:nvPr/>
        </p:nvGraphicFramePr>
        <p:xfrm>
          <a:off x="1260475" y="3582988"/>
          <a:ext cx="68786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617600" imgH="4876800" progId="Equation.DSMT4">
                  <p:embed/>
                </p:oleObj>
              </mc:Choice>
              <mc:Fallback>
                <p:oleObj name="Equation" r:id="rId10" imgW="64617600" imgH="4876800" progId="Equation.DSMT4">
                  <p:embed/>
                  <p:pic>
                    <p:nvPicPr>
                      <p:cNvPr id="0" name="图片 457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582988"/>
                        <a:ext cx="68786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/>
          <p:nvPr/>
        </p:nvGrpSpPr>
        <p:grpSpPr bwMode="auto">
          <a:xfrm>
            <a:off x="166688" y="4781553"/>
            <a:ext cx="5265737" cy="584201"/>
            <a:chOff x="90" y="2735"/>
            <a:chExt cx="3317" cy="368"/>
          </a:xfrm>
        </p:grpSpPr>
        <p:graphicFrame>
          <p:nvGraphicFramePr>
            <p:cNvPr id="5129" name="Object 16"/>
            <p:cNvGraphicFramePr>
              <a:graphicFrameLocks noChangeAspect="1"/>
            </p:cNvGraphicFramePr>
            <p:nvPr/>
          </p:nvGraphicFramePr>
          <p:xfrm>
            <a:off x="90" y="2773"/>
            <a:ext cx="124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8592800" imgH="4267200" progId="Equation.DSMT4">
                    <p:embed/>
                  </p:oleObj>
                </mc:Choice>
                <mc:Fallback>
                  <p:oleObj name="Equation" r:id="rId12" imgW="18592800" imgH="4267200" progId="Equation.DSMT4">
                    <p:embed/>
                    <p:pic>
                      <p:nvPicPr>
                        <p:cNvPr id="0" name="图片 457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" y="2773"/>
                          <a:ext cx="124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6001" name="Rectangle 17"/>
            <p:cNvSpPr>
              <a:spLocks noChangeArrowheads="1"/>
            </p:cNvSpPr>
            <p:nvPr/>
          </p:nvSpPr>
          <p:spPr bwMode="auto">
            <a:xfrm>
              <a:off x="1246" y="2735"/>
              <a:ext cx="2161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</a:t>
              </a:r>
              <a:r>
                <a:rPr lang="zh-CN" altLang="en-US" sz="32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联合分布</a:t>
              </a:r>
              <a:r>
                <a:rPr lang="en-US" altLang="zh-CN" sz="32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sz="32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r>
                <a:rPr lang="en-US" altLang="zh-CN" sz="32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en-US" altLang="zh-CN" sz="3200" dirty="0">
                  <a:solidFill>
                    <a:schemeClr val="bg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</a:p>
          </p:txBody>
        </p:sp>
      </p:grpSp>
      <p:grpSp>
        <p:nvGrpSpPr>
          <p:cNvPr id="5" name="Group 18"/>
          <p:cNvGrpSpPr/>
          <p:nvPr/>
        </p:nvGrpSpPr>
        <p:grpSpPr bwMode="auto">
          <a:xfrm>
            <a:off x="155575" y="4186235"/>
            <a:ext cx="9107488" cy="584199"/>
            <a:chOff x="34" y="2293"/>
            <a:chExt cx="5737" cy="368"/>
          </a:xfrm>
        </p:grpSpPr>
        <p:graphicFrame>
          <p:nvGraphicFramePr>
            <p:cNvPr id="5127" name="Object 19"/>
            <p:cNvGraphicFramePr>
              <a:graphicFrameLocks noChangeAspect="1"/>
            </p:cNvGraphicFramePr>
            <p:nvPr/>
          </p:nvGraphicFramePr>
          <p:xfrm>
            <a:off x="346" y="2392"/>
            <a:ext cx="18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743200" imgH="3048000" progId="Equation.DSMT4">
                    <p:embed/>
                  </p:oleObj>
                </mc:Choice>
                <mc:Fallback>
                  <p:oleObj name="Equation" r:id="rId14" imgW="2743200" imgH="3048000" progId="Equation.DSMT4">
                    <p:embed/>
                    <p:pic>
                      <p:nvPicPr>
                        <p:cNvPr id="0" name="图片 4572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" y="2392"/>
                          <a:ext cx="184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6004" name="Rectangle 20"/>
            <p:cNvSpPr>
              <a:spLocks noChangeArrowheads="1"/>
            </p:cNvSpPr>
            <p:nvPr/>
          </p:nvSpPr>
          <p:spPr bwMode="auto">
            <a:xfrm>
              <a:off x="34" y="2307"/>
              <a:ext cx="3665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为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维随机向量                         的                    </a:t>
              </a:r>
            </a:p>
          </p:txBody>
        </p:sp>
        <p:graphicFrame>
          <p:nvGraphicFramePr>
            <p:cNvPr id="5128" name="Object 21"/>
            <p:cNvGraphicFramePr>
              <a:graphicFrameLocks noChangeAspect="1"/>
            </p:cNvGraphicFramePr>
            <p:nvPr/>
          </p:nvGraphicFramePr>
          <p:xfrm>
            <a:off x="1648" y="2325"/>
            <a:ext cx="141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1031200" imgH="4572000" progId="Equation.DSMT4">
                    <p:embed/>
                  </p:oleObj>
                </mc:Choice>
                <mc:Fallback>
                  <p:oleObj name="Equation" r:id="rId16" imgW="21031200" imgH="4572000" progId="Equation.DSMT4">
                    <p:embed/>
                    <p:pic>
                      <p:nvPicPr>
                        <p:cNvPr id="0" name="图片 4572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8" y="2325"/>
                          <a:ext cx="141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6006" name="Rectangle 22"/>
            <p:cNvSpPr>
              <a:spLocks noChangeArrowheads="1"/>
            </p:cNvSpPr>
            <p:nvPr/>
          </p:nvSpPr>
          <p:spPr bwMode="auto">
            <a:xfrm>
              <a:off x="3178" y="2293"/>
              <a:ext cx="1267" cy="36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sz="32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分布函数</a:t>
              </a:r>
            </a:p>
          </p:txBody>
        </p:sp>
        <p:sp>
          <p:nvSpPr>
            <p:cNvPr id="426007" name="Rectangle 23"/>
            <p:cNvSpPr>
              <a:spLocks noChangeArrowheads="1"/>
            </p:cNvSpPr>
            <p:nvPr/>
          </p:nvSpPr>
          <p:spPr bwMode="auto">
            <a:xfrm>
              <a:off x="4253" y="2301"/>
              <a:ext cx="1518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，或称为 </a:t>
              </a:r>
              <a:r>
                <a:rPr lang="en-US" altLang="zh-CN" dirty="0" err="1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r.v</a:t>
              </a:r>
              <a:endPara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3284538" y="690563"/>
            <a:ext cx="2595562" cy="423862"/>
            <a:chOff x="2093" y="435"/>
            <a:chExt cx="1803" cy="267"/>
          </a:xfrm>
        </p:grpSpPr>
        <p:sp>
          <p:nvSpPr>
            <p:cNvPr id="5141" name="Line 31"/>
            <p:cNvSpPr>
              <a:spLocks noChangeShapeType="1"/>
            </p:cNvSpPr>
            <p:nvPr/>
          </p:nvSpPr>
          <p:spPr bwMode="auto">
            <a:xfrm>
              <a:off x="2093" y="622"/>
              <a:ext cx="1803" cy="0"/>
            </a:xfrm>
            <a:prstGeom prst="line">
              <a:avLst/>
            </a:prstGeom>
            <a:noFill/>
            <a:ln w="57150" cmpd="thinThick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26016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2112" y="435"/>
              <a:ext cx="1767" cy="2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>
                <a:defRPr/>
              </a:pPr>
              <a:r>
                <a:rPr lang="en-US" altLang="zh-CN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rgbClr val="000099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n</a:t>
              </a:r>
              <a:r>
                <a:rPr lang="zh-CN" altLang="en-US" sz="3600" kern="10" dirty="0">
                  <a:ln w="9525">
                    <a:solidFill>
                      <a:schemeClr val="tx1"/>
                    </a:solidFill>
                    <a:round/>
                  </a:ln>
                  <a:solidFill>
                    <a:srgbClr val="000099"/>
                  </a:soli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维随机向量</a:t>
              </a:r>
            </a:p>
          </p:txBody>
        </p:sp>
      </p:grpSp>
      <p:grpSp>
        <p:nvGrpSpPr>
          <p:cNvPr id="5138" name="Group 33"/>
          <p:cNvGrpSpPr/>
          <p:nvPr/>
        </p:nvGrpSpPr>
        <p:grpSpPr bwMode="auto">
          <a:xfrm>
            <a:off x="695325" y="1114426"/>
            <a:ext cx="8562975" cy="547688"/>
            <a:chOff x="542" y="662"/>
            <a:chExt cx="5394" cy="345"/>
          </a:xfrm>
        </p:grpSpPr>
        <p:sp>
          <p:nvSpPr>
            <p:cNvPr id="426018" name="Rectangle 34"/>
            <p:cNvSpPr>
              <a:spLocks noChangeArrowheads="1"/>
            </p:cNvSpPr>
            <p:nvPr/>
          </p:nvSpPr>
          <p:spPr bwMode="auto">
            <a:xfrm>
              <a:off x="1909" y="677"/>
              <a:ext cx="4027" cy="33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是定义在样本空间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上的</a:t>
              </a:r>
              <a:r>
                <a:rPr lang="zh-CN" altLang="en-US" sz="12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个</a:t>
              </a:r>
              <a:r>
                <a:rPr lang="en-US" altLang="zh-CN" dirty="0" err="1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r.v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则称</a:t>
              </a:r>
            </a:p>
          </p:txBody>
        </p:sp>
        <p:graphicFrame>
          <p:nvGraphicFramePr>
            <p:cNvPr id="5124" name="Object 35"/>
            <p:cNvGraphicFramePr>
              <a:graphicFrameLocks noChangeAspect="1"/>
            </p:cNvGraphicFramePr>
            <p:nvPr/>
          </p:nvGraphicFramePr>
          <p:xfrm>
            <a:off x="786" y="714"/>
            <a:ext cx="124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8592800" imgH="4267200" progId="Equation.DSMT4">
                    <p:embed/>
                  </p:oleObj>
                </mc:Choice>
                <mc:Fallback>
                  <p:oleObj name="Equation" r:id="rId18" imgW="18592800" imgH="4267200" progId="Equation.DSMT4">
                    <p:embed/>
                    <p:pic>
                      <p:nvPicPr>
                        <p:cNvPr id="0" name="图片 4572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714"/>
                          <a:ext cx="124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36"/>
            <p:cNvGraphicFramePr>
              <a:graphicFrameLocks noChangeAspect="1"/>
            </p:cNvGraphicFramePr>
            <p:nvPr/>
          </p:nvGraphicFramePr>
          <p:xfrm>
            <a:off x="4447" y="763"/>
            <a:ext cx="18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743200" imgH="3048000" progId="Equation.DSMT4">
                    <p:embed/>
                  </p:oleObj>
                </mc:Choice>
                <mc:Fallback>
                  <p:oleObj name="Equation" r:id="rId20" imgW="2743200" imgH="3048000" progId="Equation.DSMT4">
                    <p:embed/>
                    <p:pic>
                      <p:nvPicPr>
                        <p:cNvPr id="0" name="图片 457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7" y="763"/>
                          <a:ext cx="18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6021" name="Rectangle 37"/>
            <p:cNvSpPr>
              <a:spLocks noChangeArrowheads="1"/>
            </p:cNvSpPr>
            <p:nvPr/>
          </p:nvSpPr>
          <p:spPr bwMode="auto">
            <a:xfrm>
              <a:off x="542" y="662"/>
              <a:ext cx="608" cy="32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zh-CN" altLang="en-US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</a:p>
          </p:txBody>
        </p:sp>
        <p:graphicFrame>
          <p:nvGraphicFramePr>
            <p:cNvPr id="5126" name="Object 38"/>
            <p:cNvGraphicFramePr>
              <a:graphicFrameLocks noChangeAspect="1"/>
            </p:cNvGraphicFramePr>
            <p:nvPr/>
          </p:nvGraphicFramePr>
          <p:xfrm>
            <a:off x="3745" y="689"/>
            <a:ext cx="28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962400" imgH="3962400" progId="Equation.DSMT4">
                    <p:embed/>
                  </p:oleObj>
                </mc:Choice>
                <mc:Fallback>
                  <p:oleObj name="Equation" r:id="rId22" imgW="3962400" imgH="3962400" progId="Equation.DSMT4">
                    <p:embed/>
                    <p:pic>
                      <p:nvPicPr>
                        <p:cNvPr id="0" name="图片 457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5" y="689"/>
                          <a:ext cx="28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WordArt 68"/>
          <p:cNvSpPr>
            <a:spLocks noChangeArrowheads="1" noChangeShapeType="1" noTextEdit="1"/>
          </p:cNvSpPr>
          <p:nvPr/>
        </p:nvSpPr>
        <p:spPr bwMode="auto">
          <a:xfrm>
            <a:off x="851694" y="5753069"/>
            <a:ext cx="3730625" cy="3714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二维随机变量的基本分类</a:t>
            </a:r>
          </a:p>
        </p:txBody>
      </p:sp>
      <p:sp>
        <p:nvSpPr>
          <p:cNvPr id="34" name="AutoShape 69"/>
          <p:cNvSpPr/>
          <p:nvPr/>
        </p:nvSpPr>
        <p:spPr bwMode="auto">
          <a:xfrm>
            <a:off x="4766469" y="5540344"/>
            <a:ext cx="115887" cy="855663"/>
          </a:xfrm>
          <a:prstGeom prst="leftBrace">
            <a:avLst>
              <a:gd name="adj1" fmla="val 61530"/>
              <a:gd name="adj2" fmla="val 50000"/>
            </a:avLst>
          </a:prstGeom>
          <a:noFill/>
          <a:ln w="28575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" name="WordArt 70"/>
          <p:cNvSpPr>
            <a:spLocks noChangeArrowheads="1" noChangeShapeType="1" noTextEdit="1"/>
          </p:cNvSpPr>
          <p:nvPr/>
        </p:nvSpPr>
        <p:spPr bwMode="auto">
          <a:xfrm>
            <a:off x="5090319" y="5500657"/>
            <a:ext cx="2463800" cy="3270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二维离散型 </a:t>
            </a:r>
            <a:r>
              <a:rPr lang="en-US" altLang="zh-CN" sz="3600" kern="10" dirty="0" err="1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" name="WordArt 71"/>
          <p:cNvSpPr>
            <a:spLocks noChangeArrowheads="1" noChangeShapeType="1" noTextEdit="1"/>
          </p:cNvSpPr>
          <p:nvPr/>
        </p:nvSpPr>
        <p:spPr bwMode="auto">
          <a:xfrm>
            <a:off x="5096669" y="6057869"/>
            <a:ext cx="2439987" cy="3159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二维连续型 </a:t>
            </a:r>
            <a:r>
              <a:rPr lang="en-US" altLang="zh-CN" sz="3600" kern="1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endParaRPr lang="zh-CN" altLang="en-US" sz="3600" kern="1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5121"/>
          <p:cNvSpPr/>
          <p:nvPr/>
        </p:nvSpPr>
        <p:spPr>
          <a:xfrm>
            <a:off x="684213" y="981075"/>
            <a:ext cx="2160587" cy="576263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 anchor="ctr"/>
          <a:lstStyle/>
          <a:p>
            <a:r>
              <a:rPr lang="zh-CN" altLang="en-US" sz="3600" b="1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边缘分布</a:t>
            </a:r>
          </a:p>
        </p:txBody>
      </p:sp>
      <p:graphicFrame>
        <p:nvGraphicFramePr>
          <p:cNvPr id="5123" name="对象 5122"/>
          <p:cNvGraphicFramePr>
            <a:graphicFrameLocks noChangeAspect="1"/>
          </p:cNvGraphicFramePr>
          <p:nvPr/>
        </p:nvGraphicFramePr>
        <p:xfrm>
          <a:off x="611188" y="2133600"/>
          <a:ext cx="7620000" cy="21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05430" imgH="799465" progId="Equation.3">
                  <p:embed/>
                </p:oleObj>
              </mc:Choice>
              <mc:Fallback>
                <p:oleObj r:id="rId2" imgW="2805430" imgH="79946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188" y="2133600"/>
                        <a:ext cx="7620000" cy="217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矩形 5123"/>
          <p:cNvSpPr/>
          <p:nvPr/>
        </p:nvSpPr>
        <p:spPr>
          <a:xfrm>
            <a:off x="1331913" y="4797425"/>
            <a:ext cx="5976937" cy="6858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边缘分布也称为边沿分布或边际分布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4" name="Rectangle 114"/>
          <p:cNvSpPr>
            <a:spLocks noChangeArrowheads="1"/>
          </p:cNvSpPr>
          <p:nvPr/>
        </p:nvSpPr>
        <p:spPr bwMode="auto">
          <a:xfrm>
            <a:off x="725488" y="561975"/>
            <a:ext cx="550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维</a:t>
            </a:r>
            <a:r>
              <a:rPr lang="zh-CN" altLang="en-US" sz="16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r.v</a:t>
            </a:r>
            <a:r>
              <a:rPr lang="en-US" altLang="zh-CN" sz="14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的整体概率特性：</a:t>
            </a:r>
          </a:p>
        </p:txBody>
      </p:sp>
      <p:sp>
        <p:nvSpPr>
          <p:cNvPr id="348282" name="Rectangle 122"/>
          <p:cNvSpPr>
            <a:spLocks noChangeArrowheads="1"/>
          </p:cNvSpPr>
          <p:nvPr/>
        </p:nvSpPr>
        <p:spPr bwMode="auto">
          <a:xfrm>
            <a:off x="712788" y="9921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两个一维</a:t>
            </a:r>
            <a:r>
              <a:rPr lang="zh-CN" altLang="en-US" sz="800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r.v</a:t>
            </a:r>
            <a:r>
              <a:rPr lang="en-US" altLang="zh-CN" sz="800" dirty="0">
                <a:solidFill>
                  <a:schemeClr val="bg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的概率特性：</a:t>
            </a:r>
          </a:p>
        </p:txBody>
      </p:sp>
      <p:graphicFrame>
        <p:nvGraphicFramePr>
          <p:cNvPr id="348294" name="Object 134"/>
          <p:cNvGraphicFramePr>
            <a:graphicFrameLocks noChangeAspect="1"/>
          </p:cNvGraphicFramePr>
          <p:nvPr/>
        </p:nvGraphicFramePr>
        <p:xfrm>
          <a:off x="4905375" y="641350"/>
          <a:ext cx="26987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45600" imgH="4267200" progId="Equation.DSMT4">
                  <p:embed/>
                </p:oleObj>
              </mc:Choice>
              <mc:Fallback>
                <p:oleObj name="Equation" r:id="rId2" imgW="21945600" imgH="4267200" progId="Equation.DSMT4">
                  <p:embed/>
                  <p:pic>
                    <p:nvPicPr>
                      <p:cNvPr id="0" name="图片 4818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641350"/>
                        <a:ext cx="26987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03" name="Group 143"/>
          <p:cNvGrpSpPr/>
          <p:nvPr/>
        </p:nvGrpSpPr>
        <p:grpSpPr bwMode="auto">
          <a:xfrm>
            <a:off x="1658938" y="2522911"/>
            <a:ext cx="6713539" cy="519113"/>
            <a:chOff x="1350" y="2148"/>
            <a:chExt cx="4229" cy="327"/>
          </a:xfrm>
        </p:grpSpPr>
        <p:sp>
          <p:nvSpPr>
            <p:cNvPr id="348279" name="Rectangle 119"/>
            <p:cNvSpPr>
              <a:spLocks noChangeArrowheads="1"/>
            </p:cNvSpPr>
            <p:nvPr/>
          </p:nvSpPr>
          <p:spPr bwMode="auto">
            <a:xfrm>
              <a:off x="3535" y="2148"/>
              <a:ext cx="2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之间有什么关系</a:t>
              </a:r>
            </a:p>
          </p:txBody>
        </p:sp>
        <p:graphicFrame>
          <p:nvGraphicFramePr>
            <p:cNvPr id="348301" name="Object 141"/>
            <p:cNvGraphicFramePr>
              <a:graphicFrameLocks noChangeAspect="1"/>
            </p:cNvGraphicFramePr>
            <p:nvPr/>
          </p:nvGraphicFramePr>
          <p:xfrm>
            <a:off x="1350" y="2169"/>
            <a:ext cx="2255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8346400" imgH="4572000" progId="Equation.DSMT4">
                    <p:embed/>
                  </p:oleObj>
                </mc:Choice>
                <mc:Fallback>
                  <p:oleObj name="Equation" r:id="rId4" imgW="28346400" imgH="4572000" progId="Equation.DSMT4">
                    <p:embed/>
                    <p:pic>
                      <p:nvPicPr>
                        <p:cNvPr id="0" name="图片 4818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2169"/>
                          <a:ext cx="2255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02" name="WordArt 142"/>
            <p:cNvSpPr>
              <a:spLocks noChangeArrowheads="1" noChangeShapeType="1" noTextEdit="1"/>
            </p:cNvSpPr>
            <p:nvPr/>
          </p:nvSpPr>
          <p:spPr bwMode="auto">
            <a:xfrm>
              <a:off x="5233" y="2229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rgbClr val="99CCFF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</a:p>
          </p:txBody>
        </p:sp>
      </p:grpSp>
      <p:sp>
        <p:nvSpPr>
          <p:cNvPr id="348305" name="WordArt 145"/>
          <p:cNvSpPr>
            <a:spLocks noChangeArrowheads="1" noChangeShapeType="1" noTextEdit="1"/>
          </p:cNvSpPr>
          <p:nvPr/>
        </p:nvSpPr>
        <p:spPr bwMode="auto">
          <a:xfrm>
            <a:off x="814388" y="1560513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99CCFF"/>
                  </a:solidFill>
                  <a:round/>
                </a:ln>
                <a:gradFill rotWithShape="1">
                  <a:gsLst>
                    <a:gs pos="0">
                      <a:srgbClr val="0066CC"/>
                    </a:gs>
                    <a:gs pos="50000">
                      <a:srgbClr val="FFFFFF"/>
                    </a:gs>
                    <a:gs pos="100000">
                      <a:srgbClr val="0066CC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</a:p>
        </p:txBody>
      </p:sp>
      <p:grpSp>
        <p:nvGrpSpPr>
          <p:cNvPr id="348310" name="Group 150"/>
          <p:cNvGrpSpPr/>
          <p:nvPr/>
        </p:nvGrpSpPr>
        <p:grpSpPr bwMode="auto">
          <a:xfrm>
            <a:off x="1690688" y="1439863"/>
            <a:ext cx="7426325" cy="538162"/>
            <a:chOff x="1081" y="2547"/>
            <a:chExt cx="4678" cy="339"/>
          </a:xfrm>
        </p:grpSpPr>
        <p:sp>
          <p:nvSpPr>
            <p:cNvPr id="348286" name="Rectangle 126"/>
            <p:cNvSpPr>
              <a:spLocks noChangeArrowheads="1"/>
            </p:cNvSpPr>
            <p:nvPr/>
          </p:nvSpPr>
          <p:spPr bwMode="auto">
            <a:xfrm>
              <a:off x="1081" y="2547"/>
              <a:ext cx="31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      为      关于  的</a:t>
              </a:r>
            </a:p>
          </p:txBody>
        </p:sp>
        <p:sp>
          <p:nvSpPr>
            <p:cNvPr id="348306" name="Rectangle 146"/>
            <p:cNvSpPr>
              <a:spLocks noChangeArrowheads="1"/>
            </p:cNvSpPr>
            <p:nvPr/>
          </p:nvSpPr>
          <p:spPr bwMode="auto">
            <a:xfrm>
              <a:off x="3792" y="2555"/>
              <a:ext cx="19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边际分布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graphicFrame>
          <p:nvGraphicFramePr>
            <p:cNvPr id="348307" name="Object 147"/>
            <p:cNvGraphicFramePr>
              <a:graphicFrameLocks noChangeAspect="1"/>
            </p:cNvGraphicFramePr>
            <p:nvPr/>
          </p:nvGraphicFramePr>
          <p:xfrm>
            <a:off x="1362" y="2591"/>
            <a:ext cx="70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144000" imgH="4572000" progId="Equation.DSMT4">
                    <p:embed/>
                  </p:oleObj>
                </mc:Choice>
                <mc:Fallback>
                  <p:oleObj name="Equation" r:id="rId6" imgW="9144000" imgH="4572000" progId="Equation.DSMT4">
                    <p:embed/>
                    <p:pic>
                      <p:nvPicPr>
                        <p:cNvPr id="0" name="图片 481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2591"/>
                          <a:ext cx="70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8" name="Object 148"/>
            <p:cNvGraphicFramePr>
              <a:graphicFrameLocks noChangeAspect="1"/>
            </p:cNvGraphicFramePr>
            <p:nvPr/>
          </p:nvGraphicFramePr>
          <p:xfrm>
            <a:off x="2262" y="2601"/>
            <a:ext cx="73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448800" imgH="4267200" progId="Equation.DSMT4">
                    <p:embed/>
                  </p:oleObj>
                </mc:Choice>
                <mc:Fallback>
                  <p:oleObj name="Equation" r:id="rId8" imgW="9448800" imgH="4267200" progId="Equation.DSMT4">
                    <p:embed/>
                    <p:pic>
                      <p:nvPicPr>
                        <p:cNvPr id="0" name="图片 4818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" y="2601"/>
                          <a:ext cx="73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09" name="Object 149"/>
            <p:cNvGraphicFramePr>
              <a:graphicFrameLocks noChangeAspect="1"/>
            </p:cNvGraphicFramePr>
            <p:nvPr/>
          </p:nvGraphicFramePr>
          <p:xfrm>
            <a:off x="3380" y="2623"/>
            <a:ext cx="307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62400" imgH="3352800" progId="Equation.DSMT4">
                    <p:embed/>
                  </p:oleObj>
                </mc:Choice>
                <mc:Fallback>
                  <p:oleObj name="Equation" r:id="rId10" imgW="3962400" imgH="3352800" progId="Equation.DSMT4">
                    <p:embed/>
                    <p:pic>
                      <p:nvPicPr>
                        <p:cNvPr id="0" name="图片 4818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" y="2623"/>
                          <a:ext cx="307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311" name="Group 151"/>
          <p:cNvGrpSpPr/>
          <p:nvPr/>
        </p:nvGrpSpPr>
        <p:grpSpPr bwMode="auto">
          <a:xfrm>
            <a:off x="1679575" y="1908175"/>
            <a:ext cx="7426325" cy="538163"/>
            <a:chOff x="1081" y="2547"/>
            <a:chExt cx="4678" cy="339"/>
          </a:xfrm>
        </p:grpSpPr>
        <p:sp>
          <p:nvSpPr>
            <p:cNvPr id="348312" name="Rectangle 152"/>
            <p:cNvSpPr>
              <a:spLocks noChangeArrowheads="1"/>
            </p:cNvSpPr>
            <p:nvPr/>
          </p:nvSpPr>
          <p:spPr bwMode="auto">
            <a:xfrm>
              <a:off x="1081" y="2547"/>
              <a:ext cx="31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      为      关于  的</a:t>
              </a:r>
            </a:p>
          </p:txBody>
        </p:sp>
        <p:sp>
          <p:nvSpPr>
            <p:cNvPr id="348313" name="Rectangle 153"/>
            <p:cNvSpPr>
              <a:spLocks noChangeArrowheads="1"/>
            </p:cNvSpPr>
            <p:nvPr/>
          </p:nvSpPr>
          <p:spPr bwMode="auto">
            <a:xfrm>
              <a:off x="3792" y="2555"/>
              <a:ext cx="19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边际分布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zh-CN" altLang="en-US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函数</a:t>
              </a: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graphicFrame>
          <p:nvGraphicFramePr>
            <p:cNvPr id="348314" name="Object 154"/>
            <p:cNvGraphicFramePr>
              <a:graphicFrameLocks noChangeAspect="1"/>
            </p:cNvGraphicFramePr>
            <p:nvPr/>
          </p:nvGraphicFramePr>
          <p:xfrm>
            <a:off x="1385" y="2591"/>
            <a:ext cx="66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534400" imgH="4572000" progId="Equation.DSMT4">
                    <p:embed/>
                  </p:oleObj>
                </mc:Choice>
                <mc:Fallback>
                  <p:oleObj name="Equation" r:id="rId12" imgW="8534400" imgH="4572000" progId="Equation.DSMT4">
                    <p:embed/>
                    <p:pic>
                      <p:nvPicPr>
                        <p:cNvPr id="0" name="图片 4818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2591"/>
                          <a:ext cx="66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5" name="Object 155"/>
            <p:cNvGraphicFramePr>
              <a:graphicFrameLocks noChangeAspect="1"/>
            </p:cNvGraphicFramePr>
            <p:nvPr/>
          </p:nvGraphicFramePr>
          <p:xfrm>
            <a:off x="2262" y="2601"/>
            <a:ext cx="733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9448800" imgH="4267200" progId="Equation.DSMT4">
                    <p:embed/>
                  </p:oleObj>
                </mc:Choice>
                <mc:Fallback>
                  <p:oleObj name="Equation" r:id="rId14" imgW="9448800" imgH="4267200" progId="Equation.DSMT4">
                    <p:embed/>
                    <p:pic>
                      <p:nvPicPr>
                        <p:cNvPr id="0" name="图片 4818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2" y="2601"/>
                          <a:ext cx="733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16" name="Object 156"/>
            <p:cNvGraphicFramePr>
              <a:graphicFrameLocks noChangeAspect="1"/>
            </p:cNvGraphicFramePr>
            <p:nvPr/>
          </p:nvGraphicFramePr>
          <p:xfrm>
            <a:off x="3416" y="2623"/>
            <a:ext cx="23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8000" imgH="3352800" progId="Equation.DSMT4">
                    <p:embed/>
                  </p:oleObj>
                </mc:Choice>
                <mc:Fallback>
                  <p:oleObj name="Equation" r:id="rId16" imgW="3048000" imgH="3352800" progId="Equation.DSMT4">
                    <p:embed/>
                    <p:pic>
                      <p:nvPicPr>
                        <p:cNvPr id="0" name="图片 4818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" y="2623"/>
                          <a:ext cx="23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317" name="Object 157"/>
          <p:cNvGraphicFramePr>
            <a:graphicFrameLocks noChangeAspect="1"/>
          </p:cNvGraphicFramePr>
          <p:nvPr/>
        </p:nvGraphicFramePr>
        <p:xfrm>
          <a:off x="4878388" y="1041400"/>
          <a:ext cx="3511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480000" imgH="4572000" progId="Equation.DSMT4">
                  <p:embed/>
                </p:oleObj>
              </mc:Choice>
              <mc:Fallback>
                <p:oleObj name="Equation" r:id="rId18" imgW="30480000" imgH="4572000" progId="Equation.DSMT4">
                  <p:embed/>
                  <p:pic>
                    <p:nvPicPr>
                      <p:cNvPr id="0" name="图片 481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1041400"/>
                        <a:ext cx="35115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18" name="Group 158"/>
          <p:cNvGrpSpPr/>
          <p:nvPr/>
        </p:nvGrpSpPr>
        <p:grpSpPr bwMode="auto">
          <a:xfrm>
            <a:off x="827088" y="2651498"/>
            <a:ext cx="669925" cy="260350"/>
            <a:chOff x="408" y="2484"/>
            <a:chExt cx="422" cy="164"/>
          </a:xfrm>
        </p:grpSpPr>
        <p:sp>
          <p:nvSpPr>
            <p:cNvPr id="348319" name="Oval 159"/>
            <p:cNvSpPr>
              <a:spLocks noChangeArrowheads="1"/>
            </p:cNvSpPr>
            <p:nvPr/>
          </p:nvSpPr>
          <p:spPr bwMode="auto">
            <a:xfrm>
              <a:off x="408" y="2488"/>
              <a:ext cx="152" cy="160"/>
            </a:xfrm>
            <a:prstGeom prst="ellipse">
              <a:avLst/>
            </a:prstGeom>
            <a:gradFill rotWithShape="1">
              <a:gsLst>
                <a:gs pos="0">
                  <a:schemeClr val="tx1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3175" algn="ctr">
              <a:solidFill>
                <a:schemeClr val="hlink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48320" name="WordArt 160"/>
            <p:cNvSpPr>
              <a:spLocks noChangeArrowheads="1" noChangeShapeType="1" noTextEdit="1"/>
            </p:cNvSpPr>
            <p:nvPr/>
          </p:nvSpPr>
          <p:spPr bwMode="auto">
            <a:xfrm>
              <a:off x="614" y="2484"/>
              <a:ext cx="216" cy="15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r>
                <a:rPr lang="zh-CN" altLang="en-US" sz="3600" kern="10" dirty="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sy="50000" kx="-2453608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</a:t>
              </a:r>
            </a:p>
          </p:txBody>
        </p:sp>
      </p:grpSp>
      <p:sp>
        <p:nvSpPr>
          <p:cNvPr id="348321" name="WordArt 161"/>
          <p:cNvSpPr>
            <a:spLocks noChangeArrowheads="1" noChangeShapeType="1" noTextEdit="1"/>
          </p:cNvSpPr>
          <p:nvPr/>
        </p:nvSpPr>
        <p:spPr bwMode="auto">
          <a:xfrm>
            <a:off x="176212" y="3104123"/>
            <a:ext cx="708025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</a:p>
        </p:txBody>
      </p:sp>
      <p:graphicFrame>
        <p:nvGraphicFramePr>
          <p:cNvPr id="348322" name="Object 162"/>
          <p:cNvGraphicFramePr>
            <a:graphicFrameLocks noChangeAspect="1"/>
          </p:cNvGraphicFramePr>
          <p:nvPr/>
        </p:nvGraphicFramePr>
        <p:xfrm>
          <a:off x="228600" y="3533775"/>
          <a:ext cx="31146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384000" imgH="4572000" progId="Equation.DSMT4">
                  <p:embed/>
                </p:oleObj>
              </mc:Choice>
              <mc:Fallback>
                <p:oleObj name="Equation" r:id="rId20" imgW="24384000" imgH="4572000" progId="Equation.DSMT4">
                  <p:embed/>
                  <p:pic>
                    <p:nvPicPr>
                      <p:cNvPr id="0" name="图片 481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533775"/>
                        <a:ext cx="31146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3" name="Object 163"/>
          <p:cNvGraphicFramePr>
            <a:graphicFrameLocks noChangeAspect="1"/>
          </p:cNvGraphicFramePr>
          <p:nvPr/>
        </p:nvGraphicFramePr>
        <p:xfrm>
          <a:off x="1354138" y="4222750"/>
          <a:ext cx="33655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212800" imgH="3962400" progId="Equation.DSMT4">
                  <p:embed/>
                </p:oleObj>
              </mc:Choice>
              <mc:Fallback>
                <p:oleObj name="Equation" r:id="rId22" imgW="26212800" imgH="3962400" progId="Equation.DSMT4">
                  <p:embed/>
                  <p:pic>
                    <p:nvPicPr>
                      <p:cNvPr id="0" name="图片 481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222750"/>
                        <a:ext cx="33655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4" name="Object 164"/>
          <p:cNvGraphicFramePr>
            <a:graphicFrameLocks noChangeAspect="1"/>
          </p:cNvGraphicFramePr>
          <p:nvPr/>
        </p:nvGraphicFramePr>
        <p:xfrm>
          <a:off x="1325563" y="4850186"/>
          <a:ext cx="1954358" cy="515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5240000" imgH="4267200" progId="Equation.DSMT4">
                  <p:embed/>
                </p:oleObj>
              </mc:Choice>
              <mc:Fallback>
                <p:oleObj name="Equation" r:id="rId24" imgW="15240000" imgH="4267200" progId="Equation.DSMT4">
                  <p:embed/>
                  <p:pic>
                    <p:nvPicPr>
                      <p:cNvPr id="0" name="图片 481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4850186"/>
                        <a:ext cx="1954358" cy="515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5" name="Object 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199671"/>
              </p:ext>
            </p:extLst>
          </p:nvPr>
        </p:nvGraphicFramePr>
        <p:xfrm>
          <a:off x="4864407" y="3581707"/>
          <a:ext cx="30400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3164800" imgH="4572000" progId="Equation.DSMT4">
                  <p:embed/>
                </p:oleObj>
              </mc:Choice>
              <mc:Fallback>
                <p:oleObj name="Equation" r:id="rId26" imgW="23164800" imgH="4572000" progId="Equation.DSMT4">
                  <p:embed/>
                  <p:pic>
                    <p:nvPicPr>
                      <p:cNvPr id="0" name="图片 481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407" y="3581707"/>
                        <a:ext cx="30400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6" name="Object 1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896990"/>
              </p:ext>
            </p:extLst>
          </p:nvPr>
        </p:nvGraphicFramePr>
        <p:xfrm>
          <a:off x="5947749" y="4246563"/>
          <a:ext cx="30559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5908000" imgH="4267200" progId="Equation.DSMT4">
                  <p:embed/>
                </p:oleObj>
              </mc:Choice>
              <mc:Fallback>
                <p:oleObj name="Equation" r:id="rId28" imgW="25908000" imgH="4267200" progId="Equation.DSMT4">
                  <p:embed/>
                  <p:pic>
                    <p:nvPicPr>
                      <p:cNvPr id="0" name="图片 481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749" y="4246563"/>
                        <a:ext cx="30559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7" name="Object 167"/>
          <p:cNvGraphicFramePr>
            <a:graphicFrameLocks noChangeAspect="1"/>
          </p:cNvGraphicFramePr>
          <p:nvPr/>
        </p:nvGraphicFramePr>
        <p:xfrm>
          <a:off x="5931962" y="4825439"/>
          <a:ext cx="1850899" cy="486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240000" imgH="4267200" progId="Equation.DSMT4">
                  <p:embed/>
                </p:oleObj>
              </mc:Choice>
              <mc:Fallback>
                <p:oleObj name="Equation" r:id="rId30" imgW="15240000" imgH="4267200" progId="Equation.DSMT4">
                  <p:embed/>
                  <p:pic>
                    <p:nvPicPr>
                      <p:cNvPr id="0" name="图片 481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962" y="4825439"/>
                        <a:ext cx="1850899" cy="486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8" name="WordArt 168"/>
          <p:cNvSpPr>
            <a:spLocks noChangeArrowheads="1" noChangeShapeType="1" noTextEdit="1"/>
          </p:cNvSpPr>
          <p:nvPr/>
        </p:nvSpPr>
        <p:spPr bwMode="auto">
          <a:xfrm>
            <a:off x="530225" y="5576888"/>
            <a:ext cx="846138" cy="3254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结论</a:t>
            </a:r>
          </a:p>
        </p:txBody>
      </p:sp>
      <p:sp>
        <p:nvSpPr>
          <p:cNvPr id="348329" name="WordArt 169"/>
          <p:cNvSpPr>
            <a:spLocks noChangeArrowheads="1" noChangeShapeType="1" noTextEdit="1"/>
          </p:cNvSpPr>
          <p:nvPr/>
        </p:nvSpPr>
        <p:spPr bwMode="auto">
          <a:xfrm>
            <a:off x="530225" y="6067424"/>
            <a:ext cx="8289925" cy="440951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随机变量的边际分布完全由它们的联合分布确定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8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8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4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8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8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8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48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8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8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8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8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8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8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8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8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8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48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48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8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8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34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4" grpId="0" bldLvl="0" animBg="1"/>
      <p:bldP spid="348282" grpId="0" bldLvl="0" animBg="1"/>
      <p:bldP spid="348305" grpId="0" animBg="1"/>
      <p:bldP spid="348321" grpId="0"/>
      <p:bldP spid="348328" grpId="0"/>
      <p:bldP spid="348329" grpId="0"/>
    </p:bldLst>
  </p:timing>
</p:sld>
</file>

<file path=ppt/theme/theme1.xml><?xml version="1.0" encoding="utf-8"?>
<a:theme xmlns:a="http://schemas.openxmlformats.org/drawingml/2006/main" name="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4</TotalTime>
  <Words>518</Words>
  <Application>Microsoft Office PowerPoint</Application>
  <PresentationFormat>全屏显示(4:3)</PresentationFormat>
  <Paragraphs>117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Monotype Sorts</vt:lpstr>
      <vt:lpstr>黑体</vt:lpstr>
      <vt:lpstr>华文细黑</vt:lpstr>
      <vt:lpstr>华文新魏</vt:lpstr>
      <vt:lpstr>楷体_GB2312</vt:lpstr>
      <vt:lpstr>隶书</vt:lpstr>
      <vt:lpstr>Times New Roman</vt:lpstr>
      <vt:lpstr>JP_简洁教案</vt:lpstr>
      <vt:lpstr>Equation</vt:lpstr>
      <vt:lpstr>MathType 6.0 Equation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Wen Jiaqiang</cp:lastModifiedBy>
  <cp:revision>1149</cp:revision>
  <dcterms:created xsi:type="dcterms:W3CDTF">1999-06-22T01:41:00Z</dcterms:created>
  <dcterms:modified xsi:type="dcterms:W3CDTF">2022-08-31T11:03:26Z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2052-11.1.0.10069</vt:lpwstr>
  </property>
</Properties>
</file>