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30"/>
  </p:notesMasterIdLst>
  <p:sldIdLst>
    <p:sldId id="573" r:id="rId4"/>
    <p:sldId id="485" r:id="rId5"/>
    <p:sldId id="486" r:id="rId6"/>
    <p:sldId id="463" r:id="rId7"/>
    <p:sldId id="464" r:id="rId8"/>
    <p:sldId id="574" r:id="rId9"/>
    <p:sldId id="465" r:id="rId10"/>
    <p:sldId id="466" r:id="rId11"/>
    <p:sldId id="599" r:id="rId12"/>
    <p:sldId id="600" r:id="rId13"/>
    <p:sldId id="601" r:id="rId14"/>
    <p:sldId id="602" r:id="rId15"/>
    <p:sldId id="467" r:id="rId16"/>
    <p:sldId id="575" r:id="rId17"/>
    <p:sldId id="468" r:id="rId18"/>
    <p:sldId id="469" r:id="rId19"/>
    <p:sldId id="567" r:id="rId20"/>
    <p:sldId id="470" r:id="rId21"/>
    <p:sldId id="563" r:id="rId22"/>
    <p:sldId id="471" r:id="rId23"/>
    <p:sldId id="578" r:id="rId24"/>
    <p:sldId id="564" r:id="rId25"/>
    <p:sldId id="565" r:id="rId26"/>
    <p:sldId id="552" r:id="rId27"/>
    <p:sldId id="553" r:id="rId28"/>
    <p:sldId id="475" r:id="rId29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DDE2AF2-41B6-41C0-AFEB-8DA9A1DDAD26}">
          <p14:sldIdLst>
            <p14:sldId id="573"/>
            <p14:sldId id="485"/>
            <p14:sldId id="486"/>
            <p14:sldId id="463"/>
            <p14:sldId id="464"/>
            <p14:sldId id="574"/>
            <p14:sldId id="465"/>
            <p14:sldId id="466"/>
            <p14:sldId id="599"/>
            <p14:sldId id="600"/>
            <p14:sldId id="601"/>
            <p14:sldId id="602"/>
            <p14:sldId id="467"/>
            <p14:sldId id="575"/>
            <p14:sldId id="468"/>
            <p14:sldId id="469"/>
            <p14:sldId id="567"/>
            <p14:sldId id="470"/>
            <p14:sldId id="563"/>
            <p14:sldId id="471"/>
            <p14:sldId id="578"/>
            <p14:sldId id="564"/>
            <p14:sldId id="565"/>
            <p14:sldId id="552"/>
            <p14:sldId id="553"/>
            <p14:sldId id="475"/>
          </p14:sldIdLst>
        </p14:section>
        <p14:section name="无标题节" id="{8D51ABD2-63B4-4906-9354-5C7D13D005D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8E40"/>
    <a:srgbClr val="000099"/>
    <a:srgbClr val="FFCCCC"/>
    <a:srgbClr val="990000"/>
    <a:srgbClr val="0066FF"/>
    <a:srgbClr val="FFFFCC"/>
    <a:srgbClr val="CCFFFF"/>
    <a:srgbClr val="FFFF00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1" autoAdjust="0"/>
    <p:restoredTop sz="91762" autoAdjust="0"/>
  </p:normalViewPr>
  <p:slideViewPr>
    <p:cSldViewPr snapToGrid="0" showGuides="1">
      <p:cViewPr varScale="1">
        <p:scale>
          <a:sx n="57" d="100"/>
          <a:sy n="57" d="100"/>
        </p:scale>
        <p:origin x="1380" y="64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7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E1CFF242-BD5D-49D2-94C9-6400292C3EA1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关于条件分布，考虑几个问题：</a:t>
            </a:r>
            <a:endParaRPr lang="en-US" altLang="zh-CN" dirty="0"/>
          </a:p>
          <a:p>
            <a:r>
              <a:rPr lang="zh-CN" altLang="en-US" dirty="0"/>
              <a:t>这样定义的条件分布是什么样子？会有什么问题？</a:t>
            </a:r>
            <a:endParaRPr lang="en-US" altLang="zh-CN" dirty="0"/>
          </a:p>
          <a:p>
            <a:r>
              <a:rPr lang="zh-CN" altLang="en-US" dirty="0"/>
              <a:t>有什么特性？</a:t>
            </a:r>
            <a:endParaRPr lang="en-US" altLang="zh-CN" dirty="0"/>
          </a:p>
          <a:p>
            <a:r>
              <a:rPr lang="zh-CN" altLang="en-US" dirty="0"/>
              <a:t>有什么应用？</a:t>
            </a:r>
            <a:endParaRPr lang="en-US" altLang="zh-CN" dirty="0"/>
          </a:p>
          <a:p>
            <a:r>
              <a:rPr lang="zh-CN" altLang="en-US" dirty="0"/>
              <a:t>先考虑能否由条件概率的定义来计算？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引出分离散和连续的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FF242-BD5D-49D2-94C9-6400292C3EA1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相当于一个推断问题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FF242-BD5D-49D2-94C9-6400292C3EA1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对于离散型</a:t>
            </a:r>
            <a:r>
              <a:rPr lang="en-US" altLang="zh-CN" dirty="0" err="1"/>
              <a:t>r.v</a:t>
            </a:r>
            <a:r>
              <a:rPr lang="en-US" altLang="zh-CN" dirty="0"/>
              <a:t>.</a:t>
            </a:r>
            <a:r>
              <a:rPr lang="zh-CN" altLang="en-US" dirty="0"/>
              <a:t>而言，条件分布律的概念相对而言是比较好理解的，计算也比较方便，结构很简单：联合</a:t>
            </a:r>
            <a:r>
              <a:rPr lang="en-US" altLang="zh-CN" dirty="0"/>
              <a:t>/</a:t>
            </a:r>
            <a:r>
              <a:rPr lang="zh-CN" altLang="en-US" dirty="0"/>
              <a:t>边际</a:t>
            </a:r>
            <a:r>
              <a:rPr lang="en-US" altLang="zh-CN" dirty="0"/>
              <a:t>=</a:t>
            </a:r>
            <a:r>
              <a:rPr lang="zh-CN" altLang="en-US" dirty="0"/>
              <a:t>条件，计算起来没有太大的难度</a:t>
            </a:r>
            <a:endParaRPr lang="en-US" altLang="zh-CN" dirty="0"/>
          </a:p>
          <a:p>
            <a:r>
              <a:rPr lang="zh-CN" altLang="en-US" dirty="0"/>
              <a:t>而连续型</a:t>
            </a:r>
            <a:r>
              <a:rPr lang="en-US" altLang="zh-CN" dirty="0" err="1"/>
              <a:t>r.v</a:t>
            </a:r>
            <a:r>
              <a:rPr lang="en-US" altLang="zh-CN" dirty="0"/>
              <a:t>.</a:t>
            </a:r>
            <a:r>
              <a:rPr lang="zh-CN" altLang="en-US" dirty="0"/>
              <a:t>，刚才看到，定义有难度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FF242-BD5D-49D2-94C9-6400292C3EA1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分子</a:t>
            </a:r>
            <a:r>
              <a:rPr lang="en-US" altLang="zh-CN" dirty="0"/>
              <a:t>/</a:t>
            </a:r>
            <a:r>
              <a:rPr lang="zh-CN" altLang="en-US" dirty="0"/>
              <a:t>分母 为</a:t>
            </a:r>
            <a:r>
              <a:rPr lang="zh-CN" altLang="en-US" baseline="0" dirty="0"/>
              <a:t> “</a:t>
            </a:r>
            <a:r>
              <a:rPr lang="en-US" altLang="zh-CN" baseline="0" dirty="0"/>
              <a:t>0/0</a:t>
            </a:r>
            <a:r>
              <a:rPr lang="zh-CN" altLang="en-US" baseline="0" dirty="0"/>
              <a:t>”</a:t>
            </a:r>
            <a:r>
              <a:rPr lang="en-US" altLang="zh-CN" baseline="0" dirty="0"/>
              <a:t> </a:t>
            </a:r>
            <a:r>
              <a:rPr lang="zh-CN" altLang="en-US" baseline="0" dirty="0"/>
              <a:t>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FF242-BD5D-49D2-94C9-6400292C3EA1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分子</a:t>
            </a:r>
            <a:r>
              <a:rPr lang="en-US" altLang="zh-CN" dirty="0"/>
              <a:t>/</a:t>
            </a:r>
            <a:r>
              <a:rPr lang="zh-CN" altLang="en-US" dirty="0"/>
              <a:t>分母 为</a:t>
            </a:r>
            <a:r>
              <a:rPr lang="zh-CN" altLang="en-US" baseline="0" dirty="0"/>
              <a:t> “</a:t>
            </a:r>
            <a:r>
              <a:rPr lang="en-US" altLang="zh-CN" baseline="0" dirty="0"/>
              <a:t>0/0</a:t>
            </a:r>
            <a:r>
              <a:rPr lang="zh-CN" altLang="en-US" baseline="0" dirty="0"/>
              <a:t>”</a:t>
            </a:r>
            <a:r>
              <a:rPr lang="en-US" altLang="zh-CN" baseline="0" dirty="0"/>
              <a:t> </a:t>
            </a:r>
            <a:r>
              <a:rPr lang="zh-CN" altLang="en-US" baseline="0" dirty="0"/>
              <a:t>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FF242-BD5D-49D2-94C9-6400292C3EA1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密度函数形式可分离</a:t>
            </a:r>
            <a:r>
              <a:rPr lang="en-US" altLang="zh-CN" sz="1200" b="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200" b="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但支撑区域不可分离</a:t>
            </a:r>
            <a:r>
              <a:rPr lang="en-US" altLang="zh-CN" sz="1200" b="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 </a:t>
            </a:r>
            <a:endParaRPr lang="zh-CN" altLang="en-US" sz="1200" b="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FF242-BD5D-49D2-94C9-6400292C3EA1}" type="slidenum">
              <a:rPr lang="en-US" altLang="zh-CN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3603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3603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438" y="692150"/>
            <a:ext cx="4333875" cy="5976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57713" y="692150"/>
            <a:ext cx="4333875" cy="5976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3603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3603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6088" y="188913"/>
            <a:ext cx="2239962" cy="64801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438" y="188913"/>
            <a:ext cx="6572250" cy="64801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2" name="Rectangle 76"/>
          <p:cNvSpPr>
            <a:spLocks noChangeArrowheads="1"/>
          </p:cNvSpPr>
          <p:nvPr userDrawn="1"/>
        </p:nvSpPr>
        <p:spPr bwMode="auto">
          <a:xfrm>
            <a:off x="1977644" y="-31750"/>
            <a:ext cx="471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b="0" dirty="0">
                <a:solidFill>
                  <a:srgbClr val="0066FF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§5 </a:t>
            </a:r>
            <a:r>
              <a:rPr lang="zh-CN" altLang="en-US" b="0" dirty="0">
                <a:solidFill>
                  <a:srgbClr val="0066FF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条件分布</a:t>
            </a:r>
          </a:p>
        </p:txBody>
      </p:sp>
      <p:sp>
        <p:nvSpPr>
          <p:cNvPr id="4199" name="Rectangle 103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7" name="Rectangle 121"/>
          <p:cNvSpPr>
            <a:spLocks noChangeArrowheads="1"/>
          </p:cNvSpPr>
          <p:nvPr userDrawn="1"/>
        </p:nvSpPr>
        <p:spPr bwMode="auto">
          <a:xfrm>
            <a:off x="7327900" y="266700"/>
            <a:ext cx="749300" cy="25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fld id="{AC514628-0DD3-4253-9B14-8DEB22707302}" type="slidenum">
              <a:rPr lang="en-US" altLang="zh-CN" sz="1000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lang="en-US" altLang="zh-CN" sz="100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u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2" name="Rectangle 76"/>
          <p:cNvSpPr>
            <a:spLocks noChangeArrowheads="1"/>
          </p:cNvSpPr>
          <p:nvPr userDrawn="1"/>
        </p:nvSpPr>
        <p:spPr bwMode="auto">
          <a:xfrm>
            <a:off x="2625725" y="-19050"/>
            <a:ext cx="4341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§3  </a:t>
            </a:r>
            <a:r>
              <a:rPr lang="zh-CN" altLang="en-US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随机变量的独立性</a:t>
            </a:r>
            <a:endParaRPr lang="zh-CN" altLang="en-US" b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0" name="Rectangle 94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200" name="Rectangle 104"/>
          <p:cNvSpPr>
            <a:spLocks noChangeArrowheads="1"/>
          </p:cNvSpPr>
          <p:nvPr userDrawn="1"/>
        </p:nvSpPr>
        <p:spPr bwMode="auto">
          <a:xfrm>
            <a:off x="7531100" y="228600"/>
            <a:ext cx="749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fld id="{B037AC23-0952-4F42-A0A5-3A0FFD5CFB1F}" type="slidenum">
              <a:rPr lang="en-US" altLang="zh-CN" sz="1000">
                <a:solidFill>
                  <a:srgbClr val="6699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r>
              <a:rPr lang="en-US" altLang="zh-CN" sz="1000">
                <a:solidFill>
                  <a:srgbClr val="6699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/36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u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8" y="692150"/>
            <a:ext cx="8820150" cy="597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1.1.1</a:t>
            </a:r>
          </a:p>
          <a:p>
            <a:pPr lvl="1"/>
            <a:r>
              <a:rPr lang="zh-CN" altLang="en-US"/>
              <a:t>第二级小标题</a:t>
            </a:r>
            <a:r>
              <a:rPr lang="en-US" altLang="zh-CN"/>
              <a:t>1.</a:t>
            </a:r>
          </a:p>
          <a:p>
            <a:pPr lvl="2"/>
            <a:r>
              <a:rPr lang="zh-CN" altLang="en-US"/>
              <a:t>第三级正文</a:t>
            </a:r>
          </a:p>
          <a:p>
            <a:pPr lvl="3"/>
            <a:r>
              <a:rPr lang="zh-CN" altLang="en-US"/>
              <a:t>第四级定理定义例题</a:t>
            </a:r>
          </a:p>
          <a:p>
            <a:pPr lvl="4"/>
            <a:r>
              <a:rPr lang="zh-CN" altLang="en-US"/>
              <a:t>第五级图注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165100" y="563563"/>
            <a:ext cx="8856663" cy="73025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0" lang="zh-CN" altLang="zh-CN" sz="24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 flipV="1">
            <a:off x="107950" y="6597650"/>
            <a:ext cx="89281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9pPr>
    </p:titleStyle>
    <p:bodyStyle>
      <a:lvl1pPr algn="just" defTabSz="62103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l"/>
        <a:tabLst>
          <a:tab pos="269875" algn="l"/>
        </a:tabLst>
        <a:defRPr sz="2800" b="1">
          <a:solidFill>
            <a:srgbClr val="961EFF"/>
          </a:solidFill>
          <a:latin typeface="+mn-lt"/>
          <a:ea typeface="+mn-ea"/>
          <a:cs typeface="+mn-cs"/>
        </a:defRPr>
      </a:lvl1pPr>
      <a:lvl2pPr marL="179705" algn="just" defTabSz="621030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600" b="1">
          <a:solidFill>
            <a:srgbClr val="009600"/>
          </a:solidFill>
          <a:latin typeface="+mn-lt"/>
          <a:ea typeface="+mn-ea"/>
        </a:defRPr>
      </a:lvl2pPr>
      <a:lvl3pPr marL="358775" algn="just" defTabSz="621030" rtl="0" fontAlgn="base">
        <a:lnSpc>
          <a:spcPct val="125000"/>
        </a:lnSpc>
        <a:spcBef>
          <a:spcPct val="20000"/>
        </a:spcBef>
        <a:spcAft>
          <a:spcPct val="0"/>
        </a:spcAft>
        <a:buClr>
          <a:srgbClr val="00CC00"/>
        </a:buClr>
        <a:buFont typeface="Wingdings" panose="05000000000000000000" pitchFamily="2" charset="2"/>
        <a:buChar char="Ø"/>
        <a:tabLst>
          <a:tab pos="269875" algn="l"/>
        </a:tabLst>
        <a:defRPr sz="2600" b="1">
          <a:solidFill>
            <a:schemeClr val="tx1"/>
          </a:solidFill>
          <a:latin typeface="Times New Roman" panose="02020603050405020304" pitchFamily="18" charset="0"/>
          <a:ea typeface="+mn-ea"/>
        </a:defRPr>
      </a:lvl3pPr>
      <a:lvl4pPr marL="538480" algn="just" defTabSz="621030" rtl="0" fontAlgn="base">
        <a:lnSpc>
          <a:spcPct val="125000"/>
        </a:lnSpc>
        <a:spcBef>
          <a:spcPct val="20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600" b="1">
          <a:solidFill>
            <a:srgbClr val="0055D2"/>
          </a:solidFill>
          <a:latin typeface="Times New Roman" panose="02020603050405020304" pitchFamily="18" charset="0"/>
          <a:ea typeface="+mn-ea"/>
        </a:defRPr>
      </a:lvl4pPr>
      <a:lvl5pPr marL="717550" algn="l" defTabSz="621030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1174750" algn="l" defTabSz="621030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anose="02020603050405020304" pitchFamily="18" charset="0"/>
          <a:ea typeface="+mn-ea"/>
        </a:defRPr>
      </a:lvl6pPr>
      <a:lvl7pPr marL="1631950" algn="l" defTabSz="621030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anose="02020603050405020304" pitchFamily="18" charset="0"/>
          <a:ea typeface="+mn-ea"/>
        </a:defRPr>
      </a:lvl7pPr>
      <a:lvl8pPr marL="2089150" algn="l" defTabSz="621030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anose="02020603050405020304" pitchFamily="18" charset="0"/>
          <a:ea typeface="+mn-ea"/>
        </a:defRPr>
      </a:lvl8pPr>
      <a:lvl9pPr marL="2546350" algn="l" defTabSz="621030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70.wmf"/><Relationship Id="rId26" Type="http://schemas.openxmlformats.org/officeDocument/2006/relationships/image" Target="../media/image74.w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6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9.wmf"/><Relationship Id="rId20" Type="http://schemas.openxmlformats.org/officeDocument/2006/relationships/image" Target="../media/image71.emf"/><Relationship Id="rId29" Type="http://schemas.openxmlformats.org/officeDocument/2006/relationships/oleObject" Target="../embeddings/oleObject6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73.w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28" Type="http://schemas.openxmlformats.org/officeDocument/2006/relationships/image" Target="../media/image75.wmf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8.wmf"/><Relationship Id="rId22" Type="http://schemas.openxmlformats.org/officeDocument/2006/relationships/image" Target="../media/image72.wmf"/><Relationship Id="rId27" Type="http://schemas.openxmlformats.org/officeDocument/2006/relationships/oleObject" Target="../embeddings/oleObject67.bin"/><Relationship Id="rId30" Type="http://schemas.openxmlformats.org/officeDocument/2006/relationships/image" Target="../media/image7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67.w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1.bin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4.wmf"/><Relationship Id="rId2" Type="http://schemas.openxmlformats.org/officeDocument/2006/relationships/image" Target="../media/image79.GIF"/><Relationship Id="rId16" Type="http://schemas.openxmlformats.org/officeDocument/2006/relationships/image" Target="../media/image8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92.wmf"/><Relationship Id="rId18" Type="http://schemas.openxmlformats.org/officeDocument/2006/relationships/oleObject" Target="../embeddings/oleObject91.bin"/><Relationship Id="rId26" Type="http://schemas.openxmlformats.org/officeDocument/2006/relationships/oleObject" Target="../embeddings/oleObject95.bin"/><Relationship Id="rId3" Type="http://schemas.openxmlformats.org/officeDocument/2006/relationships/image" Target="../media/image87.wmf"/><Relationship Id="rId21" Type="http://schemas.openxmlformats.org/officeDocument/2006/relationships/image" Target="../media/image96.wmf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94.wmf"/><Relationship Id="rId25" Type="http://schemas.openxmlformats.org/officeDocument/2006/relationships/image" Target="../media/image98.wmf"/><Relationship Id="rId2" Type="http://schemas.openxmlformats.org/officeDocument/2006/relationships/oleObject" Target="../embeddings/oleObject83.bin"/><Relationship Id="rId16" Type="http://schemas.openxmlformats.org/officeDocument/2006/relationships/oleObject" Target="../embeddings/oleObject90.bin"/><Relationship Id="rId20" Type="http://schemas.openxmlformats.org/officeDocument/2006/relationships/oleObject" Target="../embeddings/oleObject92.bin"/><Relationship Id="rId29" Type="http://schemas.openxmlformats.org/officeDocument/2006/relationships/image" Target="../media/image10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91.wmf"/><Relationship Id="rId24" Type="http://schemas.openxmlformats.org/officeDocument/2006/relationships/oleObject" Target="../embeddings/oleObject94.bin"/><Relationship Id="rId5" Type="http://schemas.openxmlformats.org/officeDocument/2006/relationships/image" Target="../media/image88.wmf"/><Relationship Id="rId15" Type="http://schemas.openxmlformats.org/officeDocument/2006/relationships/image" Target="../media/image93.wmf"/><Relationship Id="rId23" Type="http://schemas.openxmlformats.org/officeDocument/2006/relationships/image" Target="../media/image97.wmf"/><Relationship Id="rId28" Type="http://schemas.openxmlformats.org/officeDocument/2006/relationships/oleObject" Target="../embeddings/oleObject96.bin"/><Relationship Id="rId10" Type="http://schemas.openxmlformats.org/officeDocument/2006/relationships/oleObject" Target="../embeddings/oleObject87.bin"/><Relationship Id="rId19" Type="http://schemas.openxmlformats.org/officeDocument/2006/relationships/image" Target="../media/image95.wmf"/><Relationship Id="rId31" Type="http://schemas.openxmlformats.org/officeDocument/2006/relationships/image" Target="../media/image101.wmf"/><Relationship Id="rId4" Type="http://schemas.openxmlformats.org/officeDocument/2006/relationships/oleObject" Target="../embeddings/oleObject84.bin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89.bin"/><Relationship Id="rId22" Type="http://schemas.openxmlformats.org/officeDocument/2006/relationships/oleObject" Target="../embeddings/oleObject93.bin"/><Relationship Id="rId27" Type="http://schemas.openxmlformats.org/officeDocument/2006/relationships/image" Target="../media/image99.wmf"/><Relationship Id="rId30" Type="http://schemas.openxmlformats.org/officeDocument/2006/relationships/oleObject" Target="../embeddings/oleObject9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7" Type="http://schemas.openxmlformats.org/officeDocument/2006/relationships/image" Target="../media/image104.wmf"/><Relationship Id="rId2" Type="http://schemas.openxmlformats.org/officeDocument/2006/relationships/oleObject" Target="../embeddings/oleObject9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0.bin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9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110.wmf"/><Relationship Id="rId3" Type="http://schemas.openxmlformats.org/officeDocument/2006/relationships/image" Target="../media/image105.wmf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106.bin"/><Relationship Id="rId2" Type="http://schemas.openxmlformats.org/officeDocument/2006/relationships/oleObject" Target="../embeddings/oleObject10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09.wmf"/><Relationship Id="rId5" Type="http://schemas.openxmlformats.org/officeDocument/2006/relationships/image" Target="../media/image106.wmf"/><Relationship Id="rId10" Type="http://schemas.openxmlformats.org/officeDocument/2006/relationships/oleObject" Target="../embeddings/oleObject105.bin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08.wmf"/><Relationship Id="rId14" Type="http://schemas.openxmlformats.org/officeDocument/2006/relationships/image" Target="../media/image58.G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3.wmf"/><Relationship Id="rId12" Type="http://schemas.openxmlformats.org/officeDocument/2006/relationships/oleObject" Target="../embeddings/oleObject112.bin"/><Relationship Id="rId2" Type="http://schemas.openxmlformats.org/officeDocument/2006/relationships/oleObject" Target="../embeddings/oleObject10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15.wmf"/><Relationship Id="rId5" Type="http://schemas.openxmlformats.org/officeDocument/2006/relationships/image" Target="../media/image112.wmf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1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122.wmf"/><Relationship Id="rId18" Type="http://schemas.openxmlformats.org/officeDocument/2006/relationships/oleObject" Target="../embeddings/oleObject121.bin"/><Relationship Id="rId26" Type="http://schemas.openxmlformats.org/officeDocument/2006/relationships/oleObject" Target="../embeddings/oleObject125.bin"/><Relationship Id="rId3" Type="http://schemas.openxmlformats.org/officeDocument/2006/relationships/image" Target="../media/image117.wmf"/><Relationship Id="rId21" Type="http://schemas.openxmlformats.org/officeDocument/2006/relationships/image" Target="../media/image126.wmf"/><Relationship Id="rId7" Type="http://schemas.openxmlformats.org/officeDocument/2006/relationships/image" Target="../media/image119.wmf"/><Relationship Id="rId12" Type="http://schemas.openxmlformats.org/officeDocument/2006/relationships/oleObject" Target="../embeddings/oleObject118.bin"/><Relationship Id="rId17" Type="http://schemas.openxmlformats.org/officeDocument/2006/relationships/image" Target="../media/image124.wmf"/><Relationship Id="rId25" Type="http://schemas.openxmlformats.org/officeDocument/2006/relationships/image" Target="../media/image128.wmf"/><Relationship Id="rId2" Type="http://schemas.openxmlformats.org/officeDocument/2006/relationships/oleObject" Target="../embeddings/oleObject113.bin"/><Relationship Id="rId16" Type="http://schemas.openxmlformats.org/officeDocument/2006/relationships/oleObject" Target="../embeddings/oleObject120.bin"/><Relationship Id="rId20" Type="http://schemas.openxmlformats.org/officeDocument/2006/relationships/oleObject" Target="../embeddings/oleObject1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21.wmf"/><Relationship Id="rId24" Type="http://schemas.openxmlformats.org/officeDocument/2006/relationships/oleObject" Target="../embeddings/oleObject124.bin"/><Relationship Id="rId5" Type="http://schemas.openxmlformats.org/officeDocument/2006/relationships/image" Target="../media/image118.wmf"/><Relationship Id="rId15" Type="http://schemas.openxmlformats.org/officeDocument/2006/relationships/image" Target="../media/image123.wmf"/><Relationship Id="rId23" Type="http://schemas.openxmlformats.org/officeDocument/2006/relationships/image" Target="../media/image127.wmf"/><Relationship Id="rId10" Type="http://schemas.openxmlformats.org/officeDocument/2006/relationships/oleObject" Target="../embeddings/oleObject117.bin"/><Relationship Id="rId19" Type="http://schemas.openxmlformats.org/officeDocument/2006/relationships/image" Target="../media/image125.wmf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20.wmf"/><Relationship Id="rId14" Type="http://schemas.openxmlformats.org/officeDocument/2006/relationships/oleObject" Target="../embeddings/oleObject119.bin"/><Relationship Id="rId22" Type="http://schemas.openxmlformats.org/officeDocument/2006/relationships/oleObject" Target="../embeddings/oleObject123.bin"/><Relationship Id="rId27" Type="http://schemas.openxmlformats.org/officeDocument/2006/relationships/image" Target="../media/image129.w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37.emf"/><Relationship Id="rId26" Type="http://schemas.openxmlformats.org/officeDocument/2006/relationships/image" Target="../media/image141.wmf"/><Relationship Id="rId39" Type="http://schemas.openxmlformats.org/officeDocument/2006/relationships/oleObject" Target="../embeddings/oleObject144.bin"/><Relationship Id="rId21" Type="http://schemas.openxmlformats.org/officeDocument/2006/relationships/oleObject" Target="../embeddings/oleObject135.bin"/><Relationship Id="rId34" Type="http://schemas.openxmlformats.org/officeDocument/2006/relationships/image" Target="../media/image145.wmf"/><Relationship Id="rId42" Type="http://schemas.openxmlformats.org/officeDocument/2006/relationships/image" Target="../media/image149.wmf"/><Relationship Id="rId47" Type="http://schemas.openxmlformats.org/officeDocument/2006/relationships/oleObject" Target="../embeddings/oleObject148.bin"/><Relationship Id="rId50" Type="http://schemas.openxmlformats.org/officeDocument/2006/relationships/image" Target="../media/image153.wmf"/><Relationship Id="rId7" Type="http://schemas.openxmlformats.org/officeDocument/2006/relationships/oleObject" Target="../embeddings/oleObject128.bin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6.wmf"/><Relationship Id="rId29" Type="http://schemas.openxmlformats.org/officeDocument/2006/relationships/oleObject" Target="../embeddings/oleObject139.bin"/><Relationship Id="rId11" Type="http://schemas.openxmlformats.org/officeDocument/2006/relationships/oleObject" Target="../embeddings/oleObject130.bin"/><Relationship Id="rId24" Type="http://schemas.openxmlformats.org/officeDocument/2006/relationships/image" Target="../media/image140.wmf"/><Relationship Id="rId32" Type="http://schemas.openxmlformats.org/officeDocument/2006/relationships/image" Target="../media/image144.wmf"/><Relationship Id="rId37" Type="http://schemas.openxmlformats.org/officeDocument/2006/relationships/oleObject" Target="../embeddings/oleObject143.bin"/><Relationship Id="rId40" Type="http://schemas.openxmlformats.org/officeDocument/2006/relationships/image" Target="../media/image148.wmf"/><Relationship Id="rId45" Type="http://schemas.openxmlformats.org/officeDocument/2006/relationships/oleObject" Target="../embeddings/oleObject147.bin"/><Relationship Id="rId53" Type="http://schemas.openxmlformats.org/officeDocument/2006/relationships/oleObject" Target="../embeddings/oleObject151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33.wmf"/><Relationship Id="rId19" Type="http://schemas.openxmlformats.org/officeDocument/2006/relationships/oleObject" Target="../embeddings/oleObject134.bin"/><Relationship Id="rId31" Type="http://schemas.openxmlformats.org/officeDocument/2006/relationships/oleObject" Target="../embeddings/oleObject140.bin"/><Relationship Id="rId44" Type="http://schemas.openxmlformats.org/officeDocument/2006/relationships/image" Target="../media/image150.wmf"/><Relationship Id="rId52" Type="http://schemas.openxmlformats.org/officeDocument/2006/relationships/image" Target="../media/image154.wmf"/><Relationship Id="rId4" Type="http://schemas.openxmlformats.org/officeDocument/2006/relationships/image" Target="../media/image130.e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35.wmf"/><Relationship Id="rId22" Type="http://schemas.openxmlformats.org/officeDocument/2006/relationships/image" Target="../media/image139.wmf"/><Relationship Id="rId27" Type="http://schemas.openxmlformats.org/officeDocument/2006/relationships/oleObject" Target="../embeddings/oleObject138.bin"/><Relationship Id="rId30" Type="http://schemas.openxmlformats.org/officeDocument/2006/relationships/image" Target="../media/image143.wmf"/><Relationship Id="rId35" Type="http://schemas.openxmlformats.org/officeDocument/2006/relationships/oleObject" Target="../embeddings/oleObject142.bin"/><Relationship Id="rId43" Type="http://schemas.openxmlformats.org/officeDocument/2006/relationships/oleObject" Target="../embeddings/oleObject146.bin"/><Relationship Id="rId48" Type="http://schemas.openxmlformats.org/officeDocument/2006/relationships/image" Target="../media/image152.wmf"/><Relationship Id="rId8" Type="http://schemas.openxmlformats.org/officeDocument/2006/relationships/image" Target="../media/image132.wmf"/><Relationship Id="rId51" Type="http://schemas.openxmlformats.org/officeDocument/2006/relationships/oleObject" Target="../embeddings/oleObject150.bin"/><Relationship Id="rId3" Type="http://schemas.openxmlformats.org/officeDocument/2006/relationships/oleObject" Target="../embeddings/oleObject126.bin"/><Relationship Id="rId12" Type="http://schemas.openxmlformats.org/officeDocument/2006/relationships/image" Target="../media/image134.wmf"/><Relationship Id="rId17" Type="http://schemas.openxmlformats.org/officeDocument/2006/relationships/oleObject" Target="../embeddings/oleObject133.bin"/><Relationship Id="rId25" Type="http://schemas.openxmlformats.org/officeDocument/2006/relationships/oleObject" Target="../embeddings/oleObject137.bin"/><Relationship Id="rId33" Type="http://schemas.openxmlformats.org/officeDocument/2006/relationships/oleObject" Target="../embeddings/oleObject141.bin"/><Relationship Id="rId38" Type="http://schemas.openxmlformats.org/officeDocument/2006/relationships/image" Target="../media/image147.wmf"/><Relationship Id="rId46" Type="http://schemas.openxmlformats.org/officeDocument/2006/relationships/image" Target="../media/image151.wmf"/><Relationship Id="rId20" Type="http://schemas.openxmlformats.org/officeDocument/2006/relationships/image" Target="../media/image138.wmf"/><Relationship Id="rId41" Type="http://schemas.openxmlformats.org/officeDocument/2006/relationships/oleObject" Target="../embeddings/oleObject145.bin"/><Relationship Id="rId54" Type="http://schemas.openxmlformats.org/officeDocument/2006/relationships/image" Target="../media/image15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wmf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36.bin"/><Relationship Id="rId28" Type="http://schemas.openxmlformats.org/officeDocument/2006/relationships/image" Target="../media/image142.wmf"/><Relationship Id="rId36" Type="http://schemas.openxmlformats.org/officeDocument/2006/relationships/image" Target="../media/image146.wmf"/><Relationship Id="rId49" Type="http://schemas.openxmlformats.org/officeDocument/2006/relationships/oleObject" Target="../embeddings/oleObject14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13" Type="http://schemas.openxmlformats.org/officeDocument/2006/relationships/image" Target="../media/image161.wmf"/><Relationship Id="rId3" Type="http://schemas.openxmlformats.org/officeDocument/2006/relationships/image" Target="../media/image156.wmf"/><Relationship Id="rId7" Type="http://schemas.openxmlformats.org/officeDocument/2006/relationships/image" Target="../media/image158.wmf"/><Relationship Id="rId12" Type="http://schemas.openxmlformats.org/officeDocument/2006/relationships/oleObject" Target="../embeddings/oleObject157.bin"/><Relationship Id="rId2" Type="http://schemas.openxmlformats.org/officeDocument/2006/relationships/oleObject" Target="../embeddings/oleObject15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160.wmf"/><Relationship Id="rId5" Type="http://schemas.openxmlformats.org/officeDocument/2006/relationships/image" Target="../media/image157.wmf"/><Relationship Id="rId10" Type="http://schemas.openxmlformats.org/officeDocument/2006/relationships/oleObject" Target="../embeddings/oleObject156.bin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15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13" Type="http://schemas.openxmlformats.org/officeDocument/2006/relationships/image" Target="../media/image169.wmf"/><Relationship Id="rId18" Type="http://schemas.openxmlformats.org/officeDocument/2006/relationships/oleObject" Target="../embeddings/oleObject166.bin"/><Relationship Id="rId3" Type="http://schemas.openxmlformats.org/officeDocument/2006/relationships/image" Target="../media/image164.wmf"/><Relationship Id="rId21" Type="http://schemas.openxmlformats.org/officeDocument/2006/relationships/image" Target="../media/image173.wmf"/><Relationship Id="rId7" Type="http://schemas.openxmlformats.org/officeDocument/2006/relationships/image" Target="../media/image166.wmf"/><Relationship Id="rId12" Type="http://schemas.openxmlformats.org/officeDocument/2006/relationships/oleObject" Target="../embeddings/oleObject163.bin"/><Relationship Id="rId17" Type="http://schemas.openxmlformats.org/officeDocument/2006/relationships/image" Target="../media/image171.wmf"/><Relationship Id="rId2" Type="http://schemas.openxmlformats.org/officeDocument/2006/relationships/oleObject" Target="../embeddings/oleObject158.bin"/><Relationship Id="rId16" Type="http://schemas.openxmlformats.org/officeDocument/2006/relationships/oleObject" Target="../embeddings/oleObject165.bin"/><Relationship Id="rId20" Type="http://schemas.openxmlformats.org/officeDocument/2006/relationships/oleObject" Target="../embeddings/oleObject167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60.bin"/><Relationship Id="rId11" Type="http://schemas.openxmlformats.org/officeDocument/2006/relationships/image" Target="../media/image168.wmf"/><Relationship Id="rId5" Type="http://schemas.openxmlformats.org/officeDocument/2006/relationships/image" Target="../media/image165.wmf"/><Relationship Id="rId15" Type="http://schemas.openxmlformats.org/officeDocument/2006/relationships/image" Target="../media/image170.wmf"/><Relationship Id="rId10" Type="http://schemas.openxmlformats.org/officeDocument/2006/relationships/oleObject" Target="../embeddings/oleObject162.bin"/><Relationship Id="rId19" Type="http://schemas.openxmlformats.org/officeDocument/2006/relationships/image" Target="../media/image172.wmf"/><Relationship Id="rId4" Type="http://schemas.openxmlformats.org/officeDocument/2006/relationships/oleObject" Target="../embeddings/oleObject159.bin"/><Relationship Id="rId9" Type="http://schemas.openxmlformats.org/officeDocument/2006/relationships/image" Target="../media/image167.wmf"/><Relationship Id="rId14" Type="http://schemas.openxmlformats.org/officeDocument/2006/relationships/oleObject" Target="../embeddings/oleObject16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3" Type="http://schemas.openxmlformats.org/officeDocument/2006/relationships/image" Target="../media/image174.wmf"/><Relationship Id="rId7" Type="http://schemas.openxmlformats.org/officeDocument/2006/relationships/image" Target="../media/image176.wmf"/><Relationship Id="rId2" Type="http://schemas.openxmlformats.org/officeDocument/2006/relationships/oleObject" Target="../embeddings/oleObject168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178.wmf"/><Relationship Id="rId5" Type="http://schemas.openxmlformats.org/officeDocument/2006/relationships/image" Target="../media/image175.wmf"/><Relationship Id="rId10" Type="http://schemas.openxmlformats.org/officeDocument/2006/relationships/oleObject" Target="../embeddings/oleObject172.bin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177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11" Type="http://schemas.openxmlformats.org/officeDocument/2006/relationships/image" Target="../media/image9.GI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4.bin"/><Relationship Id="rId3" Type="http://schemas.openxmlformats.org/officeDocument/2006/relationships/image" Target="../media/image11.wmf"/><Relationship Id="rId21" Type="http://schemas.openxmlformats.org/officeDocument/2006/relationships/image" Target="../media/image20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8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23" Type="http://schemas.openxmlformats.org/officeDocument/2006/relationships/image" Target="../media/image21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25.bin"/><Relationship Id="rId26" Type="http://schemas.openxmlformats.org/officeDocument/2006/relationships/oleObject" Target="../embeddings/oleObject29.bin"/><Relationship Id="rId3" Type="http://schemas.openxmlformats.org/officeDocument/2006/relationships/image" Target="../media/image11.wmf"/><Relationship Id="rId21" Type="http://schemas.openxmlformats.org/officeDocument/2006/relationships/image" Target="../media/image29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7.wmf"/><Relationship Id="rId25" Type="http://schemas.openxmlformats.org/officeDocument/2006/relationships/image" Target="../media/image31.wmf"/><Relationship Id="rId2" Type="http://schemas.openxmlformats.org/officeDocument/2006/relationships/oleObject" Target="../embeddings/oleObject17.bin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28.bin"/><Relationship Id="rId5" Type="http://schemas.openxmlformats.org/officeDocument/2006/relationships/image" Target="../media/image12.wmf"/><Relationship Id="rId15" Type="http://schemas.openxmlformats.org/officeDocument/2006/relationships/image" Target="../media/image26.wmf"/><Relationship Id="rId23" Type="http://schemas.openxmlformats.org/officeDocument/2006/relationships/image" Target="../media/image30.w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28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7.bin"/><Relationship Id="rId27" Type="http://schemas.openxmlformats.org/officeDocument/2006/relationships/image" Target="../media/image32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5.bin"/><Relationship Id="rId18" Type="http://schemas.openxmlformats.org/officeDocument/2006/relationships/image" Target="../media/image40.wmf"/><Relationship Id="rId26" Type="http://schemas.openxmlformats.org/officeDocument/2006/relationships/image" Target="../media/image44.wmf"/><Relationship Id="rId39" Type="http://schemas.openxmlformats.org/officeDocument/2006/relationships/oleObject" Target="../embeddings/oleObject48.bin"/><Relationship Id="rId21" Type="http://schemas.openxmlformats.org/officeDocument/2006/relationships/oleObject" Target="../embeddings/oleObject39.bin"/><Relationship Id="rId34" Type="http://schemas.openxmlformats.org/officeDocument/2006/relationships/image" Target="../media/image48.wmf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1.bin"/><Relationship Id="rId33" Type="http://schemas.openxmlformats.org/officeDocument/2006/relationships/oleObject" Target="../embeddings/oleObject45.bin"/><Relationship Id="rId38" Type="http://schemas.openxmlformats.org/officeDocument/2006/relationships/image" Target="../media/image50.w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29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43.wmf"/><Relationship Id="rId32" Type="http://schemas.openxmlformats.org/officeDocument/2006/relationships/image" Target="../media/image47.wmf"/><Relationship Id="rId37" Type="http://schemas.openxmlformats.org/officeDocument/2006/relationships/oleObject" Target="../embeddings/oleObject47.bin"/><Relationship Id="rId40" Type="http://schemas.openxmlformats.org/officeDocument/2006/relationships/image" Target="../media/image51.w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45.wmf"/><Relationship Id="rId36" Type="http://schemas.openxmlformats.org/officeDocument/2006/relationships/image" Target="../media/image49.wmf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38.bin"/><Relationship Id="rId31" Type="http://schemas.openxmlformats.org/officeDocument/2006/relationships/oleObject" Target="../embeddings/oleObject44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8.wmf"/><Relationship Id="rId22" Type="http://schemas.openxmlformats.org/officeDocument/2006/relationships/image" Target="../media/image42.wmf"/><Relationship Id="rId27" Type="http://schemas.openxmlformats.org/officeDocument/2006/relationships/oleObject" Target="../embeddings/oleObject42.bin"/><Relationship Id="rId30" Type="http://schemas.openxmlformats.org/officeDocument/2006/relationships/image" Target="../media/image46.wmf"/><Relationship Id="rId35" Type="http://schemas.openxmlformats.org/officeDocument/2006/relationships/oleObject" Target="../embeddings/oleObject46.bin"/><Relationship Id="rId8" Type="http://schemas.openxmlformats.org/officeDocument/2006/relationships/image" Target="../media/image35.wmf"/><Relationship Id="rId3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image" Target="../media/image58.GIF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ordArt 21"/>
          <p:cNvSpPr>
            <a:spLocks noChangeArrowheads="1" noChangeShapeType="1" noTextEdit="1"/>
          </p:cNvSpPr>
          <p:nvPr/>
        </p:nvSpPr>
        <p:spPr bwMode="auto">
          <a:xfrm>
            <a:off x="1733550" y="1729560"/>
            <a:ext cx="5816600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§1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引言：联合累积分布函数</a:t>
            </a:r>
          </a:p>
        </p:txBody>
      </p:sp>
      <p:sp>
        <p:nvSpPr>
          <p:cNvPr id="14" name="WordArt 22"/>
          <p:cNvSpPr>
            <a:spLocks noChangeArrowheads="1" noChangeShapeType="1" noTextEdit="1"/>
          </p:cNvSpPr>
          <p:nvPr/>
        </p:nvSpPr>
        <p:spPr bwMode="auto">
          <a:xfrm>
            <a:off x="1733550" y="2352784"/>
            <a:ext cx="4552950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§2  (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二维</a:t>
            </a: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)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离散随机变量</a:t>
            </a:r>
          </a:p>
        </p:txBody>
      </p:sp>
      <p:sp>
        <p:nvSpPr>
          <p:cNvPr id="15" name="WordArt 23"/>
          <p:cNvSpPr>
            <a:spLocks noChangeArrowheads="1" noChangeShapeType="1" noTextEdit="1"/>
          </p:cNvSpPr>
          <p:nvPr/>
        </p:nvSpPr>
        <p:spPr bwMode="auto">
          <a:xfrm>
            <a:off x="1733550" y="3599232"/>
            <a:ext cx="3372604" cy="5032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§4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独立随机变量</a:t>
            </a:r>
          </a:p>
        </p:txBody>
      </p:sp>
      <p:sp>
        <p:nvSpPr>
          <p:cNvPr id="16" name="WordArt 24"/>
          <p:cNvSpPr>
            <a:spLocks noChangeArrowheads="1" noChangeShapeType="1" noTextEdit="1"/>
          </p:cNvSpPr>
          <p:nvPr/>
        </p:nvSpPr>
        <p:spPr bwMode="auto">
          <a:xfrm>
            <a:off x="1733550" y="4845678"/>
            <a:ext cx="4998582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§6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联合分布随机变量函数</a:t>
            </a:r>
          </a:p>
        </p:txBody>
      </p:sp>
      <p:sp>
        <p:nvSpPr>
          <p:cNvPr id="17" name="WordArt 22"/>
          <p:cNvSpPr>
            <a:spLocks noChangeArrowheads="1" noChangeShapeType="1" noTextEdit="1"/>
          </p:cNvSpPr>
          <p:nvPr/>
        </p:nvSpPr>
        <p:spPr bwMode="auto">
          <a:xfrm>
            <a:off x="1733550" y="2976008"/>
            <a:ext cx="4552950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§3  (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二维</a:t>
            </a: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)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连续随机变量</a:t>
            </a:r>
          </a:p>
        </p:txBody>
      </p:sp>
      <p:sp>
        <p:nvSpPr>
          <p:cNvPr id="18" name="WordArt 23"/>
          <p:cNvSpPr>
            <a:spLocks noChangeArrowheads="1" noChangeShapeType="1" noTextEdit="1"/>
          </p:cNvSpPr>
          <p:nvPr/>
        </p:nvSpPr>
        <p:spPr bwMode="auto">
          <a:xfrm>
            <a:off x="1733550" y="4222455"/>
            <a:ext cx="2539686" cy="503237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§5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条件分布</a:t>
            </a:r>
          </a:p>
        </p:txBody>
      </p:sp>
      <p:sp>
        <p:nvSpPr>
          <p:cNvPr id="19" name="WordArt 24"/>
          <p:cNvSpPr>
            <a:spLocks noChangeArrowheads="1" noChangeShapeType="1" noTextEdit="1"/>
          </p:cNvSpPr>
          <p:nvPr/>
        </p:nvSpPr>
        <p:spPr bwMode="auto">
          <a:xfrm>
            <a:off x="1733550" y="5468901"/>
            <a:ext cx="4096882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§7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极值和顺序统计量</a:t>
            </a:r>
          </a:p>
        </p:txBody>
      </p:sp>
      <p:sp>
        <p:nvSpPr>
          <p:cNvPr id="20" name="WordArt 10"/>
          <p:cNvSpPr>
            <a:spLocks noChangeArrowheads="1" noChangeShapeType="1" noTextEdit="1"/>
          </p:cNvSpPr>
          <p:nvPr/>
        </p:nvSpPr>
        <p:spPr bwMode="auto">
          <a:xfrm>
            <a:off x="2144792" y="829380"/>
            <a:ext cx="4481972" cy="496999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3600" kern="10" cap="all" dirty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华文细黑" panose="02010600040101010101" charset="-122"/>
                <a:ea typeface="华文细黑" panose="02010600040101010101" charset="-122"/>
              </a:rPr>
              <a:t>第三章  联合分布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" y="700405"/>
            <a:ext cx="8350250" cy="2393950"/>
          </a:xfrm>
          <a:prstGeom prst="rect">
            <a:avLst/>
          </a:prstGeom>
        </p:spPr>
      </p:pic>
      <p:pic>
        <p:nvPicPr>
          <p:cNvPr id="3" name="图片 2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" y="3348355"/>
            <a:ext cx="8644890" cy="23050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" y="700405"/>
            <a:ext cx="8350250" cy="2393950"/>
          </a:xfrm>
          <a:prstGeom prst="rect">
            <a:avLst/>
          </a:prstGeom>
        </p:spPr>
      </p:pic>
      <p:pic>
        <p:nvPicPr>
          <p:cNvPr id="3" name="图片 2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" y="3348355"/>
            <a:ext cx="8644890" cy="2305050"/>
          </a:xfrm>
          <a:prstGeom prst="rect">
            <a:avLst/>
          </a:prstGeom>
        </p:spPr>
      </p:pic>
      <p:pic>
        <p:nvPicPr>
          <p:cNvPr id="4" name="图片 3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5" y="3329305"/>
            <a:ext cx="8713470" cy="23234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43280"/>
            <a:ext cx="8968740" cy="50679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015" name="Group 7"/>
          <p:cNvGrpSpPr/>
          <p:nvPr/>
        </p:nvGrpSpPr>
        <p:grpSpPr bwMode="auto">
          <a:xfrm>
            <a:off x="801688" y="1057743"/>
            <a:ext cx="3949700" cy="519112"/>
            <a:chOff x="640" y="834"/>
            <a:chExt cx="2488" cy="327"/>
          </a:xfrm>
        </p:grpSpPr>
        <p:sp>
          <p:nvSpPr>
            <p:cNvPr id="427016" name="Rectangle 8"/>
            <p:cNvSpPr>
              <a:spLocks noChangeArrowheads="1"/>
            </p:cNvSpPr>
            <p:nvPr/>
          </p:nvSpPr>
          <p:spPr bwMode="auto">
            <a:xfrm>
              <a:off x="640" y="834"/>
              <a:ext cx="2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的概率密度为</a:t>
              </a:r>
            </a:p>
          </p:txBody>
        </p:sp>
        <p:graphicFrame>
          <p:nvGraphicFramePr>
            <p:cNvPr id="427017" name="Object 9"/>
            <p:cNvGraphicFramePr>
              <a:graphicFrameLocks noChangeAspect="1"/>
            </p:cNvGraphicFramePr>
            <p:nvPr/>
          </p:nvGraphicFramePr>
          <p:xfrm>
            <a:off x="951" y="884"/>
            <a:ext cx="65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9448800" imgH="4267200" progId="Equation.DSMT4">
                    <p:embed/>
                  </p:oleObj>
                </mc:Choice>
                <mc:Fallback>
                  <p:oleObj name="Equation" r:id="rId3" imgW="9448800" imgH="4267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1" y="884"/>
                          <a:ext cx="65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7018" name="Object 10"/>
          <p:cNvGraphicFramePr>
            <a:graphicFrameLocks noChangeAspect="1"/>
          </p:cNvGraphicFramePr>
          <p:nvPr/>
        </p:nvGraphicFramePr>
        <p:xfrm>
          <a:off x="3722688" y="1592730"/>
          <a:ext cx="114776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363200" imgH="4267200" progId="Equation.DSMT4">
                  <p:embed/>
                </p:oleObj>
              </mc:Choice>
              <mc:Fallback>
                <p:oleObj name="Equation" r:id="rId5" imgW="10363200" imgH="426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1592730"/>
                        <a:ext cx="1147762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7019" name="Group 11"/>
          <p:cNvGrpSpPr/>
          <p:nvPr/>
        </p:nvGrpSpPr>
        <p:grpSpPr bwMode="auto">
          <a:xfrm>
            <a:off x="0" y="1992782"/>
            <a:ext cx="9142413" cy="519113"/>
            <a:chOff x="0" y="1120"/>
            <a:chExt cx="5759" cy="327"/>
          </a:xfrm>
        </p:grpSpPr>
        <p:sp>
          <p:nvSpPr>
            <p:cNvPr id="427020" name="Rectangle 12"/>
            <p:cNvSpPr>
              <a:spLocks noChangeArrowheads="1"/>
            </p:cNvSpPr>
            <p:nvPr/>
          </p:nvSpPr>
          <p:spPr bwMode="auto">
            <a:xfrm>
              <a:off x="0" y="1120"/>
              <a:ext cx="57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考虑在      已发生的条件下       发生的条件概率</a:t>
              </a:r>
            </a:p>
          </p:txBody>
        </p:sp>
        <p:graphicFrame>
          <p:nvGraphicFramePr>
            <p:cNvPr id="427021" name="Object 13"/>
            <p:cNvGraphicFramePr>
              <a:graphicFrameLocks noChangeAspect="1"/>
            </p:cNvGraphicFramePr>
            <p:nvPr/>
          </p:nvGraphicFramePr>
          <p:xfrm>
            <a:off x="728" y="1161"/>
            <a:ext cx="721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0363200" imgH="4267200" progId="Equation.DSMT4">
                    <p:embed/>
                  </p:oleObj>
                </mc:Choice>
                <mc:Fallback>
                  <p:oleObj name="Equation" r:id="rId7" imgW="10363200" imgH="42672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" y="1161"/>
                          <a:ext cx="721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7022" name="Object 14"/>
            <p:cNvGraphicFramePr>
              <a:graphicFrameLocks noChangeAspect="1"/>
            </p:cNvGraphicFramePr>
            <p:nvPr/>
          </p:nvGraphicFramePr>
          <p:xfrm>
            <a:off x="2943" y="1180"/>
            <a:ext cx="85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2192000" imgH="3962400" progId="Equation.DSMT4">
                    <p:embed/>
                  </p:oleObj>
                </mc:Choice>
                <mc:Fallback>
                  <p:oleObj name="Equation" r:id="rId9" imgW="12192000" imgH="39624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3" y="1180"/>
                          <a:ext cx="85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7023" name="Object 15"/>
          <p:cNvGraphicFramePr>
            <a:graphicFrameLocks noChangeAspect="1"/>
          </p:cNvGraphicFramePr>
          <p:nvPr/>
        </p:nvGraphicFramePr>
        <p:xfrm>
          <a:off x="2978150" y="2500780"/>
          <a:ext cx="4114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7185600" imgH="4876800" progId="Equation.DSMT4">
                  <p:embed/>
                </p:oleObj>
              </mc:Choice>
              <mc:Fallback>
                <p:oleObj name="Equation" r:id="rId11" imgW="37185600" imgH="4876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2500780"/>
                        <a:ext cx="41148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24" name="WordArt 16"/>
          <p:cNvSpPr>
            <a:spLocks noChangeArrowheads="1" noChangeShapeType="1" noTextEdit="1"/>
          </p:cNvSpPr>
          <p:nvPr/>
        </p:nvSpPr>
        <p:spPr bwMode="auto">
          <a:xfrm>
            <a:off x="3630612" y="3177055"/>
            <a:ext cx="1812925" cy="39687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accent1"/>
                  </a:solidFill>
                  <a:round/>
                </a:ln>
                <a:solidFill>
                  <a:schemeClr val="bg2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背景解释</a:t>
            </a:r>
          </a:p>
        </p:txBody>
      </p:sp>
      <p:grpSp>
        <p:nvGrpSpPr>
          <p:cNvPr id="427025" name="Group 17"/>
          <p:cNvGrpSpPr/>
          <p:nvPr/>
        </p:nvGrpSpPr>
        <p:grpSpPr bwMode="auto">
          <a:xfrm>
            <a:off x="2868296" y="3783482"/>
            <a:ext cx="3706813" cy="2636839"/>
            <a:chOff x="1634" y="2200"/>
            <a:chExt cx="2335" cy="1661"/>
          </a:xfrm>
        </p:grpSpPr>
        <p:sp>
          <p:nvSpPr>
            <p:cNvPr id="427026" name="Line 18"/>
            <p:cNvSpPr>
              <a:spLocks noChangeShapeType="1"/>
            </p:cNvSpPr>
            <p:nvPr/>
          </p:nvSpPr>
          <p:spPr bwMode="auto">
            <a:xfrm>
              <a:off x="1809" y="3625"/>
              <a:ext cx="198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7027" name="Line 19"/>
            <p:cNvSpPr>
              <a:spLocks noChangeShapeType="1"/>
            </p:cNvSpPr>
            <p:nvPr/>
          </p:nvSpPr>
          <p:spPr bwMode="auto">
            <a:xfrm flipV="1">
              <a:off x="1809" y="2305"/>
              <a:ext cx="0" cy="132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27028" name="Object 20"/>
            <p:cNvGraphicFramePr>
              <a:graphicFrameLocks noChangeAspect="1"/>
            </p:cNvGraphicFramePr>
            <p:nvPr/>
          </p:nvGraphicFramePr>
          <p:xfrm>
            <a:off x="1634" y="3625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438400" imgH="3048000" progId="Equation.DSMT4">
                    <p:embed/>
                  </p:oleObj>
                </mc:Choice>
                <mc:Fallback>
                  <p:oleObj name="Equation" r:id="rId13" imgW="2438400" imgH="30480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4" y="3625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7029" name="Object 21"/>
            <p:cNvGraphicFramePr>
              <a:graphicFrameLocks noChangeAspect="1"/>
            </p:cNvGraphicFramePr>
            <p:nvPr/>
          </p:nvGraphicFramePr>
          <p:xfrm>
            <a:off x="3786" y="3561"/>
            <a:ext cx="183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133600" imgH="2438400" progId="Equation.DSMT4">
                    <p:embed/>
                  </p:oleObj>
                </mc:Choice>
                <mc:Fallback>
                  <p:oleObj name="Equation" r:id="rId15" imgW="2133600" imgH="24384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6" y="3561"/>
                          <a:ext cx="183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7030" name="Object 22"/>
            <p:cNvGraphicFramePr>
              <a:graphicFrameLocks noChangeAspect="1"/>
            </p:cNvGraphicFramePr>
            <p:nvPr/>
          </p:nvGraphicFramePr>
          <p:xfrm>
            <a:off x="1825" y="2200"/>
            <a:ext cx="20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438400" imgH="2743200" progId="Equation.DSMT4">
                    <p:embed/>
                  </p:oleObj>
                </mc:Choice>
                <mc:Fallback>
                  <p:oleObj name="Equation" r:id="rId17" imgW="2438400" imgH="27432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5" y="2200"/>
                          <a:ext cx="20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7031" name="Group 23"/>
          <p:cNvGrpSpPr/>
          <p:nvPr/>
        </p:nvGrpSpPr>
        <p:grpSpPr bwMode="auto">
          <a:xfrm>
            <a:off x="3304858" y="4399430"/>
            <a:ext cx="2413000" cy="1484313"/>
            <a:chOff x="1917" y="2588"/>
            <a:chExt cx="1520" cy="935"/>
          </a:xfrm>
        </p:grpSpPr>
        <p:sp>
          <p:nvSpPr>
            <p:cNvPr id="427032" name="Freeform 24"/>
            <p:cNvSpPr/>
            <p:nvPr/>
          </p:nvSpPr>
          <p:spPr bwMode="auto">
            <a:xfrm>
              <a:off x="1917" y="2588"/>
              <a:ext cx="1520" cy="935"/>
            </a:xfrm>
            <a:custGeom>
              <a:avLst/>
              <a:gdLst>
                <a:gd name="T0" fmla="*/ 123 w 1520"/>
                <a:gd name="T1" fmla="*/ 772 h 935"/>
                <a:gd name="T2" fmla="*/ 27 w 1520"/>
                <a:gd name="T3" fmla="*/ 460 h 935"/>
                <a:gd name="T4" fmla="*/ 283 w 1520"/>
                <a:gd name="T5" fmla="*/ 164 h 935"/>
                <a:gd name="T6" fmla="*/ 739 w 1520"/>
                <a:gd name="T7" fmla="*/ 84 h 935"/>
                <a:gd name="T8" fmla="*/ 1203 w 1520"/>
                <a:gd name="T9" fmla="*/ 36 h 935"/>
                <a:gd name="T10" fmla="*/ 1491 w 1520"/>
                <a:gd name="T11" fmla="*/ 300 h 935"/>
                <a:gd name="T12" fmla="*/ 1379 w 1520"/>
                <a:gd name="T13" fmla="*/ 756 h 935"/>
                <a:gd name="T14" fmla="*/ 947 w 1520"/>
                <a:gd name="T15" fmla="*/ 916 h 935"/>
                <a:gd name="T16" fmla="*/ 443 w 1520"/>
                <a:gd name="T17" fmla="*/ 868 h 935"/>
                <a:gd name="T18" fmla="*/ 123 w 1520"/>
                <a:gd name="T19" fmla="*/ 772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0" h="935">
                  <a:moveTo>
                    <a:pt x="123" y="772"/>
                  </a:moveTo>
                  <a:cubicBezTo>
                    <a:pt x="54" y="704"/>
                    <a:pt x="0" y="561"/>
                    <a:pt x="27" y="460"/>
                  </a:cubicBezTo>
                  <a:cubicBezTo>
                    <a:pt x="54" y="359"/>
                    <a:pt x="164" y="227"/>
                    <a:pt x="283" y="164"/>
                  </a:cubicBezTo>
                  <a:cubicBezTo>
                    <a:pt x="402" y="101"/>
                    <a:pt x="586" y="105"/>
                    <a:pt x="739" y="84"/>
                  </a:cubicBezTo>
                  <a:cubicBezTo>
                    <a:pt x="892" y="63"/>
                    <a:pt x="1078" y="0"/>
                    <a:pt x="1203" y="36"/>
                  </a:cubicBezTo>
                  <a:cubicBezTo>
                    <a:pt x="1328" y="72"/>
                    <a:pt x="1462" y="180"/>
                    <a:pt x="1491" y="300"/>
                  </a:cubicBezTo>
                  <a:cubicBezTo>
                    <a:pt x="1520" y="420"/>
                    <a:pt x="1470" y="653"/>
                    <a:pt x="1379" y="756"/>
                  </a:cubicBezTo>
                  <a:cubicBezTo>
                    <a:pt x="1288" y="859"/>
                    <a:pt x="1103" y="897"/>
                    <a:pt x="947" y="916"/>
                  </a:cubicBezTo>
                  <a:cubicBezTo>
                    <a:pt x="791" y="935"/>
                    <a:pt x="579" y="892"/>
                    <a:pt x="443" y="868"/>
                  </a:cubicBezTo>
                  <a:cubicBezTo>
                    <a:pt x="307" y="844"/>
                    <a:pt x="192" y="840"/>
                    <a:pt x="123" y="77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39999"/>
                  </a:schemeClr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>
                    <a:alpha val="39999"/>
                  </a:schemeClr>
                </a:gs>
              </a:gsLst>
              <a:lin ang="2700000" scaled="1"/>
            </a:gradFill>
            <a:ln w="9525" cap="flat" cmpd="sng">
              <a:solidFill>
                <a:schemeClr val="bg2"/>
              </a:solidFill>
              <a:prstDash val="solid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27033" name="Object 25"/>
            <p:cNvGraphicFramePr>
              <a:graphicFrameLocks noChangeAspect="1"/>
            </p:cNvGraphicFramePr>
            <p:nvPr/>
          </p:nvGraphicFramePr>
          <p:xfrm>
            <a:off x="2077" y="3198"/>
            <a:ext cx="191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52400" imgH="152400" progId="Equation.DSMT4">
                    <p:embed/>
                  </p:oleObj>
                </mc:Choice>
                <mc:Fallback>
                  <p:oleObj name="Equation" r:id="rId19" imgW="152400" imgH="1524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7" y="3198"/>
                          <a:ext cx="191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7034" name="Group 26"/>
          <p:cNvGrpSpPr/>
          <p:nvPr/>
        </p:nvGrpSpPr>
        <p:grpSpPr bwMode="auto">
          <a:xfrm>
            <a:off x="30480" y="3663287"/>
            <a:ext cx="2847975" cy="920750"/>
            <a:chOff x="3610" y="2289"/>
            <a:chExt cx="1794" cy="580"/>
          </a:xfrm>
          <a:solidFill>
            <a:schemeClr val="bg1">
              <a:lumMod val="75000"/>
            </a:schemeClr>
          </a:solidFill>
        </p:grpSpPr>
        <p:sp>
          <p:nvSpPr>
            <p:cNvPr id="427035" name="AutoShape 27"/>
            <p:cNvSpPr>
              <a:spLocks noChangeArrowheads="1"/>
            </p:cNvSpPr>
            <p:nvPr/>
          </p:nvSpPr>
          <p:spPr bwMode="auto">
            <a:xfrm>
              <a:off x="3610" y="2289"/>
              <a:ext cx="1794" cy="580"/>
            </a:xfrm>
            <a:prstGeom prst="wedgeRectCallout">
              <a:avLst>
                <a:gd name="adj1" fmla="val 71955"/>
                <a:gd name="adj2" fmla="val 85093"/>
              </a:avLst>
            </a:prstGeom>
            <a:grpFill/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在区域    上具有密度</a:t>
              </a:r>
            </a:p>
          </p:txBody>
        </p:sp>
        <p:graphicFrame>
          <p:nvGraphicFramePr>
            <p:cNvPr id="427036" name="Object 28"/>
            <p:cNvGraphicFramePr>
              <a:graphicFrameLocks noChangeAspect="1"/>
            </p:cNvGraphicFramePr>
            <p:nvPr/>
          </p:nvGraphicFramePr>
          <p:xfrm>
            <a:off x="3638" y="2315"/>
            <a:ext cx="63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9144000" imgH="4267200" progId="Equation.DSMT4">
                    <p:embed/>
                  </p:oleObj>
                </mc:Choice>
                <mc:Fallback>
                  <p:oleObj name="Equation" r:id="rId21" imgW="9144000" imgH="42672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8" y="2315"/>
                          <a:ext cx="63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7037" name="Object 29"/>
            <p:cNvGraphicFramePr>
              <a:graphicFrameLocks noChangeAspect="1"/>
            </p:cNvGraphicFramePr>
            <p:nvPr/>
          </p:nvGraphicFramePr>
          <p:xfrm>
            <a:off x="4586" y="2589"/>
            <a:ext cx="743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0668000" imgH="4267200" progId="Equation.DSMT4">
                    <p:embed/>
                  </p:oleObj>
                </mc:Choice>
                <mc:Fallback>
                  <p:oleObj name="Equation" r:id="rId23" imgW="10668000" imgH="42672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6" y="2589"/>
                          <a:ext cx="743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7038" name="Object 30"/>
            <p:cNvGraphicFramePr>
              <a:graphicFrameLocks noChangeAspect="1"/>
            </p:cNvGraphicFramePr>
            <p:nvPr/>
          </p:nvGraphicFramePr>
          <p:xfrm>
            <a:off x="4917" y="2338"/>
            <a:ext cx="255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3657600" imgH="3352800" progId="Equation.DSMT4">
                    <p:embed/>
                  </p:oleObj>
                </mc:Choice>
                <mc:Fallback>
                  <p:oleObj name="Equation" r:id="rId25" imgW="3657600" imgH="33528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7" y="2338"/>
                          <a:ext cx="255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7039" name="Object 31"/>
          <p:cNvGraphicFramePr>
            <a:graphicFrameLocks noChangeAspect="1"/>
          </p:cNvGraphicFramePr>
          <p:nvPr/>
        </p:nvGraphicFramePr>
        <p:xfrm>
          <a:off x="2823556" y="5067768"/>
          <a:ext cx="362239" cy="379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438400" imgH="2743200" progId="Equation.DSMT4">
                  <p:embed/>
                </p:oleObj>
              </mc:Choice>
              <mc:Fallback>
                <p:oleObj name="Equation" r:id="rId27" imgW="2438400" imgH="27432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3556" y="5067768"/>
                        <a:ext cx="362239" cy="379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7040" name="Group 32"/>
          <p:cNvGrpSpPr/>
          <p:nvPr/>
        </p:nvGrpSpPr>
        <p:grpSpPr bwMode="auto">
          <a:xfrm>
            <a:off x="4655820" y="3759668"/>
            <a:ext cx="3346450" cy="920750"/>
            <a:chOff x="3000" y="2305"/>
            <a:chExt cx="2108" cy="580"/>
          </a:xfrm>
          <a:solidFill>
            <a:schemeClr val="bg1">
              <a:lumMod val="75000"/>
            </a:schemeClr>
          </a:solidFill>
        </p:grpSpPr>
        <p:sp>
          <p:nvSpPr>
            <p:cNvPr id="427041" name="AutoShape 33"/>
            <p:cNvSpPr>
              <a:spLocks noChangeArrowheads="1"/>
            </p:cNvSpPr>
            <p:nvPr/>
          </p:nvSpPr>
          <p:spPr bwMode="auto">
            <a:xfrm>
              <a:off x="3000" y="2305"/>
              <a:ext cx="2108" cy="580"/>
            </a:xfrm>
            <a:prstGeom prst="wedgeRectCallout">
              <a:avLst>
                <a:gd name="adj1" fmla="val -48435"/>
                <a:gd name="adj2" fmla="val 98449"/>
              </a:avLst>
            </a:prstGeom>
            <a:grpFill/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当           限制在直线上时可视为一维 </a:t>
              </a:r>
              <a:r>
                <a:rPr lang="en-US" altLang="zh-CN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r.v</a:t>
              </a:r>
              <a:endPara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427042" name="Object 34"/>
            <p:cNvGraphicFramePr>
              <a:graphicFrameLocks noChangeAspect="1"/>
            </p:cNvGraphicFramePr>
            <p:nvPr/>
          </p:nvGraphicFramePr>
          <p:xfrm>
            <a:off x="3304" y="2333"/>
            <a:ext cx="63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9144000" imgH="4267200" progId="Equation.DSMT4">
                    <p:embed/>
                  </p:oleObj>
                </mc:Choice>
                <mc:Fallback>
                  <p:oleObj name="Equation" r:id="rId29" imgW="9144000" imgH="42672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4" y="2333"/>
                          <a:ext cx="63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7043" name="WordArt 35"/>
          <p:cNvSpPr>
            <a:spLocks noChangeArrowheads="1" noChangeShapeType="1" noTextEdit="1"/>
          </p:cNvSpPr>
          <p:nvPr/>
        </p:nvSpPr>
        <p:spPr bwMode="auto">
          <a:xfrm>
            <a:off x="6694170" y="4785192"/>
            <a:ext cx="2003714" cy="35639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该</a:t>
            </a:r>
            <a:r>
              <a:rPr lang="en-US" altLang="zh-CN" sz="3600" kern="10" dirty="0" err="1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的分布函数</a:t>
            </a:r>
          </a:p>
        </p:txBody>
      </p:sp>
      <p:grpSp>
        <p:nvGrpSpPr>
          <p:cNvPr id="427044" name="Group 36"/>
          <p:cNvGrpSpPr/>
          <p:nvPr/>
        </p:nvGrpSpPr>
        <p:grpSpPr bwMode="auto">
          <a:xfrm>
            <a:off x="2769553" y="2486493"/>
            <a:ext cx="5235575" cy="2168525"/>
            <a:chOff x="1559" y="1503"/>
            <a:chExt cx="3298" cy="1366"/>
          </a:xfrm>
        </p:grpSpPr>
        <p:sp>
          <p:nvSpPr>
            <p:cNvPr id="427045" name="Oval 37"/>
            <p:cNvSpPr>
              <a:spLocks noChangeArrowheads="1"/>
            </p:cNvSpPr>
            <p:nvPr/>
          </p:nvSpPr>
          <p:spPr bwMode="auto">
            <a:xfrm>
              <a:off x="1559" y="1503"/>
              <a:ext cx="1785" cy="308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7046" name="Freeform 38"/>
            <p:cNvSpPr/>
            <p:nvPr/>
          </p:nvSpPr>
          <p:spPr bwMode="auto">
            <a:xfrm>
              <a:off x="3344" y="1776"/>
              <a:ext cx="1088" cy="824"/>
            </a:xfrm>
            <a:custGeom>
              <a:avLst/>
              <a:gdLst>
                <a:gd name="T0" fmla="*/ 1088 w 1088"/>
                <a:gd name="T1" fmla="*/ 824 h 824"/>
                <a:gd name="T2" fmla="*/ 712 w 1088"/>
                <a:gd name="T3" fmla="*/ 400 h 824"/>
                <a:gd name="T4" fmla="*/ 344 w 1088"/>
                <a:gd name="T5" fmla="*/ 160 h 824"/>
                <a:gd name="T6" fmla="*/ 0 w 1088"/>
                <a:gd name="T7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24">
                  <a:moveTo>
                    <a:pt x="1088" y="824"/>
                  </a:moveTo>
                  <a:cubicBezTo>
                    <a:pt x="1025" y="753"/>
                    <a:pt x="836" y="511"/>
                    <a:pt x="712" y="400"/>
                  </a:cubicBezTo>
                  <a:cubicBezTo>
                    <a:pt x="588" y="289"/>
                    <a:pt x="463" y="227"/>
                    <a:pt x="344" y="160"/>
                  </a:cubicBezTo>
                  <a:cubicBezTo>
                    <a:pt x="225" y="93"/>
                    <a:pt x="72" y="33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7047" name="Oval 39"/>
            <p:cNvSpPr>
              <a:spLocks noChangeArrowheads="1"/>
            </p:cNvSpPr>
            <p:nvPr/>
          </p:nvSpPr>
          <p:spPr bwMode="auto">
            <a:xfrm>
              <a:off x="3933" y="2603"/>
              <a:ext cx="924" cy="266"/>
            </a:xfrm>
            <a:prstGeom prst="ellipse">
              <a:avLst/>
            </a:prstGeom>
            <a:noFill/>
            <a:ln w="19050" algn="ctr">
              <a:solidFill>
                <a:schemeClr val="accent2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27048" name="Line 40"/>
          <p:cNvSpPr>
            <a:spLocks noChangeShapeType="1"/>
          </p:cNvSpPr>
          <p:nvPr/>
        </p:nvSpPr>
        <p:spPr bwMode="auto">
          <a:xfrm>
            <a:off x="3146108" y="5180480"/>
            <a:ext cx="28590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7049" name="Oval 41"/>
          <p:cNvSpPr>
            <a:spLocks noChangeAspect="1" noChangeArrowheads="1"/>
          </p:cNvSpPr>
          <p:nvPr/>
        </p:nvSpPr>
        <p:spPr bwMode="auto">
          <a:xfrm>
            <a:off x="4590733" y="5131268"/>
            <a:ext cx="107950" cy="10795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27056" name="Group 48"/>
          <p:cNvGrpSpPr/>
          <p:nvPr/>
        </p:nvGrpSpPr>
        <p:grpSpPr bwMode="auto">
          <a:xfrm>
            <a:off x="1817688" y="624355"/>
            <a:ext cx="5630862" cy="369888"/>
            <a:chOff x="2093" y="435"/>
            <a:chExt cx="1803" cy="187"/>
          </a:xfrm>
        </p:grpSpPr>
        <p:sp>
          <p:nvSpPr>
            <p:cNvPr id="427057" name="Line 49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7058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二维连续型随机变量的条件概率密度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7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7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7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7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2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7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7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7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7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1000"/>
                                        <p:tgtEl>
                                          <p:spTgt spid="4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1000"/>
                                        <p:tgtEl>
                                          <p:spTgt spid="42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7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7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7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7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2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7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7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7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7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27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27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7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27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4" dur="1000"/>
                                        <p:tgtEl>
                                          <p:spTgt spid="42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427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27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27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27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27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27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27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27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27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27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427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42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42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427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427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24" grpId="0"/>
      <p:bldP spid="427024" grpId="1"/>
      <p:bldP spid="427043" grpId="0"/>
      <p:bldP spid="427043" grpId="1"/>
      <p:bldP spid="427048" grpId="0" animBg="1"/>
      <p:bldP spid="427048" grpId="1" animBg="1"/>
      <p:bldP spid="427049" grpId="0" animBg="1"/>
      <p:bldP spid="42704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015" name="Group 7"/>
          <p:cNvGrpSpPr/>
          <p:nvPr/>
        </p:nvGrpSpPr>
        <p:grpSpPr bwMode="auto">
          <a:xfrm>
            <a:off x="801688" y="1057743"/>
            <a:ext cx="3949700" cy="519112"/>
            <a:chOff x="640" y="834"/>
            <a:chExt cx="2488" cy="327"/>
          </a:xfrm>
        </p:grpSpPr>
        <p:sp>
          <p:nvSpPr>
            <p:cNvPr id="427016" name="Rectangle 8"/>
            <p:cNvSpPr>
              <a:spLocks noChangeArrowheads="1"/>
            </p:cNvSpPr>
            <p:nvPr/>
          </p:nvSpPr>
          <p:spPr bwMode="auto">
            <a:xfrm>
              <a:off x="640" y="834"/>
              <a:ext cx="2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的概率密度为</a:t>
              </a:r>
            </a:p>
          </p:txBody>
        </p:sp>
        <p:graphicFrame>
          <p:nvGraphicFramePr>
            <p:cNvPr id="427017" name="Object 9"/>
            <p:cNvGraphicFramePr>
              <a:graphicFrameLocks noChangeAspect="1"/>
            </p:cNvGraphicFramePr>
            <p:nvPr/>
          </p:nvGraphicFramePr>
          <p:xfrm>
            <a:off x="951" y="884"/>
            <a:ext cx="65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9448800" imgH="4267200" progId="Equation.DSMT4">
                    <p:embed/>
                  </p:oleObj>
                </mc:Choice>
                <mc:Fallback>
                  <p:oleObj name="Equation" r:id="rId3" imgW="9448800" imgH="4267200" progId="Equation.DSMT4">
                    <p:embed/>
                    <p:pic>
                      <p:nvPicPr>
                        <p:cNvPr id="0" name="图片 5520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1" y="884"/>
                          <a:ext cx="65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7018" name="Object 10"/>
          <p:cNvGraphicFramePr>
            <a:graphicFrameLocks noChangeAspect="1"/>
          </p:cNvGraphicFramePr>
          <p:nvPr/>
        </p:nvGraphicFramePr>
        <p:xfrm>
          <a:off x="3722688" y="1592730"/>
          <a:ext cx="114776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363200" imgH="4267200" progId="Equation.DSMT4">
                  <p:embed/>
                </p:oleObj>
              </mc:Choice>
              <mc:Fallback>
                <p:oleObj name="Equation" r:id="rId5" imgW="10363200" imgH="4267200" progId="Equation.DSMT4">
                  <p:embed/>
                  <p:pic>
                    <p:nvPicPr>
                      <p:cNvPr id="0" name="图片 552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1592730"/>
                        <a:ext cx="1147762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7019" name="Group 11"/>
          <p:cNvGrpSpPr/>
          <p:nvPr/>
        </p:nvGrpSpPr>
        <p:grpSpPr bwMode="auto">
          <a:xfrm>
            <a:off x="0" y="1992782"/>
            <a:ext cx="9142413" cy="519113"/>
            <a:chOff x="0" y="1120"/>
            <a:chExt cx="5759" cy="327"/>
          </a:xfrm>
        </p:grpSpPr>
        <p:sp>
          <p:nvSpPr>
            <p:cNvPr id="427020" name="Rectangle 12"/>
            <p:cNvSpPr>
              <a:spLocks noChangeArrowheads="1"/>
            </p:cNvSpPr>
            <p:nvPr/>
          </p:nvSpPr>
          <p:spPr bwMode="auto">
            <a:xfrm>
              <a:off x="0" y="1120"/>
              <a:ext cx="57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考虑在      已发生的条件下       发生的条件概率</a:t>
              </a:r>
            </a:p>
          </p:txBody>
        </p:sp>
        <p:graphicFrame>
          <p:nvGraphicFramePr>
            <p:cNvPr id="427021" name="Object 13"/>
            <p:cNvGraphicFramePr>
              <a:graphicFrameLocks noChangeAspect="1"/>
            </p:cNvGraphicFramePr>
            <p:nvPr/>
          </p:nvGraphicFramePr>
          <p:xfrm>
            <a:off x="728" y="1161"/>
            <a:ext cx="721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0363200" imgH="4267200" progId="Equation.DSMT4">
                    <p:embed/>
                  </p:oleObj>
                </mc:Choice>
                <mc:Fallback>
                  <p:oleObj name="Equation" r:id="rId7" imgW="10363200" imgH="4267200" progId="Equation.DSMT4">
                    <p:embed/>
                    <p:pic>
                      <p:nvPicPr>
                        <p:cNvPr id="0" name="图片 5520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" y="1161"/>
                          <a:ext cx="721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7022" name="Object 14"/>
            <p:cNvGraphicFramePr>
              <a:graphicFrameLocks noChangeAspect="1"/>
            </p:cNvGraphicFramePr>
            <p:nvPr/>
          </p:nvGraphicFramePr>
          <p:xfrm>
            <a:off x="2943" y="1180"/>
            <a:ext cx="85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2192000" imgH="3962400" progId="Equation.DSMT4">
                    <p:embed/>
                  </p:oleObj>
                </mc:Choice>
                <mc:Fallback>
                  <p:oleObj name="Equation" r:id="rId9" imgW="12192000" imgH="3962400" progId="Equation.DSMT4">
                    <p:embed/>
                    <p:pic>
                      <p:nvPicPr>
                        <p:cNvPr id="0" name="图片 5520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3" y="1180"/>
                          <a:ext cx="85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7023" name="Object 15"/>
          <p:cNvGraphicFramePr>
            <a:graphicFrameLocks noChangeAspect="1"/>
          </p:cNvGraphicFramePr>
          <p:nvPr/>
        </p:nvGraphicFramePr>
        <p:xfrm>
          <a:off x="2978150" y="2500780"/>
          <a:ext cx="4114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7185600" imgH="4876800" progId="Equation.DSMT4">
                  <p:embed/>
                </p:oleObj>
              </mc:Choice>
              <mc:Fallback>
                <p:oleObj name="Equation" r:id="rId11" imgW="37185600" imgH="4876800" progId="Equation.DSMT4">
                  <p:embed/>
                  <p:pic>
                    <p:nvPicPr>
                      <p:cNvPr id="0" name="图片 55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2500780"/>
                        <a:ext cx="41148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7056" name="Group 48"/>
          <p:cNvGrpSpPr/>
          <p:nvPr/>
        </p:nvGrpSpPr>
        <p:grpSpPr bwMode="auto">
          <a:xfrm>
            <a:off x="1817688" y="624355"/>
            <a:ext cx="5630862" cy="369888"/>
            <a:chOff x="2093" y="435"/>
            <a:chExt cx="1803" cy="187"/>
          </a:xfrm>
        </p:grpSpPr>
        <p:sp>
          <p:nvSpPr>
            <p:cNvPr id="427057" name="Line 49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7058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二维连续型随机变量的条件概率密度</a:t>
              </a:r>
            </a:p>
          </p:txBody>
        </p:sp>
      </p:grp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801688" y="2962743"/>
            <a:ext cx="4500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若按条件概率公式，则有</a:t>
            </a:r>
          </a:p>
        </p:txBody>
      </p:sp>
      <p:graphicFrame>
        <p:nvGraphicFramePr>
          <p:cNvPr id="47" name="Object 44"/>
          <p:cNvGraphicFramePr>
            <a:graphicFrameLocks noChangeAspect="1"/>
          </p:cNvGraphicFramePr>
          <p:nvPr/>
        </p:nvGraphicFramePr>
        <p:xfrm>
          <a:off x="1979613" y="3485030"/>
          <a:ext cx="506095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5720000" imgH="8229600" progId="Equation.DSMT4">
                  <p:embed/>
                </p:oleObj>
              </mc:Choice>
              <mc:Fallback>
                <p:oleObj name="Equation" r:id="rId13" imgW="45720000" imgH="8229600" progId="Equation.DSMT4">
                  <p:embed/>
                  <p:pic>
                    <p:nvPicPr>
                      <p:cNvPr id="0" name="图片 552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485030"/>
                        <a:ext cx="506095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AutoShape 45"/>
          <p:cNvSpPr>
            <a:spLocks noChangeArrowheads="1"/>
          </p:cNvSpPr>
          <p:nvPr/>
        </p:nvSpPr>
        <p:spPr bwMode="auto">
          <a:xfrm>
            <a:off x="4108450" y="4278780"/>
            <a:ext cx="4470400" cy="1920875"/>
          </a:xfrm>
          <a:prstGeom prst="irregularSeal2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19050" algn="ctr">
            <a:solidFill>
              <a:schemeClr val="accent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" name="WordArt 46"/>
          <p:cNvSpPr>
            <a:spLocks noChangeArrowheads="1" noChangeShapeType="1" noTextEdit="1"/>
          </p:cNvSpPr>
          <p:nvPr/>
        </p:nvSpPr>
        <p:spPr bwMode="auto">
          <a:xfrm>
            <a:off x="5648325" y="4883618"/>
            <a:ext cx="1792288" cy="2682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FFFF00"/>
                  </a:solidFill>
                  <a:rou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对于连续型</a:t>
            </a:r>
            <a:r>
              <a:rPr lang="en-US" altLang="zh-CN" sz="3600" kern="10">
                <a:ln w="12700">
                  <a:solidFill>
                    <a:srgbClr val="FFFF00"/>
                  </a:solidFill>
                  <a:rou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endParaRPr lang="zh-CN" altLang="en-US" sz="3600" kern="10">
              <a:ln w="12700">
                <a:solidFill>
                  <a:srgbClr val="FFFF00"/>
                </a:solidFill>
                <a:round/>
              </a:ln>
              <a:solidFill>
                <a:srgbClr val="FFFF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0" name="Object 47"/>
          <p:cNvGraphicFramePr>
            <a:graphicFrameLocks noChangeAspect="1"/>
          </p:cNvGraphicFramePr>
          <p:nvPr/>
        </p:nvGraphicFramePr>
        <p:xfrm>
          <a:off x="5259388" y="5177305"/>
          <a:ext cx="23495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7678400" imgH="4267200" progId="Equation.DSMT4">
                  <p:embed/>
                </p:oleObj>
              </mc:Choice>
              <mc:Fallback>
                <p:oleObj name="Equation" r:id="rId15" imgW="17678400" imgH="4267200" progId="Equation.DSMT4">
                  <p:embed/>
                  <p:pic>
                    <p:nvPicPr>
                      <p:cNvPr id="0" name="图片 552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8" y="5177305"/>
                        <a:ext cx="23495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AutoShape 2"/>
          <p:cNvSpPr>
            <a:spLocks noChangeArrowheads="1"/>
          </p:cNvSpPr>
          <p:nvPr/>
        </p:nvSpPr>
        <p:spPr bwMode="auto">
          <a:xfrm>
            <a:off x="1244600" y="3365500"/>
            <a:ext cx="3255963" cy="485775"/>
          </a:xfrm>
          <a:prstGeom prst="wedgeRectCallout">
            <a:avLst>
              <a:gd name="adj1" fmla="val 44245"/>
              <a:gd name="adj2" fmla="val -105556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12700" algn="ctr">
            <a:solidFill>
              <a:schemeClr val="accent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应用积分中值定理</a:t>
            </a:r>
          </a:p>
        </p:txBody>
      </p:sp>
      <p:grpSp>
        <p:nvGrpSpPr>
          <p:cNvPr id="428035" name="Group 3"/>
          <p:cNvGrpSpPr/>
          <p:nvPr/>
        </p:nvGrpSpPr>
        <p:grpSpPr bwMode="auto">
          <a:xfrm>
            <a:off x="922338" y="733425"/>
            <a:ext cx="763587" cy="400050"/>
            <a:chOff x="581" y="1694"/>
            <a:chExt cx="481" cy="252"/>
          </a:xfrm>
        </p:grpSpPr>
        <p:pic>
          <p:nvPicPr>
            <p:cNvPr id="428036" name="Picture 4" descr="4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8037" name="WordArt 5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</p:grpSp>
      <p:grpSp>
        <p:nvGrpSpPr>
          <p:cNvPr id="428038" name="Group 6"/>
          <p:cNvGrpSpPr/>
          <p:nvPr/>
        </p:nvGrpSpPr>
        <p:grpSpPr bwMode="auto">
          <a:xfrm>
            <a:off x="1914525" y="617538"/>
            <a:ext cx="5589588" cy="519112"/>
            <a:chOff x="1086" y="413"/>
            <a:chExt cx="3521" cy="327"/>
          </a:xfrm>
        </p:grpSpPr>
        <p:sp>
          <p:nvSpPr>
            <p:cNvPr id="428039" name="Rectangle 7"/>
            <p:cNvSpPr>
              <a:spLocks noChangeArrowheads="1"/>
            </p:cNvSpPr>
            <p:nvPr/>
          </p:nvSpPr>
          <p:spPr bwMode="auto">
            <a:xfrm>
              <a:off x="1086" y="413"/>
              <a:ext cx="21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如何定义条件分布</a:t>
              </a:r>
            </a:p>
          </p:txBody>
        </p:sp>
        <p:graphicFrame>
          <p:nvGraphicFramePr>
            <p:cNvPr id="428040" name="Object 8"/>
            <p:cNvGraphicFramePr>
              <a:graphicFrameLocks noChangeAspect="1"/>
            </p:cNvGraphicFramePr>
            <p:nvPr/>
          </p:nvGraphicFramePr>
          <p:xfrm>
            <a:off x="2959" y="461"/>
            <a:ext cx="153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1945600" imgH="4267200" progId="Equation.DSMT4">
                    <p:embed/>
                  </p:oleObj>
                </mc:Choice>
                <mc:Fallback>
                  <p:oleObj name="Equation" r:id="rId3" imgW="21945600" imgH="4267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9" y="461"/>
                          <a:ext cx="153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8041" name="WordArt 9"/>
            <p:cNvSpPr>
              <a:spLocks noChangeArrowheads="1" noChangeShapeType="1" noTextEdit="1"/>
            </p:cNvSpPr>
            <p:nvPr/>
          </p:nvSpPr>
          <p:spPr bwMode="auto">
            <a:xfrm>
              <a:off x="4475" y="509"/>
              <a:ext cx="13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？</a:t>
              </a:r>
            </a:p>
          </p:txBody>
        </p:sp>
      </p:grpSp>
      <p:graphicFrame>
        <p:nvGraphicFramePr>
          <p:cNvPr id="428042" name="Object 10"/>
          <p:cNvGraphicFramePr>
            <a:graphicFrameLocks noChangeAspect="1"/>
          </p:cNvGraphicFramePr>
          <p:nvPr/>
        </p:nvGraphicFramePr>
        <p:xfrm>
          <a:off x="744538" y="1814513"/>
          <a:ext cx="344011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089600" imgH="4267200" progId="Equation.DSMT4">
                  <p:embed/>
                </p:oleObj>
              </mc:Choice>
              <mc:Fallback>
                <p:oleObj name="Equation" r:id="rId5" imgW="31089600" imgH="426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1814513"/>
                        <a:ext cx="3440112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8043" name="Group 11"/>
          <p:cNvGrpSpPr/>
          <p:nvPr/>
        </p:nvGrpSpPr>
        <p:grpSpPr bwMode="auto">
          <a:xfrm>
            <a:off x="958850" y="1108075"/>
            <a:ext cx="3800474" cy="519113"/>
            <a:chOff x="453" y="714"/>
            <a:chExt cx="2394" cy="327"/>
          </a:xfrm>
        </p:grpSpPr>
        <p:sp>
          <p:nvSpPr>
            <p:cNvPr id="428044" name="Rectangle 12"/>
            <p:cNvSpPr>
              <a:spLocks noChangeArrowheads="1"/>
            </p:cNvSpPr>
            <p:nvPr/>
          </p:nvSpPr>
          <p:spPr bwMode="auto">
            <a:xfrm>
              <a:off x="1184" y="714"/>
              <a:ext cx="16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考虑条件概率</a:t>
              </a:r>
            </a:p>
          </p:txBody>
        </p:sp>
        <p:graphicFrame>
          <p:nvGraphicFramePr>
            <p:cNvPr id="428045" name="Object 13"/>
            <p:cNvGraphicFramePr>
              <a:graphicFrameLocks noChangeAspect="1"/>
            </p:cNvGraphicFramePr>
            <p:nvPr/>
          </p:nvGraphicFramePr>
          <p:xfrm>
            <a:off x="453" y="785"/>
            <a:ext cx="78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1277600" imgH="3962400" progId="Equation.DSMT4">
                    <p:embed/>
                  </p:oleObj>
                </mc:Choice>
                <mc:Fallback>
                  <p:oleObj name="Equation" r:id="rId7" imgW="11277600" imgH="39624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" y="785"/>
                          <a:ext cx="787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8046" name="Object 14"/>
          <p:cNvGraphicFramePr>
            <a:graphicFrameLocks noChangeAspect="1"/>
          </p:cNvGraphicFramePr>
          <p:nvPr/>
        </p:nvGraphicFramePr>
        <p:xfrm>
          <a:off x="4232275" y="1614488"/>
          <a:ext cx="37115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528000" imgH="8229600" progId="Equation.DSMT4">
                  <p:embed/>
                </p:oleObj>
              </mc:Choice>
              <mc:Fallback>
                <p:oleObj name="Equation" r:id="rId9" imgW="33528000" imgH="8229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5" y="1614488"/>
                        <a:ext cx="371157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7" name="Object 15"/>
          <p:cNvGraphicFramePr>
            <a:graphicFrameLocks noChangeAspect="1"/>
          </p:cNvGraphicFramePr>
          <p:nvPr/>
        </p:nvGraphicFramePr>
        <p:xfrm>
          <a:off x="4233863" y="2474913"/>
          <a:ext cx="310197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8041600" imgH="11887200" progId="Equation.DSMT4">
                  <p:embed/>
                </p:oleObj>
              </mc:Choice>
              <mc:Fallback>
                <p:oleObj name="Equation" r:id="rId11" imgW="28041600" imgH="11887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863" y="2474913"/>
                        <a:ext cx="3101975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8" name="Object 16"/>
          <p:cNvGraphicFramePr>
            <a:graphicFrameLocks noChangeAspect="1"/>
          </p:cNvGraphicFramePr>
          <p:nvPr/>
        </p:nvGraphicFramePr>
        <p:xfrm>
          <a:off x="4249738" y="3646488"/>
          <a:ext cx="256222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3164800" imgH="9753600" progId="Equation.DSMT4">
                  <p:embed/>
                </p:oleObj>
              </mc:Choice>
              <mc:Fallback>
                <p:oleObj name="Equation" r:id="rId13" imgW="23164800" imgH="9753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3646488"/>
                        <a:ext cx="2562225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9" name="Object 17"/>
          <p:cNvGraphicFramePr>
            <a:graphicFrameLocks noChangeAspect="1"/>
          </p:cNvGraphicFramePr>
          <p:nvPr/>
        </p:nvGraphicFramePr>
        <p:xfrm>
          <a:off x="4225925" y="4678363"/>
          <a:ext cx="37750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4137600" imgH="8229600" progId="Equation.DSMT4">
                  <p:embed/>
                </p:oleObj>
              </mc:Choice>
              <mc:Fallback>
                <p:oleObj name="Equation" r:id="rId15" imgW="34137600" imgH="8229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925" y="4678363"/>
                        <a:ext cx="377507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050" name="Oval 18"/>
          <p:cNvSpPr>
            <a:spLocks noChangeArrowheads="1"/>
          </p:cNvSpPr>
          <p:nvPr/>
        </p:nvSpPr>
        <p:spPr bwMode="auto">
          <a:xfrm>
            <a:off x="5092700" y="4592638"/>
            <a:ext cx="1092200" cy="98107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28051" name="Oval 19"/>
          <p:cNvSpPr>
            <a:spLocks noChangeArrowheads="1"/>
          </p:cNvSpPr>
          <p:nvPr/>
        </p:nvSpPr>
        <p:spPr bwMode="auto">
          <a:xfrm>
            <a:off x="564776" y="1685925"/>
            <a:ext cx="3667033" cy="658813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28052" name="AutoShape 20"/>
          <p:cNvSpPr>
            <a:spLocks noChangeArrowheads="1"/>
          </p:cNvSpPr>
          <p:nvPr/>
        </p:nvSpPr>
        <p:spPr bwMode="auto">
          <a:xfrm>
            <a:off x="4705350" y="5776913"/>
            <a:ext cx="2373313" cy="565150"/>
          </a:xfrm>
          <a:prstGeom prst="wedgeRectCallout">
            <a:avLst>
              <a:gd name="adj1" fmla="val 6120"/>
              <a:gd name="adj2" fmla="val -106181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12700" algn="ctr">
            <a:solidFill>
              <a:schemeClr val="accent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称为条件密度</a:t>
            </a:r>
          </a:p>
        </p:txBody>
      </p:sp>
      <p:sp>
        <p:nvSpPr>
          <p:cNvPr id="428053" name="AutoShape 21"/>
          <p:cNvSpPr>
            <a:spLocks noChangeArrowheads="1"/>
          </p:cNvSpPr>
          <p:nvPr/>
        </p:nvSpPr>
        <p:spPr bwMode="auto">
          <a:xfrm>
            <a:off x="822325" y="2593975"/>
            <a:ext cx="2365375" cy="534988"/>
          </a:xfrm>
          <a:prstGeom prst="wedgeRectCallout">
            <a:avLst>
              <a:gd name="adj1" fmla="val -17315"/>
              <a:gd name="adj2" fmla="val -98069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12700" algn="ctr">
            <a:solidFill>
              <a:schemeClr val="accent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称为条件分布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8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8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8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8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8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8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8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8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8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8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428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8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8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8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8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8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8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28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28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4" grpId="0" animBg="1"/>
      <p:bldP spid="428034" grpId="1" animBg="1"/>
      <p:bldP spid="428050" grpId="0" animBg="1"/>
      <p:bldP spid="428051" grpId="0" animBg="1"/>
      <p:bldP spid="428052" grpId="0" animBg="1"/>
      <p:bldP spid="4280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ChangeArrowheads="1"/>
          </p:cNvSpPr>
          <p:nvPr/>
        </p:nvSpPr>
        <p:spPr bwMode="auto">
          <a:xfrm>
            <a:off x="8601796" y="2295675"/>
            <a:ext cx="112236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称</a:t>
            </a:r>
          </a:p>
        </p:txBody>
      </p:sp>
      <p:sp>
        <p:nvSpPr>
          <p:cNvPr id="429059" name="WordArt 3"/>
          <p:cNvSpPr>
            <a:spLocks noChangeArrowheads="1" noChangeShapeType="1" noTextEdit="1"/>
          </p:cNvSpPr>
          <p:nvPr/>
        </p:nvSpPr>
        <p:spPr bwMode="auto">
          <a:xfrm>
            <a:off x="989013" y="701675"/>
            <a:ext cx="7112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grpSp>
        <p:nvGrpSpPr>
          <p:cNvPr id="429060" name="Group 4"/>
          <p:cNvGrpSpPr/>
          <p:nvPr/>
        </p:nvGrpSpPr>
        <p:grpSpPr bwMode="auto">
          <a:xfrm>
            <a:off x="1906588" y="571502"/>
            <a:ext cx="7162800" cy="527051"/>
            <a:chOff x="1249" y="368"/>
            <a:chExt cx="4512" cy="332"/>
          </a:xfrm>
        </p:grpSpPr>
        <p:sp>
          <p:nvSpPr>
            <p:cNvPr id="429061" name="Rectangle 5"/>
            <p:cNvSpPr>
              <a:spLocks noChangeArrowheads="1"/>
            </p:cNvSpPr>
            <p:nvPr/>
          </p:nvSpPr>
          <p:spPr bwMode="auto">
            <a:xfrm>
              <a:off x="1249" y="368"/>
              <a:ext cx="45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的概率密度为      若对于固定的</a:t>
              </a:r>
            </a:p>
          </p:txBody>
        </p:sp>
        <p:graphicFrame>
          <p:nvGraphicFramePr>
            <p:cNvPr id="429062" name="Object 6"/>
            <p:cNvGraphicFramePr>
              <a:graphicFrameLocks noChangeAspect="1"/>
            </p:cNvGraphicFramePr>
            <p:nvPr/>
          </p:nvGraphicFramePr>
          <p:xfrm>
            <a:off x="1487" y="424"/>
            <a:ext cx="66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448800" imgH="4267200" progId="Equation.DSMT4">
                    <p:embed/>
                  </p:oleObj>
                </mc:Choice>
                <mc:Fallback>
                  <p:oleObj name="Equation" r:id="rId2" imgW="9448800" imgH="4267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7" y="424"/>
                          <a:ext cx="66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9063" name="Object 7"/>
            <p:cNvGraphicFramePr>
              <a:graphicFrameLocks noChangeAspect="1"/>
            </p:cNvGraphicFramePr>
            <p:nvPr/>
          </p:nvGraphicFramePr>
          <p:xfrm>
            <a:off x="3380" y="412"/>
            <a:ext cx="785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277600" imgH="4267200" progId="Equation.DSMT4">
                    <p:embed/>
                  </p:oleObj>
                </mc:Choice>
                <mc:Fallback>
                  <p:oleObj name="Equation" r:id="rId4" imgW="11277600" imgH="4267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0" y="412"/>
                          <a:ext cx="785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9064" name="Object 8"/>
            <p:cNvGraphicFramePr>
              <a:graphicFrameLocks noChangeAspect="1"/>
            </p:cNvGraphicFramePr>
            <p:nvPr/>
          </p:nvGraphicFramePr>
          <p:xfrm>
            <a:off x="5456" y="442"/>
            <a:ext cx="254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657600" imgH="3657600" progId="Equation.DSMT4">
                    <p:embed/>
                  </p:oleObj>
                </mc:Choice>
                <mc:Fallback>
                  <p:oleObj name="Equation" r:id="rId6" imgW="3657600" imgH="3657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6" y="442"/>
                          <a:ext cx="254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9065" name="Group 9"/>
          <p:cNvGrpSpPr/>
          <p:nvPr/>
        </p:nvGrpSpPr>
        <p:grpSpPr bwMode="auto">
          <a:xfrm>
            <a:off x="4762" y="1033462"/>
            <a:ext cx="6561138" cy="527049"/>
            <a:chOff x="-5" y="659"/>
            <a:chExt cx="4133" cy="332"/>
          </a:xfrm>
        </p:grpSpPr>
        <p:graphicFrame>
          <p:nvGraphicFramePr>
            <p:cNvPr id="429066" name="Object 10"/>
            <p:cNvGraphicFramePr>
              <a:graphicFrameLocks noChangeAspect="1"/>
            </p:cNvGraphicFramePr>
            <p:nvPr/>
          </p:nvGraphicFramePr>
          <p:xfrm>
            <a:off x="-5" y="710"/>
            <a:ext cx="659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448800" imgH="4267200" progId="Equation.DSMT4">
                    <p:embed/>
                  </p:oleObj>
                </mc:Choice>
                <mc:Fallback>
                  <p:oleObj name="Equation" r:id="rId8" imgW="9448800" imgH="4267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5" y="710"/>
                          <a:ext cx="659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9067" name="Rectangle 11"/>
            <p:cNvSpPr>
              <a:spLocks noChangeArrowheads="1"/>
            </p:cNvSpPr>
            <p:nvPr/>
          </p:nvSpPr>
          <p:spPr bwMode="auto">
            <a:xfrm>
              <a:off x="576" y="659"/>
              <a:ext cx="35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关于</a:t>
              </a:r>
              <a:r>
                <a:rPr lang="zh-CN" altLang="en-US" sz="10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的边际密度        则称</a:t>
              </a:r>
            </a:p>
          </p:txBody>
        </p:sp>
        <p:graphicFrame>
          <p:nvGraphicFramePr>
            <p:cNvPr id="429068" name="Object 12"/>
            <p:cNvGraphicFramePr>
              <a:graphicFrameLocks noChangeAspect="1"/>
            </p:cNvGraphicFramePr>
            <p:nvPr/>
          </p:nvGraphicFramePr>
          <p:xfrm>
            <a:off x="1122" y="727"/>
            <a:ext cx="21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048000" imgH="3352800" progId="Equation.DSMT4">
                    <p:embed/>
                  </p:oleObj>
                </mc:Choice>
                <mc:Fallback>
                  <p:oleObj name="Equation" r:id="rId10" imgW="3048000" imgH="33528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2" y="727"/>
                          <a:ext cx="21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9069" name="Object 13"/>
            <p:cNvGraphicFramePr>
              <a:graphicFrameLocks noChangeAspect="1"/>
            </p:cNvGraphicFramePr>
            <p:nvPr/>
          </p:nvGraphicFramePr>
          <p:xfrm>
            <a:off x="2445" y="695"/>
            <a:ext cx="95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3716000" imgH="4572000" progId="Equation.DSMT4">
                    <p:embed/>
                  </p:oleObj>
                </mc:Choice>
                <mc:Fallback>
                  <p:oleObj name="Equation" r:id="rId12" imgW="13716000" imgH="45720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5" y="695"/>
                          <a:ext cx="95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9070" name="Object 14"/>
          <p:cNvGraphicFramePr>
            <a:graphicFrameLocks noChangeAspect="1"/>
          </p:cNvGraphicFramePr>
          <p:nvPr/>
        </p:nvGraphicFramePr>
        <p:xfrm>
          <a:off x="2797175" y="1524000"/>
          <a:ext cx="502285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5415200" imgH="8229600" progId="Equation.DSMT4">
                  <p:embed/>
                </p:oleObj>
              </mc:Choice>
              <mc:Fallback>
                <p:oleObj name="Equation" r:id="rId14" imgW="45415200" imgH="8229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1524000"/>
                        <a:ext cx="502285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9071" name="Group 15"/>
          <p:cNvGrpSpPr/>
          <p:nvPr/>
        </p:nvGrpSpPr>
        <p:grpSpPr bwMode="auto">
          <a:xfrm>
            <a:off x="-11113" y="2308223"/>
            <a:ext cx="8959851" cy="523875"/>
            <a:chOff x="25" y="1430"/>
            <a:chExt cx="5644" cy="330"/>
          </a:xfrm>
        </p:grpSpPr>
        <p:sp>
          <p:nvSpPr>
            <p:cNvPr id="429072" name="Rectangle 16"/>
            <p:cNvSpPr>
              <a:spLocks noChangeArrowheads="1"/>
            </p:cNvSpPr>
            <p:nvPr/>
          </p:nvSpPr>
          <p:spPr bwMode="auto">
            <a:xfrm>
              <a:off x="25" y="1430"/>
              <a:ext cx="56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为在     的条件下   的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条件密度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lt"/>
                  <a:ea typeface="华文新魏" panose="02010800040101010101" pitchFamily="2" charset="-122"/>
                </a:rPr>
                <a:t>(conditional density)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lt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429073" name="Object 17"/>
            <p:cNvGraphicFramePr>
              <a:graphicFrameLocks noChangeAspect="1"/>
            </p:cNvGraphicFramePr>
            <p:nvPr/>
          </p:nvGraphicFramePr>
          <p:xfrm>
            <a:off x="551" y="1483"/>
            <a:ext cx="55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7924800" imgH="4267200" progId="Equation.DSMT4">
                    <p:embed/>
                  </p:oleObj>
                </mc:Choice>
                <mc:Fallback>
                  <p:oleObj name="Equation" r:id="rId16" imgW="7924800" imgH="42672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" y="1483"/>
                          <a:ext cx="55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9074" name="Object 18"/>
            <p:cNvGraphicFramePr>
              <a:graphicFrameLocks noChangeAspect="1"/>
            </p:cNvGraphicFramePr>
            <p:nvPr/>
          </p:nvGraphicFramePr>
          <p:xfrm>
            <a:off x="2002" y="1489"/>
            <a:ext cx="340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876800" imgH="3962400" progId="Equation.DSMT4">
                    <p:embed/>
                  </p:oleObj>
                </mc:Choice>
                <mc:Fallback>
                  <p:oleObj name="Equation" r:id="rId18" imgW="4876800" imgH="39624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2" y="1489"/>
                          <a:ext cx="340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9075" name="Object 19"/>
          <p:cNvGraphicFramePr>
            <a:graphicFrameLocks noChangeAspect="1"/>
          </p:cNvGraphicFramePr>
          <p:nvPr/>
        </p:nvGraphicFramePr>
        <p:xfrm>
          <a:off x="2170113" y="2765425"/>
          <a:ext cx="613568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5473600" imgH="7010400" progId="Equation.DSMT4">
                  <p:embed/>
                </p:oleObj>
              </mc:Choice>
              <mc:Fallback>
                <p:oleObj name="Equation" r:id="rId20" imgW="55473600" imgH="70104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2765425"/>
                        <a:ext cx="6135687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9076" name="Group 20"/>
          <p:cNvGrpSpPr/>
          <p:nvPr/>
        </p:nvGrpSpPr>
        <p:grpSpPr bwMode="auto">
          <a:xfrm>
            <a:off x="-38100" y="3406775"/>
            <a:ext cx="7029450" cy="522288"/>
            <a:chOff x="-48" y="2130"/>
            <a:chExt cx="4428" cy="329"/>
          </a:xfrm>
        </p:grpSpPr>
        <p:sp>
          <p:nvSpPr>
            <p:cNvPr id="429077" name="Rectangle 21"/>
            <p:cNvSpPr>
              <a:spLocks noChangeArrowheads="1"/>
            </p:cNvSpPr>
            <p:nvPr/>
          </p:nvSpPr>
          <p:spPr bwMode="auto">
            <a:xfrm>
              <a:off x="-48" y="2130"/>
              <a:ext cx="44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为在     的条件下  的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条件分布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函数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).</a:t>
              </a:r>
            </a:p>
          </p:txBody>
        </p:sp>
        <p:graphicFrame>
          <p:nvGraphicFramePr>
            <p:cNvPr id="429078" name="Object 22"/>
            <p:cNvGraphicFramePr>
              <a:graphicFrameLocks noChangeAspect="1"/>
            </p:cNvGraphicFramePr>
            <p:nvPr/>
          </p:nvGraphicFramePr>
          <p:xfrm>
            <a:off x="478" y="2183"/>
            <a:ext cx="551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7924800" imgH="4267200" progId="Equation.DSMT4">
                    <p:embed/>
                  </p:oleObj>
                </mc:Choice>
                <mc:Fallback>
                  <p:oleObj name="Equation" r:id="rId22" imgW="7924800" imgH="42672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" y="2183"/>
                          <a:ext cx="551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9079" name="Object 23"/>
            <p:cNvGraphicFramePr>
              <a:graphicFrameLocks noChangeAspect="1"/>
            </p:cNvGraphicFramePr>
            <p:nvPr/>
          </p:nvGraphicFramePr>
          <p:xfrm>
            <a:off x="1869" y="2201"/>
            <a:ext cx="340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4876800" imgH="3962400" progId="Equation.DSMT4">
                    <p:embed/>
                  </p:oleObj>
                </mc:Choice>
                <mc:Fallback>
                  <p:oleObj name="Equation" r:id="rId24" imgW="4876800" imgH="39624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9" y="2201"/>
                          <a:ext cx="340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9080" name="WordArt 24"/>
          <p:cNvSpPr>
            <a:spLocks noChangeArrowheads="1" noChangeShapeType="1" noTextEdit="1"/>
          </p:cNvSpPr>
          <p:nvPr/>
        </p:nvSpPr>
        <p:spPr bwMode="auto">
          <a:xfrm>
            <a:off x="1026161" y="4396256"/>
            <a:ext cx="2334578" cy="39623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类似地，可定义</a:t>
            </a:r>
          </a:p>
        </p:txBody>
      </p:sp>
      <p:graphicFrame>
        <p:nvGraphicFramePr>
          <p:cNvPr id="429081" name="Object 25"/>
          <p:cNvGraphicFramePr>
            <a:graphicFrameLocks noChangeAspect="1"/>
          </p:cNvGraphicFramePr>
          <p:nvPr/>
        </p:nvGraphicFramePr>
        <p:xfrm>
          <a:off x="1668463" y="4829009"/>
          <a:ext cx="50593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5720000" imgH="8229600" progId="Equation.DSMT4">
                  <p:embed/>
                </p:oleObj>
              </mc:Choice>
              <mc:Fallback>
                <p:oleObj name="Equation" r:id="rId26" imgW="45720000" imgH="8229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4829009"/>
                        <a:ext cx="5059362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83" name="Oval 27"/>
          <p:cNvSpPr>
            <a:spLocks noChangeArrowheads="1"/>
          </p:cNvSpPr>
          <p:nvPr/>
        </p:nvSpPr>
        <p:spPr bwMode="auto">
          <a:xfrm>
            <a:off x="2590800" y="1503524"/>
            <a:ext cx="3048000" cy="856929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29085" name="AutoShape 29"/>
          <p:cNvSpPr>
            <a:spLocks noChangeArrowheads="1"/>
          </p:cNvSpPr>
          <p:nvPr/>
        </p:nvSpPr>
        <p:spPr bwMode="auto">
          <a:xfrm>
            <a:off x="5474328" y="3934785"/>
            <a:ext cx="3539043" cy="968811"/>
          </a:xfrm>
          <a:prstGeom prst="wedgeRectCallout">
            <a:avLst>
              <a:gd name="adj1" fmla="val -72466"/>
              <a:gd name="adj2" fmla="val 58557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12700" algn="ctr">
            <a:solidFill>
              <a:schemeClr val="accent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条件密度与条件概率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在形式上很相似！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99895" y="5793105"/>
          <a:ext cx="3939540" cy="73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1714500" imgH="330200" progId="Equation.KSEE3">
                  <p:embed/>
                </p:oleObj>
              </mc:Choice>
              <mc:Fallback>
                <p:oleObj r:id="rId28" imgW="1714500" imgH="330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699895" y="5793105"/>
                        <a:ext cx="3939540" cy="739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35993" y="5983605"/>
          <a:ext cx="1872615" cy="43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850900" imgH="203200" progId="Equation.KSEE3">
                  <p:embed/>
                </p:oleObj>
              </mc:Choice>
              <mc:Fallback>
                <p:oleObj r:id="rId30" imgW="850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035993" y="5983605"/>
                        <a:ext cx="1872615" cy="435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9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9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9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2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9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9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29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29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9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9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2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9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9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29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9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2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8" grpId="0"/>
      <p:bldP spid="429059" grpId="0" animBg="1"/>
      <p:bldP spid="429080" grpId="0"/>
      <p:bldP spid="429083" grpId="0" animBg="1"/>
      <p:bldP spid="429083" grpId="1" animBg="1"/>
      <p:bldP spid="42908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1522117" y="4421272"/>
            <a:ext cx="5622268" cy="823965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12700" algn="ctr">
            <a:solidFill>
              <a:schemeClr val="accent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731963" y="1006475"/>
          <a:ext cx="50577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00" imgH="8229600" progId="Equation.DSMT4">
                  <p:embed/>
                </p:oleObj>
              </mc:Choice>
              <mc:Fallback>
                <p:oleObj name="Equation" r:id="rId2" imgW="45720000" imgH="8229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1006475"/>
                        <a:ext cx="505777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1"/>
          <p:cNvSpPr>
            <a:spLocks noChangeArrowheads="1"/>
          </p:cNvSpPr>
          <p:nvPr/>
        </p:nvSpPr>
        <p:spPr bwMode="auto">
          <a:xfrm>
            <a:off x="432680" y="600201"/>
            <a:ext cx="71711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由</a:t>
            </a:r>
            <a:endParaRPr lang="en-US" altLang="zh-CN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432680" y="1867686"/>
            <a:ext cx="10973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因此</a:t>
            </a:r>
            <a:endParaRPr lang="en-US" altLang="zh-CN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401872" y="2539654"/>
          <a:ext cx="37782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137600" imgH="4572000" progId="Equation.DSMT4">
                  <p:embed/>
                </p:oleObj>
              </mc:Choice>
              <mc:Fallback>
                <p:oleObj name="Equation" r:id="rId4" imgW="34137600" imgH="4572000" progId="Equation.DSMT4">
                  <p:embed/>
                  <p:pic>
                    <p:nvPicPr>
                      <p:cNvPr id="0" name="图片 5367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72" y="2539654"/>
                        <a:ext cx="37782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432680" y="3153278"/>
            <a:ext cx="81952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即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联合密度可以用边际密度和条件密度表示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432680" y="3832288"/>
            <a:ext cx="81952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两边关于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x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积分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Y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的边际密度可表示为</a:t>
            </a:r>
            <a:endParaRPr lang="en-US" altLang="zh-CN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908175" y="4495800"/>
          <a:ext cx="49117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928800" imgH="6096000" progId="Equation.DSMT4">
                  <p:embed/>
                </p:oleObj>
              </mc:Choice>
              <mc:Fallback>
                <p:oleObj name="Equation" r:id="rId6" imgW="39928800" imgH="6096000" progId="Equation.DSMT4">
                  <p:embed/>
                  <p:pic>
                    <p:nvPicPr>
                      <p:cNvPr id="0" name="图片 5367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495800"/>
                        <a:ext cx="49117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WordArt 18"/>
          <p:cNvSpPr>
            <a:spLocks noChangeArrowheads="1" noChangeShapeType="1" noTextEdit="1"/>
          </p:cNvSpPr>
          <p:nvPr/>
        </p:nvSpPr>
        <p:spPr bwMode="auto">
          <a:xfrm>
            <a:off x="1757436" y="5503287"/>
            <a:ext cx="5220565" cy="436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连续情形的全概率公式</a:t>
            </a:r>
            <a:endParaRPr lang="en-US" altLang="zh-CN" sz="3600" kern="10" dirty="0">
              <a:ln w="12700">
                <a:solidFill>
                  <a:srgbClr val="FFFF00"/>
                </a:solidFill>
                <a:round/>
              </a:ln>
              <a:solidFill>
                <a:srgbClr val="99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4" grpId="0"/>
      <p:bldP spid="6" grpId="0"/>
      <p:bldP spid="7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WordArt 2"/>
          <p:cNvSpPr>
            <a:spLocks noChangeArrowheads="1" noChangeShapeType="1" noTextEdit="1"/>
          </p:cNvSpPr>
          <p:nvPr/>
        </p:nvSpPr>
        <p:spPr bwMode="auto">
          <a:xfrm>
            <a:off x="508000" y="633413"/>
            <a:ext cx="3444875" cy="412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条件密度的性质  </a:t>
            </a:r>
          </a:p>
        </p:txBody>
      </p:sp>
      <p:sp>
        <p:nvSpPr>
          <p:cNvPr id="430083" name="WordArt 3"/>
          <p:cNvSpPr>
            <a:spLocks noChangeArrowheads="1" noChangeShapeType="1" noTextEdit="1"/>
          </p:cNvSpPr>
          <p:nvPr/>
        </p:nvSpPr>
        <p:spPr bwMode="auto">
          <a:xfrm>
            <a:off x="939800" y="1282700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430084" name="WordArt 4"/>
          <p:cNvSpPr>
            <a:spLocks noChangeArrowheads="1" noChangeShapeType="1" noTextEdit="1"/>
          </p:cNvSpPr>
          <p:nvPr/>
        </p:nvSpPr>
        <p:spPr bwMode="auto">
          <a:xfrm>
            <a:off x="939800" y="190500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graphicFrame>
        <p:nvGraphicFramePr>
          <p:cNvPr id="430085" name="Object 5"/>
          <p:cNvGraphicFramePr>
            <a:graphicFrameLocks noChangeAspect="1"/>
          </p:cNvGraphicFramePr>
          <p:nvPr/>
        </p:nvGraphicFramePr>
        <p:xfrm>
          <a:off x="1479550" y="1708150"/>
          <a:ext cx="22955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726400" imgH="6096000" progId="Equation.DSMT4">
                  <p:embed/>
                </p:oleObj>
              </mc:Choice>
              <mc:Fallback>
                <p:oleObj name="Equation" r:id="rId2" imgW="20726400" imgH="6096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1708150"/>
                        <a:ext cx="229552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86" name="Object 6"/>
          <p:cNvGraphicFramePr>
            <a:graphicFrameLocks noChangeAspect="1"/>
          </p:cNvGraphicFramePr>
          <p:nvPr/>
        </p:nvGraphicFramePr>
        <p:xfrm>
          <a:off x="1444625" y="1195388"/>
          <a:ext cx="205898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592800" imgH="4572000" progId="Equation.DSMT4">
                  <p:embed/>
                </p:oleObj>
              </mc:Choice>
              <mc:Fallback>
                <p:oleObj name="Equation" r:id="rId4" imgW="18592800" imgH="4572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1195388"/>
                        <a:ext cx="205898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87" name="Object 7"/>
          <p:cNvGraphicFramePr>
            <a:graphicFrameLocks noChangeAspect="1"/>
          </p:cNvGraphicFramePr>
          <p:nvPr/>
        </p:nvGraphicFramePr>
        <p:xfrm>
          <a:off x="3703638" y="1646238"/>
          <a:ext cx="22987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726400" imgH="8229600" progId="Equation.DSMT4">
                  <p:embed/>
                </p:oleObj>
              </mc:Choice>
              <mc:Fallback>
                <p:oleObj name="Equation" r:id="rId6" imgW="20726400" imgH="8229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638" y="1646238"/>
                        <a:ext cx="229870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88" name="Object 8"/>
          <p:cNvGraphicFramePr>
            <a:graphicFrameLocks noChangeAspect="1"/>
          </p:cNvGraphicFramePr>
          <p:nvPr/>
        </p:nvGraphicFramePr>
        <p:xfrm>
          <a:off x="3686175" y="2478088"/>
          <a:ext cx="31067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041600" imgH="7620000" progId="Equation.DSMT4">
                  <p:embed/>
                </p:oleObj>
              </mc:Choice>
              <mc:Fallback>
                <p:oleObj name="Equation" r:id="rId8" imgW="28041600" imgH="7620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2478088"/>
                        <a:ext cx="310673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89" name="Object 9"/>
          <p:cNvGraphicFramePr>
            <a:graphicFrameLocks noChangeAspect="1"/>
          </p:cNvGraphicFramePr>
          <p:nvPr/>
        </p:nvGraphicFramePr>
        <p:xfrm>
          <a:off x="3703638" y="3303588"/>
          <a:ext cx="222726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116800" imgH="7620000" progId="Equation.DSMT4">
                  <p:embed/>
                </p:oleObj>
              </mc:Choice>
              <mc:Fallback>
                <p:oleObj name="Equation" r:id="rId10" imgW="20116800" imgH="7620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638" y="3303588"/>
                        <a:ext cx="2227262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0" name="Object 10"/>
          <p:cNvGraphicFramePr>
            <a:graphicFrameLocks noChangeAspect="1"/>
          </p:cNvGraphicFramePr>
          <p:nvPr/>
        </p:nvGraphicFramePr>
        <p:xfrm>
          <a:off x="5894388" y="3463925"/>
          <a:ext cx="5397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76800" imgH="3352800" progId="Equation.DSMT4">
                  <p:embed/>
                </p:oleObj>
              </mc:Choice>
              <mc:Fallback>
                <p:oleObj name="Equation" r:id="rId12" imgW="4876800" imgH="3352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4388" y="3463925"/>
                        <a:ext cx="5397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092" name="Group 12"/>
          <p:cNvGrpSpPr/>
          <p:nvPr/>
        </p:nvGrpSpPr>
        <p:grpSpPr bwMode="auto">
          <a:xfrm>
            <a:off x="757238" y="4335463"/>
            <a:ext cx="1016000" cy="1016000"/>
            <a:chOff x="339" y="2576"/>
            <a:chExt cx="640" cy="640"/>
          </a:xfrm>
        </p:grpSpPr>
        <p:sp>
          <p:nvSpPr>
            <p:cNvPr id="430093" name="Rectangle 13"/>
            <p:cNvSpPr>
              <a:spLocks noChangeArrowheads="1"/>
            </p:cNvSpPr>
            <p:nvPr/>
          </p:nvSpPr>
          <p:spPr bwMode="auto">
            <a:xfrm>
              <a:off x="403" y="2640"/>
              <a:ext cx="576" cy="5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430094" name="Picture 14" descr="c126"/>
            <p:cNvPicPr>
              <a:picLocks noChangeAspect="1" noChangeArrowheads="1" noCrop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39" y="2576"/>
              <a:ext cx="600" cy="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0095" name="Rectangle 15"/>
            <p:cNvSpPr>
              <a:spLocks noChangeArrowheads="1"/>
            </p:cNvSpPr>
            <p:nvPr/>
          </p:nvSpPr>
          <p:spPr bwMode="auto">
            <a:xfrm>
              <a:off x="339" y="2576"/>
              <a:ext cx="592" cy="600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30098" name="WordArt 18"/>
          <p:cNvSpPr>
            <a:spLocks noChangeArrowheads="1" noChangeShapeType="1" noTextEdit="1"/>
          </p:cNvSpPr>
          <p:nvPr/>
        </p:nvSpPr>
        <p:spPr bwMode="auto">
          <a:xfrm>
            <a:off x="2230437" y="4338321"/>
            <a:ext cx="5870388" cy="122015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这两条性质说明：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条件密度也是一种密度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3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2" grpId="0"/>
      <p:bldP spid="430083" grpId="0" animBg="1"/>
      <p:bldP spid="430084" grpId="0" animBg="1"/>
      <p:bldP spid="43009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893" name="Group 21"/>
          <p:cNvGrpSpPr/>
          <p:nvPr/>
        </p:nvGrpSpPr>
        <p:grpSpPr bwMode="auto">
          <a:xfrm>
            <a:off x="720726" y="1614861"/>
            <a:ext cx="2773364" cy="525462"/>
            <a:chOff x="256" y="724"/>
            <a:chExt cx="1747" cy="331"/>
          </a:xfrm>
        </p:grpSpPr>
        <p:sp>
          <p:nvSpPr>
            <p:cNvPr id="463879" name="Rectangle 7"/>
            <p:cNvSpPr>
              <a:spLocks noChangeArrowheads="1"/>
            </p:cNvSpPr>
            <p:nvPr/>
          </p:nvSpPr>
          <p:spPr bwMode="auto">
            <a:xfrm>
              <a:off x="698" y="724"/>
              <a:ext cx="13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相互独立</a:t>
              </a:r>
            </a:p>
          </p:txBody>
        </p:sp>
        <p:graphicFrame>
          <p:nvGraphicFramePr>
            <p:cNvPr id="463892" name="Object 20"/>
            <p:cNvGraphicFramePr>
              <a:graphicFrameLocks noChangeAspect="1"/>
            </p:cNvGraphicFramePr>
            <p:nvPr/>
          </p:nvGraphicFramePr>
          <p:xfrm>
            <a:off x="256" y="774"/>
            <a:ext cx="51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705600" imgH="3962400" progId="Equation.DSMT4">
                    <p:embed/>
                  </p:oleObj>
                </mc:Choice>
                <mc:Fallback>
                  <p:oleObj name="Equation" r:id="rId2" imgW="6705600" imgH="3962400" progId="Equation.DSMT4">
                    <p:embed/>
                    <p:pic>
                      <p:nvPicPr>
                        <p:cNvPr id="0" name="图片 5307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" y="774"/>
                          <a:ext cx="515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3894" name="AutoShape 22"/>
          <p:cNvSpPr>
            <a:spLocks noChangeArrowheads="1"/>
          </p:cNvSpPr>
          <p:nvPr/>
        </p:nvSpPr>
        <p:spPr bwMode="auto">
          <a:xfrm>
            <a:off x="3157538" y="1778373"/>
            <a:ext cx="369887" cy="228600"/>
          </a:xfrm>
          <a:prstGeom prst="leftRightArrow">
            <a:avLst>
              <a:gd name="adj1" fmla="val 50000"/>
              <a:gd name="adj2" fmla="val 32361"/>
            </a:avLst>
          </a:prstGeom>
          <a:solidFill>
            <a:schemeClr val="tx2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3895" name="Object 23"/>
          <p:cNvGraphicFramePr>
            <a:graphicFrameLocks noChangeAspect="1"/>
          </p:cNvGraphicFramePr>
          <p:nvPr/>
        </p:nvGraphicFramePr>
        <p:xfrm>
          <a:off x="3606800" y="1706936"/>
          <a:ext cx="48212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586400" imgH="4267200" progId="Equation.DSMT4">
                  <p:embed/>
                </p:oleObj>
              </mc:Choice>
              <mc:Fallback>
                <p:oleObj name="Equation" r:id="rId4" imgW="43586400" imgH="4267200" progId="Equation.DSMT4">
                  <p:embed/>
                  <p:pic>
                    <p:nvPicPr>
                      <p:cNvPr id="0" name="图片 5307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1706936"/>
                        <a:ext cx="482123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96" name="Object 24"/>
          <p:cNvGraphicFramePr>
            <a:graphicFrameLocks noChangeAspect="1"/>
          </p:cNvGraphicFramePr>
          <p:nvPr/>
        </p:nvGraphicFramePr>
        <p:xfrm>
          <a:off x="3505200" y="3178175"/>
          <a:ext cx="411321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185600" imgH="4572000" progId="Equation.DSMT4">
                  <p:embed/>
                </p:oleObj>
              </mc:Choice>
              <mc:Fallback>
                <p:oleObj name="Equation" r:id="rId6" imgW="37185600" imgH="4572000" progId="Equation.DSMT4">
                  <p:embed/>
                  <p:pic>
                    <p:nvPicPr>
                      <p:cNvPr id="0" name="图片 5307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178175"/>
                        <a:ext cx="411321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3897" name="Group 25"/>
          <p:cNvGrpSpPr/>
          <p:nvPr/>
        </p:nvGrpSpPr>
        <p:grpSpPr bwMode="auto">
          <a:xfrm>
            <a:off x="596900" y="3131206"/>
            <a:ext cx="2806700" cy="544512"/>
            <a:chOff x="235" y="724"/>
            <a:chExt cx="1768" cy="343"/>
          </a:xfrm>
        </p:grpSpPr>
        <p:sp>
          <p:nvSpPr>
            <p:cNvPr id="463898" name="Rectangle 26"/>
            <p:cNvSpPr>
              <a:spLocks noChangeArrowheads="1"/>
            </p:cNvSpPr>
            <p:nvPr/>
          </p:nvSpPr>
          <p:spPr bwMode="auto">
            <a:xfrm>
              <a:off x="698" y="724"/>
              <a:ext cx="13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相互独立</a:t>
              </a:r>
            </a:p>
          </p:txBody>
        </p:sp>
        <p:graphicFrame>
          <p:nvGraphicFramePr>
            <p:cNvPr id="463899" name="Object 27"/>
            <p:cNvGraphicFramePr>
              <a:graphicFrameLocks noChangeAspect="1"/>
            </p:cNvGraphicFramePr>
            <p:nvPr/>
          </p:nvGraphicFramePr>
          <p:xfrm>
            <a:off x="235" y="780"/>
            <a:ext cx="547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010400" imgH="3962400" progId="Equation.DSMT4">
                    <p:embed/>
                  </p:oleObj>
                </mc:Choice>
                <mc:Fallback>
                  <p:oleObj name="Equation" r:id="rId8" imgW="7010400" imgH="3962400" progId="Equation.DSMT4">
                    <p:embed/>
                    <p:pic>
                      <p:nvPicPr>
                        <p:cNvPr id="0" name="图片 5307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" y="780"/>
                          <a:ext cx="547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3900" name="AutoShape 28"/>
          <p:cNvSpPr>
            <a:spLocks noChangeArrowheads="1"/>
          </p:cNvSpPr>
          <p:nvPr/>
        </p:nvSpPr>
        <p:spPr bwMode="auto">
          <a:xfrm>
            <a:off x="3054350" y="3294718"/>
            <a:ext cx="369888" cy="228600"/>
          </a:xfrm>
          <a:prstGeom prst="leftRightArrow">
            <a:avLst>
              <a:gd name="adj1" fmla="val 50000"/>
              <a:gd name="adj2" fmla="val 32361"/>
            </a:avLst>
          </a:prstGeom>
          <a:solidFill>
            <a:schemeClr val="tx2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3901" name="AutoShape 29"/>
          <p:cNvSpPr>
            <a:spLocks noChangeArrowheads="1"/>
          </p:cNvSpPr>
          <p:nvPr/>
        </p:nvSpPr>
        <p:spPr bwMode="auto">
          <a:xfrm>
            <a:off x="3063875" y="3867806"/>
            <a:ext cx="369888" cy="228600"/>
          </a:xfrm>
          <a:prstGeom prst="leftRightArrow">
            <a:avLst>
              <a:gd name="adj1" fmla="val 50000"/>
              <a:gd name="adj2" fmla="val 32361"/>
            </a:avLst>
          </a:prstGeom>
          <a:solidFill>
            <a:schemeClr val="tx2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3902" name="Object 30"/>
          <p:cNvGraphicFramePr>
            <a:graphicFrameLocks noChangeAspect="1"/>
          </p:cNvGraphicFramePr>
          <p:nvPr/>
        </p:nvGraphicFramePr>
        <p:xfrm>
          <a:off x="3492500" y="3568700"/>
          <a:ext cx="4954588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805600" imgH="8229600" progId="Equation.DSMT4">
                  <p:embed/>
                </p:oleObj>
              </mc:Choice>
              <mc:Fallback>
                <p:oleObj name="Equation" r:id="rId10" imgW="44805600" imgH="8229600" progId="Equation.DSMT4">
                  <p:embed/>
                  <p:pic>
                    <p:nvPicPr>
                      <p:cNvPr id="0" name="图片 5307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568700"/>
                        <a:ext cx="4954588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903" name="Object 31"/>
          <p:cNvGraphicFramePr>
            <a:graphicFrameLocks noChangeAspect="1"/>
          </p:cNvGraphicFramePr>
          <p:nvPr/>
        </p:nvGraphicFramePr>
        <p:xfrm>
          <a:off x="3505200" y="4378325"/>
          <a:ext cx="48895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196000" imgH="8229600" progId="Equation.DSMT4">
                  <p:embed/>
                </p:oleObj>
              </mc:Choice>
              <mc:Fallback>
                <p:oleObj name="Equation" r:id="rId12" imgW="44196000" imgH="8229600" progId="Equation.DSMT4">
                  <p:embed/>
                  <p:pic>
                    <p:nvPicPr>
                      <p:cNvPr id="0" name="图片 5307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78325"/>
                        <a:ext cx="48895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904" name="WordArt 32"/>
          <p:cNvSpPr>
            <a:spLocks noChangeArrowheads="1" noChangeShapeType="1" noTextEdit="1"/>
          </p:cNvSpPr>
          <p:nvPr/>
        </p:nvSpPr>
        <p:spPr bwMode="auto">
          <a:xfrm>
            <a:off x="2255323" y="1048309"/>
            <a:ext cx="4723700" cy="43730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事件独立性与条件概率的关系</a:t>
            </a:r>
          </a:p>
        </p:txBody>
      </p:sp>
      <p:sp>
        <p:nvSpPr>
          <p:cNvPr id="463905" name="WordArt 33"/>
          <p:cNvSpPr>
            <a:spLocks noChangeArrowheads="1" noChangeShapeType="1" noTextEdit="1"/>
          </p:cNvSpPr>
          <p:nvPr/>
        </p:nvSpPr>
        <p:spPr bwMode="auto">
          <a:xfrm>
            <a:off x="2017058" y="2460814"/>
            <a:ext cx="4961965" cy="39099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 err="1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r>
              <a:rPr lang="en-US" altLang="zh-CN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独立性与条件密度的关系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3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3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3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3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3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3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3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3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3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3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3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3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3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3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3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3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3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3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94" grpId="0" animBg="1"/>
      <p:bldP spid="463900" grpId="0" animBg="1"/>
      <p:bldP spid="463901" grpId="0" animBg="1"/>
      <p:bldP spid="463904" grpId="0"/>
      <p:bldP spid="46390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ChangeArrowheads="1"/>
          </p:cNvSpPr>
          <p:nvPr/>
        </p:nvSpPr>
        <p:spPr bwMode="auto">
          <a:xfrm>
            <a:off x="390140" y="745825"/>
            <a:ext cx="849132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  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背景例子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: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考虑某大学的全体学生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从其中随机抽取一个学生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分别以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X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和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Y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表示其体重和身高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.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则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X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和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Y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都是</a:t>
            </a:r>
            <a:r>
              <a:rPr lang="en-US" altLang="zh-CN" dirty="0" err="1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r.v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.,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它们都有一定的概率分布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.</a:t>
            </a:r>
          </a:p>
        </p:txBody>
      </p:sp>
      <p:sp>
        <p:nvSpPr>
          <p:cNvPr id="445445" name="Rectangle 5"/>
          <p:cNvSpPr>
            <a:spLocks noChangeArrowheads="1"/>
          </p:cNvSpPr>
          <p:nvPr/>
        </p:nvSpPr>
        <p:spPr bwMode="auto">
          <a:xfrm>
            <a:off x="534988" y="5951133"/>
            <a:ext cx="1135062" cy="519517"/>
          </a:xfrm>
          <a:prstGeom prst="rect">
            <a:avLst/>
          </a:prstGeom>
          <a:solidFill>
            <a:srgbClr val="66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体重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5448" name="Rectangle 8"/>
          <p:cNvSpPr>
            <a:spLocks noChangeArrowheads="1"/>
          </p:cNvSpPr>
          <p:nvPr/>
        </p:nvSpPr>
        <p:spPr bwMode="auto">
          <a:xfrm>
            <a:off x="2592030" y="2769225"/>
            <a:ext cx="1116013" cy="519281"/>
          </a:xfrm>
          <a:prstGeom prst="rect">
            <a:avLst/>
          </a:prstGeom>
          <a:solidFill>
            <a:srgbClr val="66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身高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445449" name="Group 9"/>
          <p:cNvGrpSpPr/>
          <p:nvPr/>
        </p:nvGrpSpPr>
        <p:grpSpPr bwMode="auto">
          <a:xfrm>
            <a:off x="4498975" y="2308225"/>
            <a:ext cx="4243388" cy="2006600"/>
            <a:chOff x="2976" y="1248"/>
            <a:chExt cx="2673" cy="1264"/>
          </a:xfrm>
        </p:grpSpPr>
        <p:pic>
          <p:nvPicPr>
            <p:cNvPr id="445450" name="Picture 10" descr="正态图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1248"/>
              <a:ext cx="1952" cy="1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5451" name="Rectangle 11"/>
            <p:cNvSpPr>
              <a:spLocks noChangeArrowheads="1"/>
            </p:cNvSpPr>
            <p:nvPr/>
          </p:nvSpPr>
          <p:spPr bwMode="auto">
            <a:xfrm>
              <a:off x="4948" y="1633"/>
              <a:ext cx="70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体重</a:t>
              </a:r>
              <a:r>
                <a:rPr lang="en-US" altLang="zh-CN" sz="2400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的分布</a:t>
              </a:r>
              <a:endParaRPr lang="zh-CN" altLang="en-US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45452" name="Group 12"/>
          <p:cNvGrpSpPr/>
          <p:nvPr/>
        </p:nvGrpSpPr>
        <p:grpSpPr bwMode="auto">
          <a:xfrm>
            <a:off x="4498975" y="4413250"/>
            <a:ext cx="4237038" cy="2057400"/>
            <a:chOff x="2928" y="2832"/>
            <a:chExt cx="2669" cy="1296"/>
          </a:xfrm>
        </p:grpSpPr>
        <p:pic>
          <p:nvPicPr>
            <p:cNvPr id="445453" name="Picture 13" descr="正态图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2832"/>
              <a:ext cx="1952" cy="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5454" name="Rectangle 14"/>
            <p:cNvSpPr>
              <a:spLocks noChangeArrowheads="1"/>
            </p:cNvSpPr>
            <p:nvPr/>
          </p:nvSpPr>
          <p:spPr bwMode="auto">
            <a:xfrm>
              <a:off x="4896" y="3248"/>
              <a:ext cx="70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身高</a:t>
              </a:r>
              <a:r>
                <a:rPr lang="en-US" altLang="zh-CN" sz="2400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的分布</a:t>
              </a:r>
              <a:endParaRPr lang="zh-CN" altLang="en-US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529410" name="Picture 2" descr="c:\users\nbkuser\appdata\roaming\360se6\User Data\temp\img_1382_1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66" y="3311525"/>
            <a:ext cx="1466902" cy="26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9412" name="Picture 4" descr="c:\users\nbkuser\appdata\roaming\360se6\User Data\temp\9168483_l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3" r="17952"/>
          <a:stretch>
            <a:fillRect/>
          </a:stretch>
        </p:blipFill>
        <p:spPr bwMode="auto">
          <a:xfrm>
            <a:off x="2297452" y="3306613"/>
            <a:ext cx="1705175" cy="26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5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5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AutoShape 2"/>
          <p:cNvSpPr>
            <a:spLocks noChangeAspect="1" noChangeArrowheads="1" noTextEdit="1"/>
          </p:cNvSpPr>
          <p:nvPr/>
        </p:nvSpPr>
        <p:spPr bwMode="auto">
          <a:xfrm>
            <a:off x="1449388" y="4483100"/>
            <a:ext cx="1570037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1107" name="WordArt 3"/>
          <p:cNvSpPr>
            <a:spLocks noChangeArrowheads="1" noChangeShapeType="1" noTextEdit="1"/>
          </p:cNvSpPr>
          <p:nvPr/>
        </p:nvSpPr>
        <p:spPr bwMode="auto">
          <a:xfrm>
            <a:off x="3124200" y="633413"/>
            <a:ext cx="3136900" cy="400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平面上的均匀分布</a:t>
            </a:r>
          </a:p>
        </p:txBody>
      </p:sp>
      <p:grpSp>
        <p:nvGrpSpPr>
          <p:cNvPr id="431108" name="Group 4"/>
          <p:cNvGrpSpPr/>
          <p:nvPr/>
        </p:nvGrpSpPr>
        <p:grpSpPr bwMode="auto">
          <a:xfrm>
            <a:off x="12700" y="1095375"/>
            <a:ext cx="9144000" cy="946150"/>
            <a:chOff x="0" y="834"/>
            <a:chExt cx="5760" cy="596"/>
          </a:xfrm>
        </p:grpSpPr>
        <p:sp>
          <p:nvSpPr>
            <p:cNvPr id="431109" name="Rectangle 5"/>
            <p:cNvSpPr>
              <a:spLocks noChangeArrowheads="1"/>
            </p:cNvSpPr>
            <p:nvPr/>
          </p:nvSpPr>
          <p:spPr bwMode="auto">
            <a:xfrm>
              <a:off x="0" y="834"/>
              <a:ext cx="576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   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设</a:t>
              </a:r>
              <a:r>
                <a:rPr lang="zh-CN" altLang="en-US" sz="1200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是平面上的有界区域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其面积为</a:t>
              </a:r>
              <a:r>
                <a:rPr lang="zh-CN" altLang="en-US" sz="1000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若             的概率密度为</a:t>
              </a:r>
            </a:p>
          </p:txBody>
        </p:sp>
        <p:graphicFrame>
          <p:nvGraphicFramePr>
            <p:cNvPr id="431110" name="Object 6"/>
            <p:cNvGraphicFramePr>
              <a:graphicFrameLocks noChangeAspect="1"/>
            </p:cNvGraphicFramePr>
            <p:nvPr/>
          </p:nvGraphicFramePr>
          <p:xfrm>
            <a:off x="771" y="890"/>
            <a:ext cx="23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352800" imgH="3657600" progId="Equation.DSMT4">
                    <p:embed/>
                  </p:oleObj>
                </mc:Choice>
                <mc:Fallback>
                  <p:oleObj name="Equation" r:id="rId2" imgW="3352800" imgH="3657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" y="890"/>
                          <a:ext cx="23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11" name="Object 7"/>
            <p:cNvGraphicFramePr>
              <a:graphicFrameLocks noChangeAspect="1"/>
            </p:cNvGraphicFramePr>
            <p:nvPr/>
          </p:nvGraphicFramePr>
          <p:xfrm>
            <a:off x="4037" y="898"/>
            <a:ext cx="27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62400" imgH="3352800" progId="Equation.DSMT4">
                    <p:embed/>
                  </p:oleObj>
                </mc:Choice>
                <mc:Fallback>
                  <p:oleObj name="Equation" r:id="rId4" imgW="3962400" imgH="33528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7" y="898"/>
                          <a:ext cx="27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12" name="Object 8"/>
            <p:cNvGraphicFramePr>
              <a:graphicFrameLocks noChangeAspect="1"/>
            </p:cNvGraphicFramePr>
            <p:nvPr/>
          </p:nvGraphicFramePr>
          <p:xfrm>
            <a:off x="4557" y="889"/>
            <a:ext cx="66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448800" imgH="4267200" progId="Equation.DSMT4">
                    <p:embed/>
                  </p:oleObj>
                </mc:Choice>
                <mc:Fallback>
                  <p:oleObj name="Equation" r:id="rId6" imgW="9448800" imgH="4267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7" y="889"/>
                          <a:ext cx="66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1113" name="Group 9"/>
          <p:cNvGrpSpPr/>
          <p:nvPr/>
        </p:nvGrpSpPr>
        <p:grpSpPr bwMode="auto">
          <a:xfrm>
            <a:off x="2778125" y="1914526"/>
            <a:ext cx="3783012" cy="1154113"/>
            <a:chOff x="1577" y="1097"/>
            <a:chExt cx="2383" cy="727"/>
          </a:xfrm>
        </p:grpSpPr>
        <p:graphicFrame>
          <p:nvGraphicFramePr>
            <p:cNvPr id="431114" name="Object 10"/>
            <p:cNvGraphicFramePr>
              <a:graphicFrameLocks noChangeAspect="1"/>
            </p:cNvGraphicFramePr>
            <p:nvPr/>
          </p:nvGraphicFramePr>
          <p:xfrm>
            <a:off x="1577" y="1097"/>
            <a:ext cx="2383" cy="7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4137600" imgH="11277600" progId="Equation.DSMT4">
                    <p:embed/>
                  </p:oleObj>
                </mc:Choice>
                <mc:Fallback>
                  <p:oleObj name="Equation" r:id="rId8" imgW="34137600" imgH="11277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7" y="1097"/>
                          <a:ext cx="2383" cy="7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1115" name="Rectangle 11"/>
            <p:cNvSpPr>
              <a:spLocks noChangeArrowheads="1"/>
            </p:cNvSpPr>
            <p:nvPr/>
          </p:nvSpPr>
          <p:spPr bwMode="auto">
            <a:xfrm>
              <a:off x="3163" y="1481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</a:p>
          </p:txBody>
        </p:sp>
      </p:grpSp>
      <p:grpSp>
        <p:nvGrpSpPr>
          <p:cNvPr id="431116" name="Group 12"/>
          <p:cNvGrpSpPr/>
          <p:nvPr/>
        </p:nvGrpSpPr>
        <p:grpSpPr bwMode="auto">
          <a:xfrm>
            <a:off x="12700" y="3017838"/>
            <a:ext cx="6848475" cy="519112"/>
            <a:chOff x="8" y="1949"/>
            <a:chExt cx="4314" cy="327"/>
          </a:xfrm>
        </p:grpSpPr>
        <p:sp>
          <p:nvSpPr>
            <p:cNvPr id="431117" name="Rectangle 13"/>
            <p:cNvSpPr>
              <a:spLocks noChangeArrowheads="1"/>
            </p:cNvSpPr>
            <p:nvPr/>
          </p:nvSpPr>
          <p:spPr bwMode="auto">
            <a:xfrm>
              <a:off x="8" y="1949"/>
              <a:ext cx="43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则称      服从区域   上的均匀分布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431118" name="Object 14"/>
            <p:cNvGraphicFramePr>
              <a:graphicFrameLocks noChangeAspect="1"/>
            </p:cNvGraphicFramePr>
            <p:nvPr/>
          </p:nvGraphicFramePr>
          <p:xfrm>
            <a:off x="532" y="1999"/>
            <a:ext cx="66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448800" imgH="4267200" progId="Equation.DSMT4">
                    <p:embed/>
                  </p:oleObj>
                </mc:Choice>
                <mc:Fallback>
                  <p:oleObj name="Equation" r:id="rId10" imgW="9448800" imgH="42672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" y="1999"/>
                          <a:ext cx="66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19" name="Object 15"/>
            <p:cNvGraphicFramePr>
              <a:graphicFrameLocks noChangeAspect="1"/>
            </p:cNvGraphicFramePr>
            <p:nvPr/>
          </p:nvGraphicFramePr>
          <p:xfrm>
            <a:off x="2179" y="2016"/>
            <a:ext cx="23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352800" imgH="3657600" progId="Equation.DSMT4">
                    <p:embed/>
                  </p:oleObj>
                </mc:Choice>
                <mc:Fallback>
                  <p:oleObj name="Equation" r:id="rId12" imgW="3352800" imgH="3657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9" y="2016"/>
                          <a:ext cx="235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1120" name="WordArt 16"/>
          <p:cNvSpPr>
            <a:spLocks noChangeArrowheads="1" noChangeShapeType="1" noTextEdit="1"/>
          </p:cNvSpPr>
          <p:nvPr/>
        </p:nvSpPr>
        <p:spPr bwMode="auto">
          <a:xfrm>
            <a:off x="2889250" y="3575050"/>
            <a:ext cx="3490913" cy="3397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均匀分布的实际背景</a:t>
            </a:r>
          </a:p>
        </p:txBody>
      </p:sp>
      <p:grpSp>
        <p:nvGrpSpPr>
          <p:cNvPr id="431121" name="Group 17"/>
          <p:cNvGrpSpPr/>
          <p:nvPr/>
        </p:nvGrpSpPr>
        <p:grpSpPr bwMode="auto">
          <a:xfrm>
            <a:off x="130968" y="3989390"/>
            <a:ext cx="9123363" cy="954088"/>
            <a:chOff x="12" y="2513"/>
            <a:chExt cx="5747" cy="601"/>
          </a:xfrm>
        </p:grpSpPr>
        <p:sp>
          <p:nvSpPr>
            <p:cNvPr id="431122" name="Rectangle 18"/>
            <p:cNvSpPr>
              <a:spLocks noChangeArrowheads="1"/>
            </p:cNvSpPr>
            <p:nvPr/>
          </p:nvSpPr>
          <p:spPr bwMode="auto">
            <a:xfrm>
              <a:off x="12" y="2513"/>
              <a:ext cx="5747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</a:t>
              </a:r>
              <a:r>
                <a:rPr lang="zh-CN" alt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若随机点          在平面区域    上</a:t>
              </a:r>
              <a:r>
                <a:rPr lang="en-US" altLang="zh-CN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"</a:t>
              </a:r>
              <a:r>
                <a:rPr lang="zh-CN" alt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等可能</a:t>
              </a:r>
              <a:r>
                <a:rPr lang="en-US" altLang="zh-CN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"</a:t>
              </a:r>
              <a:r>
                <a:rPr lang="zh-CN" alt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取值</a:t>
              </a:r>
              <a:r>
                <a:rPr lang="en-US" altLang="zh-CN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,</a:t>
              </a:r>
              <a:r>
                <a:rPr lang="zh-CN" alt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则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服从    上的均匀分布</a:t>
              </a:r>
              <a:r>
                <a:rPr lang="en-US" altLang="zh-CN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.</a:t>
              </a:r>
              <a:endPara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431123" name="Object 19"/>
            <p:cNvGraphicFramePr>
              <a:graphicFrameLocks noChangeAspect="1"/>
            </p:cNvGraphicFramePr>
            <p:nvPr/>
          </p:nvGraphicFramePr>
          <p:xfrm>
            <a:off x="1369" y="2561"/>
            <a:ext cx="661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9448800" imgH="4267200" progId="Equation.DSMT4">
                    <p:embed/>
                  </p:oleObj>
                </mc:Choice>
                <mc:Fallback>
                  <p:oleObj name="Equation" r:id="rId14" imgW="9448800" imgH="42672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9" y="2561"/>
                          <a:ext cx="661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24" name="Object 20"/>
            <p:cNvGraphicFramePr>
              <a:graphicFrameLocks noChangeAspect="1"/>
            </p:cNvGraphicFramePr>
            <p:nvPr/>
          </p:nvGraphicFramePr>
          <p:xfrm>
            <a:off x="3107" y="2576"/>
            <a:ext cx="23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352800" imgH="3657600" progId="Equation.DSMT4">
                    <p:embed/>
                  </p:oleObj>
                </mc:Choice>
                <mc:Fallback>
                  <p:oleObj name="Equation" r:id="rId16" imgW="3352800" imgH="36576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2576"/>
                          <a:ext cx="23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25" name="Object 21"/>
            <p:cNvGraphicFramePr>
              <a:graphicFrameLocks noChangeAspect="1"/>
            </p:cNvGraphicFramePr>
            <p:nvPr/>
          </p:nvGraphicFramePr>
          <p:xfrm>
            <a:off x="5051" y="2570"/>
            <a:ext cx="661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9448800" imgH="4267200" progId="Equation.DSMT4">
                    <p:embed/>
                  </p:oleObj>
                </mc:Choice>
                <mc:Fallback>
                  <p:oleObj name="Equation" r:id="rId18" imgW="9448800" imgH="42672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1" y="2570"/>
                          <a:ext cx="661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26" name="Object 22"/>
            <p:cNvGraphicFramePr>
              <a:graphicFrameLocks noChangeAspect="1"/>
            </p:cNvGraphicFramePr>
            <p:nvPr/>
          </p:nvGraphicFramePr>
          <p:xfrm>
            <a:off x="537" y="2839"/>
            <a:ext cx="23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352800" imgH="3657600" progId="Equation.DSMT4">
                    <p:embed/>
                  </p:oleObj>
                </mc:Choice>
                <mc:Fallback>
                  <p:oleObj name="Equation" r:id="rId20" imgW="3352800" imgH="36576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" y="2839"/>
                          <a:ext cx="23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1127" name="Group 23"/>
          <p:cNvGrpSpPr/>
          <p:nvPr/>
        </p:nvGrpSpPr>
        <p:grpSpPr bwMode="auto">
          <a:xfrm>
            <a:off x="19050" y="4957763"/>
            <a:ext cx="7208838" cy="1417637"/>
            <a:chOff x="4" y="3051"/>
            <a:chExt cx="4541" cy="893"/>
          </a:xfrm>
        </p:grpSpPr>
        <p:sp>
          <p:nvSpPr>
            <p:cNvPr id="431128" name="Rectangle 24"/>
            <p:cNvSpPr>
              <a:spLocks noChangeArrowheads="1"/>
            </p:cNvSpPr>
            <p:nvPr/>
          </p:nvSpPr>
          <p:spPr bwMode="auto">
            <a:xfrm>
              <a:off x="4" y="3051"/>
              <a:ext cx="4541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设雷达的圆形屏幕半径为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1,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当用雷达捕捉目标时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可认为目标出现点     在屏幕上服从圆域            上的均匀分布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  <p:sp>
          <p:nvSpPr>
            <p:cNvPr id="431129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544" y="3139"/>
              <a:ext cx="461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rgbClr val="000099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例如</a:t>
              </a:r>
            </a:p>
          </p:txBody>
        </p:sp>
        <p:graphicFrame>
          <p:nvGraphicFramePr>
            <p:cNvPr id="431130" name="Object 26"/>
            <p:cNvGraphicFramePr>
              <a:graphicFrameLocks noChangeAspect="1"/>
            </p:cNvGraphicFramePr>
            <p:nvPr/>
          </p:nvGraphicFramePr>
          <p:xfrm>
            <a:off x="3528" y="3386"/>
            <a:ext cx="65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9448800" imgH="4267200" progId="Equation.DSMT4">
                    <p:embed/>
                  </p:oleObj>
                </mc:Choice>
                <mc:Fallback>
                  <p:oleObj name="Equation" r:id="rId22" imgW="9448800" imgH="42672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8" y="3386"/>
                          <a:ext cx="658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31" name="Object 27"/>
            <p:cNvGraphicFramePr>
              <a:graphicFrameLocks noChangeAspect="1"/>
            </p:cNvGraphicFramePr>
            <p:nvPr/>
          </p:nvGraphicFramePr>
          <p:xfrm>
            <a:off x="1661" y="3630"/>
            <a:ext cx="1317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8897600" imgH="4876800" progId="Equation.DSMT4">
                    <p:embed/>
                  </p:oleObj>
                </mc:Choice>
                <mc:Fallback>
                  <p:oleObj name="Equation" r:id="rId24" imgW="18897600" imgH="48768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1" y="3630"/>
                          <a:ext cx="1317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1132" name="Group 28"/>
          <p:cNvGrpSpPr/>
          <p:nvPr/>
        </p:nvGrpSpPr>
        <p:grpSpPr bwMode="auto">
          <a:xfrm>
            <a:off x="7240588" y="4881563"/>
            <a:ext cx="1439862" cy="1439862"/>
            <a:chOff x="4561" y="3075"/>
            <a:chExt cx="907" cy="907"/>
          </a:xfrm>
        </p:grpSpPr>
        <p:sp>
          <p:nvSpPr>
            <p:cNvPr id="431133" name="Oval 29"/>
            <p:cNvSpPr>
              <a:spLocks noChangeAspect="1" noChangeArrowheads="1"/>
            </p:cNvSpPr>
            <p:nvPr/>
          </p:nvSpPr>
          <p:spPr bwMode="auto">
            <a:xfrm>
              <a:off x="4561" y="307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chemeClr val="accent2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>
                <a:lnSpc>
                  <a:spcPct val="110000"/>
                </a:lnSpc>
                <a:spcBef>
                  <a:spcPct val="0"/>
                </a:spcBef>
              </a:pPr>
              <a:endParaRPr lang="en-US" altLang="zh-CN" i="1"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endParaRPr lang="en-US" altLang="zh-CN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31134" name="Object 30"/>
            <p:cNvGraphicFramePr>
              <a:graphicFrameLocks noChangeAspect="1"/>
            </p:cNvGraphicFramePr>
            <p:nvPr/>
          </p:nvGraphicFramePr>
          <p:xfrm>
            <a:off x="4918" y="3681"/>
            <a:ext cx="23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3352800" imgH="3657600" progId="Equation.DSMT4">
                    <p:embed/>
                  </p:oleObj>
                </mc:Choice>
                <mc:Fallback>
                  <p:oleObj name="Equation" r:id="rId26" imgW="3352800" imgH="36576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8" y="3681"/>
                          <a:ext cx="234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1135" name="Oval 31"/>
          <p:cNvSpPr>
            <a:spLocks noChangeAspect="1" noChangeArrowheads="1"/>
          </p:cNvSpPr>
          <p:nvPr/>
        </p:nvSpPr>
        <p:spPr bwMode="auto">
          <a:xfrm>
            <a:off x="7608888" y="5238750"/>
            <a:ext cx="107950" cy="10795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3187806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1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1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3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1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1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1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1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3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1000"/>
                                        <p:tgtEl>
                                          <p:spTgt spid="43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1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1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7" grpId="0"/>
      <p:bldP spid="431120" grpId="0"/>
      <p:bldP spid="4311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131" name="Group 3"/>
          <p:cNvGrpSpPr/>
          <p:nvPr/>
        </p:nvGrpSpPr>
        <p:grpSpPr bwMode="auto">
          <a:xfrm>
            <a:off x="6438900" y="1873250"/>
            <a:ext cx="2674938" cy="2279649"/>
            <a:chOff x="3968" y="1524"/>
            <a:chExt cx="1685" cy="1436"/>
          </a:xfrm>
        </p:grpSpPr>
        <p:sp>
          <p:nvSpPr>
            <p:cNvPr id="432132" name="Oval 4"/>
            <p:cNvSpPr>
              <a:spLocks noChangeArrowheads="1"/>
            </p:cNvSpPr>
            <p:nvPr/>
          </p:nvSpPr>
          <p:spPr bwMode="auto">
            <a:xfrm>
              <a:off x="4232" y="1880"/>
              <a:ext cx="1008" cy="93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28575" algn="ctr">
              <a:solidFill>
                <a:srgbClr val="00B0F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2133" name="Line 5"/>
            <p:cNvSpPr>
              <a:spLocks noChangeShapeType="1"/>
            </p:cNvSpPr>
            <p:nvPr/>
          </p:nvSpPr>
          <p:spPr bwMode="auto">
            <a:xfrm>
              <a:off x="3968" y="2346"/>
              <a:ext cx="1576" cy="0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2134" name="Line 6"/>
            <p:cNvSpPr>
              <a:spLocks noChangeShapeType="1"/>
            </p:cNvSpPr>
            <p:nvPr/>
          </p:nvSpPr>
          <p:spPr bwMode="auto">
            <a:xfrm flipV="1">
              <a:off x="4736" y="1655"/>
              <a:ext cx="0" cy="1305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32135" name="Object 7"/>
            <p:cNvGraphicFramePr>
              <a:graphicFrameLocks noChangeAspect="1"/>
            </p:cNvGraphicFramePr>
            <p:nvPr/>
          </p:nvGraphicFramePr>
          <p:xfrm>
            <a:off x="4571" y="2322"/>
            <a:ext cx="189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39700" imgH="165100" progId="Equation.3">
                    <p:embed/>
                  </p:oleObj>
                </mc:Choice>
                <mc:Fallback>
                  <p:oleObj name="公式" r:id="rId3" imgW="139700" imgH="165100" progId="Equation.3">
                    <p:embed/>
                    <p:pic>
                      <p:nvPicPr>
                        <p:cNvPr id="0" name="图片 5545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1" y="2322"/>
                          <a:ext cx="189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2136" name="Object 8"/>
            <p:cNvGraphicFramePr>
              <a:graphicFrameLocks noChangeAspect="1"/>
            </p:cNvGraphicFramePr>
            <p:nvPr/>
          </p:nvGraphicFramePr>
          <p:xfrm>
            <a:off x="5373" y="2131"/>
            <a:ext cx="28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133600" imgH="2438400" progId="Equation.DSMT4">
                    <p:embed/>
                  </p:oleObj>
                </mc:Choice>
                <mc:Fallback>
                  <p:oleObj name="Equation" r:id="rId5" imgW="2133600" imgH="2438400" progId="Equation.DSMT4">
                    <p:embed/>
                    <p:pic>
                      <p:nvPicPr>
                        <p:cNvPr id="0" name="图片 5545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3" y="2131"/>
                          <a:ext cx="28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2137" name="Object 9"/>
            <p:cNvGraphicFramePr>
              <a:graphicFrameLocks noChangeAspect="1"/>
            </p:cNvGraphicFramePr>
            <p:nvPr/>
          </p:nvGraphicFramePr>
          <p:xfrm>
            <a:off x="4760" y="1524"/>
            <a:ext cx="2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133600" imgH="2743200" progId="Equation.DSMT4">
                    <p:embed/>
                  </p:oleObj>
                </mc:Choice>
                <mc:Fallback>
                  <p:oleObj name="Equation" r:id="rId7" imgW="2133600" imgH="2743200" progId="Equation.DSMT4">
                    <p:embed/>
                    <p:pic>
                      <p:nvPicPr>
                        <p:cNvPr id="0" name="图片 5545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0" y="1524"/>
                          <a:ext cx="22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2138" name="Object 10"/>
            <p:cNvGraphicFramePr>
              <a:graphicFrameLocks noChangeAspect="1"/>
            </p:cNvGraphicFramePr>
            <p:nvPr/>
          </p:nvGraphicFramePr>
          <p:xfrm>
            <a:off x="4021" y="2351"/>
            <a:ext cx="172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743200" imgH="2438400" progId="Equation.DSMT4">
                    <p:embed/>
                  </p:oleObj>
                </mc:Choice>
                <mc:Fallback>
                  <p:oleObj name="Equation" r:id="rId9" imgW="2743200" imgH="2438400" progId="Equation.DSMT4">
                    <p:embed/>
                    <p:pic>
                      <p:nvPicPr>
                        <p:cNvPr id="0" name="图片 5545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1" y="2351"/>
                          <a:ext cx="172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2139" name="Object 11"/>
            <p:cNvGraphicFramePr>
              <a:graphicFrameLocks noChangeAspect="1"/>
            </p:cNvGraphicFramePr>
            <p:nvPr/>
          </p:nvGraphicFramePr>
          <p:xfrm>
            <a:off x="4740" y="1703"/>
            <a:ext cx="142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828800" imgH="2438400" progId="Equation.DSMT4">
                    <p:embed/>
                  </p:oleObj>
                </mc:Choice>
                <mc:Fallback>
                  <p:oleObj name="Equation" r:id="rId11" imgW="1828800" imgH="2438400" progId="Equation.DSMT4">
                    <p:embed/>
                    <p:pic>
                      <p:nvPicPr>
                        <p:cNvPr id="0" name="图片 5545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1703"/>
                          <a:ext cx="142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2140" name="Object 12"/>
            <p:cNvGraphicFramePr>
              <a:graphicFrameLocks noChangeAspect="1"/>
            </p:cNvGraphicFramePr>
            <p:nvPr/>
          </p:nvGraphicFramePr>
          <p:xfrm>
            <a:off x="5223" y="2338"/>
            <a:ext cx="14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828800" imgH="2438400" progId="Equation.DSMT4">
                    <p:embed/>
                  </p:oleObj>
                </mc:Choice>
                <mc:Fallback>
                  <p:oleObj name="Equation" r:id="rId13" imgW="1828800" imgH="2438400" progId="Equation.DSMT4">
                    <p:embed/>
                    <p:pic>
                      <p:nvPicPr>
                        <p:cNvPr id="0" name="图片 5545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3" y="2338"/>
                          <a:ext cx="14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2141" name="Object 13"/>
            <p:cNvGraphicFramePr>
              <a:graphicFrameLocks noChangeAspect="1"/>
            </p:cNvGraphicFramePr>
            <p:nvPr/>
          </p:nvGraphicFramePr>
          <p:xfrm>
            <a:off x="4558" y="2791"/>
            <a:ext cx="166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743200" imgH="2438400" progId="Equation.DSMT4">
                    <p:embed/>
                  </p:oleObj>
                </mc:Choice>
                <mc:Fallback>
                  <p:oleObj name="Equation" r:id="rId15" imgW="2743200" imgH="2438400" progId="Equation.DSMT4">
                    <p:embed/>
                    <p:pic>
                      <p:nvPicPr>
                        <p:cNvPr id="0" name="图片 5545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2791"/>
                          <a:ext cx="166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2142" name="Object 14"/>
            <p:cNvGraphicFramePr>
              <a:graphicFrameLocks noChangeAspect="1"/>
            </p:cNvGraphicFramePr>
            <p:nvPr/>
          </p:nvGraphicFramePr>
          <p:xfrm>
            <a:off x="4511" y="2563"/>
            <a:ext cx="23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165100" imgH="190500" progId="Equation.3">
                    <p:embed/>
                  </p:oleObj>
                </mc:Choice>
                <mc:Fallback>
                  <p:oleObj name="公式" r:id="rId17" imgW="165100" imgH="190500" progId="Equation.3">
                    <p:embed/>
                    <p:pic>
                      <p:nvPicPr>
                        <p:cNvPr id="0" name="图片 5545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" y="2563"/>
                          <a:ext cx="23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2143" name="Line 15"/>
          <p:cNvSpPr>
            <a:spLocks noChangeShapeType="1"/>
          </p:cNvSpPr>
          <p:nvPr/>
        </p:nvSpPr>
        <p:spPr bwMode="auto">
          <a:xfrm>
            <a:off x="6694488" y="2767013"/>
            <a:ext cx="1901825" cy="0"/>
          </a:xfrm>
          <a:prstGeom prst="line">
            <a:avLst/>
          </a:prstGeom>
          <a:noFill/>
          <a:ln w="28575">
            <a:solidFill>
              <a:srgbClr val="00B0F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32144" name="Object 16"/>
          <p:cNvGraphicFramePr>
            <a:graphicFrameLocks noChangeAspect="1"/>
          </p:cNvGraphicFramePr>
          <p:nvPr/>
        </p:nvGraphicFramePr>
        <p:xfrm>
          <a:off x="7626536" y="2424953"/>
          <a:ext cx="365125" cy="39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133600" imgH="2743200" progId="Equation.DSMT4">
                  <p:embed/>
                </p:oleObj>
              </mc:Choice>
              <mc:Fallback>
                <p:oleObj name="Equation" r:id="rId19" imgW="2133600" imgH="2743200" progId="Equation.DSMT4">
                  <p:embed/>
                  <p:pic>
                    <p:nvPicPr>
                      <p:cNvPr id="0" name="图片 5545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6536" y="2424953"/>
                        <a:ext cx="365125" cy="396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45" name="Line 17"/>
          <p:cNvSpPr>
            <a:spLocks noChangeShapeType="1"/>
          </p:cNvSpPr>
          <p:nvPr/>
        </p:nvSpPr>
        <p:spPr bwMode="auto">
          <a:xfrm>
            <a:off x="7004050" y="2776538"/>
            <a:ext cx="0" cy="40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2146" name="Line 18"/>
          <p:cNvSpPr>
            <a:spLocks noChangeShapeType="1"/>
          </p:cNvSpPr>
          <p:nvPr/>
        </p:nvSpPr>
        <p:spPr bwMode="auto">
          <a:xfrm>
            <a:off x="8315325" y="2786063"/>
            <a:ext cx="0" cy="40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2149" name="WordArt 21"/>
          <p:cNvSpPr>
            <a:spLocks noChangeArrowheads="1" noChangeShapeType="1" noTextEdit="1"/>
          </p:cNvSpPr>
          <p:nvPr/>
        </p:nvSpPr>
        <p:spPr bwMode="auto">
          <a:xfrm>
            <a:off x="825500" y="1503363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chemeClr val="folHlink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32150" name="WordArt 22"/>
          <p:cNvSpPr>
            <a:spLocks noChangeArrowheads="1" noChangeShapeType="1" noTextEdit="1"/>
          </p:cNvSpPr>
          <p:nvPr/>
        </p:nvSpPr>
        <p:spPr bwMode="auto">
          <a:xfrm>
            <a:off x="825500" y="6492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32152" name="Group 24"/>
          <p:cNvGrpSpPr/>
          <p:nvPr/>
        </p:nvGrpSpPr>
        <p:grpSpPr bwMode="auto">
          <a:xfrm>
            <a:off x="1435100" y="539751"/>
            <a:ext cx="7837488" cy="523876"/>
            <a:chOff x="904" y="340"/>
            <a:chExt cx="4937" cy="330"/>
          </a:xfrm>
        </p:grpSpPr>
        <p:sp>
          <p:nvSpPr>
            <p:cNvPr id="432153" name="Rectangle 25"/>
            <p:cNvSpPr>
              <a:spLocks noChangeArrowheads="1"/>
            </p:cNvSpPr>
            <p:nvPr/>
          </p:nvSpPr>
          <p:spPr bwMode="auto">
            <a:xfrm>
              <a:off x="904" y="340"/>
              <a:ext cx="49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服从圆域            上的均匀分布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432154" name="Object 26"/>
            <p:cNvGraphicFramePr>
              <a:graphicFrameLocks noChangeAspect="1"/>
            </p:cNvGraphicFramePr>
            <p:nvPr/>
          </p:nvGraphicFramePr>
          <p:xfrm>
            <a:off x="1183" y="394"/>
            <a:ext cx="63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9144000" imgH="4267200" progId="Equation.DSMT4">
                    <p:embed/>
                  </p:oleObj>
                </mc:Choice>
                <mc:Fallback>
                  <p:oleObj name="Equation" r:id="rId21" imgW="9144000" imgH="4267200" progId="Equation.DSMT4">
                    <p:embed/>
                    <p:pic>
                      <p:nvPicPr>
                        <p:cNvPr id="0" name="图片 5545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3" y="394"/>
                          <a:ext cx="63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2155" name="Object 27"/>
            <p:cNvGraphicFramePr>
              <a:graphicFrameLocks noChangeAspect="1"/>
            </p:cNvGraphicFramePr>
            <p:nvPr/>
          </p:nvGraphicFramePr>
          <p:xfrm>
            <a:off x="2767" y="360"/>
            <a:ext cx="1363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8592800" imgH="4572000" progId="Equation.DSMT4">
                    <p:embed/>
                  </p:oleObj>
                </mc:Choice>
                <mc:Fallback>
                  <p:oleObj name="Equation" r:id="rId23" imgW="18592800" imgH="4572000" progId="Equation.DSMT4">
                    <p:embed/>
                    <p:pic>
                      <p:nvPicPr>
                        <p:cNvPr id="0" name="图片 5545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" y="360"/>
                          <a:ext cx="1363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2156" name="Group 28"/>
          <p:cNvGrpSpPr/>
          <p:nvPr/>
        </p:nvGrpSpPr>
        <p:grpSpPr bwMode="auto">
          <a:xfrm>
            <a:off x="25400" y="944562"/>
            <a:ext cx="4748213" cy="558799"/>
            <a:chOff x="16" y="595"/>
            <a:chExt cx="2991" cy="352"/>
          </a:xfrm>
        </p:grpSpPr>
        <p:sp>
          <p:nvSpPr>
            <p:cNvPr id="432157" name="Rectangle 29"/>
            <p:cNvSpPr>
              <a:spLocks noChangeArrowheads="1"/>
            </p:cNvSpPr>
            <p:nvPr/>
          </p:nvSpPr>
          <p:spPr bwMode="auto">
            <a:xfrm>
              <a:off x="16" y="595"/>
              <a:ext cx="29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求条件概率密度         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32158" name="Object 30"/>
            <p:cNvGraphicFramePr>
              <a:graphicFrameLocks noChangeAspect="1"/>
            </p:cNvGraphicFramePr>
            <p:nvPr/>
          </p:nvGraphicFramePr>
          <p:xfrm>
            <a:off x="1646" y="631"/>
            <a:ext cx="1025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3716000" imgH="4572000" progId="Equation.DSMT4">
                    <p:embed/>
                  </p:oleObj>
                </mc:Choice>
                <mc:Fallback>
                  <p:oleObj name="Equation" r:id="rId25" imgW="13716000" imgH="4572000" progId="Equation.DSMT4">
                    <p:embed/>
                    <p:pic>
                      <p:nvPicPr>
                        <p:cNvPr id="0" name="图片 5545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6" y="631"/>
                          <a:ext cx="1025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2159" name="Group 31"/>
          <p:cNvGrpSpPr/>
          <p:nvPr/>
        </p:nvGrpSpPr>
        <p:grpSpPr bwMode="auto">
          <a:xfrm>
            <a:off x="1444625" y="1327150"/>
            <a:ext cx="6972300" cy="576263"/>
            <a:chOff x="910" y="844"/>
            <a:chExt cx="4392" cy="363"/>
          </a:xfrm>
        </p:grpSpPr>
        <p:sp>
          <p:nvSpPr>
            <p:cNvPr id="432160" name="Rectangle 32"/>
            <p:cNvSpPr>
              <a:spLocks noChangeArrowheads="1"/>
            </p:cNvSpPr>
            <p:nvPr/>
          </p:nvSpPr>
          <p:spPr bwMode="auto">
            <a:xfrm>
              <a:off x="1473" y="844"/>
              <a:ext cx="3829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的密度及  的边际密度分别为</a:t>
              </a:r>
            </a:p>
          </p:txBody>
        </p:sp>
        <p:graphicFrame>
          <p:nvGraphicFramePr>
            <p:cNvPr id="432161" name="Object 33"/>
            <p:cNvGraphicFramePr>
              <a:graphicFrameLocks noChangeAspect="1"/>
            </p:cNvGraphicFramePr>
            <p:nvPr/>
          </p:nvGraphicFramePr>
          <p:xfrm>
            <a:off x="910" y="932"/>
            <a:ext cx="63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9144000" imgH="4267200" progId="Equation.DSMT4">
                    <p:embed/>
                  </p:oleObj>
                </mc:Choice>
                <mc:Fallback>
                  <p:oleObj name="Equation" r:id="rId27" imgW="9144000" imgH="4267200" progId="Equation.DSMT4">
                    <p:embed/>
                    <p:pic>
                      <p:nvPicPr>
                        <p:cNvPr id="0" name="图片 5545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0" y="932"/>
                          <a:ext cx="63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2162" name="Object 34"/>
            <p:cNvGraphicFramePr>
              <a:graphicFrameLocks noChangeAspect="1"/>
            </p:cNvGraphicFramePr>
            <p:nvPr/>
          </p:nvGraphicFramePr>
          <p:xfrm>
            <a:off x="2477" y="938"/>
            <a:ext cx="21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3048000" imgH="3352800" progId="Equation.DSMT4">
                    <p:embed/>
                  </p:oleObj>
                </mc:Choice>
                <mc:Fallback>
                  <p:oleObj name="Equation" r:id="rId29" imgW="3048000" imgH="3352800" progId="Equation.DSMT4">
                    <p:embed/>
                    <p:pic>
                      <p:nvPicPr>
                        <p:cNvPr id="0" name="图片 5545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7" y="938"/>
                          <a:ext cx="21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2163" name="Group 35"/>
          <p:cNvGrpSpPr/>
          <p:nvPr/>
        </p:nvGrpSpPr>
        <p:grpSpPr bwMode="auto">
          <a:xfrm>
            <a:off x="1911349" y="1854200"/>
            <a:ext cx="4054475" cy="917575"/>
            <a:chOff x="1672" y="1339"/>
            <a:chExt cx="2554" cy="578"/>
          </a:xfrm>
        </p:grpSpPr>
        <p:graphicFrame>
          <p:nvGraphicFramePr>
            <p:cNvPr id="432164" name="Object 36"/>
            <p:cNvGraphicFramePr>
              <a:graphicFrameLocks noChangeAspect="1"/>
            </p:cNvGraphicFramePr>
            <p:nvPr/>
          </p:nvGraphicFramePr>
          <p:xfrm>
            <a:off x="1672" y="1339"/>
            <a:ext cx="2554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36576000" imgH="8839200" progId="Equation.DSMT4">
                    <p:embed/>
                  </p:oleObj>
                </mc:Choice>
                <mc:Fallback>
                  <p:oleObj name="Equation" r:id="rId31" imgW="36576000" imgH="8839200" progId="Equation.DSMT4">
                    <p:embed/>
                    <p:pic>
                      <p:nvPicPr>
                        <p:cNvPr id="0" name="图片 5545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2" y="1339"/>
                          <a:ext cx="2554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2165" name="Rectangle 37"/>
            <p:cNvSpPr>
              <a:spLocks noChangeArrowheads="1"/>
            </p:cNvSpPr>
            <p:nvPr/>
          </p:nvSpPr>
          <p:spPr bwMode="auto">
            <a:xfrm>
              <a:off x="3336" y="1590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</a:p>
          </p:txBody>
        </p:sp>
      </p:grpSp>
      <p:graphicFrame>
        <p:nvGraphicFramePr>
          <p:cNvPr id="432166" name="Object 38"/>
          <p:cNvGraphicFramePr>
            <a:graphicFrameLocks noChangeAspect="1"/>
          </p:cNvGraphicFramePr>
          <p:nvPr/>
        </p:nvGraphicFramePr>
        <p:xfrm>
          <a:off x="2800350" y="2693117"/>
          <a:ext cx="3074988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27736800" imgH="11277600" progId="Equation.DSMT4">
                  <p:embed/>
                </p:oleObj>
              </mc:Choice>
              <mc:Fallback>
                <p:oleObj name="Equation" r:id="rId33" imgW="27736800" imgH="11277600" progId="Equation.DSMT4">
                  <p:embed/>
                  <p:pic>
                    <p:nvPicPr>
                      <p:cNvPr id="0" name="图片 554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2693117"/>
                        <a:ext cx="3074988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67" name="Object 39"/>
          <p:cNvGraphicFramePr>
            <a:graphicFrameLocks noChangeAspect="1"/>
          </p:cNvGraphicFramePr>
          <p:nvPr/>
        </p:nvGraphicFramePr>
        <p:xfrm>
          <a:off x="1997075" y="3006725"/>
          <a:ext cx="9112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8229600" imgH="4572000" progId="Equation.DSMT4">
                  <p:embed/>
                </p:oleObj>
              </mc:Choice>
              <mc:Fallback>
                <p:oleObj name="Equation" r:id="rId35" imgW="8229600" imgH="4572000" progId="Equation.DSMT4">
                  <p:embed/>
                  <p:pic>
                    <p:nvPicPr>
                      <p:cNvPr id="0" name="图片 554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3006725"/>
                        <a:ext cx="9112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96" name="Line 68"/>
          <p:cNvSpPr>
            <a:spLocks noChangeShapeType="1"/>
          </p:cNvSpPr>
          <p:nvPr/>
        </p:nvSpPr>
        <p:spPr bwMode="auto">
          <a:xfrm>
            <a:off x="6992938" y="2760663"/>
            <a:ext cx="13112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2197" name="Line 69"/>
          <p:cNvSpPr>
            <a:spLocks noChangeShapeType="1"/>
          </p:cNvSpPr>
          <p:nvPr/>
        </p:nvSpPr>
        <p:spPr bwMode="auto">
          <a:xfrm>
            <a:off x="6992938" y="2774110"/>
            <a:ext cx="13112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7" name="Group 41"/>
          <p:cNvGrpSpPr/>
          <p:nvPr/>
        </p:nvGrpSpPr>
        <p:grpSpPr bwMode="auto">
          <a:xfrm>
            <a:off x="88900" y="3829050"/>
            <a:ext cx="3586163" cy="546100"/>
            <a:chOff x="218" y="2516"/>
            <a:chExt cx="2259" cy="344"/>
          </a:xfrm>
        </p:grpSpPr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218" y="2516"/>
              <a:ext cx="22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故当        时有</a:t>
              </a:r>
            </a:p>
          </p:txBody>
        </p:sp>
        <p:graphicFrame>
          <p:nvGraphicFramePr>
            <p:cNvPr id="49" name="Object 43"/>
            <p:cNvGraphicFramePr>
              <a:graphicFrameLocks noChangeAspect="1"/>
            </p:cNvGraphicFramePr>
            <p:nvPr/>
          </p:nvGraphicFramePr>
          <p:xfrm>
            <a:off x="726" y="2586"/>
            <a:ext cx="93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13411200" imgH="4267200" progId="Equation.DSMT4">
                    <p:embed/>
                  </p:oleObj>
                </mc:Choice>
                <mc:Fallback>
                  <p:oleObj name="Equation" r:id="rId37" imgW="13411200" imgH="4267200" progId="Equation.DSMT4">
                    <p:embed/>
                    <p:pic>
                      <p:nvPicPr>
                        <p:cNvPr id="0" name="图片 5545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6" y="2586"/>
                          <a:ext cx="93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" name="Object 44"/>
          <p:cNvGraphicFramePr>
            <a:graphicFrameLocks noChangeAspect="1"/>
          </p:cNvGraphicFramePr>
          <p:nvPr/>
        </p:nvGraphicFramePr>
        <p:xfrm>
          <a:off x="1114425" y="4348163"/>
          <a:ext cx="29654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26822400" imgH="8229600" progId="Equation.DSMT4">
                  <p:embed/>
                </p:oleObj>
              </mc:Choice>
              <mc:Fallback>
                <p:oleObj name="Equation" r:id="rId39" imgW="26822400" imgH="8229600" progId="Equation.DSMT4">
                  <p:embed/>
                  <p:pic>
                    <p:nvPicPr>
                      <p:cNvPr id="0" name="图片 554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4348163"/>
                        <a:ext cx="29654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Group 45"/>
          <p:cNvGrpSpPr/>
          <p:nvPr/>
        </p:nvGrpSpPr>
        <p:grpSpPr bwMode="auto">
          <a:xfrm>
            <a:off x="4168774" y="4151313"/>
            <a:ext cx="3683000" cy="1250950"/>
            <a:chOff x="2650" y="2615"/>
            <a:chExt cx="2320" cy="788"/>
          </a:xfrm>
        </p:grpSpPr>
        <p:graphicFrame>
          <p:nvGraphicFramePr>
            <p:cNvPr id="52" name="Object 46"/>
            <p:cNvGraphicFramePr>
              <a:graphicFrameLocks noChangeAspect="1"/>
            </p:cNvGraphicFramePr>
            <p:nvPr/>
          </p:nvGraphicFramePr>
          <p:xfrm>
            <a:off x="2650" y="2615"/>
            <a:ext cx="2320" cy="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33223200" imgH="12192000" progId="Equation.DSMT4">
                    <p:embed/>
                  </p:oleObj>
                </mc:Choice>
                <mc:Fallback>
                  <p:oleObj name="Equation" r:id="rId41" imgW="33223200" imgH="12192000" progId="Equation.DSMT4">
                    <p:embed/>
                    <p:pic>
                      <p:nvPicPr>
                        <p:cNvPr id="0" name="图片 5545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0" y="2615"/>
                          <a:ext cx="2320" cy="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3950" y="3046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</a:p>
          </p:txBody>
        </p:sp>
      </p:grpSp>
      <p:grpSp>
        <p:nvGrpSpPr>
          <p:cNvPr id="54" name="Group 48"/>
          <p:cNvGrpSpPr/>
          <p:nvPr/>
        </p:nvGrpSpPr>
        <p:grpSpPr bwMode="auto">
          <a:xfrm>
            <a:off x="3675524" y="5451475"/>
            <a:ext cx="5167313" cy="1284288"/>
            <a:chOff x="1704" y="3434"/>
            <a:chExt cx="3255" cy="809"/>
          </a:xfrm>
        </p:grpSpPr>
        <p:graphicFrame>
          <p:nvGraphicFramePr>
            <p:cNvPr id="55" name="Object 49"/>
            <p:cNvGraphicFramePr>
              <a:graphicFrameLocks noChangeAspect="1"/>
            </p:cNvGraphicFramePr>
            <p:nvPr/>
          </p:nvGraphicFramePr>
          <p:xfrm>
            <a:off x="1704" y="3434"/>
            <a:ext cx="3255" cy="8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3" imgW="46634400" imgH="12496800" progId="Equation.DSMT4">
                    <p:embed/>
                  </p:oleObj>
                </mc:Choice>
                <mc:Fallback>
                  <p:oleObj name="Equation" r:id="rId43" imgW="46634400" imgH="12496800" progId="Equation.DSMT4">
                    <p:embed/>
                    <p:pic>
                      <p:nvPicPr>
                        <p:cNvPr id="0" name="图片 5545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4" y="3434"/>
                          <a:ext cx="3255" cy="8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3399" y="3894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</a:p>
          </p:txBody>
        </p:sp>
        <p:graphicFrame>
          <p:nvGraphicFramePr>
            <p:cNvPr id="57" name="Object 51"/>
            <p:cNvGraphicFramePr>
              <a:graphicFrameLocks noChangeAspect="1"/>
            </p:cNvGraphicFramePr>
            <p:nvPr/>
          </p:nvGraphicFramePr>
          <p:xfrm>
            <a:off x="3907" y="3984"/>
            <a:ext cx="21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5" imgW="3048000" imgH="3048000" progId="Equation.DSMT4">
                    <p:embed/>
                  </p:oleObj>
                </mc:Choice>
                <mc:Fallback>
                  <p:oleObj name="Equation" r:id="rId45" imgW="3048000" imgH="3048000" progId="Equation.DSMT4">
                    <p:embed/>
                    <p:pic>
                      <p:nvPicPr>
                        <p:cNvPr id="0" name="图片 5545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7" y="3984"/>
                          <a:ext cx="212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" name="Oval 56"/>
          <p:cNvSpPr>
            <a:spLocks noChangeArrowheads="1"/>
          </p:cNvSpPr>
          <p:nvPr/>
        </p:nvSpPr>
        <p:spPr bwMode="auto">
          <a:xfrm>
            <a:off x="7368988" y="4373563"/>
            <a:ext cx="357188" cy="347662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" name="Oval 57"/>
          <p:cNvSpPr>
            <a:spLocks noChangeArrowheads="1"/>
          </p:cNvSpPr>
          <p:nvPr/>
        </p:nvSpPr>
        <p:spPr bwMode="auto">
          <a:xfrm>
            <a:off x="6053138" y="4365625"/>
            <a:ext cx="357187" cy="347663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8" name="Object 62"/>
          <p:cNvGraphicFramePr>
            <a:graphicFrameLocks noChangeAspect="1"/>
          </p:cNvGraphicFramePr>
          <p:nvPr/>
        </p:nvGraphicFramePr>
        <p:xfrm>
          <a:off x="7040563" y="4972050"/>
          <a:ext cx="33655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7" imgW="3048000" imgH="3048000" progId="Equation.DSMT4">
                  <p:embed/>
                </p:oleObj>
              </mc:Choice>
              <mc:Fallback>
                <p:oleObj name="Equation" r:id="rId47" imgW="3048000" imgH="3048000" progId="Equation.DSMT4">
                  <p:embed/>
                  <p:pic>
                    <p:nvPicPr>
                      <p:cNvPr id="0" name="图片 554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0563" y="4972050"/>
                        <a:ext cx="33655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" name="组合 68"/>
          <p:cNvGrpSpPr/>
          <p:nvPr/>
        </p:nvGrpSpPr>
        <p:grpSpPr>
          <a:xfrm>
            <a:off x="-944" y="5419193"/>
            <a:ext cx="3660565" cy="1149124"/>
            <a:chOff x="-1747627" y="4270069"/>
            <a:chExt cx="3660565" cy="1149124"/>
          </a:xfrm>
        </p:grpSpPr>
        <p:sp>
          <p:nvSpPr>
            <p:cNvPr id="70" name="矩形 69"/>
            <p:cNvSpPr/>
            <p:nvPr/>
          </p:nvSpPr>
          <p:spPr bwMode="auto">
            <a:xfrm>
              <a:off x="-1747627" y="4270069"/>
              <a:ext cx="3454400" cy="1149124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735138" y="4325518"/>
              <a:ext cx="3648076" cy="1082512"/>
              <a:chOff x="-1418431" y="5632510"/>
              <a:chExt cx="3648076" cy="1082512"/>
            </a:xfrm>
          </p:grpSpPr>
          <p:graphicFrame>
            <p:nvGraphicFramePr>
              <p:cNvPr id="72" name="Object 56"/>
              <p:cNvGraphicFramePr>
                <a:graphicFrameLocks noChangeAspect="1"/>
              </p:cNvGraphicFramePr>
              <p:nvPr/>
            </p:nvGraphicFramePr>
            <p:xfrm>
              <a:off x="-1404143" y="5656323"/>
              <a:ext cx="1824038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9" imgW="16459200" imgH="4572000" progId="Equation.DSMT4">
                      <p:embed/>
                    </p:oleObj>
                  </mc:Choice>
                  <mc:Fallback>
                    <p:oleObj name="Equation" r:id="rId49" imgW="16459200" imgH="4572000" progId="Equation.DSMT4">
                      <p:embed/>
                      <p:pic>
                        <p:nvPicPr>
                          <p:cNvPr id="0" name="图片 5545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1404143" y="5656323"/>
                            <a:ext cx="1824038" cy="469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3" name="Rectangle 61"/>
              <p:cNvSpPr>
                <a:spLocks noChangeArrowheads="1"/>
              </p:cNvSpPr>
              <p:nvPr/>
            </p:nvSpPr>
            <p:spPr bwMode="auto">
              <a:xfrm>
                <a:off x="335757" y="5632510"/>
                <a:ext cx="1893888" cy="519113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与  有关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,</a:t>
                </a:r>
                <a:endPara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graphicFrame>
            <p:nvGraphicFramePr>
              <p:cNvPr id="74" name="Object 63"/>
              <p:cNvGraphicFramePr>
                <a:graphicFrameLocks noChangeAspect="1"/>
              </p:cNvGraphicFramePr>
              <p:nvPr/>
            </p:nvGraphicFramePr>
            <p:xfrm>
              <a:off x="826295" y="5757923"/>
              <a:ext cx="339725" cy="3730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1" imgW="3048000" imgH="3657600" progId="Equation.DSMT4">
                      <p:embed/>
                    </p:oleObj>
                  </mc:Choice>
                  <mc:Fallback>
                    <p:oleObj name="Equation" r:id="rId51" imgW="3048000" imgH="3657600" progId="Equation.DSMT4">
                      <p:embed/>
                      <p:pic>
                        <p:nvPicPr>
                          <p:cNvPr id="0" name="图片 5545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6295" y="5757923"/>
                            <a:ext cx="339725" cy="3730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5" name="Object 64"/>
              <p:cNvGraphicFramePr>
                <a:graphicFrameLocks noChangeAspect="1"/>
              </p:cNvGraphicFramePr>
              <p:nvPr/>
            </p:nvGraphicFramePr>
            <p:xfrm>
              <a:off x="-1418431" y="6227823"/>
              <a:ext cx="1123950" cy="403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3" imgW="10058400" imgH="3962400" progId="Equation.DSMT4">
                      <p:embed/>
                    </p:oleObj>
                  </mc:Choice>
                  <mc:Fallback>
                    <p:oleObj name="Equation" r:id="rId53" imgW="10058400" imgH="3962400" progId="Equation.DSMT4">
                      <p:embed/>
                      <p:pic>
                        <p:nvPicPr>
                          <p:cNvPr id="0" name="图片 5545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1418431" y="6227823"/>
                            <a:ext cx="1123950" cy="403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6" name="矩形 75"/>
              <p:cNvSpPr/>
              <p:nvPr/>
            </p:nvSpPr>
            <p:spPr>
              <a:xfrm>
                <a:off x="-411373" y="6105624"/>
                <a:ext cx="1447832" cy="6093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不独立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.</a:t>
                </a:r>
                <a:endParaRPr lang="zh-CN" altLang="en-US" dirty="0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3" grpId="0" animBg="1"/>
      <p:bldP spid="6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22"/>
          <p:cNvSpPr>
            <a:spLocks noChangeArrowheads="1" noChangeShapeType="1" noTextEdit="1"/>
          </p:cNvSpPr>
          <p:nvPr/>
        </p:nvSpPr>
        <p:spPr bwMode="auto">
          <a:xfrm>
            <a:off x="825500" y="6492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3" name="Group 24"/>
          <p:cNvGrpSpPr/>
          <p:nvPr/>
        </p:nvGrpSpPr>
        <p:grpSpPr bwMode="auto">
          <a:xfrm>
            <a:off x="1435100" y="539750"/>
            <a:ext cx="4811713" cy="534988"/>
            <a:chOff x="904" y="340"/>
            <a:chExt cx="3031" cy="337"/>
          </a:xfrm>
        </p:grpSpPr>
        <p:sp>
          <p:nvSpPr>
            <p:cNvPr id="4" name="Rectangle 25"/>
            <p:cNvSpPr>
              <a:spLocks noChangeArrowheads="1"/>
            </p:cNvSpPr>
            <p:nvPr/>
          </p:nvSpPr>
          <p:spPr bwMode="auto">
            <a:xfrm>
              <a:off x="904" y="340"/>
              <a:ext cx="30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</a:t>
              </a:r>
              <a:endPara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" name="Object 26"/>
            <p:cNvGraphicFramePr>
              <a:graphicFrameLocks noChangeAspect="1"/>
            </p:cNvGraphicFramePr>
            <p:nvPr/>
          </p:nvGraphicFramePr>
          <p:xfrm>
            <a:off x="1174" y="362"/>
            <a:ext cx="2637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7795200" imgH="4876800" progId="Equation.DSMT4">
                    <p:embed/>
                  </p:oleObj>
                </mc:Choice>
                <mc:Fallback>
                  <p:oleObj name="Equation" r:id="rId2" imgW="37795200" imgH="4876800" progId="Equation.DSMT4">
                    <p:embed/>
                    <p:pic>
                      <p:nvPicPr>
                        <p:cNvPr id="0" name="图片 5348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4" y="362"/>
                          <a:ext cx="2637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258416" y="3664763"/>
            <a:ext cx="4811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则经过计算可得 </a:t>
            </a:r>
            <a:endParaRPr lang="en-US" altLang="zh-CN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9" name="Object 26"/>
          <p:cNvGraphicFramePr>
            <a:graphicFrameLocks noChangeAspect="1"/>
          </p:cNvGraphicFramePr>
          <p:nvPr/>
        </p:nvGraphicFramePr>
        <p:xfrm>
          <a:off x="460375" y="4292600"/>
          <a:ext cx="15192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0" imgH="4572000" progId="Equation.DSMT4">
                  <p:embed/>
                </p:oleObj>
              </mc:Choice>
              <mc:Fallback>
                <p:oleObj name="Equation" r:id="rId4" imgW="13716000" imgH="4572000" progId="Equation.DSMT4">
                  <p:embed/>
                  <p:pic>
                    <p:nvPicPr>
                      <p:cNvPr id="0" name="图片 5348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4292600"/>
                        <a:ext cx="15192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6"/>
          <p:cNvGraphicFramePr>
            <a:graphicFrameLocks noChangeAspect="1"/>
          </p:cNvGraphicFramePr>
          <p:nvPr/>
        </p:nvGraphicFramePr>
        <p:xfrm>
          <a:off x="1908175" y="5048250"/>
          <a:ext cx="539273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500800" imgH="5791200" progId="Equation.DSMT4">
                  <p:embed/>
                </p:oleObj>
              </mc:Choice>
              <mc:Fallback>
                <p:oleObj name="Equation" r:id="rId6" imgW="44500800" imgH="5791200" progId="Equation.DSMT4">
                  <p:embed/>
                  <p:pic>
                    <p:nvPicPr>
                      <p:cNvPr id="0" name="图片 5348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048250"/>
                        <a:ext cx="5392738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322360" y="5714959"/>
            <a:ext cx="803762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即：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二维正态分布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,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给定 </a:t>
            </a:r>
            <a:r>
              <a:rPr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X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时 </a:t>
            </a:r>
            <a:r>
              <a:rPr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Y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的条件密度是一维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单变量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)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正态分布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.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998663" y="3924300"/>
          <a:ext cx="671195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312800" imgH="10668000" progId="Equation.DSMT4">
                  <p:embed/>
                </p:oleObj>
              </mc:Choice>
              <mc:Fallback>
                <p:oleObj name="Equation" r:id="rId8" imgW="64312800" imgH="10668000" progId="Equation.DSMT4">
                  <p:embed/>
                  <p:pic>
                    <p:nvPicPr>
                      <p:cNvPr id="0" name="图片 53483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98663" y="3924300"/>
                        <a:ext cx="6711950" cy="1112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19100" y="1193800"/>
          <a:ext cx="8320088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5285600" imgH="10668000" progId="Equation.DSMT4">
                  <p:embed/>
                </p:oleObj>
              </mc:Choice>
              <mc:Fallback>
                <p:oleObj name="Equation" r:id="rId10" imgW="75285600" imgH="106680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193800"/>
                        <a:ext cx="8320088" cy="11255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24138" y="2470150"/>
          <a:ext cx="3314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784800" imgH="10058400" progId="Equation.DSMT4">
                  <p:embed/>
                </p:oleObj>
              </mc:Choice>
              <mc:Fallback>
                <p:oleObj name="Equation" r:id="rId12" imgW="30784800" imgH="100584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2470150"/>
                        <a:ext cx="3314700" cy="10033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0" y="3949106"/>
            <a:ext cx="5431277" cy="8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40" y="1148808"/>
            <a:ext cx="3860806" cy="2732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5"/>
          <p:cNvSpPr>
            <a:spLocks noChangeArrowheads="1"/>
          </p:cNvSpPr>
          <p:nvPr/>
        </p:nvSpPr>
        <p:spPr bwMode="auto">
          <a:xfrm>
            <a:off x="4600911" y="628638"/>
            <a:ext cx="44871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湍流速度近似服从正态分布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4600911" y="1393748"/>
            <a:ext cx="44871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v</a:t>
            </a:r>
            <a:r>
              <a:rPr lang="en-US" altLang="zh-CN" baseline="-250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1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: 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t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时刻流速</a:t>
            </a:r>
            <a:endParaRPr lang="en-US" altLang="zh-CN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4599323" y="2002025"/>
            <a:ext cx="44871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v</a:t>
            </a:r>
            <a:r>
              <a:rPr lang="en-US" altLang="zh-CN" baseline="-250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2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: 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t 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+ </a:t>
            </a:r>
            <a:r>
              <a:rPr lang="el-GR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τ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时刻流速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同一位置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4599323" y="2841780"/>
            <a:ext cx="448710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图中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: 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给定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v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的情况下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v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2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的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条件密度及其正态拟合</a:t>
            </a:r>
            <a:endParaRPr lang="en-US" altLang="zh-CN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507436" y="4878816"/>
            <a:ext cx="82019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表明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: 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v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和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v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2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的联合分布不是二维正态分布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.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498324" y="5331499"/>
            <a:ext cx="82019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物理解释</a:t>
            </a:r>
            <a:r>
              <a:rPr lang="en-US" altLang="zh-CN" sz="24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:  </a:t>
            </a:r>
            <a:r>
              <a:rPr lang="zh-CN" altLang="en-US" sz="24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因为</a:t>
            </a:r>
            <a:r>
              <a:rPr lang="en-US" altLang="zh-CN" sz="2400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v</a:t>
            </a:r>
            <a:r>
              <a:rPr lang="en-US" altLang="zh-CN" sz="2400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和</a:t>
            </a:r>
            <a:r>
              <a:rPr lang="en-US" altLang="zh-CN" sz="2400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 </a:t>
            </a:r>
            <a:r>
              <a:rPr lang="en-US" altLang="zh-CN" sz="2400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v</a:t>
            </a:r>
            <a:r>
              <a:rPr lang="en-US" altLang="zh-CN" sz="2400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2 </a:t>
            </a:r>
            <a:r>
              <a:rPr lang="zh-CN" altLang="en-US" sz="24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的关系须遵守运动和连续性方程</a:t>
            </a:r>
            <a:endParaRPr lang="en-US" altLang="zh-CN" sz="2400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498324" y="5838486"/>
            <a:ext cx="820199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再次说明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: 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即使两个</a:t>
            </a:r>
            <a:r>
              <a:rPr lang="en-US" altLang="zh-CN" dirty="0" err="1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r.v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.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都是边际正态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它们的联合分布也不一定是正态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.</a:t>
            </a:r>
          </a:p>
        </p:txBody>
      </p:sp>
      <p:sp>
        <p:nvSpPr>
          <p:cNvPr id="12" name="WordArt 22"/>
          <p:cNvSpPr>
            <a:spLocks noChangeArrowheads="1" noChangeShapeType="1" noTextEdit="1"/>
          </p:cNvSpPr>
          <p:nvPr/>
        </p:nvSpPr>
        <p:spPr bwMode="auto">
          <a:xfrm>
            <a:off x="4066427" y="768654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2331" name="Object 27"/>
          <p:cNvGraphicFramePr>
            <a:graphicFrameLocks noChangeAspect="1"/>
          </p:cNvGraphicFramePr>
          <p:nvPr/>
        </p:nvGraphicFramePr>
        <p:xfrm>
          <a:off x="1035050" y="1314450"/>
          <a:ext cx="3351944" cy="597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079200" imgH="4572000" progId="Equation.DSMT4">
                  <p:embed/>
                </p:oleObj>
              </mc:Choice>
              <mc:Fallback>
                <p:oleObj name="Equation" r:id="rId2" imgW="24079200" imgH="4572000" progId="Equation.DSMT4">
                  <p:embed/>
                  <p:pic>
                    <p:nvPicPr>
                      <p:cNvPr id="0" name="图片 5178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1314450"/>
                        <a:ext cx="3351944" cy="597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34" name="Object 30"/>
          <p:cNvGraphicFramePr>
            <a:graphicFrameLocks noChangeAspect="1"/>
          </p:cNvGraphicFramePr>
          <p:nvPr/>
        </p:nvGraphicFramePr>
        <p:xfrm>
          <a:off x="4924425" y="1285875"/>
          <a:ext cx="32940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469600" imgH="4572000" progId="Equation.DSMT4">
                  <p:embed/>
                </p:oleObj>
              </mc:Choice>
              <mc:Fallback>
                <p:oleObj name="Equation" r:id="rId4" imgW="23469600" imgH="4572000" progId="Equation.DSMT4">
                  <p:embed/>
                  <p:pic>
                    <p:nvPicPr>
                      <p:cNvPr id="0" name="图片 5178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25" y="1285875"/>
                        <a:ext cx="329406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38" name="WordArt 34"/>
          <p:cNvSpPr>
            <a:spLocks noChangeArrowheads="1" noChangeShapeType="1" noTextEdit="1"/>
          </p:cNvSpPr>
          <p:nvPr/>
        </p:nvSpPr>
        <p:spPr bwMode="auto">
          <a:xfrm>
            <a:off x="732585" y="748145"/>
            <a:ext cx="7872412" cy="41110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随机变量的边际分布完全由它们的联合分布确定</a:t>
            </a:r>
          </a:p>
        </p:txBody>
      </p:sp>
      <p:sp>
        <p:nvSpPr>
          <p:cNvPr id="482339" name="Rectangle 35"/>
          <p:cNvSpPr>
            <a:spLocks noChangeArrowheads="1"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400" b="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</a:rPr>
              <a:t>小结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929243" y="4274705"/>
          <a:ext cx="1900237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068800" imgH="10668000" progId="Equation.DSMT4">
                  <p:embed/>
                </p:oleObj>
              </mc:Choice>
              <mc:Fallback>
                <p:oleObj name="Equation" r:id="rId6" imgW="17068800" imgH="106680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243" y="4274705"/>
                        <a:ext cx="1900237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03213" y="4175125"/>
          <a:ext cx="27035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164800" imgH="8229600" progId="Equation.DSMT4">
                  <p:embed/>
                </p:oleObj>
              </mc:Choice>
              <mc:Fallback>
                <p:oleObj name="Equation" r:id="rId8" imgW="23164800" imgH="8229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4175125"/>
                        <a:ext cx="270351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54013" y="3013075"/>
          <a:ext cx="27098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079200" imgH="8534400" progId="Equation.DSMT4">
                  <p:embed/>
                </p:oleObj>
              </mc:Choice>
              <mc:Fallback>
                <p:oleObj name="Equation" r:id="rId10" imgW="24079200" imgH="8534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3013075"/>
                        <a:ext cx="2709862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944238" y="3117850"/>
          <a:ext cx="1846262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459200" imgH="10668000" progId="Equation.DSMT4">
                  <p:embed/>
                </p:oleObj>
              </mc:Choice>
              <mc:Fallback>
                <p:oleObj name="Equation" r:id="rId12" imgW="16459200" imgH="10668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238" y="3117850"/>
                        <a:ext cx="1846262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491163" y="3098800"/>
          <a:ext cx="3452812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1089600" imgH="9448800" progId="Equation.DSMT4">
                  <p:embed/>
                </p:oleObj>
              </mc:Choice>
              <mc:Fallback>
                <p:oleObj name="Equation" r:id="rId14" imgW="31089600" imgH="9448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163" y="3098800"/>
                        <a:ext cx="3452812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543550" y="4330700"/>
          <a:ext cx="34163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0784800" imgH="9448800" progId="Equation.DSMT4">
                  <p:embed/>
                </p:oleObj>
              </mc:Choice>
              <mc:Fallback>
                <p:oleObj name="Equation" r:id="rId16" imgW="30784800" imgH="94488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4330700"/>
                        <a:ext cx="34163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WordArt 94"/>
          <p:cNvSpPr>
            <a:spLocks noChangeArrowheads="1" noChangeShapeType="1" noTextEdit="1"/>
          </p:cNvSpPr>
          <p:nvPr/>
        </p:nvSpPr>
        <p:spPr bwMode="auto">
          <a:xfrm>
            <a:off x="1176958" y="5740682"/>
            <a:ext cx="73342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定理</a:t>
            </a:r>
          </a:p>
        </p:txBody>
      </p:sp>
      <p:grpSp>
        <p:nvGrpSpPr>
          <p:cNvPr id="44" name="Group 95"/>
          <p:cNvGrpSpPr/>
          <p:nvPr/>
        </p:nvGrpSpPr>
        <p:grpSpPr bwMode="auto">
          <a:xfrm>
            <a:off x="2056433" y="5604157"/>
            <a:ext cx="6043613" cy="550862"/>
            <a:chOff x="1126" y="559"/>
            <a:chExt cx="3807" cy="347"/>
          </a:xfrm>
        </p:grpSpPr>
        <p:sp>
          <p:nvSpPr>
            <p:cNvPr id="45" name="Rectangle 96"/>
            <p:cNvSpPr>
              <a:spLocks noChangeArrowheads="1"/>
            </p:cNvSpPr>
            <p:nvPr/>
          </p:nvSpPr>
          <p:spPr bwMode="auto">
            <a:xfrm>
              <a:off x="1126" y="566"/>
              <a:ext cx="9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</a:t>
              </a:r>
            </a:p>
          </p:txBody>
        </p:sp>
        <p:graphicFrame>
          <p:nvGraphicFramePr>
            <p:cNvPr id="46" name="Object 97"/>
            <p:cNvGraphicFramePr>
              <a:graphicFrameLocks noChangeAspect="1"/>
            </p:cNvGraphicFramePr>
            <p:nvPr/>
          </p:nvGraphicFramePr>
          <p:xfrm>
            <a:off x="1396" y="591"/>
            <a:ext cx="2657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8100000" imgH="4876800" progId="Equation.DSMT4">
                    <p:embed/>
                  </p:oleObj>
                </mc:Choice>
                <mc:Fallback>
                  <p:oleObj name="Equation" r:id="rId18" imgW="38100000" imgH="4876800" progId="Equation.DSMT4">
                    <p:embed/>
                    <p:pic>
                      <p:nvPicPr>
                        <p:cNvPr id="0" name="图片 5179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" y="591"/>
                          <a:ext cx="2657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Rectangle 98"/>
            <p:cNvSpPr>
              <a:spLocks noChangeArrowheads="1"/>
            </p:cNvSpPr>
            <p:nvPr/>
          </p:nvSpPr>
          <p:spPr bwMode="auto">
            <a:xfrm>
              <a:off x="4023" y="559"/>
              <a:ext cx="9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</p:grpSp>
      <p:graphicFrame>
        <p:nvGraphicFramePr>
          <p:cNvPr id="48" name="Object 99"/>
          <p:cNvGraphicFramePr>
            <a:graphicFrameLocks noChangeAspect="1"/>
          </p:cNvGraphicFramePr>
          <p:nvPr/>
        </p:nvGraphicFramePr>
        <p:xfrm>
          <a:off x="2622550" y="6140450"/>
          <a:ext cx="46259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1757600" imgH="4876800" progId="Equation.DSMT4">
                  <p:embed/>
                </p:oleObj>
              </mc:Choice>
              <mc:Fallback>
                <p:oleObj name="Equation" r:id="rId20" imgW="41757600" imgH="4876800" progId="Equation.DSMT4">
                  <p:embed/>
                  <p:pic>
                    <p:nvPicPr>
                      <p:cNvPr id="0" name="图片 5179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6140450"/>
                        <a:ext cx="46259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WordArt 34"/>
          <p:cNvSpPr>
            <a:spLocks noChangeArrowheads="1" noChangeShapeType="1" noTextEdit="1"/>
          </p:cNvSpPr>
          <p:nvPr/>
        </p:nvSpPr>
        <p:spPr bwMode="auto">
          <a:xfrm>
            <a:off x="456373" y="2475022"/>
            <a:ext cx="3562324" cy="41110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离散型</a:t>
            </a:r>
            <a:r>
              <a:rPr lang="en-US" altLang="zh-CN" sz="3600" kern="10" dirty="0" err="1">
                <a:ln w="12700">
                  <a:solidFill>
                    <a:srgbClr val="FFFF00"/>
                  </a:solidFill>
                  <a:round/>
                </a:ln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的边际频率函数</a:t>
            </a:r>
          </a:p>
        </p:txBody>
      </p:sp>
      <p:sp>
        <p:nvSpPr>
          <p:cNvPr id="50" name="WordArt 34"/>
          <p:cNvSpPr>
            <a:spLocks noChangeArrowheads="1" noChangeShapeType="1" noTextEdit="1"/>
          </p:cNvSpPr>
          <p:nvPr/>
        </p:nvSpPr>
        <p:spPr bwMode="auto">
          <a:xfrm>
            <a:off x="5210520" y="2484750"/>
            <a:ext cx="3562324" cy="41110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连续型</a:t>
            </a:r>
            <a:r>
              <a:rPr lang="en-US" altLang="zh-CN" sz="3600" kern="10" dirty="0" err="1">
                <a:ln w="12700">
                  <a:solidFill>
                    <a:srgbClr val="FFFF00"/>
                  </a:solidFill>
                  <a:round/>
                </a:ln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的边际分布密度</a:t>
            </a:r>
          </a:p>
        </p:txBody>
      </p:sp>
      <p:grpSp>
        <p:nvGrpSpPr>
          <p:cNvPr id="51" name="Group 30"/>
          <p:cNvGrpSpPr/>
          <p:nvPr/>
        </p:nvGrpSpPr>
        <p:grpSpPr bwMode="auto">
          <a:xfrm>
            <a:off x="3609975" y="160526"/>
            <a:ext cx="1762125" cy="450850"/>
            <a:chOff x="2093" y="435"/>
            <a:chExt cx="1803" cy="187"/>
          </a:xfrm>
        </p:grpSpPr>
        <p:sp>
          <p:nvSpPr>
            <p:cNvPr id="52" name="Line 31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3" name="WordArt 32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9525">
                    <a:solidFill>
                      <a:srgbClr val="FFFFFF"/>
                    </a:solidFill>
                    <a:round/>
                  </a:ln>
                  <a:solidFill>
                    <a:srgbClr val="990000"/>
                  </a:solidFill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边际分布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8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2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2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2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2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38" grpId="0"/>
      <p:bldP spid="43" grpId="0"/>
      <p:bldP spid="49" grpId="0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39" name="Rectangle 35"/>
          <p:cNvSpPr>
            <a:spLocks noChangeArrowheads="1"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400" b="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</a:rPr>
              <a:t>小结</a:t>
            </a:r>
          </a:p>
        </p:txBody>
      </p:sp>
      <p:graphicFrame>
        <p:nvGraphicFramePr>
          <p:cNvPr id="20" name="Object 9"/>
          <p:cNvGraphicFramePr>
            <a:graphicFrameLocks noChangeAspect="1"/>
          </p:cNvGraphicFramePr>
          <p:nvPr/>
        </p:nvGraphicFramePr>
        <p:xfrm>
          <a:off x="2174875" y="1022350"/>
          <a:ext cx="46958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576000" imgH="4876800" progId="Equation.DSMT4">
                  <p:embed/>
                </p:oleObj>
              </mc:Choice>
              <mc:Fallback>
                <p:oleObj name="Equation" r:id="rId2" imgW="36576000" imgH="4876800" progId="Equation.DSMT4">
                  <p:embed/>
                  <p:pic>
                    <p:nvPicPr>
                      <p:cNvPr id="0" name="图片 5185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1022350"/>
                        <a:ext cx="46958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11"/>
          <p:cNvGrpSpPr/>
          <p:nvPr/>
        </p:nvGrpSpPr>
        <p:grpSpPr bwMode="auto">
          <a:xfrm>
            <a:off x="2015330" y="1881468"/>
            <a:ext cx="4951413" cy="1206500"/>
            <a:chOff x="2019" y="2119"/>
            <a:chExt cx="2885" cy="705"/>
          </a:xfrm>
        </p:grpSpPr>
        <p:sp>
          <p:nvSpPr>
            <p:cNvPr id="22" name="AutoShape 12"/>
            <p:cNvSpPr>
              <a:spLocks noChangeArrowheads="1"/>
            </p:cNvSpPr>
            <p:nvPr/>
          </p:nvSpPr>
          <p:spPr bwMode="auto">
            <a:xfrm>
              <a:off x="2019" y="2119"/>
              <a:ext cx="2885" cy="705"/>
            </a:xfrm>
            <a:prstGeom prst="wedgeRectCallout">
              <a:avLst>
                <a:gd name="adj1" fmla="val 5806"/>
                <a:gd name="adj2" fmla="val -82199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3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2151" y="2227"/>
              <a:ext cx="829" cy="1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这可视为在</a:t>
              </a:r>
            </a:p>
          </p:txBody>
        </p:sp>
        <p:sp>
          <p:nvSpPr>
            <p:cNvPr id="24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3057" y="2236"/>
              <a:ext cx="632" cy="1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{           }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25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3315" y="2305"/>
              <a:ext cx="115" cy="6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=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26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3141" y="2266"/>
              <a:ext cx="138" cy="1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Y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27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3474" y="2284"/>
              <a:ext cx="138" cy="1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y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28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3754" y="2228"/>
              <a:ext cx="998" cy="1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发生的条件下</a:t>
              </a:r>
            </a:p>
          </p:txBody>
        </p:sp>
        <p:sp>
          <p:nvSpPr>
            <p:cNvPr id="29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2159" y="2578"/>
              <a:ext cx="261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r.v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30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2470" y="2554"/>
              <a:ext cx="138" cy="1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X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31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2675" y="2516"/>
              <a:ext cx="829" cy="1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的概率分布</a:t>
              </a: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3548" y="2631"/>
              <a:ext cx="321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3932" y="2527"/>
              <a:ext cx="790" cy="1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FF00"/>
                  </a:solidFill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条件分布</a:t>
              </a:r>
            </a:p>
          </p:txBody>
        </p:sp>
      </p:grpSp>
      <p:grpSp>
        <p:nvGrpSpPr>
          <p:cNvPr id="34" name="Group 30"/>
          <p:cNvGrpSpPr/>
          <p:nvPr/>
        </p:nvGrpSpPr>
        <p:grpSpPr bwMode="auto">
          <a:xfrm>
            <a:off x="3609975" y="442913"/>
            <a:ext cx="1762125" cy="450850"/>
            <a:chOff x="2093" y="435"/>
            <a:chExt cx="1803" cy="187"/>
          </a:xfrm>
        </p:grpSpPr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6" name="WordArt 32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9525">
                    <a:solidFill>
                      <a:srgbClr val="FFFFFF"/>
                    </a:solidFill>
                    <a:round/>
                  </a:ln>
                  <a:solidFill>
                    <a:srgbClr val="C00000"/>
                  </a:solidFill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条件分布</a:t>
              </a: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74663" y="3656013"/>
          <a:ext cx="3489325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394400" imgH="13106400" progId="Equation.DSMT4">
                  <p:embed/>
                </p:oleObj>
              </mc:Choice>
              <mc:Fallback>
                <p:oleObj name="Equation" r:id="rId4" imgW="31394400" imgH="131064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3656013"/>
                        <a:ext cx="3489325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44513" y="5030788"/>
          <a:ext cx="3698875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223200" imgH="12496800" progId="Equation.DSMT4">
                  <p:embed/>
                </p:oleObj>
              </mc:Choice>
              <mc:Fallback>
                <p:oleObj name="Equation" r:id="rId6" imgW="33223200" imgH="124968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5030788"/>
                        <a:ext cx="3698875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313363" y="3709988"/>
          <a:ext cx="352425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699200" imgH="11887200" progId="Equation.DSMT4">
                  <p:embed/>
                </p:oleObj>
              </mc:Choice>
              <mc:Fallback>
                <p:oleObj name="Equation" r:id="rId8" imgW="31699200" imgH="11887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3709988"/>
                        <a:ext cx="352425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334000" y="5092700"/>
          <a:ext cx="3463925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089600" imgH="11887200" progId="Equation.DSMT4">
                  <p:embed/>
                </p:oleObj>
              </mc:Choice>
              <mc:Fallback>
                <p:oleObj name="Equation" r:id="rId10" imgW="31089600" imgH="11887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092700"/>
                        <a:ext cx="3463925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WordArt 34"/>
          <p:cNvSpPr>
            <a:spLocks noChangeArrowheads="1" noChangeShapeType="1" noTextEdit="1"/>
          </p:cNvSpPr>
          <p:nvPr/>
        </p:nvSpPr>
        <p:spPr bwMode="auto">
          <a:xfrm>
            <a:off x="483267" y="3249165"/>
            <a:ext cx="3562324" cy="41110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离散型</a:t>
            </a:r>
            <a:r>
              <a:rPr lang="en-US" altLang="zh-CN" sz="3600" kern="10" dirty="0" err="1">
                <a:ln w="12700">
                  <a:solidFill>
                    <a:srgbClr val="FFFF00"/>
                  </a:solidFill>
                  <a:round/>
                </a:ln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的条件频率函数</a:t>
            </a:r>
          </a:p>
        </p:txBody>
      </p:sp>
      <p:sp>
        <p:nvSpPr>
          <p:cNvPr id="42" name="WordArt 34"/>
          <p:cNvSpPr>
            <a:spLocks noChangeArrowheads="1" noChangeShapeType="1" noTextEdit="1"/>
          </p:cNvSpPr>
          <p:nvPr/>
        </p:nvSpPr>
        <p:spPr bwMode="auto">
          <a:xfrm>
            <a:off x="5086545" y="3244309"/>
            <a:ext cx="3562324" cy="41110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连续型</a:t>
            </a:r>
            <a:r>
              <a:rPr lang="en-US" altLang="zh-CN" sz="3600" kern="10" dirty="0" err="1">
                <a:ln w="12700">
                  <a:solidFill>
                    <a:srgbClr val="FFFF00"/>
                  </a:solidFill>
                  <a:round/>
                </a:ln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的条件概率密度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32" name="WordArt 32"/>
          <p:cNvSpPr>
            <a:spLocks noChangeArrowheads="1" noChangeShapeType="1" noTextEdit="1"/>
          </p:cNvSpPr>
          <p:nvPr/>
        </p:nvSpPr>
        <p:spPr bwMode="auto">
          <a:xfrm>
            <a:off x="2509520" y="907415"/>
            <a:ext cx="6020435" cy="54165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P77: 1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9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15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、补充题</a:t>
            </a:r>
          </a:p>
        </p:txBody>
      </p:sp>
      <p:sp>
        <p:nvSpPr>
          <p:cNvPr id="435233" name="WordArt 33"/>
          <p:cNvSpPr>
            <a:spLocks noChangeArrowheads="1" noChangeShapeType="1" noTextEdit="1"/>
          </p:cNvSpPr>
          <p:nvPr/>
        </p:nvSpPr>
        <p:spPr bwMode="auto">
          <a:xfrm>
            <a:off x="305435" y="797560"/>
            <a:ext cx="1910080" cy="65151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课后作业</a:t>
            </a: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" y="1748790"/>
            <a:ext cx="8983345" cy="45212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5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5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3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32" grpId="0"/>
      <p:bldP spid="4352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ChangeArrowheads="1"/>
          </p:cNvSpPr>
          <p:nvPr/>
        </p:nvSpPr>
        <p:spPr bwMode="auto">
          <a:xfrm>
            <a:off x="381000" y="1246188"/>
            <a:ext cx="8382000" cy="207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现在若限制  </a:t>
            </a:r>
            <a:r>
              <a:rPr lang="en-US" altLang="zh-CN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ea typeface="黑体" panose="02010609060101010101" pitchFamily="2" charset="-122"/>
              </a:rPr>
              <a:t>1.7&lt;</a:t>
            </a:r>
            <a:r>
              <a:rPr lang="en-US" altLang="zh-CN" i="1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ea typeface="黑体" panose="02010609060101010101" pitchFamily="2" charset="-122"/>
              </a:rPr>
              <a:t>&lt;1.8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米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),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在这个条件下去求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X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的条件分布，这就意味着要从该校的学生中把身高在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1.7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米和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1.8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米之间的那些人都挑出来，然后在挑出的学生中求其体重的分布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.</a:t>
            </a:r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395288" y="3563938"/>
            <a:ext cx="80660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这个分布与不加这个条件时的分布会很不一样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.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395288" y="4442480"/>
            <a:ext cx="85612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     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如：在条件分布中体重取大值的概率会显著增加 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4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6" grpId="0" autoUpdateAnimBg="0"/>
      <p:bldP spid="446467" grpId="0" autoUpdateAnimBg="0"/>
      <p:bldP spid="44646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WordArt 2"/>
          <p:cNvSpPr>
            <a:spLocks noChangeArrowheads="1" noChangeShapeType="1" noTextEdit="1"/>
          </p:cNvSpPr>
          <p:nvPr/>
        </p:nvSpPr>
        <p:spPr bwMode="auto">
          <a:xfrm>
            <a:off x="547688" y="962025"/>
            <a:ext cx="2379662" cy="3889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回顾条件概率</a:t>
            </a:r>
          </a:p>
        </p:txBody>
      </p:sp>
      <p:graphicFrame>
        <p:nvGraphicFramePr>
          <p:cNvPr id="422915" name="Object 3"/>
          <p:cNvGraphicFramePr>
            <a:graphicFrameLocks noChangeAspect="1"/>
          </p:cNvGraphicFramePr>
          <p:nvPr/>
        </p:nvGraphicFramePr>
        <p:xfrm>
          <a:off x="2814638" y="1441450"/>
          <a:ext cx="47545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976800" imgH="8229600" progId="Equation.DSMT4">
                  <p:embed/>
                </p:oleObj>
              </mc:Choice>
              <mc:Fallback>
                <p:oleObj name="Equation" r:id="rId3" imgW="42976800" imgH="822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1441450"/>
                        <a:ext cx="475456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2916" name="Group 4"/>
          <p:cNvGrpSpPr/>
          <p:nvPr/>
        </p:nvGrpSpPr>
        <p:grpSpPr bwMode="auto">
          <a:xfrm>
            <a:off x="103188" y="2281238"/>
            <a:ext cx="7335837" cy="547687"/>
            <a:chOff x="384" y="1428"/>
            <a:chExt cx="4621" cy="345"/>
          </a:xfrm>
        </p:grpSpPr>
        <p:sp>
          <p:nvSpPr>
            <p:cNvPr id="422917" name="Rectangle 5"/>
            <p:cNvSpPr>
              <a:spLocks noChangeArrowheads="1"/>
            </p:cNvSpPr>
            <p:nvPr/>
          </p:nvSpPr>
          <p:spPr bwMode="auto">
            <a:xfrm>
              <a:off x="384" y="1436"/>
              <a:ext cx="20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为二维</a:t>
              </a:r>
            </a:p>
          </p:txBody>
        </p:sp>
        <p:sp>
          <p:nvSpPr>
            <p:cNvPr id="422918" name="Rectangle 6"/>
            <p:cNvSpPr>
              <a:spLocks noChangeArrowheads="1"/>
            </p:cNvSpPr>
            <p:nvPr/>
          </p:nvSpPr>
          <p:spPr bwMode="auto">
            <a:xfrm>
              <a:off x="3085" y="1428"/>
              <a:ext cx="19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考虑条件概率 </a:t>
              </a:r>
            </a:p>
          </p:txBody>
        </p:sp>
        <p:graphicFrame>
          <p:nvGraphicFramePr>
            <p:cNvPr id="422919" name="Object 7"/>
            <p:cNvGraphicFramePr>
              <a:graphicFrameLocks noChangeAspect="1"/>
            </p:cNvGraphicFramePr>
            <p:nvPr/>
          </p:nvGraphicFramePr>
          <p:xfrm>
            <a:off x="636" y="1498"/>
            <a:ext cx="65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9448800" imgH="4267200" progId="Equation.DSMT4">
                    <p:embed/>
                  </p:oleObj>
                </mc:Choice>
                <mc:Fallback>
                  <p:oleObj name="Equation" r:id="rId5" imgW="9448800" imgH="4267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" y="1498"/>
                          <a:ext cx="65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2920" name="Object 8"/>
            <p:cNvGraphicFramePr>
              <a:graphicFrameLocks noChangeAspect="1"/>
            </p:cNvGraphicFramePr>
            <p:nvPr/>
          </p:nvGraphicFramePr>
          <p:xfrm>
            <a:off x="1884" y="1456"/>
            <a:ext cx="1233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7678400" imgH="4876800" progId="Equation.DSMT4">
                    <p:embed/>
                  </p:oleObj>
                </mc:Choice>
                <mc:Fallback>
                  <p:oleObj name="Equation" r:id="rId7" imgW="17678400" imgH="48768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4" y="1456"/>
                          <a:ext cx="1233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2921" name="Object 9"/>
          <p:cNvGraphicFramePr>
            <a:graphicFrameLocks noChangeAspect="1"/>
          </p:cNvGraphicFramePr>
          <p:nvPr/>
        </p:nvGraphicFramePr>
        <p:xfrm>
          <a:off x="2962275" y="2871788"/>
          <a:ext cx="40465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6576000" imgH="4876800" progId="Equation.DSMT4">
                  <p:embed/>
                </p:oleObj>
              </mc:Choice>
              <mc:Fallback>
                <p:oleObj name="Equation" r:id="rId9" imgW="36576000" imgH="4876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2871788"/>
                        <a:ext cx="404653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2923" name="Group 11"/>
          <p:cNvGrpSpPr/>
          <p:nvPr/>
        </p:nvGrpSpPr>
        <p:grpSpPr bwMode="auto">
          <a:xfrm>
            <a:off x="2501900" y="3738563"/>
            <a:ext cx="4951413" cy="1206500"/>
            <a:chOff x="2019" y="2119"/>
            <a:chExt cx="2885" cy="705"/>
          </a:xfrm>
          <a:solidFill>
            <a:schemeClr val="bg1">
              <a:lumMod val="75000"/>
            </a:schemeClr>
          </a:solidFill>
        </p:grpSpPr>
        <p:sp>
          <p:nvSpPr>
            <p:cNvPr id="422924" name="AutoShape 12"/>
            <p:cNvSpPr>
              <a:spLocks noChangeArrowheads="1"/>
            </p:cNvSpPr>
            <p:nvPr/>
          </p:nvSpPr>
          <p:spPr bwMode="auto">
            <a:xfrm>
              <a:off x="2019" y="2119"/>
              <a:ext cx="2885" cy="705"/>
            </a:xfrm>
            <a:prstGeom prst="wedgeRectCallout">
              <a:avLst>
                <a:gd name="adj1" fmla="val 5806"/>
                <a:gd name="adj2" fmla="val -82199"/>
              </a:avLst>
            </a:prstGeom>
            <a:grpFill/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22925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2151" y="2227"/>
              <a:ext cx="829" cy="196"/>
            </a:xfrm>
            <a:prstGeom prst="rect">
              <a:avLst/>
            </a:prstGeom>
            <a:grpFill/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这可视为在</a:t>
              </a:r>
            </a:p>
          </p:txBody>
        </p:sp>
        <p:sp>
          <p:nvSpPr>
            <p:cNvPr id="422926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3057" y="2236"/>
              <a:ext cx="632" cy="187"/>
            </a:xfrm>
            <a:prstGeom prst="rect">
              <a:avLst/>
            </a:prstGeom>
            <a:grpFill/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{           }</a:t>
              </a:r>
              <a:endPara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422927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3315" y="2305"/>
              <a:ext cx="115" cy="66"/>
            </a:xfrm>
            <a:prstGeom prst="rect">
              <a:avLst/>
            </a:prstGeom>
            <a:grpFill/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=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422928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3141" y="2266"/>
              <a:ext cx="138" cy="123"/>
            </a:xfrm>
            <a:prstGeom prst="rect">
              <a:avLst/>
            </a:prstGeom>
            <a:grpFill/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Y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422929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3474" y="2284"/>
              <a:ext cx="138" cy="123"/>
            </a:xfrm>
            <a:prstGeom prst="rect">
              <a:avLst/>
            </a:prstGeom>
            <a:grpFill/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y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422930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3754" y="2228"/>
              <a:ext cx="998" cy="196"/>
            </a:xfrm>
            <a:prstGeom prst="rect">
              <a:avLst/>
            </a:prstGeom>
            <a:grpFill/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发生的条件下</a:t>
              </a:r>
            </a:p>
          </p:txBody>
        </p:sp>
        <p:sp>
          <p:nvSpPr>
            <p:cNvPr id="422931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2159" y="2578"/>
              <a:ext cx="261" cy="109"/>
            </a:xfrm>
            <a:prstGeom prst="rect">
              <a:avLst/>
            </a:prstGeom>
            <a:grpFill/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r.v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422932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2470" y="2554"/>
              <a:ext cx="138" cy="133"/>
            </a:xfrm>
            <a:prstGeom prst="rect">
              <a:avLst/>
            </a:prstGeom>
            <a:grpFill/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X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422933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2675" y="2516"/>
              <a:ext cx="829" cy="196"/>
            </a:xfrm>
            <a:prstGeom prst="rect">
              <a:avLst/>
            </a:prstGeom>
            <a:grpFill/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的概率分布</a:t>
              </a:r>
            </a:p>
          </p:txBody>
        </p:sp>
        <p:sp>
          <p:nvSpPr>
            <p:cNvPr id="422934" name="Line 22"/>
            <p:cNvSpPr>
              <a:spLocks noChangeShapeType="1"/>
            </p:cNvSpPr>
            <p:nvPr/>
          </p:nvSpPr>
          <p:spPr bwMode="auto">
            <a:xfrm>
              <a:off x="3548" y="2631"/>
              <a:ext cx="321" cy="0"/>
            </a:xfrm>
            <a:prstGeom prst="line">
              <a:avLst/>
            </a:prstGeom>
            <a:grpFill/>
            <a:ln w="19050">
              <a:solidFill>
                <a:srgbClr val="FF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2935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3932" y="2527"/>
              <a:ext cx="899" cy="185"/>
            </a:xfrm>
            <a:prstGeom prst="rect">
              <a:avLst/>
            </a:prstGeom>
            <a:grpFill/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4000" kern="10" dirty="0">
                  <a:ln w="12700">
                    <a:solidFill>
                      <a:srgbClr val="FFFF00"/>
                    </a:solidFill>
                    <a:round/>
                  </a:ln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方正舒体" panose="02010601030101010101" charset="-122"/>
                  <a:ea typeface="方正舒体" panose="02010601030101010101" charset="-122"/>
                </a:rPr>
                <a:t>条件分布</a:t>
              </a:r>
            </a:p>
          </p:txBody>
        </p:sp>
      </p:grpSp>
      <p:grpSp>
        <p:nvGrpSpPr>
          <p:cNvPr id="422936" name="Group 24"/>
          <p:cNvGrpSpPr/>
          <p:nvPr/>
        </p:nvGrpSpPr>
        <p:grpSpPr bwMode="auto">
          <a:xfrm>
            <a:off x="633413" y="4994275"/>
            <a:ext cx="1284287" cy="862013"/>
            <a:chOff x="3990" y="2097"/>
            <a:chExt cx="809" cy="543"/>
          </a:xfrm>
        </p:grpSpPr>
        <p:pic>
          <p:nvPicPr>
            <p:cNvPr id="422937" name="Picture 25" descr="8_2"/>
            <p:cNvPicPr>
              <a:picLocks noChangeAspect="1" noChangeArrowheads="1" noCrop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 rot="-2104037">
              <a:off x="3990" y="2097"/>
              <a:ext cx="809" cy="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2938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4258" y="2300"/>
              <a:ext cx="254" cy="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15000">
                        <a:srgbClr val="66008F"/>
                      </a:gs>
                      <a:gs pos="32499">
                        <a:srgbClr val="BA0066"/>
                      </a:gs>
                      <a:gs pos="45000">
                        <a:srgbClr val="FF0000"/>
                      </a:gs>
                      <a:gs pos="50000">
                        <a:srgbClr val="FF8200"/>
                      </a:gs>
                      <a:gs pos="55001">
                        <a:srgbClr val="FF0000"/>
                      </a:gs>
                      <a:gs pos="67501">
                        <a:srgbClr val="BA0066"/>
                      </a:gs>
                      <a:gs pos="85000">
                        <a:srgbClr val="66008F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</p:grpSp>
      <p:sp>
        <p:nvSpPr>
          <p:cNvPr id="422939" name="Rectangle 27"/>
          <p:cNvSpPr>
            <a:spLocks noChangeArrowheads="1"/>
          </p:cNvSpPr>
          <p:nvPr/>
        </p:nvSpPr>
        <p:spPr bwMode="auto">
          <a:xfrm>
            <a:off x="1905000" y="5108575"/>
            <a:ext cx="4762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能否由条件概率定义计算</a:t>
            </a:r>
          </a:p>
        </p:txBody>
      </p:sp>
      <p:graphicFrame>
        <p:nvGraphicFramePr>
          <p:cNvPr id="422940" name="Object 28"/>
          <p:cNvGraphicFramePr>
            <a:graphicFrameLocks noChangeAspect="1"/>
          </p:cNvGraphicFramePr>
          <p:nvPr/>
        </p:nvGraphicFramePr>
        <p:xfrm>
          <a:off x="1922463" y="5648325"/>
          <a:ext cx="50609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5720000" imgH="8229600" progId="Equation.DSMT4">
                  <p:embed/>
                </p:oleObj>
              </mc:Choice>
              <mc:Fallback>
                <p:oleObj name="Equation" r:id="rId12" imgW="45720000" imgH="8229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5648325"/>
                        <a:ext cx="506095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41" name="WordArt 29"/>
          <p:cNvSpPr>
            <a:spLocks noChangeArrowheads="1" noChangeShapeType="1" noTextEdit="1"/>
          </p:cNvSpPr>
          <p:nvPr/>
        </p:nvSpPr>
        <p:spPr bwMode="auto">
          <a:xfrm>
            <a:off x="7011988" y="592931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grpSp>
        <p:nvGrpSpPr>
          <p:cNvPr id="422945" name="Group 33"/>
          <p:cNvGrpSpPr/>
          <p:nvPr/>
        </p:nvGrpSpPr>
        <p:grpSpPr bwMode="auto">
          <a:xfrm>
            <a:off x="3722291" y="611188"/>
            <a:ext cx="1884363" cy="369887"/>
            <a:chOff x="2003" y="435"/>
            <a:chExt cx="1803" cy="187"/>
          </a:xfrm>
        </p:grpSpPr>
        <p:sp>
          <p:nvSpPr>
            <p:cNvPr id="422946" name="Line 34"/>
            <p:cNvSpPr>
              <a:spLocks noChangeShapeType="1"/>
            </p:cNvSpPr>
            <p:nvPr/>
          </p:nvSpPr>
          <p:spPr bwMode="auto">
            <a:xfrm>
              <a:off x="200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2947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202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条件分布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2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2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2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2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2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2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2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2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2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2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2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2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2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4" grpId="0"/>
      <p:bldP spid="422939" grpId="0"/>
      <p:bldP spid="4229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ChangeArrowheads="1"/>
          </p:cNvSpPr>
          <p:nvPr/>
        </p:nvSpPr>
        <p:spPr bwMode="auto">
          <a:xfrm>
            <a:off x="719138" y="3135313"/>
            <a:ext cx="4500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由条件概率公式，有</a:t>
            </a:r>
          </a:p>
        </p:txBody>
      </p:sp>
      <p:grpSp>
        <p:nvGrpSpPr>
          <p:cNvPr id="423944" name="Group 8"/>
          <p:cNvGrpSpPr/>
          <p:nvPr/>
        </p:nvGrpSpPr>
        <p:grpSpPr bwMode="auto">
          <a:xfrm>
            <a:off x="774700" y="981075"/>
            <a:ext cx="3949700" cy="519113"/>
            <a:chOff x="640" y="834"/>
            <a:chExt cx="2488" cy="327"/>
          </a:xfrm>
        </p:grpSpPr>
        <p:sp>
          <p:nvSpPr>
            <p:cNvPr id="423945" name="Rectangle 9"/>
            <p:cNvSpPr>
              <a:spLocks noChangeArrowheads="1"/>
            </p:cNvSpPr>
            <p:nvPr/>
          </p:nvSpPr>
          <p:spPr bwMode="auto">
            <a:xfrm>
              <a:off x="640" y="834"/>
              <a:ext cx="2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的频率函数为</a:t>
              </a:r>
            </a:p>
          </p:txBody>
        </p:sp>
        <p:graphicFrame>
          <p:nvGraphicFramePr>
            <p:cNvPr id="423946" name="Object 10"/>
            <p:cNvGraphicFramePr>
              <a:graphicFrameLocks noChangeAspect="1"/>
            </p:cNvGraphicFramePr>
            <p:nvPr/>
          </p:nvGraphicFramePr>
          <p:xfrm>
            <a:off x="961" y="884"/>
            <a:ext cx="637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144000" imgH="4267200" progId="Equation.DSMT4">
                    <p:embed/>
                  </p:oleObj>
                </mc:Choice>
                <mc:Fallback>
                  <p:oleObj name="Equation" r:id="rId2" imgW="9144000" imgH="4267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1" y="884"/>
                          <a:ext cx="637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3947" name="Object 11"/>
          <p:cNvGraphicFramePr>
            <a:graphicFrameLocks noChangeAspect="1"/>
          </p:cNvGraphicFramePr>
          <p:nvPr/>
        </p:nvGraphicFramePr>
        <p:xfrm>
          <a:off x="2279650" y="1539875"/>
          <a:ext cx="55673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292000" imgH="4572000" progId="Equation.DSMT4">
                  <p:embed/>
                </p:oleObj>
              </mc:Choice>
              <mc:Fallback>
                <p:oleObj name="Equation" r:id="rId4" imgW="50292000" imgH="4572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1539875"/>
                        <a:ext cx="556736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3948" name="Group 12"/>
          <p:cNvGrpSpPr/>
          <p:nvPr/>
        </p:nvGrpSpPr>
        <p:grpSpPr bwMode="auto">
          <a:xfrm>
            <a:off x="-11113" y="2017715"/>
            <a:ext cx="9193213" cy="525463"/>
            <a:chOff x="169" y="1551"/>
            <a:chExt cx="5791" cy="331"/>
          </a:xfrm>
        </p:grpSpPr>
        <p:sp>
          <p:nvSpPr>
            <p:cNvPr id="423949" name="Rectangle 13"/>
            <p:cNvSpPr>
              <a:spLocks noChangeArrowheads="1"/>
            </p:cNvSpPr>
            <p:nvPr/>
          </p:nvSpPr>
          <p:spPr bwMode="auto">
            <a:xfrm>
              <a:off x="169" y="1551"/>
              <a:ext cx="5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考虑在       已发生的条件下        发生的条件概率</a:t>
              </a:r>
            </a:p>
          </p:txBody>
        </p:sp>
        <p:graphicFrame>
          <p:nvGraphicFramePr>
            <p:cNvPr id="423950" name="Object 14"/>
            <p:cNvGraphicFramePr>
              <a:graphicFrameLocks noChangeAspect="1"/>
            </p:cNvGraphicFramePr>
            <p:nvPr/>
          </p:nvGraphicFramePr>
          <p:xfrm>
            <a:off x="933" y="1587"/>
            <a:ext cx="78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277600" imgH="4572000" progId="Equation.DSMT4">
                    <p:embed/>
                  </p:oleObj>
                </mc:Choice>
                <mc:Fallback>
                  <p:oleObj name="Equation" r:id="rId6" imgW="11277600" imgH="45720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3" y="1587"/>
                          <a:ext cx="786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3951" name="Object 15"/>
            <p:cNvGraphicFramePr>
              <a:graphicFrameLocks noChangeAspect="1"/>
            </p:cNvGraphicFramePr>
            <p:nvPr/>
          </p:nvGraphicFramePr>
          <p:xfrm>
            <a:off x="3234" y="1598"/>
            <a:ext cx="91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106400" imgH="4267200" progId="Equation.DSMT4">
                    <p:embed/>
                  </p:oleObj>
                </mc:Choice>
                <mc:Fallback>
                  <p:oleObj name="Equation" r:id="rId8" imgW="13106400" imgH="42672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4" y="1598"/>
                          <a:ext cx="91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3952" name="Object 16"/>
          <p:cNvGraphicFramePr>
            <a:graphicFrameLocks noChangeAspect="1"/>
          </p:cNvGraphicFramePr>
          <p:nvPr/>
        </p:nvGraphicFramePr>
        <p:xfrm>
          <a:off x="2451100" y="2620963"/>
          <a:ext cx="45894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452800" imgH="4572000" progId="Equation.DSMT4">
                  <p:embed/>
                </p:oleObj>
              </mc:Choice>
              <mc:Fallback>
                <p:oleObj name="Equation" r:id="rId10" imgW="41452800" imgH="4572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2620963"/>
                        <a:ext cx="458946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3" name="Object 17"/>
          <p:cNvGraphicFramePr>
            <a:graphicFrameLocks noChangeAspect="1"/>
          </p:cNvGraphicFramePr>
          <p:nvPr/>
        </p:nvGraphicFramePr>
        <p:xfrm>
          <a:off x="1081088" y="3802063"/>
          <a:ext cx="503396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9682400" imgH="8839200" progId="Equation.DSMT4">
                  <p:embed/>
                </p:oleObj>
              </mc:Choice>
              <mc:Fallback>
                <p:oleObj name="Equation" r:id="rId12" imgW="49682400" imgH="8839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3802063"/>
                        <a:ext cx="5033962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4" name="Object 18"/>
          <p:cNvGraphicFramePr>
            <a:graphicFrameLocks noChangeAspect="1"/>
          </p:cNvGraphicFramePr>
          <p:nvPr/>
        </p:nvGraphicFramePr>
        <p:xfrm>
          <a:off x="6119813" y="3790950"/>
          <a:ext cx="26670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079200" imgH="8839200" progId="Equation.DSMT4">
                  <p:embed/>
                </p:oleObj>
              </mc:Choice>
              <mc:Fallback>
                <p:oleObj name="Equation" r:id="rId14" imgW="24079200" imgH="8839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3790950"/>
                        <a:ext cx="26670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3955" name="Group 19"/>
          <p:cNvGrpSpPr/>
          <p:nvPr/>
        </p:nvGrpSpPr>
        <p:grpSpPr bwMode="auto">
          <a:xfrm>
            <a:off x="3175" y="4889500"/>
            <a:ext cx="9193213" cy="527050"/>
            <a:chOff x="169" y="1551"/>
            <a:chExt cx="5791" cy="332"/>
          </a:xfrm>
        </p:grpSpPr>
        <p:sp>
          <p:nvSpPr>
            <p:cNvPr id="423956" name="Rectangle 20"/>
            <p:cNvSpPr>
              <a:spLocks noChangeArrowheads="1"/>
            </p:cNvSpPr>
            <p:nvPr/>
          </p:nvSpPr>
          <p:spPr bwMode="auto">
            <a:xfrm>
              <a:off x="169" y="1551"/>
              <a:ext cx="5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同理在       已发生的条件下       发生的条件概率</a:t>
              </a:r>
            </a:p>
          </p:txBody>
        </p:sp>
        <p:graphicFrame>
          <p:nvGraphicFramePr>
            <p:cNvPr id="423957" name="Object 21"/>
            <p:cNvGraphicFramePr>
              <a:graphicFrameLocks noChangeAspect="1"/>
            </p:cNvGraphicFramePr>
            <p:nvPr/>
          </p:nvGraphicFramePr>
          <p:xfrm>
            <a:off x="912" y="1596"/>
            <a:ext cx="82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1887200" imgH="4267200" progId="Equation.DSMT4">
                    <p:embed/>
                  </p:oleObj>
                </mc:Choice>
                <mc:Fallback>
                  <p:oleObj name="Equation" r:id="rId16" imgW="11887200" imgH="42672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596"/>
                          <a:ext cx="82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3958" name="Object 22"/>
            <p:cNvGraphicFramePr>
              <a:graphicFrameLocks noChangeAspect="1"/>
            </p:cNvGraphicFramePr>
            <p:nvPr/>
          </p:nvGraphicFramePr>
          <p:xfrm>
            <a:off x="3219" y="1588"/>
            <a:ext cx="87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496800" imgH="4572000" progId="Equation.DSMT4">
                    <p:embed/>
                  </p:oleObj>
                </mc:Choice>
                <mc:Fallback>
                  <p:oleObj name="Equation" r:id="rId18" imgW="12496800" imgH="45720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9" y="1588"/>
                          <a:ext cx="871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3959" name="Object 23"/>
          <p:cNvGraphicFramePr>
            <a:graphicFrameLocks noChangeAspect="1"/>
          </p:cNvGraphicFramePr>
          <p:nvPr/>
        </p:nvGraphicFramePr>
        <p:xfrm>
          <a:off x="1000125" y="5557838"/>
          <a:ext cx="504507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9682400" imgH="8534400" progId="Equation.DSMT4">
                  <p:embed/>
                </p:oleObj>
              </mc:Choice>
              <mc:Fallback>
                <p:oleObj name="Equation" r:id="rId20" imgW="49682400" imgH="85344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557838"/>
                        <a:ext cx="5045075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0" name="Object 24"/>
          <p:cNvGraphicFramePr>
            <a:graphicFrameLocks noChangeAspect="1"/>
          </p:cNvGraphicFramePr>
          <p:nvPr/>
        </p:nvGraphicFramePr>
        <p:xfrm>
          <a:off x="6105525" y="5561013"/>
          <a:ext cx="26987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4384000" imgH="8534400" progId="Equation.DSMT4">
                  <p:embed/>
                </p:oleObj>
              </mc:Choice>
              <mc:Fallback>
                <p:oleObj name="Equation" r:id="rId22" imgW="24384000" imgH="85344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5525" y="5561013"/>
                        <a:ext cx="26987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3988" name="Group 52"/>
          <p:cNvGrpSpPr/>
          <p:nvPr/>
        </p:nvGrpSpPr>
        <p:grpSpPr bwMode="auto">
          <a:xfrm>
            <a:off x="1708150" y="571500"/>
            <a:ext cx="6002338" cy="407988"/>
            <a:chOff x="2093" y="435"/>
            <a:chExt cx="1803" cy="187"/>
          </a:xfrm>
        </p:grpSpPr>
        <p:sp>
          <p:nvSpPr>
            <p:cNvPr id="423989" name="Line 53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chemeClr val="bg1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23990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二维离散型随机变量的条件频率函数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3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2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3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3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99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3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3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3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3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2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3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3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23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23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23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23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23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23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2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2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23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423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23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23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8" grpId="0"/>
      <p:bldP spid="42393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944" name="Group 8"/>
          <p:cNvGrpSpPr/>
          <p:nvPr/>
        </p:nvGrpSpPr>
        <p:grpSpPr bwMode="auto">
          <a:xfrm>
            <a:off x="774700" y="981075"/>
            <a:ext cx="3949700" cy="519113"/>
            <a:chOff x="640" y="834"/>
            <a:chExt cx="2488" cy="327"/>
          </a:xfrm>
        </p:grpSpPr>
        <p:sp>
          <p:nvSpPr>
            <p:cNvPr id="423945" name="Rectangle 9"/>
            <p:cNvSpPr>
              <a:spLocks noChangeArrowheads="1"/>
            </p:cNvSpPr>
            <p:nvPr/>
          </p:nvSpPr>
          <p:spPr bwMode="auto">
            <a:xfrm>
              <a:off x="640" y="834"/>
              <a:ext cx="2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的频率函数为</a:t>
              </a:r>
            </a:p>
          </p:txBody>
        </p:sp>
        <p:graphicFrame>
          <p:nvGraphicFramePr>
            <p:cNvPr id="423946" name="Object 10"/>
            <p:cNvGraphicFramePr>
              <a:graphicFrameLocks noChangeAspect="1"/>
            </p:cNvGraphicFramePr>
            <p:nvPr/>
          </p:nvGraphicFramePr>
          <p:xfrm>
            <a:off x="961" y="884"/>
            <a:ext cx="637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144000" imgH="4267200" progId="Equation.DSMT4">
                    <p:embed/>
                  </p:oleObj>
                </mc:Choice>
                <mc:Fallback>
                  <p:oleObj name="Equation" r:id="rId2" imgW="9144000" imgH="4267200" progId="Equation.DSMT4">
                    <p:embed/>
                    <p:pic>
                      <p:nvPicPr>
                        <p:cNvPr id="0" name="图片 550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1" y="884"/>
                          <a:ext cx="637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3947" name="Object 11"/>
          <p:cNvGraphicFramePr>
            <a:graphicFrameLocks noChangeAspect="1"/>
          </p:cNvGraphicFramePr>
          <p:nvPr/>
        </p:nvGraphicFramePr>
        <p:xfrm>
          <a:off x="2279650" y="1539875"/>
          <a:ext cx="55673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292000" imgH="4572000" progId="Equation.DSMT4">
                  <p:embed/>
                </p:oleObj>
              </mc:Choice>
              <mc:Fallback>
                <p:oleObj name="Equation" r:id="rId4" imgW="50292000" imgH="4572000" progId="Equation.DSMT4">
                  <p:embed/>
                  <p:pic>
                    <p:nvPicPr>
                      <p:cNvPr id="0" name="图片 550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1539875"/>
                        <a:ext cx="556736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3988" name="Group 52"/>
          <p:cNvGrpSpPr/>
          <p:nvPr/>
        </p:nvGrpSpPr>
        <p:grpSpPr bwMode="auto">
          <a:xfrm>
            <a:off x="1708150" y="571500"/>
            <a:ext cx="6002338" cy="407988"/>
            <a:chOff x="2093" y="435"/>
            <a:chExt cx="1803" cy="187"/>
          </a:xfrm>
        </p:grpSpPr>
        <p:sp>
          <p:nvSpPr>
            <p:cNvPr id="423989" name="Line 53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chemeClr val="bg1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23990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二维离散型随机变量的条件频率函数</a:t>
              </a:r>
            </a:p>
          </p:txBody>
        </p:sp>
      </p:grpSp>
      <p:sp>
        <p:nvSpPr>
          <p:cNvPr id="47" name="WordArt 26"/>
          <p:cNvSpPr>
            <a:spLocks noChangeArrowheads="1" noChangeShapeType="1" noTextEdit="1"/>
          </p:cNvSpPr>
          <p:nvPr/>
        </p:nvSpPr>
        <p:spPr bwMode="auto">
          <a:xfrm>
            <a:off x="970197" y="2028825"/>
            <a:ext cx="7112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grpSp>
        <p:nvGrpSpPr>
          <p:cNvPr id="48" name="Group 27"/>
          <p:cNvGrpSpPr/>
          <p:nvPr/>
        </p:nvGrpSpPr>
        <p:grpSpPr bwMode="auto">
          <a:xfrm>
            <a:off x="1782997" y="1906588"/>
            <a:ext cx="6824663" cy="587375"/>
            <a:chOff x="1058" y="1281"/>
            <a:chExt cx="4299" cy="370"/>
          </a:xfrm>
        </p:grpSpPr>
        <p:sp>
          <p:nvSpPr>
            <p:cNvPr id="49" name="Rectangle 28"/>
            <p:cNvSpPr>
              <a:spLocks noChangeArrowheads="1"/>
            </p:cNvSpPr>
            <p:nvPr/>
          </p:nvSpPr>
          <p:spPr bwMode="auto">
            <a:xfrm>
              <a:off x="1058" y="1294"/>
              <a:ext cx="19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对于固定的</a:t>
              </a:r>
              <a:r>
                <a:rPr lang="zh-CN" altLang="en-US" sz="10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</a:t>
              </a:r>
            </a:p>
          </p:txBody>
        </p:sp>
        <p:graphicFrame>
          <p:nvGraphicFramePr>
            <p:cNvPr id="50" name="Object 29"/>
            <p:cNvGraphicFramePr>
              <a:graphicFrameLocks noChangeAspect="1"/>
            </p:cNvGraphicFramePr>
            <p:nvPr/>
          </p:nvGraphicFramePr>
          <p:xfrm>
            <a:off x="2211" y="1345"/>
            <a:ext cx="25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657600" imgH="4267200" progId="Equation.DSMT4">
                    <p:embed/>
                  </p:oleObj>
                </mc:Choice>
                <mc:Fallback>
                  <p:oleObj name="Equation" r:id="rId6" imgW="3657600" imgH="4267200" progId="Equation.DSMT4">
                    <p:embed/>
                    <p:pic>
                      <p:nvPicPr>
                        <p:cNvPr id="0" name="图片 550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1" y="1345"/>
                          <a:ext cx="254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30"/>
            <p:cNvGraphicFramePr>
              <a:graphicFrameLocks noChangeAspect="1"/>
            </p:cNvGraphicFramePr>
            <p:nvPr/>
          </p:nvGraphicFramePr>
          <p:xfrm>
            <a:off x="2708" y="1337"/>
            <a:ext cx="182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212800" imgH="4876800" progId="Equation.DSMT4">
                    <p:embed/>
                  </p:oleObj>
                </mc:Choice>
                <mc:Fallback>
                  <p:oleObj name="Equation" r:id="rId8" imgW="26212800" imgH="4876800" progId="Equation.DSMT4">
                    <p:embed/>
                    <p:pic>
                      <p:nvPicPr>
                        <p:cNvPr id="0" name="图片 550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8" y="1337"/>
                          <a:ext cx="1828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Rectangle 31"/>
            <p:cNvSpPr>
              <a:spLocks noChangeArrowheads="1"/>
            </p:cNvSpPr>
            <p:nvPr/>
          </p:nvSpPr>
          <p:spPr bwMode="auto">
            <a:xfrm>
              <a:off x="4486" y="1281"/>
              <a:ext cx="8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则称</a:t>
              </a:r>
            </a:p>
          </p:txBody>
        </p:sp>
      </p:grpSp>
      <p:graphicFrame>
        <p:nvGraphicFramePr>
          <p:cNvPr id="53" name="Object 32"/>
          <p:cNvGraphicFramePr>
            <a:graphicFrameLocks noChangeAspect="1"/>
          </p:cNvGraphicFramePr>
          <p:nvPr/>
        </p:nvGraphicFramePr>
        <p:xfrm>
          <a:off x="1076325" y="2359025"/>
          <a:ext cx="72913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5836800" imgH="8839200" progId="Equation.DSMT4">
                  <p:embed/>
                </p:oleObj>
              </mc:Choice>
              <mc:Fallback>
                <p:oleObj name="Equation" r:id="rId10" imgW="65836800" imgH="8839200" progId="Equation.DSMT4">
                  <p:embed/>
                  <p:pic>
                    <p:nvPicPr>
                      <p:cNvPr id="0" name="图片 550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2359025"/>
                        <a:ext cx="729138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oup 33"/>
          <p:cNvGrpSpPr/>
          <p:nvPr/>
        </p:nvGrpSpPr>
        <p:grpSpPr bwMode="auto">
          <a:xfrm>
            <a:off x="92309" y="3233742"/>
            <a:ext cx="8943977" cy="549275"/>
            <a:chOff x="225" y="2737"/>
            <a:chExt cx="5634" cy="346"/>
          </a:xfrm>
        </p:grpSpPr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225" y="2737"/>
              <a:ext cx="33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为在      的条件下    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</a:t>
              </a:r>
            </a:p>
          </p:txBody>
        </p:sp>
        <p:graphicFrame>
          <p:nvGraphicFramePr>
            <p:cNvPr id="56" name="Object 35"/>
            <p:cNvGraphicFramePr>
              <a:graphicFrameLocks noChangeAspect="1"/>
            </p:cNvGraphicFramePr>
            <p:nvPr/>
          </p:nvGraphicFramePr>
          <p:xfrm>
            <a:off x="779" y="2775"/>
            <a:ext cx="61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8839200" imgH="4572000" progId="Equation.DSMT4">
                    <p:embed/>
                  </p:oleObj>
                </mc:Choice>
                <mc:Fallback>
                  <p:oleObj name="Equation" r:id="rId12" imgW="8839200" imgH="4572000" progId="Equation.DSMT4">
                    <p:embed/>
                    <p:pic>
                      <p:nvPicPr>
                        <p:cNvPr id="0" name="图片 550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" y="2775"/>
                          <a:ext cx="617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36"/>
            <p:cNvGraphicFramePr>
              <a:graphicFrameLocks noChangeAspect="1"/>
            </p:cNvGraphicFramePr>
            <p:nvPr/>
          </p:nvGraphicFramePr>
          <p:xfrm>
            <a:off x="2280" y="2799"/>
            <a:ext cx="70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0058400" imgH="3962400" progId="Equation.DSMT4">
                    <p:embed/>
                  </p:oleObj>
                </mc:Choice>
                <mc:Fallback>
                  <p:oleObj name="Equation" r:id="rId14" imgW="10058400" imgH="3962400" progId="Equation.DSMT4">
                    <p:embed/>
                    <p:pic>
                      <p:nvPicPr>
                        <p:cNvPr id="0" name="图片 550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0" y="2799"/>
                          <a:ext cx="70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Rectangle 37"/>
            <p:cNvSpPr>
              <a:spLocks noChangeArrowheads="1"/>
            </p:cNvSpPr>
            <p:nvPr/>
          </p:nvSpPr>
          <p:spPr bwMode="auto">
            <a:xfrm>
              <a:off x="3160" y="2753"/>
              <a:ext cx="269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条件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lt"/>
                  <a:ea typeface="华文新魏" panose="02010800040101010101" pitchFamily="2" charset="-122"/>
                </a:rPr>
                <a:t>(conditional)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频率函数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.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59" name="Group 38"/>
          <p:cNvGrpSpPr/>
          <p:nvPr/>
        </p:nvGrpSpPr>
        <p:grpSpPr bwMode="auto">
          <a:xfrm>
            <a:off x="884472" y="3713163"/>
            <a:ext cx="6824663" cy="571500"/>
            <a:chOff x="1058" y="1281"/>
            <a:chExt cx="4299" cy="360"/>
          </a:xfrm>
        </p:grpSpPr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1058" y="1294"/>
              <a:ext cx="19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对于固定的</a:t>
              </a:r>
              <a:r>
                <a:rPr lang="zh-CN" altLang="en-US" sz="10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</a:t>
              </a:r>
            </a:p>
          </p:txBody>
        </p:sp>
        <p:graphicFrame>
          <p:nvGraphicFramePr>
            <p:cNvPr id="61" name="Object 40"/>
            <p:cNvGraphicFramePr>
              <a:graphicFrameLocks noChangeAspect="1"/>
            </p:cNvGraphicFramePr>
            <p:nvPr/>
          </p:nvGraphicFramePr>
          <p:xfrm>
            <a:off x="2232" y="1363"/>
            <a:ext cx="21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048000" imgH="3962400" progId="Equation.DSMT4">
                    <p:embed/>
                  </p:oleObj>
                </mc:Choice>
                <mc:Fallback>
                  <p:oleObj name="Equation" r:id="rId16" imgW="3048000" imgH="3962400" progId="Equation.DSMT4">
                    <p:embed/>
                    <p:pic>
                      <p:nvPicPr>
                        <p:cNvPr id="0" name="图片 550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2" y="1363"/>
                          <a:ext cx="21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41"/>
            <p:cNvGraphicFramePr>
              <a:graphicFrameLocks noChangeAspect="1"/>
            </p:cNvGraphicFramePr>
            <p:nvPr/>
          </p:nvGraphicFramePr>
          <p:xfrm>
            <a:off x="2708" y="1346"/>
            <a:ext cx="182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6212800" imgH="4572000" progId="Equation.DSMT4">
                    <p:embed/>
                  </p:oleObj>
                </mc:Choice>
                <mc:Fallback>
                  <p:oleObj name="Equation" r:id="rId18" imgW="26212800" imgH="4572000" progId="Equation.DSMT4">
                    <p:embed/>
                    <p:pic>
                      <p:nvPicPr>
                        <p:cNvPr id="0" name="图片 550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8" y="1346"/>
                          <a:ext cx="1828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Rectangle 42"/>
            <p:cNvSpPr>
              <a:spLocks noChangeArrowheads="1"/>
            </p:cNvSpPr>
            <p:nvPr/>
          </p:nvSpPr>
          <p:spPr bwMode="auto">
            <a:xfrm>
              <a:off x="4486" y="1281"/>
              <a:ext cx="8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则称</a:t>
              </a:r>
            </a:p>
          </p:txBody>
        </p:sp>
      </p:grpSp>
      <p:grpSp>
        <p:nvGrpSpPr>
          <p:cNvPr id="65" name="Group 44"/>
          <p:cNvGrpSpPr/>
          <p:nvPr/>
        </p:nvGrpSpPr>
        <p:grpSpPr bwMode="auto">
          <a:xfrm>
            <a:off x="92945" y="5076821"/>
            <a:ext cx="8931274" cy="549275"/>
            <a:chOff x="225" y="2737"/>
            <a:chExt cx="5626" cy="346"/>
          </a:xfrm>
        </p:grpSpPr>
        <p:sp>
          <p:nvSpPr>
            <p:cNvPr id="66" name="Rectangle 45"/>
            <p:cNvSpPr>
              <a:spLocks noChangeArrowheads="1"/>
            </p:cNvSpPr>
            <p:nvPr/>
          </p:nvSpPr>
          <p:spPr bwMode="auto">
            <a:xfrm>
              <a:off x="225" y="2737"/>
              <a:ext cx="33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为在      的条件下    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</a:t>
              </a:r>
            </a:p>
          </p:txBody>
        </p:sp>
        <p:graphicFrame>
          <p:nvGraphicFramePr>
            <p:cNvPr id="67" name="Object 46"/>
            <p:cNvGraphicFramePr>
              <a:graphicFrameLocks noChangeAspect="1"/>
            </p:cNvGraphicFramePr>
            <p:nvPr/>
          </p:nvGraphicFramePr>
          <p:xfrm>
            <a:off x="748" y="2785"/>
            <a:ext cx="681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9753600" imgH="4267200" progId="Equation.DSMT4">
                    <p:embed/>
                  </p:oleObj>
                </mc:Choice>
                <mc:Fallback>
                  <p:oleObj name="Equation" r:id="rId20" imgW="9753600" imgH="4267200" progId="Equation.DSMT4">
                    <p:embed/>
                    <p:pic>
                      <p:nvPicPr>
                        <p:cNvPr id="0" name="图片 550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785"/>
                          <a:ext cx="681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Object 47"/>
            <p:cNvGraphicFramePr>
              <a:graphicFrameLocks noChangeAspect="1"/>
            </p:cNvGraphicFramePr>
            <p:nvPr/>
          </p:nvGraphicFramePr>
          <p:xfrm>
            <a:off x="2290" y="2799"/>
            <a:ext cx="68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9753600" imgH="3962400" progId="Equation.DSMT4">
                    <p:embed/>
                  </p:oleObj>
                </mc:Choice>
                <mc:Fallback>
                  <p:oleObj name="Equation" r:id="rId22" imgW="9753600" imgH="3962400" progId="Equation.DSMT4">
                    <p:embed/>
                    <p:pic>
                      <p:nvPicPr>
                        <p:cNvPr id="0" name="图片 550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2799"/>
                          <a:ext cx="68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Rectangle 48"/>
            <p:cNvSpPr>
              <a:spLocks noChangeArrowheads="1"/>
            </p:cNvSpPr>
            <p:nvPr/>
          </p:nvSpPr>
          <p:spPr bwMode="auto">
            <a:xfrm>
              <a:off x="3160" y="2753"/>
              <a:ext cx="26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lt"/>
                  <a:ea typeface="华文新魏" panose="02010800040101010101" pitchFamily="2" charset="-122"/>
                </a:rPr>
                <a:t>条件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lt"/>
                  <a:ea typeface="华文新魏" panose="02010800040101010101" pitchFamily="2" charset="-122"/>
                </a:rPr>
                <a:t>(conditional)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lt"/>
                  <a:ea typeface="华文新魏" panose="02010800040101010101" pitchFamily="2" charset="-122"/>
                </a:rPr>
                <a:t>频率函数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lt"/>
                  <a:ea typeface="华文新魏" panose="02010800040101010101" pitchFamily="2" charset="-122"/>
                </a:rPr>
                <a:t>.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华文新魏" panose="02010800040101010101" pitchFamily="2" charset="-122"/>
              </a:endParaRPr>
            </a:p>
          </p:txBody>
        </p:sp>
      </p:grp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71550" y="4114165"/>
          <a:ext cx="5526405" cy="1021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760095" imgH="628015" progId="Equation.KSEE3">
                  <p:embed/>
                </p:oleObj>
              </mc:Choice>
              <mc:Fallback>
                <p:oleObj r:id="rId24" imgW="760095" imgH="62801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71550" y="4114165"/>
                        <a:ext cx="5526405" cy="1021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54165" y="4465955"/>
          <a:ext cx="1713865" cy="42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698500" imgH="203200" progId="Equation.KSEE3">
                  <p:embed/>
                </p:oleObj>
              </mc:Choice>
              <mc:Fallback>
                <p:oleObj r:id="rId26" imgW="6985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654165" y="4465955"/>
                        <a:ext cx="1713865" cy="42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986" name="Group 26"/>
          <p:cNvGrpSpPr/>
          <p:nvPr/>
        </p:nvGrpSpPr>
        <p:grpSpPr bwMode="auto">
          <a:xfrm>
            <a:off x="-3175" y="3878263"/>
            <a:ext cx="8080375" cy="519112"/>
            <a:chOff x="-2" y="2427"/>
            <a:chExt cx="5090" cy="327"/>
          </a:xfrm>
        </p:grpSpPr>
        <p:sp>
          <p:nvSpPr>
            <p:cNvPr id="424987" name="Rectangle 27"/>
            <p:cNvSpPr>
              <a:spLocks noChangeArrowheads="1"/>
            </p:cNvSpPr>
            <p:nvPr/>
          </p:nvSpPr>
          <p:spPr bwMode="auto">
            <a:xfrm>
              <a:off x="-2" y="2427"/>
              <a:ext cx="50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</a:rPr>
                <a:t>故在         的条件下     取到四个数字的概率是</a:t>
              </a:r>
            </a:p>
          </p:txBody>
        </p:sp>
        <p:graphicFrame>
          <p:nvGraphicFramePr>
            <p:cNvPr id="424988" name="Object 28"/>
            <p:cNvGraphicFramePr>
              <a:graphicFrameLocks noChangeAspect="1"/>
            </p:cNvGraphicFramePr>
            <p:nvPr/>
          </p:nvGraphicFramePr>
          <p:xfrm>
            <a:off x="533" y="2501"/>
            <a:ext cx="55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7924800" imgH="3657600" progId="Equation.DSMT4">
                    <p:embed/>
                  </p:oleObj>
                </mc:Choice>
                <mc:Fallback>
                  <p:oleObj name="Equation" r:id="rId3" imgW="7924800" imgH="36576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" y="2501"/>
                          <a:ext cx="55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4989" name="Object 29"/>
            <p:cNvGraphicFramePr>
              <a:graphicFrameLocks noChangeAspect="1"/>
            </p:cNvGraphicFramePr>
            <p:nvPr/>
          </p:nvGraphicFramePr>
          <p:xfrm>
            <a:off x="1983" y="2488"/>
            <a:ext cx="38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5486400" imgH="3657600" progId="Equation.DSMT4">
                    <p:embed/>
                  </p:oleObj>
                </mc:Choice>
                <mc:Fallback>
                  <p:oleObj name="Equation" r:id="rId5" imgW="5486400" imgH="36576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3" y="2488"/>
                          <a:ext cx="38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4963" name="Group 3"/>
          <p:cNvGrpSpPr/>
          <p:nvPr/>
        </p:nvGrpSpPr>
        <p:grpSpPr bwMode="auto">
          <a:xfrm>
            <a:off x="-12700" y="511175"/>
            <a:ext cx="9175751" cy="1384301"/>
            <a:chOff x="-8" y="322"/>
            <a:chExt cx="5780" cy="872"/>
          </a:xfrm>
        </p:grpSpPr>
        <p:sp>
          <p:nvSpPr>
            <p:cNvPr id="424965" name="Rectangle 5"/>
            <p:cNvSpPr>
              <a:spLocks noChangeArrowheads="1"/>
            </p:cNvSpPr>
            <p:nvPr/>
          </p:nvSpPr>
          <p:spPr bwMode="auto">
            <a:xfrm>
              <a:off x="-8" y="322"/>
              <a:ext cx="5752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lang="zh-CN" altLang="en-US" sz="18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从      四个数中等可能取值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又设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从     中等可能取值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问当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Y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取到数字 的时候，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X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取四个数字的可能性各是多少？</a:t>
              </a:r>
            </a:p>
          </p:txBody>
        </p:sp>
        <p:graphicFrame>
          <p:nvGraphicFramePr>
            <p:cNvPr id="424964" name="Object 4"/>
            <p:cNvGraphicFramePr>
              <a:graphicFrameLocks noChangeAspect="1"/>
            </p:cNvGraphicFramePr>
            <p:nvPr/>
          </p:nvGraphicFramePr>
          <p:xfrm>
            <a:off x="1901" y="377"/>
            <a:ext cx="7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0668000" imgH="3962400" progId="Equation.DSMT4">
                    <p:embed/>
                  </p:oleObj>
                </mc:Choice>
                <mc:Fallback>
                  <p:oleObj name="Equation" r:id="rId7" imgW="10668000" imgH="39624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1" y="377"/>
                          <a:ext cx="7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4966" name="Object 6"/>
            <p:cNvGraphicFramePr>
              <a:graphicFrameLocks noChangeAspect="1"/>
            </p:cNvGraphicFramePr>
            <p:nvPr/>
          </p:nvGraphicFramePr>
          <p:xfrm>
            <a:off x="1196" y="376"/>
            <a:ext cx="55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7924800" imgH="3657600" progId="Equation.DSMT4">
                    <p:embed/>
                  </p:oleObj>
                </mc:Choice>
                <mc:Fallback>
                  <p:oleObj name="Equation" r:id="rId9" imgW="7924800" imgH="3657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376"/>
                          <a:ext cx="55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4967" name="Object 7"/>
            <p:cNvGraphicFramePr>
              <a:graphicFrameLocks noChangeAspect="1"/>
            </p:cNvGraphicFramePr>
            <p:nvPr/>
          </p:nvGraphicFramePr>
          <p:xfrm>
            <a:off x="5220" y="377"/>
            <a:ext cx="55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7924800" imgH="3657600" progId="Equation.DSMT4">
                    <p:embed/>
                  </p:oleObj>
                </mc:Choice>
                <mc:Fallback>
                  <p:oleObj name="Equation" r:id="rId11" imgW="7924800" imgH="3657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0" y="377"/>
                          <a:ext cx="55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4968" name="Object 8"/>
            <p:cNvGraphicFramePr>
              <a:graphicFrameLocks noChangeAspect="1"/>
            </p:cNvGraphicFramePr>
            <p:nvPr/>
          </p:nvGraphicFramePr>
          <p:xfrm>
            <a:off x="257" y="655"/>
            <a:ext cx="57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8229600" imgH="3352800" progId="Equation.DSMT4">
                    <p:embed/>
                  </p:oleObj>
                </mc:Choice>
                <mc:Fallback>
                  <p:oleObj name="Equation" r:id="rId13" imgW="8229600" imgH="33528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" y="655"/>
                          <a:ext cx="57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496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9333367"/>
                </p:ext>
              </p:extLst>
            </p:nvPr>
          </p:nvGraphicFramePr>
          <p:xfrm>
            <a:off x="3743" y="651"/>
            <a:ext cx="19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743200" imgH="3657600" progId="Equation.DSMT4">
                    <p:embed/>
                  </p:oleObj>
                </mc:Choice>
                <mc:Fallback>
                  <p:oleObj name="Equation" r:id="rId15" imgW="2743200" imgH="3657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3" y="651"/>
                          <a:ext cx="19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4962" name="WordArt 2"/>
          <p:cNvSpPr>
            <a:spLocks noChangeArrowheads="1" noChangeShapeType="1" noTextEdit="1"/>
          </p:cNvSpPr>
          <p:nvPr/>
        </p:nvSpPr>
        <p:spPr bwMode="auto">
          <a:xfrm>
            <a:off x="825500" y="1897063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chemeClr val="folHlink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24970" name="WordArt 10"/>
          <p:cNvSpPr>
            <a:spLocks noChangeArrowheads="1" noChangeShapeType="1" noTextEdit="1"/>
          </p:cNvSpPr>
          <p:nvPr/>
        </p:nvSpPr>
        <p:spPr bwMode="auto">
          <a:xfrm>
            <a:off x="825500" y="6492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24971" name="Group 11"/>
          <p:cNvGrpSpPr/>
          <p:nvPr/>
        </p:nvGrpSpPr>
        <p:grpSpPr bwMode="auto">
          <a:xfrm>
            <a:off x="1411288" y="1784348"/>
            <a:ext cx="7325306" cy="523875"/>
            <a:chOff x="496" y="1491"/>
            <a:chExt cx="4360" cy="330"/>
          </a:xfrm>
        </p:grpSpPr>
        <p:sp>
          <p:nvSpPr>
            <p:cNvPr id="424972" name="Rectangle 12"/>
            <p:cNvSpPr>
              <a:spLocks noChangeArrowheads="1"/>
            </p:cNvSpPr>
            <p:nvPr/>
          </p:nvSpPr>
          <p:spPr bwMode="auto">
            <a:xfrm>
              <a:off x="496" y="1491"/>
              <a:ext cx="43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</a:rPr>
                <a:t>由</a:t>
              </a:r>
              <a:r>
                <a:rPr lang="en-US" altLang="zh-CN" b="0" dirty="0">
                  <a:solidFill>
                    <a:schemeClr val="bg2"/>
                  </a:solidFill>
                </a:rPr>
                <a:t>§2</a:t>
              </a:r>
              <a:r>
                <a:rPr lang="zh-CN" altLang="en-US" dirty="0">
                  <a:solidFill>
                    <a:schemeClr val="bg2"/>
                  </a:solidFill>
                </a:rPr>
                <a:t>例             的频率函数及边际频率函数为</a:t>
              </a:r>
            </a:p>
          </p:txBody>
        </p:sp>
        <p:graphicFrame>
          <p:nvGraphicFramePr>
            <p:cNvPr id="424973" name="Object 13"/>
            <p:cNvGraphicFramePr>
              <a:graphicFrameLocks noChangeAspect="1"/>
            </p:cNvGraphicFramePr>
            <p:nvPr/>
          </p:nvGraphicFramePr>
          <p:xfrm>
            <a:off x="1303" y="1541"/>
            <a:ext cx="70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0058400" imgH="4267200" progId="Equation.DSMT4">
                    <p:embed/>
                  </p:oleObj>
                </mc:Choice>
                <mc:Fallback>
                  <p:oleObj name="Equation" r:id="rId17" imgW="10058400" imgH="42672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3" y="1541"/>
                          <a:ext cx="70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4974" name="Group 14"/>
          <p:cNvGrpSpPr/>
          <p:nvPr/>
        </p:nvGrpSpPr>
        <p:grpSpPr bwMode="auto">
          <a:xfrm>
            <a:off x="2796858" y="2287588"/>
            <a:ext cx="5227637" cy="1968500"/>
            <a:chOff x="1173" y="1459"/>
            <a:chExt cx="3293" cy="1240"/>
          </a:xfrm>
        </p:grpSpPr>
        <p:graphicFrame>
          <p:nvGraphicFramePr>
            <p:cNvPr id="424975" name="Object 15"/>
            <p:cNvGraphicFramePr>
              <a:graphicFrameLocks noChangeAspect="1"/>
            </p:cNvGraphicFramePr>
            <p:nvPr/>
          </p:nvGraphicFramePr>
          <p:xfrm>
            <a:off x="1173" y="1459"/>
            <a:ext cx="3293" cy="1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47244000" imgH="19202400" progId="Equation.DSMT4">
                    <p:embed/>
                  </p:oleObj>
                </mc:Choice>
                <mc:Fallback>
                  <p:oleObj name="Equation" r:id="rId19" imgW="47244000" imgH="192024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3" y="1459"/>
                          <a:ext cx="3293" cy="1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>
                                  <a:alpha val="7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>
                                    <a:alpha val="5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4976" name="Object 16"/>
            <p:cNvGraphicFramePr>
              <a:graphicFrameLocks noChangeAspect="1"/>
            </p:cNvGraphicFramePr>
            <p:nvPr/>
          </p:nvGraphicFramePr>
          <p:xfrm>
            <a:off x="1571" y="1534"/>
            <a:ext cx="191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743200" imgH="2438400" progId="Equation.DSMT4">
                    <p:embed/>
                  </p:oleObj>
                </mc:Choice>
                <mc:Fallback>
                  <p:oleObj name="Equation" r:id="rId21" imgW="2743200" imgH="24384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1" y="1534"/>
                          <a:ext cx="191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4977" name="Object 17"/>
            <p:cNvGraphicFramePr>
              <a:graphicFrameLocks noChangeAspect="1"/>
            </p:cNvGraphicFramePr>
            <p:nvPr/>
          </p:nvGraphicFramePr>
          <p:xfrm>
            <a:off x="1281" y="1581"/>
            <a:ext cx="170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438400" imgH="2438400" progId="Equation.DSMT4">
                    <p:embed/>
                  </p:oleObj>
                </mc:Choice>
                <mc:Fallback>
                  <p:oleObj name="Equation" r:id="rId23" imgW="2438400" imgH="24384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1" y="1581"/>
                          <a:ext cx="170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4978" name="Line 18"/>
            <p:cNvSpPr>
              <a:spLocks noChangeShapeType="1"/>
            </p:cNvSpPr>
            <p:nvPr/>
          </p:nvSpPr>
          <p:spPr bwMode="auto">
            <a:xfrm>
              <a:off x="1281" y="1556"/>
              <a:ext cx="448" cy="16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4979" name="Line 19"/>
            <p:cNvSpPr>
              <a:spLocks noChangeShapeType="1"/>
            </p:cNvSpPr>
            <p:nvPr/>
          </p:nvSpPr>
          <p:spPr bwMode="auto">
            <a:xfrm>
              <a:off x="1279" y="1728"/>
              <a:ext cx="307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4980" name="Line 20"/>
            <p:cNvSpPr>
              <a:spLocks noChangeShapeType="1"/>
            </p:cNvSpPr>
            <p:nvPr/>
          </p:nvSpPr>
          <p:spPr bwMode="auto">
            <a:xfrm>
              <a:off x="1281" y="1556"/>
              <a:ext cx="307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4981" name="Line 21"/>
            <p:cNvSpPr>
              <a:spLocks noChangeShapeType="1"/>
            </p:cNvSpPr>
            <p:nvPr/>
          </p:nvSpPr>
          <p:spPr bwMode="auto">
            <a:xfrm>
              <a:off x="1281" y="2543"/>
              <a:ext cx="307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4982" name="Line 22"/>
            <p:cNvSpPr>
              <a:spLocks noChangeShapeType="1"/>
            </p:cNvSpPr>
            <p:nvPr/>
          </p:nvSpPr>
          <p:spPr bwMode="auto">
            <a:xfrm>
              <a:off x="1279" y="2378"/>
              <a:ext cx="307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4983" name="Line 23"/>
            <p:cNvSpPr>
              <a:spLocks noChangeShapeType="1"/>
            </p:cNvSpPr>
            <p:nvPr/>
          </p:nvSpPr>
          <p:spPr bwMode="auto">
            <a:xfrm>
              <a:off x="1737" y="1548"/>
              <a:ext cx="1" cy="9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4984" name="Line 24"/>
            <p:cNvSpPr>
              <a:spLocks noChangeShapeType="1"/>
            </p:cNvSpPr>
            <p:nvPr/>
          </p:nvSpPr>
          <p:spPr bwMode="auto">
            <a:xfrm>
              <a:off x="3802" y="1554"/>
              <a:ext cx="1" cy="9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424985" name="Object 25"/>
          <p:cNvGraphicFramePr>
            <a:graphicFrameLocks noChangeAspect="1"/>
          </p:cNvGraphicFramePr>
          <p:nvPr/>
        </p:nvGraphicFramePr>
        <p:xfrm>
          <a:off x="1912938" y="4219575"/>
          <a:ext cx="31718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8651200" imgH="8229600" progId="Equation.DSMT4">
                  <p:embed/>
                </p:oleObj>
              </mc:Choice>
              <mc:Fallback>
                <p:oleObj name="Equation" r:id="rId25" imgW="28651200" imgH="8229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4219575"/>
                        <a:ext cx="31718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90" name="Object 30"/>
          <p:cNvGraphicFramePr>
            <a:graphicFrameLocks noChangeAspect="1"/>
          </p:cNvGraphicFramePr>
          <p:nvPr/>
        </p:nvGraphicFramePr>
        <p:xfrm>
          <a:off x="5016500" y="4284663"/>
          <a:ext cx="168751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5240000" imgH="7010400" progId="Equation.DSMT4">
                  <p:embed/>
                </p:oleObj>
              </mc:Choice>
              <mc:Fallback>
                <p:oleObj name="Equation" r:id="rId27" imgW="15240000" imgH="70104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4284663"/>
                        <a:ext cx="168751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91" name="Object 31"/>
          <p:cNvGraphicFramePr>
            <a:graphicFrameLocks noChangeAspect="1"/>
          </p:cNvGraphicFramePr>
          <p:nvPr/>
        </p:nvGraphicFramePr>
        <p:xfrm>
          <a:off x="0" y="5134985"/>
          <a:ext cx="29686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6822400" imgH="4267200" progId="Equation.DSMT4">
                  <p:embed/>
                </p:oleObj>
              </mc:Choice>
              <mc:Fallback>
                <p:oleObj name="Equation" r:id="rId29" imgW="26822400" imgH="42672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134985"/>
                        <a:ext cx="296862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93" name="Object 33"/>
          <p:cNvGraphicFramePr>
            <a:graphicFrameLocks noChangeAspect="1"/>
          </p:cNvGraphicFramePr>
          <p:nvPr/>
        </p:nvGraphicFramePr>
        <p:xfrm>
          <a:off x="3064416" y="4895309"/>
          <a:ext cx="30702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27736800" imgH="8229600" progId="Equation.DSMT4">
                  <p:embed/>
                </p:oleObj>
              </mc:Choice>
              <mc:Fallback>
                <p:oleObj name="Equation" r:id="rId31" imgW="27736800" imgH="8229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4416" y="4895309"/>
                        <a:ext cx="307022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95" name="Object 35"/>
          <p:cNvGraphicFramePr>
            <a:graphicFrameLocks noChangeAspect="1"/>
          </p:cNvGraphicFramePr>
          <p:nvPr/>
        </p:nvGraphicFramePr>
        <p:xfrm>
          <a:off x="6107112" y="4897053"/>
          <a:ext cx="303688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27432000" imgH="8229600" progId="Equation.DSMT4">
                  <p:embed/>
                </p:oleObj>
              </mc:Choice>
              <mc:Fallback>
                <p:oleObj name="Equation" r:id="rId33" imgW="27432000" imgH="82296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2" y="4897053"/>
                        <a:ext cx="303688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Group 38"/>
          <p:cNvGrpSpPr/>
          <p:nvPr/>
        </p:nvGrpSpPr>
        <p:grpSpPr bwMode="auto">
          <a:xfrm>
            <a:off x="13447" y="5568883"/>
            <a:ext cx="8080375" cy="519113"/>
            <a:chOff x="-2" y="2427"/>
            <a:chExt cx="5090" cy="327"/>
          </a:xfrm>
        </p:grpSpPr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-2" y="2427"/>
              <a:ext cx="50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</a:rPr>
                <a:t>即在         的条件下     的条件频率函数为</a:t>
              </a:r>
            </a:p>
          </p:txBody>
        </p:sp>
        <p:graphicFrame>
          <p:nvGraphicFramePr>
            <p:cNvPr id="45" name="Object 40"/>
            <p:cNvGraphicFramePr>
              <a:graphicFrameLocks noChangeAspect="1"/>
            </p:cNvGraphicFramePr>
            <p:nvPr/>
          </p:nvGraphicFramePr>
          <p:xfrm>
            <a:off x="533" y="2501"/>
            <a:ext cx="55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7924800" imgH="3657600" progId="Equation.DSMT4">
                    <p:embed/>
                  </p:oleObj>
                </mc:Choice>
                <mc:Fallback>
                  <p:oleObj name="Equation" r:id="rId35" imgW="7924800" imgH="3657600" progId="Equation.DSMT4">
                    <p:embed/>
                    <p:pic>
                      <p:nvPicPr>
                        <p:cNvPr id="0" name="图片 5584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" y="2501"/>
                          <a:ext cx="55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1"/>
            <p:cNvGraphicFramePr>
              <a:graphicFrameLocks noChangeAspect="1"/>
            </p:cNvGraphicFramePr>
            <p:nvPr/>
          </p:nvGraphicFramePr>
          <p:xfrm>
            <a:off x="1983" y="2488"/>
            <a:ext cx="38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5486400" imgH="3657600" progId="Equation.DSMT4">
                    <p:embed/>
                  </p:oleObj>
                </mc:Choice>
                <mc:Fallback>
                  <p:oleObj name="Equation" r:id="rId37" imgW="5486400" imgH="3657600" progId="Equation.DSMT4">
                    <p:embed/>
                    <p:pic>
                      <p:nvPicPr>
                        <p:cNvPr id="0" name="图片 5584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3" y="2488"/>
                          <a:ext cx="38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" name="Object 42"/>
          <p:cNvGraphicFramePr>
            <a:graphicFrameLocks noChangeAspect="1"/>
          </p:cNvGraphicFramePr>
          <p:nvPr/>
        </p:nvGraphicFramePr>
        <p:xfrm>
          <a:off x="1917700" y="6070582"/>
          <a:ext cx="485616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43891200" imgH="7010400" progId="Equation.DSMT4">
                  <p:embed/>
                </p:oleObj>
              </mc:Choice>
              <mc:Fallback>
                <p:oleObj name="Equation" r:id="rId39" imgW="43891200" imgH="7010400" progId="Equation.DSMT4">
                  <p:embed/>
                  <p:pic>
                    <p:nvPicPr>
                      <p:cNvPr id="0" name="图片 558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6070582"/>
                        <a:ext cx="485616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4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4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4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1000"/>
                                        <p:tgtEl>
                                          <p:spTgt spid="424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2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4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4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4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4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4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4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4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4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24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4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2" grpId="0"/>
      <p:bldP spid="4249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WordArt 2"/>
          <p:cNvSpPr>
            <a:spLocks noChangeArrowheads="1" noChangeShapeType="1" noTextEdit="1"/>
          </p:cNvSpPr>
          <p:nvPr/>
        </p:nvSpPr>
        <p:spPr bwMode="auto">
          <a:xfrm>
            <a:off x="533400" y="668338"/>
            <a:ext cx="3035300" cy="37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条件频率函数的性质</a:t>
            </a:r>
          </a:p>
        </p:txBody>
      </p:sp>
      <p:sp>
        <p:nvSpPr>
          <p:cNvPr id="425987" name="WordArt 3"/>
          <p:cNvSpPr>
            <a:spLocks noChangeArrowheads="1" noChangeShapeType="1" noTextEdit="1"/>
          </p:cNvSpPr>
          <p:nvPr/>
        </p:nvSpPr>
        <p:spPr bwMode="auto">
          <a:xfrm>
            <a:off x="939800" y="1282700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425988" name="WordArt 4"/>
          <p:cNvSpPr>
            <a:spLocks noChangeArrowheads="1" noChangeShapeType="1" noTextEdit="1"/>
          </p:cNvSpPr>
          <p:nvPr/>
        </p:nvSpPr>
        <p:spPr bwMode="auto">
          <a:xfrm>
            <a:off x="939800" y="190500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graphicFrame>
        <p:nvGraphicFramePr>
          <p:cNvPr id="425989" name="Object 5"/>
          <p:cNvGraphicFramePr>
            <a:graphicFrameLocks noChangeAspect="1"/>
          </p:cNvGraphicFramePr>
          <p:nvPr/>
        </p:nvGraphicFramePr>
        <p:xfrm>
          <a:off x="1444625" y="1612900"/>
          <a:ext cx="3005138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127200" imgH="8229600" progId="Equation.DSMT4">
                  <p:embed/>
                </p:oleObj>
              </mc:Choice>
              <mc:Fallback>
                <p:oleObj name="Equation" r:id="rId3" imgW="27127200" imgH="8229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1612900"/>
                        <a:ext cx="3005138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0" name="Object 6"/>
          <p:cNvGraphicFramePr>
            <a:graphicFrameLocks noChangeAspect="1"/>
          </p:cNvGraphicFramePr>
          <p:nvPr/>
        </p:nvGraphicFramePr>
        <p:xfrm>
          <a:off x="1423988" y="1208088"/>
          <a:ext cx="49276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4500800" imgH="4572000" progId="Equation.DSMT4">
                  <p:embed/>
                </p:oleObj>
              </mc:Choice>
              <mc:Fallback>
                <p:oleObj name="Equation" r:id="rId5" imgW="44500800" imgH="4572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1208088"/>
                        <a:ext cx="49276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1" name="Object 7"/>
          <p:cNvGraphicFramePr>
            <a:graphicFrameLocks noChangeAspect="1"/>
          </p:cNvGraphicFramePr>
          <p:nvPr/>
        </p:nvGraphicFramePr>
        <p:xfrm>
          <a:off x="4418013" y="1574800"/>
          <a:ext cx="12160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972800" imgH="8839200" progId="Equation.DSMT4">
                  <p:embed/>
                </p:oleObj>
              </mc:Choice>
              <mc:Fallback>
                <p:oleObj name="Equation" r:id="rId7" imgW="10972800" imgH="8839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1574800"/>
                        <a:ext cx="121602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2" name="Object 8"/>
          <p:cNvGraphicFramePr>
            <a:graphicFrameLocks noChangeAspect="1"/>
          </p:cNvGraphicFramePr>
          <p:nvPr/>
        </p:nvGraphicFramePr>
        <p:xfrm>
          <a:off x="4418013" y="2406650"/>
          <a:ext cx="1620837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630400" imgH="8534400" progId="Equation.DSMT4">
                  <p:embed/>
                </p:oleObj>
              </mc:Choice>
              <mc:Fallback>
                <p:oleObj name="Equation" r:id="rId9" imgW="14630400" imgH="8534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2406650"/>
                        <a:ext cx="1620837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3" name="Object 9"/>
          <p:cNvGraphicFramePr>
            <a:graphicFrameLocks noChangeAspect="1"/>
          </p:cNvGraphicFramePr>
          <p:nvPr/>
        </p:nvGraphicFramePr>
        <p:xfrm>
          <a:off x="4418479" y="3224213"/>
          <a:ext cx="1316038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887200" imgH="7924800" progId="Equation.DSMT4">
                  <p:embed/>
                </p:oleObj>
              </mc:Choice>
              <mc:Fallback>
                <p:oleObj name="Equation" r:id="rId11" imgW="11887200" imgH="7924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479" y="3224213"/>
                        <a:ext cx="1316038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4" name="Object 10"/>
          <p:cNvGraphicFramePr>
            <a:graphicFrameLocks noChangeAspect="1"/>
          </p:cNvGraphicFramePr>
          <p:nvPr/>
        </p:nvGraphicFramePr>
        <p:xfrm>
          <a:off x="5655142" y="3381375"/>
          <a:ext cx="5397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876800" imgH="3352800" progId="Equation.DSMT4">
                  <p:embed/>
                </p:oleObj>
              </mc:Choice>
              <mc:Fallback>
                <p:oleObj name="Equation" r:id="rId13" imgW="4876800" imgH="3352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5142" y="3381375"/>
                        <a:ext cx="5397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5995" name="WordArt 11"/>
          <p:cNvSpPr>
            <a:spLocks noChangeArrowheads="1" noChangeShapeType="1" noTextEdit="1"/>
          </p:cNvSpPr>
          <p:nvPr/>
        </p:nvSpPr>
        <p:spPr bwMode="auto">
          <a:xfrm>
            <a:off x="1955800" y="4784352"/>
            <a:ext cx="6731000" cy="1162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spcBef>
                <a:spcPts val="0"/>
              </a:spcBef>
            </a:pP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这两条性质说明：</a:t>
            </a:r>
          </a:p>
          <a:p>
            <a:pPr>
              <a:spcBef>
                <a:spcPts val="0"/>
              </a:spcBef>
            </a:pP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条件频率函数也是一种频率函数</a:t>
            </a:r>
          </a:p>
        </p:txBody>
      </p:sp>
      <p:grpSp>
        <p:nvGrpSpPr>
          <p:cNvPr id="425996" name="Group 12"/>
          <p:cNvGrpSpPr/>
          <p:nvPr/>
        </p:nvGrpSpPr>
        <p:grpSpPr bwMode="auto">
          <a:xfrm>
            <a:off x="757238" y="4725426"/>
            <a:ext cx="1016000" cy="1016000"/>
            <a:chOff x="339" y="2576"/>
            <a:chExt cx="640" cy="640"/>
          </a:xfrm>
        </p:grpSpPr>
        <p:sp>
          <p:nvSpPr>
            <p:cNvPr id="425997" name="Rectangle 13"/>
            <p:cNvSpPr>
              <a:spLocks noChangeArrowheads="1"/>
            </p:cNvSpPr>
            <p:nvPr/>
          </p:nvSpPr>
          <p:spPr bwMode="auto">
            <a:xfrm>
              <a:off x="403" y="2640"/>
              <a:ext cx="576" cy="5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425998" name="Picture 14" descr="c126"/>
            <p:cNvPicPr>
              <a:picLocks noChangeAspect="1" noChangeArrowheads="1" noCrop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339" y="2576"/>
              <a:ext cx="600" cy="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5999" name="Rectangle 15"/>
            <p:cNvSpPr>
              <a:spLocks noChangeArrowheads="1"/>
            </p:cNvSpPr>
            <p:nvPr/>
          </p:nvSpPr>
          <p:spPr bwMode="auto">
            <a:xfrm>
              <a:off x="339" y="2576"/>
              <a:ext cx="592" cy="600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5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5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5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5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6" grpId="0"/>
      <p:bldP spid="425987" grpId="0" animBg="1"/>
      <p:bldP spid="425988" grpId="0" animBg="1"/>
      <p:bldP spid="4259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" y="700405"/>
            <a:ext cx="8350250" cy="23939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JP_简洁教案">
  <a:themeElements>
    <a:clrScheme name="JP_简洁教案 4">
      <a:dk1>
        <a:srgbClr val="000000"/>
      </a:dk1>
      <a:lt1>
        <a:srgbClr val="FFFFFF"/>
      </a:lt1>
      <a:dk2>
        <a:srgbClr val="000066"/>
      </a:dk2>
      <a:lt2>
        <a:srgbClr val="00FFFF"/>
      </a:lt2>
      <a:accent1>
        <a:srgbClr val="00CCCC"/>
      </a:accent1>
      <a:accent2>
        <a:srgbClr val="CC99FF"/>
      </a:accent2>
      <a:accent3>
        <a:srgbClr val="AAAAB8"/>
      </a:accent3>
      <a:accent4>
        <a:srgbClr val="DADADA"/>
      </a:accent4>
      <a:accent5>
        <a:srgbClr val="AAE2E2"/>
      </a:accent5>
      <a:accent6>
        <a:srgbClr val="B98AE7"/>
      </a:accent6>
      <a:hlink>
        <a:srgbClr val="6600CC"/>
      </a:hlink>
      <a:folHlink>
        <a:srgbClr val="6699FF"/>
      </a:folHlink>
    </a:clrScheme>
    <a:fontScheme name="JP_简洁教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JP_简洁教案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P_简洁教案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4">
        <a:dk1>
          <a:srgbClr val="000000"/>
        </a:dk1>
        <a:lt1>
          <a:srgbClr val="FFFFFF"/>
        </a:lt1>
        <a:dk2>
          <a:srgbClr val="000066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AAAB8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JP_简洁教案">
  <a:themeElements>
    <a:clrScheme name="JP_简洁教案 4">
      <a:dk1>
        <a:srgbClr val="000000"/>
      </a:dk1>
      <a:lt1>
        <a:srgbClr val="FFFFFF"/>
      </a:lt1>
      <a:dk2>
        <a:srgbClr val="000066"/>
      </a:dk2>
      <a:lt2>
        <a:srgbClr val="00FFFF"/>
      </a:lt2>
      <a:accent1>
        <a:srgbClr val="00CCCC"/>
      </a:accent1>
      <a:accent2>
        <a:srgbClr val="CC99FF"/>
      </a:accent2>
      <a:accent3>
        <a:srgbClr val="AAAAB8"/>
      </a:accent3>
      <a:accent4>
        <a:srgbClr val="DADADA"/>
      </a:accent4>
      <a:accent5>
        <a:srgbClr val="AAE2E2"/>
      </a:accent5>
      <a:accent6>
        <a:srgbClr val="B98AE7"/>
      </a:accent6>
      <a:hlink>
        <a:srgbClr val="6600CC"/>
      </a:hlink>
      <a:folHlink>
        <a:srgbClr val="6699FF"/>
      </a:folHlink>
    </a:clrScheme>
    <a:fontScheme name="JP_简洁教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JP_简洁教案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P_简洁教案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4">
        <a:dk1>
          <a:srgbClr val="000000"/>
        </a:dk1>
        <a:lt1>
          <a:srgbClr val="FFFFFF"/>
        </a:lt1>
        <a:dk2>
          <a:srgbClr val="000066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AAAB8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华文新魏"/>
        <a:ea typeface="华文新魏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C:\Microsoft Office\Templates\演示文稿设计\JP_简洁教案.pot</Template>
  <TotalTime>191</TotalTime>
  <Words>1087</Words>
  <Application>Microsoft Office PowerPoint</Application>
  <PresentationFormat>全屏显示(4:3)</PresentationFormat>
  <Paragraphs>178</Paragraphs>
  <Slides>26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Monotype Sorts</vt:lpstr>
      <vt:lpstr>方正舒体</vt:lpstr>
      <vt:lpstr>黑体</vt:lpstr>
      <vt:lpstr>华文细黑</vt:lpstr>
      <vt:lpstr>华文新魏</vt:lpstr>
      <vt:lpstr>楷体_GB2312</vt:lpstr>
      <vt:lpstr>隶书</vt:lpstr>
      <vt:lpstr>宋体</vt:lpstr>
      <vt:lpstr>Arial</vt:lpstr>
      <vt:lpstr>Times New Roman</vt:lpstr>
      <vt:lpstr>Wingdings</vt:lpstr>
      <vt:lpstr>JP_简洁教案</vt:lpstr>
      <vt:lpstr>1_JP_简洁教案</vt:lpstr>
      <vt:lpstr>Profile</vt:lpstr>
      <vt:lpstr>Equation</vt:lpstr>
      <vt:lpstr>Equation.KSEE3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MathTech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Administrator</dc:creator>
  <cp:lastModifiedBy>Wen Jiaqiang</cp:lastModifiedBy>
  <cp:revision>1245</cp:revision>
  <dcterms:created xsi:type="dcterms:W3CDTF">1999-06-22T01:41:00Z</dcterms:created>
  <dcterms:modified xsi:type="dcterms:W3CDTF">2022-10-23T02:24:27Z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C98E0CBB6F794E9BA4FA72360C264931</vt:lpwstr>
  </property>
</Properties>
</file>