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1"/>
  </p:notesMasterIdLst>
  <p:sldIdLst>
    <p:sldId id="505" r:id="rId3"/>
    <p:sldId id="504" r:id="rId4"/>
    <p:sldId id="506" r:id="rId5"/>
    <p:sldId id="456" r:id="rId6"/>
    <p:sldId id="497" r:id="rId7"/>
    <p:sldId id="418" r:id="rId8"/>
    <p:sldId id="535" r:id="rId9"/>
    <p:sldId id="534" r:id="rId10"/>
    <p:sldId id="459" r:id="rId11"/>
    <p:sldId id="498" r:id="rId12"/>
    <p:sldId id="562" r:id="rId13"/>
    <p:sldId id="461" r:id="rId14"/>
    <p:sldId id="462" r:id="rId15"/>
    <p:sldId id="463" r:id="rId16"/>
    <p:sldId id="499" r:id="rId17"/>
    <p:sldId id="465" r:id="rId18"/>
    <p:sldId id="469" r:id="rId19"/>
    <p:sldId id="563" r:id="rId20"/>
    <p:sldId id="565" r:id="rId21"/>
    <p:sldId id="470" r:id="rId22"/>
    <p:sldId id="529" r:id="rId23"/>
    <p:sldId id="568" r:id="rId24"/>
    <p:sldId id="530" r:id="rId25"/>
    <p:sldId id="567" r:id="rId26"/>
    <p:sldId id="468" r:id="rId27"/>
    <p:sldId id="471" r:id="rId28"/>
    <p:sldId id="501" r:id="rId29"/>
    <p:sldId id="531" r:id="rId30"/>
    <p:sldId id="486" r:id="rId31"/>
    <p:sldId id="572" r:id="rId32"/>
    <p:sldId id="575" r:id="rId33"/>
    <p:sldId id="576" r:id="rId34"/>
    <p:sldId id="502" r:id="rId35"/>
    <p:sldId id="577" r:id="rId36"/>
    <p:sldId id="580" r:id="rId37"/>
    <p:sldId id="583" r:id="rId38"/>
    <p:sldId id="581" r:id="rId39"/>
    <p:sldId id="485" r:id="rId4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66"/>
    <a:srgbClr val="FFFFCC"/>
    <a:srgbClr val="000099"/>
    <a:srgbClr val="FF9933"/>
    <a:srgbClr val="FFCC00"/>
    <a:srgbClr val="FFFF00"/>
    <a:srgbClr val="00FFCC"/>
    <a:srgbClr val="00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9" autoAdjust="0"/>
    <p:restoredTop sz="90347" autoAdjust="0"/>
  </p:normalViewPr>
  <p:slideViewPr>
    <p:cSldViewPr snapToGrid="0" showGuides="1">
      <p:cViewPr varScale="1">
        <p:scale>
          <a:sx n="56" d="100"/>
          <a:sy n="56" d="100"/>
        </p:scale>
        <p:origin x="1208" y="5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2T04:07:09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16069 6756 0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38BA5AE-D904-46EA-A015-833AE151FD9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BA5AE-D904-46EA-A015-833AE151FD9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Expectation</a:t>
            </a:r>
          </a:p>
          <a:p>
            <a:r>
              <a:rPr lang="en-US" altLang="zh-CN" dirty="0"/>
              <a:t>Expected value</a:t>
            </a:r>
          </a:p>
          <a:p>
            <a:r>
              <a:rPr lang="en-US" altLang="zh-CN"/>
              <a:t>http://students.brown.edu/seeing-theory/basic-probability/index.html#second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A5AE-D904-46EA-A015-833AE151FD9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A5AE-D904-46EA-A015-833AE151FD9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告诉我们，</a:t>
            </a:r>
            <a:r>
              <a:rPr lang="en-US" altLang="zh-CN" dirty="0"/>
              <a:t>X</a:t>
            </a:r>
            <a:r>
              <a:rPr lang="zh-CN" altLang="en-US" dirty="0"/>
              <a:t>远大于</a:t>
            </a:r>
            <a:r>
              <a:rPr lang="en-US" altLang="zh-CN" dirty="0"/>
              <a:t>E(X)</a:t>
            </a:r>
            <a:r>
              <a:rPr lang="zh-CN" altLang="en-US" dirty="0"/>
              <a:t>的概率是较小的。假定在定理中令</a:t>
            </a:r>
            <a:r>
              <a:rPr lang="en-US" altLang="zh-CN" dirty="0"/>
              <a:t>t=</a:t>
            </a:r>
            <a:r>
              <a:rPr lang="en-US" altLang="zh-CN" dirty="0" err="1"/>
              <a:t>kE</a:t>
            </a:r>
            <a:r>
              <a:rPr lang="en-US" altLang="zh-CN" dirty="0"/>
              <a:t>(X)</a:t>
            </a:r>
            <a:r>
              <a:rPr lang="zh-CN" altLang="en-US" dirty="0"/>
              <a:t>，则根据结论 </a:t>
            </a:r>
            <a:r>
              <a:rPr lang="en-US" altLang="zh-CN" dirty="0"/>
              <a:t>P{X&gt;</a:t>
            </a:r>
            <a:r>
              <a:rPr lang="en-US" altLang="zh-CN" dirty="0" err="1"/>
              <a:t>kE</a:t>
            </a:r>
            <a:r>
              <a:rPr lang="en-US" altLang="zh-CN" dirty="0"/>
              <a:t>(X)}&lt;=1/k</a:t>
            </a:r>
            <a:r>
              <a:rPr lang="zh-CN" altLang="en-US"/>
              <a:t>。无论何种概率分布，这个结论对于任何非负随机变量都成立。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A5AE-D904-46EA-A015-833AE151FD90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普通函数：普通到求和收敛</a:t>
            </a:r>
            <a:r>
              <a:rPr lang="zh-CN" altLang="en-US"/>
              <a:t>，或是积分收敛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A5AE-D904-46EA-A015-833AE151FD90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47650"/>
            <a:ext cx="7772400" cy="86518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 sz="400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D2FF05C-2727-4E2C-AB06-0448C4D0C90C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188913"/>
            <a:ext cx="2239962" cy="64801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8" y="188913"/>
            <a:ext cx="6572250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2545970" y="-19050"/>
            <a:ext cx="37046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随机变量的期望</a:t>
            </a:r>
          </a:p>
        </p:txBody>
      </p:sp>
      <p:sp>
        <p:nvSpPr>
          <p:cNvPr id="4192" name="Rectangle 96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" name="Rectangle 106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BED01FA6-F8F2-4C52-8E1E-9D3E839823A1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88913"/>
            <a:ext cx="89281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单击此处编辑母版标题样式节标题</a:t>
            </a:r>
            <a:r>
              <a:rPr lang="en-US" altLang="zh-CN"/>
              <a:t>1.1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48.wmf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image" Target="../media/image59.GIF"/><Relationship Id="rId16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0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8.w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89.wmf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6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2.wmf"/><Relationship Id="rId14" Type="http://schemas.openxmlformats.org/officeDocument/2006/relationships/image" Target="../media/image10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16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16.wmf"/><Relationship Id="rId2" Type="http://schemas.openxmlformats.org/officeDocument/2006/relationships/oleObject" Target="../embeddings/oleObject108.bin"/><Relationship Id="rId16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28.wmf"/><Relationship Id="rId21" Type="http://schemas.openxmlformats.org/officeDocument/2006/relationships/image" Target="../media/image138.w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6.wmf"/><Relationship Id="rId2" Type="http://schemas.openxmlformats.org/officeDocument/2006/relationships/oleObject" Target="../embeddings/oleObject126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5.GI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1.wmf"/><Relationship Id="rId14" Type="http://schemas.openxmlformats.org/officeDocument/2006/relationships/image" Target="../media/image134.GIF"/><Relationship Id="rId22" Type="http://schemas.openxmlformats.org/officeDocument/2006/relationships/image" Target="../media/image13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2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2.bin"/><Relationship Id="rId3" Type="http://schemas.openxmlformats.org/officeDocument/2006/relationships/image" Target="../media/image150.wmf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7.w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60.wmf"/><Relationship Id="rId21" Type="http://schemas.openxmlformats.org/officeDocument/2006/relationships/image" Target="../media/image169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67.w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23" Type="http://schemas.openxmlformats.org/officeDocument/2006/relationships/image" Target="../media/image170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image" Target="../media/image171.wmf"/><Relationship Id="rId21" Type="http://schemas.openxmlformats.org/officeDocument/2006/relationships/image" Target="../media/image185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3.wmf"/><Relationship Id="rId25" Type="http://schemas.openxmlformats.org/officeDocument/2006/relationships/image" Target="../media/image187.w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172.wmf"/><Relationship Id="rId15" Type="http://schemas.openxmlformats.org/officeDocument/2006/relationships/image" Target="../media/image182.wmf"/><Relationship Id="rId23" Type="http://schemas.openxmlformats.org/officeDocument/2006/relationships/image" Target="../media/image186.w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90.e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95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9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image" Target="../media/image196.emf"/><Relationship Id="rId7" Type="http://schemas.openxmlformats.org/officeDocument/2006/relationships/image" Target="../media/image198.e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197.emf"/><Relationship Id="rId10" Type="http://schemas.openxmlformats.org/officeDocument/2006/relationships/image" Target="../media/image200.png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9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9" Type="http://schemas.openxmlformats.org/officeDocument/2006/relationships/image" Target="../media/image219.wmf"/><Relationship Id="rId21" Type="http://schemas.openxmlformats.org/officeDocument/2006/relationships/image" Target="../media/image210.wmf"/><Relationship Id="rId34" Type="http://schemas.openxmlformats.org/officeDocument/2006/relationships/oleObject" Target="../embeddings/oleObject213.bin"/><Relationship Id="rId42" Type="http://schemas.openxmlformats.org/officeDocument/2006/relationships/oleObject" Target="../embeddings/oleObject217.bin"/><Relationship Id="rId47" Type="http://schemas.openxmlformats.org/officeDocument/2006/relationships/oleObject" Target="../embeddings/oleObject218.bin"/><Relationship Id="rId50" Type="http://schemas.openxmlformats.org/officeDocument/2006/relationships/image" Target="../media/image224.wmf"/><Relationship Id="rId55" Type="http://schemas.openxmlformats.org/officeDocument/2006/relationships/oleObject" Target="../embeddings/oleObject222.bin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197.bin"/><Relationship Id="rId16" Type="http://schemas.openxmlformats.org/officeDocument/2006/relationships/oleObject" Target="../embeddings/oleObject204.bin"/><Relationship Id="rId29" Type="http://schemas.openxmlformats.org/officeDocument/2006/relationships/image" Target="../media/image214.wmf"/><Relationship Id="rId11" Type="http://schemas.openxmlformats.org/officeDocument/2006/relationships/image" Target="../media/image205.wmf"/><Relationship Id="rId24" Type="http://schemas.openxmlformats.org/officeDocument/2006/relationships/oleObject" Target="../embeddings/oleObject208.bin"/><Relationship Id="rId32" Type="http://schemas.openxmlformats.org/officeDocument/2006/relationships/oleObject" Target="../embeddings/oleObject212.bin"/><Relationship Id="rId37" Type="http://schemas.openxmlformats.org/officeDocument/2006/relationships/image" Target="../media/image218.wmf"/><Relationship Id="rId40" Type="http://schemas.openxmlformats.org/officeDocument/2006/relationships/oleObject" Target="../embeddings/oleObject216.bin"/><Relationship Id="rId45" Type="http://schemas.openxmlformats.org/officeDocument/2006/relationships/image" Target="../media/image135.GIF"/><Relationship Id="rId53" Type="http://schemas.openxmlformats.org/officeDocument/2006/relationships/oleObject" Target="../embeddings/oleObject221.bin"/><Relationship Id="rId58" Type="http://schemas.openxmlformats.org/officeDocument/2006/relationships/image" Target="../media/image228.wmf"/><Relationship Id="rId5" Type="http://schemas.openxmlformats.org/officeDocument/2006/relationships/image" Target="../media/image202.wmf"/><Relationship Id="rId19" Type="http://schemas.openxmlformats.org/officeDocument/2006/relationships/image" Target="../media/image209.w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213.emf"/><Relationship Id="rId30" Type="http://schemas.openxmlformats.org/officeDocument/2006/relationships/oleObject" Target="../embeddings/oleObject211.bin"/><Relationship Id="rId35" Type="http://schemas.openxmlformats.org/officeDocument/2006/relationships/image" Target="../media/image217.wmf"/><Relationship Id="rId43" Type="http://schemas.openxmlformats.org/officeDocument/2006/relationships/image" Target="../media/image221.wmf"/><Relationship Id="rId48" Type="http://schemas.openxmlformats.org/officeDocument/2006/relationships/image" Target="../media/image223.wmf"/><Relationship Id="rId56" Type="http://schemas.openxmlformats.org/officeDocument/2006/relationships/image" Target="../media/image227.wmf"/><Relationship Id="rId8" Type="http://schemas.openxmlformats.org/officeDocument/2006/relationships/oleObject" Target="../embeddings/oleObject200.bin"/><Relationship Id="rId51" Type="http://schemas.openxmlformats.org/officeDocument/2006/relationships/oleObject" Target="../embeddings/oleObject220.bin"/><Relationship Id="rId3" Type="http://schemas.openxmlformats.org/officeDocument/2006/relationships/image" Target="../media/image201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8.wmf"/><Relationship Id="rId25" Type="http://schemas.openxmlformats.org/officeDocument/2006/relationships/image" Target="../media/image212.wmf"/><Relationship Id="rId33" Type="http://schemas.openxmlformats.org/officeDocument/2006/relationships/image" Target="../media/image216.wmf"/><Relationship Id="rId38" Type="http://schemas.openxmlformats.org/officeDocument/2006/relationships/oleObject" Target="../embeddings/oleObject215.bin"/><Relationship Id="rId46" Type="http://schemas.openxmlformats.org/officeDocument/2006/relationships/image" Target="../media/image222.GIF"/><Relationship Id="rId59" Type="http://schemas.openxmlformats.org/officeDocument/2006/relationships/oleObject" Target="../embeddings/oleObject224.bin"/><Relationship Id="rId20" Type="http://schemas.openxmlformats.org/officeDocument/2006/relationships/oleObject" Target="../embeddings/oleObject206.bin"/><Relationship Id="rId41" Type="http://schemas.openxmlformats.org/officeDocument/2006/relationships/image" Target="../media/image220.wmf"/><Relationship Id="rId54" Type="http://schemas.openxmlformats.org/officeDocument/2006/relationships/image" Target="../media/image22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9.bin"/><Relationship Id="rId15" Type="http://schemas.openxmlformats.org/officeDocument/2006/relationships/image" Target="../media/image207.wmf"/><Relationship Id="rId23" Type="http://schemas.openxmlformats.org/officeDocument/2006/relationships/image" Target="../media/image211.wmf"/><Relationship Id="rId28" Type="http://schemas.openxmlformats.org/officeDocument/2006/relationships/oleObject" Target="../embeddings/oleObject210.bin"/><Relationship Id="rId36" Type="http://schemas.openxmlformats.org/officeDocument/2006/relationships/oleObject" Target="../embeddings/oleObject214.bin"/><Relationship Id="rId49" Type="http://schemas.openxmlformats.org/officeDocument/2006/relationships/oleObject" Target="../embeddings/oleObject219.bin"/><Relationship Id="rId57" Type="http://schemas.openxmlformats.org/officeDocument/2006/relationships/oleObject" Target="../embeddings/oleObject223.bin"/><Relationship Id="rId10" Type="http://schemas.openxmlformats.org/officeDocument/2006/relationships/oleObject" Target="../embeddings/oleObject201.bin"/><Relationship Id="rId31" Type="http://schemas.openxmlformats.org/officeDocument/2006/relationships/image" Target="../media/image215.wmf"/><Relationship Id="rId44" Type="http://schemas.openxmlformats.org/officeDocument/2006/relationships/image" Target="../media/image134.GIF"/><Relationship Id="rId52" Type="http://schemas.openxmlformats.org/officeDocument/2006/relationships/image" Target="../media/image225.wmf"/><Relationship Id="rId60" Type="http://schemas.openxmlformats.org/officeDocument/2006/relationships/image" Target="../media/image2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1.wmf"/><Relationship Id="rId4" Type="http://schemas.openxmlformats.org/officeDocument/2006/relationships/oleObject" Target="../embeddings/oleObject22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image" Target="../media/image24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8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Relationship Id="rId22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4123" name="WordArt 11"/>
          <p:cNvSpPr>
            <a:spLocks noChangeArrowheads="1" noChangeShapeType="1" noTextEdit="1"/>
          </p:cNvSpPr>
          <p:nvPr/>
        </p:nvSpPr>
        <p:spPr bwMode="auto">
          <a:xfrm>
            <a:off x="1973878" y="1871663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随机变量的期望</a:t>
            </a:r>
          </a:p>
        </p:txBody>
      </p:sp>
      <p:sp>
        <p:nvSpPr>
          <p:cNvPr id="474124" name="WordArt 12"/>
          <p:cNvSpPr>
            <a:spLocks noChangeArrowheads="1" noChangeShapeType="1" noTextEdit="1"/>
          </p:cNvSpPr>
          <p:nvPr/>
        </p:nvSpPr>
        <p:spPr bwMode="auto">
          <a:xfrm>
            <a:off x="1973877" y="2444750"/>
            <a:ext cx="4641527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方差和标准差</a:t>
            </a:r>
          </a:p>
        </p:txBody>
      </p:sp>
      <p:sp>
        <p:nvSpPr>
          <p:cNvPr id="474125" name="WordArt 13"/>
          <p:cNvSpPr>
            <a:spLocks noChangeArrowheads="1" noChangeShapeType="1" noTextEdit="1"/>
          </p:cNvSpPr>
          <p:nvPr/>
        </p:nvSpPr>
        <p:spPr bwMode="auto">
          <a:xfrm>
            <a:off x="1973580" y="3016250"/>
            <a:ext cx="5820410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协方差和相关系数</a:t>
            </a:r>
          </a:p>
        </p:txBody>
      </p:sp>
      <p:sp>
        <p:nvSpPr>
          <p:cNvPr id="474126" name="WordArt 14"/>
          <p:cNvSpPr>
            <a:spLocks noChangeArrowheads="1" noChangeShapeType="1" noTextEdit="1"/>
          </p:cNvSpPr>
          <p:nvPr/>
        </p:nvSpPr>
        <p:spPr bwMode="auto">
          <a:xfrm>
            <a:off x="1973878" y="3563938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条件期望和预测</a:t>
            </a:r>
          </a:p>
        </p:txBody>
      </p:sp>
      <p:sp>
        <p:nvSpPr>
          <p:cNvPr id="474127" name="WordArt 15"/>
          <p:cNvSpPr>
            <a:spLocks noChangeArrowheads="1" noChangeShapeType="1" noTextEdit="1"/>
          </p:cNvSpPr>
          <p:nvPr/>
        </p:nvSpPr>
        <p:spPr bwMode="auto">
          <a:xfrm>
            <a:off x="1973878" y="4146550"/>
            <a:ext cx="4128342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矩生成函数</a:t>
            </a: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8555038" y="6126163"/>
          <a:ext cx="569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18926175" imgH="28251150" progId="MS_ClipArt_Gallery.2">
                  <p:embed/>
                </p:oleObj>
              </mc:Choice>
              <mc:Fallback>
                <p:oleObj name="剪辑" r:id="rId2" imgW="18926175" imgH="2825115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6126163"/>
                        <a:ext cx="569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Rectangle 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296025"/>
            <a:ext cx="12176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>
            <a:off x="1973878" y="4697052"/>
            <a:ext cx="3549844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近似方法</a:t>
            </a:r>
          </a:p>
        </p:txBody>
      </p:sp>
      <p:sp>
        <p:nvSpPr>
          <p:cNvPr id="12" name="WordArt 137"/>
          <p:cNvSpPr>
            <a:spLocks noChangeArrowheads="1" noChangeShapeType="1" noTextEdit="1"/>
          </p:cNvSpPr>
          <p:nvPr/>
        </p:nvSpPr>
        <p:spPr bwMode="auto">
          <a:xfrm>
            <a:off x="776159" y="802018"/>
            <a:ext cx="7653272" cy="554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第四章  </a:t>
            </a:r>
            <a:r>
              <a:rPr lang="en-US" altLang="zh-CN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随机变量的数字特征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3" grpId="0"/>
      <p:bldP spid="474124" grpId="0"/>
      <p:bldP spid="474125" grpId="0"/>
      <p:bldP spid="474126" grpId="0"/>
      <p:bldP spid="474127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WordArt 2"/>
          <p:cNvSpPr>
            <a:spLocks noChangeArrowheads="1" noChangeShapeType="1" noTextEdit="1"/>
          </p:cNvSpPr>
          <p:nvPr/>
        </p:nvSpPr>
        <p:spPr bwMode="auto">
          <a:xfrm>
            <a:off x="1063625" y="138127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1827" name="WordArt 3"/>
          <p:cNvSpPr>
            <a:spLocks noChangeArrowheads="1" noChangeShapeType="1" noTextEdit="1"/>
          </p:cNvSpPr>
          <p:nvPr/>
        </p:nvSpPr>
        <p:spPr bwMode="auto">
          <a:xfrm>
            <a:off x="1063625" y="7588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1847" name="Group 23"/>
          <p:cNvGrpSpPr/>
          <p:nvPr/>
        </p:nvGrpSpPr>
        <p:grpSpPr bwMode="auto">
          <a:xfrm>
            <a:off x="1630363" y="612775"/>
            <a:ext cx="4438650" cy="533400"/>
            <a:chOff x="1027" y="386"/>
            <a:chExt cx="2796" cy="336"/>
          </a:xfrm>
        </p:grpSpPr>
        <p:graphicFrame>
          <p:nvGraphicFramePr>
            <p:cNvPr id="461829" name="Object 5"/>
            <p:cNvGraphicFramePr>
              <a:graphicFrameLocks noChangeAspect="1"/>
            </p:cNvGraphicFramePr>
            <p:nvPr/>
          </p:nvGraphicFramePr>
          <p:xfrm>
            <a:off x="1301" y="445"/>
            <a:ext cx="22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651200" imgH="4267200" progId="Equation.DSMT4">
                    <p:embed/>
                  </p:oleObj>
                </mc:Choice>
                <mc:Fallback>
                  <p:oleObj name="Equation" r:id="rId2" imgW="28651200" imgH="426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445"/>
                          <a:ext cx="22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30" name="Rectangle 6"/>
            <p:cNvSpPr>
              <a:spLocks noChangeArrowheads="1"/>
            </p:cNvSpPr>
            <p:nvPr/>
          </p:nvSpPr>
          <p:spPr bwMode="auto">
            <a:xfrm>
              <a:off x="2546" y="386"/>
              <a:ext cx="1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1831" name="Rectangle 7"/>
            <p:cNvSpPr>
              <a:spLocks noChangeArrowheads="1"/>
            </p:cNvSpPr>
            <p:nvPr/>
          </p:nvSpPr>
          <p:spPr bwMode="auto">
            <a:xfrm>
              <a:off x="1027" y="395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aphicFrame>
        <p:nvGraphicFramePr>
          <p:cNvPr id="461839" name="Object 15"/>
          <p:cNvGraphicFramePr>
            <a:graphicFrameLocks noChangeAspect="1"/>
          </p:cNvGraphicFramePr>
          <p:nvPr/>
        </p:nvGraphicFramePr>
        <p:xfrm>
          <a:off x="1557338" y="1103313"/>
          <a:ext cx="50419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00" imgH="7924800" progId="Equation.DSMT4">
                  <p:embed/>
                </p:oleObj>
              </mc:Choice>
              <mc:Fallback>
                <p:oleObj name="Equation" r:id="rId4" imgW="38100000" imgH="7924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103313"/>
                        <a:ext cx="50419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52" name="Group 28"/>
          <p:cNvGrpSpPr/>
          <p:nvPr/>
        </p:nvGrpSpPr>
        <p:grpSpPr bwMode="auto">
          <a:xfrm>
            <a:off x="977900" y="2025650"/>
            <a:ext cx="3111500" cy="530225"/>
            <a:chOff x="276" y="1259"/>
            <a:chExt cx="1960" cy="321"/>
          </a:xfrm>
        </p:grpSpPr>
        <p:graphicFrame>
          <p:nvGraphicFramePr>
            <p:cNvPr id="461840" name="Object 16"/>
            <p:cNvGraphicFramePr>
              <a:graphicFrameLocks noChangeAspect="1"/>
            </p:cNvGraphicFramePr>
            <p:nvPr/>
          </p:nvGraphicFramePr>
          <p:xfrm>
            <a:off x="276" y="1302"/>
            <a:ext cx="141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288000" imgH="4267200" progId="Equation.DSMT4">
                    <p:embed/>
                  </p:oleObj>
                </mc:Choice>
                <mc:Fallback>
                  <p:oleObj name="Equation" r:id="rId6" imgW="18288000" imgH="4267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302"/>
                          <a:ext cx="141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51" name="Rectangle 27"/>
            <p:cNvSpPr>
              <a:spLocks noChangeArrowheads="1"/>
            </p:cNvSpPr>
            <p:nvPr/>
          </p:nvSpPr>
          <p:spPr bwMode="auto">
            <a:xfrm>
              <a:off x="1618" y="1259"/>
              <a:ext cx="61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</p:grpSp>
      <p:graphicFrame>
        <p:nvGraphicFramePr>
          <p:cNvPr id="461853" name="Object 29"/>
          <p:cNvGraphicFramePr>
            <a:graphicFrameLocks noChangeAspect="1"/>
          </p:cNvGraphicFramePr>
          <p:nvPr/>
        </p:nvGraphicFramePr>
        <p:xfrm>
          <a:off x="2060575" y="2468563"/>
          <a:ext cx="52197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452800" imgH="8229600" progId="Equation.DSMT4">
                  <p:embed/>
                </p:oleObj>
              </mc:Choice>
              <mc:Fallback>
                <p:oleObj name="Equation" r:id="rId8" imgW="41452800" imgH="8229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468563"/>
                        <a:ext cx="52197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5" name="Object 31"/>
          <p:cNvGraphicFramePr>
            <a:graphicFrameLocks noChangeAspect="1"/>
          </p:cNvGraphicFramePr>
          <p:nvPr/>
        </p:nvGraphicFramePr>
        <p:xfrm>
          <a:off x="1668463" y="3367088"/>
          <a:ext cx="38258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918400" imgH="8229600" progId="Equation.DSMT4">
                  <p:embed/>
                </p:oleObj>
              </mc:Choice>
              <mc:Fallback>
                <p:oleObj name="Equation" r:id="rId10" imgW="32918400" imgH="8229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367088"/>
                        <a:ext cx="38258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6" name="Object 32"/>
          <p:cNvGraphicFramePr>
            <a:graphicFrameLocks noChangeAspect="1"/>
          </p:cNvGraphicFramePr>
          <p:nvPr/>
        </p:nvGraphicFramePr>
        <p:xfrm>
          <a:off x="5360988" y="3543300"/>
          <a:ext cx="220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68800" imgH="4876800" progId="Equation.DSMT4">
                  <p:embed/>
                </p:oleObj>
              </mc:Choice>
              <mc:Fallback>
                <p:oleObj name="Equation" r:id="rId12" imgW="17068800" imgH="4876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3543300"/>
                        <a:ext cx="2209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62" name="Group 38"/>
          <p:cNvGrpSpPr/>
          <p:nvPr/>
        </p:nvGrpSpPr>
        <p:grpSpPr bwMode="auto">
          <a:xfrm>
            <a:off x="1063625" y="4352925"/>
            <a:ext cx="3730625" cy="552450"/>
            <a:chOff x="106" y="2641"/>
            <a:chExt cx="2350" cy="316"/>
          </a:xfrm>
        </p:grpSpPr>
        <p:sp>
          <p:nvSpPr>
            <p:cNvPr id="461858" name="Rectangle 34"/>
            <p:cNvSpPr>
              <a:spLocks noChangeArrowheads="1"/>
            </p:cNvSpPr>
            <p:nvPr/>
          </p:nvSpPr>
          <p:spPr bwMode="auto">
            <a:xfrm>
              <a:off x="106" y="2641"/>
              <a:ext cx="235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特别令        则有</a:t>
              </a:r>
            </a:p>
          </p:txBody>
        </p:sp>
        <p:graphicFrame>
          <p:nvGraphicFramePr>
            <p:cNvPr id="461861" name="Object 37"/>
            <p:cNvGraphicFramePr>
              <a:graphicFrameLocks noChangeAspect="1"/>
            </p:cNvGraphicFramePr>
            <p:nvPr/>
          </p:nvGraphicFramePr>
          <p:xfrm>
            <a:off x="847" y="2680"/>
            <a:ext cx="91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01600" imgH="4267200" progId="Equation.DSMT4">
                    <p:embed/>
                  </p:oleObj>
                </mc:Choice>
                <mc:Fallback>
                  <p:oleObj name="Equation" r:id="rId14" imgW="128016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680"/>
                          <a:ext cx="91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63" name="Object 39"/>
          <p:cNvGraphicFramePr>
            <a:graphicFrameLocks noChangeAspect="1"/>
          </p:cNvGraphicFramePr>
          <p:nvPr/>
        </p:nvGraphicFramePr>
        <p:xfrm>
          <a:off x="2166938" y="4933950"/>
          <a:ext cx="44799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356800" imgH="7924800" progId="Equation.DSMT4">
                  <p:embed/>
                </p:oleObj>
              </mc:Choice>
              <mc:Fallback>
                <p:oleObj name="Equation" r:id="rId16" imgW="35356800" imgH="7924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933950"/>
                        <a:ext cx="44799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64" name="Object 40"/>
          <p:cNvGraphicFramePr>
            <a:graphicFrameLocks noChangeAspect="1"/>
          </p:cNvGraphicFramePr>
          <p:nvPr/>
        </p:nvGraphicFramePr>
        <p:xfrm>
          <a:off x="3181350" y="5900738"/>
          <a:ext cx="2557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726400" imgH="4876800" progId="Equation.DSMT4">
                  <p:embed/>
                </p:oleObj>
              </mc:Choice>
              <mc:Fallback>
                <p:oleObj name="Equation" r:id="rId18" imgW="20726400" imgH="4876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900738"/>
                        <a:ext cx="25574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65" name="Object 41"/>
          <p:cNvGraphicFramePr>
            <a:graphicFrameLocks noChangeAspect="1"/>
          </p:cNvGraphicFramePr>
          <p:nvPr/>
        </p:nvGraphicFramePr>
        <p:xfrm>
          <a:off x="5805488" y="5994400"/>
          <a:ext cx="931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010400" imgH="3657600" progId="Equation.DSMT4">
                  <p:embed/>
                </p:oleObj>
              </mc:Choice>
              <mc:Fallback>
                <p:oleObj name="Equation" r:id="rId20" imgW="7010400" imgH="3657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994400"/>
                        <a:ext cx="931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/>
      <p:bldP spid="4618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56920"/>
            <a:ext cx="7893050" cy="5909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2597150" y="955675"/>
            <a:ext cx="63277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在数学期望的定义中，为什么要求</a:t>
            </a: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1822450" y="2349500"/>
            <a:ext cx="290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由高等数学知</a:t>
            </a:r>
          </a:p>
        </p:txBody>
      </p:sp>
      <p:grpSp>
        <p:nvGrpSpPr>
          <p:cNvPr id="413733" name="Group 37"/>
          <p:cNvGrpSpPr/>
          <p:nvPr/>
        </p:nvGrpSpPr>
        <p:grpSpPr bwMode="auto">
          <a:xfrm>
            <a:off x="933450" y="762000"/>
            <a:ext cx="1443038" cy="608013"/>
            <a:chOff x="588" y="480"/>
            <a:chExt cx="909" cy="383"/>
          </a:xfrm>
        </p:grpSpPr>
        <p:sp>
          <p:nvSpPr>
            <p:cNvPr id="413729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049" y="649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413730" name="Group 34"/>
            <p:cNvGrpSpPr/>
            <p:nvPr/>
          </p:nvGrpSpPr>
          <p:grpSpPr bwMode="auto">
            <a:xfrm>
              <a:off x="588" y="480"/>
              <a:ext cx="381" cy="383"/>
              <a:chOff x="531" y="3249"/>
              <a:chExt cx="381" cy="383"/>
            </a:xfrm>
          </p:grpSpPr>
          <p:sp>
            <p:nvSpPr>
              <p:cNvPr id="413731" name="Rectangle 35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3732" name="Picture 36" descr="COSMIC08H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413735" name="Object 39"/>
          <p:cNvGraphicFramePr>
            <a:graphicFrameLocks noChangeAspect="1"/>
          </p:cNvGraphicFramePr>
          <p:nvPr/>
        </p:nvGraphicFramePr>
        <p:xfrm>
          <a:off x="3184525" y="1331913"/>
          <a:ext cx="25923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640800" imgH="7924800" progId="Equation.DSMT4">
                  <p:embed/>
                </p:oleObj>
              </mc:Choice>
              <mc:Fallback>
                <p:oleObj name="Equation" r:id="rId3" imgW="21640800" imgH="7924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331913"/>
                        <a:ext cx="25923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6" name="WordArt 40"/>
          <p:cNvSpPr>
            <a:spLocks noChangeArrowheads="1" noChangeShapeType="1" noTextEdit="1"/>
          </p:cNvSpPr>
          <p:nvPr/>
        </p:nvSpPr>
        <p:spPr bwMode="auto">
          <a:xfrm>
            <a:off x="5881688" y="173355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13737" name="WordArt 41"/>
          <p:cNvSpPr>
            <a:spLocks noChangeArrowheads="1" noChangeShapeType="1" noTextEdit="1"/>
          </p:cNvSpPr>
          <p:nvPr/>
        </p:nvSpPr>
        <p:spPr bwMode="auto">
          <a:xfrm>
            <a:off x="696913" y="2395538"/>
            <a:ext cx="99377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413739" name="Object 43"/>
          <p:cNvGraphicFramePr>
            <a:graphicFrameLocks noChangeAspect="1"/>
          </p:cNvGraphicFramePr>
          <p:nvPr/>
        </p:nvGraphicFramePr>
        <p:xfrm>
          <a:off x="1120775" y="2974975"/>
          <a:ext cx="2611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640800" imgH="7924800" progId="Equation.DSMT4">
                  <p:embed/>
                </p:oleObj>
              </mc:Choice>
              <mc:Fallback>
                <p:oleObj name="Equation" r:id="rId5" imgW="21640800" imgH="7924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974975"/>
                        <a:ext cx="26114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40" name="AutoShape 44"/>
          <p:cNvSpPr>
            <a:spLocks noChangeArrowheads="1"/>
          </p:cNvSpPr>
          <p:nvPr/>
        </p:nvSpPr>
        <p:spPr bwMode="auto">
          <a:xfrm>
            <a:off x="3949700" y="3319463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3742" name="Group 46"/>
          <p:cNvGrpSpPr/>
          <p:nvPr/>
        </p:nvGrpSpPr>
        <p:grpSpPr bwMode="auto">
          <a:xfrm>
            <a:off x="4556125" y="2954338"/>
            <a:ext cx="3940288" cy="911225"/>
            <a:chOff x="2947" y="1735"/>
            <a:chExt cx="2376" cy="515"/>
          </a:xfrm>
        </p:grpSpPr>
        <p:graphicFrame>
          <p:nvGraphicFramePr>
            <p:cNvPr id="413738" name="Object 42"/>
            <p:cNvGraphicFramePr>
              <a:graphicFrameLocks noChangeAspect="1"/>
            </p:cNvGraphicFramePr>
            <p:nvPr/>
          </p:nvGraphicFramePr>
          <p:xfrm>
            <a:off x="2947" y="1735"/>
            <a:ext cx="167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640800" imgH="7924800" progId="Equation.DSMT4">
                    <p:embed/>
                  </p:oleObj>
                </mc:Choice>
                <mc:Fallback>
                  <p:oleObj name="Equation" r:id="rId7" imgW="21640800" imgH="79248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735"/>
                          <a:ext cx="167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4517" y="1850"/>
              <a:ext cx="80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收敛</a:t>
              </a:r>
            </a:p>
          </p:txBody>
        </p:sp>
      </p:grpSp>
      <p:grpSp>
        <p:nvGrpSpPr>
          <p:cNvPr id="413745" name="Group 49"/>
          <p:cNvGrpSpPr/>
          <p:nvPr/>
        </p:nvGrpSpPr>
        <p:grpSpPr bwMode="auto">
          <a:xfrm>
            <a:off x="303213" y="4164013"/>
            <a:ext cx="6910387" cy="581025"/>
            <a:chOff x="119" y="2485"/>
            <a:chExt cx="4137" cy="320"/>
          </a:xfrm>
        </p:grpSpPr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119" y="2485"/>
              <a:ext cx="41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且     与     出现的先后位置无关！</a:t>
              </a:r>
            </a:p>
          </p:txBody>
        </p:sp>
        <p:graphicFrame>
          <p:nvGraphicFramePr>
            <p:cNvPr id="413743" name="Object 47"/>
            <p:cNvGraphicFramePr>
              <a:graphicFrameLocks noChangeAspect="1"/>
            </p:cNvGraphicFramePr>
            <p:nvPr/>
          </p:nvGraphicFramePr>
          <p:xfrm>
            <a:off x="403" y="2528"/>
            <a:ext cx="5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534400" imgH="4267200" progId="Equation.DSMT4">
                    <p:embed/>
                  </p:oleObj>
                </mc:Choice>
                <mc:Fallback>
                  <p:oleObj name="Equation" r:id="rId9" imgW="8534400" imgH="4267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528"/>
                          <a:ext cx="5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44" name="Object 48"/>
            <p:cNvGraphicFramePr>
              <a:graphicFrameLocks noChangeAspect="1"/>
            </p:cNvGraphicFramePr>
            <p:nvPr/>
          </p:nvGraphicFramePr>
          <p:xfrm>
            <a:off x="1181" y="2503"/>
            <a:ext cx="50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15200" imgH="4572000" progId="Equation.DSMT4">
                    <p:embed/>
                  </p:oleObj>
                </mc:Choice>
                <mc:Fallback>
                  <p:oleObj name="Equation" r:id="rId11" imgW="7315200" imgH="4572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2503"/>
                          <a:ext cx="50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746" name="AutoShape 50"/>
          <p:cNvSpPr>
            <a:spLocks noChangeArrowheads="1"/>
          </p:cNvSpPr>
          <p:nvPr/>
        </p:nvSpPr>
        <p:spPr bwMode="auto">
          <a:xfrm>
            <a:off x="739775" y="5037138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13747" name="WordArt 51"/>
          <p:cNvSpPr>
            <a:spLocks noChangeArrowheads="1" noChangeShapeType="1" noTextEdit="1"/>
          </p:cNvSpPr>
          <p:nvPr/>
        </p:nvSpPr>
        <p:spPr bwMode="auto">
          <a:xfrm>
            <a:off x="1028700" y="5160963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413752" name="Group 56"/>
          <p:cNvGrpSpPr/>
          <p:nvPr/>
        </p:nvGrpSpPr>
        <p:grpSpPr bwMode="auto">
          <a:xfrm>
            <a:off x="1984375" y="4897438"/>
            <a:ext cx="6503988" cy="871537"/>
            <a:chOff x="1295" y="2609"/>
            <a:chExt cx="4097" cy="515"/>
          </a:xfrm>
        </p:grpSpPr>
        <p:sp>
          <p:nvSpPr>
            <p:cNvPr id="413721" name="Rectangle 25"/>
            <p:cNvSpPr>
              <a:spLocks noChangeArrowheads="1"/>
            </p:cNvSpPr>
            <p:nvPr/>
          </p:nvSpPr>
          <p:spPr bwMode="auto">
            <a:xfrm>
              <a:off x="3094" y="2698"/>
              <a:ext cx="229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不存在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1295" y="2707"/>
              <a:ext cx="59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3749" name="Object 53"/>
            <p:cNvGraphicFramePr>
              <a:graphicFrameLocks noChangeAspect="1"/>
            </p:cNvGraphicFramePr>
            <p:nvPr/>
          </p:nvGraphicFramePr>
          <p:xfrm>
            <a:off x="1591" y="2609"/>
            <a:ext cx="1521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250400" imgH="7924800" progId="Equation.DSMT4">
                    <p:embed/>
                  </p:oleObj>
                </mc:Choice>
                <mc:Fallback>
                  <p:oleObj name="Equation" r:id="rId13" imgW="22250400" imgH="79248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2609"/>
                          <a:ext cx="1521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50" name="Object 54"/>
            <p:cNvGraphicFramePr>
              <a:graphicFrameLocks noChangeAspect="1"/>
            </p:cNvGraphicFramePr>
            <p:nvPr/>
          </p:nvGraphicFramePr>
          <p:xfrm>
            <a:off x="3612" y="2745"/>
            <a:ext cx="5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534400" imgH="4267200" progId="Equation.DSMT4">
                    <p:embed/>
                  </p:oleObj>
                </mc:Choice>
                <mc:Fallback>
                  <p:oleObj name="Equation" r:id="rId15" imgW="8534400" imgH="42672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2745"/>
                          <a:ext cx="5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/>
      <p:bldP spid="413702" grpId="0"/>
      <p:bldP spid="413736" grpId="0"/>
      <p:bldP spid="413737" grpId="0"/>
      <p:bldP spid="413740" grpId="0" animBg="1"/>
      <p:bldP spid="413746" grpId="0" animBg="1" autoUpdateAnimBg="0"/>
      <p:bldP spid="4137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43" name="Rectangle 23"/>
          <p:cNvSpPr>
            <a:spLocks noChangeArrowheads="1"/>
          </p:cNvSpPr>
          <p:nvPr/>
        </p:nvSpPr>
        <p:spPr bwMode="auto">
          <a:xfrm>
            <a:off x="57150" y="2203450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则称</a:t>
            </a:r>
          </a:p>
        </p:txBody>
      </p:sp>
      <p:grpSp>
        <p:nvGrpSpPr>
          <p:cNvPr id="414744" name="Group 24"/>
          <p:cNvGrpSpPr/>
          <p:nvPr/>
        </p:nvGrpSpPr>
        <p:grpSpPr bwMode="auto">
          <a:xfrm>
            <a:off x="706438" y="619125"/>
            <a:ext cx="4645025" cy="382588"/>
            <a:chOff x="940" y="437"/>
            <a:chExt cx="2724" cy="188"/>
          </a:xfrm>
        </p:grpSpPr>
        <p:sp>
          <p:nvSpPr>
            <p:cNvPr id="414745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940" y="445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474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381" y="437"/>
              <a:ext cx="228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连续型    的数学期望</a:t>
              </a:r>
            </a:p>
          </p:txBody>
        </p:sp>
        <p:sp>
          <p:nvSpPr>
            <p:cNvPr id="414747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130" y="471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14748" name="WordArt 28"/>
          <p:cNvSpPr>
            <a:spLocks noChangeArrowheads="1" noChangeShapeType="1" noTextEdit="1"/>
          </p:cNvSpPr>
          <p:nvPr/>
        </p:nvSpPr>
        <p:spPr bwMode="auto">
          <a:xfrm>
            <a:off x="854075" y="1236663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aphicFrame>
        <p:nvGraphicFramePr>
          <p:cNvPr id="414749" name="Object 29"/>
          <p:cNvGraphicFramePr>
            <a:graphicFrameLocks noChangeAspect="1"/>
          </p:cNvGraphicFramePr>
          <p:nvPr/>
        </p:nvGraphicFramePr>
        <p:xfrm>
          <a:off x="2759075" y="1636713"/>
          <a:ext cx="33623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822400" imgH="5791200" progId="Equation.DSMT4">
                  <p:embed/>
                </p:oleObj>
              </mc:Choice>
              <mc:Fallback>
                <p:oleObj name="Equation" r:id="rId2" imgW="26822400" imgH="579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636713"/>
                        <a:ext cx="33623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52" name="Group 32"/>
          <p:cNvGrpSpPr/>
          <p:nvPr/>
        </p:nvGrpSpPr>
        <p:grpSpPr bwMode="auto">
          <a:xfrm>
            <a:off x="1765300" y="1189038"/>
            <a:ext cx="6092825" cy="458787"/>
            <a:chOff x="812" y="970"/>
            <a:chExt cx="3746" cy="282"/>
          </a:xfrm>
        </p:grpSpPr>
        <p:sp>
          <p:nvSpPr>
            <p:cNvPr id="414723" name="Text Box 3"/>
            <p:cNvSpPr txBox="1">
              <a:spLocks noChangeArrowheads="1"/>
            </p:cNvSpPr>
            <p:nvPr/>
          </p:nvSpPr>
          <p:spPr bwMode="auto">
            <a:xfrm>
              <a:off x="812" y="970"/>
              <a:ext cx="374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         的概率密度函数为           若</a:t>
              </a:r>
            </a:p>
          </p:txBody>
        </p:sp>
        <p:graphicFrame>
          <p:nvGraphicFramePr>
            <p:cNvPr id="414750" name="Object 30"/>
            <p:cNvGraphicFramePr>
              <a:graphicFrameLocks noChangeAspect="1"/>
            </p:cNvGraphicFramePr>
            <p:nvPr/>
          </p:nvGraphicFramePr>
          <p:xfrm>
            <a:off x="1041" y="994"/>
            <a:ext cx="58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24800" imgH="3657600" progId="Equation.DSMT4">
                    <p:embed/>
                  </p:oleObj>
                </mc:Choice>
                <mc:Fallback>
                  <p:oleObj name="Equation" r:id="rId4" imgW="7924800" imgH="3657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994"/>
                          <a:ext cx="58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51" name="Object 31"/>
            <p:cNvGraphicFramePr>
              <a:graphicFrameLocks noChangeAspect="1"/>
            </p:cNvGraphicFramePr>
            <p:nvPr/>
          </p:nvGraphicFramePr>
          <p:xfrm>
            <a:off x="3310" y="976"/>
            <a:ext cx="61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29600" imgH="4267200" progId="Equation.DSMT4">
                    <p:embed/>
                  </p:oleObj>
                </mc:Choice>
                <mc:Fallback>
                  <p:oleObj name="Equation" r:id="rId6" imgW="82296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976"/>
                          <a:ext cx="61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53" name="Object 33"/>
          <p:cNvGraphicFramePr>
            <a:graphicFrameLocks noChangeAspect="1"/>
          </p:cNvGraphicFramePr>
          <p:nvPr/>
        </p:nvGraphicFramePr>
        <p:xfrm>
          <a:off x="2814638" y="2387600"/>
          <a:ext cx="34131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908000" imgH="8229600" progId="Equation.DSMT4">
                  <p:embed/>
                </p:oleObj>
              </mc:Choice>
              <mc:Fallback>
                <p:oleObj name="Equation" r:id="rId8" imgW="25908000" imgH="8229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387600"/>
                        <a:ext cx="34131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54" name="Rectangle 34"/>
          <p:cNvSpPr>
            <a:spLocks noChangeArrowheads="1"/>
          </p:cNvSpPr>
          <p:nvPr/>
        </p:nvSpPr>
        <p:spPr bwMode="auto">
          <a:xfrm>
            <a:off x="3243268" y="3183080"/>
            <a:ext cx="2719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期望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均值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4755" name="Group 35"/>
          <p:cNvGrpSpPr/>
          <p:nvPr/>
        </p:nvGrpSpPr>
        <p:grpSpPr bwMode="auto">
          <a:xfrm>
            <a:off x="95250" y="3168650"/>
            <a:ext cx="3556000" cy="584201"/>
            <a:chOff x="0" y="2665"/>
            <a:chExt cx="2240" cy="368"/>
          </a:xfrm>
        </p:grpSpPr>
        <p:sp>
          <p:nvSpPr>
            <p:cNvPr id="414756" name="Rectangle 36"/>
            <p:cNvSpPr>
              <a:spLocks noChangeArrowheads="1"/>
            </p:cNvSpPr>
            <p:nvPr/>
          </p:nvSpPr>
          <p:spPr bwMode="auto">
            <a:xfrm>
              <a:off x="0" y="2665"/>
              <a:ext cx="22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数学期望</a:t>
              </a:r>
            </a:p>
          </p:txBody>
        </p:sp>
        <p:graphicFrame>
          <p:nvGraphicFramePr>
            <p:cNvPr id="414757" name="Object 37"/>
            <p:cNvGraphicFramePr>
              <a:graphicFrameLocks noChangeAspect="1"/>
            </p:cNvGraphicFramePr>
            <p:nvPr/>
          </p:nvGraphicFramePr>
          <p:xfrm>
            <a:off x="267" y="2758"/>
            <a:ext cx="61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24800" imgH="3657600" progId="Equation.DSMT4">
                    <p:embed/>
                  </p:oleObj>
                </mc:Choice>
                <mc:Fallback>
                  <p:oleObj name="Equation" r:id="rId10" imgW="7924800" imgH="3657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" y="2758"/>
                          <a:ext cx="61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58" name="AutoShape 38"/>
          <p:cNvSpPr>
            <a:spLocks noChangeArrowheads="1"/>
          </p:cNvSpPr>
          <p:nvPr/>
        </p:nvSpPr>
        <p:spPr bwMode="auto">
          <a:xfrm>
            <a:off x="766763" y="5175250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14759" name="WordArt 39"/>
          <p:cNvSpPr>
            <a:spLocks noChangeArrowheads="1" noChangeShapeType="1" noTextEdit="1"/>
          </p:cNvSpPr>
          <p:nvPr/>
        </p:nvSpPr>
        <p:spPr bwMode="auto">
          <a:xfrm>
            <a:off x="1055688" y="5299075"/>
            <a:ext cx="3540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414766" name="Group 46"/>
          <p:cNvGrpSpPr/>
          <p:nvPr/>
        </p:nvGrpSpPr>
        <p:grpSpPr bwMode="auto">
          <a:xfrm>
            <a:off x="1773238" y="5221288"/>
            <a:ext cx="7018337" cy="658812"/>
            <a:chOff x="1239" y="2373"/>
            <a:chExt cx="4297" cy="376"/>
          </a:xfrm>
        </p:grpSpPr>
        <p:sp>
          <p:nvSpPr>
            <p:cNvPr id="414761" name="Rectangle 41"/>
            <p:cNvSpPr>
              <a:spLocks noChangeArrowheads="1"/>
            </p:cNvSpPr>
            <p:nvPr/>
          </p:nvSpPr>
          <p:spPr bwMode="auto">
            <a:xfrm>
              <a:off x="3454" y="2386"/>
              <a:ext cx="208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不存在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4762" name="Rectangle 42"/>
            <p:cNvSpPr>
              <a:spLocks noChangeArrowheads="1"/>
            </p:cNvSpPr>
            <p:nvPr/>
          </p:nvSpPr>
          <p:spPr bwMode="auto">
            <a:xfrm>
              <a:off x="1239" y="2403"/>
              <a:ext cx="59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4764" name="Object 44"/>
            <p:cNvGraphicFramePr>
              <a:graphicFrameLocks noChangeAspect="1"/>
            </p:cNvGraphicFramePr>
            <p:nvPr/>
          </p:nvGraphicFramePr>
          <p:xfrm>
            <a:off x="3972" y="2433"/>
            <a:ext cx="5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267200" progId="Equation.DSMT4">
                    <p:embed/>
                  </p:oleObj>
                </mc:Choice>
                <mc:Fallback>
                  <p:oleObj name="Equation" r:id="rId12" imgW="85344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433"/>
                          <a:ext cx="5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65" name="Object 45"/>
            <p:cNvGraphicFramePr>
              <a:graphicFrameLocks noChangeAspect="1"/>
            </p:cNvGraphicFramePr>
            <p:nvPr/>
          </p:nvGraphicFramePr>
          <p:xfrm>
            <a:off x="1489" y="2373"/>
            <a:ext cx="2029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0" imgH="5791200" progId="Equation.DSMT4">
                    <p:embed/>
                  </p:oleObj>
                </mc:Choice>
                <mc:Fallback>
                  <p:oleObj name="Equation" r:id="rId14" imgW="27432000" imgH="5791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373"/>
                          <a:ext cx="2029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68" name="Freeform 48"/>
          <p:cNvSpPr/>
          <p:nvPr/>
        </p:nvSpPr>
        <p:spPr bwMode="auto">
          <a:xfrm>
            <a:off x="2725738" y="3149600"/>
            <a:ext cx="3568700" cy="42863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4767" name="AutoShape 47"/>
          <p:cNvSpPr>
            <a:spLocks noChangeArrowheads="1"/>
          </p:cNvSpPr>
          <p:nvPr/>
        </p:nvSpPr>
        <p:spPr bwMode="auto">
          <a:xfrm>
            <a:off x="5009489" y="3816350"/>
            <a:ext cx="4041775" cy="1162050"/>
          </a:xfrm>
          <a:prstGeom prst="wedgeRectCallout">
            <a:avLst>
              <a:gd name="adj1" fmla="val -30624"/>
              <a:gd name="adj2" fmla="val -102515"/>
            </a:avLst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注意离散型和连续型情形的形式一致性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49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49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49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43" grpId="0"/>
      <p:bldP spid="414748" grpId="0"/>
      <p:bldP spid="414754" grpId="0"/>
      <p:bldP spid="414758" grpId="0" animBg="1" autoUpdateAnimBg="0"/>
      <p:bldP spid="414759" grpId="0" animBg="1"/>
      <p:bldP spid="414768" grpId="0" animBg="1"/>
      <p:bldP spid="4147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67" name="WordArt 23"/>
          <p:cNvSpPr>
            <a:spLocks noChangeArrowheads="1" noChangeShapeType="1" noTextEdit="1"/>
          </p:cNvSpPr>
          <p:nvPr/>
        </p:nvSpPr>
        <p:spPr bwMode="auto">
          <a:xfrm>
            <a:off x="1089025" y="14065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5768" name="WordArt 24"/>
          <p:cNvSpPr>
            <a:spLocks noChangeArrowheads="1" noChangeShapeType="1" noTextEdit="1"/>
          </p:cNvSpPr>
          <p:nvPr/>
        </p:nvSpPr>
        <p:spPr bwMode="auto">
          <a:xfrm>
            <a:off x="1076325" y="7588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15773" name="Group 29"/>
          <p:cNvGrpSpPr/>
          <p:nvPr/>
        </p:nvGrpSpPr>
        <p:grpSpPr bwMode="auto">
          <a:xfrm>
            <a:off x="1630363" y="612775"/>
            <a:ext cx="4049713" cy="533400"/>
            <a:chOff x="1027" y="386"/>
            <a:chExt cx="2551" cy="336"/>
          </a:xfrm>
        </p:grpSpPr>
        <p:graphicFrame>
          <p:nvGraphicFramePr>
            <p:cNvPr id="415774" name="Object 30"/>
            <p:cNvGraphicFramePr>
              <a:graphicFrameLocks noChangeAspect="1"/>
            </p:cNvGraphicFramePr>
            <p:nvPr/>
          </p:nvGraphicFramePr>
          <p:xfrm>
            <a:off x="1289" y="445"/>
            <a:ext cx="224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956000" imgH="4267200" progId="Equation.DSMT4">
                    <p:embed/>
                  </p:oleObj>
                </mc:Choice>
                <mc:Fallback>
                  <p:oleObj name="Equation" r:id="rId2" imgW="289560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445"/>
                          <a:ext cx="224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75" name="Rectangle 31"/>
            <p:cNvSpPr>
              <a:spLocks noChangeArrowheads="1"/>
            </p:cNvSpPr>
            <p:nvPr/>
          </p:nvSpPr>
          <p:spPr bwMode="auto">
            <a:xfrm>
              <a:off x="2546" y="386"/>
              <a:ext cx="10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5776" name="Rectangle 32"/>
            <p:cNvSpPr>
              <a:spLocks noChangeArrowheads="1"/>
            </p:cNvSpPr>
            <p:nvPr/>
          </p:nvSpPr>
          <p:spPr bwMode="auto">
            <a:xfrm>
              <a:off x="1027" y="395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pSp>
        <p:nvGrpSpPr>
          <p:cNvPr id="415781" name="Group 37"/>
          <p:cNvGrpSpPr/>
          <p:nvPr/>
        </p:nvGrpSpPr>
        <p:grpSpPr bwMode="auto">
          <a:xfrm>
            <a:off x="1677988" y="1292225"/>
            <a:ext cx="3160712" cy="519113"/>
            <a:chOff x="441" y="865"/>
            <a:chExt cx="1991" cy="327"/>
          </a:xfrm>
        </p:grpSpPr>
        <p:sp>
          <p:nvSpPr>
            <p:cNvPr id="415746" name="Rectangle 2"/>
            <p:cNvSpPr>
              <a:spLocks noChangeArrowheads="1"/>
            </p:cNvSpPr>
            <p:nvPr/>
          </p:nvSpPr>
          <p:spPr bwMode="auto">
            <a:xfrm>
              <a:off x="626" y="865"/>
              <a:ext cx="1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15780" name="Object 36"/>
            <p:cNvGraphicFramePr>
              <a:graphicFrameLocks noChangeAspect="1"/>
            </p:cNvGraphicFramePr>
            <p:nvPr/>
          </p:nvGraphicFramePr>
          <p:xfrm>
            <a:off x="441" y="939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" y="939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84" name="Group 40"/>
          <p:cNvGrpSpPr/>
          <p:nvPr/>
        </p:nvGrpSpPr>
        <p:grpSpPr bwMode="auto">
          <a:xfrm>
            <a:off x="2386013" y="1781175"/>
            <a:ext cx="4211637" cy="1236663"/>
            <a:chOff x="940" y="1255"/>
            <a:chExt cx="2568" cy="753"/>
          </a:xfrm>
        </p:grpSpPr>
        <p:graphicFrame>
          <p:nvGraphicFramePr>
            <p:cNvPr id="415779" name="Object 35"/>
            <p:cNvGraphicFramePr>
              <a:graphicFrameLocks noChangeAspect="1"/>
            </p:cNvGraphicFramePr>
            <p:nvPr/>
          </p:nvGraphicFramePr>
          <p:xfrm>
            <a:off x="940" y="1255"/>
            <a:ext cx="2524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613600" imgH="11582400" progId="Equation.DSMT4">
                    <p:embed/>
                  </p:oleObj>
                </mc:Choice>
                <mc:Fallback>
                  <p:oleObj name="Equation" r:id="rId6" imgW="32613600" imgH="115824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1255"/>
                          <a:ext cx="2524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2" name="Rectangle 38"/>
            <p:cNvSpPr>
              <a:spLocks noChangeArrowheads="1"/>
            </p:cNvSpPr>
            <p:nvPr/>
          </p:nvSpPr>
          <p:spPr bwMode="auto">
            <a:xfrm>
              <a:off x="2674" y="1642"/>
              <a:ext cx="834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15783" name="Object 39"/>
          <p:cNvGraphicFramePr>
            <a:graphicFrameLocks noChangeAspect="1"/>
          </p:cNvGraphicFramePr>
          <p:nvPr/>
        </p:nvGraphicFramePr>
        <p:xfrm>
          <a:off x="1582738" y="3049588"/>
          <a:ext cx="42608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0000" imgH="5791200" progId="Equation.DSMT4">
                  <p:embed/>
                </p:oleObj>
              </mc:Choice>
              <mc:Fallback>
                <p:oleObj name="Equation" r:id="rId8" imgW="30480000" imgH="5791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049588"/>
                        <a:ext cx="42608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5" name="Object 41"/>
          <p:cNvGraphicFramePr>
            <a:graphicFrameLocks noChangeAspect="1"/>
          </p:cNvGraphicFramePr>
          <p:nvPr/>
        </p:nvGraphicFramePr>
        <p:xfrm>
          <a:off x="3251200" y="3714750"/>
          <a:ext cx="23018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59200" imgH="7315200" progId="Equation.DSMT4">
                  <p:embed/>
                </p:oleObj>
              </mc:Choice>
              <mc:Fallback>
                <p:oleObj name="Equation" r:id="rId10" imgW="16459200" imgH="7315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714750"/>
                        <a:ext cx="23018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6" name="Object 42"/>
          <p:cNvGraphicFramePr>
            <a:graphicFrameLocks noChangeAspect="1"/>
          </p:cNvGraphicFramePr>
          <p:nvPr/>
        </p:nvGraphicFramePr>
        <p:xfrm>
          <a:off x="3251200" y="4484688"/>
          <a:ext cx="2941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031200" imgH="7315200" progId="Equation.DSMT4">
                  <p:embed/>
                </p:oleObj>
              </mc:Choice>
              <mc:Fallback>
                <p:oleObj name="Equation" r:id="rId12" imgW="21031200" imgH="7315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484688"/>
                        <a:ext cx="29416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7" name="Object 43"/>
          <p:cNvGraphicFramePr>
            <a:graphicFrameLocks noChangeAspect="1"/>
          </p:cNvGraphicFramePr>
          <p:nvPr/>
        </p:nvGraphicFramePr>
        <p:xfrm>
          <a:off x="3276600" y="5299075"/>
          <a:ext cx="14065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58400" imgH="7315200" progId="Equation.DSMT4">
                  <p:embed/>
                </p:oleObj>
              </mc:Choice>
              <mc:Fallback>
                <p:oleObj name="Equation" r:id="rId14" imgW="10058400" imgH="7315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99075"/>
                        <a:ext cx="14065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7" grpId="0"/>
      <p:bldP spid="4157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WordArt 2"/>
          <p:cNvSpPr>
            <a:spLocks noChangeArrowheads="1" noChangeShapeType="1" noTextEdit="1"/>
          </p:cNvSpPr>
          <p:nvPr/>
        </p:nvSpPr>
        <p:spPr bwMode="auto">
          <a:xfrm>
            <a:off x="1089025" y="1296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2851" name="WordArt 3"/>
          <p:cNvSpPr>
            <a:spLocks noChangeArrowheads="1" noChangeShapeType="1" noTextEdit="1"/>
          </p:cNvSpPr>
          <p:nvPr/>
        </p:nvSpPr>
        <p:spPr bwMode="auto">
          <a:xfrm>
            <a:off x="1076325" y="7588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2870" name="Group 22"/>
          <p:cNvGrpSpPr/>
          <p:nvPr/>
        </p:nvGrpSpPr>
        <p:grpSpPr bwMode="auto">
          <a:xfrm>
            <a:off x="1630363" y="612775"/>
            <a:ext cx="4664074" cy="539750"/>
            <a:chOff x="1027" y="386"/>
            <a:chExt cx="2938" cy="340"/>
          </a:xfrm>
        </p:grpSpPr>
        <p:graphicFrame>
          <p:nvGraphicFramePr>
            <p:cNvPr id="462853" name="Object 5"/>
            <p:cNvGraphicFramePr>
              <a:graphicFrameLocks noChangeAspect="1"/>
            </p:cNvGraphicFramePr>
            <p:nvPr/>
          </p:nvGraphicFramePr>
          <p:xfrm>
            <a:off x="1271" y="409"/>
            <a:ext cx="24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699200" imgH="4876800" progId="Equation.DSMT4">
                    <p:embed/>
                  </p:oleObj>
                </mc:Choice>
                <mc:Fallback>
                  <p:oleObj name="Equation" r:id="rId2" imgW="31699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409"/>
                          <a:ext cx="245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54" name="Rectangle 6"/>
            <p:cNvSpPr>
              <a:spLocks noChangeArrowheads="1"/>
            </p:cNvSpPr>
            <p:nvPr/>
          </p:nvSpPr>
          <p:spPr bwMode="auto">
            <a:xfrm>
              <a:off x="2770" y="386"/>
              <a:ext cx="1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2855" name="Rectangle 7"/>
            <p:cNvSpPr>
              <a:spLocks noChangeArrowheads="1"/>
            </p:cNvSpPr>
            <p:nvPr/>
          </p:nvSpPr>
          <p:spPr bwMode="auto">
            <a:xfrm>
              <a:off x="1027" y="395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aphicFrame>
        <p:nvGraphicFramePr>
          <p:cNvPr id="462863" name="Object 15"/>
          <p:cNvGraphicFramePr>
            <a:graphicFrameLocks noChangeAspect="1"/>
          </p:cNvGraphicFramePr>
          <p:nvPr/>
        </p:nvGraphicFramePr>
        <p:xfrm>
          <a:off x="1609725" y="1162050"/>
          <a:ext cx="3221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12800" imgH="5791200" progId="Equation.DSMT4">
                  <p:embed/>
                </p:oleObj>
              </mc:Choice>
              <mc:Fallback>
                <p:oleObj name="Equation" r:id="rId4" imgW="262128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162050"/>
                        <a:ext cx="3221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1" name="Object 23"/>
          <p:cNvGraphicFramePr>
            <a:graphicFrameLocks noChangeAspect="1"/>
          </p:cNvGraphicFramePr>
          <p:nvPr/>
        </p:nvGraphicFramePr>
        <p:xfrm>
          <a:off x="2566988" y="1543050"/>
          <a:ext cx="37814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84800" imgH="9753600" progId="Equation.DSMT4">
                  <p:embed/>
                </p:oleObj>
              </mc:Choice>
              <mc:Fallback>
                <p:oleObj name="Equation" r:id="rId6" imgW="30784800" imgH="975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543050"/>
                        <a:ext cx="37814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2" name="Object 24"/>
          <p:cNvGraphicFramePr>
            <a:graphicFrameLocks noChangeAspect="1"/>
          </p:cNvGraphicFramePr>
          <p:nvPr/>
        </p:nvGraphicFramePr>
        <p:xfrm>
          <a:off x="2565400" y="2357438"/>
          <a:ext cx="47053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367200" imgH="9753600" progId="Equation.DSMT4">
                  <p:embed/>
                </p:oleObj>
              </mc:Choice>
              <mc:Fallback>
                <p:oleObj name="Equation" r:id="rId8" imgW="42367200" imgH="9753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357438"/>
                        <a:ext cx="47053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3" name="Object 25"/>
          <p:cNvGraphicFramePr>
            <a:graphicFrameLocks noChangeAspect="1"/>
          </p:cNvGraphicFramePr>
          <p:nvPr/>
        </p:nvGraphicFramePr>
        <p:xfrm>
          <a:off x="2573338" y="3281363"/>
          <a:ext cx="6273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1874400" imgH="11582400" progId="Equation.DSMT4">
                  <p:embed/>
                </p:oleObj>
              </mc:Choice>
              <mc:Fallback>
                <p:oleObj name="Equation" r:id="rId10" imgW="61874400" imgH="1158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281363"/>
                        <a:ext cx="62738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4" name="Object 26"/>
          <p:cNvGraphicFramePr>
            <a:graphicFrameLocks noChangeAspect="1"/>
          </p:cNvGraphicFramePr>
          <p:nvPr/>
        </p:nvGraphicFramePr>
        <p:xfrm>
          <a:off x="2620963" y="4319588"/>
          <a:ext cx="47291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634400" imgH="9448800" progId="Equation.DSMT4">
                  <p:embed/>
                </p:oleObj>
              </mc:Choice>
              <mc:Fallback>
                <p:oleObj name="Equation" r:id="rId12" imgW="46634400" imgH="944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319588"/>
                        <a:ext cx="47291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5" name="Object 27"/>
          <p:cNvGraphicFramePr>
            <a:graphicFrameLocks noChangeAspect="1"/>
          </p:cNvGraphicFramePr>
          <p:nvPr/>
        </p:nvGraphicFramePr>
        <p:xfrm>
          <a:off x="2605088" y="5233988"/>
          <a:ext cx="2038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116800" imgH="8229600" progId="Equation.DSMT4">
                  <p:embed/>
                </p:oleObj>
              </mc:Choice>
              <mc:Fallback>
                <p:oleObj name="Equation" r:id="rId14" imgW="20116800" imgH="8229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233988"/>
                        <a:ext cx="20383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6" name="Object 28"/>
          <p:cNvGraphicFramePr>
            <a:graphicFrameLocks noChangeAspect="1"/>
          </p:cNvGraphicFramePr>
          <p:nvPr/>
        </p:nvGraphicFramePr>
        <p:xfrm>
          <a:off x="2641600" y="6157913"/>
          <a:ext cx="587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91200" imgH="3657600" progId="Equation.DSMT4">
                  <p:embed/>
                </p:oleObj>
              </mc:Choice>
              <mc:Fallback>
                <p:oleObj name="Equation" r:id="rId16" imgW="5791200" imgH="3657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6157913"/>
                        <a:ext cx="5873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2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2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8" name="Group 18"/>
          <p:cNvGrpSpPr/>
          <p:nvPr/>
        </p:nvGrpSpPr>
        <p:grpSpPr bwMode="auto">
          <a:xfrm>
            <a:off x="346075" y="5637213"/>
            <a:ext cx="6181725" cy="560387"/>
            <a:chOff x="187" y="3727"/>
            <a:chExt cx="3894" cy="353"/>
          </a:xfrm>
        </p:grpSpPr>
        <p:sp>
          <p:nvSpPr>
            <p:cNvPr id="419856" name="Rectangle 16"/>
            <p:cNvSpPr>
              <a:spLocks noChangeArrowheads="1"/>
            </p:cNvSpPr>
            <p:nvPr/>
          </p:nvSpPr>
          <p:spPr bwMode="auto">
            <a:xfrm>
              <a:off x="187" y="3727"/>
              <a:ext cx="389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即该元器件的平均寿命为   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19857" name="Object 17"/>
            <p:cNvGraphicFramePr>
              <a:graphicFrameLocks noChangeAspect="1"/>
            </p:cNvGraphicFramePr>
            <p:nvPr/>
          </p:nvGraphicFramePr>
          <p:xfrm>
            <a:off x="2751" y="3789"/>
            <a:ext cx="2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8000" imgH="3657600" progId="Equation.DSMT4">
                    <p:embed/>
                  </p:oleObj>
                </mc:Choice>
                <mc:Fallback>
                  <p:oleObj name="Equation" r:id="rId2" imgW="3048000" imgH="3657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789"/>
                          <a:ext cx="2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59" name="WordArt 19"/>
          <p:cNvSpPr>
            <a:spLocks noChangeArrowheads="1" noChangeShapeType="1" noTextEdit="1"/>
          </p:cNvSpPr>
          <p:nvPr/>
        </p:nvSpPr>
        <p:spPr bwMode="auto">
          <a:xfrm>
            <a:off x="876300" y="2820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9860" name="WordArt 20"/>
          <p:cNvSpPr>
            <a:spLocks noChangeArrowheads="1" noChangeShapeType="1" noTextEdit="1"/>
          </p:cNvSpPr>
          <p:nvPr/>
        </p:nvSpPr>
        <p:spPr bwMode="auto">
          <a:xfrm>
            <a:off x="873125" y="682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19865" name="Group 25"/>
          <p:cNvGrpSpPr/>
          <p:nvPr/>
        </p:nvGrpSpPr>
        <p:grpSpPr bwMode="auto">
          <a:xfrm>
            <a:off x="1362075" y="574675"/>
            <a:ext cx="7820025" cy="519113"/>
            <a:chOff x="386" y="554"/>
            <a:chExt cx="4926" cy="327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386" y="554"/>
              <a:ext cx="4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设某元器件的寿命</a:t>
              </a:r>
              <a:r>
                <a:rPr lang="zh-CN" altLang="en-US" sz="10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服从指数分布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其密度为</a:t>
              </a:r>
            </a:p>
          </p:txBody>
        </p:sp>
        <p:graphicFrame>
          <p:nvGraphicFramePr>
            <p:cNvPr id="419862" name="Object 22"/>
            <p:cNvGraphicFramePr>
              <a:graphicFrameLocks noChangeAspect="1"/>
            </p:cNvGraphicFramePr>
            <p:nvPr/>
          </p:nvGraphicFramePr>
          <p:xfrm>
            <a:off x="2256" y="618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18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66" name="Object 26"/>
          <p:cNvGraphicFramePr>
            <a:graphicFrameLocks noChangeAspect="1"/>
          </p:cNvGraphicFramePr>
          <p:nvPr/>
        </p:nvGraphicFramePr>
        <p:xfrm>
          <a:off x="3135313" y="1033463"/>
          <a:ext cx="35575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0" imgH="11277600" progId="Equation.DSMT4">
                  <p:embed/>
                </p:oleObj>
              </mc:Choice>
              <mc:Fallback>
                <p:oleObj name="Equation" r:id="rId6" imgW="28956000" imgH="11277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033463"/>
                        <a:ext cx="35575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7" name="Object 27"/>
          <p:cNvGraphicFramePr>
            <a:graphicFrameLocks noChangeAspect="1"/>
          </p:cNvGraphicFramePr>
          <p:nvPr/>
        </p:nvGraphicFramePr>
        <p:xfrm>
          <a:off x="2609850" y="2698750"/>
          <a:ext cx="3221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12800" imgH="5791200" progId="Equation.DSMT4">
                  <p:embed/>
                </p:oleObj>
              </mc:Choice>
              <mc:Fallback>
                <p:oleObj name="Equation" r:id="rId8" imgW="26212800" imgH="579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698750"/>
                        <a:ext cx="3221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70" name="Group 30"/>
          <p:cNvGrpSpPr/>
          <p:nvPr/>
        </p:nvGrpSpPr>
        <p:grpSpPr bwMode="auto">
          <a:xfrm>
            <a:off x="255588" y="2214563"/>
            <a:ext cx="3929062" cy="541337"/>
            <a:chOff x="114" y="1555"/>
            <a:chExt cx="2475" cy="315"/>
          </a:xfrm>
        </p:grpSpPr>
        <p:sp>
          <p:nvSpPr>
            <p:cNvPr id="419848" name="Rectangle 8"/>
            <p:cNvSpPr>
              <a:spLocks noChangeArrowheads="1"/>
            </p:cNvSpPr>
            <p:nvPr/>
          </p:nvSpPr>
          <p:spPr bwMode="auto">
            <a:xfrm>
              <a:off x="114" y="1555"/>
              <a:ext cx="247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的数学期望           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19868" name="Object 28"/>
            <p:cNvGraphicFramePr>
              <a:graphicFrameLocks noChangeAspect="1"/>
            </p:cNvGraphicFramePr>
            <p:nvPr/>
          </p:nvGraphicFramePr>
          <p:xfrm>
            <a:off x="413" y="1604"/>
            <a:ext cx="30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1604"/>
                          <a:ext cx="30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69" name="Object 29"/>
            <p:cNvGraphicFramePr>
              <a:graphicFrameLocks noChangeAspect="1"/>
            </p:cNvGraphicFramePr>
            <p:nvPr/>
          </p:nvGraphicFramePr>
          <p:xfrm>
            <a:off x="1812" y="1592"/>
            <a:ext cx="66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267200" progId="Equation.DSMT4">
                    <p:embed/>
                  </p:oleObj>
                </mc:Choice>
                <mc:Fallback>
                  <p:oleObj name="Equation" r:id="rId12" imgW="8534400" imgH="4267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592"/>
                          <a:ext cx="66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71" name="Object 31"/>
          <p:cNvGraphicFramePr>
            <a:graphicFrameLocks noChangeAspect="1"/>
          </p:cNvGraphicFramePr>
          <p:nvPr/>
        </p:nvGraphicFramePr>
        <p:xfrm>
          <a:off x="3586163" y="3241675"/>
          <a:ext cx="2357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202400" imgH="7620000" progId="Equation.DSMT4">
                  <p:embed/>
                </p:oleObj>
              </mc:Choice>
              <mc:Fallback>
                <p:oleObj name="Equation" r:id="rId14" imgW="19202400" imgH="7620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3241675"/>
                        <a:ext cx="23574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2" name="Object 32"/>
          <p:cNvGraphicFramePr>
            <a:graphicFrameLocks noChangeAspect="1"/>
          </p:cNvGraphicFramePr>
          <p:nvPr/>
        </p:nvGraphicFramePr>
        <p:xfrm>
          <a:off x="3586163" y="3878263"/>
          <a:ext cx="292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74400" imgH="7620000" progId="Equation.DSMT4">
                  <p:embed/>
                </p:oleObj>
              </mc:Choice>
              <mc:Fallback>
                <p:oleObj name="Equation" r:id="rId16" imgW="23774400" imgH="7620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3878263"/>
                        <a:ext cx="2921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3" name="Object 33"/>
          <p:cNvGraphicFramePr>
            <a:graphicFrameLocks noChangeAspect="1"/>
          </p:cNvGraphicFramePr>
          <p:nvPr/>
        </p:nvGraphicFramePr>
        <p:xfrm>
          <a:off x="3603625" y="4630738"/>
          <a:ext cx="21367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373600" imgH="6096000" progId="Equation.DSMT4">
                  <p:embed/>
                </p:oleObj>
              </mc:Choice>
              <mc:Fallback>
                <p:oleObj name="Equation" r:id="rId18" imgW="17373600" imgH="6096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4630738"/>
                        <a:ext cx="21367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4" name="Object 34"/>
          <p:cNvGraphicFramePr>
            <a:graphicFrameLocks noChangeAspect="1"/>
          </p:cNvGraphicFramePr>
          <p:nvPr/>
        </p:nvGraphicFramePr>
        <p:xfrm>
          <a:off x="3624263" y="5291138"/>
          <a:ext cx="676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86400" imgH="3657600" progId="Equation.DSMT4">
                  <p:embed/>
                </p:oleObj>
              </mc:Choice>
              <mc:Fallback>
                <p:oleObj name="Equation" r:id="rId20" imgW="5486400" imgH="3657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5291138"/>
                        <a:ext cx="676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9" grpId="0"/>
      <p:bldP spid="4198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736600" y="1324130"/>
            <a:ext cx="454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如果某产品的平均寿命为                                  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0" y="3892110"/>
            <a:ext cx="914241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在航空、航天、军事、医疗等领域，通常要求元器件达</a:t>
            </a:r>
            <a:r>
              <a:rPr lang="zh-CN" altLang="en-US" sz="8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9</a:t>
            </a:r>
            <a:r>
              <a:rPr lang="en-US" altLang="zh-CN" sz="8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级以上，这意味着该元器件的平均寿命至少为</a:t>
            </a:r>
          </a:p>
        </p:txBody>
      </p:sp>
      <p:graphicFrame>
        <p:nvGraphicFramePr>
          <p:cNvPr id="424977" name="Object 17"/>
          <p:cNvGraphicFramePr>
            <a:graphicFrameLocks noChangeAspect="1"/>
          </p:cNvGraphicFramePr>
          <p:nvPr/>
        </p:nvGraphicFramePr>
        <p:xfrm>
          <a:off x="3984625" y="1865468"/>
          <a:ext cx="12747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363200" imgH="4267200" progId="Equation.DSMT4">
                  <p:embed/>
                </p:oleObj>
              </mc:Choice>
              <mc:Fallback>
                <p:oleObj name="Equation" r:id="rId2" imgW="10363200" imgH="426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1865468"/>
                        <a:ext cx="12747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9" name="Rectangle 19"/>
          <p:cNvSpPr>
            <a:spLocks noChangeArrowheads="1"/>
          </p:cNvSpPr>
          <p:nvPr/>
        </p:nvSpPr>
        <p:spPr bwMode="auto">
          <a:xfrm>
            <a:off x="5311775" y="1797205"/>
            <a:ext cx="163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小时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pSp>
        <p:nvGrpSpPr>
          <p:cNvPr id="424983" name="Group 23"/>
          <p:cNvGrpSpPr/>
          <p:nvPr/>
        </p:nvGrpSpPr>
        <p:grpSpPr bwMode="auto">
          <a:xfrm>
            <a:off x="77119" y="2286635"/>
            <a:ext cx="6086476" cy="523875"/>
            <a:chOff x="0" y="1387"/>
            <a:chExt cx="3834" cy="330"/>
          </a:xfrm>
        </p:grpSpPr>
        <p:sp>
          <p:nvSpPr>
            <p:cNvPr id="424978" name="Rectangle 18"/>
            <p:cNvSpPr>
              <a:spLocks noChangeArrowheads="1"/>
            </p:cNvSpPr>
            <p:nvPr/>
          </p:nvSpPr>
          <p:spPr bwMode="auto">
            <a:xfrm>
              <a:off x="0" y="1387"/>
              <a:ext cx="28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3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则称该产品为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” 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级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”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产品</a:t>
              </a:r>
            </a:p>
          </p:txBody>
        </p:sp>
        <p:graphicFrame>
          <p:nvGraphicFramePr>
            <p:cNvPr id="42498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35034"/>
                </p:ext>
              </p:extLst>
            </p:nvPr>
          </p:nvGraphicFramePr>
          <p:xfrm>
            <a:off x="1512" y="1419"/>
            <a:ext cx="28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8000" imgH="3657600" progId="Equation.DSMT4">
                    <p:embed/>
                  </p:oleObj>
                </mc:Choice>
                <mc:Fallback>
                  <p:oleObj name="Equation" r:id="rId4" imgW="3048000" imgH="3657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419"/>
                          <a:ext cx="28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81" name="Object 21"/>
            <p:cNvGraphicFramePr>
              <a:graphicFrameLocks noChangeAspect="1"/>
            </p:cNvGraphicFramePr>
            <p:nvPr/>
          </p:nvGraphicFramePr>
          <p:xfrm>
            <a:off x="2478" y="1419"/>
            <a:ext cx="13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0" imgH="4267200" progId="Equation.DSMT4">
                    <p:embed/>
                  </p:oleObj>
                </mc:Choice>
                <mc:Fallback>
                  <p:oleObj name="Equation" r:id="rId6" imgW="167640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419"/>
                          <a:ext cx="13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986" name="Group 26"/>
          <p:cNvGrpSpPr/>
          <p:nvPr/>
        </p:nvGrpSpPr>
        <p:grpSpPr bwMode="auto">
          <a:xfrm>
            <a:off x="6025482" y="2262820"/>
            <a:ext cx="3246437" cy="519113"/>
            <a:chOff x="3715" y="1356"/>
            <a:chExt cx="2045" cy="327"/>
          </a:xfrm>
        </p:grpSpPr>
        <p:sp>
          <p:nvSpPr>
            <p:cNvPr id="424982" name="Rectangle 22"/>
            <p:cNvSpPr>
              <a:spLocks noChangeArrowheads="1"/>
            </p:cNvSpPr>
            <p:nvPr/>
          </p:nvSpPr>
          <p:spPr bwMode="auto">
            <a:xfrm>
              <a:off x="3791" y="1356"/>
              <a:ext cx="1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越大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级别越高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),</a:t>
              </a:r>
            </a:p>
          </p:txBody>
        </p:sp>
        <p:graphicFrame>
          <p:nvGraphicFramePr>
            <p:cNvPr id="424985" name="Object 25"/>
            <p:cNvGraphicFramePr>
              <a:graphicFrameLocks noChangeAspect="1"/>
            </p:cNvGraphicFramePr>
            <p:nvPr/>
          </p:nvGraphicFramePr>
          <p:xfrm>
            <a:off x="3715" y="1388"/>
            <a:ext cx="27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" imgH="3657600" progId="Equation.DSMT4">
                    <p:embed/>
                  </p:oleObj>
                </mc:Choice>
                <mc:Fallback>
                  <p:oleObj name="Equation" r:id="rId8" imgW="3048000" imgH="3657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1388"/>
                          <a:ext cx="27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4998" name="Group 38"/>
          <p:cNvGrpSpPr/>
          <p:nvPr/>
        </p:nvGrpSpPr>
        <p:grpSpPr bwMode="auto">
          <a:xfrm>
            <a:off x="57152" y="2633646"/>
            <a:ext cx="8788400" cy="758819"/>
            <a:chOff x="28" y="1675"/>
            <a:chExt cx="5536" cy="478"/>
          </a:xfrm>
        </p:grpSpPr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28" y="1826"/>
              <a:ext cx="5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3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失效率        越低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则产品的平均寿命越长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可靠性越高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               </a:t>
              </a:r>
            </a:p>
          </p:txBody>
        </p:sp>
        <p:graphicFrame>
          <p:nvGraphicFramePr>
            <p:cNvPr id="424987" name="Object 27"/>
            <p:cNvGraphicFramePr>
              <a:graphicFrameLocks noChangeAspect="1"/>
            </p:cNvGraphicFramePr>
            <p:nvPr/>
          </p:nvGraphicFramePr>
          <p:xfrm>
            <a:off x="737" y="1675"/>
            <a:ext cx="49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00800" imgH="4267200" progId="Equation.DSMT4">
                    <p:embed/>
                  </p:oleObj>
                </mc:Choice>
                <mc:Fallback>
                  <p:oleObj name="Equation" r:id="rId10" imgW="64008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1675"/>
                          <a:ext cx="49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5748338" y="5052572"/>
            <a:ext cx="128111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aphicFrame>
        <p:nvGraphicFramePr>
          <p:cNvPr id="424990" name="Object 30"/>
          <p:cNvGraphicFramePr>
            <a:graphicFrameLocks noChangeAspect="1"/>
          </p:cNvGraphicFramePr>
          <p:nvPr/>
        </p:nvGraphicFramePr>
        <p:xfrm>
          <a:off x="2946400" y="5019235"/>
          <a:ext cx="29225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74400" imgH="7315200" progId="Equation.DSMT4">
                  <p:embed/>
                </p:oleObj>
              </mc:Choice>
              <mc:Fallback>
                <p:oleObj name="Equation" r:id="rId12" imgW="23774400" imgH="7315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019235"/>
                        <a:ext cx="29225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5000" name="Picture 40" descr="k012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382963" y="574675"/>
            <a:ext cx="8636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976" name="WordArt 16"/>
          <p:cNvSpPr>
            <a:spLocks noChangeArrowheads="1" noChangeShapeType="1" noTextEdit="1"/>
          </p:cNvSpPr>
          <p:nvPr/>
        </p:nvSpPr>
        <p:spPr bwMode="auto">
          <a:xfrm>
            <a:off x="4235450" y="646113"/>
            <a:ext cx="1865313" cy="379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工程背景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71" grpId="0"/>
      <p:bldP spid="424979" grpId="0"/>
      <p:bldP spid="424989" grpId="0"/>
      <p:bldP spid="4249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645795"/>
            <a:ext cx="8441055" cy="5878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1619250" y="1052513"/>
          <a:ext cx="55435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08200" imgH="862965" progId="Equation.3">
                  <p:embed/>
                </p:oleObj>
              </mc:Choice>
              <mc:Fallback>
                <p:oleObj r:id="rId2" imgW="2108200" imgH="862965" progId="Equation.3">
                  <p:embed/>
                  <p:pic>
                    <p:nvPicPr>
                      <p:cNvPr id="0" name="对象 194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1052513"/>
                        <a:ext cx="5543550" cy="227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1692275" y="3357563"/>
          <a:ext cx="5564188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0" imgH="634365" progId="Equation.3">
                  <p:embed/>
                </p:oleObj>
              </mc:Choice>
              <mc:Fallback>
                <p:oleObj r:id="rId4" imgW="2159000" imgH="634365" progId="Equation.3">
                  <p:embed/>
                  <p:pic>
                    <p:nvPicPr>
                      <p:cNvPr id="0" name="对象 194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3357563"/>
                        <a:ext cx="5564188" cy="163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25" name="WordArt 33"/>
          <p:cNvSpPr>
            <a:spLocks noChangeArrowheads="1" noChangeShapeType="1" noTextEdit="1"/>
          </p:cNvSpPr>
          <p:nvPr/>
        </p:nvSpPr>
        <p:spPr bwMode="auto">
          <a:xfrm>
            <a:off x="209550" y="2341563"/>
            <a:ext cx="3109913" cy="36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随机变量的概率特性</a:t>
            </a:r>
          </a:p>
        </p:txBody>
      </p:sp>
      <p:sp>
        <p:nvSpPr>
          <p:cNvPr id="469026" name="AutoShape 34"/>
          <p:cNvSpPr/>
          <p:nvPr/>
        </p:nvSpPr>
        <p:spPr bwMode="auto">
          <a:xfrm>
            <a:off x="3403600" y="1911350"/>
            <a:ext cx="292100" cy="1282700"/>
          </a:xfrm>
          <a:prstGeom prst="leftBrace">
            <a:avLst>
              <a:gd name="adj1" fmla="val 36594"/>
              <a:gd name="adj2" fmla="val 50000"/>
            </a:avLst>
          </a:prstGeom>
          <a:noFill/>
          <a:ln w="28575">
            <a:solidFill>
              <a:schemeClr val="bg2">
                <a:lumMod val="95000"/>
                <a:lumOff val="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9027" name="WordArt 35"/>
          <p:cNvSpPr>
            <a:spLocks noChangeArrowheads="1" noChangeShapeType="1" noTextEdit="1"/>
          </p:cNvSpPr>
          <p:nvPr/>
        </p:nvSpPr>
        <p:spPr bwMode="auto">
          <a:xfrm>
            <a:off x="3729038" y="1871663"/>
            <a:ext cx="1903412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分布函数</a:t>
            </a:r>
            <a:r>
              <a:rPr lang="en-US" altLang="zh-CN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CDF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9028" name="WordArt 36"/>
          <p:cNvSpPr>
            <a:spLocks noChangeArrowheads="1" noChangeShapeType="1" noTextEdit="1"/>
          </p:cNvSpPr>
          <p:nvPr/>
        </p:nvSpPr>
        <p:spPr bwMode="auto">
          <a:xfrm>
            <a:off x="3717925" y="2343150"/>
            <a:ext cx="1903413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密度函数</a:t>
            </a:r>
            <a:r>
              <a:rPr lang="en-US" altLang="zh-CN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PDF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9029" name="WordArt 37"/>
          <p:cNvSpPr>
            <a:spLocks noChangeArrowheads="1" noChangeShapeType="1" noTextEdit="1"/>
          </p:cNvSpPr>
          <p:nvPr/>
        </p:nvSpPr>
        <p:spPr bwMode="auto">
          <a:xfrm>
            <a:off x="3732212" y="2878138"/>
            <a:ext cx="1934941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频率函数</a:t>
            </a:r>
            <a:r>
              <a:rPr lang="en-US" altLang="zh-CN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PMF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9030" name="Oval 38"/>
          <p:cNvSpPr>
            <a:spLocks noChangeArrowheads="1"/>
          </p:cNvSpPr>
          <p:nvPr/>
        </p:nvSpPr>
        <p:spPr bwMode="auto">
          <a:xfrm>
            <a:off x="3467100" y="1695450"/>
            <a:ext cx="2552700" cy="172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9101" name="Group 109"/>
          <p:cNvGrpSpPr/>
          <p:nvPr/>
        </p:nvGrpSpPr>
        <p:grpSpPr bwMode="auto">
          <a:xfrm>
            <a:off x="5930272" y="1920875"/>
            <a:ext cx="3192462" cy="654050"/>
            <a:chOff x="3397" y="430"/>
            <a:chExt cx="1355" cy="220"/>
          </a:xfrm>
        </p:grpSpPr>
        <p:sp>
          <p:nvSpPr>
            <p:cNvPr id="469032" name="AutoShape 40"/>
            <p:cNvSpPr>
              <a:spLocks noChangeArrowheads="1"/>
            </p:cNvSpPr>
            <p:nvPr/>
          </p:nvSpPr>
          <p:spPr bwMode="auto">
            <a:xfrm>
              <a:off x="3397" y="430"/>
              <a:ext cx="1355" cy="220"/>
            </a:xfrm>
            <a:prstGeom prst="wedgeRectCallout">
              <a:avLst>
                <a:gd name="adj1" fmla="val -60407"/>
                <a:gd name="adj2" fmla="val 2772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903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408" y="473"/>
              <a:ext cx="31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特点</a:t>
              </a:r>
            </a:p>
          </p:txBody>
        </p:sp>
        <p:sp>
          <p:nvSpPr>
            <p:cNvPr id="46903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781" y="455"/>
              <a:ext cx="91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全面、详细、完整</a:t>
              </a:r>
            </a:p>
          </p:txBody>
        </p:sp>
      </p:grpSp>
      <p:grpSp>
        <p:nvGrpSpPr>
          <p:cNvPr id="469102" name="Group 110"/>
          <p:cNvGrpSpPr/>
          <p:nvPr/>
        </p:nvGrpSpPr>
        <p:grpSpPr bwMode="auto">
          <a:xfrm>
            <a:off x="5667226" y="3178175"/>
            <a:ext cx="3444875" cy="604838"/>
            <a:chOff x="3398" y="767"/>
            <a:chExt cx="1355" cy="212"/>
          </a:xfrm>
        </p:grpSpPr>
        <p:sp>
          <p:nvSpPr>
            <p:cNvPr id="469036" name="AutoShape 44"/>
            <p:cNvSpPr>
              <a:spLocks noChangeArrowheads="1"/>
            </p:cNvSpPr>
            <p:nvPr/>
          </p:nvSpPr>
          <p:spPr bwMode="auto">
            <a:xfrm>
              <a:off x="3398" y="767"/>
              <a:ext cx="1355" cy="212"/>
            </a:xfrm>
            <a:prstGeom prst="wedgeRectCallout">
              <a:avLst>
                <a:gd name="adj1" fmla="val -60407"/>
                <a:gd name="adj2" fmla="val -33491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903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3806" y="792"/>
              <a:ext cx="895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复杂、重点不突出</a:t>
              </a:r>
            </a:p>
          </p:txBody>
        </p:sp>
        <p:sp>
          <p:nvSpPr>
            <p:cNvPr id="46907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425" y="810"/>
              <a:ext cx="31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不足</a:t>
              </a:r>
            </a:p>
          </p:txBody>
        </p:sp>
      </p:grpSp>
      <p:sp>
        <p:nvSpPr>
          <p:cNvPr id="469097" name="WordArt 105"/>
          <p:cNvSpPr>
            <a:spLocks noChangeArrowheads="1" noChangeShapeType="1" noTextEdit="1"/>
          </p:cNvSpPr>
          <p:nvPr/>
        </p:nvSpPr>
        <p:spPr bwMode="auto">
          <a:xfrm>
            <a:off x="428625" y="4873625"/>
            <a:ext cx="6757988" cy="411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怎样粗线条地描述随机变量的特性</a:t>
            </a:r>
            <a:r>
              <a:rPr lang="en-US" altLang="zh-CN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9098" name="Group 106"/>
          <p:cNvGrpSpPr/>
          <p:nvPr/>
        </p:nvGrpSpPr>
        <p:grpSpPr bwMode="auto">
          <a:xfrm>
            <a:off x="482600" y="4210050"/>
            <a:ext cx="1820863" cy="461963"/>
            <a:chOff x="456" y="776"/>
            <a:chExt cx="582" cy="160"/>
          </a:xfrm>
        </p:grpSpPr>
        <p:sp>
          <p:nvSpPr>
            <p:cNvPr id="469099" name="Oval 107"/>
            <p:cNvSpPr>
              <a:spLocks noChangeArrowheads="1"/>
            </p:cNvSpPr>
            <p:nvPr/>
          </p:nvSpPr>
          <p:spPr bwMode="auto">
            <a:xfrm>
              <a:off x="456" y="776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100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686" y="780"/>
              <a:ext cx="352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</a:p>
          </p:txBody>
        </p:sp>
      </p:grpSp>
      <p:sp>
        <p:nvSpPr>
          <p:cNvPr id="469107" name="Oval 115"/>
          <p:cNvSpPr>
            <a:spLocks noChangeArrowheads="1"/>
          </p:cNvSpPr>
          <p:nvPr/>
        </p:nvSpPr>
        <p:spPr bwMode="auto">
          <a:xfrm>
            <a:off x="6088063" y="4756150"/>
            <a:ext cx="992187" cy="6731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9127" name="Group 135"/>
          <p:cNvGrpSpPr/>
          <p:nvPr/>
        </p:nvGrpSpPr>
        <p:grpSpPr bwMode="auto">
          <a:xfrm>
            <a:off x="3028950" y="5876925"/>
            <a:ext cx="5667375" cy="668338"/>
            <a:chOff x="2583" y="3199"/>
            <a:chExt cx="2577" cy="493"/>
          </a:xfrm>
        </p:grpSpPr>
        <p:sp>
          <p:nvSpPr>
            <p:cNvPr id="469104" name="AutoShape 112"/>
            <p:cNvSpPr>
              <a:spLocks noChangeArrowheads="1"/>
            </p:cNvSpPr>
            <p:nvPr/>
          </p:nvSpPr>
          <p:spPr bwMode="auto">
            <a:xfrm>
              <a:off x="2583" y="3199"/>
              <a:ext cx="2577" cy="493"/>
            </a:xfrm>
            <a:prstGeom prst="wedgeRectCallout">
              <a:avLst>
                <a:gd name="adj1" fmla="val 11546"/>
                <a:gd name="adj2" fmla="val -116532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9106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2613" y="3307"/>
              <a:ext cx="2463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简单明了、特征鲜明、直观实用</a:t>
              </a:r>
            </a:p>
          </p:txBody>
        </p:sp>
      </p:grpSp>
      <p:sp>
        <p:nvSpPr>
          <p:cNvPr id="469129" name="WordArt 137"/>
          <p:cNvSpPr>
            <a:spLocks noChangeArrowheads="1" noChangeShapeType="1" noTextEdit="1"/>
          </p:cNvSpPr>
          <p:nvPr/>
        </p:nvSpPr>
        <p:spPr bwMode="auto">
          <a:xfrm>
            <a:off x="776159" y="642523"/>
            <a:ext cx="7653272" cy="554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第四章  </a:t>
            </a:r>
            <a:r>
              <a:rPr lang="en-US" altLang="zh-CN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随机变量的数字特征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9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9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9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9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6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25" grpId="0"/>
      <p:bldP spid="469026" grpId="0" animBg="1"/>
      <p:bldP spid="469027" grpId="0"/>
      <p:bldP spid="469028" grpId="0"/>
      <p:bldP spid="469029" grpId="0"/>
      <p:bldP spid="469030" grpId="0" animBg="1"/>
      <p:bldP spid="469097" grpId="0"/>
      <p:bldP spid="46910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1" name="WordArt 27"/>
          <p:cNvSpPr>
            <a:spLocks noChangeArrowheads="1" noChangeShapeType="1" noTextEdit="1"/>
          </p:cNvSpPr>
          <p:nvPr/>
        </p:nvSpPr>
        <p:spPr bwMode="auto">
          <a:xfrm>
            <a:off x="717550" y="218757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26012" name="WordArt 28"/>
          <p:cNvSpPr>
            <a:spLocks noChangeArrowheads="1" noChangeShapeType="1" noTextEdit="1"/>
          </p:cNvSpPr>
          <p:nvPr/>
        </p:nvSpPr>
        <p:spPr bwMode="auto">
          <a:xfrm>
            <a:off x="873125" y="682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26016" name="Group 32"/>
          <p:cNvGrpSpPr/>
          <p:nvPr/>
        </p:nvGrpSpPr>
        <p:grpSpPr bwMode="auto">
          <a:xfrm>
            <a:off x="1449388" y="561975"/>
            <a:ext cx="7404098" cy="523875"/>
            <a:chOff x="913" y="354"/>
            <a:chExt cx="4664" cy="330"/>
          </a:xfrm>
        </p:grpSpPr>
        <p:sp>
          <p:nvSpPr>
            <p:cNvPr id="425989" name="Rectangle 5"/>
            <p:cNvSpPr>
              <a:spLocks noChangeArrowheads="1"/>
            </p:cNvSpPr>
            <p:nvPr/>
          </p:nvSpPr>
          <p:spPr bwMode="auto">
            <a:xfrm>
              <a:off x="913" y="354"/>
              <a:ext cx="19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服从标准     </a:t>
              </a:r>
            </a:p>
          </p:txBody>
        </p:sp>
        <p:graphicFrame>
          <p:nvGraphicFramePr>
            <p:cNvPr id="426013" name="Object 29"/>
            <p:cNvGraphicFramePr>
              <a:graphicFrameLocks noChangeAspect="1"/>
            </p:cNvGraphicFramePr>
            <p:nvPr/>
          </p:nvGraphicFramePr>
          <p:xfrm>
            <a:off x="1196" y="403"/>
            <a:ext cx="65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403"/>
                          <a:ext cx="65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14" name="Object 30"/>
            <p:cNvGraphicFramePr>
              <a:graphicFrameLocks noChangeAspect="1"/>
            </p:cNvGraphicFramePr>
            <p:nvPr/>
          </p:nvGraphicFramePr>
          <p:xfrm>
            <a:off x="2688" y="402"/>
            <a:ext cx="87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277600" imgH="4267200" progId="Equation.DSMT4">
                    <p:embed/>
                  </p:oleObj>
                </mc:Choice>
                <mc:Fallback>
                  <p:oleObj name="Equation" r:id="rId4" imgW="112776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402"/>
                          <a:ext cx="87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15" name="Rectangle 31"/>
            <p:cNvSpPr>
              <a:spLocks noChangeArrowheads="1"/>
            </p:cNvSpPr>
            <p:nvPr/>
          </p:nvSpPr>
          <p:spPr bwMode="auto">
            <a:xfrm>
              <a:off x="3433" y="357"/>
              <a:ext cx="2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其概率密度为</a:t>
              </a:r>
            </a:p>
          </p:txBody>
        </p:sp>
      </p:grpSp>
      <p:graphicFrame>
        <p:nvGraphicFramePr>
          <p:cNvPr id="426017" name="Object 33"/>
          <p:cNvGraphicFramePr>
            <a:graphicFrameLocks noChangeAspect="1"/>
          </p:cNvGraphicFramePr>
          <p:nvPr/>
        </p:nvGraphicFramePr>
        <p:xfrm>
          <a:off x="2590800" y="1022350"/>
          <a:ext cx="53673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43200" imgH="7315200" progId="Equation.DSMT4">
                  <p:embed/>
                </p:oleObj>
              </mc:Choice>
              <mc:Fallback>
                <p:oleObj name="Equation" r:id="rId6" imgW="40843200" imgH="7315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2350"/>
                        <a:ext cx="53673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6019" name="Group 35"/>
          <p:cNvGrpSpPr/>
          <p:nvPr/>
        </p:nvGrpSpPr>
        <p:grpSpPr bwMode="auto">
          <a:xfrm>
            <a:off x="311150" y="1636713"/>
            <a:ext cx="1912938" cy="522287"/>
            <a:chOff x="136" y="1141"/>
            <a:chExt cx="1205" cy="329"/>
          </a:xfrm>
        </p:grpSpPr>
        <p:sp>
          <p:nvSpPr>
            <p:cNvPr id="426000" name="Rectangle 16"/>
            <p:cNvSpPr>
              <a:spLocks noChangeArrowheads="1"/>
            </p:cNvSpPr>
            <p:nvPr/>
          </p:nvSpPr>
          <p:spPr bwMode="auto">
            <a:xfrm>
              <a:off x="136" y="1141"/>
              <a:ext cx="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计算</a:t>
              </a:r>
            </a:p>
          </p:txBody>
        </p:sp>
        <p:graphicFrame>
          <p:nvGraphicFramePr>
            <p:cNvPr id="426018" name="Object 34"/>
            <p:cNvGraphicFramePr>
              <a:graphicFrameLocks noChangeAspect="1"/>
            </p:cNvGraphicFramePr>
            <p:nvPr/>
          </p:nvGraphicFramePr>
          <p:xfrm>
            <a:off x="633" y="1193"/>
            <a:ext cx="7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0" imgH="4267200" progId="Equation.DSMT4">
                    <p:embed/>
                  </p:oleObj>
                </mc:Choice>
                <mc:Fallback>
                  <p:oleObj name="Equation" r:id="rId8" imgW="9144000" imgH="4267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1193"/>
                          <a:ext cx="7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6003" name="Object 19"/>
          <p:cNvGraphicFramePr>
            <a:graphicFrameLocks noChangeAspect="1"/>
          </p:cNvGraphicFramePr>
          <p:nvPr/>
        </p:nvGraphicFramePr>
        <p:xfrm>
          <a:off x="1489964" y="2746197"/>
          <a:ext cx="5500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757600" imgH="7620000" progId="Equation.DSMT4">
                  <p:embed/>
                </p:oleObj>
              </mc:Choice>
              <mc:Fallback>
                <p:oleObj name="Equation" r:id="rId10" imgW="41757600" imgH="7620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964" y="2746197"/>
                        <a:ext cx="55006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5" name="Object 21"/>
          <p:cNvGraphicFramePr>
            <a:graphicFrameLocks noChangeAspect="1"/>
          </p:cNvGraphicFramePr>
          <p:nvPr/>
        </p:nvGraphicFramePr>
        <p:xfrm>
          <a:off x="4014788" y="3505200"/>
          <a:ext cx="27765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603200" imgH="8229600" progId="Equation.DSMT4">
                  <p:embed/>
                </p:oleObj>
              </mc:Choice>
              <mc:Fallback>
                <p:oleObj name="Equation" r:id="rId12" imgW="25603200" imgH="8229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505200"/>
                        <a:ext cx="27765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6" name="Object 22"/>
          <p:cNvGraphicFramePr>
            <a:graphicFrameLocks noChangeAspect="1"/>
          </p:cNvGraphicFramePr>
          <p:nvPr/>
        </p:nvGraphicFramePr>
        <p:xfrm>
          <a:off x="4033838" y="4364038"/>
          <a:ext cx="23145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6000" imgH="8534400" progId="Equation.DSMT4">
                  <p:embed/>
                </p:oleObj>
              </mc:Choice>
              <mc:Fallback>
                <p:oleObj name="Equation" r:id="rId14" imgW="21336000" imgH="8534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4364038"/>
                        <a:ext cx="23145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7" name="Object 23"/>
          <p:cNvGraphicFramePr>
            <a:graphicFrameLocks noChangeAspect="1"/>
          </p:cNvGraphicFramePr>
          <p:nvPr/>
        </p:nvGraphicFramePr>
        <p:xfrm>
          <a:off x="4046538" y="5249863"/>
          <a:ext cx="3238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70400" imgH="6705600" progId="Equation.DSMT4">
                  <p:embed/>
                </p:oleObj>
              </mc:Choice>
              <mc:Fallback>
                <p:oleObj name="Equation" r:id="rId16" imgW="29870400" imgH="6705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5249863"/>
                        <a:ext cx="32385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6031" name="Group 47"/>
          <p:cNvGrpSpPr/>
          <p:nvPr/>
        </p:nvGrpSpPr>
        <p:grpSpPr bwMode="auto">
          <a:xfrm>
            <a:off x="555625" y="5789613"/>
            <a:ext cx="3284538" cy="520700"/>
            <a:chOff x="427" y="3144"/>
            <a:chExt cx="2069" cy="328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1282" y="3144"/>
              <a:ext cx="1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不存在</a:t>
              </a:r>
              <a:r>
                <a:rPr lang="en-US" altLang="zh-CN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26029" name="Object 45"/>
            <p:cNvGraphicFramePr>
              <a:graphicFrameLocks noChangeAspect="1"/>
            </p:cNvGraphicFramePr>
            <p:nvPr/>
          </p:nvGraphicFramePr>
          <p:xfrm>
            <a:off x="729" y="3194"/>
            <a:ext cx="66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34400" imgH="4267200" progId="Equation.DSMT4">
                    <p:embed/>
                  </p:oleObj>
                </mc:Choice>
                <mc:Fallback>
                  <p:oleObj name="Equation" r:id="rId18" imgW="85344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3194"/>
                          <a:ext cx="66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30" name="Rectangle 46"/>
            <p:cNvSpPr>
              <a:spLocks noChangeArrowheads="1"/>
            </p:cNvSpPr>
            <p:nvPr/>
          </p:nvSpPr>
          <p:spPr bwMode="auto">
            <a:xfrm>
              <a:off x="427" y="314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故</a:t>
              </a:r>
            </a:p>
          </p:txBody>
        </p:sp>
      </p:grp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1438418" y="2295525"/>
            <a:ext cx="129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因为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49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11" grpId="0"/>
      <p:bldP spid="426012" grpId="0"/>
      <p:bldP spid="4260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20"/>
          <p:cNvSpPr>
            <a:spLocks noChangeArrowheads="1" noChangeShapeType="1" noTextEdit="1"/>
          </p:cNvSpPr>
          <p:nvPr/>
        </p:nvSpPr>
        <p:spPr bwMode="auto">
          <a:xfrm>
            <a:off x="1287462" y="748027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3" name="Rectangle 129"/>
          <p:cNvSpPr>
            <a:spLocks noChangeArrowheads="1"/>
          </p:cNvSpPr>
          <p:nvPr/>
        </p:nvSpPr>
        <p:spPr bwMode="auto">
          <a:xfrm>
            <a:off x="2108200" y="667064"/>
            <a:ext cx="430264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"/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马尔可夫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Markov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不等式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4" name="Group 134"/>
          <p:cNvGrpSpPr/>
          <p:nvPr/>
        </p:nvGrpSpPr>
        <p:grpSpPr bwMode="auto">
          <a:xfrm>
            <a:off x="1165225" y="1121102"/>
            <a:ext cx="7034213" cy="609601"/>
            <a:chOff x="629" y="3352"/>
            <a:chExt cx="4431" cy="384"/>
          </a:xfrm>
        </p:grpSpPr>
        <p:sp>
          <p:nvSpPr>
            <p:cNvPr id="5" name="Rectangle 123"/>
            <p:cNvSpPr>
              <a:spLocks noChangeArrowheads="1"/>
            </p:cNvSpPr>
            <p:nvPr/>
          </p:nvSpPr>
          <p:spPr bwMode="auto">
            <a:xfrm>
              <a:off x="3136" y="3352"/>
              <a:ext cx="19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且 </a:t>
              </a:r>
              <a:r>
                <a:rPr kumimoji="1" lang="en-US" altLang="zh-CN" sz="28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E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(</a:t>
              </a:r>
              <a:r>
                <a:rPr kumimoji="1" lang="en-US" altLang="zh-CN" sz="28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X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)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存在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, 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6" name="Object 130"/>
            <p:cNvGraphicFramePr>
              <a:graphicFrameLocks noChangeAspect="1"/>
            </p:cNvGraphicFramePr>
            <p:nvPr/>
          </p:nvGraphicFramePr>
          <p:xfrm>
            <a:off x="915" y="3422"/>
            <a:ext cx="60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839200" imgH="3657600" progId="Equation.DSMT4">
                    <p:embed/>
                  </p:oleObj>
                </mc:Choice>
                <mc:Fallback>
                  <p:oleObj name="Equation" r:id="rId3" imgW="8839200" imgH="3657600" progId="Equation.DSMT4">
                    <p:embed/>
                    <p:pic>
                      <p:nvPicPr>
                        <p:cNvPr id="0" name="图片 505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3422"/>
                          <a:ext cx="60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31"/>
            <p:cNvSpPr>
              <a:spLocks noChangeArrowheads="1"/>
            </p:cNvSpPr>
            <p:nvPr/>
          </p:nvSpPr>
          <p:spPr bwMode="auto">
            <a:xfrm>
              <a:off x="629" y="3353"/>
              <a:ext cx="210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</a:t>
              </a:r>
              <a:r>
                <a:rPr lang="zh-CN" alt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满足          </a:t>
              </a:r>
              <a:endPara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" name="Object 132"/>
            <p:cNvGraphicFramePr>
              <a:graphicFrameLocks noChangeAspect="1"/>
            </p:cNvGraphicFramePr>
            <p:nvPr/>
          </p:nvGraphicFramePr>
          <p:xfrm>
            <a:off x="1952" y="3437"/>
            <a:ext cx="122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983200" imgH="3962400" progId="Equation.DSMT4">
                    <p:embed/>
                  </p:oleObj>
                </mc:Choice>
                <mc:Fallback>
                  <p:oleObj name="Equation" r:id="rId5" imgW="17983200" imgH="3962400" progId="Equation.DSMT4">
                    <p:embed/>
                    <p:pic>
                      <p:nvPicPr>
                        <p:cNvPr id="0" name="图片 505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3437"/>
                          <a:ext cx="122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35"/>
          <p:cNvGraphicFramePr>
            <a:graphicFrameLocks noChangeAspect="1"/>
          </p:cNvGraphicFramePr>
          <p:nvPr/>
        </p:nvGraphicFramePr>
        <p:xfrm>
          <a:off x="3237398" y="1664028"/>
          <a:ext cx="2670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88800" imgH="7620000" progId="Equation.DSMT4">
                  <p:embed/>
                </p:oleObj>
              </mc:Choice>
              <mc:Fallback>
                <p:oleObj name="Equation" r:id="rId7" imgW="24688800" imgH="7620000" progId="Equation.DSMT4">
                  <p:embed/>
                  <p:pic>
                    <p:nvPicPr>
                      <p:cNvPr id="0" name="图片 505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398" y="1664028"/>
                        <a:ext cx="26701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137"/>
          <p:cNvSpPr>
            <a:spLocks noChangeArrowheads="1" noChangeShapeType="1" noTextEdit="1"/>
          </p:cNvSpPr>
          <p:nvPr/>
        </p:nvSpPr>
        <p:spPr bwMode="auto">
          <a:xfrm>
            <a:off x="881062" y="2546541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3600" kern="10">
                <a:ln w="12700">
                  <a:solidFill>
                    <a:srgbClr val="000000"/>
                  </a:solidFill>
                  <a:round/>
                </a:ln>
                <a:gradFill rotWithShape="0">
                  <a:gsLst>
                    <a:gs pos="0">
                      <a:srgbClr val="FFFFD9"/>
                    </a:gs>
                    <a:gs pos="50000">
                      <a:srgbClr val="FFFF00"/>
                    </a:gs>
                    <a:gs pos="100000">
                      <a:srgbClr val="FFFFD9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14" name="Rectangle 138"/>
          <p:cNvSpPr>
            <a:spLocks noChangeArrowheads="1"/>
          </p:cNvSpPr>
          <p:nvPr/>
        </p:nvSpPr>
        <p:spPr bwMode="auto">
          <a:xfrm>
            <a:off x="1446568" y="2403666"/>
            <a:ext cx="6630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只证离散型情形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连续情形完全类似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15" name="Object 135"/>
          <p:cNvGraphicFramePr>
            <a:graphicFrameLocks noChangeAspect="1"/>
          </p:cNvGraphicFramePr>
          <p:nvPr/>
        </p:nvGraphicFramePr>
        <p:xfrm>
          <a:off x="1852874" y="2984036"/>
          <a:ext cx="2406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250400" imgH="6400800" progId="Equation.DSMT4">
                  <p:embed/>
                </p:oleObj>
              </mc:Choice>
              <mc:Fallback>
                <p:oleObj name="Equation" r:id="rId9" imgW="22250400" imgH="6400800" progId="Equation.DSMT4">
                  <p:embed/>
                  <p:pic>
                    <p:nvPicPr>
                      <p:cNvPr id="0" name="图片 505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874" y="2984036"/>
                        <a:ext cx="24066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8"/>
          <p:cNvSpPr>
            <a:spLocks noChangeArrowheads="1"/>
          </p:cNvSpPr>
          <p:nvPr/>
        </p:nvSpPr>
        <p:spPr bwMode="auto">
          <a:xfrm>
            <a:off x="429419" y="3746691"/>
            <a:ext cx="8171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因 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只取非负值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故和式中每一项都是非负的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7" name="Rectangle 138"/>
          <p:cNvSpPr>
            <a:spLocks noChangeArrowheads="1"/>
          </p:cNvSpPr>
          <p:nvPr/>
        </p:nvSpPr>
        <p:spPr bwMode="auto">
          <a:xfrm>
            <a:off x="416322" y="4301852"/>
            <a:ext cx="8171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因此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,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8" name="Object 135"/>
          <p:cNvGraphicFramePr>
            <a:graphicFrameLocks noChangeAspect="1"/>
          </p:cNvGraphicFramePr>
          <p:nvPr/>
        </p:nvGraphicFramePr>
        <p:xfrm>
          <a:off x="1551619" y="4825072"/>
          <a:ext cx="24399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555200" imgH="6400800" progId="Equation.DSMT4">
                  <p:embed/>
                </p:oleObj>
              </mc:Choice>
              <mc:Fallback>
                <p:oleObj name="Equation" r:id="rId11" imgW="22555200" imgH="6400800" progId="Equation.DSMT4">
                  <p:embed/>
                  <p:pic>
                    <p:nvPicPr>
                      <p:cNvPr id="0" name="图片 505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19" y="4825072"/>
                        <a:ext cx="243998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73"/>
          <p:cNvGrpSpPr/>
          <p:nvPr/>
        </p:nvGrpSpPr>
        <p:grpSpPr bwMode="auto">
          <a:xfrm>
            <a:off x="4481512" y="5593070"/>
            <a:ext cx="4662488" cy="1173163"/>
            <a:chOff x="3062" y="3241"/>
            <a:chExt cx="2634" cy="620"/>
          </a:xfrm>
        </p:grpSpPr>
        <p:sp>
          <p:nvSpPr>
            <p:cNvPr id="26" name="AutoShape 171"/>
            <p:cNvSpPr>
              <a:spLocks noChangeArrowheads="1"/>
            </p:cNvSpPr>
            <p:nvPr/>
          </p:nvSpPr>
          <p:spPr bwMode="auto">
            <a:xfrm>
              <a:off x="3062" y="3241"/>
              <a:ext cx="2634" cy="620"/>
            </a:xfrm>
            <a:prstGeom prst="wedgeRectCallout">
              <a:avLst>
                <a:gd name="adj1" fmla="val -62385"/>
                <a:gd name="adj2" fmla="val -8437"/>
              </a:avLst>
            </a:prstGeom>
            <a:solidFill>
              <a:srgbClr val="000048"/>
            </a:solidFill>
            <a:ln w="9525" algn="ctr">
              <a:solidFill>
                <a:srgbClr val="FF9900"/>
              </a:solidFill>
              <a:miter lim="800000"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3222" y="3341"/>
              <a:ext cx="2327" cy="4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strike="noStrike" kern="10" cap="none" spc="0" normalizeH="0" baseline="0" noProof="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对于一般的非负</a:t>
              </a:r>
              <a:r>
                <a:rPr kumimoji="0" lang="en-US" altLang="zh-CN" sz="3600" b="0" i="0" strike="noStrike" kern="10" cap="none" spc="0" normalizeH="0" baseline="0" noProof="0" dirty="0" err="1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kumimoji="0" lang="zh-CN" altLang="en-US" sz="3600" b="0" i="0" strike="noStrike" kern="10" cap="none" spc="0" normalizeH="0" baseline="0" noProof="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strike="noStrike" kern="10" cap="none" spc="0" normalizeH="0" baseline="0" noProof="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无论其概率分布</a:t>
              </a:r>
              <a:r>
                <a:rPr kumimoji="0" lang="en-US" altLang="zh-CN" sz="3600" b="0" i="0" strike="noStrike" kern="10" cap="none" spc="0" normalizeH="0" baseline="0" noProof="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0" lang="zh-CN" altLang="en-US" sz="3600" b="0" i="0" strike="noStrike" kern="10" cap="none" spc="0" normalizeH="0" baseline="0" noProof="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该结论都成立</a:t>
              </a:r>
            </a:p>
          </p:txBody>
        </p:sp>
      </p:grpSp>
      <p:sp>
        <p:nvSpPr>
          <p:cNvPr id="28" name="Rectangle 138"/>
          <p:cNvSpPr>
            <a:spLocks noChangeArrowheads="1"/>
          </p:cNvSpPr>
          <p:nvPr/>
        </p:nvSpPr>
        <p:spPr bwMode="auto">
          <a:xfrm>
            <a:off x="453231" y="5331460"/>
            <a:ext cx="83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黑体" panose="02010609060101010101" pitchFamily="2" charset="-122"/>
              </a:rPr>
              <a:t>即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29" name="Object 135"/>
          <p:cNvGraphicFramePr>
            <a:graphicFrameLocks noChangeAspect="1"/>
          </p:cNvGraphicFramePr>
          <p:nvPr/>
        </p:nvGraphicFramePr>
        <p:xfrm>
          <a:off x="1287462" y="5801640"/>
          <a:ext cx="2670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688800" imgH="7620000" progId="Equation.DSMT4">
                  <p:embed/>
                </p:oleObj>
              </mc:Choice>
              <mc:Fallback>
                <p:oleObj name="Equation" r:id="rId13" imgW="24688800" imgH="7620000" progId="Equation.DSMT4">
                  <p:embed/>
                  <p:pic>
                    <p:nvPicPr>
                      <p:cNvPr id="0" name="图片 505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2" y="5801640"/>
                        <a:ext cx="26701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任意多边形 29"/>
          <p:cNvSpPr/>
          <p:nvPr/>
        </p:nvSpPr>
        <p:spPr bwMode="auto">
          <a:xfrm>
            <a:off x="1162050" y="6467475"/>
            <a:ext cx="2827377" cy="162005"/>
          </a:xfrm>
          <a:custGeom>
            <a:avLst/>
            <a:gdLst>
              <a:gd name="connsiteX0" fmla="*/ 0 w 2827377"/>
              <a:gd name="connsiteY0" fmla="*/ 0 h 162005"/>
              <a:gd name="connsiteX1" fmla="*/ 542925 w 2827377"/>
              <a:gd name="connsiteY1" fmla="*/ 28575 h 162005"/>
              <a:gd name="connsiteX2" fmla="*/ 1000125 w 2827377"/>
              <a:gd name="connsiteY2" fmla="*/ 85725 h 162005"/>
              <a:gd name="connsiteX3" fmla="*/ 1609725 w 2827377"/>
              <a:gd name="connsiteY3" fmla="*/ 66675 h 162005"/>
              <a:gd name="connsiteX4" fmla="*/ 1962150 w 2827377"/>
              <a:gd name="connsiteY4" fmla="*/ 57150 h 162005"/>
              <a:gd name="connsiteX5" fmla="*/ 2466975 w 2827377"/>
              <a:gd name="connsiteY5" fmla="*/ 161925 h 162005"/>
              <a:gd name="connsiteX6" fmla="*/ 2781300 w 2827377"/>
              <a:gd name="connsiteY6" fmla="*/ 38100 h 162005"/>
              <a:gd name="connsiteX7" fmla="*/ 2819400 w 2827377"/>
              <a:gd name="connsiteY7" fmla="*/ 9525 h 1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7377" h="162005">
                <a:moveTo>
                  <a:pt x="0" y="0"/>
                </a:moveTo>
                <a:cubicBezTo>
                  <a:pt x="188119" y="7144"/>
                  <a:pt x="376238" y="14288"/>
                  <a:pt x="542925" y="28575"/>
                </a:cubicBezTo>
                <a:cubicBezTo>
                  <a:pt x="709612" y="42862"/>
                  <a:pt x="822325" y="79375"/>
                  <a:pt x="1000125" y="85725"/>
                </a:cubicBezTo>
                <a:lnTo>
                  <a:pt x="1609725" y="66675"/>
                </a:lnTo>
                <a:cubicBezTo>
                  <a:pt x="1770062" y="61913"/>
                  <a:pt x="1819275" y="41275"/>
                  <a:pt x="1962150" y="57150"/>
                </a:cubicBezTo>
                <a:cubicBezTo>
                  <a:pt x="2105025" y="73025"/>
                  <a:pt x="2330450" y="165100"/>
                  <a:pt x="2466975" y="161925"/>
                </a:cubicBezTo>
                <a:cubicBezTo>
                  <a:pt x="2603500" y="158750"/>
                  <a:pt x="2722563" y="63500"/>
                  <a:pt x="2781300" y="38100"/>
                </a:cubicBezTo>
                <a:cubicBezTo>
                  <a:pt x="2840037" y="12700"/>
                  <a:pt x="2829718" y="11112"/>
                  <a:pt x="2819400" y="95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88622" y="3003086"/>
          <a:ext cx="30321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041600" imgH="6400800" progId="Equation.DSMT4">
                  <p:embed/>
                </p:oleObj>
              </mc:Choice>
              <mc:Fallback>
                <p:oleObj name="Equation" r:id="rId15" imgW="28041600" imgH="64008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622" y="3003086"/>
                        <a:ext cx="30321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39778" y="4825072"/>
          <a:ext cx="14843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716000" imgH="6400800" progId="Equation.DSMT4">
                  <p:embed/>
                </p:oleObj>
              </mc:Choice>
              <mc:Fallback>
                <p:oleObj name="Equation" r:id="rId17" imgW="13716000" imgH="64008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778" y="4825072"/>
                        <a:ext cx="14843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422900" y="4872697"/>
          <a:ext cx="1781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59200" imgH="3962400" progId="Equation.DSMT4">
                  <p:embed/>
                </p:oleObj>
              </mc:Choice>
              <mc:Fallback>
                <p:oleObj name="Equation" r:id="rId19" imgW="16459200" imgH="3962400" progId="Equation.DSMT4">
                  <p:embed/>
                  <p:pic>
                    <p:nvPicPr>
                      <p:cNvPr id="0" name="图片 505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2697"/>
                        <a:ext cx="1781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6" grpId="0"/>
      <p:bldP spid="17" grpId="0"/>
      <p:bldP spid="28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4577"/>
          <p:cNvSpPr txBox="1"/>
          <p:nvPr/>
        </p:nvSpPr>
        <p:spPr>
          <a:xfrm>
            <a:off x="1258888" y="1125538"/>
            <a:ext cx="525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2.</a:t>
            </a:r>
            <a:r>
              <a:rPr lang="zh-CN" altLang="en-US" sz="3200" b="1">
                <a:latin typeface="Times New Roman" panose="02020603050405020304" pitchFamily="18" charset="0"/>
              </a:rPr>
              <a:t>随机变量函数的数学期望</a:t>
            </a:r>
          </a:p>
        </p:txBody>
      </p:sp>
      <p:sp>
        <p:nvSpPr>
          <p:cNvPr id="24579" name="矩形 24578"/>
          <p:cNvSpPr/>
          <p:nvPr/>
        </p:nvSpPr>
        <p:spPr>
          <a:xfrm>
            <a:off x="755650" y="2565400"/>
            <a:ext cx="7759700" cy="23336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latin typeface="Times New Roman" panose="02020603050405020304" pitchFamily="18" charset="0"/>
              </a:rPr>
              <a:t>设已知随机变量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的分布，我们需要计算的不是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的期望，而是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的某个函数的期望，比如说</a:t>
            </a:r>
            <a:r>
              <a:rPr lang="en-US" altLang="zh-CN" sz="3200" b="1" i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的期望</a:t>
            </a:r>
            <a:r>
              <a:rPr lang="en-US" altLang="zh-CN" sz="3200" b="1"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latin typeface="Times New Roman" panose="02020603050405020304" pitchFamily="18" charset="0"/>
              </a:rPr>
              <a:t>那么应该如何计算呢？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671195"/>
            <a:ext cx="8232775" cy="6027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D249083-10F4-4D5C-929C-A36035633552}"/>
                  </a:ext>
                </a:extLst>
              </p14:cNvPr>
              <p14:cNvContentPartPr/>
              <p14:nvPr/>
            </p14:nvContentPartPr>
            <p14:xfrm>
              <a:off x="5784840" y="243216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D249083-10F4-4D5C-929C-A36035633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5480" y="2422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809625" y="1489075"/>
            <a:ext cx="4268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飞机机翼受到的压力为</a:t>
            </a:r>
          </a:p>
        </p:txBody>
      </p:sp>
      <p:sp>
        <p:nvSpPr>
          <p:cNvPr id="420883" name="Rectangle 19"/>
          <p:cNvSpPr>
            <a:spLocks noChangeArrowheads="1"/>
          </p:cNvSpPr>
          <p:nvPr/>
        </p:nvSpPr>
        <p:spPr bwMode="auto">
          <a:xfrm>
            <a:off x="2054225" y="2843213"/>
            <a:ext cx="168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设已知</a:t>
            </a:r>
          </a:p>
        </p:txBody>
      </p:sp>
      <p:grpSp>
        <p:nvGrpSpPr>
          <p:cNvPr id="420905" name="Group 41"/>
          <p:cNvGrpSpPr/>
          <p:nvPr/>
        </p:nvGrpSpPr>
        <p:grpSpPr bwMode="auto">
          <a:xfrm>
            <a:off x="719138" y="631825"/>
            <a:ext cx="4794250" cy="349250"/>
            <a:chOff x="517" y="422"/>
            <a:chExt cx="2964" cy="188"/>
          </a:xfrm>
        </p:grpSpPr>
        <p:sp>
          <p:nvSpPr>
            <p:cNvPr id="42090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517" y="430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2090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1374" y="422"/>
              <a:ext cx="210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的函数的数学期望</a:t>
              </a:r>
            </a:p>
          </p:txBody>
        </p:sp>
        <p:sp>
          <p:nvSpPr>
            <p:cNvPr id="42090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971" y="464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 err="1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20906" name="WordArt 42"/>
          <p:cNvSpPr>
            <a:spLocks noChangeArrowheads="1" noChangeShapeType="1" noTextEdit="1"/>
          </p:cNvSpPr>
          <p:nvPr/>
        </p:nvSpPr>
        <p:spPr bwMode="auto">
          <a:xfrm>
            <a:off x="3859213" y="1108075"/>
            <a:ext cx="1617662" cy="384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实际背景</a:t>
            </a:r>
          </a:p>
        </p:txBody>
      </p:sp>
      <p:graphicFrame>
        <p:nvGraphicFramePr>
          <p:cNvPr id="420908" name="Object 44"/>
          <p:cNvGraphicFramePr>
            <a:graphicFrameLocks noChangeAspect="1"/>
          </p:cNvGraphicFramePr>
          <p:nvPr/>
        </p:nvGraphicFramePr>
        <p:xfrm>
          <a:off x="4048125" y="1924050"/>
          <a:ext cx="1536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96800" imgH="4267200" progId="Equation.DSMT4">
                  <p:embed/>
                </p:oleObj>
              </mc:Choice>
              <mc:Fallback>
                <p:oleObj name="Equation" r:id="rId2" imgW="12496800" imgH="4267200" progId="Equation.DSMT4">
                  <p:embed/>
                  <p:pic>
                    <p:nvPicPr>
                      <p:cNvPr id="0" name="图片 514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1924050"/>
                        <a:ext cx="15367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911" name="Group 47"/>
          <p:cNvGrpSpPr/>
          <p:nvPr/>
        </p:nvGrpSpPr>
        <p:grpSpPr bwMode="auto">
          <a:xfrm>
            <a:off x="25400" y="2379663"/>
            <a:ext cx="9142413" cy="458787"/>
            <a:chOff x="0" y="1627"/>
            <a:chExt cx="5759" cy="289"/>
          </a:xfrm>
        </p:grpSpPr>
        <p:sp>
          <p:nvSpPr>
            <p:cNvPr id="420907" name="Text Box 43"/>
            <p:cNvSpPr txBox="1">
              <a:spLocks noChangeArrowheads="1"/>
            </p:cNvSpPr>
            <p:nvPr/>
          </p:nvSpPr>
          <p:spPr bwMode="auto">
            <a:xfrm>
              <a:off x="0" y="1627"/>
              <a:ext cx="57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其中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是风速 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是常数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问机翼受到的平均压力多大？</a:t>
              </a:r>
            </a:p>
          </p:txBody>
        </p:sp>
        <p:graphicFrame>
          <p:nvGraphicFramePr>
            <p:cNvPr id="420909" name="Object 45"/>
            <p:cNvGraphicFramePr>
              <a:graphicFrameLocks noChangeAspect="1"/>
            </p:cNvGraphicFramePr>
            <p:nvPr/>
          </p:nvGraphicFramePr>
          <p:xfrm>
            <a:off x="481" y="1649"/>
            <a:ext cx="25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3657600" progId="Equation.DSMT4">
                    <p:embed/>
                  </p:oleObj>
                </mc:Choice>
                <mc:Fallback>
                  <p:oleObj name="Equation" r:id="rId4" imgW="3352800" imgH="3657600" progId="Equation.DSMT4">
                    <p:embed/>
                    <p:pic>
                      <p:nvPicPr>
                        <p:cNvPr id="0" name="图片 514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1649"/>
                          <a:ext cx="25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10" name="Object 46"/>
            <p:cNvGraphicFramePr>
              <a:graphicFrameLocks noChangeAspect="1"/>
            </p:cNvGraphicFramePr>
            <p:nvPr/>
          </p:nvGraphicFramePr>
          <p:xfrm>
            <a:off x="1304" y="1639"/>
            <a:ext cx="7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58400" imgH="4267200" progId="Equation.DSMT4">
                    <p:embed/>
                  </p:oleObj>
                </mc:Choice>
                <mc:Fallback>
                  <p:oleObj name="Equation" r:id="rId6" imgW="10058400" imgH="4267200" progId="Equation.DSMT4">
                    <p:embed/>
                    <p:pic>
                      <p:nvPicPr>
                        <p:cNvPr id="0" name="图片 514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639"/>
                          <a:ext cx="7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912" name="Object 48"/>
          <p:cNvGraphicFramePr>
            <a:graphicFrameLocks noChangeAspect="1"/>
          </p:cNvGraphicFramePr>
          <p:nvPr/>
        </p:nvGraphicFramePr>
        <p:xfrm>
          <a:off x="3625850" y="3297238"/>
          <a:ext cx="1649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11200" imgH="4267200" progId="Equation.DSMT4">
                  <p:embed/>
                </p:oleObj>
              </mc:Choice>
              <mc:Fallback>
                <p:oleObj name="Equation" r:id="rId8" imgW="13411200" imgH="4267200" progId="Equation.DSMT4">
                  <p:embed/>
                  <p:pic>
                    <p:nvPicPr>
                      <p:cNvPr id="0" name="图片 514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297238"/>
                        <a:ext cx="16494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13" name="Rectangle 49"/>
          <p:cNvSpPr>
            <a:spLocks noChangeArrowheads="1"/>
          </p:cNvSpPr>
          <p:nvPr/>
        </p:nvSpPr>
        <p:spPr bwMode="auto">
          <a:xfrm>
            <a:off x="-50800" y="40005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则要求</a:t>
            </a:r>
          </a:p>
        </p:txBody>
      </p:sp>
      <p:sp>
        <p:nvSpPr>
          <p:cNvPr id="420914" name="Rectangle 50"/>
          <p:cNvSpPr>
            <a:spLocks noChangeArrowheads="1"/>
          </p:cNvSpPr>
          <p:nvPr/>
        </p:nvSpPr>
        <p:spPr bwMode="auto">
          <a:xfrm>
            <a:off x="5359400" y="3187700"/>
            <a:ext cx="250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概率函数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20915" name="WordArt 51"/>
          <p:cNvSpPr>
            <a:spLocks noChangeArrowheads="1" noChangeShapeType="1" noTextEdit="1"/>
          </p:cNvSpPr>
          <p:nvPr/>
        </p:nvSpPr>
        <p:spPr bwMode="auto">
          <a:xfrm>
            <a:off x="719138" y="2880517"/>
            <a:ext cx="1139825" cy="3802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一般地</a:t>
            </a:r>
          </a:p>
        </p:txBody>
      </p:sp>
      <p:graphicFrame>
        <p:nvGraphicFramePr>
          <p:cNvPr id="420916" name="Object 52"/>
          <p:cNvGraphicFramePr>
            <a:graphicFrameLocks noChangeAspect="1"/>
          </p:cNvGraphicFramePr>
          <p:nvPr/>
        </p:nvGraphicFramePr>
        <p:xfrm>
          <a:off x="3643315" y="3717925"/>
          <a:ext cx="1614488" cy="47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92000" imgH="4267200" progId="Equation.DSMT4">
                  <p:embed/>
                </p:oleObj>
              </mc:Choice>
              <mc:Fallback>
                <p:oleObj name="Equation" r:id="rId10" imgW="12192000" imgH="4267200" progId="Equation.DSMT4">
                  <p:embed/>
                  <p:pic>
                    <p:nvPicPr>
                      <p:cNvPr id="0" name="图片 514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5" y="3717925"/>
                        <a:ext cx="1614488" cy="47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17" name="Rectangle 53"/>
          <p:cNvSpPr>
            <a:spLocks noChangeArrowheads="1"/>
          </p:cNvSpPr>
          <p:nvPr/>
        </p:nvSpPr>
        <p:spPr bwMode="auto">
          <a:xfrm>
            <a:off x="5373688" y="3671888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普通函数</a:t>
            </a:r>
            <a:r>
              <a:rPr lang="en-US" altLang="zh-CN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</a:p>
        </p:txBody>
      </p:sp>
      <p:graphicFrame>
        <p:nvGraphicFramePr>
          <p:cNvPr id="420918" name="Object 54"/>
          <p:cNvGraphicFramePr>
            <a:graphicFrameLocks noChangeAspect="1"/>
          </p:cNvGraphicFramePr>
          <p:nvPr/>
        </p:nvGraphicFramePr>
        <p:xfrm>
          <a:off x="3255963" y="4405313"/>
          <a:ext cx="2701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45600" imgH="4267200" progId="Equation.DSMT4">
                  <p:embed/>
                </p:oleObj>
              </mc:Choice>
              <mc:Fallback>
                <p:oleObj name="Equation" r:id="rId12" imgW="21945600" imgH="4267200" progId="Equation.DSMT4">
                  <p:embed/>
                  <p:pic>
                    <p:nvPicPr>
                      <p:cNvPr id="0" name="图片 514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405313"/>
                        <a:ext cx="2701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19" name="WordArt 55"/>
          <p:cNvSpPr>
            <a:spLocks noChangeArrowheads="1" noChangeShapeType="1" noTextEdit="1"/>
          </p:cNvSpPr>
          <p:nvPr/>
        </p:nvSpPr>
        <p:spPr bwMode="auto">
          <a:xfrm>
            <a:off x="858838" y="4989513"/>
            <a:ext cx="1598612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一般的思路</a:t>
            </a:r>
          </a:p>
        </p:txBody>
      </p:sp>
      <p:pic>
        <p:nvPicPr>
          <p:cNvPr id="420920" name="Picture 56" descr="f125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05100" y="499586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921" name="Picture 57" descr="f126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08275" y="55245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922" name="AutoShape 58"/>
          <p:cNvSpPr>
            <a:spLocks noChangeArrowheads="1"/>
          </p:cNvSpPr>
          <p:nvPr/>
        </p:nvSpPr>
        <p:spPr bwMode="auto">
          <a:xfrm>
            <a:off x="6010275" y="50292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923" name="Object 59"/>
          <p:cNvGraphicFramePr>
            <a:graphicFrameLocks noChangeAspect="1"/>
          </p:cNvGraphicFramePr>
          <p:nvPr/>
        </p:nvGraphicFramePr>
        <p:xfrm>
          <a:off x="3106738" y="4937125"/>
          <a:ext cx="2854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517600" imgH="4267200" progId="Equation.DSMT4">
                  <p:embed/>
                </p:oleObj>
              </mc:Choice>
              <mc:Fallback>
                <p:oleObj name="Equation" r:id="rId16" imgW="26517600" imgH="4267200" progId="Equation.DSMT4">
                  <p:embed/>
                  <p:pic>
                    <p:nvPicPr>
                      <p:cNvPr id="0" name="图片 514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937125"/>
                        <a:ext cx="2854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24" name="Object 60"/>
          <p:cNvGraphicFramePr>
            <a:graphicFrameLocks noChangeAspect="1"/>
          </p:cNvGraphicFramePr>
          <p:nvPr/>
        </p:nvGraphicFramePr>
        <p:xfrm>
          <a:off x="6507163" y="4922838"/>
          <a:ext cx="1443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411200" imgH="4572000" progId="Equation.DSMT4">
                  <p:embed/>
                </p:oleObj>
              </mc:Choice>
              <mc:Fallback>
                <p:oleObj name="Equation" r:id="rId18" imgW="13411200" imgH="4572000" progId="Equation.DSMT4">
                  <p:embed/>
                  <p:pic>
                    <p:nvPicPr>
                      <p:cNvPr id="0" name="图片 514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4922838"/>
                        <a:ext cx="1443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25" name="Object 61"/>
          <p:cNvGraphicFramePr>
            <a:graphicFrameLocks noChangeAspect="1"/>
          </p:cNvGraphicFramePr>
          <p:nvPr/>
        </p:nvGraphicFramePr>
        <p:xfrm>
          <a:off x="3128963" y="5383213"/>
          <a:ext cx="32654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517600" imgH="5791200" progId="Equation.DSMT4">
                  <p:embed/>
                </p:oleObj>
              </mc:Choice>
              <mc:Fallback>
                <p:oleObj name="Equation" r:id="rId20" imgW="26517600" imgH="5791200" progId="Equation.DSMT4">
                  <p:embed/>
                  <p:pic>
                    <p:nvPicPr>
                      <p:cNvPr id="0" name="图片 514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383213"/>
                        <a:ext cx="32654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926" name="Picture 62" descr="f089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276350" y="515461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20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0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2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69" dur="2000" fill="hold"/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71" dur="2000" fill="hold"/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73" dur="2000" fill="hold"/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75" dur="20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77" dur="2000" fill="hold"/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79" dur="2000" fill="hold"/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62037 " pathEditMode="relative" ptsTypes="AA">
                                      <p:cBhvr>
                                        <p:cTn id="181" dur="2000" fill="hold"/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/>
      <p:bldP spid="420868" grpId="1"/>
      <p:bldP spid="420883" grpId="0"/>
      <p:bldP spid="420883" grpId="1"/>
      <p:bldP spid="420906" grpId="0"/>
      <p:bldP spid="420906" grpId="1"/>
      <p:bldP spid="420913" grpId="0"/>
      <p:bldP spid="420913" grpId="1"/>
      <p:bldP spid="420914" grpId="0"/>
      <p:bldP spid="420914" grpId="1"/>
      <p:bldP spid="420915" grpId="0"/>
      <p:bldP spid="420915" grpId="1"/>
      <p:bldP spid="420917" grpId="0"/>
      <p:bldP spid="420917" grpId="1"/>
      <p:bldP spid="420919" grpId="0"/>
      <p:bldP spid="420919" grpId="1"/>
      <p:bldP spid="420922" grpId="0" animBg="1"/>
      <p:bldP spid="42092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4577"/>
          <p:cNvSpPr txBox="1"/>
          <p:nvPr/>
        </p:nvSpPr>
        <p:spPr>
          <a:xfrm>
            <a:off x="1258888" y="1125538"/>
            <a:ext cx="525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2.</a:t>
            </a:r>
            <a:r>
              <a:rPr lang="zh-CN" altLang="en-US" sz="3200" b="1">
                <a:latin typeface="Times New Roman" panose="02020603050405020304" pitchFamily="18" charset="0"/>
              </a:rPr>
              <a:t>随机变量函数的数学期望</a:t>
            </a:r>
          </a:p>
        </p:txBody>
      </p:sp>
      <p:sp>
        <p:nvSpPr>
          <p:cNvPr id="24579" name="矩形 24578"/>
          <p:cNvSpPr/>
          <p:nvPr/>
        </p:nvSpPr>
        <p:spPr>
          <a:xfrm>
            <a:off x="755650" y="2565400"/>
            <a:ext cx="7759700" cy="23336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latin typeface="Times New Roman" panose="02020603050405020304" pitchFamily="18" charset="0"/>
              </a:rPr>
              <a:t>设已知随机变量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的分布，我们需要计算的不是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的期望，而是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的某个函数的期望，比如说</a:t>
            </a:r>
            <a:r>
              <a:rPr lang="en-US" altLang="zh-CN" sz="3200" b="1" i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的期望</a:t>
            </a:r>
            <a:r>
              <a:rPr lang="en-US" altLang="zh-CN" sz="3200" b="1"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latin typeface="Times New Roman" panose="02020603050405020304" pitchFamily="18" charset="0"/>
              </a:rPr>
              <a:t>那么应该如何计算呢？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594995"/>
            <a:ext cx="8368030" cy="60858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73" name="WordArt 37"/>
          <p:cNvSpPr>
            <a:spLocks noChangeArrowheads="1" noChangeShapeType="1" noTextEdit="1"/>
          </p:cNvSpPr>
          <p:nvPr/>
        </p:nvSpPr>
        <p:spPr bwMode="auto">
          <a:xfrm>
            <a:off x="1054100" y="7318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grpSp>
        <p:nvGrpSpPr>
          <p:cNvPr id="423982" name="Group 46"/>
          <p:cNvGrpSpPr/>
          <p:nvPr/>
        </p:nvGrpSpPr>
        <p:grpSpPr bwMode="auto">
          <a:xfrm>
            <a:off x="1914525" y="623887"/>
            <a:ext cx="4927600" cy="528636"/>
            <a:chOff x="1255" y="363"/>
            <a:chExt cx="3026" cy="327"/>
          </a:xfrm>
        </p:grpSpPr>
        <p:sp>
          <p:nvSpPr>
            <p:cNvPr id="423974" name="Rectangle 38"/>
            <p:cNvSpPr>
              <a:spLocks noChangeArrowheads="1"/>
            </p:cNvSpPr>
            <p:nvPr/>
          </p:nvSpPr>
          <p:spPr bwMode="auto">
            <a:xfrm>
              <a:off x="1255" y="363"/>
              <a:ext cx="302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为普通函数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23975" name="Object 39"/>
            <p:cNvGraphicFramePr>
              <a:graphicFrameLocks noChangeAspect="1"/>
            </p:cNvGraphicFramePr>
            <p:nvPr/>
          </p:nvGraphicFramePr>
          <p:xfrm>
            <a:off x="1507" y="413"/>
            <a:ext cx="9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192000" imgH="4267200" progId="Equation.DSMT4">
                    <p:embed/>
                  </p:oleObj>
                </mc:Choice>
                <mc:Fallback>
                  <p:oleObj name="Equation" r:id="rId3" imgW="12192000" imgH="4267200" progId="Equation.DSMT4">
                    <p:embed/>
                    <p:pic>
                      <p:nvPicPr>
                        <p:cNvPr id="0" name="Object 3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413"/>
                          <a:ext cx="9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3983" name="Group 47"/>
          <p:cNvGrpSpPr/>
          <p:nvPr/>
        </p:nvGrpSpPr>
        <p:grpSpPr bwMode="auto">
          <a:xfrm>
            <a:off x="1787525" y="1290638"/>
            <a:ext cx="5426075" cy="519112"/>
            <a:chOff x="1022" y="730"/>
            <a:chExt cx="3418" cy="327"/>
          </a:xfrm>
        </p:grpSpPr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1022" y="730"/>
              <a:ext cx="3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为离散型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其频率函数为</a:t>
              </a:r>
            </a:p>
          </p:txBody>
        </p:sp>
        <p:graphicFrame>
          <p:nvGraphicFramePr>
            <p:cNvPr id="423979" name="Object 43"/>
            <p:cNvGraphicFramePr>
              <a:graphicFrameLocks noChangeAspect="1"/>
            </p:cNvGraphicFramePr>
            <p:nvPr/>
          </p:nvGraphicFramePr>
          <p:xfrm>
            <a:off x="1334" y="797"/>
            <a:ext cx="30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62400" imgH="3352800" progId="Equation.DSMT4">
                    <p:embed/>
                  </p:oleObj>
                </mc:Choice>
                <mc:Fallback>
                  <p:oleObj name="Equation" r:id="rId5" imgW="3962400" imgH="3352800" progId="Equation.DSMT4">
                    <p:embed/>
                    <p:pic>
                      <p:nvPicPr>
                        <p:cNvPr id="0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797"/>
                          <a:ext cx="30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81" name="Object 45"/>
          <p:cNvGraphicFramePr>
            <a:graphicFrameLocks noChangeAspect="1"/>
          </p:cNvGraphicFramePr>
          <p:nvPr/>
        </p:nvGraphicFramePr>
        <p:xfrm>
          <a:off x="2843213" y="1839913"/>
          <a:ext cx="4383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661600" imgH="4572000" progId="Equation.DSMT4">
                  <p:embed/>
                </p:oleObj>
              </mc:Choice>
              <mc:Fallback>
                <p:oleObj name="Equation" r:id="rId7" imgW="35661600" imgH="4572000" progId="Equation.DSMT4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39913"/>
                        <a:ext cx="4383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86" name="Group 50"/>
          <p:cNvGrpSpPr/>
          <p:nvPr/>
        </p:nvGrpSpPr>
        <p:grpSpPr bwMode="auto">
          <a:xfrm>
            <a:off x="279400" y="2152650"/>
            <a:ext cx="4598988" cy="815975"/>
            <a:chOff x="8" y="1353"/>
            <a:chExt cx="2897" cy="514"/>
          </a:xfrm>
        </p:grpSpPr>
        <p:sp>
          <p:nvSpPr>
            <p:cNvPr id="423977" name="Rectangle 41"/>
            <p:cNvSpPr>
              <a:spLocks noChangeArrowheads="1"/>
            </p:cNvSpPr>
            <p:nvPr/>
          </p:nvSpPr>
          <p:spPr bwMode="auto">
            <a:xfrm>
              <a:off x="2263" y="1443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23984" name="Object 48"/>
            <p:cNvGraphicFramePr>
              <a:graphicFrameLocks noChangeAspect="1"/>
            </p:cNvGraphicFramePr>
            <p:nvPr/>
          </p:nvGraphicFramePr>
          <p:xfrm>
            <a:off x="254" y="1353"/>
            <a:ext cx="2078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822400" imgH="7924800" progId="Equation.DSMT4">
                    <p:embed/>
                  </p:oleObj>
                </mc:Choice>
                <mc:Fallback>
                  <p:oleObj name="Equation" r:id="rId9" imgW="26822400" imgH="7924800" progId="Equation.DSMT4">
                    <p:embed/>
                    <p:pic>
                      <p:nvPicPr>
                        <p:cNvPr id="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353"/>
                          <a:ext cx="2078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3985" name="Rectangle 49"/>
            <p:cNvSpPr>
              <a:spLocks noChangeArrowheads="1"/>
            </p:cNvSpPr>
            <p:nvPr/>
          </p:nvSpPr>
          <p:spPr bwMode="auto">
            <a:xfrm>
              <a:off x="8" y="1460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graphicFrame>
        <p:nvGraphicFramePr>
          <p:cNvPr id="423987" name="Object 51"/>
          <p:cNvGraphicFramePr>
            <a:graphicFrameLocks noChangeAspect="1"/>
          </p:cNvGraphicFramePr>
          <p:nvPr/>
        </p:nvGraphicFramePr>
        <p:xfrm>
          <a:off x="1955800" y="2659063"/>
          <a:ext cx="49942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624000" imgH="8229600" progId="Equation.DSMT4">
                  <p:embed/>
                </p:oleObj>
              </mc:Choice>
              <mc:Fallback>
                <p:oleObj name="Equation" r:id="rId11" imgW="39624000" imgH="8229600" progId="Equation.DSMT4">
                  <p:embed/>
                  <p:pic>
                    <p:nvPicPr>
                      <p:cNvPr id="0" name="Object 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659063"/>
                        <a:ext cx="49942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88" name="WordArt 52"/>
          <p:cNvSpPr>
            <a:spLocks noChangeArrowheads="1" noChangeShapeType="1" noTextEdit="1"/>
          </p:cNvSpPr>
          <p:nvPr/>
        </p:nvSpPr>
        <p:spPr bwMode="auto">
          <a:xfrm>
            <a:off x="1314450" y="1430338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23989" name="WordArt 53"/>
          <p:cNvSpPr>
            <a:spLocks noChangeArrowheads="1" noChangeShapeType="1" noTextEdit="1"/>
          </p:cNvSpPr>
          <p:nvPr/>
        </p:nvSpPr>
        <p:spPr bwMode="auto">
          <a:xfrm>
            <a:off x="1360488" y="38814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23994" name="Group 58"/>
          <p:cNvGrpSpPr/>
          <p:nvPr/>
        </p:nvGrpSpPr>
        <p:grpSpPr bwMode="auto">
          <a:xfrm>
            <a:off x="1844675" y="3778247"/>
            <a:ext cx="6191258" cy="527050"/>
            <a:chOff x="959" y="2027"/>
            <a:chExt cx="3900" cy="332"/>
          </a:xfrm>
        </p:grpSpPr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959" y="2027"/>
              <a:ext cx="36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为连续型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其概率密度为</a:t>
              </a:r>
            </a:p>
          </p:txBody>
        </p:sp>
        <p:graphicFrame>
          <p:nvGraphicFramePr>
            <p:cNvPr id="423992" name="Object 56"/>
            <p:cNvGraphicFramePr>
              <a:graphicFrameLocks noChangeAspect="1"/>
            </p:cNvGraphicFramePr>
            <p:nvPr/>
          </p:nvGraphicFramePr>
          <p:xfrm>
            <a:off x="1262" y="2103"/>
            <a:ext cx="30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62400" imgH="3352800" progId="Equation.DSMT4">
                    <p:embed/>
                  </p:oleObj>
                </mc:Choice>
                <mc:Fallback>
                  <p:oleObj name="Equation" r:id="rId13" imgW="3962400" imgH="3352800" progId="Equation.DSMT4">
                    <p:embed/>
                    <p:pic>
                      <p:nvPicPr>
                        <p:cNvPr id="0" name="Object 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2103"/>
                          <a:ext cx="30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3993" name="Object 57"/>
            <p:cNvGraphicFramePr>
              <a:graphicFrameLocks noChangeAspect="1"/>
            </p:cNvGraphicFramePr>
            <p:nvPr/>
          </p:nvGraphicFramePr>
          <p:xfrm>
            <a:off x="4222" y="2083"/>
            <a:ext cx="6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29600" imgH="4267200" progId="Equation.DSMT4">
                    <p:embed/>
                  </p:oleObj>
                </mc:Choice>
                <mc:Fallback>
                  <p:oleObj name="Equation" r:id="rId15" imgW="8229600" imgH="4267200" progId="Equation.DSMT4">
                    <p:embed/>
                    <p:pic>
                      <p:nvPicPr>
                        <p:cNvPr id="0" name="Object 5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2083"/>
                          <a:ext cx="63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3999" name="Group 63"/>
          <p:cNvGrpSpPr/>
          <p:nvPr/>
        </p:nvGrpSpPr>
        <p:grpSpPr bwMode="auto">
          <a:xfrm>
            <a:off x="349250" y="4241800"/>
            <a:ext cx="4865688" cy="596900"/>
            <a:chOff x="33" y="2311"/>
            <a:chExt cx="3065" cy="376"/>
          </a:xfrm>
        </p:grpSpPr>
        <p:sp>
          <p:nvSpPr>
            <p:cNvPr id="423996" name="Rectangle 60"/>
            <p:cNvSpPr>
              <a:spLocks noChangeArrowheads="1"/>
            </p:cNvSpPr>
            <p:nvPr/>
          </p:nvSpPr>
          <p:spPr bwMode="auto">
            <a:xfrm>
              <a:off x="2456" y="2332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23997" name="Object 61"/>
            <p:cNvGraphicFramePr>
              <a:graphicFrameLocks noChangeAspect="1"/>
            </p:cNvGraphicFramePr>
            <p:nvPr/>
          </p:nvGraphicFramePr>
          <p:xfrm>
            <a:off x="249" y="2311"/>
            <a:ext cx="231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870400" imgH="5791200" progId="Equation.DSMT4">
                    <p:embed/>
                  </p:oleObj>
                </mc:Choice>
                <mc:Fallback>
                  <p:oleObj name="Equation" r:id="rId17" imgW="29870400" imgH="5791200" progId="Equation.DSMT4">
                    <p:embed/>
                    <p:pic>
                      <p:nvPicPr>
                        <p:cNvPr id="0" name="Object 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311"/>
                          <a:ext cx="231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3998" name="Rectangle 62"/>
            <p:cNvSpPr>
              <a:spLocks noChangeArrowheads="1"/>
            </p:cNvSpPr>
            <p:nvPr/>
          </p:nvSpPr>
          <p:spPr bwMode="auto">
            <a:xfrm>
              <a:off x="33" y="2349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graphicFrame>
        <p:nvGraphicFramePr>
          <p:cNvPr id="424000" name="Object 64"/>
          <p:cNvGraphicFramePr>
            <a:graphicFrameLocks noChangeAspect="1"/>
          </p:cNvGraphicFramePr>
          <p:nvPr/>
        </p:nvGraphicFramePr>
        <p:xfrm>
          <a:off x="1701800" y="4803775"/>
          <a:ext cx="5634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500800" imgH="5791200" progId="Equation.DSMT4">
                  <p:embed/>
                </p:oleObj>
              </mc:Choice>
              <mc:Fallback>
                <p:oleObj name="Equation" r:id="rId19" imgW="44500800" imgH="5791200" progId="Equation.DSMT4">
                  <p:embed/>
                  <p:pic>
                    <p:nvPicPr>
                      <p:cNvPr id="0" name="Object 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803775"/>
                        <a:ext cx="56340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005" name="Group 69"/>
          <p:cNvGrpSpPr/>
          <p:nvPr/>
        </p:nvGrpSpPr>
        <p:grpSpPr bwMode="auto">
          <a:xfrm>
            <a:off x="5662613" y="3706813"/>
            <a:ext cx="2830512" cy="2695575"/>
            <a:chOff x="3856" y="2008"/>
            <a:chExt cx="1783" cy="1698"/>
          </a:xfrm>
        </p:grpSpPr>
        <p:sp>
          <p:nvSpPr>
            <p:cNvPr id="424002" name="Line 66"/>
            <p:cNvSpPr>
              <a:spLocks noChangeShapeType="1"/>
            </p:cNvSpPr>
            <p:nvPr/>
          </p:nvSpPr>
          <p:spPr bwMode="auto">
            <a:xfrm>
              <a:off x="3856" y="2008"/>
              <a:ext cx="664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003" name="Line 67"/>
            <p:cNvSpPr>
              <a:spLocks noChangeShapeType="1"/>
            </p:cNvSpPr>
            <p:nvPr/>
          </p:nvSpPr>
          <p:spPr bwMode="auto">
            <a:xfrm>
              <a:off x="4105" y="3025"/>
              <a:ext cx="432" cy="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004" name="AutoShape 68"/>
            <p:cNvSpPr>
              <a:spLocks noChangeArrowheads="1"/>
            </p:cNvSpPr>
            <p:nvPr/>
          </p:nvSpPr>
          <p:spPr bwMode="auto">
            <a:xfrm>
              <a:off x="4380" y="3110"/>
              <a:ext cx="1259" cy="596"/>
            </a:xfrm>
            <a:prstGeom prst="wedgeRectCallout">
              <a:avLst>
                <a:gd name="adj1" fmla="val -6551"/>
                <a:gd name="adj2" fmla="val 8222"/>
              </a:avLst>
            </a:prstGeom>
            <a:solidFill>
              <a:srgbClr val="000099"/>
            </a:soli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注意二者的形式一致性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1000"/>
                                        <p:tgtEl>
                                          <p:spTgt spid="42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73" grpId="0"/>
      <p:bldP spid="423988" grpId="0"/>
      <p:bldP spid="4239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6" name="WordArt 24"/>
          <p:cNvSpPr>
            <a:spLocks noChangeArrowheads="1" noChangeShapeType="1" noTextEdit="1"/>
          </p:cNvSpPr>
          <p:nvPr/>
        </p:nvSpPr>
        <p:spPr bwMode="auto">
          <a:xfrm>
            <a:off x="787400" y="1677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28057" name="WordArt 25"/>
          <p:cNvSpPr>
            <a:spLocks noChangeArrowheads="1" noChangeShapeType="1" noTextEdit="1"/>
          </p:cNvSpPr>
          <p:nvPr/>
        </p:nvSpPr>
        <p:spPr bwMode="auto">
          <a:xfrm>
            <a:off x="787400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28061" name="Group 29"/>
          <p:cNvGrpSpPr/>
          <p:nvPr/>
        </p:nvGrpSpPr>
        <p:grpSpPr bwMode="auto">
          <a:xfrm>
            <a:off x="1422400" y="587375"/>
            <a:ext cx="7631113" cy="522288"/>
            <a:chOff x="896" y="402"/>
            <a:chExt cx="4807" cy="329"/>
          </a:xfrm>
        </p:grpSpPr>
        <p:sp>
          <p:nvSpPr>
            <p:cNvPr id="428042" name="Rectangle 10"/>
            <p:cNvSpPr>
              <a:spLocks noChangeArrowheads="1"/>
            </p:cNvSpPr>
            <p:nvPr/>
          </p:nvSpPr>
          <p:spPr bwMode="auto">
            <a:xfrm>
              <a:off x="896" y="402"/>
              <a:ext cx="4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设风速           设飞机机翼受到的正压力</a:t>
              </a:r>
            </a:p>
          </p:txBody>
        </p:sp>
        <p:graphicFrame>
          <p:nvGraphicFramePr>
            <p:cNvPr id="428058" name="Object 26"/>
            <p:cNvGraphicFramePr>
              <a:graphicFrameLocks noChangeAspect="1"/>
            </p:cNvGraphicFramePr>
            <p:nvPr/>
          </p:nvGraphicFramePr>
          <p:xfrm>
            <a:off x="1642" y="454"/>
            <a:ext cx="125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154400" imgH="4267200" progId="Equation.DSMT4">
                    <p:embed/>
                  </p:oleObj>
                </mc:Choice>
                <mc:Fallback>
                  <p:oleObj name="Equation" r:id="rId2" imgW="16154400" imgH="4267200" progId="Equation.DSMT4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454"/>
                          <a:ext cx="125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059" name="Object 27"/>
            <p:cNvGraphicFramePr>
              <a:graphicFrameLocks noChangeAspect="1"/>
            </p:cNvGraphicFramePr>
            <p:nvPr/>
          </p:nvGraphicFramePr>
          <p:xfrm>
            <a:off x="5337" y="474"/>
            <a:ext cx="33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267200" imgH="3657600" progId="Equation.DSMT4">
                    <p:embed/>
                  </p:oleObj>
                </mc:Choice>
                <mc:Fallback>
                  <p:oleObj name="Equation" r:id="rId4" imgW="4267200" imgH="3657600" progId="Equation.DSMT4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474"/>
                          <a:ext cx="33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068" name="Group 36"/>
          <p:cNvGrpSpPr/>
          <p:nvPr/>
        </p:nvGrpSpPr>
        <p:grpSpPr bwMode="auto">
          <a:xfrm>
            <a:off x="0" y="1036638"/>
            <a:ext cx="7869238" cy="563562"/>
            <a:chOff x="0" y="653"/>
            <a:chExt cx="4957" cy="355"/>
          </a:xfrm>
        </p:grpSpPr>
        <p:sp>
          <p:nvSpPr>
            <p:cNvPr id="428060" name="Rectangle 28"/>
            <p:cNvSpPr>
              <a:spLocks noChangeArrowheads="1"/>
            </p:cNvSpPr>
            <p:nvPr/>
          </p:nvSpPr>
          <p:spPr bwMode="auto">
            <a:xfrm>
              <a:off x="0" y="659"/>
              <a:ext cx="2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与风速的关系是</a:t>
              </a:r>
            </a:p>
          </p:txBody>
        </p:sp>
        <p:graphicFrame>
          <p:nvGraphicFramePr>
            <p:cNvPr id="428063" name="Object 31"/>
            <p:cNvGraphicFramePr>
              <a:graphicFrameLocks noChangeAspect="1"/>
            </p:cNvGraphicFramePr>
            <p:nvPr/>
          </p:nvGraphicFramePr>
          <p:xfrm>
            <a:off x="1627" y="691"/>
            <a:ext cx="22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565600" imgH="4876800" progId="Equation.DSMT4">
                    <p:embed/>
                  </p:oleObj>
                </mc:Choice>
                <mc:Fallback>
                  <p:oleObj name="Equation" r:id="rId6" imgW="29565600" imgH="4876800" progId="Equation.DSMT4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691"/>
                          <a:ext cx="22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065" name="Object 33"/>
            <p:cNvGraphicFramePr>
              <a:graphicFrameLocks noChangeAspect="1"/>
            </p:cNvGraphicFramePr>
            <p:nvPr/>
          </p:nvGraphicFramePr>
          <p:xfrm>
            <a:off x="4092" y="729"/>
            <a:ext cx="6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34400" imgH="4267200" progId="Equation.DSMT4">
                    <p:embed/>
                  </p:oleObj>
                </mc:Choice>
                <mc:Fallback>
                  <p:oleObj name="Equation" r:id="rId8" imgW="8534400" imgH="4267200" progId="Equation.DSMT4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729"/>
                          <a:ext cx="6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067" name="Rectangle 35"/>
            <p:cNvSpPr>
              <a:spLocks noChangeArrowheads="1"/>
            </p:cNvSpPr>
            <p:nvPr/>
          </p:nvSpPr>
          <p:spPr bwMode="auto">
            <a:xfrm>
              <a:off x="3130" y="653"/>
              <a:ext cx="18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常数  求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28070" name="Group 38"/>
          <p:cNvGrpSpPr/>
          <p:nvPr/>
        </p:nvGrpSpPr>
        <p:grpSpPr bwMode="auto">
          <a:xfrm>
            <a:off x="1438275" y="1565275"/>
            <a:ext cx="3032125" cy="519113"/>
            <a:chOff x="898" y="1026"/>
            <a:chExt cx="1910" cy="327"/>
          </a:xfrm>
        </p:grpSpPr>
        <p:sp>
          <p:nvSpPr>
            <p:cNvPr id="428048" name="Rectangle 16"/>
            <p:cNvSpPr>
              <a:spLocks noChangeArrowheads="1"/>
            </p:cNvSpPr>
            <p:nvPr/>
          </p:nvSpPr>
          <p:spPr bwMode="auto">
            <a:xfrm>
              <a:off x="1034" y="1026"/>
              <a:ext cx="17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28069" name="Object 37"/>
            <p:cNvGraphicFramePr>
              <a:graphicFrameLocks noChangeAspect="1"/>
            </p:cNvGraphicFramePr>
            <p:nvPr/>
          </p:nvGraphicFramePr>
          <p:xfrm>
            <a:off x="898" y="1106"/>
            <a:ext cx="26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657600" progId="Equation.DSMT4">
                    <p:embed/>
                  </p:oleObj>
                </mc:Choice>
                <mc:Fallback>
                  <p:oleObj name="Equation" r:id="rId10" imgW="3352800" imgH="3657600" progId="Equation.DSMT4">
                    <p:embed/>
                    <p:pic>
                      <p:nvPicPr>
                        <p:cNvPr id="0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106"/>
                          <a:ext cx="26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072" name="Group 40"/>
          <p:cNvGrpSpPr/>
          <p:nvPr/>
        </p:nvGrpSpPr>
        <p:grpSpPr bwMode="auto">
          <a:xfrm>
            <a:off x="3121025" y="2019300"/>
            <a:ext cx="3586163" cy="1195388"/>
            <a:chOff x="1966" y="1240"/>
            <a:chExt cx="2259" cy="753"/>
          </a:xfrm>
        </p:grpSpPr>
        <p:graphicFrame>
          <p:nvGraphicFramePr>
            <p:cNvPr id="428062" name="Object 30"/>
            <p:cNvGraphicFramePr>
              <a:graphicFrameLocks noChangeAspect="1"/>
            </p:cNvGraphicFramePr>
            <p:nvPr/>
          </p:nvGraphicFramePr>
          <p:xfrm>
            <a:off x="1966" y="1240"/>
            <a:ext cx="2218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651200" imgH="11582400" progId="Equation.DSMT4">
                    <p:embed/>
                  </p:oleObj>
                </mc:Choice>
                <mc:Fallback>
                  <p:oleObj name="Equation" r:id="rId12" imgW="28651200" imgH="11582400" progId="Equation.DSMT4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1240"/>
                          <a:ext cx="2218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071" name="Rectangle 39"/>
            <p:cNvSpPr>
              <a:spLocks noChangeArrowheads="1"/>
            </p:cNvSpPr>
            <p:nvPr/>
          </p:nvSpPr>
          <p:spPr bwMode="auto">
            <a:xfrm>
              <a:off x="3390" y="1593"/>
              <a:ext cx="83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28074" name="Object 42"/>
          <p:cNvGraphicFramePr>
            <a:graphicFrameLocks noChangeAspect="1"/>
          </p:cNvGraphicFramePr>
          <p:nvPr/>
        </p:nvGraphicFramePr>
        <p:xfrm>
          <a:off x="1289050" y="3275013"/>
          <a:ext cx="4365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223200" imgH="5791200" progId="Equation.DSMT4">
                  <p:embed/>
                </p:oleObj>
              </mc:Choice>
              <mc:Fallback>
                <p:oleObj name="Equation" r:id="rId14" imgW="33223200" imgH="5791200" progId="Equation.DSMT4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275013"/>
                        <a:ext cx="43656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76" name="Object 44"/>
          <p:cNvGraphicFramePr>
            <a:graphicFrameLocks noChangeAspect="1"/>
          </p:cNvGraphicFramePr>
          <p:nvPr/>
        </p:nvGraphicFramePr>
        <p:xfrm>
          <a:off x="2908300" y="3956050"/>
          <a:ext cx="19621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35200" imgH="7315200" progId="Equation.DSMT4">
                  <p:embed/>
                </p:oleObj>
              </mc:Choice>
              <mc:Fallback>
                <p:oleObj name="Equation" r:id="rId16" imgW="14935200" imgH="7315200" progId="Equation.DSMT4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956050"/>
                        <a:ext cx="19621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77" name="Object 45"/>
          <p:cNvGraphicFramePr>
            <a:graphicFrameLocks noChangeAspect="1"/>
          </p:cNvGraphicFramePr>
          <p:nvPr/>
        </p:nvGraphicFramePr>
        <p:xfrm>
          <a:off x="2922588" y="4745038"/>
          <a:ext cx="13795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363200" imgH="7010400" progId="Equation.DSMT4">
                  <p:embed/>
                </p:oleObj>
              </mc:Choice>
              <mc:Fallback>
                <p:oleObj name="Equation" r:id="rId18" imgW="10363200" imgH="7010400" progId="Equation.DSMT4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4745038"/>
                        <a:ext cx="13795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79" name="Group 47"/>
          <p:cNvGrpSpPr/>
          <p:nvPr/>
        </p:nvGrpSpPr>
        <p:grpSpPr bwMode="auto">
          <a:xfrm>
            <a:off x="661988" y="5588000"/>
            <a:ext cx="6278563" cy="723900"/>
            <a:chOff x="375" y="3352"/>
            <a:chExt cx="3955" cy="456"/>
          </a:xfrm>
        </p:grpSpPr>
        <p:sp>
          <p:nvSpPr>
            <p:cNvPr id="428075" name="Rectangle 43"/>
            <p:cNvSpPr>
              <a:spLocks noChangeArrowheads="1"/>
            </p:cNvSpPr>
            <p:nvPr/>
          </p:nvSpPr>
          <p:spPr bwMode="auto">
            <a:xfrm>
              <a:off x="375" y="3402"/>
              <a:ext cx="39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即飞机机翼受到的平均正压力为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28078" name="Object 46"/>
            <p:cNvGraphicFramePr>
              <a:graphicFrameLocks noChangeAspect="1"/>
            </p:cNvGraphicFramePr>
            <p:nvPr/>
          </p:nvGraphicFramePr>
          <p:xfrm>
            <a:off x="3583" y="3352"/>
            <a:ext cx="61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924800" imgH="7010400" progId="Equation.DSMT4">
                    <p:embed/>
                  </p:oleObj>
                </mc:Choice>
                <mc:Fallback>
                  <p:oleObj name="Equation" r:id="rId20" imgW="7924800" imgH="7010400" progId="Equation.DSMT4">
                    <p:embed/>
                    <p:pic>
                      <p:nvPicPr>
                        <p:cNvPr id="0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3352"/>
                          <a:ext cx="61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6" grpId="0"/>
      <p:bldP spid="4280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927" name="Group 31"/>
          <p:cNvGrpSpPr/>
          <p:nvPr/>
        </p:nvGrpSpPr>
        <p:grpSpPr bwMode="auto">
          <a:xfrm>
            <a:off x="3227388" y="588963"/>
            <a:ext cx="4803775" cy="519112"/>
            <a:chOff x="1823" y="379"/>
            <a:chExt cx="3026" cy="327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1823" y="379"/>
              <a:ext cx="30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  为二元函数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64901" name="Object 5"/>
            <p:cNvGraphicFramePr>
              <a:graphicFrameLocks noChangeAspect="1"/>
            </p:cNvGraphicFramePr>
            <p:nvPr/>
          </p:nvGraphicFramePr>
          <p:xfrm>
            <a:off x="2100" y="429"/>
            <a:ext cx="113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630400" imgH="4267200" progId="Equation.DSMT4">
                    <p:embed/>
                  </p:oleObj>
                </mc:Choice>
                <mc:Fallback>
                  <p:oleObj name="Equation" r:id="rId2" imgW="14630400" imgH="426720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429"/>
                          <a:ext cx="113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28" name="Group 32"/>
          <p:cNvGrpSpPr/>
          <p:nvPr/>
        </p:nvGrpSpPr>
        <p:grpSpPr bwMode="auto">
          <a:xfrm>
            <a:off x="1854200" y="1057275"/>
            <a:ext cx="4613275" cy="519113"/>
            <a:chOff x="958" y="722"/>
            <a:chExt cx="2906" cy="327"/>
          </a:xfrm>
        </p:grpSpPr>
        <p:sp>
          <p:nvSpPr>
            <p:cNvPr id="464903" name="Rectangle 7"/>
            <p:cNvSpPr>
              <a:spLocks noChangeArrowheads="1"/>
            </p:cNvSpPr>
            <p:nvPr/>
          </p:nvSpPr>
          <p:spPr bwMode="auto">
            <a:xfrm>
              <a:off x="958" y="722"/>
              <a:ext cx="2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的联合频率函数为</a:t>
              </a:r>
            </a:p>
          </p:txBody>
        </p:sp>
        <p:graphicFrame>
          <p:nvGraphicFramePr>
            <p:cNvPr id="464904" name="Object 8"/>
            <p:cNvGraphicFramePr>
              <a:graphicFrameLocks noChangeAspect="1"/>
            </p:cNvGraphicFramePr>
            <p:nvPr/>
          </p:nvGraphicFramePr>
          <p:xfrm>
            <a:off x="1243" y="785"/>
            <a:ext cx="5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10400" imgH="3962400" progId="Equation.DSMT4">
                    <p:embed/>
                  </p:oleObj>
                </mc:Choice>
                <mc:Fallback>
                  <p:oleObj name="Equation" r:id="rId4" imgW="7010400" imgH="3962400" progId="Equation.DSMT4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785"/>
                          <a:ext cx="5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05" name="Object 9"/>
          <p:cNvGraphicFramePr>
            <a:graphicFrameLocks noChangeAspect="1"/>
          </p:cNvGraphicFramePr>
          <p:nvPr/>
        </p:nvGraphicFramePr>
        <p:xfrm>
          <a:off x="2841625" y="1568450"/>
          <a:ext cx="53070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158400" imgH="4572000" progId="Equation.DSMT4">
                  <p:embed/>
                </p:oleObj>
              </mc:Choice>
              <mc:Fallback>
                <p:oleObj name="Equation" r:id="rId6" imgW="48158400" imgH="45720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568450"/>
                        <a:ext cx="53070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29" name="Group 33"/>
          <p:cNvGrpSpPr/>
          <p:nvPr/>
        </p:nvGrpSpPr>
        <p:grpSpPr bwMode="auto">
          <a:xfrm>
            <a:off x="333375" y="1798638"/>
            <a:ext cx="5386388" cy="879475"/>
            <a:chOff x="8" y="1261"/>
            <a:chExt cx="3393" cy="554"/>
          </a:xfrm>
        </p:grpSpPr>
        <p:sp>
          <p:nvSpPr>
            <p:cNvPr id="464907" name="Rectangle 11"/>
            <p:cNvSpPr>
              <a:spLocks noChangeArrowheads="1"/>
            </p:cNvSpPr>
            <p:nvPr/>
          </p:nvSpPr>
          <p:spPr bwMode="auto">
            <a:xfrm>
              <a:off x="2759" y="1355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64908" name="Object 12"/>
            <p:cNvGraphicFramePr>
              <a:graphicFrameLocks noChangeAspect="1"/>
            </p:cNvGraphicFramePr>
            <p:nvPr/>
          </p:nvGraphicFramePr>
          <p:xfrm>
            <a:off x="255" y="1261"/>
            <a:ext cx="2573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223200" imgH="8534400" progId="Equation.DSMT4">
                    <p:embed/>
                  </p:oleObj>
                </mc:Choice>
                <mc:Fallback>
                  <p:oleObj name="Equation" r:id="rId8" imgW="33223200" imgH="85344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61"/>
                          <a:ext cx="2573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09" name="Rectangle 13"/>
            <p:cNvSpPr>
              <a:spLocks noChangeArrowheads="1"/>
            </p:cNvSpPr>
            <p:nvPr/>
          </p:nvSpPr>
          <p:spPr bwMode="auto">
            <a:xfrm>
              <a:off x="8" y="1372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graphicFrame>
        <p:nvGraphicFramePr>
          <p:cNvPr id="464910" name="Object 14"/>
          <p:cNvGraphicFramePr>
            <a:graphicFrameLocks noChangeAspect="1"/>
          </p:cNvGraphicFramePr>
          <p:nvPr/>
        </p:nvGraphicFramePr>
        <p:xfrm>
          <a:off x="2463800" y="2538413"/>
          <a:ext cx="2941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03200" imgH="4267200" progId="Equation.DSMT4">
                  <p:embed/>
                </p:oleObj>
              </mc:Choice>
              <mc:Fallback>
                <p:oleObj name="Equation" r:id="rId10" imgW="25603200" imgH="4267200" progId="Equation.DSMT4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538413"/>
                        <a:ext cx="29416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1" name="WordArt 15"/>
          <p:cNvSpPr>
            <a:spLocks noChangeArrowheads="1" noChangeShapeType="1" noTextEdit="1"/>
          </p:cNvSpPr>
          <p:nvPr/>
        </p:nvSpPr>
        <p:spPr bwMode="auto">
          <a:xfrm>
            <a:off x="1381125" y="11842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64912" name="WordArt 16"/>
          <p:cNvSpPr>
            <a:spLocks noChangeArrowheads="1" noChangeShapeType="1" noTextEdit="1"/>
          </p:cNvSpPr>
          <p:nvPr/>
        </p:nvSpPr>
        <p:spPr bwMode="auto">
          <a:xfrm>
            <a:off x="1371600" y="3816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384175" y="4641850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aphicFrame>
        <p:nvGraphicFramePr>
          <p:cNvPr id="464919" name="Object 23"/>
          <p:cNvGraphicFramePr>
            <a:graphicFrameLocks noChangeAspect="1"/>
          </p:cNvGraphicFramePr>
          <p:nvPr/>
        </p:nvGraphicFramePr>
        <p:xfrm>
          <a:off x="2373313" y="4151313"/>
          <a:ext cx="52085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367200" imgH="5791200" progId="Equation.DSMT4">
                  <p:embed/>
                </p:oleObj>
              </mc:Choice>
              <mc:Fallback>
                <p:oleObj name="Equation" r:id="rId12" imgW="42367200" imgH="5791200" progId="Equation.DSMT4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151313"/>
                        <a:ext cx="52085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21" name="Object 25"/>
          <p:cNvGraphicFramePr>
            <a:graphicFrameLocks noChangeAspect="1"/>
          </p:cNvGraphicFramePr>
          <p:nvPr/>
        </p:nvGraphicFramePr>
        <p:xfrm>
          <a:off x="2498725" y="5027613"/>
          <a:ext cx="27511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603200" imgH="4267200" progId="Equation.DSMT4">
                  <p:embed/>
                </p:oleObj>
              </mc:Choice>
              <mc:Fallback>
                <p:oleObj name="Equation" r:id="rId14" imgW="25603200" imgH="4267200" progId="Equation.DSMT4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027613"/>
                        <a:ext cx="27511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26" name="WordArt 30"/>
          <p:cNvSpPr>
            <a:spLocks noChangeArrowheads="1" noChangeShapeType="1" noTextEdit="1"/>
          </p:cNvSpPr>
          <p:nvPr/>
        </p:nvSpPr>
        <p:spPr bwMode="auto">
          <a:xfrm>
            <a:off x="912813" y="658813"/>
            <a:ext cx="2130426" cy="354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推广的定理</a:t>
            </a:r>
          </a:p>
        </p:txBody>
      </p:sp>
      <p:grpSp>
        <p:nvGrpSpPr>
          <p:cNvPr id="464934" name="Group 38"/>
          <p:cNvGrpSpPr/>
          <p:nvPr/>
        </p:nvGrpSpPr>
        <p:grpSpPr bwMode="auto">
          <a:xfrm>
            <a:off x="1893888" y="3678232"/>
            <a:ext cx="5708650" cy="569911"/>
            <a:chOff x="983" y="2085"/>
            <a:chExt cx="3596" cy="359"/>
          </a:xfrm>
        </p:grpSpPr>
        <p:sp>
          <p:nvSpPr>
            <p:cNvPr id="464920" name="Rectangle 24"/>
            <p:cNvSpPr>
              <a:spLocks noChangeArrowheads="1"/>
            </p:cNvSpPr>
            <p:nvPr/>
          </p:nvSpPr>
          <p:spPr bwMode="auto">
            <a:xfrm>
              <a:off x="3849" y="2085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64916" name="Object 20"/>
            <p:cNvGraphicFramePr>
              <a:graphicFrameLocks noChangeAspect="1"/>
            </p:cNvGraphicFramePr>
            <p:nvPr/>
          </p:nvGraphicFramePr>
          <p:xfrm>
            <a:off x="3079" y="2167"/>
            <a:ext cx="8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277600" imgH="4267200" progId="Equation.DSMT4">
                    <p:embed/>
                  </p:oleObj>
                </mc:Choice>
                <mc:Fallback>
                  <p:oleObj name="Equation" r:id="rId16" imgW="11277600" imgH="426720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2167"/>
                          <a:ext cx="87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31" name="Rectangle 35"/>
            <p:cNvSpPr>
              <a:spLocks noChangeArrowheads="1"/>
            </p:cNvSpPr>
            <p:nvPr/>
          </p:nvSpPr>
          <p:spPr bwMode="auto">
            <a:xfrm>
              <a:off x="983" y="2099"/>
              <a:ext cx="2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的联合密度为</a:t>
              </a:r>
            </a:p>
          </p:txBody>
        </p:sp>
        <p:graphicFrame>
          <p:nvGraphicFramePr>
            <p:cNvPr id="464932" name="Object 36"/>
            <p:cNvGraphicFramePr>
              <a:graphicFrameLocks noChangeAspect="1"/>
            </p:cNvGraphicFramePr>
            <p:nvPr/>
          </p:nvGraphicFramePr>
          <p:xfrm>
            <a:off x="1268" y="2162"/>
            <a:ext cx="5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010400" imgH="3962400" progId="Equation.DSMT4">
                    <p:embed/>
                  </p:oleObj>
                </mc:Choice>
                <mc:Fallback>
                  <p:oleObj name="Equation" r:id="rId18" imgW="7010400" imgH="3962400" progId="Equation.DSMT4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2162"/>
                          <a:ext cx="5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35" name="Object 39"/>
          <p:cNvGraphicFramePr>
            <a:graphicFrameLocks noChangeAspect="1"/>
          </p:cNvGraphicFramePr>
          <p:nvPr/>
        </p:nvGraphicFramePr>
        <p:xfrm>
          <a:off x="3236913" y="5472113"/>
          <a:ext cx="38655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966400" imgH="5791200" progId="Equation.DSMT4">
                  <p:embed/>
                </p:oleObj>
              </mc:Choice>
              <mc:Fallback>
                <p:oleObj name="Equation" r:id="rId20" imgW="35966400" imgH="5791200" progId="Equation.DSMT4">
                  <p:embed/>
                  <p:pic>
                    <p:nvPicPr>
                      <p:cNvPr id="0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5472113"/>
                        <a:ext cx="38655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6" name="Object 40"/>
          <p:cNvGraphicFramePr>
            <a:graphicFrameLocks noChangeAspect="1"/>
          </p:cNvGraphicFramePr>
          <p:nvPr/>
        </p:nvGraphicFramePr>
        <p:xfrm>
          <a:off x="3292475" y="2865438"/>
          <a:ext cx="28352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688800" imgH="8534400" progId="Equation.DSMT4">
                  <p:embed/>
                </p:oleObj>
              </mc:Choice>
              <mc:Fallback>
                <p:oleObj name="Equation" r:id="rId22" imgW="24688800" imgH="8534400" progId="Equation.DSMT4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2865438"/>
                        <a:ext cx="28352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7" name="WordArt 41"/>
          <p:cNvSpPr>
            <a:spLocks noChangeArrowheads="1" noChangeShapeType="1" noTextEdit="1"/>
          </p:cNvSpPr>
          <p:nvPr/>
        </p:nvSpPr>
        <p:spPr bwMode="auto">
          <a:xfrm>
            <a:off x="1260764" y="6262255"/>
            <a:ext cx="6466465" cy="3592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注：公式可推广到一般的高维随机变量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1" grpId="0"/>
      <p:bldP spid="464912" grpId="0"/>
      <p:bldP spid="464918" grpId="0"/>
      <p:bldP spid="464926" grpId="0"/>
      <p:bldP spid="4649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552" name="Group 112"/>
          <p:cNvGrpSpPr/>
          <p:nvPr/>
        </p:nvGrpSpPr>
        <p:grpSpPr bwMode="auto">
          <a:xfrm>
            <a:off x="1485900" y="534988"/>
            <a:ext cx="7500938" cy="966787"/>
            <a:chOff x="936" y="337"/>
            <a:chExt cx="4725" cy="609"/>
          </a:xfrm>
        </p:grpSpPr>
        <p:sp>
          <p:nvSpPr>
            <p:cNvPr id="445443" name="Rectangle 3"/>
            <p:cNvSpPr>
              <a:spLocks noChangeArrowheads="1"/>
            </p:cNvSpPr>
            <p:nvPr/>
          </p:nvSpPr>
          <p:spPr bwMode="auto">
            <a:xfrm>
              <a:off x="936" y="459"/>
              <a:ext cx="2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的密度函数为</a:t>
              </a:r>
            </a:p>
          </p:txBody>
        </p:sp>
        <p:graphicFrame>
          <p:nvGraphicFramePr>
            <p:cNvPr id="445444" name="Object 4"/>
            <p:cNvGraphicFramePr/>
            <p:nvPr/>
          </p:nvGraphicFramePr>
          <p:xfrm>
            <a:off x="1205" y="507"/>
            <a:ext cx="60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058400" imgH="4572000" progId="Equation.DSMT4">
                    <p:embed/>
                  </p:oleObj>
                </mc:Choice>
                <mc:Fallback>
                  <p:oleObj name="Equation" r:id="rId2" imgW="10058400" imgH="4572000" progId="Equation.DSMT4">
                    <p:embed/>
                    <p:pic>
                      <p:nvPicPr>
                        <p:cNvPr id="0" name="图片 51513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507"/>
                          <a:ext cx="60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45" name="Object 5"/>
            <p:cNvGraphicFramePr/>
            <p:nvPr/>
          </p:nvGraphicFramePr>
          <p:xfrm>
            <a:off x="3196" y="337"/>
            <a:ext cx="246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415200" imgH="11277600" progId="Equation.DSMT4">
                    <p:embed/>
                  </p:oleObj>
                </mc:Choice>
                <mc:Fallback>
                  <p:oleObj name="Equation" r:id="rId4" imgW="45415200" imgH="11277600" progId="Equation.DSMT4">
                    <p:embed/>
                    <p:pic>
                      <p:nvPicPr>
                        <p:cNvPr id="0" name="图片 51513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337"/>
                          <a:ext cx="246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5551" name="Group 111"/>
          <p:cNvGrpSpPr/>
          <p:nvPr/>
        </p:nvGrpSpPr>
        <p:grpSpPr bwMode="auto">
          <a:xfrm>
            <a:off x="139700" y="1214438"/>
            <a:ext cx="4171950" cy="527050"/>
            <a:chOff x="88" y="765"/>
            <a:chExt cx="2628" cy="332"/>
          </a:xfrm>
        </p:grpSpPr>
        <p:graphicFrame>
          <p:nvGraphicFramePr>
            <p:cNvPr id="445446" name="Object 6"/>
            <p:cNvGraphicFramePr/>
            <p:nvPr/>
          </p:nvGraphicFramePr>
          <p:xfrm>
            <a:off x="591" y="806"/>
            <a:ext cx="212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490400" imgH="4876800" progId="Equation.DSMT4">
                    <p:embed/>
                  </p:oleObj>
                </mc:Choice>
                <mc:Fallback>
                  <p:oleObj name="Equation" r:id="rId6" imgW="37490400" imgH="4876800" progId="Equation.DSMT4">
                    <p:embed/>
                    <p:pic>
                      <p:nvPicPr>
                        <p:cNvPr id="0" name="图片 51513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806"/>
                          <a:ext cx="212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88" y="76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</a:t>
              </a:r>
            </a:p>
          </p:txBody>
        </p:sp>
      </p:grpSp>
      <p:sp>
        <p:nvSpPr>
          <p:cNvPr id="445512" name="WordArt 72"/>
          <p:cNvSpPr>
            <a:spLocks noChangeArrowheads="1" noChangeShapeType="1" noTextEdit="1"/>
          </p:cNvSpPr>
          <p:nvPr/>
        </p:nvSpPr>
        <p:spPr bwMode="auto">
          <a:xfrm>
            <a:off x="850900" y="8604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45515" name="WordArt 75"/>
          <p:cNvSpPr>
            <a:spLocks noChangeArrowheads="1" noChangeShapeType="1" noTextEdit="1"/>
          </p:cNvSpPr>
          <p:nvPr/>
        </p:nvSpPr>
        <p:spPr bwMode="auto">
          <a:xfrm>
            <a:off x="577850" y="1852613"/>
            <a:ext cx="1725613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一般的思路</a:t>
            </a:r>
          </a:p>
        </p:txBody>
      </p:sp>
      <p:graphicFrame>
        <p:nvGraphicFramePr>
          <p:cNvPr id="445516" name="Object 76"/>
          <p:cNvGraphicFramePr>
            <a:graphicFrameLocks noChangeAspect="1"/>
          </p:cNvGraphicFramePr>
          <p:nvPr/>
        </p:nvGraphicFramePr>
        <p:xfrm>
          <a:off x="3792538" y="1785938"/>
          <a:ext cx="13112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8000" imgH="4267200" progId="Equation.DSMT4">
                  <p:embed/>
                </p:oleObj>
              </mc:Choice>
              <mc:Fallback>
                <p:oleObj name="Equation" r:id="rId8" imgW="10668000" imgH="4267200" progId="Equation.DSMT4">
                  <p:embed/>
                  <p:pic>
                    <p:nvPicPr>
                      <p:cNvPr id="0" name="图片 51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785938"/>
                        <a:ext cx="13112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517" name="Object 77"/>
          <p:cNvGraphicFramePr>
            <a:graphicFrameLocks noChangeAspect="1"/>
          </p:cNvGraphicFramePr>
          <p:nvPr/>
        </p:nvGraphicFramePr>
        <p:xfrm>
          <a:off x="3465513" y="2686050"/>
          <a:ext cx="21732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78400" imgH="4572000" progId="Equation.DSMT4">
                  <p:embed/>
                </p:oleObj>
              </mc:Choice>
              <mc:Fallback>
                <p:oleObj name="Equation" r:id="rId10" imgW="17678400" imgH="4572000" progId="Equation.DSMT4">
                  <p:embed/>
                  <p:pic>
                    <p:nvPicPr>
                      <p:cNvPr id="0" name="图片 51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2686050"/>
                        <a:ext cx="21732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518" name="Object 78"/>
          <p:cNvGraphicFramePr>
            <a:graphicFrameLocks noChangeAspect="1"/>
          </p:cNvGraphicFramePr>
          <p:nvPr/>
        </p:nvGraphicFramePr>
        <p:xfrm>
          <a:off x="2938463" y="3752850"/>
          <a:ext cx="34083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736800" imgH="11277600" progId="Equation.DSMT4">
                  <p:embed/>
                </p:oleObj>
              </mc:Choice>
              <mc:Fallback>
                <p:oleObj name="Equation" r:id="rId12" imgW="27736800" imgH="11277600" progId="Equation.DSMT4">
                  <p:embed/>
                  <p:pic>
                    <p:nvPicPr>
                      <p:cNvPr id="0" name="图片 51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752850"/>
                        <a:ext cx="340836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519" name="AutoShape 79"/>
          <p:cNvSpPr>
            <a:spLocks noChangeArrowheads="1"/>
          </p:cNvSpPr>
          <p:nvPr/>
        </p:nvSpPr>
        <p:spPr bwMode="auto">
          <a:xfrm rot="5400000">
            <a:off x="4298156" y="23360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5520" name="AutoShape 80"/>
          <p:cNvSpPr>
            <a:spLocks noChangeArrowheads="1"/>
          </p:cNvSpPr>
          <p:nvPr/>
        </p:nvSpPr>
        <p:spPr bwMode="auto">
          <a:xfrm rot="5400000">
            <a:off x="4298156" y="33520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5521" name="WordArt 81"/>
          <p:cNvSpPr>
            <a:spLocks noChangeArrowheads="1" noChangeShapeType="1" noTextEdit="1"/>
          </p:cNvSpPr>
          <p:nvPr/>
        </p:nvSpPr>
        <p:spPr bwMode="auto">
          <a:xfrm>
            <a:off x="530225" y="5029200"/>
            <a:ext cx="1778000" cy="331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另一种方法</a:t>
            </a:r>
          </a:p>
        </p:txBody>
      </p:sp>
      <p:graphicFrame>
        <p:nvGraphicFramePr>
          <p:cNvPr id="445523" name="Object 83"/>
          <p:cNvGraphicFramePr>
            <a:graphicFrameLocks noChangeAspect="1"/>
          </p:cNvGraphicFramePr>
          <p:nvPr/>
        </p:nvGraphicFramePr>
        <p:xfrm>
          <a:off x="2951163" y="5314950"/>
          <a:ext cx="35417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42400" imgH="8839200" progId="Equation.DSMT4">
                  <p:embed/>
                </p:oleObj>
              </mc:Choice>
              <mc:Fallback>
                <p:oleObj name="Equation" r:id="rId14" imgW="34442400" imgH="8839200" progId="Equation.DSMT4">
                  <p:embed/>
                  <p:pic>
                    <p:nvPicPr>
                      <p:cNvPr id="0" name="图片 51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314950"/>
                        <a:ext cx="35417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524" name="Oval 84"/>
          <p:cNvSpPr>
            <a:spLocks noChangeArrowheads="1"/>
          </p:cNvSpPr>
          <p:nvPr/>
        </p:nvSpPr>
        <p:spPr bwMode="auto">
          <a:xfrm>
            <a:off x="4572000" y="5613400"/>
            <a:ext cx="406400" cy="342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5525" name="Oval 85"/>
          <p:cNvSpPr>
            <a:spLocks noChangeArrowheads="1"/>
          </p:cNvSpPr>
          <p:nvPr/>
        </p:nvSpPr>
        <p:spPr bwMode="auto">
          <a:xfrm>
            <a:off x="3341688" y="5538788"/>
            <a:ext cx="419100" cy="4191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5530" name="Group 90"/>
          <p:cNvGrpSpPr/>
          <p:nvPr/>
        </p:nvGrpSpPr>
        <p:grpSpPr bwMode="auto">
          <a:xfrm>
            <a:off x="3771900" y="4840288"/>
            <a:ext cx="3841750" cy="811212"/>
            <a:chOff x="2376" y="2921"/>
            <a:chExt cx="2420" cy="511"/>
          </a:xfrm>
        </p:grpSpPr>
        <p:sp>
          <p:nvSpPr>
            <p:cNvPr id="445526" name="Line 86"/>
            <p:cNvSpPr>
              <a:spLocks noChangeShapeType="1"/>
            </p:cNvSpPr>
            <p:nvPr/>
          </p:nvSpPr>
          <p:spPr bwMode="auto">
            <a:xfrm flipH="1">
              <a:off x="2376" y="3096"/>
              <a:ext cx="1536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5527" name="Line 87"/>
            <p:cNvSpPr>
              <a:spLocks noChangeShapeType="1"/>
            </p:cNvSpPr>
            <p:nvPr/>
          </p:nvSpPr>
          <p:spPr bwMode="auto">
            <a:xfrm flipH="1">
              <a:off x="3104" y="3104"/>
              <a:ext cx="800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5528" name="AutoShape 88"/>
            <p:cNvSpPr>
              <a:spLocks noChangeArrowheads="1"/>
            </p:cNvSpPr>
            <p:nvPr/>
          </p:nvSpPr>
          <p:spPr bwMode="auto">
            <a:xfrm>
              <a:off x="3698" y="2921"/>
              <a:ext cx="1098" cy="356"/>
            </a:xfrm>
            <a:prstGeom prst="wedgeRectCallout">
              <a:avLst>
                <a:gd name="adj1" fmla="val -50546"/>
                <a:gd name="adj2" fmla="val 45787"/>
              </a:avLst>
            </a:prstGeom>
            <a:solidFill>
              <a:srgbClr val="000099"/>
            </a:solidFill>
            <a:ln w="2857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45529" name="Object 89"/>
            <p:cNvGraphicFramePr/>
            <p:nvPr/>
          </p:nvGraphicFramePr>
          <p:xfrm>
            <a:off x="3722" y="2967"/>
            <a:ext cx="10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40000" imgH="4267200" progId="Equation.DSMT4">
                    <p:embed/>
                  </p:oleObj>
                </mc:Choice>
                <mc:Fallback>
                  <p:oleObj name="Equation" r:id="rId16" imgW="15240000" imgH="4267200" progId="Equation.DSMT4">
                    <p:embed/>
                    <p:pic>
                      <p:nvPicPr>
                        <p:cNvPr id="0" name="图片 51514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2967"/>
                          <a:ext cx="104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1000"/>
                                        <p:tgtEl>
                                          <p:spTgt spid="44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4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512" grpId="0"/>
      <p:bldP spid="445515" grpId="0"/>
      <p:bldP spid="445515" grpId="1"/>
      <p:bldP spid="445519" grpId="0" animBg="1"/>
      <p:bldP spid="445519" grpId="1" animBg="1"/>
      <p:bldP spid="445520" grpId="0" animBg="1"/>
      <p:bldP spid="445520" grpId="1" animBg="1"/>
      <p:bldP spid="445521" grpId="0"/>
      <p:bldP spid="445521" grpId="1"/>
      <p:bldP spid="445524" grpId="0" animBg="1"/>
      <p:bldP spid="445524" grpId="1" animBg="1"/>
      <p:bldP spid="445525" grpId="0" animBg="1"/>
      <p:bldP spid="4455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552" name="Group 112"/>
          <p:cNvGrpSpPr/>
          <p:nvPr/>
        </p:nvGrpSpPr>
        <p:grpSpPr bwMode="auto">
          <a:xfrm>
            <a:off x="1485900" y="534988"/>
            <a:ext cx="7500938" cy="966787"/>
            <a:chOff x="936" y="337"/>
            <a:chExt cx="4725" cy="609"/>
          </a:xfrm>
        </p:grpSpPr>
        <p:sp>
          <p:nvSpPr>
            <p:cNvPr id="445443" name="Rectangle 3"/>
            <p:cNvSpPr>
              <a:spLocks noChangeArrowheads="1"/>
            </p:cNvSpPr>
            <p:nvPr/>
          </p:nvSpPr>
          <p:spPr bwMode="auto">
            <a:xfrm>
              <a:off x="936" y="459"/>
              <a:ext cx="2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的密度函数为</a:t>
              </a:r>
            </a:p>
          </p:txBody>
        </p:sp>
        <p:graphicFrame>
          <p:nvGraphicFramePr>
            <p:cNvPr id="445444" name="Object 4"/>
            <p:cNvGraphicFramePr/>
            <p:nvPr/>
          </p:nvGraphicFramePr>
          <p:xfrm>
            <a:off x="1205" y="507"/>
            <a:ext cx="60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058400" imgH="4572000" progId="Equation.DSMT4">
                    <p:embed/>
                  </p:oleObj>
                </mc:Choice>
                <mc:Fallback>
                  <p:oleObj name="Equation" r:id="rId2" imgW="10058400" imgH="457200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507"/>
                          <a:ext cx="60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45" name="Object 5"/>
            <p:cNvGraphicFramePr/>
            <p:nvPr/>
          </p:nvGraphicFramePr>
          <p:xfrm>
            <a:off x="3196" y="337"/>
            <a:ext cx="246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415200" imgH="11277600" progId="Equation.DSMT4">
                    <p:embed/>
                  </p:oleObj>
                </mc:Choice>
                <mc:Fallback>
                  <p:oleObj name="Equation" r:id="rId4" imgW="45415200" imgH="1127760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337"/>
                          <a:ext cx="246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5551" name="Group 111"/>
          <p:cNvGrpSpPr/>
          <p:nvPr/>
        </p:nvGrpSpPr>
        <p:grpSpPr bwMode="auto">
          <a:xfrm>
            <a:off x="139700" y="1214438"/>
            <a:ext cx="4171950" cy="527050"/>
            <a:chOff x="88" y="765"/>
            <a:chExt cx="2628" cy="332"/>
          </a:xfrm>
        </p:grpSpPr>
        <p:graphicFrame>
          <p:nvGraphicFramePr>
            <p:cNvPr id="445446" name="Object 6"/>
            <p:cNvGraphicFramePr/>
            <p:nvPr/>
          </p:nvGraphicFramePr>
          <p:xfrm>
            <a:off x="591" y="806"/>
            <a:ext cx="212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490400" imgH="4876800" progId="Equation.DSMT4">
                    <p:embed/>
                  </p:oleObj>
                </mc:Choice>
                <mc:Fallback>
                  <p:oleObj name="Equation" r:id="rId6" imgW="37490400" imgH="487680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806"/>
                          <a:ext cx="212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88" y="76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</a:t>
              </a:r>
            </a:p>
          </p:txBody>
        </p:sp>
      </p:grpSp>
      <p:sp>
        <p:nvSpPr>
          <p:cNvPr id="445512" name="WordArt 72"/>
          <p:cNvSpPr>
            <a:spLocks noChangeArrowheads="1" noChangeShapeType="1" noTextEdit="1"/>
          </p:cNvSpPr>
          <p:nvPr/>
        </p:nvSpPr>
        <p:spPr bwMode="auto">
          <a:xfrm>
            <a:off x="850900" y="8604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9" name="WordArt 92"/>
          <p:cNvSpPr>
            <a:spLocks noChangeArrowheads="1" noChangeShapeType="1" noTextEdit="1"/>
          </p:cNvSpPr>
          <p:nvPr/>
        </p:nvSpPr>
        <p:spPr bwMode="auto">
          <a:xfrm>
            <a:off x="677863" y="194627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0" name="Object 93"/>
          <p:cNvGraphicFramePr/>
          <p:nvPr/>
        </p:nvGraphicFramePr>
        <p:xfrm>
          <a:off x="1365250" y="1670050"/>
          <a:ext cx="40259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843200" imgH="11277600" progId="Equation.DSMT4">
                  <p:embed/>
                </p:oleObj>
              </mc:Choice>
              <mc:Fallback>
                <p:oleObj name="Equation" r:id="rId8" imgW="40843200" imgH="11277600" progId="Equation.DSMT4">
                  <p:embed/>
                  <p:pic>
                    <p:nvPicPr>
                      <p:cNvPr id="0" name="图片 50927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670050"/>
                        <a:ext cx="40259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4"/>
          <p:cNvGraphicFramePr/>
          <p:nvPr/>
        </p:nvGraphicFramePr>
        <p:xfrm>
          <a:off x="5284788" y="1847850"/>
          <a:ext cx="3444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918400" imgH="9448800" progId="Equation.DSMT4">
                  <p:embed/>
                </p:oleObj>
              </mc:Choice>
              <mc:Fallback>
                <p:oleObj name="Equation" r:id="rId10" imgW="32918400" imgH="9448800" progId="Equation.DSMT4">
                  <p:embed/>
                  <p:pic>
                    <p:nvPicPr>
                      <p:cNvPr id="0" name="图片 50927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847850"/>
                        <a:ext cx="3444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5"/>
          <p:cNvGraphicFramePr/>
          <p:nvPr/>
        </p:nvGraphicFramePr>
        <p:xfrm>
          <a:off x="2365376" y="2733675"/>
          <a:ext cx="10937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72800" imgH="7924800" progId="Equation.DSMT4">
                  <p:embed/>
                </p:oleObj>
              </mc:Choice>
              <mc:Fallback>
                <p:oleObj name="Equation" r:id="rId12" imgW="10972800" imgH="7924800" progId="Equation.DSMT4">
                  <p:embed/>
                  <p:pic>
                    <p:nvPicPr>
                      <p:cNvPr id="0" name="图片 50927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2733675"/>
                        <a:ext cx="109378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6"/>
          <p:cNvGraphicFramePr/>
          <p:nvPr/>
        </p:nvGraphicFramePr>
        <p:xfrm>
          <a:off x="5041900" y="2765425"/>
          <a:ext cx="24780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993600" imgH="8229600" progId="Equation.DSMT4">
                  <p:embed/>
                </p:oleObj>
              </mc:Choice>
              <mc:Fallback>
                <p:oleObj name="Equation" r:id="rId14" imgW="24993600" imgH="8229600" progId="Equation.DSMT4">
                  <p:embed/>
                  <p:pic>
                    <p:nvPicPr>
                      <p:cNvPr id="0" name="图片 50927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765425"/>
                        <a:ext cx="24780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7"/>
          <p:cNvGraphicFramePr/>
          <p:nvPr/>
        </p:nvGraphicFramePr>
        <p:xfrm>
          <a:off x="3414713" y="2749550"/>
          <a:ext cx="1628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202400" imgH="7924800" progId="Equation.DSMT4">
                  <p:embed/>
                </p:oleObj>
              </mc:Choice>
              <mc:Fallback>
                <p:oleObj name="Equation" r:id="rId16" imgW="19202400" imgH="7924800" progId="Equation.DSMT4">
                  <p:embed/>
                  <p:pic>
                    <p:nvPicPr>
                      <p:cNvPr id="0" name="图片 50927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749550"/>
                        <a:ext cx="1628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98"/>
          <p:cNvSpPr>
            <a:spLocks noChangeArrowheads="1"/>
          </p:cNvSpPr>
          <p:nvPr/>
        </p:nvSpPr>
        <p:spPr bwMode="auto">
          <a:xfrm>
            <a:off x="5511800" y="2387600"/>
            <a:ext cx="1193800" cy="342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Object 102"/>
          <p:cNvGraphicFramePr/>
          <p:nvPr/>
        </p:nvGraphicFramePr>
        <p:xfrm>
          <a:off x="1463675" y="3636963"/>
          <a:ext cx="40179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928800" imgH="11277600" progId="Equation.DSMT4">
                  <p:embed/>
                </p:oleObj>
              </mc:Choice>
              <mc:Fallback>
                <p:oleObj name="Equation" r:id="rId18" imgW="39928800" imgH="11277600" progId="Equation.DSMT4">
                  <p:embed/>
                  <p:pic>
                    <p:nvPicPr>
                      <p:cNvPr id="0" name="图片 50928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636963"/>
                        <a:ext cx="4017963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6"/>
          <p:cNvGraphicFramePr/>
          <p:nvPr/>
        </p:nvGraphicFramePr>
        <p:xfrm>
          <a:off x="5508626" y="3803650"/>
          <a:ext cx="6318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791200" imgH="7315200" progId="Equation.DSMT4">
                  <p:embed/>
                </p:oleObj>
              </mc:Choice>
              <mc:Fallback>
                <p:oleObj name="Equation" r:id="rId20" imgW="5791200" imgH="7315200" progId="Equation.DSMT4">
                  <p:embed/>
                  <p:pic>
                    <p:nvPicPr>
                      <p:cNvPr id="0" name="图片 50928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6" y="3803650"/>
                        <a:ext cx="6318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07"/>
          <p:cNvGraphicFramePr/>
          <p:nvPr/>
        </p:nvGraphicFramePr>
        <p:xfrm>
          <a:off x="1143000" y="4768850"/>
          <a:ext cx="4687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805600" imgH="11277600" progId="Equation.DSMT4">
                  <p:embed/>
                </p:oleObj>
              </mc:Choice>
              <mc:Fallback>
                <p:oleObj name="Equation" r:id="rId22" imgW="44805600" imgH="11277600" progId="Equation.DSMT4">
                  <p:embed/>
                  <p:pic>
                    <p:nvPicPr>
                      <p:cNvPr id="0" name="图片 50928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68850"/>
                        <a:ext cx="4687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9"/>
          <p:cNvGraphicFramePr/>
          <p:nvPr/>
        </p:nvGraphicFramePr>
        <p:xfrm>
          <a:off x="5678488" y="5749925"/>
          <a:ext cx="8461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229600" imgH="8229600" progId="Equation.DSMT4">
                  <p:embed/>
                </p:oleObj>
              </mc:Choice>
              <mc:Fallback>
                <p:oleObj name="Equation" r:id="rId24" imgW="8229600" imgH="8229600" progId="Equation.DSMT4">
                  <p:embed/>
                  <p:pic>
                    <p:nvPicPr>
                      <p:cNvPr id="0" name="图片 50928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5749925"/>
                        <a:ext cx="84613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0"/>
          <p:cNvGraphicFramePr>
            <a:graphicFrameLocks noChangeAspect="1"/>
          </p:cNvGraphicFramePr>
          <p:nvPr/>
        </p:nvGraphicFramePr>
        <p:xfrm>
          <a:off x="2392363" y="5862638"/>
          <a:ext cx="3386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041600" imgH="7315200" progId="Equation.DSMT4">
                  <p:embed/>
                </p:oleObj>
              </mc:Choice>
              <mc:Fallback>
                <p:oleObj name="Equation" r:id="rId26" imgW="28041600" imgH="7315200" progId="Equation.DSMT4">
                  <p:embed/>
                  <p:pic>
                    <p:nvPicPr>
                      <p:cNvPr id="0" name="图片 509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862638"/>
                        <a:ext cx="33861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 animBg="1"/>
      <p:bldP spid="4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80" name="Rectangle 20"/>
          <p:cNvSpPr>
            <a:spLocks noChangeArrowheads="1"/>
          </p:cNvSpPr>
          <p:nvPr/>
        </p:nvSpPr>
        <p:spPr bwMode="auto">
          <a:xfrm>
            <a:off x="1306513" y="1550988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甲、乙两射手进行打靶训练，每人各打了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发子</a:t>
            </a:r>
          </a:p>
        </p:txBody>
      </p:sp>
      <p:sp>
        <p:nvSpPr>
          <p:cNvPr id="476181" name="Rectangle 21"/>
          <p:cNvSpPr>
            <a:spLocks noChangeArrowheads="1"/>
          </p:cNvSpPr>
          <p:nvPr/>
        </p:nvSpPr>
        <p:spPr bwMode="auto">
          <a:xfrm>
            <a:off x="-14288" y="3486150"/>
            <a:ext cx="48958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怎样评估两人的射击水平？</a:t>
            </a:r>
          </a:p>
        </p:txBody>
      </p:sp>
      <p:sp>
        <p:nvSpPr>
          <p:cNvPr id="476182" name="WordArt 22"/>
          <p:cNvSpPr>
            <a:spLocks noChangeArrowheads="1" noChangeShapeType="1" noTextEdit="1"/>
          </p:cNvSpPr>
          <p:nvPr/>
        </p:nvSpPr>
        <p:spPr bwMode="auto">
          <a:xfrm>
            <a:off x="836613" y="1673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6183" name="Group 23"/>
          <p:cNvGrpSpPr/>
          <p:nvPr/>
        </p:nvGrpSpPr>
        <p:grpSpPr bwMode="auto">
          <a:xfrm>
            <a:off x="1065213" y="2524125"/>
            <a:ext cx="7324725" cy="1039813"/>
            <a:chOff x="680" y="1115"/>
            <a:chExt cx="4381" cy="478"/>
          </a:xfrm>
        </p:grpSpPr>
        <p:graphicFrame>
          <p:nvGraphicFramePr>
            <p:cNvPr id="476184" name="Object 24"/>
            <p:cNvGraphicFramePr>
              <a:graphicFrameLocks noChangeAspect="1"/>
            </p:cNvGraphicFramePr>
            <p:nvPr/>
          </p:nvGraphicFramePr>
          <p:xfrm>
            <a:off x="1119" y="1115"/>
            <a:ext cx="1581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421600" imgH="7315200" progId="Equation.DSMT4">
                    <p:embed/>
                  </p:oleObj>
                </mc:Choice>
                <mc:Fallback>
                  <p:oleObj name="Equation" r:id="rId2" imgW="20421600" imgH="7315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1115"/>
                          <a:ext cx="1581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185" name="Rectangle 25"/>
            <p:cNvSpPr>
              <a:spLocks noChangeArrowheads="1"/>
            </p:cNvSpPr>
            <p:nvPr/>
          </p:nvSpPr>
          <p:spPr bwMode="auto">
            <a:xfrm>
              <a:off x="680" y="1191"/>
              <a:ext cx="100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甲：</a:t>
              </a:r>
            </a:p>
          </p:txBody>
        </p:sp>
        <p:sp>
          <p:nvSpPr>
            <p:cNvPr id="476186" name="Rectangle 26"/>
            <p:cNvSpPr>
              <a:spLocks noChangeArrowheads="1"/>
            </p:cNvSpPr>
            <p:nvPr/>
          </p:nvSpPr>
          <p:spPr bwMode="auto">
            <a:xfrm>
              <a:off x="3045" y="1191"/>
              <a:ext cx="73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乙：</a:t>
              </a:r>
            </a:p>
          </p:txBody>
        </p:sp>
        <p:graphicFrame>
          <p:nvGraphicFramePr>
            <p:cNvPr id="476187" name="Object 27"/>
            <p:cNvGraphicFramePr>
              <a:graphicFrameLocks noChangeAspect="1"/>
            </p:cNvGraphicFramePr>
            <p:nvPr/>
          </p:nvGraphicFramePr>
          <p:xfrm>
            <a:off x="3479" y="1116"/>
            <a:ext cx="1582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421600" imgH="7315200" progId="Equation.DSMT4">
                    <p:embed/>
                  </p:oleObj>
                </mc:Choice>
                <mc:Fallback>
                  <p:oleObj name="Equation" r:id="rId4" imgW="20421600" imgH="7315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1116"/>
                          <a:ext cx="1582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188" name="Rectangle 28"/>
            <p:cNvSpPr>
              <a:spLocks noChangeArrowheads="1"/>
            </p:cNvSpPr>
            <p:nvPr/>
          </p:nvSpPr>
          <p:spPr bwMode="auto">
            <a:xfrm>
              <a:off x="1233" y="1136"/>
              <a:ext cx="5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环数</a:t>
              </a:r>
            </a:p>
          </p:txBody>
        </p:sp>
        <p:sp>
          <p:nvSpPr>
            <p:cNvPr id="476189" name="Rectangle 29"/>
            <p:cNvSpPr>
              <a:spLocks noChangeArrowheads="1"/>
            </p:cNvSpPr>
            <p:nvPr/>
          </p:nvSpPr>
          <p:spPr bwMode="auto">
            <a:xfrm>
              <a:off x="1226" y="1321"/>
              <a:ext cx="5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次数</a:t>
              </a:r>
            </a:p>
          </p:txBody>
        </p:sp>
        <p:sp>
          <p:nvSpPr>
            <p:cNvPr id="476190" name="Rectangle 30"/>
            <p:cNvSpPr>
              <a:spLocks noChangeArrowheads="1"/>
            </p:cNvSpPr>
            <p:nvPr/>
          </p:nvSpPr>
          <p:spPr bwMode="auto">
            <a:xfrm>
              <a:off x="3587" y="1322"/>
              <a:ext cx="5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次数</a:t>
              </a:r>
            </a:p>
          </p:txBody>
        </p:sp>
        <p:sp>
          <p:nvSpPr>
            <p:cNvPr id="476191" name="Rectangle 31"/>
            <p:cNvSpPr>
              <a:spLocks noChangeArrowheads="1"/>
            </p:cNvSpPr>
            <p:nvPr/>
          </p:nvSpPr>
          <p:spPr bwMode="auto">
            <a:xfrm>
              <a:off x="3586" y="1137"/>
              <a:ext cx="5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环数</a:t>
              </a:r>
            </a:p>
          </p:txBody>
        </p:sp>
      </p:grpSp>
      <p:sp>
        <p:nvSpPr>
          <p:cNvPr id="476192" name="Rectangle 32"/>
          <p:cNvSpPr>
            <a:spLocks noChangeArrowheads="1"/>
          </p:cNvSpPr>
          <p:nvPr/>
        </p:nvSpPr>
        <p:spPr bwMode="auto">
          <a:xfrm>
            <a:off x="0" y="1958975"/>
            <a:ext cx="307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弹，成绩如下：</a:t>
            </a:r>
          </a:p>
        </p:txBody>
      </p:sp>
      <p:sp>
        <p:nvSpPr>
          <p:cNvPr id="476193" name="Rectangle 33"/>
          <p:cNvSpPr>
            <a:spLocks noChangeArrowheads="1"/>
          </p:cNvSpPr>
          <p:nvPr/>
        </p:nvSpPr>
        <p:spPr bwMode="auto">
          <a:xfrm>
            <a:off x="1133475" y="4311650"/>
            <a:ext cx="113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甲：</a:t>
            </a:r>
          </a:p>
        </p:txBody>
      </p:sp>
      <p:sp>
        <p:nvSpPr>
          <p:cNvPr id="476194" name="WordArt 34"/>
          <p:cNvSpPr>
            <a:spLocks noChangeArrowheads="1" noChangeShapeType="1" noTextEdit="1"/>
          </p:cNvSpPr>
          <p:nvPr/>
        </p:nvSpPr>
        <p:spPr bwMode="auto">
          <a:xfrm>
            <a:off x="781050" y="4079875"/>
            <a:ext cx="785813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sp>
        <p:nvSpPr>
          <p:cNvPr id="476195" name="Rectangle 35"/>
          <p:cNvSpPr>
            <a:spLocks noChangeArrowheads="1"/>
          </p:cNvSpPr>
          <p:nvPr/>
        </p:nvSpPr>
        <p:spPr bwMode="auto">
          <a:xfrm>
            <a:off x="1757363" y="3919538"/>
            <a:ext cx="390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两人的总环数分别为</a:t>
            </a:r>
          </a:p>
        </p:txBody>
      </p:sp>
      <p:sp>
        <p:nvSpPr>
          <p:cNvPr id="476196" name="Rectangle 36"/>
          <p:cNvSpPr>
            <a:spLocks noChangeArrowheads="1"/>
          </p:cNvSpPr>
          <p:nvPr/>
        </p:nvSpPr>
        <p:spPr bwMode="auto">
          <a:xfrm>
            <a:off x="6619875" y="4286250"/>
            <a:ext cx="127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环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aphicFrame>
        <p:nvGraphicFramePr>
          <p:cNvPr id="476197" name="Object 37"/>
          <p:cNvGraphicFramePr>
            <a:graphicFrameLocks noChangeAspect="1"/>
          </p:cNvGraphicFramePr>
          <p:nvPr/>
        </p:nvGraphicFramePr>
        <p:xfrm>
          <a:off x="2098675" y="4387850"/>
          <a:ext cx="4495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0" imgH="3657600" progId="Equation.DSMT4">
                  <p:embed/>
                </p:oleObj>
              </mc:Choice>
              <mc:Fallback>
                <p:oleObj name="Equation" r:id="rId6" imgW="36576000" imgH="3657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4387850"/>
                        <a:ext cx="44958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98" name="Object 38"/>
          <p:cNvGraphicFramePr>
            <a:graphicFrameLocks noChangeAspect="1"/>
          </p:cNvGraphicFramePr>
          <p:nvPr/>
        </p:nvGraphicFramePr>
        <p:xfrm>
          <a:off x="2081213" y="4783138"/>
          <a:ext cx="4533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80800" imgH="3657600" progId="Equation.DSMT4">
                  <p:embed/>
                </p:oleObj>
              </mc:Choice>
              <mc:Fallback>
                <p:oleObj name="Equation" r:id="rId8" imgW="36880800" imgH="3657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783138"/>
                        <a:ext cx="4533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99" name="Rectangle 39"/>
          <p:cNvSpPr>
            <a:spLocks noChangeArrowheads="1"/>
          </p:cNvSpPr>
          <p:nvPr/>
        </p:nvSpPr>
        <p:spPr bwMode="auto">
          <a:xfrm>
            <a:off x="1135063" y="4656138"/>
            <a:ext cx="113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乙：</a:t>
            </a:r>
          </a:p>
        </p:txBody>
      </p:sp>
      <p:sp>
        <p:nvSpPr>
          <p:cNvPr id="476200" name="Rectangle 40"/>
          <p:cNvSpPr>
            <a:spLocks noChangeArrowheads="1"/>
          </p:cNvSpPr>
          <p:nvPr/>
        </p:nvSpPr>
        <p:spPr bwMode="auto">
          <a:xfrm>
            <a:off x="6621463" y="4656138"/>
            <a:ext cx="127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环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76209" name="Rectangle 49"/>
          <p:cNvSpPr>
            <a:spLocks noChangeArrowheads="1"/>
          </p:cNvSpPr>
          <p:nvPr/>
        </p:nvSpPr>
        <p:spPr bwMode="auto">
          <a:xfrm>
            <a:off x="12700" y="507523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每枪平均环数为</a:t>
            </a:r>
          </a:p>
        </p:txBody>
      </p:sp>
      <p:graphicFrame>
        <p:nvGraphicFramePr>
          <p:cNvPr id="476210" name="Object 50"/>
          <p:cNvGraphicFramePr>
            <a:graphicFrameLocks noChangeAspect="1"/>
          </p:cNvGraphicFramePr>
          <p:nvPr/>
        </p:nvGraphicFramePr>
        <p:xfrm>
          <a:off x="2035175" y="5481638"/>
          <a:ext cx="51323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757600" imgH="6400800" progId="Equation.DSMT4">
                  <p:embed/>
                </p:oleObj>
              </mc:Choice>
              <mc:Fallback>
                <p:oleObj name="Equation" r:id="rId10" imgW="41757600" imgH="64008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481638"/>
                        <a:ext cx="51323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211" name="Object 51"/>
          <p:cNvGraphicFramePr>
            <a:graphicFrameLocks noChangeAspect="1"/>
          </p:cNvGraphicFramePr>
          <p:nvPr/>
        </p:nvGraphicFramePr>
        <p:xfrm>
          <a:off x="2049463" y="6092825"/>
          <a:ext cx="5133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757600" imgH="6400800" progId="Equation.DSMT4">
                  <p:embed/>
                </p:oleObj>
              </mc:Choice>
              <mc:Fallback>
                <p:oleObj name="Equation" r:id="rId12" imgW="41757600" imgH="6400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6092825"/>
                        <a:ext cx="5133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212" name="Rectangle 52"/>
          <p:cNvSpPr>
            <a:spLocks noChangeArrowheads="1"/>
          </p:cNvSpPr>
          <p:nvPr/>
        </p:nvSpPr>
        <p:spPr bwMode="auto">
          <a:xfrm>
            <a:off x="1109663" y="5494338"/>
            <a:ext cx="113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甲：</a:t>
            </a:r>
          </a:p>
        </p:txBody>
      </p:sp>
      <p:sp>
        <p:nvSpPr>
          <p:cNvPr id="476213" name="Rectangle 53"/>
          <p:cNvSpPr>
            <a:spLocks noChangeArrowheads="1"/>
          </p:cNvSpPr>
          <p:nvPr/>
        </p:nvSpPr>
        <p:spPr bwMode="auto">
          <a:xfrm>
            <a:off x="1111250" y="6092825"/>
            <a:ext cx="113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乙：</a:t>
            </a:r>
          </a:p>
        </p:txBody>
      </p:sp>
      <p:sp>
        <p:nvSpPr>
          <p:cNvPr id="476214" name="Rectangle 54"/>
          <p:cNvSpPr>
            <a:spLocks noChangeArrowheads="1"/>
          </p:cNvSpPr>
          <p:nvPr/>
        </p:nvSpPr>
        <p:spPr bwMode="auto">
          <a:xfrm>
            <a:off x="7180263" y="5507038"/>
            <a:ext cx="127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环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76215" name="Rectangle 55"/>
          <p:cNvSpPr>
            <a:spLocks noChangeArrowheads="1"/>
          </p:cNvSpPr>
          <p:nvPr/>
        </p:nvSpPr>
        <p:spPr bwMode="auto">
          <a:xfrm>
            <a:off x="7181850" y="6092825"/>
            <a:ext cx="127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环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76219" name="Freeform 59"/>
          <p:cNvSpPr/>
          <p:nvPr/>
        </p:nvSpPr>
        <p:spPr bwMode="auto">
          <a:xfrm>
            <a:off x="38100" y="5110163"/>
            <a:ext cx="8153400" cy="1644650"/>
          </a:xfrm>
          <a:custGeom>
            <a:avLst/>
            <a:gdLst>
              <a:gd name="T0" fmla="*/ 2220 w 5136"/>
              <a:gd name="T1" fmla="*/ 152 h 1036"/>
              <a:gd name="T2" fmla="*/ 2331 w 5136"/>
              <a:gd name="T3" fmla="*/ 152 h 1036"/>
              <a:gd name="T4" fmla="*/ 2282 w 5136"/>
              <a:gd name="T5" fmla="*/ 200 h 1036"/>
              <a:gd name="T6" fmla="*/ 1864 w 5136"/>
              <a:gd name="T7" fmla="*/ 181 h 1036"/>
              <a:gd name="T8" fmla="*/ 1712 w 5136"/>
              <a:gd name="T9" fmla="*/ 53 h 1036"/>
              <a:gd name="T10" fmla="*/ 1184 w 5136"/>
              <a:gd name="T11" fmla="*/ 29 h 1036"/>
              <a:gd name="T12" fmla="*/ 256 w 5136"/>
              <a:gd name="T13" fmla="*/ 13 h 1036"/>
              <a:gd name="T14" fmla="*/ 64 w 5136"/>
              <a:gd name="T15" fmla="*/ 109 h 1036"/>
              <a:gd name="T16" fmla="*/ 40 w 5136"/>
              <a:gd name="T17" fmla="*/ 333 h 1036"/>
              <a:gd name="T18" fmla="*/ 304 w 5136"/>
              <a:gd name="T19" fmla="*/ 597 h 1036"/>
              <a:gd name="T20" fmla="*/ 552 w 5136"/>
              <a:gd name="T21" fmla="*/ 941 h 1036"/>
              <a:gd name="T22" fmla="*/ 1200 w 5136"/>
              <a:gd name="T23" fmla="*/ 1021 h 1036"/>
              <a:gd name="T24" fmla="*/ 2888 w 5136"/>
              <a:gd name="T25" fmla="*/ 1029 h 1036"/>
              <a:gd name="T26" fmla="*/ 4336 w 5136"/>
              <a:gd name="T27" fmla="*/ 1021 h 1036"/>
              <a:gd name="T28" fmla="*/ 5008 w 5136"/>
              <a:gd name="T29" fmla="*/ 941 h 1036"/>
              <a:gd name="T30" fmla="*/ 5104 w 5136"/>
              <a:gd name="T31" fmla="*/ 597 h 1036"/>
              <a:gd name="T32" fmla="*/ 5048 w 5136"/>
              <a:gd name="T33" fmla="*/ 301 h 1036"/>
              <a:gd name="T34" fmla="*/ 4672 w 5136"/>
              <a:gd name="T35" fmla="*/ 229 h 1036"/>
              <a:gd name="T36" fmla="*/ 3672 w 5136"/>
              <a:gd name="T37" fmla="*/ 237 h 1036"/>
              <a:gd name="T38" fmla="*/ 2832 w 5136"/>
              <a:gd name="T39" fmla="*/ 221 h 1036"/>
              <a:gd name="T40" fmla="*/ 2559 w 5136"/>
              <a:gd name="T41" fmla="*/ 219 h 1036"/>
              <a:gd name="T42" fmla="*/ 2288 w 5136"/>
              <a:gd name="T43" fmla="*/ 181 h 1036"/>
              <a:gd name="T44" fmla="*/ 2283 w 5136"/>
              <a:gd name="T45" fmla="*/ 132 h 1036"/>
              <a:gd name="T46" fmla="*/ 2354 w 5136"/>
              <a:gd name="T47" fmla="*/ 12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36" h="1036">
                <a:moveTo>
                  <a:pt x="2220" y="152"/>
                </a:moveTo>
                <a:cubicBezTo>
                  <a:pt x="2238" y="152"/>
                  <a:pt x="2321" y="144"/>
                  <a:pt x="2331" y="152"/>
                </a:cubicBezTo>
                <a:cubicBezTo>
                  <a:pt x="2341" y="160"/>
                  <a:pt x="2360" y="195"/>
                  <a:pt x="2282" y="200"/>
                </a:cubicBezTo>
                <a:cubicBezTo>
                  <a:pt x="2204" y="205"/>
                  <a:pt x="1959" y="205"/>
                  <a:pt x="1864" y="181"/>
                </a:cubicBezTo>
                <a:cubicBezTo>
                  <a:pt x="1769" y="157"/>
                  <a:pt x="1825" y="78"/>
                  <a:pt x="1712" y="53"/>
                </a:cubicBezTo>
                <a:cubicBezTo>
                  <a:pt x="1599" y="28"/>
                  <a:pt x="1427" y="36"/>
                  <a:pt x="1184" y="29"/>
                </a:cubicBezTo>
                <a:cubicBezTo>
                  <a:pt x="941" y="22"/>
                  <a:pt x="443" y="0"/>
                  <a:pt x="256" y="13"/>
                </a:cubicBezTo>
                <a:cubicBezTo>
                  <a:pt x="69" y="26"/>
                  <a:pt x="100" y="56"/>
                  <a:pt x="64" y="109"/>
                </a:cubicBezTo>
                <a:cubicBezTo>
                  <a:pt x="28" y="162"/>
                  <a:pt x="0" y="252"/>
                  <a:pt x="40" y="333"/>
                </a:cubicBezTo>
                <a:cubicBezTo>
                  <a:pt x="80" y="414"/>
                  <a:pt x="219" y="496"/>
                  <a:pt x="304" y="597"/>
                </a:cubicBezTo>
                <a:cubicBezTo>
                  <a:pt x="389" y="698"/>
                  <a:pt x="403" y="870"/>
                  <a:pt x="552" y="941"/>
                </a:cubicBezTo>
                <a:cubicBezTo>
                  <a:pt x="701" y="1012"/>
                  <a:pt x="811" y="1006"/>
                  <a:pt x="1200" y="1021"/>
                </a:cubicBezTo>
                <a:cubicBezTo>
                  <a:pt x="1589" y="1036"/>
                  <a:pt x="2365" y="1029"/>
                  <a:pt x="2888" y="1029"/>
                </a:cubicBezTo>
                <a:cubicBezTo>
                  <a:pt x="3411" y="1029"/>
                  <a:pt x="3983" y="1036"/>
                  <a:pt x="4336" y="1021"/>
                </a:cubicBezTo>
                <a:cubicBezTo>
                  <a:pt x="4689" y="1006"/>
                  <a:pt x="4880" y="1012"/>
                  <a:pt x="5008" y="941"/>
                </a:cubicBezTo>
                <a:cubicBezTo>
                  <a:pt x="5136" y="870"/>
                  <a:pt x="5097" y="704"/>
                  <a:pt x="5104" y="597"/>
                </a:cubicBezTo>
                <a:cubicBezTo>
                  <a:pt x="5111" y="490"/>
                  <a:pt x="5120" y="362"/>
                  <a:pt x="5048" y="301"/>
                </a:cubicBezTo>
                <a:cubicBezTo>
                  <a:pt x="4976" y="240"/>
                  <a:pt x="4901" y="240"/>
                  <a:pt x="4672" y="229"/>
                </a:cubicBezTo>
                <a:cubicBezTo>
                  <a:pt x="4443" y="218"/>
                  <a:pt x="3979" y="238"/>
                  <a:pt x="3672" y="237"/>
                </a:cubicBezTo>
                <a:cubicBezTo>
                  <a:pt x="3365" y="236"/>
                  <a:pt x="3017" y="224"/>
                  <a:pt x="2832" y="221"/>
                </a:cubicBezTo>
                <a:cubicBezTo>
                  <a:pt x="2647" y="218"/>
                  <a:pt x="2650" y="226"/>
                  <a:pt x="2559" y="219"/>
                </a:cubicBezTo>
                <a:cubicBezTo>
                  <a:pt x="2468" y="212"/>
                  <a:pt x="2334" y="195"/>
                  <a:pt x="2288" y="181"/>
                </a:cubicBezTo>
                <a:cubicBezTo>
                  <a:pt x="2242" y="167"/>
                  <a:pt x="2272" y="142"/>
                  <a:pt x="2283" y="132"/>
                </a:cubicBezTo>
                <a:cubicBezTo>
                  <a:pt x="2294" y="122"/>
                  <a:pt x="2339" y="122"/>
                  <a:pt x="2354" y="12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224" name="WordArt 64"/>
          <p:cNvSpPr>
            <a:spLocks noChangeArrowheads="1" noChangeShapeType="1" noTextEdit="1"/>
          </p:cNvSpPr>
          <p:nvPr/>
        </p:nvSpPr>
        <p:spPr bwMode="auto">
          <a:xfrm>
            <a:off x="1519238" y="682625"/>
            <a:ext cx="5484812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怎样粗线条地描述随机变量的特性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76225" name="Group 65"/>
          <p:cNvGrpSpPr/>
          <p:nvPr/>
        </p:nvGrpSpPr>
        <p:grpSpPr bwMode="auto">
          <a:xfrm>
            <a:off x="0" y="647700"/>
            <a:ext cx="1412984" cy="444500"/>
            <a:chOff x="456" y="776"/>
            <a:chExt cx="590" cy="160"/>
          </a:xfrm>
        </p:grpSpPr>
        <p:sp>
          <p:nvSpPr>
            <p:cNvPr id="476226" name="Oval 66"/>
            <p:cNvSpPr>
              <a:spLocks noChangeArrowheads="1"/>
            </p:cNvSpPr>
            <p:nvPr/>
          </p:nvSpPr>
          <p:spPr bwMode="auto">
            <a:xfrm>
              <a:off x="456" y="776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2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686" y="780"/>
              <a:ext cx="36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0000"/>
                  </a:soli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</p:grpSp>
      <p:sp>
        <p:nvSpPr>
          <p:cNvPr id="476228" name="Oval 68"/>
          <p:cNvSpPr>
            <a:spLocks noChangeArrowheads="1"/>
          </p:cNvSpPr>
          <p:nvPr/>
        </p:nvSpPr>
        <p:spPr bwMode="auto">
          <a:xfrm>
            <a:off x="6057900" y="647700"/>
            <a:ext cx="812800" cy="482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76233" name="Group 73"/>
          <p:cNvGrpSpPr/>
          <p:nvPr/>
        </p:nvGrpSpPr>
        <p:grpSpPr bwMode="auto">
          <a:xfrm>
            <a:off x="5969000" y="1251308"/>
            <a:ext cx="1909763" cy="423381"/>
            <a:chOff x="2232" y="1400"/>
            <a:chExt cx="1115" cy="229"/>
          </a:xfrm>
          <a:solidFill>
            <a:schemeClr val="bg1">
              <a:lumMod val="50000"/>
            </a:schemeClr>
          </a:solidFill>
        </p:grpSpPr>
        <p:sp>
          <p:nvSpPr>
            <p:cNvPr id="476234" name="AutoShape 74"/>
            <p:cNvSpPr>
              <a:spLocks noChangeArrowheads="1"/>
            </p:cNvSpPr>
            <p:nvPr/>
          </p:nvSpPr>
          <p:spPr bwMode="auto">
            <a:xfrm>
              <a:off x="2232" y="1400"/>
              <a:ext cx="1115" cy="229"/>
            </a:xfrm>
            <a:prstGeom prst="wedgeRectCallout">
              <a:avLst>
                <a:gd name="adj1" fmla="val -22468"/>
                <a:gd name="adj2" fmla="val -95852"/>
              </a:avLst>
            </a:prstGeom>
            <a:grpFill/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623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307" y="1418"/>
              <a:ext cx="974" cy="16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数字特征</a:t>
              </a: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000"/>
                                        <p:tgtEl>
                                          <p:spTgt spid="4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0" grpId="0"/>
      <p:bldP spid="476181" grpId="0"/>
      <p:bldP spid="476182" grpId="0"/>
      <p:bldP spid="476192" grpId="0"/>
      <p:bldP spid="476193" grpId="0"/>
      <p:bldP spid="476194" grpId="0"/>
      <p:bldP spid="476195" grpId="0"/>
      <p:bldP spid="476196" grpId="0"/>
      <p:bldP spid="476199" grpId="0"/>
      <p:bldP spid="476200" grpId="0"/>
      <p:bldP spid="476209" grpId="0"/>
      <p:bldP spid="476212" grpId="0"/>
      <p:bldP spid="476213" grpId="0"/>
      <p:bldP spid="476214" grpId="0"/>
      <p:bldP spid="476215" grpId="0"/>
      <p:bldP spid="476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31745"/>
          <p:cNvGraphicFramePr>
            <a:graphicFrameLocks noChangeAspect="1"/>
          </p:cNvGraphicFramePr>
          <p:nvPr/>
        </p:nvGraphicFramePr>
        <p:xfrm>
          <a:off x="755650" y="5445125"/>
          <a:ext cx="115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8465" imgH="177800" progId="Equation.3">
                  <p:embed/>
                </p:oleObj>
              </mc:Choice>
              <mc:Fallback>
                <p:oleObj r:id="rId2" imgW="418465" imgH="177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5445125"/>
                        <a:ext cx="115093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对象 31746"/>
          <p:cNvGraphicFramePr>
            <a:graphicFrameLocks noChangeAspect="1"/>
          </p:cNvGraphicFramePr>
          <p:nvPr/>
        </p:nvGraphicFramePr>
        <p:xfrm>
          <a:off x="1908175" y="1844675"/>
          <a:ext cx="52212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77280" imgH="1790700" progId="Word.Document.8">
                  <p:embed/>
                </p:oleObj>
              </mc:Choice>
              <mc:Fallback>
                <p:oleObj r:id="rId4" imgW="6177280" imgH="1790700" progId="Word.Document.8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8175" y="1844675"/>
                        <a:ext cx="5221288" cy="150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矩形 31747"/>
          <p:cNvSpPr/>
          <p:nvPr/>
        </p:nvSpPr>
        <p:spPr>
          <a:xfrm>
            <a:off x="1187450" y="1127125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>
                <a:solidFill>
                  <a:schemeClr val="bg2"/>
                </a:solidFill>
                <a:latin typeface="Tahoma" panose="020B0604030504040204" pitchFamily="2" charset="0"/>
              </a:rPr>
              <a:t>例 设随机变量 </a:t>
            </a:r>
            <a:r>
              <a:rPr lang="en-US" altLang="zh-CN" sz="3200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chemeClr val="bg2"/>
                </a:solidFill>
                <a:latin typeface="Tahoma" panose="020B0604030504040204" pitchFamily="2" charset="0"/>
              </a:rPr>
              <a:t>的分布律为</a:t>
            </a:r>
          </a:p>
        </p:txBody>
      </p:sp>
      <p:grpSp>
        <p:nvGrpSpPr>
          <p:cNvPr id="31749" name="组合 31748"/>
          <p:cNvGrpSpPr/>
          <p:nvPr/>
        </p:nvGrpSpPr>
        <p:grpSpPr>
          <a:xfrm>
            <a:off x="971550" y="3141663"/>
            <a:ext cx="2736850" cy="658812"/>
            <a:chOff x="0" y="0"/>
            <a:chExt cx="1724" cy="415"/>
          </a:xfrm>
        </p:grpSpPr>
        <p:graphicFrame>
          <p:nvGraphicFramePr>
            <p:cNvPr id="31750" name="对象 31749"/>
            <p:cNvGraphicFramePr>
              <a:graphicFrameLocks noChangeAspect="1"/>
            </p:cNvGraphicFramePr>
            <p:nvPr/>
          </p:nvGraphicFramePr>
          <p:xfrm>
            <a:off x="499" y="35"/>
            <a:ext cx="122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37235" imgH="228600" progId="Equation.3">
                    <p:embed/>
                  </p:oleObj>
                </mc:Choice>
                <mc:Fallback>
                  <p:oleObj r:id="rId6" imgW="737235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9" y="35"/>
                          <a:ext cx="122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矩形 31750"/>
            <p:cNvSpPr/>
            <p:nvPr/>
          </p:nvSpPr>
          <p:spPr>
            <a:xfrm>
              <a:off x="0" y="0"/>
              <a:ext cx="5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indent="266700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</a:p>
          </p:txBody>
        </p:sp>
      </p:grpSp>
      <p:graphicFrame>
        <p:nvGraphicFramePr>
          <p:cNvPr id="31752" name="对象 31751"/>
          <p:cNvGraphicFramePr>
            <a:graphicFrameLocks noChangeAspect="1"/>
          </p:cNvGraphicFramePr>
          <p:nvPr/>
        </p:nvGraphicFramePr>
        <p:xfrm>
          <a:off x="755650" y="3933825"/>
          <a:ext cx="82089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35630" imgH="482600" progId="Equation.3">
                  <p:embed/>
                </p:oleObj>
              </mc:Choice>
              <mc:Fallback>
                <p:oleObj r:id="rId8" imgW="3135630" imgH="482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3933825"/>
                        <a:ext cx="8208963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1187450" y="1196975"/>
            <a:ext cx="6492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对象 32770"/>
          <p:cNvGraphicFramePr>
            <a:graphicFrameLocks noChangeAspect="1"/>
          </p:cNvGraphicFramePr>
          <p:nvPr/>
        </p:nvGraphicFramePr>
        <p:xfrm>
          <a:off x="2771775" y="1844675"/>
          <a:ext cx="32416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735" imgH="457200" progId="Equation.3">
                  <p:embed/>
                </p:oleObj>
              </mc:Choice>
              <mc:Fallback>
                <p:oleObj r:id="rId2" imgW="1054735" imgH="457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1775" y="1844675"/>
                        <a:ext cx="3241675" cy="140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32771"/>
          <p:cNvGraphicFramePr>
            <a:graphicFrameLocks noChangeAspect="1"/>
          </p:cNvGraphicFramePr>
          <p:nvPr/>
        </p:nvGraphicFramePr>
        <p:xfrm>
          <a:off x="1352550" y="3933825"/>
          <a:ext cx="64420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168800" imgH="7924800" progId="Equation.DSMT4">
                  <p:embed/>
                </p:oleObj>
              </mc:Choice>
              <mc:Fallback>
                <p:oleObj name="Equation" r:id="rId4" imgW="55168800" imgH="7924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2550" y="3933825"/>
                        <a:ext cx="644207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2772"/>
          <p:cNvGraphicFramePr>
            <a:graphicFrameLocks noChangeAspect="1"/>
          </p:cNvGraphicFramePr>
          <p:nvPr/>
        </p:nvGraphicFramePr>
        <p:xfrm>
          <a:off x="2339975" y="5084763"/>
          <a:ext cx="30241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90600" imgH="431800" progId="Equation.3">
                  <p:embed/>
                </p:oleObj>
              </mc:Choice>
              <mc:Fallback>
                <p:oleObj r:id="rId6" imgW="9906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975" y="5084763"/>
                        <a:ext cx="3024188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矩形 32773"/>
          <p:cNvSpPr/>
          <p:nvPr/>
        </p:nvSpPr>
        <p:spPr>
          <a:xfrm>
            <a:off x="1116013" y="1125538"/>
            <a:ext cx="59055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3200">
                <a:solidFill>
                  <a:schemeClr val="bg2"/>
                </a:solidFill>
                <a:latin typeface="Tahoma" panose="020B0604030504040204" pitchFamily="2" charset="0"/>
              </a:rPr>
              <a:t>例 </a:t>
            </a:r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 </a:t>
            </a:r>
            <a:r>
              <a:rPr lang="en-US" altLang="zh-CN" sz="32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  <a:endParaRPr lang="zh-CN" altLang="en-US" sz="320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5" name="矩形 32774"/>
          <p:cNvSpPr/>
          <p:nvPr/>
        </p:nvSpPr>
        <p:spPr>
          <a:xfrm>
            <a:off x="1116013" y="3284538"/>
            <a:ext cx="45053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2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e</a:t>
            </a:r>
            <a:r>
              <a:rPr lang="zh-CN" altLang="en-US" sz="3200" baseline="30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baseline="30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 baseline="30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</a:t>
            </a:r>
            <a:r>
              <a:rPr lang="en-US" altLang="zh-CN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776" name="矩形 32775"/>
          <p:cNvSpPr/>
          <p:nvPr/>
        </p:nvSpPr>
        <p:spPr>
          <a:xfrm>
            <a:off x="2376488" y="4606925"/>
            <a:ext cx="59690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4817"/>
          <p:cNvSpPr txBox="1"/>
          <p:nvPr/>
        </p:nvSpPr>
        <p:spPr>
          <a:xfrm>
            <a:off x="609600" y="6096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对象 34818"/>
          <p:cNvGraphicFramePr>
            <a:graphicFrameLocks noChangeAspect="1"/>
          </p:cNvGraphicFramePr>
          <p:nvPr/>
        </p:nvGraphicFramePr>
        <p:xfrm>
          <a:off x="1046163" y="3500438"/>
          <a:ext cx="73040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485140" progId="Word.Document.8">
                  <p:embed/>
                </p:oleObj>
              </mc:Choice>
              <mc:Fallback>
                <p:oleObj r:id="rId2" imgW="3098800" imgH="48514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163" y="3500438"/>
                        <a:ext cx="7304087" cy="113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4819"/>
          <p:cNvGraphicFramePr>
            <a:graphicFrameLocks noChangeAspect="1"/>
          </p:cNvGraphicFramePr>
          <p:nvPr/>
        </p:nvGraphicFramePr>
        <p:xfrm>
          <a:off x="971550" y="4508500"/>
          <a:ext cx="73040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98800" imgH="485140" progId="Word.Document.8">
                  <p:embed/>
                </p:oleObj>
              </mc:Choice>
              <mc:Fallback>
                <p:oleObj r:id="rId4" imgW="3098800" imgH="48514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4508500"/>
                        <a:ext cx="7304088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4820"/>
          <p:cNvGraphicFramePr>
            <a:graphicFrameLocks noChangeAspect="1"/>
          </p:cNvGraphicFramePr>
          <p:nvPr/>
        </p:nvGraphicFramePr>
        <p:xfrm>
          <a:off x="900113" y="5516563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08960" imgH="485140" progId="Word.Document.8">
                  <p:embed/>
                </p:oleObj>
              </mc:Choice>
              <mc:Fallback>
                <p:oleObj r:id="rId6" imgW="3108960" imgH="48514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5516563"/>
                        <a:ext cx="6781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34821"/>
          <p:cNvGraphicFramePr>
            <a:graphicFrameLocks noChangeAspect="1"/>
          </p:cNvGraphicFramePr>
          <p:nvPr/>
        </p:nvGraphicFramePr>
        <p:xfrm>
          <a:off x="1835150" y="2381250"/>
          <a:ext cx="3657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19835" imgH="419100" progId="Equation.3">
                  <p:embed/>
                </p:oleObj>
              </mc:Choice>
              <mc:Fallback>
                <p:oleObj r:id="rId8" imgW="1219835" imgH="419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5150" y="2381250"/>
                        <a:ext cx="36576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本框 34822"/>
          <p:cNvSpPr txBox="1"/>
          <p:nvPr/>
        </p:nvSpPr>
        <p:spPr>
          <a:xfrm>
            <a:off x="990600" y="2724150"/>
            <a:ext cx="647700" cy="5191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34835" name="文本框 34834"/>
          <p:cNvSpPr txBox="1"/>
          <p:nvPr/>
        </p:nvSpPr>
        <p:spPr>
          <a:xfrm>
            <a:off x="1403350" y="476250"/>
            <a:ext cx="6913563" cy="13731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bg2"/>
                </a:solidFill>
                <a:latin typeface="Tahoma" panose="020B0604030504040204" pitchFamily="2" charset="0"/>
              </a:rPr>
              <a:t>例 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在区域 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上服从均匀分布，其中</a:t>
            </a:r>
          </a:p>
          <a:p>
            <a:pPr algn="just"/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轴，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轴和直线 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x+y+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1=0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所围成的区域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EX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X+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</a:rPr>
              <a:t>EXY.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1685" y="1947545"/>
            <a:ext cx="3169285" cy="18726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ldLvl="0" animBg="1"/>
      <p:bldP spid="3483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22" name="Object 2"/>
          <p:cNvGraphicFramePr>
            <a:graphicFrameLocks noChangeAspect="1"/>
          </p:cNvGraphicFramePr>
          <p:nvPr/>
        </p:nvGraphicFramePr>
        <p:xfrm>
          <a:off x="1838325" y="2944813"/>
          <a:ext cx="5495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01600" imgH="4572000" progId="Equation.DSMT4">
                  <p:embed/>
                </p:oleObj>
              </mc:Choice>
              <mc:Fallback>
                <p:oleObj name="Equation" r:id="rId2" imgW="50901600" imgH="457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944813"/>
                        <a:ext cx="5495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1963738" y="2438400"/>
            <a:ext cx="422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对连续型</a:t>
            </a:r>
            <a:r>
              <a:rPr lang="zh-CN" altLang="en-US" sz="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进行证明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1483519" y="3440113"/>
          <a:ext cx="5183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463200" imgH="5791200" progId="Equation.DSMT4">
                  <p:embed/>
                </p:oleObj>
              </mc:Choice>
              <mc:Fallback>
                <p:oleObj name="Equation" r:id="rId4" imgW="484632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519" y="3440113"/>
                        <a:ext cx="5183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5"/>
          <p:cNvGraphicFramePr>
            <a:graphicFrameLocks noChangeAspect="1"/>
          </p:cNvGraphicFramePr>
          <p:nvPr/>
        </p:nvGraphicFramePr>
        <p:xfrm>
          <a:off x="1982788" y="4229100"/>
          <a:ext cx="5965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778400" imgH="5791200" progId="Equation.DSMT4">
                  <p:embed/>
                </p:oleObj>
              </mc:Choice>
              <mc:Fallback>
                <p:oleObj name="Equation" r:id="rId6" imgW="557784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229100"/>
                        <a:ext cx="59658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6"/>
          <p:cNvGraphicFramePr>
            <a:graphicFrameLocks noChangeAspect="1"/>
          </p:cNvGraphicFramePr>
          <p:nvPr/>
        </p:nvGraphicFramePr>
        <p:xfrm>
          <a:off x="1982788" y="4845050"/>
          <a:ext cx="6484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655200" imgH="5791200" progId="Equation.DSMT4">
                  <p:embed/>
                </p:oleObj>
              </mc:Choice>
              <mc:Fallback>
                <p:oleObj name="Equation" r:id="rId8" imgW="606552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845050"/>
                        <a:ext cx="64849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1989136" y="5486400"/>
          <a:ext cx="40751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0" imgH="5791200" progId="Equation.DSMT4">
                  <p:embed/>
                </p:oleObj>
              </mc:Choice>
              <mc:Fallback>
                <p:oleObj name="Equation" r:id="rId10" imgW="381000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6" y="5486400"/>
                        <a:ext cx="40751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8"/>
          <p:cNvGraphicFramePr>
            <a:graphicFrameLocks noChangeAspect="1"/>
          </p:cNvGraphicFramePr>
          <p:nvPr/>
        </p:nvGraphicFramePr>
        <p:xfrm>
          <a:off x="1990722" y="6159500"/>
          <a:ext cx="22066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21600" imgH="4267200" progId="Equation.DSMT4">
                  <p:embed/>
                </p:oleObj>
              </mc:Choice>
              <mc:Fallback>
                <p:oleObj name="Equation" r:id="rId12" imgW="20421600" imgH="426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2" y="6159500"/>
                        <a:ext cx="22066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29" name="Group 9"/>
          <p:cNvGrpSpPr/>
          <p:nvPr/>
        </p:nvGrpSpPr>
        <p:grpSpPr bwMode="auto">
          <a:xfrm>
            <a:off x="1422400" y="2025650"/>
            <a:ext cx="6415088" cy="484188"/>
            <a:chOff x="864" y="1492"/>
            <a:chExt cx="4041" cy="305"/>
          </a:xfrm>
        </p:grpSpPr>
        <p:sp>
          <p:nvSpPr>
            <p:cNvPr id="465930" name="Text Box 10"/>
            <p:cNvSpPr txBox="1">
              <a:spLocks noChangeArrowheads="1"/>
            </p:cNvSpPr>
            <p:nvPr/>
          </p:nvSpPr>
          <p:spPr bwMode="auto">
            <a:xfrm>
              <a:off x="864" y="1492"/>
              <a:ext cx="2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为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则有</a:t>
              </a:r>
            </a:p>
          </p:txBody>
        </p:sp>
        <p:graphicFrame>
          <p:nvGraphicFramePr>
            <p:cNvPr id="465931" name="Object 11"/>
            <p:cNvGraphicFramePr>
              <a:graphicFrameLocks noChangeAspect="1"/>
            </p:cNvGraphicFramePr>
            <p:nvPr/>
          </p:nvGraphicFramePr>
          <p:xfrm>
            <a:off x="2833" y="1520"/>
            <a:ext cx="207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0" imgH="4267200" progId="Equation.DSMT4">
                    <p:embed/>
                  </p:oleObj>
                </mc:Choice>
                <mc:Fallback>
                  <p:oleObj name="Equation" r:id="rId14" imgW="335280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1520"/>
                          <a:ext cx="207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2" name="Object 12"/>
            <p:cNvGraphicFramePr>
              <a:graphicFrameLocks noChangeAspect="1"/>
            </p:cNvGraphicFramePr>
            <p:nvPr/>
          </p:nvGraphicFramePr>
          <p:xfrm>
            <a:off x="1118" y="1528"/>
            <a:ext cx="56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39200" imgH="3352800" progId="Equation.DSMT4">
                    <p:embed/>
                  </p:oleObj>
                </mc:Choice>
                <mc:Fallback>
                  <p:oleObj name="Equation" r:id="rId16" imgW="8839200" imgH="3352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528"/>
                          <a:ext cx="56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3" name="Group 13"/>
          <p:cNvGrpSpPr/>
          <p:nvPr/>
        </p:nvGrpSpPr>
        <p:grpSpPr bwMode="auto">
          <a:xfrm>
            <a:off x="808038" y="682625"/>
            <a:ext cx="4286250" cy="298450"/>
            <a:chOff x="509" y="430"/>
            <a:chExt cx="2700" cy="188"/>
          </a:xfrm>
        </p:grpSpPr>
        <p:sp>
          <p:nvSpPr>
            <p:cNvPr id="46593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09" y="438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四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593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982" y="430"/>
              <a:ext cx="22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数学期望的基本性质  </a:t>
              </a:r>
            </a:p>
          </p:txBody>
        </p:sp>
      </p:grpSp>
      <p:sp>
        <p:nvSpPr>
          <p:cNvPr id="465936" name="WordArt 16"/>
          <p:cNvSpPr>
            <a:spLocks noChangeArrowheads="1" noChangeShapeType="1" noTextEdit="1"/>
          </p:cNvSpPr>
          <p:nvPr/>
        </p:nvSpPr>
        <p:spPr bwMode="auto">
          <a:xfrm>
            <a:off x="857250" y="1146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①</a:t>
            </a:r>
          </a:p>
        </p:txBody>
      </p:sp>
      <p:sp>
        <p:nvSpPr>
          <p:cNvPr id="465937" name="WordArt 17"/>
          <p:cNvSpPr>
            <a:spLocks noChangeArrowheads="1" noChangeShapeType="1" noTextEdit="1"/>
          </p:cNvSpPr>
          <p:nvPr/>
        </p:nvSpPr>
        <p:spPr bwMode="auto">
          <a:xfrm>
            <a:off x="847725" y="16065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②</a:t>
            </a:r>
          </a:p>
        </p:txBody>
      </p:sp>
      <p:sp>
        <p:nvSpPr>
          <p:cNvPr id="465938" name="WordArt 18"/>
          <p:cNvSpPr>
            <a:spLocks noChangeArrowheads="1" noChangeShapeType="1" noTextEdit="1"/>
          </p:cNvSpPr>
          <p:nvPr/>
        </p:nvSpPr>
        <p:spPr bwMode="auto">
          <a:xfrm>
            <a:off x="849313" y="2090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③</a:t>
            </a:r>
          </a:p>
        </p:txBody>
      </p:sp>
      <p:grpSp>
        <p:nvGrpSpPr>
          <p:cNvPr id="465939" name="Group 19"/>
          <p:cNvGrpSpPr/>
          <p:nvPr/>
        </p:nvGrpSpPr>
        <p:grpSpPr bwMode="auto">
          <a:xfrm>
            <a:off x="1420813" y="1033465"/>
            <a:ext cx="5613400" cy="490538"/>
            <a:chOff x="535" y="827"/>
            <a:chExt cx="3536" cy="309"/>
          </a:xfrm>
        </p:grpSpPr>
        <p:graphicFrame>
          <p:nvGraphicFramePr>
            <p:cNvPr id="465940" name="Object 20"/>
            <p:cNvGraphicFramePr>
              <a:graphicFrameLocks noChangeAspect="1"/>
            </p:cNvGraphicFramePr>
            <p:nvPr/>
          </p:nvGraphicFramePr>
          <p:xfrm>
            <a:off x="2674" y="858"/>
            <a:ext cx="139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983200" imgH="4267200" progId="Equation.DSMT4">
                    <p:embed/>
                  </p:oleObj>
                </mc:Choice>
                <mc:Fallback>
                  <p:oleObj name="Equation" r:id="rId18" imgW="17983200" imgH="426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858"/>
                          <a:ext cx="139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41" name="Object 21"/>
            <p:cNvGraphicFramePr>
              <a:graphicFrameLocks noChangeAspect="1"/>
            </p:cNvGraphicFramePr>
            <p:nvPr/>
          </p:nvGraphicFramePr>
          <p:xfrm>
            <a:off x="750" y="859"/>
            <a:ext cx="162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031200" imgH="4267200" progId="Equation.DSMT4">
                    <p:embed/>
                  </p:oleObj>
                </mc:Choice>
                <mc:Fallback>
                  <p:oleObj name="Equation" r:id="rId20" imgW="210312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859"/>
                          <a:ext cx="162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42" name="Text Box 22"/>
            <p:cNvSpPr txBox="1">
              <a:spLocks noChangeArrowheads="1"/>
            </p:cNvSpPr>
            <p:nvPr/>
          </p:nvSpPr>
          <p:spPr bwMode="auto">
            <a:xfrm>
              <a:off x="535" y="835"/>
              <a:ext cx="4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65943" name="Text Box 23"/>
            <p:cNvSpPr txBox="1">
              <a:spLocks noChangeArrowheads="1"/>
            </p:cNvSpPr>
            <p:nvPr/>
          </p:nvSpPr>
          <p:spPr bwMode="auto">
            <a:xfrm>
              <a:off x="2335" y="827"/>
              <a:ext cx="6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</p:grpSp>
      <p:grpSp>
        <p:nvGrpSpPr>
          <p:cNvPr id="465945" name="Group 25"/>
          <p:cNvGrpSpPr/>
          <p:nvPr/>
        </p:nvGrpSpPr>
        <p:grpSpPr bwMode="auto">
          <a:xfrm>
            <a:off x="1420813" y="1541463"/>
            <a:ext cx="4948237" cy="476250"/>
            <a:chOff x="791" y="1163"/>
            <a:chExt cx="3117" cy="300"/>
          </a:xfrm>
        </p:grpSpPr>
        <p:sp>
          <p:nvSpPr>
            <p:cNvPr id="465946" name="Text Box 26"/>
            <p:cNvSpPr txBox="1">
              <a:spLocks noChangeArrowheads="1"/>
            </p:cNvSpPr>
            <p:nvPr/>
          </p:nvSpPr>
          <p:spPr bwMode="auto">
            <a:xfrm>
              <a:off x="791" y="1163"/>
              <a:ext cx="17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0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为常数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65947" name="Object 27"/>
            <p:cNvGraphicFramePr>
              <a:graphicFrameLocks noChangeAspect="1"/>
            </p:cNvGraphicFramePr>
            <p:nvPr/>
          </p:nvGraphicFramePr>
          <p:xfrm>
            <a:off x="2250" y="1185"/>
            <a:ext cx="165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0" imgH="4267200" progId="Equation.DSMT4">
                    <p:embed/>
                  </p:oleObj>
                </mc:Choice>
                <mc:Fallback>
                  <p:oleObj name="Equation" r:id="rId22" imgW="213360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1185"/>
                          <a:ext cx="165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48" name="Object 28"/>
            <p:cNvGraphicFramePr>
              <a:graphicFrameLocks noChangeAspect="1"/>
            </p:cNvGraphicFramePr>
            <p:nvPr/>
          </p:nvGraphicFramePr>
          <p:xfrm>
            <a:off x="1033" y="1213"/>
            <a:ext cx="21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43200" imgH="3048000" progId="Equation.DSMT4">
                    <p:embed/>
                  </p:oleObj>
                </mc:Choice>
                <mc:Fallback>
                  <p:oleObj name="Equation" r:id="rId24" imgW="2743200" imgH="30480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1213"/>
                          <a:ext cx="21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49" name="Group 29"/>
          <p:cNvGrpSpPr/>
          <p:nvPr/>
        </p:nvGrpSpPr>
        <p:grpSpPr bwMode="auto">
          <a:xfrm>
            <a:off x="819150" y="2574925"/>
            <a:ext cx="1055688" cy="276225"/>
            <a:chOff x="492" y="1694"/>
            <a:chExt cx="665" cy="174"/>
          </a:xfrm>
        </p:grpSpPr>
        <p:sp>
          <p:nvSpPr>
            <p:cNvPr id="465950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92" y="1698"/>
              <a:ext cx="379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folHlink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2" charset="-122"/>
                </a:rPr>
                <a:t>只证</a:t>
              </a:r>
            </a:p>
          </p:txBody>
        </p:sp>
        <p:sp>
          <p:nvSpPr>
            <p:cNvPr id="465951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952" y="1694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2" charset="-122"/>
                </a:rPr>
                <a:t>③</a:t>
              </a:r>
            </a:p>
          </p:txBody>
        </p:sp>
      </p:grp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775325" y="2439988"/>
            <a:ext cx="113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设</a:t>
            </a: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0" y="3216275"/>
            <a:ext cx="113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则</a:t>
            </a:r>
          </a:p>
        </p:txBody>
      </p:sp>
      <p:sp>
        <p:nvSpPr>
          <p:cNvPr id="465954" name="Oval 34"/>
          <p:cNvSpPr>
            <a:spLocks noChangeArrowheads="1"/>
          </p:cNvSpPr>
          <p:nvPr/>
        </p:nvSpPr>
        <p:spPr bwMode="auto">
          <a:xfrm>
            <a:off x="4033043" y="3471238"/>
            <a:ext cx="855663" cy="50942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65955" name="Group 35"/>
          <p:cNvGrpSpPr/>
          <p:nvPr/>
        </p:nvGrpSpPr>
        <p:grpSpPr bwMode="auto">
          <a:xfrm>
            <a:off x="2490788" y="4587875"/>
            <a:ext cx="2741612" cy="576263"/>
            <a:chOff x="1569" y="2882"/>
            <a:chExt cx="1727" cy="363"/>
          </a:xfrm>
        </p:grpSpPr>
        <p:sp>
          <p:nvSpPr>
            <p:cNvPr id="465956" name="AutoShape 36"/>
            <p:cNvSpPr>
              <a:spLocks noChangeArrowheads="1"/>
            </p:cNvSpPr>
            <p:nvPr/>
          </p:nvSpPr>
          <p:spPr bwMode="auto">
            <a:xfrm>
              <a:off x="1569" y="2882"/>
              <a:ext cx="1727" cy="363"/>
            </a:xfrm>
            <a:prstGeom prst="wedgeRectCallout">
              <a:avLst>
                <a:gd name="adj1" fmla="val 5472"/>
                <a:gd name="adj2" fmla="val -126861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65957" name="Object 37"/>
            <p:cNvGraphicFramePr>
              <a:graphicFrameLocks noChangeAspect="1"/>
            </p:cNvGraphicFramePr>
            <p:nvPr/>
          </p:nvGraphicFramePr>
          <p:xfrm>
            <a:off x="1631" y="2906"/>
            <a:ext cx="16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054100" imgH="254000" progId="Equation.3">
                    <p:embed/>
                  </p:oleObj>
                </mc:Choice>
                <mc:Fallback>
                  <p:oleObj name="公式" r:id="rId26" imgW="1054100" imgH="2540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2906"/>
                          <a:ext cx="164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-3222" y="2410115"/>
            <a:ext cx="9142413" cy="44434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62" name="WordArt 42"/>
          <p:cNvSpPr>
            <a:spLocks noChangeArrowheads="1" noChangeShapeType="1" noTextEdit="1"/>
          </p:cNvSpPr>
          <p:nvPr/>
        </p:nvSpPr>
        <p:spPr bwMode="auto">
          <a:xfrm>
            <a:off x="838200" y="25749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④</a:t>
            </a:r>
          </a:p>
        </p:txBody>
      </p:sp>
      <p:grpSp>
        <p:nvGrpSpPr>
          <p:cNvPr id="465964" name="Group 44"/>
          <p:cNvGrpSpPr/>
          <p:nvPr/>
        </p:nvGrpSpPr>
        <p:grpSpPr bwMode="auto">
          <a:xfrm>
            <a:off x="1425575" y="2511425"/>
            <a:ext cx="6402388" cy="461963"/>
            <a:chOff x="538" y="1806"/>
            <a:chExt cx="4033" cy="291"/>
          </a:xfrm>
        </p:grpSpPr>
        <p:sp>
          <p:nvSpPr>
            <p:cNvPr id="465960" name="Text Box 40"/>
            <p:cNvSpPr txBox="1">
              <a:spLocks noChangeArrowheads="1"/>
            </p:cNvSpPr>
            <p:nvPr/>
          </p:nvSpPr>
          <p:spPr bwMode="auto">
            <a:xfrm>
              <a:off x="538" y="1806"/>
              <a:ext cx="26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0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则有</a:t>
              </a:r>
            </a:p>
          </p:txBody>
        </p:sp>
        <p:graphicFrame>
          <p:nvGraphicFramePr>
            <p:cNvPr id="465961" name="Object 41"/>
            <p:cNvGraphicFramePr>
              <a:graphicFrameLocks noChangeAspect="1"/>
            </p:cNvGraphicFramePr>
            <p:nvPr/>
          </p:nvGraphicFramePr>
          <p:xfrm>
            <a:off x="2853" y="1833"/>
            <a:ext cx="171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7736800" imgH="4267200" progId="Equation.DSMT4">
                    <p:embed/>
                  </p:oleObj>
                </mc:Choice>
                <mc:Fallback>
                  <p:oleObj name="Equation" r:id="rId28" imgW="27736800" imgH="4267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1833"/>
                          <a:ext cx="171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63" name="Object 43"/>
            <p:cNvGraphicFramePr>
              <a:graphicFrameLocks noChangeAspect="1"/>
            </p:cNvGraphicFramePr>
            <p:nvPr/>
          </p:nvGraphicFramePr>
          <p:xfrm>
            <a:off x="755" y="1839"/>
            <a:ext cx="54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010400" imgH="3962400" progId="Equation.DSMT4">
                    <p:embed/>
                  </p:oleObj>
                </mc:Choice>
                <mc:Fallback>
                  <p:oleObj name="Equation" r:id="rId30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1839"/>
                          <a:ext cx="54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65" name="Object 45"/>
          <p:cNvGraphicFramePr>
            <a:graphicFrameLocks noChangeAspect="1"/>
          </p:cNvGraphicFramePr>
          <p:nvPr/>
        </p:nvGraphicFramePr>
        <p:xfrm>
          <a:off x="1711326" y="3415508"/>
          <a:ext cx="5495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0901600" imgH="4572000" progId="Equation.DSMT4">
                  <p:embed/>
                </p:oleObj>
              </mc:Choice>
              <mc:Fallback>
                <p:oleObj name="Equation" r:id="rId32" imgW="50901600" imgH="457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6" y="3415508"/>
                        <a:ext cx="5495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849438" y="2935288"/>
            <a:ext cx="422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对连续型</a:t>
            </a:r>
            <a:r>
              <a:rPr lang="zh-CN" altLang="en-US" sz="9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sz="12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进行证明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.</a:t>
            </a:r>
          </a:p>
        </p:txBody>
      </p:sp>
      <p:grpSp>
        <p:nvGrpSpPr>
          <p:cNvPr id="465972" name="Group 52"/>
          <p:cNvGrpSpPr/>
          <p:nvPr/>
        </p:nvGrpSpPr>
        <p:grpSpPr bwMode="auto">
          <a:xfrm>
            <a:off x="831850" y="3071813"/>
            <a:ext cx="879475" cy="276225"/>
            <a:chOff x="524" y="1927"/>
            <a:chExt cx="554" cy="174"/>
          </a:xfrm>
        </p:grpSpPr>
        <p:sp>
          <p:nvSpPr>
            <p:cNvPr id="46596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524" y="1931"/>
              <a:ext cx="235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folHlink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2" charset="-122"/>
                </a:rPr>
                <a:t>证</a:t>
              </a:r>
            </a:p>
          </p:txBody>
        </p:sp>
        <p:sp>
          <p:nvSpPr>
            <p:cNvPr id="46597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873" y="1927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2" charset="-122"/>
                </a:rPr>
                <a:t>④</a:t>
              </a:r>
            </a:p>
          </p:txBody>
        </p:sp>
      </p:grp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5608638" y="2933700"/>
            <a:ext cx="106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设</a:t>
            </a:r>
          </a:p>
        </p:txBody>
      </p:sp>
      <p:grpSp>
        <p:nvGrpSpPr>
          <p:cNvPr id="465975" name="Group 55"/>
          <p:cNvGrpSpPr/>
          <p:nvPr/>
        </p:nvGrpSpPr>
        <p:grpSpPr bwMode="auto">
          <a:xfrm>
            <a:off x="733425" y="3852863"/>
            <a:ext cx="5881688" cy="561975"/>
            <a:chOff x="830" y="2611"/>
            <a:chExt cx="3705" cy="354"/>
          </a:xfrm>
        </p:grpSpPr>
        <p:graphicFrame>
          <p:nvGraphicFramePr>
            <p:cNvPr id="465974" name="Object 54"/>
            <p:cNvGraphicFramePr>
              <a:graphicFrameLocks noChangeAspect="1"/>
            </p:cNvGraphicFramePr>
            <p:nvPr/>
          </p:nvGraphicFramePr>
          <p:xfrm>
            <a:off x="830" y="2667"/>
            <a:ext cx="370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1206400" imgH="4572000" progId="Equation.DSMT4">
                    <p:embed/>
                  </p:oleObj>
                </mc:Choice>
                <mc:Fallback>
                  <p:oleObj name="Equation" r:id="rId34" imgW="51206400" imgH="45720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667"/>
                          <a:ext cx="370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70" name="Rectangle 50"/>
            <p:cNvSpPr>
              <a:spLocks noChangeArrowheads="1"/>
            </p:cNvSpPr>
            <p:nvPr/>
          </p:nvSpPr>
          <p:spPr bwMode="auto">
            <a:xfrm>
              <a:off x="1600" y="2611"/>
              <a:ext cx="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2" charset="-122"/>
                </a:rPr>
                <a:t>独立</a:t>
              </a:r>
            </a:p>
          </p:txBody>
        </p:sp>
      </p:grpSp>
      <p:graphicFrame>
        <p:nvGraphicFramePr>
          <p:cNvPr id="465944" name="Object 24"/>
          <p:cNvGraphicFramePr>
            <a:graphicFrameLocks noChangeAspect="1"/>
          </p:cNvGraphicFramePr>
          <p:nvPr/>
        </p:nvGraphicFramePr>
        <p:xfrm>
          <a:off x="715963" y="4387850"/>
          <a:ext cx="5432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4196000" imgH="5791200" progId="Equation.DSMT4">
                  <p:embed/>
                </p:oleObj>
              </mc:Choice>
              <mc:Fallback>
                <p:oleObj name="Equation" r:id="rId36" imgW="44196000" imgH="579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387850"/>
                        <a:ext cx="54324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79" name="Object 59"/>
          <p:cNvGraphicFramePr>
            <a:graphicFrameLocks noChangeAspect="1"/>
          </p:cNvGraphicFramePr>
          <p:nvPr/>
        </p:nvGraphicFramePr>
        <p:xfrm>
          <a:off x="2466975" y="4960938"/>
          <a:ext cx="43449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5356800" imgH="5791200" progId="Equation.DSMT4">
                  <p:embed/>
                </p:oleObj>
              </mc:Choice>
              <mc:Fallback>
                <p:oleObj name="Equation" r:id="rId38" imgW="35356800" imgH="5791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4960938"/>
                        <a:ext cx="43449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80" name="Object 60"/>
          <p:cNvGraphicFramePr>
            <a:graphicFrameLocks noChangeAspect="1"/>
          </p:cNvGraphicFramePr>
          <p:nvPr/>
        </p:nvGraphicFramePr>
        <p:xfrm>
          <a:off x="2490788" y="5526087"/>
          <a:ext cx="4683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8100000" imgH="5791200" progId="Equation.DSMT4">
                  <p:embed/>
                </p:oleObj>
              </mc:Choice>
              <mc:Fallback>
                <p:oleObj name="Equation" r:id="rId40" imgW="38100000" imgH="5791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5526087"/>
                        <a:ext cx="46831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81" name="Object 61"/>
          <p:cNvGraphicFramePr>
            <a:graphicFrameLocks noChangeAspect="1"/>
          </p:cNvGraphicFramePr>
          <p:nvPr/>
        </p:nvGraphicFramePr>
        <p:xfrm>
          <a:off x="2517775" y="6210300"/>
          <a:ext cx="21732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7678400" imgH="4267200" progId="Equation.DSMT4">
                  <p:embed/>
                </p:oleObj>
              </mc:Choice>
              <mc:Fallback>
                <p:oleObj name="Equation" r:id="rId42" imgW="17678400" imgH="426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210300"/>
                        <a:ext cx="21732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82" name="Rectangle 62"/>
          <p:cNvSpPr>
            <a:spLocks noChangeArrowheads="1"/>
          </p:cNvSpPr>
          <p:nvPr/>
        </p:nvSpPr>
        <p:spPr bwMode="auto">
          <a:xfrm>
            <a:off x="-3222" y="2959100"/>
            <a:ext cx="9142412" cy="38719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5984" name="WordArt 64"/>
          <p:cNvSpPr>
            <a:spLocks noChangeArrowheads="1" noChangeShapeType="1" noTextEdit="1"/>
          </p:cNvSpPr>
          <p:nvPr/>
        </p:nvSpPr>
        <p:spPr bwMode="auto">
          <a:xfrm>
            <a:off x="3618712" y="2959100"/>
            <a:ext cx="1821652" cy="380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几个推论</a:t>
            </a:r>
          </a:p>
        </p:txBody>
      </p:sp>
      <p:pic>
        <p:nvPicPr>
          <p:cNvPr id="465985" name="Picture 65" descr="f125"/>
          <p:cNvPicPr>
            <a:picLocks noChangeAspect="1" noChangeArrowheads="1" noCrop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89000" y="34972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6" name="Picture 66" descr="f126"/>
          <p:cNvPicPr>
            <a:picLocks noChangeAspect="1" noChangeArrowheads="1" noCrop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71538" y="40005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7" name="Picture 67" descr="f127"/>
          <p:cNvPicPr>
            <a:picLocks noChangeAspect="1" noChangeArrowheads="1" noCrop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71538" y="51657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5995" name="Group 75"/>
          <p:cNvGrpSpPr/>
          <p:nvPr/>
        </p:nvGrpSpPr>
        <p:grpSpPr bwMode="auto">
          <a:xfrm>
            <a:off x="1409700" y="3408367"/>
            <a:ext cx="4505325" cy="468313"/>
            <a:chOff x="968" y="2291"/>
            <a:chExt cx="2838" cy="295"/>
          </a:xfrm>
        </p:grpSpPr>
        <p:graphicFrame>
          <p:nvGraphicFramePr>
            <p:cNvPr id="465991" name="Object 71"/>
            <p:cNvGraphicFramePr>
              <a:graphicFrameLocks noChangeAspect="1"/>
            </p:cNvGraphicFramePr>
            <p:nvPr/>
          </p:nvGraphicFramePr>
          <p:xfrm>
            <a:off x="2867" y="2329"/>
            <a:ext cx="9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3106400" imgH="4267200" progId="Equation.DSMT4">
                    <p:embed/>
                  </p:oleObj>
                </mc:Choice>
                <mc:Fallback>
                  <p:oleObj name="Equation" r:id="rId47" imgW="13106400" imgH="42672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329"/>
                          <a:ext cx="93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92" name="Object 72"/>
            <p:cNvGraphicFramePr>
              <a:graphicFrameLocks noChangeAspect="1"/>
            </p:cNvGraphicFramePr>
            <p:nvPr/>
          </p:nvGraphicFramePr>
          <p:xfrm>
            <a:off x="1261" y="2315"/>
            <a:ext cx="11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16154400" imgH="4267200" progId="Equation.DSMT4">
                    <p:embed/>
                  </p:oleObj>
                </mc:Choice>
                <mc:Fallback>
                  <p:oleObj name="Equation" r:id="rId49" imgW="16154400" imgH="426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315"/>
                          <a:ext cx="115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93" name="Text Box 73"/>
            <p:cNvSpPr txBox="1">
              <a:spLocks noChangeArrowheads="1"/>
            </p:cNvSpPr>
            <p:nvPr/>
          </p:nvSpPr>
          <p:spPr bwMode="auto">
            <a:xfrm>
              <a:off x="968" y="2291"/>
              <a:ext cx="5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若</a:t>
              </a:r>
            </a:p>
          </p:txBody>
        </p:sp>
        <p:sp>
          <p:nvSpPr>
            <p:cNvPr id="465994" name="Text Box 74"/>
            <p:cNvSpPr txBox="1">
              <a:spLocks noChangeArrowheads="1"/>
            </p:cNvSpPr>
            <p:nvPr/>
          </p:nvSpPr>
          <p:spPr bwMode="auto">
            <a:xfrm>
              <a:off x="2473" y="2292"/>
              <a:ext cx="5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</p:grpSp>
      <p:grpSp>
        <p:nvGrpSpPr>
          <p:cNvPr id="466006" name="Group 86"/>
          <p:cNvGrpSpPr/>
          <p:nvPr/>
        </p:nvGrpSpPr>
        <p:grpSpPr bwMode="auto">
          <a:xfrm>
            <a:off x="1432724" y="3947319"/>
            <a:ext cx="7377112" cy="455613"/>
            <a:chOff x="857" y="2484"/>
            <a:chExt cx="4647" cy="287"/>
          </a:xfrm>
        </p:grpSpPr>
        <p:sp>
          <p:nvSpPr>
            <p:cNvPr id="466001" name="Text Box 81"/>
            <p:cNvSpPr txBox="1">
              <a:spLocks noChangeArrowheads="1"/>
            </p:cNvSpPr>
            <p:nvPr/>
          </p:nvSpPr>
          <p:spPr bwMode="auto">
            <a:xfrm>
              <a:off x="857" y="2484"/>
              <a:ext cx="5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66002" name="Text Box 82"/>
            <p:cNvSpPr txBox="1">
              <a:spLocks noChangeArrowheads="1"/>
            </p:cNvSpPr>
            <p:nvPr/>
          </p:nvSpPr>
          <p:spPr bwMode="auto">
            <a:xfrm>
              <a:off x="2234" y="2485"/>
              <a:ext cx="9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为常数</a:t>
              </a:r>
            </a:p>
          </p:txBody>
        </p:sp>
        <p:sp>
          <p:nvSpPr>
            <p:cNvPr id="466003" name="Text Box 83"/>
            <p:cNvSpPr txBox="1">
              <a:spLocks noChangeArrowheads="1"/>
            </p:cNvSpPr>
            <p:nvPr/>
          </p:nvSpPr>
          <p:spPr bwMode="auto">
            <a:xfrm>
              <a:off x="4307" y="2486"/>
              <a:ext cx="119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为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66004" name="Object 84"/>
            <p:cNvGraphicFramePr>
              <a:graphicFrameLocks noChangeAspect="1"/>
            </p:cNvGraphicFramePr>
            <p:nvPr/>
          </p:nvGraphicFramePr>
          <p:xfrm>
            <a:off x="1056" y="2485"/>
            <a:ext cx="120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15544800" imgH="4267200" progId="Equation.DSMT4">
                    <p:embed/>
                  </p:oleObj>
                </mc:Choice>
                <mc:Fallback>
                  <p:oleObj name="Equation" r:id="rId51" imgW="155448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85"/>
                          <a:ext cx="120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005" name="Object 85"/>
            <p:cNvGraphicFramePr>
              <a:graphicFrameLocks noChangeAspect="1"/>
            </p:cNvGraphicFramePr>
            <p:nvPr/>
          </p:nvGraphicFramePr>
          <p:xfrm>
            <a:off x="2860" y="2494"/>
            <a:ext cx="15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19812000" imgH="4267200" progId="Equation.DSMT4">
                    <p:embed/>
                  </p:oleObj>
                </mc:Choice>
                <mc:Fallback>
                  <p:oleObj name="Equation" r:id="rId53" imgW="19812000" imgH="42672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2494"/>
                          <a:ext cx="15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6007" name="Object 87"/>
          <p:cNvGraphicFramePr>
            <a:graphicFrameLocks noChangeAspect="1"/>
          </p:cNvGraphicFramePr>
          <p:nvPr/>
        </p:nvGraphicFramePr>
        <p:xfrm>
          <a:off x="2828925" y="4286250"/>
          <a:ext cx="38973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5" imgW="31699200" imgH="8229600" progId="Equation.DSMT4">
                  <p:embed/>
                </p:oleObj>
              </mc:Choice>
              <mc:Fallback>
                <p:oleObj name="Equation" r:id="rId55" imgW="31699200" imgH="82296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286250"/>
                        <a:ext cx="38973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015" name="Group 95"/>
          <p:cNvGrpSpPr/>
          <p:nvPr/>
        </p:nvGrpSpPr>
        <p:grpSpPr bwMode="auto">
          <a:xfrm>
            <a:off x="1398588" y="5087938"/>
            <a:ext cx="4786312" cy="477837"/>
            <a:chOff x="665" y="3309"/>
            <a:chExt cx="3015" cy="301"/>
          </a:xfrm>
        </p:grpSpPr>
        <p:sp>
          <p:nvSpPr>
            <p:cNvPr id="466010" name="Text Box 90"/>
            <p:cNvSpPr txBox="1">
              <a:spLocks noChangeArrowheads="1"/>
            </p:cNvSpPr>
            <p:nvPr/>
          </p:nvSpPr>
          <p:spPr bwMode="auto">
            <a:xfrm>
              <a:off x="2160" y="3316"/>
              <a:ext cx="1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 </a:t>
              </a:r>
            </a:p>
          </p:txBody>
        </p:sp>
        <p:sp>
          <p:nvSpPr>
            <p:cNvPr id="466012" name="Text Box 92"/>
            <p:cNvSpPr txBox="1">
              <a:spLocks noChangeArrowheads="1"/>
            </p:cNvSpPr>
            <p:nvPr/>
          </p:nvSpPr>
          <p:spPr bwMode="auto">
            <a:xfrm>
              <a:off x="665" y="3309"/>
              <a:ext cx="4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66013" name="Object 93"/>
            <p:cNvGraphicFramePr>
              <a:graphicFrameLocks noChangeAspect="1"/>
            </p:cNvGraphicFramePr>
            <p:nvPr/>
          </p:nvGraphicFramePr>
          <p:xfrm>
            <a:off x="884" y="3333"/>
            <a:ext cx="13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18592800" imgH="4267200" progId="Equation.DSMT4">
                    <p:embed/>
                  </p:oleObj>
                </mc:Choice>
                <mc:Fallback>
                  <p:oleObj name="Equation" r:id="rId57" imgW="18592800" imgH="4267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333"/>
                          <a:ext cx="13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6014" name="Object 94"/>
          <p:cNvGraphicFramePr>
            <a:graphicFrameLocks noChangeAspect="1"/>
          </p:cNvGraphicFramePr>
          <p:nvPr/>
        </p:nvGraphicFramePr>
        <p:xfrm>
          <a:off x="1777207" y="5647531"/>
          <a:ext cx="59547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51816000" imgH="4572000" progId="Equation.DSMT4">
                  <p:embed/>
                </p:oleObj>
              </mc:Choice>
              <mc:Fallback>
                <p:oleObj name="Equation" r:id="rId59" imgW="51816000" imgH="45720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07" y="5647531"/>
                        <a:ext cx="59547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4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4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4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4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/>
      <p:bldP spid="465923" grpId="1"/>
      <p:bldP spid="465936" grpId="0"/>
      <p:bldP spid="465937" grpId="0"/>
      <p:bldP spid="465938" grpId="0"/>
      <p:bldP spid="465952" grpId="0"/>
      <p:bldP spid="465952" grpId="1"/>
      <p:bldP spid="465953" grpId="0"/>
      <p:bldP spid="465953" grpId="1"/>
      <p:bldP spid="465954" grpId="0" animBg="1"/>
      <p:bldP spid="465954" grpId="1" animBg="1"/>
      <p:bldP spid="465958" grpId="0" animBg="1"/>
      <p:bldP spid="465958" grpId="1" animBg="1"/>
      <p:bldP spid="465962" grpId="0"/>
      <p:bldP spid="465966" grpId="0"/>
      <p:bldP spid="465966" grpId="1"/>
      <p:bldP spid="465973" grpId="0"/>
      <p:bldP spid="465973" grpId="1"/>
      <p:bldP spid="465982" grpId="0" animBg="1"/>
      <p:bldP spid="465982" grpId="1" animBg="1"/>
      <p:bldP spid="4659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40961"/>
          <p:cNvGraphicFramePr>
            <a:graphicFrameLocks noChangeAspect="1"/>
          </p:cNvGraphicFramePr>
          <p:nvPr/>
        </p:nvGraphicFramePr>
        <p:xfrm>
          <a:off x="1116013" y="1052513"/>
          <a:ext cx="763428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000" imgH="457200" progId="Equation.3">
                  <p:embed/>
                </p:oleObj>
              </mc:Choice>
              <mc:Fallback>
                <p:oleObj r:id="rId2" imgW="3048000" imgH="457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1052513"/>
                        <a:ext cx="7634287" cy="11477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40962"/>
          <p:cNvGraphicFramePr>
            <a:graphicFrameLocks noChangeAspect="1"/>
          </p:cNvGraphicFramePr>
          <p:nvPr/>
        </p:nvGraphicFramePr>
        <p:xfrm>
          <a:off x="1116013" y="2492375"/>
          <a:ext cx="742632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86100" imgH="1143000" progId="Equation.3">
                  <p:embed/>
                </p:oleObj>
              </mc:Choice>
              <mc:Fallback>
                <p:oleObj r:id="rId4" imgW="3086100" imgH="1143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013" y="2492375"/>
                        <a:ext cx="7426325" cy="275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矩形 40963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579755"/>
            <a:ext cx="8016875" cy="3329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579755"/>
            <a:ext cx="8016875" cy="3329305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4256405"/>
            <a:ext cx="7611110" cy="20904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47700"/>
            <a:ext cx="8276590" cy="6139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63" name="WordArt 47"/>
          <p:cNvSpPr>
            <a:spLocks noChangeArrowheads="1" noChangeShapeType="1" noTextEdit="1"/>
          </p:cNvSpPr>
          <p:nvPr/>
        </p:nvSpPr>
        <p:spPr bwMode="auto">
          <a:xfrm>
            <a:off x="2660015" y="801370"/>
            <a:ext cx="4723130" cy="5632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P116: 6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21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31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4464" name="WordArt 48"/>
          <p:cNvSpPr>
            <a:spLocks noChangeArrowheads="1" noChangeShapeType="1" noTextEdit="1"/>
          </p:cNvSpPr>
          <p:nvPr/>
        </p:nvSpPr>
        <p:spPr bwMode="auto">
          <a:xfrm>
            <a:off x="368935" y="801370"/>
            <a:ext cx="1508125" cy="4819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1667510"/>
            <a:ext cx="8274050" cy="49568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3" grpId="0"/>
      <p:bldP spid="4444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1914525" y="1358900"/>
            <a:ext cx="539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某班级某课程考试的平均成绩</a:t>
            </a:r>
          </a:p>
        </p:txBody>
      </p:sp>
      <p:pic>
        <p:nvPicPr>
          <p:cNvPr id="408598" name="Picture 22" descr="BD2129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70822">
            <a:off x="2092325" y="831850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99" name="Rectangle 23"/>
          <p:cNvSpPr>
            <a:spLocks noChangeArrowheads="1"/>
          </p:cNvSpPr>
          <p:nvPr/>
        </p:nvSpPr>
        <p:spPr bwMode="auto">
          <a:xfrm>
            <a:off x="1916113" y="19065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电子产品的平均无故障时间</a:t>
            </a:r>
          </a:p>
        </p:txBody>
      </p:sp>
      <p:sp>
        <p:nvSpPr>
          <p:cNvPr id="408600" name="Rectangle 24"/>
          <p:cNvSpPr>
            <a:spLocks noChangeArrowheads="1"/>
          </p:cNvSpPr>
          <p:nvPr/>
        </p:nvSpPr>
        <p:spPr bwMode="auto">
          <a:xfrm>
            <a:off x="1920875" y="2425700"/>
            <a:ext cx="642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某地区的日平均气温和日平均降水量</a:t>
            </a:r>
          </a:p>
        </p:txBody>
      </p:sp>
      <p:sp>
        <p:nvSpPr>
          <p:cNvPr id="408601" name="Rectangle 25"/>
          <p:cNvSpPr>
            <a:spLocks noChangeArrowheads="1"/>
          </p:cNvSpPr>
          <p:nvPr/>
        </p:nvSpPr>
        <p:spPr bwMode="auto">
          <a:xfrm>
            <a:off x="1930400" y="2974975"/>
            <a:ext cx="467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某地区水稻的平均亩产量</a:t>
            </a:r>
          </a:p>
        </p:txBody>
      </p:sp>
      <p:sp>
        <p:nvSpPr>
          <p:cNvPr id="408602" name="Rectangle 26"/>
          <p:cNvSpPr>
            <a:spLocks noChangeArrowheads="1"/>
          </p:cNvSpPr>
          <p:nvPr/>
        </p:nvSpPr>
        <p:spPr bwMode="auto">
          <a:xfrm>
            <a:off x="1930400" y="3529013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某地区的家庭平均年收入</a:t>
            </a:r>
          </a:p>
        </p:txBody>
      </p:sp>
      <p:sp>
        <p:nvSpPr>
          <p:cNvPr id="408604" name="Rectangle 28"/>
          <p:cNvSpPr>
            <a:spLocks noChangeArrowheads="1"/>
          </p:cNvSpPr>
          <p:nvPr/>
        </p:nvSpPr>
        <p:spPr bwMode="auto">
          <a:xfrm>
            <a:off x="2613025" y="4787900"/>
            <a:ext cx="608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怎样定义随机变量的平均值概念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605" name="WordArt 29"/>
          <p:cNvSpPr>
            <a:spLocks noChangeArrowheads="1" noChangeShapeType="1" noTextEdit="1"/>
          </p:cNvSpPr>
          <p:nvPr/>
        </p:nvSpPr>
        <p:spPr bwMode="auto">
          <a:xfrm>
            <a:off x="2584450" y="785813"/>
            <a:ext cx="4303713" cy="430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平均值的概念广泛存在</a:t>
            </a:r>
          </a:p>
        </p:txBody>
      </p:sp>
      <p:sp>
        <p:nvSpPr>
          <p:cNvPr id="408606" name="WordArt 30"/>
          <p:cNvSpPr>
            <a:spLocks noChangeArrowheads="1" noChangeShapeType="1" noTextEdit="1"/>
          </p:cNvSpPr>
          <p:nvPr/>
        </p:nvSpPr>
        <p:spPr bwMode="auto">
          <a:xfrm>
            <a:off x="987425" y="1495425"/>
            <a:ext cx="739775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例如</a:t>
            </a:r>
          </a:p>
        </p:txBody>
      </p:sp>
      <p:sp>
        <p:nvSpPr>
          <p:cNvPr id="408607" name="Rectangle 31"/>
          <p:cNvSpPr>
            <a:spLocks noChangeArrowheads="1"/>
          </p:cNvSpPr>
          <p:nvPr/>
        </p:nvSpPr>
        <p:spPr bwMode="auto">
          <a:xfrm>
            <a:off x="1931988" y="4089400"/>
            <a:ext cx="500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某国家国民的平均寿命</a:t>
            </a:r>
          </a:p>
        </p:txBody>
      </p:sp>
      <p:grpSp>
        <p:nvGrpSpPr>
          <p:cNvPr id="408608" name="Group 32"/>
          <p:cNvGrpSpPr/>
          <p:nvPr/>
        </p:nvGrpSpPr>
        <p:grpSpPr bwMode="auto">
          <a:xfrm>
            <a:off x="969963" y="4843463"/>
            <a:ext cx="1473200" cy="698500"/>
            <a:chOff x="382" y="497"/>
            <a:chExt cx="928" cy="440"/>
          </a:xfrm>
        </p:grpSpPr>
        <p:pic>
          <p:nvPicPr>
            <p:cNvPr id="408609" name="Picture 33" descr="8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8610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5875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  <p:sp>
          <p:nvSpPr>
            <p:cNvPr id="40861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08612" name="WordArt 36"/>
          <p:cNvSpPr>
            <a:spLocks noChangeArrowheads="1" noChangeShapeType="1" noTextEdit="1"/>
          </p:cNvSpPr>
          <p:nvPr/>
        </p:nvSpPr>
        <p:spPr bwMode="auto">
          <a:xfrm>
            <a:off x="8523288" y="49387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9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97" grpId="0"/>
      <p:bldP spid="408599" grpId="0"/>
      <p:bldP spid="408600" grpId="0"/>
      <p:bldP spid="408601" grpId="0"/>
      <p:bldP spid="408602" grpId="0"/>
      <p:bldP spid="408604" grpId="0"/>
      <p:bldP spid="408605" grpId="0"/>
      <p:bldP spid="408606" grpId="0"/>
      <p:bldP spid="408607" grpId="0"/>
      <p:bldP spid="4086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101600" y="547688"/>
            <a:ext cx="8967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甲、乙两射手进行打靶训练，每人各打了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发子弹，成绩如下：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101600" y="2266950"/>
            <a:ext cx="488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怎样评估两人的射击水平？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114300" y="5494338"/>
            <a:ext cx="2628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即平均环数为</a:t>
            </a:r>
          </a:p>
        </p:txBody>
      </p:sp>
      <p:sp>
        <p:nvSpPr>
          <p:cNvPr id="458759" name="WordArt 7"/>
          <p:cNvSpPr>
            <a:spLocks noChangeArrowheads="1" noChangeShapeType="1" noTextEdit="1"/>
          </p:cNvSpPr>
          <p:nvPr/>
        </p:nvSpPr>
        <p:spPr bwMode="auto">
          <a:xfrm>
            <a:off x="965200" y="657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8760" name="Group 8"/>
          <p:cNvGrpSpPr/>
          <p:nvPr/>
        </p:nvGrpSpPr>
        <p:grpSpPr bwMode="auto">
          <a:xfrm>
            <a:off x="1046163" y="1328738"/>
            <a:ext cx="7527776" cy="1090612"/>
            <a:chOff x="680" y="1106"/>
            <a:chExt cx="4393" cy="497"/>
          </a:xfrm>
        </p:grpSpPr>
        <p:graphicFrame>
          <p:nvGraphicFramePr>
            <p:cNvPr id="458761" name="Object 9"/>
            <p:cNvGraphicFramePr>
              <a:graphicFrameLocks noChangeAspect="1"/>
            </p:cNvGraphicFramePr>
            <p:nvPr/>
          </p:nvGraphicFramePr>
          <p:xfrm>
            <a:off x="1108" y="1106"/>
            <a:ext cx="16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726400" imgH="7620000" progId="Equation.DSMT4">
                    <p:embed/>
                  </p:oleObj>
                </mc:Choice>
                <mc:Fallback>
                  <p:oleObj name="Equation" r:id="rId2" imgW="20726400" imgH="7620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1106"/>
                          <a:ext cx="16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680" y="1191"/>
              <a:ext cx="100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甲：</a:t>
              </a:r>
            </a:p>
          </p:txBody>
        </p:sp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3045" y="1191"/>
              <a:ext cx="73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乙：</a:t>
              </a:r>
            </a:p>
          </p:txBody>
        </p:sp>
        <p:graphicFrame>
          <p:nvGraphicFramePr>
            <p:cNvPr id="458764" name="Object 12"/>
            <p:cNvGraphicFramePr>
              <a:graphicFrameLocks noChangeAspect="1"/>
            </p:cNvGraphicFramePr>
            <p:nvPr/>
          </p:nvGraphicFramePr>
          <p:xfrm>
            <a:off x="3468" y="1107"/>
            <a:ext cx="160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26400" imgH="7620000" progId="Equation.DSMT4">
                    <p:embed/>
                  </p:oleObj>
                </mc:Choice>
                <mc:Fallback>
                  <p:oleObj name="Equation" r:id="rId4" imgW="20726400" imgH="7620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107"/>
                          <a:ext cx="160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1233" y="1136"/>
              <a:ext cx="5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环数</a:t>
              </a:r>
            </a:p>
          </p:txBody>
        </p:sp>
        <p:sp>
          <p:nvSpPr>
            <p:cNvPr id="458766" name="Rectangle 14"/>
            <p:cNvSpPr>
              <a:spLocks noChangeArrowheads="1"/>
            </p:cNvSpPr>
            <p:nvPr/>
          </p:nvSpPr>
          <p:spPr bwMode="auto">
            <a:xfrm>
              <a:off x="1226" y="1321"/>
              <a:ext cx="5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次数</a:t>
              </a:r>
            </a:p>
          </p:txBody>
        </p: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3587" y="1322"/>
              <a:ext cx="59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次数</a:t>
              </a:r>
            </a:p>
          </p:txBody>
        </p:sp>
        <p:sp>
          <p:nvSpPr>
            <p:cNvPr id="458768" name="Rectangle 16"/>
            <p:cNvSpPr>
              <a:spLocks noChangeArrowheads="1"/>
            </p:cNvSpPr>
            <p:nvPr/>
          </p:nvSpPr>
          <p:spPr bwMode="auto">
            <a:xfrm>
              <a:off x="3586" y="1137"/>
              <a:ext cx="5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环数</a:t>
              </a:r>
            </a:p>
          </p:txBody>
        </p:sp>
      </p:grpSp>
      <p:sp>
        <p:nvSpPr>
          <p:cNvPr id="458769" name="WordArt 17"/>
          <p:cNvSpPr>
            <a:spLocks noChangeArrowheads="1" noChangeShapeType="1" noTextEdit="1"/>
          </p:cNvSpPr>
          <p:nvPr/>
        </p:nvSpPr>
        <p:spPr bwMode="auto">
          <a:xfrm>
            <a:off x="775856" y="2786063"/>
            <a:ext cx="1756208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进一步分析</a:t>
            </a:r>
          </a:p>
        </p:txBody>
      </p:sp>
      <p:graphicFrame>
        <p:nvGraphicFramePr>
          <p:cNvPr id="458777" name="Object 25"/>
          <p:cNvGraphicFramePr>
            <a:graphicFrameLocks noChangeAspect="1"/>
          </p:cNvGraphicFramePr>
          <p:nvPr/>
        </p:nvGraphicFramePr>
        <p:xfrm>
          <a:off x="2216150" y="5211763"/>
          <a:ext cx="5283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76800" imgH="3657600" progId="Equation.DSMT4">
                  <p:embed/>
                </p:oleObj>
              </mc:Choice>
              <mc:Fallback>
                <p:oleObj name="Equation" r:id="rId6" imgW="42976800" imgH="3657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211763"/>
                        <a:ext cx="52832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88" name="Group 36"/>
          <p:cNvGrpSpPr/>
          <p:nvPr/>
        </p:nvGrpSpPr>
        <p:grpSpPr bwMode="auto">
          <a:xfrm>
            <a:off x="2654300" y="2724150"/>
            <a:ext cx="6604000" cy="519113"/>
            <a:chOff x="1600" y="1692"/>
            <a:chExt cx="4160" cy="327"/>
          </a:xfrm>
        </p:grpSpPr>
        <p:sp>
          <p:nvSpPr>
            <p:cNvPr id="458785" name="Rectangle 33"/>
            <p:cNvSpPr>
              <a:spLocks noChangeArrowheads="1"/>
            </p:cNvSpPr>
            <p:nvPr/>
          </p:nvSpPr>
          <p:spPr bwMode="auto">
            <a:xfrm>
              <a:off x="1600" y="1692"/>
              <a:ext cx="4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记甲每枪击中的环数为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因为射击次数</a:t>
              </a:r>
            </a:p>
          </p:txBody>
        </p:sp>
        <p:graphicFrame>
          <p:nvGraphicFramePr>
            <p:cNvPr id="458787" name="Object 35"/>
            <p:cNvGraphicFramePr>
              <a:graphicFrameLocks noChangeAspect="1"/>
            </p:cNvGraphicFramePr>
            <p:nvPr/>
          </p:nvGraphicFramePr>
          <p:xfrm>
            <a:off x="3890" y="1762"/>
            <a:ext cx="35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72000" imgH="3962400" progId="Equation.DSMT4">
                    <p:embed/>
                  </p:oleObj>
                </mc:Choice>
                <mc:Fallback>
                  <p:oleObj name="Equation" r:id="rId8" imgW="4572000" imgH="39624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1762"/>
                          <a:ext cx="35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90" name="Group 38"/>
          <p:cNvGrpSpPr/>
          <p:nvPr/>
        </p:nvGrpSpPr>
        <p:grpSpPr bwMode="auto">
          <a:xfrm>
            <a:off x="101600" y="3170238"/>
            <a:ext cx="5016500" cy="519112"/>
            <a:chOff x="0" y="1965"/>
            <a:chExt cx="3160" cy="327"/>
          </a:xfrm>
        </p:grpSpPr>
        <p:sp>
          <p:nvSpPr>
            <p:cNvPr id="458786" name="Rectangle 34"/>
            <p:cNvSpPr>
              <a:spLocks noChangeArrowheads="1"/>
            </p:cNvSpPr>
            <p:nvPr/>
          </p:nvSpPr>
          <p:spPr bwMode="auto">
            <a:xfrm>
              <a:off x="0" y="1965"/>
              <a:ext cx="3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较多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故可认为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58789" name="Object 37"/>
            <p:cNvGraphicFramePr>
              <a:graphicFrameLocks noChangeAspect="1"/>
            </p:cNvGraphicFramePr>
            <p:nvPr/>
          </p:nvGraphicFramePr>
          <p:xfrm>
            <a:off x="1483" y="2037"/>
            <a:ext cx="30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2037"/>
                          <a:ext cx="30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6" name="Object 44"/>
          <p:cNvGraphicFramePr>
            <a:graphicFrameLocks noChangeAspect="1"/>
          </p:cNvGraphicFramePr>
          <p:nvPr/>
        </p:nvGraphicFramePr>
        <p:xfrm>
          <a:off x="2890838" y="3714750"/>
          <a:ext cx="3335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127200" imgH="8839200" progId="Equation.DSMT4">
                  <p:embed/>
                </p:oleObj>
              </mc:Choice>
              <mc:Fallback>
                <p:oleObj name="Equation" r:id="rId12" imgW="27127200" imgH="8839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714750"/>
                        <a:ext cx="33353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01" name="Rectangle 49"/>
          <p:cNvSpPr>
            <a:spLocks noChangeArrowheads="1"/>
          </p:cNvSpPr>
          <p:nvPr/>
        </p:nvSpPr>
        <p:spPr bwMode="auto">
          <a:xfrm>
            <a:off x="101600" y="4651375"/>
            <a:ext cx="463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则甲射手每枪平均环数为 </a:t>
            </a:r>
          </a:p>
        </p:txBody>
      </p:sp>
      <p:graphicFrame>
        <p:nvGraphicFramePr>
          <p:cNvPr id="458804" name="Object 52"/>
          <p:cNvGraphicFramePr>
            <a:graphicFrameLocks noChangeAspect="1"/>
          </p:cNvGraphicFramePr>
          <p:nvPr/>
        </p:nvGraphicFramePr>
        <p:xfrm>
          <a:off x="2976563" y="5664200"/>
          <a:ext cx="31924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45600" imgH="8229600" progId="Equation.DSMT4">
                  <p:embed/>
                </p:oleObj>
              </mc:Choice>
              <mc:Fallback>
                <p:oleObj name="Equation" r:id="rId14" imgW="21945600" imgH="8229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5664200"/>
                        <a:ext cx="31924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/>
      <p:bldP spid="458755" grpId="0"/>
      <p:bldP spid="458758" grpId="0"/>
      <p:bldP spid="458759" grpId="0"/>
      <p:bldP spid="458769" grpId="0"/>
      <p:bldP spid="4588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385" name="Group 129"/>
          <p:cNvGrpSpPr/>
          <p:nvPr/>
        </p:nvGrpSpPr>
        <p:grpSpPr bwMode="auto">
          <a:xfrm>
            <a:off x="615950" y="630238"/>
            <a:ext cx="4679950" cy="361950"/>
            <a:chOff x="940" y="437"/>
            <a:chExt cx="2724" cy="188"/>
          </a:xfrm>
        </p:grpSpPr>
        <p:sp>
          <p:nvSpPr>
            <p:cNvPr id="35238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940" y="445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2382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1381" y="437"/>
              <a:ext cx="228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离散型    的数学期望</a:t>
              </a:r>
            </a:p>
          </p:txBody>
        </p:sp>
        <p:sp>
          <p:nvSpPr>
            <p:cNvPr id="352384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130" y="471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 err="1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52406" name="Rectangle 150"/>
          <p:cNvSpPr>
            <a:spLocks noChangeArrowheads="1"/>
          </p:cNvSpPr>
          <p:nvPr/>
        </p:nvSpPr>
        <p:spPr bwMode="auto">
          <a:xfrm>
            <a:off x="3275023" y="3828328"/>
            <a:ext cx="2719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期望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均值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407" name="WordArt 151"/>
          <p:cNvSpPr>
            <a:spLocks noChangeArrowheads="1" noChangeShapeType="1" noTextEdit="1"/>
          </p:cNvSpPr>
          <p:nvPr/>
        </p:nvSpPr>
        <p:spPr bwMode="auto">
          <a:xfrm>
            <a:off x="960438" y="11414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aphicFrame>
        <p:nvGraphicFramePr>
          <p:cNvPr id="352408" name="Object 152"/>
          <p:cNvGraphicFramePr>
            <a:graphicFrameLocks noChangeAspect="1"/>
          </p:cNvGraphicFramePr>
          <p:nvPr/>
        </p:nvGraphicFramePr>
        <p:xfrm>
          <a:off x="1951038" y="1555750"/>
          <a:ext cx="5173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062400" imgH="8839200" progId="Equation.DSMT4">
                  <p:embed/>
                </p:oleObj>
              </mc:Choice>
              <mc:Fallback>
                <p:oleObj name="Equation" r:id="rId3" imgW="42062400" imgH="883920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1555750"/>
                        <a:ext cx="51736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409" name="Group 153"/>
          <p:cNvGrpSpPr/>
          <p:nvPr/>
        </p:nvGrpSpPr>
        <p:grpSpPr bwMode="auto">
          <a:xfrm>
            <a:off x="1936750" y="1082675"/>
            <a:ext cx="3870325" cy="430213"/>
            <a:chOff x="1220" y="706"/>
            <a:chExt cx="2438" cy="271"/>
          </a:xfrm>
        </p:grpSpPr>
        <p:sp>
          <p:nvSpPr>
            <p:cNvPr id="352410" name="Text Box 154"/>
            <p:cNvSpPr txBox="1">
              <a:spLocks noChangeArrowheads="1"/>
            </p:cNvSpPr>
            <p:nvPr/>
          </p:nvSpPr>
          <p:spPr bwMode="auto">
            <a:xfrm>
              <a:off x="1220" y="706"/>
              <a:ext cx="243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的频率函数为</a:t>
              </a:r>
            </a:p>
          </p:txBody>
        </p:sp>
        <p:graphicFrame>
          <p:nvGraphicFramePr>
            <p:cNvPr id="352411" name="Object 155"/>
            <p:cNvGraphicFramePr>
              <a:graphicFrameLocks noChangeAspect="1"/>
            </p:cNvGraphicFramePr>
            <p:nvPr/>
          </p:nvGraphicFramePr>
          <p:xfrm>
            <a:off x="1472" y="726"/>
            <a:ext cx="61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726"/>
                          <a:ext cx="61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412" name="Group 156"/>
          <p:cNvGrpSpPr/>
          <p:nvPr/>
        </p:nvGrpSpPr>
        <p:grpSpPr bwMode="auto">
          <a:xfrm>
            <a:off x="152405" y="2363788"/>
            <a:ext cx="4926013" cy="850900"/>
            <a:chOff x="0" y="1553"/>
            <a:chExt cx="3103" cy="536"/>
          </a:xfrm>
        </p:grpSpPr>
        <p:sp>
          <p:nvSpPr>
            <p:cNvPr id="352413" name="Rectangle 157"/>
            <p:cNvSpPr>
              <a:spLocks noChangeArrowheads="1"/>
            </p:cNvSpPr>
            <p:nvPr/>
          </p:nvSpPr>
          <p:spPr bwMode="auto">
            <a:xfrm>
              <a:off x="0" y="1664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若级数</a:t>
              </a:r>
            </a:p>
          </p:txBody>
        </p:sp>
        <p:graphicFrame>
          <p:nvGraphicFramePr>
            <p:cNvPr id="352414" name="Object 158"/>
            <p:cNvGraphicFramePr>
              <a:graphicFrameLocks noChangeAspect="1"/>
            </p:cNvGraphicFramePr>
            <p:nvPr/>
          </p:nvGraphicFramePr>
          <p:xfrm>
            <a:off x="721" y="1553"/>
            <a:ext cx="155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116800" imgH="8229600" progId="Equation.DSMT4">
                    <p:embed/>
                  </p:oleObj>
                </mc:Choice>
                <mc:Fallback>
                  <p:oleObj name="Equation" r:id="rId7" imgW="20116800" imgH="82296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553"/>
                          <a:ext cx="1559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415" name="Rectangle 159"/>
            <p:cNvSpPr>
              <a:spLocks noChangeArrowheads="1"/>
            </p:cNvSpPr>
            <p:nvPr/>
          </p:nvSpPr>
          <p:spPr bwMode="auto">
            <a:xfrm>
              <a:off x="2175" y="1656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则称</a:t>
              </a:r>
            </a:p>
          </p:txBody>
        </p:sp>
      </p:grpSp>
      <p:grpSp>
        <p:nvGrpSpPr>
          <p:cNvPr id="352416" name="Group 160"/>
          <p:cNvGrpSpPr/>
          <p:nvPr/>
        </p:nvGrpSpPr>
        <p:grpSpPr bwMode="auto">
          <a:xfrm>
            <a:off x="127005" y="3814762"/>
            <a:ext cx="3556000" cy="584199"/>
            <a:chOff x="0" y="2683"/>
            <a:chExt cx="2240" cy="368"/>
          </a:xfrm>
        </p:grpSpPr>
        <p:sp>
          <p:nvSpPr>
            <p:cNvPr id="352417" name="Rectangle 161"/>
            <p:cNvSpPr>
              <a:spLocks noChangeArrowheads="1"/>
            </p:cNvSpPr>
            <p:nvPr/>
          </p:nvSpPr>
          <p:spPr bwMode="auto">
            <a:xfrm>
              <a:off x="0" y="2683"/>
              <a:ext cx="22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数学期望</a:t>
              </a:r>
            </a:p>
          </p:txBody>
        </p:sp>
        <p:graphicFrame>
          <p:nvGraphicFramePr>
            <p:cNvPr id="352418" name="Object 162"/>
            <p:cNvGraphicFramePr>
              <a:graphicFrameLocks noChangeAspect="1"/>
            </p:cNvGraphicFramePr>
            <p:nvPr/>
          </p:nvGraphicFramePr>
          <p:xfrm>
            <a:off x="268" y="2785"/>
            <a:ext cx="6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924800" imgH="3657600" progId="Equation.DSMT4">
                    <p:embed/>
                  </p:oleObj>
                </mc:Choice>
                <mc:Fallback>
                  <p:oleObj name="Equation" r:id="rId9" imgW="7924800" imgH="3657600" progId="Equation.DSMT4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2785"/>
                          <a:ext cx="61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2419" name="Object 163"/>
          <p:cNvGraphicFramePr>
            <a:graphicFrameLocks noChangeAspect="1"/>
          </p:cNvGraphicFramePr>
          <p:nvPr/>
        </p:nvGraphicFramePr>
        <p:xfrm>
          <a:off x="1949588" y="2962275"/>
          <a:ext cx="2927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50400" imgH="8229600" progId="Equation.DSMT4">
                  <p:embed/>
                </p:oleObj>
              </mc:Choice>
              <mc:Fallback>
                <p:oleObj name="Equation" r:id="rId11" imgW="22250400" imgH="8229600" progId="Equation.DSMT4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88" y="2962275"/>
                        <a:ext cx="2927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420" name="Object 164"/>
          <p:cNvGraphicFramePr>
            <a:graphicFrameLocks noChangeAspect="1"/>
          </p:cNvGraphicFramePr>
          <p:nvPr/>
        </p:nvGraphicFramePr>
        <p:xfrm>
          <a:off x="4691200" y="2963863"/>
          <a:ext cx="2794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384000" imgH="8229600" progId="Equation.DSMT4">
                  <p:embed/>
                </p:oleObj>
              </mc:Choice>
              <mc:Fallback>
                <p:oleObj name="Equation" r:id="rId13" imgW="24384000" imgH="8229600" progId="Equation.DSMT4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200" y="2963863"/>
                        <a:ext cx="2794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421" name="AutoShape 165"/>
          <p:cNvSpPr>
            <a:spLocks noChangeArrowheads="1"/>
          </p:cNvSpPr>
          <p:nvPr/>
        </p:nvSpPr>
        <p:spPr bwMode="auto">
          <a:xfrm>
            <a:off x="655208" y="4495220"/>
            <a:ext cx="7939520" cy="2117725"/>
          </a:xfrm>
          <a:prstGeom prst="wedgeRectCallout">
            <a:avLst>
              <a:gd name="adj1" fmla="val 18259"/>
              <a:gd name="adj2" fmla="val -49625"/>
            </a:avLst>
          </a:prstGeom>
          <a:solidFill>
            <a:schemeClr val="bg1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数学期望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”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是历史上沿用下来的一个名词，可理解为在数学上对</a:t>
            </a:r>
            <a:r>
              <a:rPr lang="zh-CN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进行计算期望得到的值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即平均值 </a:t>
            </a:r>
          </a:p>
        </p:txBody>
      </p:sp>
      <p:sp>
        <p:nvSpPr>
          <p:cNvPr id="352422" name="WordArt 166"/>
          <p:cNvSpPr>
            <a:spLocks noChangeArrowheads="1" noChangeShapeType="1" noTextEdit="1"/>
          </p:cNvSpPr>
          <p:nvPr/>
        </p:nvSpPr>
        <p:spPr bwMode="auto">
          <a:xfrm>
            <a:off x="1936750" y="4564638"/>
            <a:ext cx="2284413" cy="417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“数学期望”</a:t>
            </a:r>
          </a:p>
        </p:txBody>
      </p:sp>
      <p:sp>
        <p:nvSpPr>
          <p:cNvPr id="352423" name="WordArt 167"/>
          <p:cNvSpPr>
            <a:spLocks noChangeArrowheads="1" noChangeShapeType="1" noTextEdit="1"/>
          </p:cNvSpPr>
          <p:nvPr/>
        </p:nvSpPr>
        <p:spPr bwMode="auto">
          <a:xfrm>
            <a:off x="4341818" y="4577338"/>
            <a:ext cx="4154482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(Expectation, Expected value)</a:t>
            </a:r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的由来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35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2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2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2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2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2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2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2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2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1000"/>
                                        <p:tgtEl>
                                          <p:spTgt spid="35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406" grpId="0"/>
      <p:bldP spid="352407" grpId="0"/>
      <p:bldP spid="352421" grpId="0" animBg="1"/>
      <p:bldP spid="352422" grpId="0" animBg="1"/>
      <p:bldP spid="3524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1" name="WordArt 111"/>
          <p:cNvSpPr>
            <a:spLocks noChangeArrowheads="1" noChangeShapeType="1" noTextEdit="1"/>
          </p:cNvSpPr>
          <p:nvPr/>
        </p:nvSpPr>
        <p:spPr bwMode="auto">
          <a:xfrm>
            <a:off x="838200" y="2884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68755" name="Group 115"/>
          <p:cNvGrpSpPr/>
          <p:nvPr/>
        </p:nvGrpSpPr>
        <p:grpSpPr bwMode="auto">
          <a:xfrm>
            <a:off x="0" y="549275"/>
            <a:ext cx="9131300" cy="946150"/>
            <a:chOff x="0" y="346"/>
            <a:chExt cx="5752" cy="596"/>
          </a:xfrm>
        </p:grpSpPr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0" y="346"/>
              <a:ext cx="5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某商店对某种家用电器的销售采用先使用后付款的方式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付款额根据使用寿命</a:t>
              </a:r>
              <a:r>
                <a:rPr lang="zh-CN" altLang="en-US" sz="7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来确定：</a:t>
              </a:r>
            </a:p>
          </p:txBody>
        </p:sp>
        <p:graphicFrame>
          <p:nvGraphicFramePr>
            <p:cNvPr id="368754" name="Object 114"/>
            <p:cNvGraphicFramePr>
              <a:graphicFrameLocks noChangeAspect="1"/>
            </p:cNvGraphicFramePr>
            <p:nvPr/>
          </p:nvGraphicFramePr>
          <p:xfrm>
            <a:off x="2884" y="691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518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691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56" name="WordArt 116"/>
          <p:cNvSpPr>
            <a:spLocks noChangeArrowheads="1" noChangeShapeType="1" noTextEdit="1"/>
          </p:cNvSpPr>
          <p:nvPr/>
        </p:nvSpPr>
        <p:spPr bwMode="auto">
          <a:xfrm>
            <a:off x="838200" y="682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68788" name="Group 148"/>
          <p:cNvGrpSpPr/>
          <p:nvPr/>
        </p:nvGrpSpPr>
        <p:grpSpPr bwMode="auto">
          <a:xfrm>
            <a:off x="1068388" y="1458913"/>
            <a:ext cx="7269163" cy="911225"/>
            <a:chOff x="649" y="895"/>
            <a:chExt cx="4579" cy="574"/>
          </a:xfrm>
        </p:grpSpPr>
        <p:graphicFrame>
          <p:nvGraphicFramePr>
            <p:cNvPr id="368757" name="Object 117"/>
            <p:cNvGraphicFramePr>
              <a:graphicFrameLocks noChangeAspect="1"/>
            </p:cNvGraphicFramePr>
            <p:nvPr/>
          </p:nvGraphicFramePr>
          <p:xfrm>
            <a:off x="649" y="895"/>
            <a:ext cx="4579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131200" imgH="8839200" progId="Equation.DSMT4">
                    <p:embed/>
                  </p:oleObj>
                </mc:Choice>
                <mc:Fallback>
                  <p:oleObj name="Equation" r:id="rId4" imgW="59131200" imgH="8839200" progId="Equation.DSMT4">
                    <p:embed/>
                    <p:pic>
                      <p:nvPicPr>
                        <p:cNvPr id="0" name="图片 518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895"/>
                          <a:ext cx="4579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6" name="Rectangle 146"/>
            <p:cNvSpPr>
              <a:spLocks noChangeArrowheads="1"/>
            </p:cNvSpPr>
            <p:nvPr/>
          </p:nvSpPr>
          <p:spPr bwMode="auto">
            <a:xfrm>
              <a:off x="824" y="946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寿命</a:t>
              </a:r>
              <a:r>
                <a:rPr lang="en-US" altLang="zh-CN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lang="en-US" altLang="zh-CN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368787" name="Rectangle 147"/>
            <p:cNvSpPr>
              <a:spLocks noChangeArrowheads="1"/>
            </p:cNvSpPr>
            <p:nvPr/>
          </p:nvSpPr>
          <p:spPr bwMode="auto">
            <a:xfrm>
              <a:off x="825" y="1179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付款</a:t>
              </a:r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元</a:t>
              </a:r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</p:grpSp>
      <p:grpSp>
        <p:nvGrpSpPr>
          <p:cNvPr id="368791" name="Group 151"/>
          <p:cNvGrpSpPr/>
          <p:nvPr/>
        </p:nvGrpSpPr>
        <p:grpSpPr bwMode="auto">
          <a:xfrm>
            <a:off x="-11113" y="2327275"/>
            <a:ext cx="9496426" cy="530225"/>
            <a:chOff x="-7" y="1466"/>
            <a:chExt cx="5982" cy="334"/>
          </a:xfrm>
        </p:grpSpPr>
        <p:sp>
          <p:nvSpPr>
            <p:cNvPr id="368741" name="Rectangle 101"/>
            <p:cNvSpPr>
              <a:spLocks noChangeArrowheads="1"/>
            </p:cNvSpPr>
            <p:nvPr/>
          </p:nvSpPr>
          <p:spPr bwMode="auto">
            <a:xfrm>
              <a:off x="1696" y="1473"/>
              <a:ext cx="4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试求该商店出售一台电器的平均收费额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8789" name="Object 149"/>
            <p:cNvGraphicFramePr>
              <a:graphicFrameLocks noChangeAspect="1"/>
            </p:cNvGraphicFramePr>
            <p:nvPr/>
          </p:nvGraphicFramePr>
          <p:xfrm>
            <a:off x="454" y="1523"/>
            <a:ext cx="1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16800" imgH="4267200" progId="Equation.DSMT4">
                    <p:embed/>
                  </p:oleObj>
                </mc:Choice>
                <mc:Fallback>
                  <p:oleObj name="Equation" r:id="rId6" imgW="20116800" imgH="4267200" progId="Equation.DSMT4">
                    <p:embed/>
                    <p:pic>
                      <p:nvPicPr>
                        <p:cNvPr id="0" name="图片 518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523"/>
                          <a:ext cx="1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0" name="Rectangle 150"/>
            <p:cNvSpPr>
              <a:spLocks noChangeArrowheads="1"/>
            </p:cNvSpPr>
            <p:nvPr/>
          </p:nvSpPr>
          <p:spPr bwMode="auto">
            <a:xfrm>
              <a:off x="-7" y="1466"/>
              <a:ext cx="7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假设</a:t>
              </a:r>
            </a:p>
          </p:txBody>
        </p:sp>
      </p:grpSp>
      <p:grpSp>
        <p:nvGrpSpPr>
          <p:cNvPr id="368799" name="Group 159"/>
          <p:cNvGrpSpPr/>
          <p:nvPr/>
        </p:nvGrpSpPr>
        <p:grpSpPr bwMode="auto">
          <a:xfrm>
            <a:off x="1362075" y="2774950"/>
            <a:ext cx="4886325" cy="519113"/>
            <a:chOff x="858" y="1748"/>
            <a:chExt cx="3078" cy="327"/>
          </a:xfrm>
        </p:grpSpPr>
        <p:sp>
          <p:nvSpPr>
            <p:cNvPr id="368683" name="Rectangle 43"/>
            <p:cNvSpPr>
              <a:spLocks noChangeArrowheads="1"/>
            </p:cNvSpPr>
            <p:nvPr/>
          </p:nvSpPr>
          <p:spPr bwMode="auto">
            <a:xfrm>
              <a:off x="858" y="1748"/>
              <a:ext cx="3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设出售一台电器的收费额为</a:t>
              </a:r>
            </a:p>
          </p:txBody>
        </p:sp>
        <p:graphicFrame>
          <p:nvGraphicFramePr>
            <p:cNvPr id="368792" name="Object 152"/>
            <p:cNvGraphicFramePr>
              <a:graphicFrameLocks noChangeAspect="1"/>
            </p:cNvGraphicFramePr>
            <p:nvPr/>
          </p:nvGraphicFramePr>
          <p:xfrm>
            <a:off x="3618" y="1823"/>
            <a:ext cx="2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3352800" progId="Equation.DSMT4">
                    <p:embed/>
                  </p:oleObj>
                </mc:Choice>
                <mc:Fallback>
                  <p:oleObj name="Equation" r:id="rId8" imgW="3352800" imgH="3352800" progId="Equation.DSMT4">
                    <p:embed/>
                    <p:pic>
                      <p:nvPicPr>
                        <p:cNvPr id="0" name="图片 518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823"/>
                          <a:ext cx="2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44" name="Object 104"/>
          <p:cNvGraphicFramePr>
            <a:graphicFrameLocks noChangeAspect="1"/>
          </p:cNvGraphicFramePr>
          <p:nvPr/>
        </p:nvGraphicFramePr>
        <p:xfrm>
          <a:off x="1327150" y="3421063"/>
          <a:ext cx="34369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99200" imgH="4267200" progId="Equation.DSMT4">
                  <p:embed/>
                </p:oleObj>
              </mc:Choice>
              <mc:Fallback>
                <p:oleObj name="Equation" r:id="rId10" imgW="31699200" imgH="4267200" progId="Equation.DSMT4">
                  <p:embed/>
                  <p:pic>
                    <p:nvPicPr>
                      <p:cNvPr id="0" name="图片 518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421063"/>
                        <a:ext cx="34369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5" name="Object 105"/>
          <p:cNvGraphicFramePr>
            <a:graphicFrameLocks noChangeAspect="1"/>
          </p:cNvGraphicFramePr>
          <p:nvPr/>
        </p:nvGraphicFramePr>
        <p:xfrm>
          <a:off x="1320800" y="3770313"/>
          <a:ext cx="72374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333600" imgH="7924800" progId="Equation.DSMT4">
                  <p:embed/>
                </p:oleObj>
              </mc:Choice>
              <mc:Fallback>
                <p:oleObj name="Equation" r:id="rId12" imgW="78333600" imgH="7924800" progId="Equation.DSMT4">
                  <p:embed/>
                  <p:pic>
                    <p:nvPicPr>
                      <p:cNvPr id="0" name="图片 518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70313"/>
                        <a:ext cx="72374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6" name="Object 106"/>
          <p:cNvGraphicFramePr>
            <a:graphicFrameLocks noChangeAspect="1"/>
          </p:cNvGraphicFramePr>
          <p:nvPr/>
        </p:nvGraphicFramePr>
        <p:xfrm>
          <a:off x="1323975" y="4343400"/>
          <a:ext cx="72167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638400" imgH="7924800" progId="Equation.DSMT4">
                  <p:embed/>
                </p:oleObj>
              </mc:Choice>
              <mc:Fallback>
                <p:oleObj name="Equation" r:id="rId14" imgW="78638400" imgH="7924800" progId="Equation.DSMT4">
                  <p:embed/>
                  <p:pic>
                    <p:nvPicPr>
                      <p:cNvPr id="0" name="图片 518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343400"/>
                        <a:ext cx="72167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7" name="Object 107"/>
          <p:cNvGraphicFramePr>
            <a:graphicFrameLocks noChangeAspect="1"/>
          </p:cNvGraphicFramePr>
          <p:nvPr/>
        </p:nvGraphicFramePr>
        <p:xfrm>
          <a:off x="1300163" y="4957763"/>
          <a:ext cx="68707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761600" imgH="7924800" progId="Equation.DSMT4">
                  <p:embed/>
                </p:oleObj>
              </mc:Choice>
              <mc:Fallback>
                <p:oleObj name="Equation" r:id="rId16" imgW="73761600" imgH="7924800" progId="Equation.DSMT4">
                  <p:embed/>
                  <p:pic>
                    <p:nvPicPr>
                      <p:cNvPr id="0" name="图片 518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957763"/>
                        <a:ext cx="68707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6" name="Object 156"/>
          <p:cNvGraphicFramePr>
            <a:graphicFrameLocks noChangeAspect="1"/>
          </p:cNvGraphicFramePr>
          <p:nvPr/>
        </p:nvGraphicFramePr>
        <p:xfrm>
          <a:off x="4640263" y="3303588"/>
          <a:ext cx="19827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288000" imgH="6096000" progId="Equation.DSMT4">
                  <p:embed/>
                </p:oleObj>
              </mc:Choice>
              <mc:Fallback>
                <p:oleObj name="Equation" r:id="rId18" imgW="18288000" imgH="6096000" progId="Equation.DSMT4">
                  <p:embed/>
                  <p:pic>
                    <p:nvPicPr>
                      <p:cNvPr id="0" name="图片 518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3303588"/>
                        <a:ext cx="19827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7" name="Object 157"/>
          <p:cNvGraphicFramePr>
            <a:graphicFrameLocks noChangeAspect="1"/>
          </p:cNvGraphicFramePr>
          <p:nvPr/>
        </p:nvGraphicFramePr>
        <p:xfrm>
          <a:off x="6521450" y="3430588"/>
          <a:ext cx="1320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92000" imgH="3657600" progId="Equation.DSMT4">
                  <p:embed/>
                </p:oleObj>
              </mc:Choice>
              <mc:Fallback>
                <p:oleObj name="Equation" r:id="rId20" imgW="12192000" imgH="3657600" progId="Equation.DSMT4">
                  <p:embed/>
                  <p:pic>
                    <p:nvPicPr>
                      <p:cNvPr id="0" name="图片 518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430588"/>
                        <a:ext cx="1320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8" name="Rectangle 158"/>
          <p:cNvSpPr>
            <a:spLocks noChangeArrowheads="1"/>
          </p:cNvSpPr>
          <p:nvPr/>
        </p:nvSpPr>
        <p:spPr bwMode="auto">
          <a:xfrm>
            <a:off x="5948363" y="2776538"/>
            <a:ext cx="221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频率函数为</a:t>
            </a:r>
          </a:p>
        </p:txBody>
      </p:sp>
      <p:graphicFrame>
        <p:nvGraphicFramePr>
          <p:cNvPr id="368805" name="Object 165"/>
          <p:cNvGraphicFramePr>
            <a:graphicFrameLocks noChangeAspect="1"/>
          </p:cNvGraphicFramePr>
          <p:nvPr/>
        </p:nvGraphicFramePr>
        <p:xfrm>
          <a:off x="2100263" y="5856288"/>
          <a:ext cx="44799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757600" imgH="8534400" progId="Equation.DSMT4">
                  <p:embed/>
                </p:oleObj>
              </mc:Choice>
              <mc:Fallback>
                <p:oleObj name="Equation" r:id="rId22" imgW="41757600" imgH="8534400" progId="Equation.DSMT4">
                  <p:embed/>
                  <p:pic>
                    <p:nvPicPr>
                      <p:cNvPr id="0" name="图片 518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5856288"/>
                        <a:ext cx="44799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6" name="Rectangle 166"/>
          <p:cNvSpPr>
            <a:spLocks noChangeArrowheads="1"/>
          </p:cNvSpPr>
          <p:nvPr/>
        </p:nvSpPr>
        <p:spPr bwMode="auto">
          <a:xfrm>
            <a:off x="34925" y="5387975"/>
            <a:ext cx="96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36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500"/>
                                        <p:tgtEl>
                                          <p:spTgt spid="3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500"/>
                                        <p:tgtEl>
                                          <p:spTgt spid="3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500"/>
                                        <p:tgtEl>
                                          <p:spTgt spid="3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6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6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6273 L 0.00035 -0.37755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68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1" grpId="0"/>
      <p:bldP spid="368756" grpId="0"/>
      <p:bldP spid="368798" grpId="0"/>
      <p:bldP spid="368806" grpId="0"/>
      <p:bldP spid="3688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1" name="WordArt 111"/>
          <p:cNvSpPr>
            <a:spLocks noChangeArrowheads="1" noChangeShapeType="1" noTextEdit="1"/>
          </p:cNvSpPr>
          <p:nvPr/>
        </p:nvSpPr>
        <p:spPr bwMode="auto">
          <a:xfrm>
            <a:off x="838200" y="2884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68755" name="Group 115"/>
          <p:cNvGrpSpPr/>
          <p:nvPr/>
        </p:nvGrpSpPr>
        <p:grpSpPr bwMode="auto">
          <a:xfrm>
            <a:off x="0" y="549275"/>
            <a:ext cx="9131300" cy="946150"/>
            <a:chOff x="0" y="346"/>
            <a:chExt cx="5752" cy="596"/>
          </a:xfrm>
        </p:grpSpPr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0" y="346"/>
              <a:ext cx="5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某商店对某种家用电器的销售采用先使用后付款的方式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付款额根据使用寿命</a:t>
              </a:r>
              <a:r>
                <a:rPr lang="zh-CN" altLang="en-US" sz="7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来确定：</a:t>
              </a:r>
            </a:p>
          </p:txBody>
        </p:sp>
        <p:graphicFrame>
          <p:nvGraphicFramePr>
            <p:cNvPr id="368754" name="Object 114"/>
            <p:cNvGraphicFramePr>
              <a:graphicFrameLocks noChangeAspect="1"/>
            </p:cNvGraphicFramePr>
            <p:nvPr/>
          </p:nvGraphicFramePr>
          <p:xfrm>
            <a:off x="2884" y="691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519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691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56" name="WordArt 116"/>
          <p:cNvSpPr>
            <a:spLocks noChangeArrowheads="1" noChangeShapeType="1" noTextEdit="1"/>
          </p:cNvSpPr>
          <p:nvPr/>
        </p:nvSpPr>
        <p:spPr bwMode="auto">
          <a:xfrm>
            <a:off x="838200" y="682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68788" name="Group 148"/>
          <p:cNvGrpSpPr/>
          <p:nvPr/>
        </p:nvGrpSpPr>
        <p:grpSpPr bwMode="auto">
          <a:xfrm>
            <a:off x="1068388" y="1458913"/>
            <a:ext cx="7269163" cy="911225"/>
            <a:chOff x="649" y="895"/>
            <a:chExt cx="4579" cy="574"/>
          </a:xfrm>
        </p:grpSpPr>
        <p:graphicFrame>
          <p:nvGraphicFramePr>
            <p:cNvPr id="368757" name="Object 117"/>
            <p:cNvGraphicFramePr>
              <a:graphicFrameLocks noChangeAspect="1"/>
            </p:cNvGraphicFramePr>
            <p:nvPr/>
          </p:nvGraphicFramePr>
          <p:xfrm>
            <a:off x="649" y="895"/>
            <a:ext cx="4579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131200" imgH="8839200" progId="Equation.DSMT4">
                    <p:embed/>
                  </p:oleObj>
                </mc:Choice>
                <mc:Fallback>
                  <p:oleObj name="Equation" r:id="rId4" imgW="59131200" imgH="8839200" progId="Equation.DSMT4">
                    <p:embed/>
                    <p:pic>
                      <p:nvPicPr>
                        <p:cNvPr id="0" name="图片 519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895"/>
                          <a:ext cx="4579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6" name="Rectangle 146"/>
            <p:cNvSpPr>
              <a:spLocks noChangeArrowheads="1"/>
            </p:cNvSpPr>
            <p:nvPr/>
          </p:nvSpPr>
          <p:spPr bwMode="auto">
            <a:xfrm>
              <a:off x="824" y="946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寿命</a:t>
              </a:r>
              <a:r>
                <a:rPr lang="en-US" altLang="zh-CN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lang="en-US" altLang="zh-CN" sz="20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368787" name="Rectangle 147"/>
            <p:cNvSpPr>
              <a:spLocks noChangeArrowheads="1"/>
            </p:cNvSpPr>
            <p:nvPr/>
          </p:nvSpPr>
          <p:spPr bwMode="auto">
            <a:xfrm>
              <a:off x="825" y="1179"/>
              <a:ext cx="9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付款</a:t>
              </a:r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元</a:t>
              </a:r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</p:grpSp>
      <p:grpSp>
        <p:nvGrpSpPr>
          <p:cNvPr id="368791" name="Group 151"/>
          <p:cNvGrpSpPr/>
          <p:nvPr/>
        </p:nvGrpSpPr>
        <p:grpSpPr bwMode="auto">
          <a:xfrm>
            <a:off x="-11113" y="2327275"/>
            <a:ext cx="9496426" cy="530225"/>
            <a:chOff x="-7" y="1466"/>
            <a:chExt cx="5982" cy="334"/>
          </a:xfrm>
        </p:grpSpPr>
        <p:sp>
          <p:nvSpPr>
            <p:cNvPr id="368741" name="Rectangle 101"/>
            <p:cNvSpPr>
              <a:spLocks noChangeArrowheads="1"/>
            </p:cNvSpPr>
            <p:nvPr/>
          </p:nvSpPr>
          <p:spPr bwMode="auto">
            <a:xfrm>
              <a:off x="1696" y="1473"/>
              <a:ext cx="4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试求该商店出售一台电器的平均收费额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8789" name="Object 149"/>
            <p:cNvGraphicFramePr>
              <a:graphicFrameLocks noChangeAspect="1"/>
            </p:cNvGraphicFramePr>
            <p:nvPr/>
          </p:nvGraphicFramePr>
          <p:xfrm>
            <a:off x="454" y="1523"/>
            <a:ext cx="1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16800" imgH="4267200" progId="Equation.DSMT4">
                    <p:embed/>
                  </p:oleObj>
                </mc:Choice>
                <mc:Fallback>
                  <p:oleObj name="Equation" r:id="rId6" imgW="20116800" imgH="4267200" progId="Equation.DSMT4">
                    <p:embed/>
                    <p:pic>
                      <p:nvPicPr>
                        <p:cNvPr id="0" name="图片 519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523"/>
                          <a:ext cx="1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0" name="Rectangle 150"/>
            <p:cNvSpPr>
              <a:spLocks noChangeArrowheads="1"/>
            </p:cNvSpPr>
            <p:nvPr/>
          </p:nvSpPr>
          <p:spPr bwMode="auto">
            <a:xfrm>
              <a:off x="-7" y="1466"/>
              <a:ext cx="7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假设</a:t>
              </a:r>
            </a:p>
          </p:txBody>
        </p:sp>
      </p:grpSp>
      <p:graphicFrame>
        <p:nvGraphicFramePr>
          <p:cNvPr id="37" name="Object 168"/>
          <p:cNvGraphicFramePr>
            <a:graphicFrameLocks noChangeAspect="1"/>
          </p:cNvGraphicFramePr>
          <p:nvPr/>
        </p:nvGraphicFramePr>
        <p:xfrm>
          <a:off x="229465" y="4079447"/>
          <a:ext cx="38909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47200" imgH="8229600" progId="Equation.DSMT4">
                  <p:embed/>
                </p:oleObj>
              </mc:Choice>
              <mc:Fallback>
                <p:oleObj name="Equation" r:id="rId8" imgW="34747200" imgH="8229600" progId="Equation.DSMT4">
                  <p:embed/>
                  <p:pic>
                    <p:nvPicPr>
                      <p:cNvPr id="0" name="图片 519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65" y="4079447"/>
                        <a:ext cx="38909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9"/>
          <p:cNvGraphicFramePr>
            <a:graphicFrameLocks noChangeAspect="1"/>
          </p:cNvGraphicFramePr>
          <p:nvPr/>
        </p:nvGraphicFramePr>
        <p:xfrm>
          <a:off x="1537565" y="5046235"/>
          <a:ext cx="76009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552800" imgH="3657600" progId="Equation.DSMT4">
                  <p:embed/>
                </p:oleObj>
              </mc:Choice>
              <mc:Fallback>
                <p:oleObj name="Equation" r:id="rId10" imgW="79552800" imgH="3657600" progId="Equation.DSMT4">
                  <p:embed/>
                  <p:pic>
                    <p:nvPicPr>
                      <p:cNvPr id="0" name="图片 519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65" y="5046235"/>
                        <a:ext cx="76009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71"/>
          <p:cNvGraphicFramePr>
            <a:graphicFrameLocks noChangeAspect="1"/>
          </p:cNvGraphicFramePr>
          <p:nvPr/>
        </p:nvGraphicFramePr>
        <p:xfrm>
          <a:off x="1559790" y="5541535"/>
          <a:ext cx="1384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0" imgH="3657600" progId="Equation.DSMT4">
                  <p:embed/>
                </p:oleObj>
              </mc:Choice>
              <mc:Fallback>
                <p:oleObj name="Equation" r:id="rId12" imgW="13716000" imgH="3657600" progId="Equation.DSMT4">
                  <p:embed/>
                  <p:pic>
                    <p:nvPicPr>
                      <p:cNvPr id="0" name="图片 519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790" y="5541535"/>
                        <a:ext cx="1384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174"/>
          <p:cNvGrpSpPr/>
          <p:nvPr/>
        </p:nvGrpSpPr>
        <p:grpSpPr bwMode="auto">
          <a:xfrm>
            <a:off x="58015" y="5901892"/>
            <a:ext cx="7886700" cy="523875"/>
            <a:chOff x="32" y="3523"/>
            <a:chExt cx="4968" cy="330"/>
          </a:xfrm>
        </p:grpSpPr>
        <p:sp>
          <p:nvSpPr>
            <p:cNvPr id="41" name="Rectangle 172"/>
            <p:cNvSpPr>
              <a:spLocks noChangeArrowheads="1"/>
            </p:cNvSpPr>
            <p:nvPr/>
          </p:nvSpPr>
          <p:spPr bwMode="auto">
            <a:xfrm>
              <a:off x="32" y="3523"/>
              <a:ext cx="4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即商店出售一台电器平均收费额为       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2" name="Object 173"/>
            <p:cNvGraphicFramePr>
              <a:graphicFrameLocks noChangeAspect="1"/>
            </p:cNvGraphicFramePr>
            <p:nvPr/>
          </p:nvGraphicFramePr>
          <p:xfrm>
            <a:off x="3492" y="3585"/>
            <a:ext cx="71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277600" imgH="3657600" progId="Equation.DSMT4">
                    <p:embed/>
                  </p:oleObj>
                </mc:Choice>
                <mc:Fallback>
                  <p:oleObj name="Equation" r:id="rId14" imgW="11277600" imgH="3657600" progId="Equation.DSMT4">
                    <p:embed/>
                    <p:pic>
                      <p:nvPicPr>
                        <p:cNvPr id="0" name="图片 519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3585"/>
                          <a:ext cx="71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00263" y="3246692"/>
          <a:ext cx="44799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757600" imgH="8534400" progId="Equation.DSMT4">
                  <p:embed/>
                </p:oleObj>
              </mc:Choice>
              <mc:Fallback>
                <p:oleObj name="Equation" r:id="rId16" imgW="41757600" imgH="853440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246692"/>
                        <a:ext cx="44799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159"/>
          <p:cNvGrpSpPr/>
          <p:nvPr/>
        </p:nvGrpSpPr>
        <p:grpSpPr bwMode="auto">
          <a:xfrm>
            <a:off x="1362075" y="2774950"/>
            <a:ext cx="4886325" cy="519113"/>
            <a:chOff x="858" y="1748"/>
            <a:chExt cx="3078" cy="327"/>
          </a:xfrm>
        </p:grpSpPr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858" y="1748"/>
              <a:ext cx="3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设出售一台电器的收费额为</a:t>
              </a:r>
            </a:p>
          </p:txBody>
        </p:sp>
        <p:graphicFrame>
          <p:nvGraphicFramePr>
            <p:cNvPr id="46" name="Object 152"/>
            <p:cNvGraphicFramePr>
              <a:graphicFrameLocks noChangeAspect="1"/>
            </p:cNvGraphicFramePr>
            <p:nvPr/>
          </p:nvGraphicFramePr>
          <p:xfrm>
            <a:off x="3618" y="1823"/>
            <a:ext cx="2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2800" imgH="3352800" progId="Equation.DSMT4">
                    <p:embed/>
                  </p:oleObj>
                </mc:Choice>
                <mc:Fallback>
                  <p:oleObj name="Equation" r:id="rId18" imgW="3352800" imgH="3352800" progId="Equation.DSMT4">
                    <p:embed/>
                    <p:pic>
                      <p:nvPicPr>
                        <p:cNvPr id="0" name="图片 519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823"/>
                          <a:ext cx="2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158"/>
          <p:cNvSpPr>
            <a:spLocks noChangeArrowheads="1"/>
          </p:cNvSpPr>
          <p:nvPr/>
        </p:nvSpPr>
        <p:spPr bwMode="auto">
          <a:xfrm>
            <a:off x="5948363" y="2776538"/>
            <a:ext cx="221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频率函数为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67" name="WordArt 19"/>
          <p:cNvSpPr>
            <a:spLocks noChangeArrowheads="1" noChangeShapeType="1" noTextEdit="1"/>
          </p:cNvSpPr>
          <p:nvPr/>
        </p:nvSpPr>
        <p:spPr bwMode="auto">
          <a:xfrm>
            <a:off x="1063625" y="1233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1668" name="WordArt 20"/>
          <p:cNvSpPr>
            <a:spLocks noChangeArrowheads="1" noChangeShapeType="1" noTextEdit="1"/>
          </p:cNvSpPr>
          <p:nvPr/>
        </p:nvSpPr>
        <p:spPr bwMode="auto">
          <a:xfrm>
            <a:off x="1063625" y="7588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11671" name="Group 23"/>
          <p:cNvGrpSpPr/>
          <p:nvPr/>
        </p:nvGrpSpPr>
        <p:grpSpPr bwMode="auto">
          <a:xfrm>
            <a:off x="1630363" y="612775"/>
            <a:ext cx="4035424" cy="533400"/>
            <a:chOff x="1035" y="346"/>
            <a:chExt cx="2542" cy="336"/>
          </a:xfrm>
        </p:grpSpPr>
        <p:graphicFrame>
          <p:nvGraphicFramePr>
            <p:cNvPr id="411670" name="Object 22"/>
            <p:cNvGraphicFramePr>
              <a:graphicFrameLocks noChangeAspect="1"/>
            </p:cNvGraphicFramePr>
            <p:nvPr/>
          </p:nvGraphicFramePr>
          <p:xfrm>
            <a:off x="1311" y="405"/>
            <a:ext cx="205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517600" imgH="4267200" progId="Equation.DSMT4">
                    <p:embed/>
                  </p:oleObj>
                </mc:Choice>
                <mc:Fallback>
                  <p:oleObj name="Equation" r:id="rId3" imgW="265176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405"/>
                          <a:ext cx="205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78" y="346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</a:p>
          </p:txBody>
        </p:sp>
        <p:sp>
          <p:nvSpPr>
            <p:cNvPr id="411669" name="Rectangle 21"/>
            <p:cNvSpPr>
              <a:spLocks noChangeArrowheads="1"/>
            </p:cNvSpPr>
            <p:nvPr/>
          </p:nvSpPr>
          <p:spPr bwMode="auto">
            <a:xfrm>
              <a:off x="1035" y="355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aphicFrame>
        <p:nvGraphicFramePr>
          <p:cNvPr id="411672" name="Object 24"/>
          <p:cNvGraphicFramePr>
            <a:graphicFrameLocks noChangeAspect="1"/>
          </p:cNvGraphicFramePr>
          <p:nvPr/>
        </p:nvGraphicFramePr>
        <p:xfrm>
          <a:off x="2190750" y="1536700"/>
          <a:ext cx="54530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062400" imgH="7315200" progId="Equation.DSMT4">
                  <p:embed/>
                </p:oleObj>
              </mc:Choice>
              <mc:Fallback>
                <p:oleObj name="Equation" r:id="rId5" imgW="42062400" imgH="7315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536700"/>
                        <a:ext cx="54530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74" name="Group 26"/>
          <p:cNvGrpSpPr/>
          <p:nvPr/>
        </p:nvGrpSpPr>
        <p:grpSpPr bwMode="auto">
          <a:xfrm>
            <a:off x="1639888" y="1119188"/>
            <a:ext cx="2754312" cy="519112"/>
            <a:chOff x="1033" y="705"/>
            <a:chExt cx="1735" cy="327"/>
          </a:xfrm>
        </p:grpSpPr>
        <p:sp>
          <p:nvSpPr>
            <p:cNvPr id="411650" name="Rectangle 2"/>
            <p:cNvSpPr>
              <a:spLocks noChangeArrowheads="1"/>
            </p:cNvSpPr>
            <p:nvPr/>
          </p:nvSpPr>
          <p:spPr bwMode="auto">
            <a:xfrm>
              <a:off x="1242" y="705"/>
              <a:ext cx="1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11673" name="Object 25"/>
            <p:cNvGraphicFramePr>
              <a:graphicFrameLocks noChangeAspect="1"/>
            </p:cNvGraphicFramePr>
            <p:nvPr/>
          </p:nvGraphicFramePr>
          <p:xfrm>
            <a:off x="1033" y="779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62400" imgH="3352800" progId="Equation.DSMT4">
                    <p:embed/>
                  </p:oleObj>
                </mc:Choice>
                <mc:Fallback>
                  <p:oleObj name="Equation" r:id="rId7" imgW="3962400" imgH="3352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779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76" name="Group 28"/>
          <p:cNvGrpSpPr/>
          <p:nvPr/>
        </p:nvGrpSpPr>
        <p:grpSpPr bwMode="auto">
          <a:xfrm>
            <a:off x="247650" y="2251075"/>
            <a:ext cx="2886075" cy="519113"/>
            <a:chOff x="276" y="1450"/>
            <a:chExt cx="1818" cy="327"/>
          </a:xfrm>
        </p:grpSpPr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720" y="1450"/>
              <a:ext cx="1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的均值为</a:t>
              </a:r>
            </a:p>
          </p:txBody>
        </p:sp>
        <p:graphicFrame>
          <p:nvGraphicFramePr>
            <p:cNvPr id="411675" name="Object 27"/>
            <p:cNvGraphicFramePr>
              <a:graphicFrameLocks noChangeAspect="1"/>
            </p:cNvGraphicFramePr>
            <p:nvPr/>
          </p:nvGraphicFramePr>
          <p:xfrm>
            <a:off x="276" y="1539"/>
            <a:ext cx="54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010400" imgH="3352800" progId="Equation.DSMT4">
                    <p:embed/>
                  </p:oleObj>
                </mc:Choice>
                <mc:Fallback>
                  <p:oleObj name="Equation" r:id="rId9" imgW="7010400" imgH="3352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539"/>
                          <a:ext cx="54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77" name="Object 29"/>
          <p:cNvGraphicFramePr>
            <a:graphicFrameLocks noChangeAspect="1"/>
          </p:cNvGraphicFramePr>
          <p:nvPr/>
        </p:nvGraphicFramePr>
        <p:xfrm>
          <a:off x="1611313" y="2690813"/>
          <a:ext cx="39703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089600" imgH="7924800" progId="Equation.DSMT4">
                  <p:embed/>
                </p:oleObj>
              </mc:Choice>
              <mc:Fallback>
                <p:oleObj name="Equation" r:id="rId11" imgW="31089600" imgH="7924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690813"/>
                        <a:ext cx="39703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8" name="Object 30"/>
          <p:cNvGraphicFramePr>
            <a:graphicFrameLocks noChangeAspect="1"/>
          </p:cNvGraphicFramePr>
          <p:nvPr/>
        </p:nvGraphicFramePr>
        <p:xfrm>
          <a:off x="2624138" y="3582988"/>
          <a:ext cx="2500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897600" imgH="8229600" progId="Equation.DSMT4">
                  <p:embed/>
                </p:oleObj>
              </mc:Choice>
              <mc:Fallback>
                <p:oleObj name="Equation" r:id="rId13" imgW="18897600" imgH="8229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582988"/>
                        <a:ext cx="2500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9" name="Object 31"/>
          <p:cNvGraphicFramePr>
            <a:graphicFrameLocks noChangeAspect="1"/>
          </p:cNvGraphicFramePr>
          <p:nvPr/>
        </p:nvGraphicFramePr>
        <p:xfrm>
          <a:off x="2605088" y="4645025"/>
          <a:ext cx="3206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384000" imgH="8229600" progId="Equation.DSMT4">
                  <p:embed/>
                </p:oleObj>
              </mc:Choice>
              <mc:Fallback>
                <p:oleObj name="Equation" r:id="rId15" imgW="24384000" imgH="8229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645025"/>
                        <a:ext cx="3206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0" name="Object 32"/>
          <p:cNvGraphicFramePr>
            <a:graphicFrameLocks noChangeAspect="1"/>
          </p:cNvGraphicFramePr>
          <p:nvPr/>
        </p:nvGraphicFramePr>
        <p:xfrm>
          <a:off x="2598738" y="5519738"/>
          <a:ext cx="25701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897600" imgH="7924800" progId="Equation.DSMT4">
                  <p:embed/>
                </p:oleObj>
              </mc:Choice>
              <mc:Fallback>
                <p:oleObj name="Equation" r:id="rId17" imgW="18897600" imgH="7924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519738"/>
                        <a:ext cx="25701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1" name="Object 33"/>
          <p:cNvGraphicFramePr>
            <a:graphicFrameLocks noChangeAspect="1"/>
          </p:cNvGraphicFramePr>
          <p:nvPr/>
        </p:nvGraphicFramePr>
        <p:xfrm>
          <a:off x="5168900" y="5707063"/>
          <a:ext cx="2697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812000" imgH="4267200" progId="Equation.DSMT4">
                  <p:embed/>
                </p:oleObj>
              </mc:Choice>
              <mc:Fallback>
                <p:oleObj name="Equation" r:id="rId19" imgW="19812000" imgH="4267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707063"/>
                        <a:ext cx="2697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83" name="Group 35"/>
          <p:cNvGrpSpPr/>
          <p:nvPr/>
        </p:nvGrpSpPr>
        <p:grpSpPr bwMode="auto">
          <a:xfrm>
            <a:off x="5926138" y="4384675"/>
            <a:ext cx="1689100" cy="531813"/>
            <a:chOff x="3574" y="2455"/>
            <a:chExt cx="1064" cy="335"/>
          </a:xfrm>
        </p:grpSpPr>
        <p:sp>
          <p:nvSpPr>
            <p:cNvPr id="411662" name="AutoShape 14"/>
            <p:cNvSpPr>
              <a:spLocks noChangeArrowheads="1"/>
            </p:cNvSpPr>
            <p:nvPr/>
          </p:nvSpPr>
          <p:spPr bwMode="auto">
            <a:xfrm>
              <a:off x="3574" y="2455"/>
              <a:ext cx="1064" cy="335"/>
            </a:xfrm>
            <a:prstGeom prst="wedgeRectCallout">
              <a:avLst>
                <a:gd name="adj1" fmla="val -71148"/>
                <a:gd name="adj2" fmla="val 47014"/>
              </a:avLst>
            </a:prstGeom>
            <a:solidFill>
              <a:schemeClr val="bg1"/>
            </a:solidFill>
            <a:ln w="12700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令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1682" name="Object 34"/>
            <p:cNvGraphicFramePr>
              <a:graphicFrameLocks noChangeAspect="1"/>
            </p:cNvGraphicFramePr>
            <p:nvPr/>
          </p:nvGraphicFramePr>
          <p:xfrm>
            <a:off x="3845" y="2517"/>
            <a:ext cx="74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22300" imgH="203200" progId="Equation.DSMT4">
                    <p:embed/>
                  </p:oleObj>
                </mc:Choice>
                <mc:Fallback>
                  <p:oleObj name="Equation" r:id="rId21" imgW="622300" imgH="203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2517"/>
                          <a:ext cx="74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1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7" grpId="0"/>
      <p:bldP spid="411668" grpId="0"/>
    </p:bldLst>
  </p:timing>
</p:sld>
</file>

<file path=ppt/theme/theme1.xml><?xml version="1.0" encoding="utf-8"?>
<a:theme xmlns:a="http://schemas.openxmlformats.org/drawingml/2006/main" name="JP_简洁教案">
  <a:themeElements>
    <a:clrScheme name="JP_简洁教案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2"/>
          </a:solidFill>
          <a:prstDash val="solid"/>
          <a:round/>
          <a:headEnd type="stealth" w="lg" len="lg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2"/>
          </a:solidFill>
          <a:prstDash val="solid"/>
          <a:round/>
          <a:headEnd type="stealth" w="lg" len="lg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91440" bIns="45720" numCol="1" anchor="ctr" anchorCtr="1" compatLnSpc="1">
        <a:spAutoFit/>
      </a:bodyPr>
      <a:lstStyle>
        <a:defPPr marL="538480" marR="0" indent="1809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91440" bIns="45720" numCol="1" anchor="ctr" anchorCtr="1" compatLnSpc="1">
        <a:spAutoFit/>
      </a:bodyPr>
      <a:lstStyle>
        <a:defPPr marL="538480" marR="0" indent="1809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257</TotalTime>
  <Words>1320</Words>
  <Application>Microsoft Office PowerPoint</Application>
  <PresentationFormat>全屏显示(4:3)</PresentationFormat>
  <Paragraphs>286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Arial</vt:lpstr>
      <vt:lpstr>Tahoma</vt:lpstr>
      <vt:lpstr>Times New Roman</vt:lpstr>
      <vt:lpstr>Verdana</vt:lpstr>
      <vt:lpstr>Wingdings</vt:lpstr>
      <vt:lpstr>JP_简洁教案</vt:lpstr>
      <vt:lpstr>Profile</vt:lpstr>
      <vt:lpstr>剪辑</vt:lpstr>
      <vt:lpstr>Equation</vt:lpstr>
      <vt:lpstr>Microsoft Equation 3.0</vt:lpstr>
      <vt:lpstr>Microsoft Word 97 - 2003 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1377</cp:revision>
  <dcterms:created xsi:type="dcterms:W3CDTF">1999-06-22T01:41:00Z</dcterms:created>
  <dcterms:modified xsi:type="dcterms:W3CDTF">2022-11-07T01:20:15Z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C4A26D077687474F818E78C22DD653B6</vt:lpwstr>
  </property>
</Properties>
</file>