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534" r:id="rId2"/>
    <p:sldId id="535" r:id="rId3"/>
    <p:sldId id="536" r:id="rId4"/>
    <p:sldId id="414" r:id="rId5"/>
    <p:sldId id="537" r:id="rId6"/>
    <p:sldId id="455" r:id="rId7"/>
    <p:sldId id="454" r:id="rId8"/>
    <p:sldId id="456" r:id="rId9"/>
    <p:sldId id="519" r:id="rId10"/>
    <p:sldId id="538" r:id="rId11"/>
    <p:sldId id="539" r:id="rId12"/>
    <p:sldId id="540" r:id="rId13"/>
    <p:sldId id="289" r:id="rId14"/>
    <p:sldId id="261" r:id="rId15"/>
    <p:sldId id="481" r:id="rId16"/>
    <p:sldId id="547" r:id="rId17"/>
    <p:sldId id="493" r:id="rId18"/>
    <p:sldId id="292" r:id="rId19"/>
    <p:sldId id="482" r:id="rId20"/>
    <p:sldId id="260" r:id="rId21"/>
    <p:sldId id="543" r:id="rId22"/>
    <p:sldId id="544" r:id="rId23"/>
    <p:sldId id="545" r:id="rId24"/>
    <p:sldId id="546" r:id="rId25"/>
    <p:sldId id="520" r:id="rId26"/>
    <p:sldId id="521" r:id="rId27"/>
    <p:sldId id="522" r:id="rId28"/>
    <p:sldId id="515" r:id="rId29"/>
    <p:sldId id="518" r:id="rId30"/>
    <p:sldId id="516" r:id="rId31"/>
    <p:sldId id="517" r:id="rId32"/>
    <p:sldId id="276" r:id="rId33"/>
    <p:sldId id="277" r:id="rId34"/>
    <p:sldId id="496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9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FFFFFF"/>
    <a:srgbClr val="FFFF00"/>
    <a:srgbClr val="000099"/>
    <a:srgbClr val="FF9933"/>
    <a:srgbClr val="FFCC00"/>
    <a:srgbClr val="00FFCC"/>
    <a:srgbClr val="000048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8" autoAdjust="0"/>
    <p:restoredTop sz="91158" autoAdjust="0"/>
  </p:normalViewPr>
  <p:slideViewPr>
    <p:cSldViewPr snapToGrid="0" showGuides="1">
      <p:cViewPr varScale="1">
        <p:scale>
          <a:sx n="57" d="100"/>
          <a:sy n="57" d="100"/>
        </p:scale>
        <p:origin x="1616" y="44"/>
      </p:cViewPr>
      <p:guideLst>
        <p:guide orient="horz" pos="4319"/>
        <p:guide pos="29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notesViewPr>
    <p:cSldViewPr snapToGrid="0" showGuides="1">
      <p:cViewPr varScale="1">
        <p:scale>
          <a:sx n="56" d="100"/>
          <a:sy n="56" d="100"/>
        </p:scale>
        <p:origin x="-2880" y="-96"/>
      </p:cViewPr>
      <p:guideLst>
        <p:guide orient="horz" pos="2880"/>
        <p:guide pos="218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F92A353D-18C3-4143-B2F9-558B7180B90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A353D-18C3-4143-B2F9-558B7180B90A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教材符号为</a:t>
            </a:r>
            <a:r>
              <a:rPr lang="en-US" altLang="zh-CN" dirty="0" err="1"/>
              <a:t>Var</a:t>
            </a:r>
            <a:r>
              <a:rPr lang="en-US" altLang="zh-CN" dirty="0"/>
              <a:t>(X)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A353D-18C3-4143-B2F9-558B7180B90A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8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69001" name="Rectangle 9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0099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005" name="Rectangle 13"/>
          <p:cNvSpPr>
            <a:spLocks noChangeArrowheads="1"/>
          </p:cNvSpPr>
          <p:nvPr userDrawn="1"/>
        </p:nvSpPr>
        <p:spPr bwMode="auto">
          <a:xfrm>
            <a:off x="7531100" y="2286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fld id="{6D155AB8-D24F-4C04-BC6A-F7E2C7ACAB02}" type="slidenum">
              <a:rPr kumimoji="1" lang="en-US" altLang="zh-CN" sz="1000" b="1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kumimoji="1" lang="en-US" altLang="zh-CN" sz="10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9012" name="Rectangle 20"/>
          <p:cNvSpPr>
            <a:spLocks noChangeArrowheads="1"/>
          </p:cNvSpPr>
          <p:nvPr userDrawn="1"/>
        </p:nvSpPr>
        <p:spPr bwMode="auto">
          <a:xfrm>
            <a:off x="2623460" y="-19050"/>
            <a:ext cx="35890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000099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§2  </a:t>
            </a:r>
            <a:r>
              <a:rPr kumimoji="1" lang="zh-CN" altLang="en-US" sz="2800" b="1" dirty="0">
                <a:solidFill>
                  <a:srgbClr val="000099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方差和标准差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42.wmf"/><Relationship Id="rId7" Type="http://schemas.openxmlformats.org/officeDocument/2006/relationships/image" Target="../media/image44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46.e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4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5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56.emf"/><Relationship Id="rId18" Type="http://schemas.openxmlformats.org/officeDocument/2006/relationships/oleObject" Target="../embeddings/oleObject75.bin"/><Relationship Id="rId3" Type="http://schemas.openxmlformats.org/officeDocument/2006/relationships/image" Target="../media/image51.emf"/><Relationship Id="rId21" Type="http://schemas.openxmlformats.org/officeDocument/2006/relationships/image" Target="../media/image60.emf"/><Relationship Id="rId7" Type="http://schemas.openxmlformats.org/officeDocument/2006/relationships/image" Target="../media/image53.e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58.emf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55.emf"/><Relationship Id="rId5" Type="http://schemas.openxmlformats.org/officeDocument/2006/relationships/image" Target="../media/image52.emf"/><Relationship Id="rId15" Type="http://schemas.openxmlformats.org/officeDocument/2006/relationships/image" Target="../media/image57.emf"/><Relationship Id="rId23" Type="http://schemas.openxmlformats.org/officeDocument/2006/relationships/image" Target="../media/image61.e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59.e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4.emf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77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wmf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0.bin"/><Relationship Id="rId39" Type="http://schemas.openxmlformats.org/officeDocument/2006/relationships/image" Target="../media/image80.emf"/><Relationship Id="rId21" Type="http://schemas.openxmlformats.org/officeDocument/2006/relationships/image" Target="../media/image71.emf"/><Relationship Id="rId34" Type="http://schemas.openxmlformats.org/officeDocument/2006/relationships/oleObject" Target="../embeddings/oleObject94.bin"/><Relationship Id="rId7" Type="http://schemas.openxmlformats.org/officeDocument/2006/relationships/image" Target="../media/image64.e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69.wmf"/><Relationship Id="rId25" Type="http://schemas.openxmlformats.org/officeDocument/2006/relationships/image" Target="../media/image73.wmf"/><Relationship Id="rId33" Type="http://schemas.openxmlformats.org/officeDocument/2006/relationships/image" Target="../media/image77.emf"/><Relationship Id="rId38" Type="http://schemas.openxmlformats.org/officeDocument/2006/relationships/oleObject" Target="../embeddings/oleObject96.bin"/><Relationship Id="rId2" Type="http://schemas.openxmlformats.org/officeDocument/2006/relationships/oleObject" Target="../embeddings/oleObject78.bin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29" Type="http://schemas.openxmlformats.org/officeDocument/2006/relationships/image" Target="../media/image75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66.emf"/><Relationship Id="rId24" Type="http://schemas.openxmlformats.org/officeDocument/2006/relationships/oleObject" Target="../embeddings/oleObject89.bin"/><Relationship Id="rId32" Type="http://schemas.openxmlformats.org/officeDocument/2006/relationships/oleObject" Target="../embeddings/oleObject93.bin"/><Relationship Id="rId37" Type="http://schemas.openxmlformats.org/officeDocument/2006/relationships/image" Target="../media/image79.emf"/><Relationship Id="rId5" Type="http://schemas.openxmlformats.org/officeDocument/2006/relationships/image" Target="../media/image63.emf"/><Relationship Id="rId15" Type="http://schemas.openxmlformats.org/officeDocument/2006/relationships/image" Target="../media/image68.emf"/><Relationship Id="rId23" Type="http://schemas.openxmlformats.org/officeDocument/2006/relationships/image" Target="../media/image72.emf"/><Relationship Id="rId28" Type="http://schemas.openxmlformats.org/officeDocument/2006/relationships/oleObject" Target="../embeddings/oleObject91.bin"/><Relationship Id="rId36" Type="http://schemas.openxmlformats.org/officeDocument/2006/relationships/oleObject" Target="../embeddings/oleObject95.bin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70.emf"/><Relationship Id="rId31" Type="http://schemas.openxmlformats.org/officeDocument/2006/relationships/image" Target="../media/image76.e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65.e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image" Target="../media/image74.emf"/><Relationship Id="rId30" Type="http://schemas.openxmlformats.org/officeDocument/2006/relationships/oleObject" Target="../embeddings/oleObject92.bin"/><Relationship Id="rId35" Type="http://schemas.openxmlformats.org/officeDocument/2006/relationships/image" Target="../media/image78.emf"/><Relationship Id="rId8" Type="http://schemas.openxmlformats.org/officeDocument/2006/relationships/oleObject" Target="../embeddings/oleObject81.bin"/><Relationship Id="rId3" Type="http://schemas.openxmlformats.org/officeDocument/2006/relationships/image" Target="../media/image6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86.emf"/><Relationship Id="rId18" Type="http://schemas.openxmlformats.org/officeDocument/2006/relationships/oleObject" Target="../embeddings/oleObject105.bin"/><Relationship Id="rId3" Type="http://schemas.openxmlformats.org/officeDocument/2006/relationships/image" Target="../media/image81.emf"/><Relationship Id="rId21" Type="http://schemas.openxmlformats.org/officeDocument/2006/relationships/image" Target="../media/image90.emf"/><Relationship Id="rId7" Type="http://schemas.openxmlformats.org/officeDocument/2006/relationships/image" Target="../media/image83.e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88.emf"/><Relationship Id="rId2" Type="http://schemas.openxmlformats.org/officeDocument/2006/relationships/oleObject" Target="../embeddings/oleObject97.bin"/><Relationship Id="rId16" Type="http://schemas.openxmlformats.org/officeDocument/2006/relationships/oleObject" Target="../embeddings/oleObject104.bin"/><Relationship Id="rId20" Type="http://schemas.openxmlformats.org/officeDocument/2006/relationships/oleObject" Target="../embeddings/oleObject10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5" Type="http://schemas.openxmlformats.org/officeDocument/2006/relationships/image" Target="../media/image87.emf"/><Relationship Id="rId23" Type="http://schemas.openxmlformats.org/officeDocument/2006/relationships/image" Target="../media/image91.emf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89.e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84.emf"/><Relationship Id="rId14" Type="http://schemas.openxmlformats.org/officeDocument/2006/relationships/oleObject" Target="../embeddings/oleObject103.bin"/><Relationship Id="rId22" Type="http://schemas.openxmlformats.org/officeDocument/2006/relationships/oleObject" Target="../embeddings/oleObject10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4.w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10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00.emf"/><Relationship Id="rId3" Type="http://schemas.openxmlformats.org/officeDocument/2006/relationships/image" Target="../media/image95.emf"/><Relationship Id="rId7" Type="http://schemas.openxmlformats.org/officeDocument/2006/relationships/image" Target="../media/image97.emf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102.emf"/><Relationship Id="rId2" Type="http://schemas.openxmlformats.org/officeDocument/2006/relationships/oleObject" Target="../embeddings/oleObject111.bin"/><Relationship Id="rId16" Type="http://schemas.openxmlformats.org/officeDocument/2006/relationships/oleObject" Target="../embeddings/oleObject1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99.emf"/><Relationship Id="rId5" Type="http://schemas.openxmlformats.org/officeDocument/2006/relationships/image" Target="../media/image96.emf"/><Relationship Id="rId15" Type="http://schemas.openxmlformats.org/officeDocument/2006/relationships/image" Target="../media/image101.e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98.emf"/><Relationship Id="rId14" Type="http://schemas.openxmlformats.org/officeDocument/2006/relationships/oleObject" Target="../embeddings/oleObject11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22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21.bin"/><Relationship Id="rId2" Type="http://schemas.openxmlformats.org/officeDocument/2006/relationships/audio" Target="../media/audio1.wav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20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9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7" Type="http://schemas.openxmlformats.org/officeDocument/2006/relationships/image" Target="../media/image105.e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1.bin"/><Relationship Id="rId5" Type="http://schemas.openxmlformats.org/officeDocument/2006/relationships/image" Target="../media/image104.emf"/><Relationship Id="rId4" Type="http://schemas.openxmlformats.org/officeDocument/2006/relationships/oleObject" Target="../embeddings/oleObject12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.wmf"/><Relationship Id="rId18" Type="http://schemas.openxmlformats.org/officeDocument/2006/relationships/oleObject" Target="../embeddings/oleObject130.bin"/><Relationship Id="rId26" Type="http://schemas.openxmlformats.org/officeDocument/2006/relationships/oleObject" Target="../embeddings/oleObject134.bin"/><Relationship Id="rId3" Type="http://schemas.openxmlformats.org/officeDocument/2006/relationships/image" Target="../media/image110.emf"/><Relationship Id="rId21" Type="http://schemas.openxmlformats.org/officeDocument/2006/relationships/image" Target="../media/image119.emf"/><Relationship Id="rId7" Type="http://schemas.openxmlformats.org/officeDocument/2006/relationships/image" Target="../media/image112.e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17.wmf"/><Relationship Id="rId25" Type="http://schemas.openxmlformats.org/officeDocument/2006/relationships/image" Target="../media/image121.wmf"/><Relationship Id="rId33" Type="http://schemas.openxmlformats.org/officeDocument/2006/relationships/image" Target="../media/image125.wmf"/><Relationship Id="rId2" Type="http://schemas.openxmlformats.org/officeDocument/2006/relationships/oleObject" Target="../embeddings/oleObject122.bin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29" Type="http://schemas.openxmlformats.org/officeDocument/2006/relationships/image" Target="../media/image12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14.wmf"/><Relationship Id="rId24" Type="http://schemas.openxmlformats.org/officeDocument/2006/relationships/oleObject" Target="../embeddings/oleObject133.bin"/><Relationship Id="rId32" Type="http://schemas.openxmlformats.org/officeDocument/2006/relationships/oleObject" Target="../embeddings/oleObject137.bin"/><Relationship Id="rId5" Type="http://schemas.openxmlformats.org/officeDocument/2006/relationships/image" Target="../media/image111.emf"/><Relationship Id="rId15" Type="http://schemas.openxmlformats.org/officeDocument/2006/relationships/image" Target="../media/image116.wmf"/><Relationship Id="rId23" Type="http://schemas.openxmlformats.org/officeDocument/2006/relationships/image" Target="../media/image120.emf"/><Relationship Id="rId28" Type="http://schemas.openxmlformats.org/officeDocument/2006/relationships/oleObject" Target="../embeddings/oleObject135.bin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18.emf"/><Relationship Id="rId31" Type="http://schemas.openxmlformats.org/officeDocument/2006/relationships/image" Target="../media/image124.w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13.emf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2.bin"/><Relationship Id="rId27" Type="http://schemas.openxmlformats.org/officeDocument/2006/relationships/image" Target="../media/image122.wmf"/><Relationship Id="rId30" Type="http://schemas.openxmlformats.org/officeDocument/2006/relationships/oleObject" Target="../embeddings/oleObject136.bin"/><Relationship Id="rId8" Type="http://schemas.openxmlformats.org/officeDocument/2006/relationships/oleObject" Target="../embeddings/oleObject125.bin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.wmf"/><Relationship Id="rId18" Type="http://schemas.openxmlformats.org/officeDocument/2006/relationships/oleObject" Target="../embeddings/oleObject146.bin"/><Relationship Id="rId26" Type="http://schemas.openxmlformats.org/officeDocument/2006/relationships/oleObject" Target="../embeddings/oleObject150.bin"/><Relationship Id="rId39" Type="http://schemas.openxmlformats.org/officeDocument/2006/relationships/image" Target="../media/image128.emf"/><Relationship Id="rId21" Type="http://schemas.openxmlformats.org/officeDocument/2006/relationships/image" Target="../media/image119.emf"/><Relationship Id="rId34" Type="http://schemas.openxmlformats.org/officeDocument/2006/relationships/oleObject" Target="../embeddings/oleObject154.bin"/><Relationship Id="rId42" Type="http://schemas.openxmlformats.org/officeDocument/2006/relationships/oleObject" Target="../embeddings/oleObject158.bin"/><Relationship Id="rId47" Type="http://schemas.openxmlformats.org/officeDocument/2006/relationships/image" Target="../media/image132.wmf"/><Relationship Id="rId50" Type="http://schemas.openxmlformats.org/officeDocument/2006/relationships/image" Target="../media/image134.wmf"/><Relationship Id="rId7" Type="http://schemas.openxmlformats.org/officeDocument/2006/relationships/image" Target="../media/image112.emf"/><Relationship Id="rId2" Type="http://schemas.openxmlformats.org/officeDocument/2006/relationships/oleObject" Target="../embeddings/oleObject138.bin"/><Relationship Id="rId16" Type="http://schemas.openxmlformats.org/officeDocument/2006/relationships/oleObject" Target="../embeddings/oleObject145.bin"/><Relationship Id="rId29" Type="http://schemas.openxmlformats.org/officeDocument/2006/relationships/image" Target="../media/image123.wmf"/><Relationship Id="rId11" Type="http://schemas.openxmlformats.org/officeDocument/2006/relationships/image" Target="../media/image114.wmf"/><Relationship Id="rId24" Type="http://schemas.openxmlformats.org/officeDocument/2006/relationships/oleObject" Target="../embeddings/oleObject149.bin"/><Relationship Id="rId32" Type="http://schemas.openxmlformats.org/officeDocument/2006/relationships/oleObject" Target="../embeddings/oleObject153.bin"/><Relationship Id="rId37" Type="http://schemas.openxmlformats.org/officeDocument/2006/relationships/image" Target="../media/image127.emf"/><Relationship Id="rId40" Type="http://schemas.openxmlformats.org/officeDocument/2006/relationships/oleObject" Target="../embeddings/oleObject157.bin"/><Relationship Id="rId45" Type="http://schemas.openxmlformats.org/officeDocument/2006/relationships/image" Target="../media/image131.wmf"/><Relationship Id="rId53" Type="http://schemas.openxmlformats.org/officeDocument/2006/relationships/oleObject" Target="../embeddings/oleObject163.bin"/><Relationship Id="rId5" Type="http://schemas.openxmlformats.org/officeDocument/2006/relationships/image" Target="../media/image111.emf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118.emf"/><Relationship Id="rId31" Type="http://schemas.openxmlformats.org/officeDocument/2006/relationships/image" Target="../media/image124.wmf"/><Relationship Id="rId44" Type="http://schemas.openxmlformats.org/officeDocument/2006/relationships/oleObject" Target="../embeddings/oleObject159.bin"/><Relationship Id="rId52" Type="http://schemas.openxmlformats.org/officeDocument/2006/relationships/image" Target="../media/image135.wmf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13.emf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48.bin"/><Relationship Id="rId27" Type="http://schemas.openxmlformats.org/officeDocument/2006/relationships/image" Target="../media/image122.wmf"/><Relationship Id="rId30" Type="http://schemas.openxmlformats.org/officeDocument/2006/relationships/oleObject" Target="../embeddings/oleObject152.bin"/><Relationship Id="rId35" Type="http://schemas.openxmlformats.org/officeDocument/2006/relationships/image" Target="../media/image126.emf"/><Relationship Id="rId43" Type="http://schemas.openxmlformats.org/officeDocument/2006/relationships/image" Target="../media/image130.wmf"/><Relationship Id="rId48" Type="http://schemas.openxmlformats.org/officeDocument/2006/relationships/image" Target="../media/image133.GIF"/><Relationship Id="rId8" Type="http://schemas.openxmlformats.org/officeDocument/2006/relationships/oleObject" Target="../embeddings/oleObject141.bin"/><Relationship Id="rId51" Type="http://schemas.openxmlformats.org/officeDocument/2006/relationships/oleObject" Target="../embeddings/oleObject162.bin"/><Relationship Id="rId3" Type="http://schemas.openxmlformats.org/officeDocument/2006/relationships/image" Target="../media/image110.emf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17.wmf"/><Relationship Id="rId25" Type="http://schemas.openxmlformats.org/officeDocument/2006/relationships/image" Target="../media/image121.wmf"/><Relationship Id="rId33" Type="http://schemas.openxmlformats.org/officeDocument/2006/relationships/image" Target="../media/image125.wmf"/><Relationship Id="rId38" Type="http://schemas.openxmlformats.org/officeDocument/2006/relationships/oleObject" Target="../embeddings/oleObject156.bin"/><Relationship Id="rId46" Type="http://schemas.openxmlformats.org/officeDocument/2006/relationships/oleObject" Target="../embeddings/oleObject160.bin"/><Relationship Id="rId20" Type="http://schemas.openxmlformats.org/officeDocument/2006/relationships/oleObject" Target="../embeddings/oleObject147.bin"/><Relationship Id="rId41" Type="http://schemas.openxmlformats.org/officeDocument/2006/relationships/image" Target="../media/image129.wmf"/><Relationship Id="rId54" Type="http://schemas.openxmlformats.org/officeDocument/2006/relationships/image" Target="../media/image13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0.bin"/><Relationship Id="rId15" Type="http://schemas.openxmlformats.org/officeDocument/2006/relationships/image" Target="../media/image116.wmf"/><Relationship Id="rId23" Type="http://schemas.openxmlformats.org/officeDocument/2006/relationships/image" Target="../media/image120.emf"/><Relationship Id="rId28" Type="http://schemas.openxmlformats.org/officeDocument/2006/relationships/oleObject" Target="../embeddings/oleObject151.bin"/><Relationship Id="rId36" Type="http://schemas.openxmlformats.org/officeDocument/2006/relationships/oleObject" Target="../embeddings/oleObject155.bin"/><Relationship Id="rId49" Type="http://schemas.openxmlformats.org/officeDocument/2006/relationships/oleObject" Target="../embeddings/oleObject161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.wmf"/><Relationship Id="rId18" Type="http://schemas.openxmlformats.org/officeDocument/2006/relationships/oleObject" Target="../embeddings/oleObject172.bin"/><Relationship Id="rId26" Type="http://schemas.openxmlformats.org/officeDocument/2006/relationships/oleObject" Target="../embeddings/oleObject176.bin"/><Relationship Id="rId39" Type="http://schemas.openxmlformats.org/officeDocument/2006/relationships/image" Target="../media/image128.emf"/><Relationship Id="rId21" Type="http://schemas.openxmlformats.org/officeDocument/2006/relationships/image" Target="../media/image119.emf"/><Relationship Id="rId34" Type="http://schemas.openxmlformats.org/officeDocument/2006/relationships/oleObject" Target="../embeddings/oleObject180.bin"/><Relationship Id="rId42" Type="http://schemas.openxmlformats.org/officeDocument/2006/relationships/oleObject" Target="../embeddings/oleObject184.bin"/><Relationship Id="rId47" Type="http://schemas.openxmlformats.org/officeDocument/2006/relationships/image" Target="../media/image132.wmf"/><Relationship Id="rId50" Type="http://schemas.openxmlformats.org/officeDocument/2006/relationships/image" Target="../media/image134.wmf"/><Relationship Id="rId55" Type="http://schemas.openxmlformats.org/officeDocument/2006/relationships/oleObject" Target="../embeddings/oleObject190.bin"/><Relationship Id="rId7" Type="http://schemas.openxmlformats.org/officeDocument/2006/relationships/image" Target="../media/image112.emf"/><Relationship Id="rId2" Type="http://schemas.openxmlformats.org/officeDocument/2006/relationships/oleObject" Target="../embeddings/oleObject164.bin"/><Relationship Id="rId16" Type="http://schemas.openxmlformats.org/officeDocument/2006/relationships/oleObject" Target="../embeddings/oleObject171.bin"/><Relationship Id="rId29" Type="http://schemas.openxmlformats.org/officeDocument/2006/relationships/image" Target="../media/image123.wmf"/><Relationship Id="rId11" Type="http://schemas.openxmlformats.org/officeDocument/2006/relationships/image" Target="../media/image114.wmf"/><Relationship Id="rId24" Type="http://schemas.openxmlformats.org/officeDocument/2006/relationships/oleObject" Target="../embeddings/oleObject175.bin"/><Relationship Id="rId32" Type="http://schemas.openxmlformats.org/officeDocument/2006/relationships/oleObject" Target="../embeddings/oleObject179.bin"/><Relationship Id="rId37" Type="http://schemas.openxmlformats.org/officeDocument/2006/relationships/image" Target="../media/image127.emf"/><Relationship Id="rId40" Type="http://schemas.openxmlformats.org/officeDocument/2006/relationships/oleObject" Target="../embeddings/oleObject183.bin"/><Relationship Id="rId45" Type="http://schemas.openxmlformats.org/officeDocument/2006/relationships/image" Target="../media/image131.wmf"/><Relationship Id="rId53" Type="http://schemas.openxmlformats.org/officeDocument/2006/relationships/oleObject" Target="../embeddings/oleObject189.bin"/><Relationship Id="rId58" Type="http://schemas.openxmlformats.org/officeDocument/2006/relationships/image" Target="../media/image138.emf"/><Relationship Id="rId5" Type="http://schemas.openxmlformats.org/officeDocument/2006/relationships/image" Target="../media/image111.emf"/><Relationship Id="rId61" Type="http://schemas.openxmlformats.org/officeDocument/2006/relationships/oleObject" Target="../embeddings/oleObject193.bin"/><Relationship Id="rId19" Type="http://schemas.openxmlformats.org/officeDocument/2006/relationships/image" Target="../media/image118.emf"/><Relationship Id="rId14" Type="http://schemas.openxmlformats.org/officeDocument/2006/relationships/oleObject" Target="../embeddings/oleObject170.bin"/><Relationship Id="rId22" Type="http://schemas.openxmlformats.org/officeDocument/2006/relationships/oleObject" Target="../embeddings/oleObject174.bin"/><Relationship Id="rId27" Type="http://schemas.openxmlformats.org/officeDocument/2006/relationships/image" Target="../media/image122.wmf"/><Relationship Id="rId30" Type="http://schemas.openxmlformats.org/officeDocument/2006/relationships/oleObject" Target="../embeddings/oleObject178.bin"/><Relationship Id="rId35" Type="http://schemas.openxmlformats.org/officeDocument/2006/relationships/image" Target="../media/image126.emf"/><Relationship Id="rId43" Type="http://schemas.openxmlformats.org/officeDocument/2006/relationships/image" Target="../media/image130.wmf"/><Relationship Id="rId48" Type="http://schemas.openxmlformats.org/officeDocument/2006/relationships/image" Target="../media/image133.GIF"/><Relationship Id="rId56" Type="http://schemas.openxmlformats.org/officeDocument/2006/relationships/image" Target="../media/image137.emf"/><Relationship Id="rId8" Type="http://schemas.openxmlformats.org/officeDocument/2006/relationships/oleObject" Target="../embeddings/oleObject167.bin"/><Relationship Id="rId51" Type="http://schemas.openxmlformats.org/officeDocument/2006/relationships/oleObject" Target="../embeddings/oleObject188.bin"/><Relationship Id="rId3" Type="http://schemas.openxmlformats.org/officeDocument/2006/relationships/image" Target="../media/image110.emf"/><Relationship Id="rId12" Type="http://schemas.openxmlformats.org/officeDocument/2006/relationships/oleObject" Target="../embeddings/oleObject169.bin"/><Relationship Id="rId17" Type="http://schemas.openxmlformats.org/officeDocument/2006/relationships/image" Target="../media/image117.wmf"/><Relationship Id="rId25" Type="http://schemas.openxmlformats.org/officeDocument/2006/relationships/image" Target="../media/image121.wmf"/><Relationship Id="rId33" Type="http://schemas.openxmlformats.org/officeDocument/2006/relationships/image" Target="../media/image125.wmf"/><Relationship Id="rId38" Type="http://schemas.openxmlformats.org/officeDocument/2006/relationships/oleObject" Target="../embeddings/oleObject182.bin"/><Relationship Id="rId46" Type="http://schemas.openxmlformats.org/officeDocument/2006/relationships/oleObject" Target="../embeddings/oleObject186.bin"/><Relationship Id="rId59" Type="http://schemas.openxmlformats.org/officeDocument/2006/relationships/oleObject" Target="../embeddings/oleObject192.bin"/><Relationship Id="rId20" Type="http://schemas.openxmlformats.org/officeDocument/2006/relationships/oleObject" Target="../embeddings/oleObject173.bin"/><Relationship Id="rId41" Type="http://schemas.openxmlformats.org/officeDocument/2006/relationships/image" Target="../media/image129.wmf"/><Relationship Id="rId54" Type="http://schemas.openxmlformats.org/officeDocument/2006/relationships/image" Target="../media/image136.wmf"/><Relationship Id="rId62" Type="http://schemas.openxmlformats.org/officeDocument/2006/relationships/image" Target="../media/image140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6.bin"/><Relationship Id="rId15" Type="http://schemas.openxmlformats.org/officeDocument/2006/relationships/image" Target="../media/image116.wmf"/><Relationship Id="rId23" Type="http://schemas.openxmlformats.org/officeDocument/2006/relationships/image" Target="../media/image120.emf"/><Relationship Id="rId28" Type="http://schemas.openxmlformats.org/officeDocument/2006/relationships/oleObject" Target="../embeddings/oleObject177.bin"/><Relationship Id="rId36" Type="http://schemas.openxmlformats.org/officeDocument/2006/relationships/oleObject" Target="../embeddings/oleObject181.bin"/><Relationship Id="rId49" Type="http://schemas.openxmlformats.org/officeDocument/2006/relationships/oleObject" Target="../embeddings/oleObject187.bin"/><Relationship Id="rId57" Type="http://schemas.openxmlformats.org/officeDocument/2006/relationships/oleObject" Target="../embeddings/oleObject191.bin"/><Relationship Id="rId10" Type="http://schemas.openxmlformats.org/officeDocument/2006/relationships/oleObject" Target="../embeddings/oleObject168.bin"/><Relationship Id="rId31" Type="http://schemas.openxmlformats.org/officeDocument/2006/relationships/image" Target="../media/image124.wmf"/><Relationship Id="rId44" Type="http://schemas.openxmlformats.org/officeDocument/2006/relationships/oleObject" Target="../embeddings/oleObject185.bin"/><Relationship Id="rId52" Type="http://schemas.openxmlformats.org/officeDocument/2006/relationships/image" Target="../media/image135.wmf"/><Relationship Id="rId60" Type="http://schemas.openxmlformats.org/officeDocument/2006/relationships/image" Target="../media/image139.emf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1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13" Type="http://schemas.openxmlformats.org/officeDocument/2006/relationships/image" Target="../media/image146.emf"/><Relationship Id="rId18" Type="http://schemas.openxmlformats.org/officeDocument/2006/relationships/image" Target="../media/image133.GIF"/><Relationship Id="rId26" Type="http://schemas.openxmlformats.org/officeDocument/2006/relationships/image" Target="../media/image152.emf"/><Relationship Id="rId3" Type="http://schemas.openxmlformats.org/officeDocument/2006/relationships/image" Target="../media/image141.emf"/><Relationship Id="rId21" Type="http://schemas.openxmlformats.org/officeDocument/2006/relationships/oleObject" Target="../embeddings/oleObject203.bin"/><Relationship Id="rId7" Type="http://schemas.openxmlformats.org/officeDocument/2006/relationships/image" Target="../media/image143.emf"/><Relationship Id="rId12" Type="http://schemas.openxmlformats.org/officeDocument/2006/relationships/oleObject" Target="../embeddings/oleObject199.bin"/><Relationship Id="rId17" Type="http://schemas.openxmlformats.org/officeDocument/2006/relationships/image" Target="../media/image148.emf"/><Relationship Id="rId25" Type="http://schemas.openxmlformats.org/officeDocument/2006/relationships/oleObject" Target="../embeddings/oleObject205.bin"/><Relationship Id="rId2" Type="http://schemas.openxmlformats.org/officeDocument/2006/relationships/oleObject" Target="../embeddings/oleObject194.bin"/><Relationship Id="rId16" Type="http://schemas.openxmlformats.org/officeDocument/2006/relationships/oleObject" Target="../embeddings/oleObject201.bin"/><Relationship Id="rId20" Type="http://schemas.openxmlformats.org/officeDocument/2006/relationships/image" Target="../media/image149.emf"/><Relationship Id="rId29" Type="http://schemas.openxmlformats.org/officeDocument/2006/relationships/oleObject" Target="../embeddings/oleObject2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145.emf"/><Relationship Id="rId24" Type="http://schemas.openxmlformats.org/officeDocument/2006/relationships/image" Target="../media/image151.emf"/><Relationship Id="rId5" Type="http://schemas.openxmlformats.org/officeDocument/2006/relationships/image" Target="../media/image142.emf"/><Relationship Id="rId15" Type="http://schemas.openxmlformats.org/officeDocument/2006/relationships/image" Target="../media/image147.emf"/><Relationship Id="rId23" Type="http://schemas.openxmlformats.org/officeDocument/2006/relationships/oleObject" Target="../embeddings/oleObject204.bin"/><Relationship Id="rId28" Type="http://schemas.openxmlformats.org/officeDocument/2006/relationships/image" Target="../media/image153.emf"/><Relationship Id="rId10" Type="http://schemas.openxmlformats.org/officeDocument/2006/relationships/oleObject" Target="../embeddings/oleObject198.bin"/><Relationship Id="rId19" Type="http://schemas.openxmlformats.org/officeDocument/2006/relationships/oleObject" Target="../embeddings/oleObject202.bin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44.emf"/><Relationship Id="rId14" Type="http://schemas.openxmlformats.org/officeDocument/2006/relationships/oleObject" Target="../embeddings/oleObject200.bin"/><Relationship Id="rId22" Type="http://schemas.openxmlformats.org/officeDocument/2006/relationships/image" Target="../media/image150.emf"/><Relationship Id="rId27" Type="http://schemas.openxmlformats.org/officeDocument/2006/relationships/oleObject" Target="../embeddings/oleObject206.bin"/><Relationship Id="rId30" Type="http://schemas.openxmlformats.org/officeDocument/2006/relationships/image" Target="../media/image154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image" Target="../media/image160.emf"/><Relationship Id="rId18" Type="http://schemas.openxmlformats.org/officeDocument/2006/relationships/oleObject" Target="../embeddings/oleObject216.bin"/><Relationship Id="rId3" Type="http://schemas.openxmlformats.org/officeDocument/2006/relationships/image" Target="../media/image155.emf"/><Relationship Id="rId21" Type="http://schemas.openxmlformats.org/officeDocument/2006/relationships/image" Target="../media/image153.emf"/><Relationship Id="rId7" Type="http://schemas.openxmlformats.org/officeDocument/2006/relationships/image" Target="../media/image157.emf"/><Relationship Id="rId12" Type="http://schemas.openxmlformats.org/officeDocument/2006/relationships/oleObject" Target="../embeddings/oleObject213.bin"/><Relationship Id="rId17" Type="http://schemas.openxmlformats.org/officeDocument/2006/relationships/image" Target="../media/image162.emf"/><Relationship Id="rId2" Type="http://schemas.openxmlformats.org/officeDocument/2006/relationships/oleObject" Target="../embeddings/oleObject208.bin"/><Relationship Id="rId16" Type="http://schemas.openxmlformats.org/officeDocument/2006/relationships/oleObject" Target="../embeddings/oleObject215.bin"/><Relationship Id="rId20" Type="http://schemas.openxmlformats.org/officeDocument/2006/relationships/oleObject" Target="../embeddings/oleObject2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159.emf"/><Relationship Id="rId5" Type="http://schemas.openxmlformats.org/officeDocument/2006/relationships/image" Target="../media/image156.emf"/><Relationship Id="rId15" Type="http://schemas.openxmlformats.org/officeDocument/2006/relationships/image" Target="../media/image161.emf"/><Relationship Id="rId23" Type="http://schemas.openxmlformats.org/officeDocument/2006/relationships/image" Target="../media/image154.emf"/><Relationship Id="rId10" Type="http://schemas.openxmlformats.org/officeDocument/2006/relationships/oleObject" Target="../embeddings/oleObject212.bin"/><Relationship Id="rId19" Type="http://schemas.openxmlformats.org/officeDocument/2006/relationships/image" Target="../media/image152.emf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158.emf"/><Relationship Id="rId14" Type="http://schemas.openxmlformats.org/officeDocument/2006/relationships/oleObject" Target="../embeddings/oleObject214.bin"/><Relationship Id="rId22" Type="http://schemas.openxmlformats.org/officeDocument/2006/relationships/oleObject" Target="../embeddings/oleObject21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2.bin"/><Relationship Id="rId13" Type="http://schemas.openxmlformats.org/officeDocument/2006/relationships/image" Target="../media/image165.wmf"/><Relationship Id="rId18" Type="http://schemas.openxmlformats.org/officeDocument/2006/relationships/oleObject" Target="../embeddings/oleObject227.bin"/><Relationship Id="rId3" Type="http://schemas.openxmlformats.org/officeDocument/2006/relationships/image" Target="../media/image163.wmf"/><Relationship Id="rId7" Type="http://schemas.openxmlformats.org/officeDocument/2006/relationships/image" Target="../media/image153.emf"/><Relationship Id="rId12" Type="http://schemas.openxmlformats.org/officeDocument/2006/relationships/oleObject" Target="../embeddings/oleObject224.bin"/><Relationship Id="rId17" Type="http://schemas.openxmlformats.org/officeDocument/2006/relationships/image" Target="../media/image167.wmf"/><Relationship Id="rId2" Type="http://schemas.openxmlformats.org/officeDocument/2006/relationships/oleObject" Target="../embeddings/oleObject219.bin"/><Relationship Id="rId16" Type="http://schemas.openxmlformats.org/officeDocument/2006/relationships/oleObject" Target="../embeddings/oleObject2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1.bin"/><Relationship Id="rId11" Type="http://schemas.openxmlformats.org/officeDocument/2006/relationships/image" Target="../media/image164.wmf"/><Relationship Id="rId5" Type="http://schemas.openxmlformats.org/officeDocument/2006/relationships/image" Target="../media/image152.emf"/><Relationship Id="rId15" Type="http://schemas.openxmlformats.org/officeDocument/2006/relationships/image" Target="../media/image166.wmf"/><Relationship Id="rId10" Type="http://schemas.openxmlformats.org/officeDocument/2006/relationships/oleObject" Target="../embeddings/oleObject223.bin"/><Relationship Id="rId19" Type="http://schemas.openxmlformats.org/officeDocument/2006/relationships/image" Target="../media/image168.wmf"/><Relationship Id="rId4" Type="http://schemas.openxmlformats.org/officeDocument/2006/relationships/oleObject" Target="../embeddings/oleObject220.bin"/><Relationship Id="rId9" Type="http://schemas.openxmlformats.org/officeDocument/2006/relationships/image" Target="../media/image154.emf"/><Relationship Id="rId14" Type="http://schemas.openxmlformats.org/officeDocument/2006/relationships/oleObject" Target="../embeddings/oleObject22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13" Type="http://schemas.openxmlformats.org/officeDocument/2006/relationships/image" Target="../media/image171.emf"/><Relationship Id="rId18" Type="http://schemas.openxmlformats.org/officeDocument/2006/relationships/oleObject" Target="../embeddings/oleObject236.bin"/><Relationship Id="rId3" Type="http://schemas.openxmlformats.org/officeDocument/2006/relationships/image" Target="../media/image152.emf"/><Relationship Id="rId7" Type="http://schemas.openxmlformats.org/officeDocument/2006/relationships/image" Target="../media/image154.emf"/><Relationship Id="rId12" Type="http://schemas.openxmlformats.org/officeDocument/2006/relationships/oleObject" Target="../embeddings/oleObject233.bin"/><Relationship Id="rId17" Type="http://schemas.openxmlformats.org/officeDocument/2006/relationships/image" Target="../media/image173.wmf"/><Relationship Id="rId2" Type="http://schemas.openxmlformats.org/officeDocument/2006/relationships/oleObject" Target="../embeddings/oleObject228.bin"/><Relationship Id="rId16" Type="http://schemas.openxmlformats.org/officeDocument/2006/relationships/oleObject" Target="../embeddings/oleObject2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0.bin"/><Relationship Id="rId11" Type="http://schemas.openxmlformats.org/officeDocument/2006/relationships/image" Target="../media/image170.emf"/><Relationship Id="rId5" Type="http://schemas.openxmlformats.org/officeDocument/2006/relationships/image" Target="../media/image153.emf"/><Relationship Id="rId15" Type="http://schemas.openxmlformats.org/officeDocument/2006/relationships/image" Target="../media/image172.emf"/><Relationship Id="rId10" Type="http://schemas.openxmlformats.org/officeDocument/2006/relationships/oleObject" Target="../embeddings/oleObject232.bin"/><Relationship Id="rId19" Type="http://schemas.openxmlformats.org/officeDocument/2006/relationships/image" Target="../media/image174.wmf"/><Relationship Id="rId4" Type="http://schemas.openxmlformats.org/officeDocument/2006/relationships/oleObject" Target="../embeddings/oleObject229.bin"/><Relationship Id="rId9" Type="http://schemas.openxmlformats.org/officeDocument/2006/relationships/image" Target="../media/image169.emf"/><Relationship Id="rId14" Type="http://schemas.openxmlformats.org/officeDocument/2006/relationships/oleObject" Target="../embeddings/oleObject23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emf"/><Relationship Id="rId2" Type="http://schemas.openxmlformats.org/officeDocument/2006/relationships/oleObject" Target="../embeddings/oleObject23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6.emf"/><Relationship Id="rId4" Type="http://schemas.openxmlformats.org/officeDocument/2006/relationships/oleObject" Target="../embeddings/oleObject23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13" Type="http://schemas.openxmlformats.org/officeDocument/2006/relationships/image" Target="../media/image182.emf"/><Relationship Id="rId18" Type="http://schemas.openxmlformats.org/officeDocument/2006/relationships/oleObject" Target="../embeddings/oleObject247.bin"/><Relationship Id="rId3" Type="http://schemas.openxmlformats.org/officeDocument/2006/relationships/image" Target="../media/image177.emf"/><Relationship Id="rId21" Type="http://schemas.openxmlformats.org/officeDocument/2006/relationships/image" Target="../media/image186.emf"/><Relationship Id="rId7" Type="http://schemas.openxmlformats.org/officeDocument/2006/relationships/image" Target="../media/image179.emf"/><Relationship Id="rId12" Type="http://schemas.openxmlformats.org/officeDocument/2006/relationships/oleObject" Target="../embeddings/oleObject244.bin"/><Relationship Id="rId17" Type="http://schemas.openxmlformats.org/officeDocument/2006/relationships/image" Target="../media/image184.emf"/><Relationship Id="rId2" Type="http://schemas.openxmlformats.org/officeDocument/2006/relationships/oleObject" Target="../embeddings/oleObject239.bin"/><Relationship Id="rId16" Type="http://schemas.openxmlformats.org/officeDocument/2006/relationships/oleObject" Target="../embeddings/oleObject246.bin"/><Relationship Id="rId20" Type="http://schemas.openxmlformats.org/officeDocument/2006/relationships/oleObject" Target="../embeddings/oleObject2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181.emf"/><Relationship Id="rId5" Type="http://schemas.openxmlformats.org/officeDocument/2006/relationships/image" Target="../media/image178.emf"/><Relationship Id="rId15" Type="http://schemas.openxmlformats.org/officeDocument/2006/relationships/image" Target="../media/image183.emf"/><Relationship Id="rId23" Type="http://schemas.openxmlformats.org/officeDocument/2006/relationships/image" Target="../media/image187.emf"/><Relationship Id="rId10" Type="http://schemas.openxmlformats.org/officeDocument/2006/relationships/oleObject" Target="../embeddings/oleObject243.bin"/><Relationship Id="rId19" Type="http://schemas.openxmlformats.org/officeDocument/2006/relationships/image" Target="../media/image185.emf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180.emf"/><Relationship Id="rId14" Type="http://schemas.openxmlformats.org/officeDocument/2006/relationships/oleObject" Target="../embeddings/oleObject245.bin"/><Relationship Id="rId22" Type="http://schemas.openxmlformats.org/officeDocument/2006/relationships/oleObject" Target="../embeddings/oleObject24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34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25.emf"/><Relationship Id="rId2" Type="http://schemas.openxmlformats.org/officeDocument/2006/relationships/oleObject" Target="../embeddings/oleObject36.bin"/><Relationship Id="rId16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21.emf"/><Relationship Id="rId14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34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51.bin"/><Relationship Id="rId2" Type="http://schemas.openxmlformats.org/officeDocument/2006/relationships/image" Target="../media/image26.png"/><Relationship Id="rId16" Type="http://schemas.openxmlformats.org/officeDocument/2006/relationships/image" Target="../media/image3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3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3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36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3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4098"/>
          <p:cNvSpPr txBox="1"/>
          <p:nvPr/>
        </p:nvSpPr>
        <p:spPr>
          <a:xfrm>
            <a:off x="761683" y="1427480"/>
            <a:ext cx="7620000" cy="18446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        </a:t>
            </a:r>
            <a:r>
              <a:rPr lang="zh-CN" altLang="en-US" sz="3200" b="1">
                <a:latin typeface="Times New Roman" panose="02020603050405020304" pitchFamily="18" charset="0"/>
              </a:rPr>
              <a:t>我们已经介绍了随机变量的数学期望，它体现了随机变量取值的平均水平，是随机变量的一个重要的数字特征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0" name="矩形 4099"/>
          <p:cNvSpPr/>
          <p:nvPr/>
        </p:nvSpPr>
        <p:spPr>
          <a:xfrm>
            <a:off x="1004253" y="3721735"/>
            <a:ext cx="7696200" cy="12604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  </a:t>
            </a:r>
            <a:r>
              <a:rPr lang="zh-CN" altLang="en-US" sz="3200" b="1">
                <a:latin typeface="Times New Roman" panose="02020603050405020304" pitchFamily="18" charset="0"/>
              </a:rPr>
              <a:t>但是在一些场合，仅仅知道平均值</a:t>
            </a:r>
          </a:p>
          <a:p>
            <a:pPr>
              <a:lnSpc>
                <a:spcPct val="120000"/>
              </a:lnSpc>
            </a:pPr>
            <a:r>
              <a:rPr lang="zh-CN" altLang="en-US" sz="3200" b="1">
                <a:latin typeface="Times New Roman" panose="02020603050405020304" pitchFamily="18" charset="0"/>
              </a:rPr>
              <a:t>是不够的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" y="572770"/>
            <a:ext cx="7961630" cy="59194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" y="725805"/>
            <a:ext cx="7968615" cy="2598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" y="725805"/>
            <a:ext cx="7968615" cy="2598420"/>
          </a:xfrm>
          <a:prstGeom prst="rect">
            <a:avLst/>
          </a:prstGeom>
        </p:spPr>
      </p:pic>
      <p:pic>
        <p:nvPicPr>
          <p:cNvPr id="3" name="图片 2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554730"/>
            <a:ext cx="7790815" cy="30937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7812" name="Object 4"/>
          <p:cNvGraphicFramePr>
            <a:graphicFrameLocks noChangeAspect="1"/>
          </p:cNvGraphicFramePr>
          <p:nvPr/>
        </p:nvGraphicFramePr>
        <p:xfrm>
          <a:off x="873305" y="617291"/>
          <a:ext cx="7366214" cy="226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54300" imgH="914400" progId="Equation.3">
                  <p:embed/>
                </p:oleObj>
              </mc:Choice>
              <mc:Fallback>
                <p:oleObj name="公式" r:id="rId2" imgW="26543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305" y="617291"/>
                        <a:ext cx="7366214" cy="226438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7818" name="Group 10"/>
          <p:cNvGrpSpPr/>
          <p:nvPr/>
        </p:nvGrpSpPr>
        <p:grpSpPr bwMode="auto">
          <a:xfrm>
            <a:off x="2065106" y="3030881"/>
            <a:ext cx="4905037" cy="1382850"/>
            <a:chOff x="1111" y="1979"/>
            <a:chExt cx="3221" cy="1119"/>
          </a:xfrm>
        </p:grpSpPr>
        <p:graphicFrame>
          <p:nvGraphicFramePr>
            <p:cNvPr id="247815" name="Object 7"/>
            <p:cNvGraphicFramePr>
              <a:graphicFrameLocks noChangeAspect="1"/>
            </p:cNvGraphicFramePr>
            <p:nvPr/>
          </p:nvGraphicFramePr>
          <p:xfrm>
            <a:off x="1247" y="1979"/>
            <a:ext cx="2956" cy="1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675765" imgH="635000" progId="Equation.3">
                    <p:embed/>
                  </p:oleObj>
                </mc:Choice>
                <mc:Fallback>
                  <p:oleObj name="公式" r:id="rId4" imgW="1675765" imgH="635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979"/>
                          <a:ext cx="2956" cy="1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7816" name="Line 8"/>
            <p:cNvSpPr>
              <a:spLocks noChangeShapeType="1"/>
            </p:cNvSpPr>
            <p:nvPr/>
          </p:nvSpPr>
          <p:spPr bwMode="auto">
            <a:xfrm>
              <a:off x="1111" y="2387"/>
              <a:ext cx="32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817" name="Line 9"/>
            <p:cNvSpPr>
              <a:spLocks noChangeShapeType="1"/>
            </p:cNvSpPr>
            <p:nvPr/>
          </p:nvSpPr>
          <p:spPr bwMode="auto">
            <a:xfrm>
              <a:off x="1565" y="2069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7819" name="Object 11"/>
          <p:cNvGraphicFramePr>
            <a:graphicFrameLocks noChangeAspect="1"/>
          </p:cNvGraphicFramePr>
          <p:nvPr/>
        </p:nvGraphicFramePr>
        <p:xfrm>
          <a:off x="1042988" y="4508500"/>
          <a:ext cx="36512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65885" imgH="393700" progId="Equation.3">
                  <p:embed/>
                </p:oleObj>
              </mc:Choice>
              <mc:Fallback>
                <p:oleObj name="公式" r:id="rId6" imgW="1365885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08500"/>
                        <a:ext cx="36512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0" name="Object 12"/>
          <p:cNvGraphicFramePr>
            <a:graphicFrameLocks noChangeAspect="1"/>
          </p:cNvGraphicFramePr>
          <p:nvPr/>
        </p:nvGraphicFramePr>
        <p:xfrm>
          <a:off x="971550" y="5516563"/>
          <a:ext cx="77978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916555" imgH="393700" progId="Equation.3">
                  <p:embed/>
                </p:oleObj>
              </mc:Choice>
              <mc:Fallback>
                <p:oleObj name="公式" r:id="rId8" imgW="2916555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516563"/>
                        <a:ext cx="77978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1" name="Object 13"/>
          <p:cNvGraphicFramePr>
            <a:graphicFrameLocks noChangeAspect="1"/>
          </p:cNvGraphicFramePr>
          <p:nvPr/>
        </p:nvGraphicFramePr>
        <p:xfrm>
          <a:off x="5508625" y="4724400"/>
          <a:ext cx="24765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925830" imgH="231775" progId="Equation.3">
                  <p:embed/>
                </p:oleObj>
              </mc:Choice>
              <mc:Fallback>
                <p:oleObj name="公式" r:id="rId10" imgW="925830" imgH="23177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724400"/>
                        <a:ext cx="24765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1187450" y="620713"/>
            <a:ext cx="76327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设随机变量</a:t>
            </a:r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的数学期望为</a:t>
            </a:r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，方差</a:t>
            </a:r>
          </a:p>
          <a:p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)&gt;0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，引入新的随机变量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graphicFrame>
        <p:nvGraphicFramePr>
          <p:cNvPr id="219138" name="Object 2"/>
          <p:cNvGraphicFramePr>
            <a:graphicFrameLocks noChangeAspect="1"/>
          </p:cNvGraphicFramePr>
          <p:nvPr/>
        </p:nvGraphicFramePr>
        <p:xfrm>
          <a:off x="3132138" y="1773238"/>
          <a:ext cx="26638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89965" imgH="431800" progId="Equation.3">
                  <p:embed/>
                </p:oleObj>
              </mc:Choice>
              <mc:Fallback>
                <p:oleObj name="公式" r:id="rId2" imgW="989965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773238"/>
                        <a:ext cx="266382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1403350" y="2924175"/>
            <a:ext cx="4656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验证</a:t>
            </a:r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X*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X*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)=1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971550" y="3716338"/>
          <a:ext cx="73453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02000" imgH="457200" progId="Equation.3">
                  <p:embed/>
                </p:oleObj>
              </mc:Choice>
              <mc:Fallback>
                <p:oleObj name="公式" r:id="rId4" imgW="3302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16338"/>
                        <a:ext cx="734536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2" name="Object 6"/>
          <p:cNvGraphicFramePr>
            <a:graphicFrameLocks noChangeAspect="1"/>
          </p:cNvGraphicFramePr>
          <p:nvPr/>
        </p:nvGraphicFramePr>
        <p:xfrm>
          <a:off x="6300788" y="4437063"/>
          <a:ext cx="2305050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51865" imgH="533400" progId="Equation.3">
                  <p:embed/>
                </p:oleObj>
              </mc:Choice>
              <mc:Fallback>
                <p:oleObj name="公式" r:id="rId6" imgW="951865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437063"/>
                        <a:ext cx="2305050" cy="1290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1908175" y="5589588"/>
          <a:ext cx="517683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476500" imgH="419100" progId="Equation.3">
                  <p:embed/>
                </p:oleObj>
              </mc:Choice>
              <mc:Fallback>
                <p:oleObj name="公式" r:id="rId8" imgW="24765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589588"/>
                        <a:ext cx="5176838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5" name="Rectangle 9"/>
          <p:cNvSpPr>
            <a:spLocks noChangeArrowheads="1"/>
          </p:cNvSpPr>
          <p:nvPr/>
        </p:nvSpPr>
        <p:spPr bwMode="auto">
          <a:xfrm>
            <a:off x="755650" y="4868863"/>
            <a:ext cx="5700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0" y="4224338"/>
            <a:ext cx="228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100"/>
              <a:t> 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/>
      <p:bldP spid="219140" grpId="0"/>
      <p:bldP spid="219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20" name="WordArt 24"/>
          <p:cNvSpPr>
            <a:spLocks noChangeArrowheads="1" noChangeShapeType="1" noTextEdit="1"/>
          </p:cNvSpPr>
          <p:nvPr/>
        </p:nvSpPr>
        <p:spPr bwMode="auto">
          <a:xfrm>
            <a:off x="923925" y="131984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000099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39321" name="WordArt 25"/>
          <p:cNvSpPr>
            <a:spLocks noChangeArrowheads="1" noChangeShapeType="1" noTextEdit="1"/>
          </p:cNvSpPr>
          <p:nvPr/>
        </p:nvSpPr>
        <p:spPr bwMode="auto">
          <a:xfrm>
            <a:off x="911225" y="7207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39325" name="Group 29"/>
          <p:cNvGrpSpPr/>
          <p:nvPr/>
        </p:nvGrpSpPr>
        <p:grpSpPr bwMode="auto">
          <a:xfrm>
            <a:off x="1465263" y="574675"/>
            <a:ext cx="4037013" cy="585788"/>
            <a:chOff x="531" y="1226"/>
            <a:chExt cx="2543" cy="369"/>
          </a:xfrm>
        </p:grpSpPr>
        <p:sp>
          <p:nvSpPr>
            <p:cNvPr id="439308" name="Rectangle 12"/>
            <p:cNvSpPr>
              <a:spLocks noChangeArrowheads="1"/>
            </p:cNvSpPr>
            <p:nvPr/>
          </p:nvSpPr>
          <p:spPr bwMode="auto">
            <a:xfrm>
              <a:off x="1804" y="1226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求    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39322" name="Object 26"/>
            <p:cNvGraphicFramePr>
              <a:graphicFrameLocks noChangeAspect="1"/>
            </p:cNvGraphicFramePr>
            <p:nvPr/>
          </p:nvGraphicFramePr>
          <p:xfrm>
            <a:off x="799" y="1293"/>
            <a:ext cx="108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00100" imgH="241300" progId="Equation.DSMT4">
                    <p:embed/>
                  </p:oleObj>
                </mc:Choice>
                <mc:Fallback>
                  <p:oleObj name="Equation" r:id="rId2" imgW="800100" imgH="2413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" y="1293"/>
                          <a:ext cx="1087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9323" name="Rectangle 27"/>
            <p:cNvSpPr>
              <a:spLocks noChangeArrowheads="1"/>
            </p:cNvSpPr>
            <p:nvPr/>
          </p:nvSpPr>
          <p:spPr bwMode="auto">
            <a:xfrm>
              <a:off x="531" y="1227"/>
              <a:ext cx="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graphicFrame>
          <p:nvGraphicFramePr>
            <p:cNvPr id="439324" name="Object 28"/>
            <p:cNvGraphicFramePr>
              <a:graphicFrameLocks noChangeAspect="1"/>
            </p:cNvGraphicFramePr>
            <p:nvPr/>
          </p:nvGraphicFramePr>
          <p:xfrm>
            <a:off x="2100" y="1286"/>
            <a:ext cx="595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69900" imgH="241300" progId="Equation.DSMT4">
                    <p:embed/>
                  </p:oleObj>
                </mc:Choice>
                <mc:Fallback>
                  <p:oleObj name="Equation" r:id="rId4" imgW="469900" imgH="2413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1286"/>
                          <a:ext cx="595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9326" name="Rectangle 30"/>
          <p:cNvSpPr>
            <a:spLocks noChangeArrowheads="1"/>
          </p:cNvSpPr>
          <p:nvPr/>
        </p:nvSpPr>
        <p:spPr bwMode="auto">
          <a:xfrm>
            <a:off x="5046663" y="1219835"/>
            <a:ext cx="1139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又</a:t>
            </a:r>
          </a:p>
        </p:txBody>
      </p:sp>
      <p:grpSp>
        <p:nvGrpSpPr>
          <p:cNvPr id="439328" name="Group 32"/>
          <p:cNvGrpSpPr/>
          <p:nvPr/>
        </p:nvGrpSpPr>
        <p:grpSpPr bwMode="auto">
          <a:xfrm>
            <a:off x="1425575" y="1230948"/>
            <a:ext cx="3759200" cy="585787"/>
            <a:chOff x="898" y="705"/>
            <a:chExt cx="2368" cy="338"/>
          </a:xfrm>
        </p:grpSpPr>
        <p:sp>
          <p:nvSpPr>
            <p:cNvPr id="439306" name="Rectangle 10"/>
            <p:cNvSpPr>
              <a:spLocks noChangeArrowheads="1"/>
            </p:cNvSpPr>
            <p:nvPr/>
          </p:nvSpPr>
          <p:spPr bwMode="auto">
            <a:xfrm>
              <a:off x="898" y="705"/>
              <a:ext cx="171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由上节计算得</a:t>
              </a:r>
            </a:p>
          </p:txBody>
        </p:sp>
        <p:graphicFrame>
          <p:nvGraphicFramePr>
            <p:cNvPr id="439327" name="Object 31"/>
            <p:cNvGraphicFramePr>
              <a:graphicFrameLocks noChangeAspect="1"/>
            </p:cNvGraphicFramePr>
            <p:nvPr/>
          </p:nvGraphicFramePr>
          <p:xfrm>
            <a:off x="2307" y="765"/>
            <a:ext cx="95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62000" imgH="241300" progId="Equation.DSMT4">
                    <p:embed/>
                  </p:oleObj>
                </mc:Choice>
                <mc:Fallback>
                  <p:oleObj name="Equation" r:id="rId6" imgW="762000" imgH="2413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7" y="765"/>
                          <a:ext cx="95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9329" name="Object 33"/>
          <p:cNvGraphicFramePr>
            <a:graphicFrameLocks noChangeAspect="1"/>
          </p:cNvGraphicFramePr>
          <p:nvPr/>
        </p:nvGraphicFramePr>
        <p:xfrm>
          <a:off x="1497013" y="1854835"/>
          <a:ext cx="45148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17700" imgH="266700" progId="Equation.DSMT4">
                  <p:embed/>
                </p:oleObj>
              </mc:Choice>
              <mc:Fallback>
                <p:oleObj name="Equation" r:id="rId8" imgW="1917700" imgH="2667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1854835"/>
                        <a:ext cx="45148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30" name="Object 34"/>
          <p:cNvGraphicFramePr>
            <a:graphicFrameLocks noChangeAspect="1"/>
          </p:cNvGraphicFramePr>
          <p:nvPr/>
        </p:nvGraphicFramePr>
        <p:xfrm>
          <a:off x="2728913" y="2343785"/>
          <a:ext cx="47513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19300" imgH="457200" progId="Equation.DSMT4">
                  <p:embed/>
                </p:oleObj>
              </mc:Choice>
              <mc:Fallback>
                <p:oleObj name="Equation" r:id="rId10" imgW="2019300" imgH="457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2343785"/>
                        <a:ext cx="475138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31" name="Object 35"/>
          <p:cNvGraphicFramePr>
            <a:graphicFrameLocks noChangeAspect="1"/>
          </p:cNvGraphicFramePr>
          <p:nvPr/>
        </p:nvGraphicFramePr>
        <p:xfrm>
          <a:off x="2751138" y="3132773"/>
          <a:ext cx="3873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300" imgH="457200" progId="Equation.DSMT4">
                  <p:embed/>
                </p:oleObj>
              </mc:Choice>
              <mc:Fallback>
                <p:oleObj name="Equation" r:id="rId12" imgW="1638300" imgH="4572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3132773"/>
                        <a:ext cx="3873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32" name="Object 36"/>
          <p:cNvGraphicFramePr>
            <a:graphicFrameLocks noChangeAspect="1"/>
          </p:cNvGraphicFramePr>
          <p:nvPr/>
        </p:nvGraphicFramePr>
        <p:xfrm>
          <a:off x="2773363" y="4010660"/>
          <a:ext cx="15573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60400" imgH="241300" progId="Equation.DSMT4">
                  <p:embed/>
                </p:oleObj>
              </mc:Choice>
              <mc:Fallback>
                <p:oleObj name="Equation" r:id="rId14" imgW="660400" imgH="2413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4010660"/>
                        <a:ext cx="155733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33" name="Object 37"/>
          <p:cNvGraphicFramePr>
            <a:graphicFrameLocks noChangeAspect="1"/>
          </p:cNvGraphicFramePr>
          <p:nvPr/>
        </p:nvGraphicFramePr>
        <p:xfrm>
          <a:off x="1198563" y="4707573"/>
          <a:ext cx="487203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70100" imgH="266700" progId="Equation.DSMT4">
                  <p:embed/>
                </p:oleObj>
              </mc:Choice>
              <mc:Fallback>
                <p:oleObj name="Equation" r:id="rId16" imgW="2070100" imgH="2667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4707573"/>
                        <a:ext cx="4872037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34" name="Object 38"/>
          <p:cNvGraphicFramePr>
            <a:graphicFrameLocks noChangeAspect="1"/>
          </p:cNvGraphicFramePr>
          <p:nvPr/>
        </p:nvGraphicFramePr>
        <p:xfrm>
          <a:off x="2778125" y="5260023"/>
          <a:ext cx="23161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77900" imgH="241300" progId="Equation.DSMT4">
                  <p:embed/>
                </p:oleObj>
              </mc:Choice>
              <mc:Fallback>
                <p:oleObj name="Equation" r:id="rId18" imgW="977900" imgH="2413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5260023"/>
                        <a:ext cx="231616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35" name="Object 39"/>
          <p:cNvGraphicFramePr>
            <a:graphicFrameLocks noChangeAspect="1"/>
          </p:cNvGraphicFramePr>
          <p:nvPr/>
        </p:nvGraphicFramePr>
        <p:xfrm>
          <a:off x="2794000" y="5715000"/>
          <a:ext cx="7572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17500" imgH="203200" progId="Equation.DSMT4">
                  <p:embed/>
                </p:oleObj>
              </mc:Choice>
              <mc:Fallback>
                <p:oleObj name="Equation" r:id="rId20" imgW="317500" imgH="2032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5715000"/>
                        <a:ext cx="75723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9343" name="Group 47"/>
          <p:cNvGrpSpPr/>
          <p:nvPr/>
        </p:nvGrpSpPr>
        <p:grpSpPr bwMode="auto">
          <a:xfrm>
            <a:off x="5321147" y="730885"/>
            <a:ext cx="3730625" cy="1090613"/>
            <a:chOff x="3654" y="423"/>
            <a:chExt cx="2037" cy="508"/>
          </a:xfrm>
        </p:grpSpPr>
        <p:sp>
          <p:nvSpPr>
            <p:cNvPr id="439337" name="AutoShape 41"/>
            <p:cNvSpPr>
              <a:spLocks noChangeArrowheads="1"/>
            </p:cNvSpPr>
            <p:nvPr/>
          </p:nvSpPr>
          <p:spPr bwMode="auto">
            <a:xfrm>
              <a:off x="3654" y="423"/>
              <a:ext cx="2027" cy="508"/>
            </a:xfrm>
            <a:prstGeom prst="wedgeRectCallout">
              <a:avLst>
                <a:gd name="adj1" fmla="val -64454"/>
                <a:gd name="adj2" fmla="val -24213"/>
              </a:avLst>
            </a:prstGeom>
            <a:solidFill>
              <a:srgbClr val="000099"/>
            </a:solidFill>
            <a:ln w="952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39338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3918" y="472"/>
              <a:ext cx="1535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通常利用下述公式计算</a:t>
              </a:r>
            </a:p>
          </p:txBody>
        </p:sp>
        <p:graphicFrame>
          <p:nvGraphicFramePr>
            <p:cNvPr id="439341" name="Object 45"/>
            <p:cNvGraphicFramePr>
              <a:graphicFrameLocks noChangeAspect="1"/>
            </p:cNvGraphicFramePr>
            <p:nvPr/>
          </p:nvGraphicFramePr>
          <p:xfrm>
            <a:off x="3669" y="654"/>
            <a:ext cx="202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841500" imgH="266700" progId="Equation.DSMT4">
                    <p:embed/>
                  </p:oleObj>
                </mc:Choice>
                <mc:Fallback>
                  <p:oleObj name="Equation" r:id="rId22" imgW="1841500" imgH="2667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9" y="654"/>
                          <a:ext cx="202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9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9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3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9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9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9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9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9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9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9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9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9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9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9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9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9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9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20" grpId="0" animBg="1"/>
      <p:bldP spid="439321" grpId="0" animBg="1"/>
      <p:bldP spid="4393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7" name="Rectangle 9"/>
          <p:cNvSpPr>
            <a:spLocks noChangeArrowheads="1"/>
          </p:cNvSpPr>
          <p:nvPr/>
        </p:nvSpPr>
        <p:spPr bwMode="auto">
          <a:xfrm>
            <a:off x="128588" y="1868488"/>
            <a:ext cx="1323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其中</a:t>
            </a:r>
          </a:p>
        </p:txBody>
      </p:sp>
      <p:sp>
        <p:nvSpPr>
          <p:cNvPr id="447512" name="WordArt 24"/>
          <p:cNvSpPr>
            <a:spLocks noChangeArrowheads="1" noChangeShapeType="1" noTextEdit="1"/>
          </p:cNvSpPr>
          <p:nvPr/>
        </p:nvSpPr>
        <p:spPr bwMode="auto">
          <a:xfrm>
            <a:off x="923925" y="121525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000099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47513" name="WordArt 25"/>
          <p:cNvSpPr>
            <a:spLocks noChangeArrowheads="1" noChangeShapeType="1" noTextEdit="1"/>
          </p:cNvSpPr>
          <p:nvPr/>
        </p:nvSpPr>
        <p:spPr bwMode="auto">
          <a:xfrm>
            <a:off x="911225" y="7207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47519" name="Group 31"/>
          <p:cNvGrpSpPr/>
          <p:nvPr/>
        </p:nvGrpSpPr>
        <p:grpSpPr bwMode="auto">
          <a:xfrm>
            <a:off x="1477963" y="574675"/>
            <a:ext cx="3686175" cy="549275"/>
            <a:chOff x="931" y="362"/>
            <a:chExt cx="2322" cy="331"/>
          </a:xfrm>
        </p:grpSpPr>
        <p:sp>
          <p:nvSpPr>
            <p:cNvPr id="447515" name="Rectangle 27"/>
            <p:cNvSpPr>
              <a:spLocks noChangeArrowheads="1"/>
            </p:cNvSpPr>
            <p:nvPr/>
          </p:nvSpPr>
          <p:spPr bwMode="auto">
            <a:xfrm>
              <a:off x="2298" y="362"/>
              <a:ext cx="696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求 </a:t>
              </a:r>
            </a:p>
          </p:txBody>
        </p:sp>
        <p:graphicFrame>
          <p:nvGraphicFramePr>
            <p:cNvPr id="447516" name="Object 28"/>
            <p:cNvGraphicFramePr>
              <a:graphicFrameLocks noChangeAspect="1"/>
            </p:cNvGraphicFramePr>
            <p:nvPr/>
          </p:nvGraphicFramePr>
          <p:xfrm>
            <a:off x="1221" y="407"/>
            <a:ext cx="114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27100" imgH="241300" progId="Equation.DSMT4">
                    <p:embed/>
                  </p:oleObj>
                </mc:Choice>
                <mc:Fallback>
                  <p:oleObj name="Equation" r:id="rId2" imgW="927100" imgH="2413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1" y="407"/>
                          <a:ext cx="114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7517" name="Object 29"/>
            <p:cNvGraphicFramePr>
              <a:graphicFrameLocks noChangeAspect="1"/>
            </p:cNvGraphicFramePr>
            <p:nvPr/>
          </p:nvGraphicFramePr>
          <p:xfrm>
            <a:off x="2546" y="416"/>
            <a:ext cx="70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71500" imgH="241300" progId="Equation.DSMT4">
                    <p:embed/>
                  </p:oleObj>
                </mc:Choice>
                <mc:Fallback>
                  <p:oleObj name="Equation" r:id="rId4" imgW="571500" imgH="2413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416"/>
                          <a:ext cx="70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7518" name="Rectangle 30"/>
            <p:cNvSpPr>
              <a:spLocks noChangeArrowheads="1"/>
            </p:cNvSpPr>
            <p:nvPr/>
          </p:nvSpPr>
          <p:spPr bwMode="auto">
            <a:xfrm>
              <a:off x="931" y="363"/>
              <a:ext cx="632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</p:grpSp>
      <p:grpSp>
        <p:nvGrpSpPr>
          <p:cNvPr id="447522" name="Group 34"/>
          <p:cNvGrpSpPr/>
          <p:nvPr/>
        </p:nvGrpSpPr>
        <p:grpSpPr bwMode="auto">
          <a:xfrm>
            <a:off x="1450975" y="1106488"/>
            <a:ext cx="6869113" cy="519112"/>
            <a:chOff x="922" y="721"/>
            <a:chExt cx="4327" cy="327"/>
          </a:xfrm>
        </p:grpSpPr>
        <p:sp>
          <p:nvSpPr>
            <p:cNvPr id="447490" name="Rectangle 2"/>
            <p:cNvSpPr>
              <a:spLocks noChangeArrowheads="1"/>
            </p:cNvSpPr>
            <p:nvPr/>
          </p:nvSpPr>
          <p:spPr bwMode="auto">
            <a:xfrm>
              <a:off x="922" y="721"/>
              <a:ext cx="4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因为二项分布来自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重伯努利试验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故有</a:t>
              </a:r>
            </a:p>
          </p:txBody>
        </p:sp>
        <p:graphicFrame>
          <p:nvGraphicFramePr>
            <p:cNvPr id="447521" name="Object 33"/>
            <p:cNvGraphicFramePr>
              <a:graphicFrameLocks noChangeAspect="1"/>
            </p:cNvGraphicFramePr>
            <p:nvPr/>
          </p:nvGraphicFramePr>
          <p:xfrm>
            <a:off x="2804" y="812"/>
            <a:ext cx="19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400" imgH="165100" progId="Equation.DSMT4">
                    <p:embed/>
                  </p:oleObj>
                </mc:Choice>
                <mc:Fallback>
                  <p:oleObj name="Equation" r:id="rId6" imgW="152400" imgH="1651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812"/>
                          <a:ext cx="191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7523" name="Object 35"/>
          <p:cNvGraphicFramePr>
            <a:graphicFrameLocks noChangeAspect="1"/>
          </p:cNvGraphicFramePr>
          <p:nvPr/>
        </p:nvGraphicFramePr>
        <p:xfrm>
          <a:off x="2989263" y="1620838"/>
          <a:ext cx="32797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300" imgH="241300" progId="Equation.DSMT4">
                  <p:embed/>
                </p:oleObj>
              </mc:Choice>
              <mc:Fallback>
                <p:oleObj name="Equation" r:id="rId8" imgW="1638300" imgH="2413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1620838"/>
                        <a:ext cx="32797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7534" name="Group 46"/>
          <p:cNvGrpSpPr/>
          <p:nvPr/>
        </p:nvGrpSpPr>
        <p:grpSpPr bwMode="auto">
          <a:xfrm>
            <a:off x="955675" y="2263775"/>
            <a:ext cx="8001000" cy="1074738"/>
            <a:chOff x="618" y="1458"/>
            <a:chExt cx="5040" cy="677"/>
          </a:xfrm>
        </p:grpSpPr>
        <p:graphicFrame>
          <p:nvGraphicFramePr>
            <p:cNvPr id="447524" name="Object 36"/>
            <p:cNvGraphicFramePr>
              <a:graphicFrameLocks noChangeAspect="1"/>
            </p:cNvGraphicFramePr>
            <p:nvPr/>
          </p:nvGraphicFramePr>
          <p:xfrm>
            <a:off x="618" y="1482"/>
            <a:ext cx="917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23900" imgH="558800" progId="Equation.DSMT4">
                    <p:embed/>
                  </p:oleObj>
                </mc:Choice>
                <mc:Fallback>
                  <p:oleObj name="Equation" r:id="rId10" imgW="723900" imgH="5588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" y="1482"/>
                          <a:ext cx="917" cy="6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7525" name="Rectangle 37"/>
            <p:cNvSpPr>
              <a:spLocks noChangeArrowheads="1"/>
            </p:cNvSpPr>
            <p:nvPr/>
          </p:nvSpPr>
          <p:spPr bwMode="auto">
            <a:xfrm>
              <a:off x="1444" y="1458"/>
              <a:ext cx="31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第</a:t>
              </a: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次伯努利试验事件</a:t>
              </a:r>
              <a:r>
                <a:rPr kumimoji="1"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发生</a:t>
              </a:r>
            </a:p>
          </p:txBody>
        </p:sp>
        <p:graphicFrame>
          <p:nvGraphicFramePr>
            <p:cNvPr id="447526" name="Object 38"/>
            <p:cNvGraphicFramePr>
              <a:graphicFrameLocks noChangeAspect="1"/>
            </p:cNvGraphicFramePr>
            <p:nvPr/>
          </p:nvGraphicFramePr>
          <p:xfrm>
            <a:off x="1762" y="1514"/>
            <a:ext cx="14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33600" imgH="3657600" progId="Equation.DSMT4">
                    <p:embed/>
                  </p:oleObj>
                </mc:Choice>
                <mc:Fallback>
                  <p:oleObj name="Equation" r:id="rId12" imgW="2133600" imgH="36576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1514"/>
                          <a:ext cx="14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7527" name="Object 39"/>
            <p:cNvGraphicFramePr>
              <a:graphicFrameLocks noChangeAspect="1"/>
            </p:cNvGraphicFramePr>
            <p:nvPr/>
          </p:nvGraphicFramePr>
          <p:xfrm>
            <a:off x="3689" y="1524"/>
            <a:ext cx="23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0500" imgH="190500" progId="Equation.DSMT4">
                    <p:embed/>
                  </p:oleObj>
                </mc:Choice>
                <mc:Fallback>
                  <p:oleObj name="Equation" r:id="rId14" imgW="190500" imgH="1905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9" y="1524"/>
                          <a:ext cx="23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7529" name="Rectangle 41"/>
            <p:cNvSpPr>
              <a:spLocks noChangeArrowheads="1"/>
            </p:cNvSpPr>
            <p:nvPr/>
          </p:nvSpPr>
          <p:spPr bwMode="auto">
            <a:xfrm>
              <a:off x="1445" y="1779"/>
              <a:ext cx="31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第</a:t>
              </a:r>
              <a:r>
                <a:rPr kumimoji="1"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次伯努利试验事件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发生</a:t>
              </a:r>
            </a:p>
          </p:txBody>
        </p:sp>
        <p:graphicFrame>
          <p:nvGraphicFramePr>
            <p:cNvPr id="447530" name="Object 42"/>
            <p:cNvGraphicFramePr>
              <a:graphicFrameLocks noChangeAspect="1"/>
            </p:cNvGraphicFramePr>
            <p:nvPr/>
          </p:nvGraphicFramePr>
          <p:xfrm>
            <a:off x="1755" y="1827"/>
            <a:ext cx="14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133600" imgH="3657600" progId="Equation.DSMT4">
                    <p:embed/>
                  </p:oleObj>
                </mc:Choice>
                <mc:Fallback>
                  <p:oleObj name="Equation" r:id="rId16" imgW="2133600" imgH="36576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5" y="1827"/>
                          <a:ext cx="14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7531" name="Object 43"/>
            <p:cNvGraphicFramePr>
              <a:graphicFrameLocks noChangeAspect="1"/>
            </p:cNvGraphicFramePr>
            <p:nvPr/>
          </p:nvGraphicFramePr>
          <p:xfrm>
            <a:off x="4377" y="1664"/>
            <a:ext cx="128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016000" imgH="241300" progId="Equation.DSMT4">
                    <p:embed/>
                  </p:oleObj>
                </mc:Choice>
                <mc:Fallback>
                  <p:oleObj name="Equation" r:id="rId18" imgW="1016000" imgH="2413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664"/>
                          <a:ext cx="128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7533" name="Object 45"/>
            <p:cNvGraphicFramePr>
              <a:graphicFrameLocks noChangeAspect="1"/>
            </p:cNvGraphicFramePr>
            <p:nvPr/>
          </p:nvGraphicFramePr>
          <p:xfrm>
            <a:off x="3682" y="1809"/>
            <a:ext cx="23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90500" imgH="215900" progId="Equation.DSMT4">
                    <p:embed/>
                  </p:oleObj>
                </mc:Choice>
                <mc:Fallback>
                  <p:oleObj name="Equation" r:id="rId20" imgW="190500" imgH="2159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2" y="1809"/>
                          <a:ext cx="235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7539" name="Group 51"/>
          <p:cNvGrpSpPr/>
          <p:nvPr/>
        </p:nvGrpSpPr>
        <p:grpSpPr bwMode="auto">
          <a:xfrm>
            <a:off x="111125" y="3192463"/>
            <a:ext cx="6750050" cy="604837"/>
            <a:chOff x="70" y="2035"/>
            <a:chExt cx="4252" cy="381"/>
          </a:xfrm>
        </p:grpSpPr>
        <p:sp>
          <p:nvSpPr>
            <p:cNvPr id="447503" name="Rectangle 15"/>
            <p:cNvSpPr>
              <a:spLocks noChangeArrowheads="1"/>
            </p:cNvSpPr>
            <p:nvPr/>
          </p:nvSpPr>
          <p:spPr bwMode="auto">
            <a:xfrm>
              <a:off x="1565" y="2074"/>
              <a:ext cx="27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独立同分布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其频率函数为</a:t>
              </a:r>
            </a:p>
          </p:txBody>
        </p:sp>
        <p:sp>
          <p:nvSpPr>
            <p:cNvPr id="447535" name="Rectangle 47"/>
            <p:cNvSpPr>
              <a:spLocks noChangeArrowheads="1"/>
            </p:cNvSpPr>
            <p:nvPr/>
          </p:nvSpPr>
          <p:spPr bwMode="auto">
            <a:xfrm>
              <a:off x="70" y="2035"/>
              <a:ext cx="613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</a:t>
              </a:r>
            </a:p>
          </p:txBody>
        </p:sp>
        <p:graphicFrame>
          <p:nvGraphicFramePr>
            <p:cNvPr id="447536" name="Object 48"/>
            <p:cNvGraphicFramePr>
              <a:graphicFrameLocks noChangeAspect="1"/>
            </p:cNvGraphicFramePr>
            <p:nvPr/>
          </p:nvGraphicFramePr>
          <p:xfrm>
            <a:off x="370" y="2118"/>
            <a:ext cx="130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028700" imgH="241300" progId="Equation.DSMT4">
                    <p:embed/>
                  </p:oleObj>
                </mc:Choice>
                <mc:Fallback>
                  <p:oleObj name="Equation" r:id="rId22" imgW="1028700" imgH="2413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" y="2118"/>
                          <a:ext cx="130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7537" name="Object 49"/>
          <p:cNvGraphicFramePr>
            <a:graphicFrameLocks noChangeAspect="1"/>
          </p:cNvGraphicFramePr>
          <p:nvPr/>
        </p:nvGraphicFramePr>
        <p:xfrm>
          <a:off x="2244725" y="3792538"/>
          <a:ext cx="477361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2976800" imgH="4572000" progId="Equation.DSMT4">
                  <p:embed/>
                </p:oleObj>
              </mc:Choice>
              <mc:Fallback>
                <p:oleObj name="Equation" r:id="rId24" imgW="42976800" imgH="45720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3792538"/>
                        <a:ext cx="477361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40" name="Object 52"/>
          <p:cNvGraphicFramePr>
            <a:graphicFrameLocks noChangeAspect="1"/>
          </p:cNvGraphicFramePr>
          <p:nvPr/>
        </p:nvGraphicFramePr>
        <p:xfrm>
          <a:off x="796925" y="4249738"/>
          <a:ext cx="58848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946400" imgH="254000" progId="Equation.DSMT4">
                  <p:embed/>
                </p:oleObj>
              </mc:Choice>
              <mc:Fallback>
                <p:oleObj name="Equation" r:id="rId26" imgW="2946400" imgH="2540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249738"/>
                        <a:ext cx="58848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41" name="Object 53"/>
          <p:cNvGraphicFramePr>
            <a:graphicFrameLocks noChangeAspect="1"/>
          </p:cNvGraphicFramePr>
          <p:nvPr/>
        </p:nvGraphicFramePr>
        <p:xfrm>
          <a:off x="2233613" y="4683125"/>
          <a:ext cx="148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49300" imgH="254000" progId="Equation.DSMT4">
                  <p:embed/>
                </p:oleObj>
              </mc:Choice>
              <mc:Fallback>
                <p:oleObj name="Equation" r:id="rId28" imgW="749300" imgH="2540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4683125"/>
                        <a:ext cx="148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42" name="Object 54"/>
          <p:cNvGraphicFramePr>
            <a:graphicFrameLocks noChangeAspect="1"/>
          </p:cNvGraphicFramePr>
          <p:nvPr/>
        </p:nvGraphicFramePr>
        <p:xfrm>
          <a:off x="3698875" y="4781550"/>
          <a:ext cx="7778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93700" imgH="203200" progId="Equation.DSMT4">
                  <p:embed/>
                </p:oleObj>
              </mc:Choice>
              <mc:Fallback>
                <p:oleObj name="Equation" r:id="rId30" imgW="393700" imgH="2032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4781550"/>
                        <a:ext cx="7778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43" name="Object 55"/>
          <p:cNvGraphicFramePr>
            <a:graphicFrameLocks noChangeAspect="1"/>
          </p:cNvGraphicFramePr>
          <p:nvPr/>
        </p:nvGraphicFramePr>
        <p:xfrm>
          <a:off x="1360488" y="5140325"/>
          <a:ext cx="53768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692400" imgH="254000" progId="Equation.DSMT4">
                  <p:embed/>
                </p:oleObj>
              </mc:Choice>
              <mc:Fallback>
                <p:oleObj name="Equation" r:id="rId32" imgW="2692400" imgH="2540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5140325"/>
                        <a:ext cx="53768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44" name="Object 56"/>
          <p:cNvGraphicFramePr>
            <a:graphicFrameLocks noChangeAspect="1"/>
          </p:cNvGraphicFramePr>
          <p:nvPr/>
        </p:nvGraphicFramePr>
        <p:xfrm>
          <a:off x="6611938" y="5141913"/>
          <a:ext cx="14843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749300" imgH="254000" progId="Equation.DSMT4">
                  <p:embed/>
                </p:oleObj>
              </mc:Choice>
              <mc:Fallback>
                <p:oleObj name="Equation" r:id="rId34" imgW="749300" imgH="2540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938" y="5141913"/>
                        <a:ext cx="14843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45" name="Object 57"/>
          <p:cNvGraphicFramePr>
            <a:graphicFrameLocks noChangeAspect="1"/>
          </p:cNvGraphicFramePr>
          <p:nvPr/>
        </p:nvGraphicFramePr>
        <p:xfrm>
          <a:off x="2259013" y="5597525"/>
          <a:ext cx="4724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374900" imgH="266700" progId="Equation.DSMT4">
                  <p:embed/>
                </p:oleObj>
              </mc:Choice>
              <mc:Fallback>
                <p:oleObj name="Equation" r:id="rId36" imgW="2374900" imgH="2667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5597525"/>
                        <a:ext cx="4724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46" name="Object 58"/>
          <p:cNvGraphicFramePr>
            <a:graphicFrameLocks noChangeAspect="1"/>
          </p:cNvGraphicFramePr>
          <p:nvPr/>
        </p:nvGraphicFramePr>
        <p:xfrm>
          <a:off x="2273300" y="6124575"/>
          <a:ext cx="16875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850900" imgH="241300" progId="Equation.DSMT4">
                  <p:embed/>
                </p:oleObj>
              </mc:Choice>
              <mc:Fallback>
                <p:oleObj name="Equation" r:id="rId38" imgW="850900" imgH="2413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6124575"/>
                        <a:ext cx="168751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7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7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7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7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7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7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49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44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49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4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49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7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7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7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7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7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7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7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7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7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47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7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7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7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7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7" grpId="0" bldLvl="0" animBg="1"/>
      <p:bldP spid="447512" grpId="0" animBg="1"/>
      <p:bldP spid="4475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WordArt 2"/>
          <p:cNvSpPr>
            <a:spLocks noChangeArrowheads="1" noChangeShapeType="1" noTextEdit="1"/>
          </p:cNvSpPr>
          <p:nvPr/>
        </p:nvSpPr>
        <p:spPr bwMode="auto">
          <a:xfrm>
            <a:off x="923925" y="12080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000099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57731" name="WordArt 3"/>
          <p:cNvSpPr>
            <a:spLocks noChangeArrowheads="1" noChangeShapeType="1" noTextEdit="1"/>
          </p:cNvSpPr>
          <p:nvPr/>
        </p:nvSpPr>
        <p:spPr bwMode="auto">
          <a:xfrm>
            <a:off x="911225" y="7207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57752" name="Group 24"/>
          <p:cNvGrpSpPr/>
          <p:nvPr/>
        </p:nvGrpSpPr>
        <p:grpSpPr bwMode="auto">
          <a:xfrm>
            <a:off x="1465263" y="574675"/>
            <a:ext cx="4048125" cy="566738"/>
            <a:chOff x="923" y="362"/>
            <a:chExt cx="2550" cy="357"/>
          </a:xfrm>
        </p:grpSpPr>
        <p:sp>
          <p:nvSpPr>
            <p:cNvPr id="457733" name="Rectangle 5"/>
            <p:cNvSpPr>
              <a:spLocks noChangeArrowheads="1"/>
            </p:cNvSpPr>
            <p:nvPr/>
          </p:nvSpPr>
          <p:spPr bwMode="auto">
            <a:xfrm>
              <a:off x="2362" y="362"/>
              <a:ext cx="11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求    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7734" name="Object 6"/>
            <p:cNvGraphicFramePr>
              <a:graphicFrameLocks noChangeAspect="1"/>
            </p:cNvGraphicFramePr>
            <p:nvPr/>
          </p:nvGraphicFramePr>
          <p:xfrm>
            <a:off x="1191" y="429"/>
            <a:ext cx="122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27100" imgH="241300" progId="Equation.DSMT4">
                    <p:embed/>
                  </p:oleObj>
                </mc:Choice>
                <mc:Fallback>
                  <p:oleObj name="Equation" r:id="rId2" imgW="927100" imgH="2413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429"/>
                          <a:ext cx="1221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7735" name="Rectangle 7"/>
            <p:cNvSpPr>
              <a:spLocks noChangeArrowheads="1"/>
            </p:cNvSpPr>
            <p:nvPr/>
          </p:nvSpPr>
          <p:spPr bwMode="auto">
            <a:xfrm>
              <a:off x="923" y="363"/>
              <a:ext cx="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graphicFrame>
          <p:nvGraphicFramePr>
            <p:cNvPr id="457736" name="Object 8"/>
            <p:cNvGraphicFramePr>
              <a:graphicFrameLocks noChangeAspect="1"/>
            </p:cNvGraphicFramePr>
            <p:nvPr/>
          </p:nvGraphicFramePr>
          <p:xfrm>
            <a:off x="2650" y="422"/>
            <a:ext cx="595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69900" imgH="241300" progId="Equation.DSMT4">
                    <p:embed/>
                  </p:oleObj>
                </mc:Choice>
                <mc:Fallback>
                  <p:oleObj name="Equation" r:id="rId4" imgW="469900" imgH="2413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0" y="422"/>
                          <a:ext cx="595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7753" name="Group 25"/>
          <p:cNvGrpSpPr/>
          <p:nvPr/>
        </p:nvGrpSpPr>
        <p:grpSpPr bwMode="auto">
          <a:xfrm>
            <a:off x="1425575" y="1119188"/>
            <a:ext cx="4821238" cy="536575"/>
            <a:chOff x="898" y="705"/>
            <a:chExt cx="3037" cy="338"/>
          </a:xfrm>
        </p:grpSpPr>
        <p:sp>
          <p:nvSpPr>
            <p:cNvPr id="457739" name="Rectangle 11"/>
            <p:cNvSpPr>
              <a:spLocks noChangeArrowheads="1"/>
            </p:cNvSpPr>
            <p:nvPr/>
          </p:nvSpPr>
          <p:spPr bwMode="auto">
            <a:xfrm>
              <a:off x="898" y="705"/>
              <a:ext cx="17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由上节计算得</a:t>
              </a:r>
            </a:p>
          </p:txBody>
        </p:sp>
        <p:graphicFrame>
          <p:nvGraphicFramePr>
            <p:cNvPr id="457740" name="Object 12"/>
            <p:cNvGraphicFramePr>
              <a:graphicFrameLocks noChangeAspect="1"/>
            </p:cNvGraphicFramePr>
            <p:nvPr/>
          </p:nvGraphicFramePr>
          <p:xfrm>
            <a:off x="2294" y="765"/>
            <a:ext cx="164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08100" imgH="241300" progId="Equation.DSMT4">
                    <p:embed/>
                  </p:oleObj>
                </mc:Choice>
                <mc:Fallback>
                  <p:oleObj name="Equation" r:id="rId6" imgW="1308100" imgH="2413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765"/>
                          <a:ext cx="164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7741" name="Object 13"/>
          <p:cNvGraphicFramePr>
            <a:graphicFrameLocks noChangeAspect="1"/>
          </p:cNvGraphicFramePr>
          <p:nvPr/>
        </p:nvGraphicFramePr>
        <p:xfrm>
          <a:off x="925513" y="2735263"/>
          <a:ext cx="33131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63700" imgH="406400" progId="Equation.DSMT4">
                  <p:embed/>
                </p:oleObj>
              </mc:Choice>
              <mc:Fallback>
                <p:oleObj name="Equation" r:id="rId8" imgW="1663700" imgH="406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2735263"/>
                        <a:ext cx="33131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5" name="Object 17"/>
          <p:cNvGraphicFramePr>
            <a:graphicFrameLocks noChangeAspect="1"/>
          </p:cNvGraphicFramePr>
          <p:nvPr/>
        </p:nvGraphicFramePr>
        <p:xfrm>
          <a:off x="909638" y="4379913"/>
          <a:ext cx="41290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70100" imgH="266700" progId="Equation.DSMT4">
                  <p:embed/>
                </p:oleObj>
              </mc:Choice>
              <mc:Fallback>
                <p:oleObj name="Equation" r:id="rId10" imgW="2070100" imgH="266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4379913"/>
                        <a:ext cx="41290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6" name="Object 18"/>
          <p:cNvGraphicFramePr>
            <a:graphicFrameLocks noChangeAspect="1"/>
          </p:cNvGraphicFramePr>
          <p:nvPr/>
        </p:nvGraphicFramePr>
        <p:xfrm>
          <a:off x="2273300" y="4851400"/>
          <a:ext cx="344963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27200" imgH="406400" progId="Equation.DSMT4">
                  <p:embed/>
                </p:oleObj>
              </mc:Choice>
              <mc:Fallback>
                <p:oleObj name="Equation" r:id="rId12" imgW="1727200" imgH="406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4851400"/>
                        <a:ext cx="3449638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7755" name="Group 27"/>
          <p:cNvGrpSpPr/>
          <p:nvPr/>
        </p:nvGrpSpPr>
        <p:grpSpPr bwMode="auto">
          <a:xfrm>
            <a:off x="6165570" y="1120775"/>
            <a:ext cx="2501900" cy="520700"/>
            <a:chOff x="3945" y="698"/>
            <a:chExt cx="1576" cy="328"/>
          </a:xfrm>
        </p:grpSpPr>
        <p:sp>
          <p:nvSpPr>
            <p:cNvPr id="457737" name="Rectangle 9"/>
            <p:cNvSpPr>
              <a:spLocks noChangeArrowheads="1"/>
            </p:cNvSpPr>
            <p:nvPr/>
          </p:nvSpPr>
          <p:spPr bwMode="auto">
            <a:xfrm>
              <a:off x="4195" y="698"/>
              <a:ext cx="1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的密度为</a:t>
              </a:r>
            </a:p>
          </p:txBody>
        </p:sp>
        <p:graphicFrame>
          <p:nvGraphicFramePr>
            <p:cNvPr id="457754" name="Object 26"/>
            <p:cNvGraphicFramePr>
              <a:graphicFrameLocks noChangeAspect="1"/>
            </p:cNvGraphicFramePr>
            <p:nvPr/>
          </p:nvGraphicFramePr>
          <p:xfrm>
            <a:off x="3945" y="768"/>
            <a:ext cx="34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700" imgH="215900" progId="Equation.DSMT4">
                    <p:embed/>
                  </p:oleObj>
                </mc:Choice>
                <mc:Fallback>
                  <p:oleObj name="Equation" r:id="rId14" imgW="266700" imgH="2159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5" y="768"/>
                          <a:ext cx="341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7756" name="Object 28"/>
          <p:cNvGraphicFramePr>
            <a:graphicFrameLocks noChangeAspect="1"/>
          </p:cNvGraphicFramePr>
          <p:nvPr/>
        </p:nvGraphicFramePr>
        <p:xfrm>
          <a:off x="2671763" y="1589088"/>
          <a:ext cx="3687762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41500" imgH="647700" progId="Equation.DSMT4">
                  <p:embed/>
                </p:oleObj>
              </mc:Choice>
              <mc:Fallback>
                <p:oleObj name="Equation" r:id="rId16" imgW="1841500" imgH="6477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1589088"/>
                        <a:ext cx="3687762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58" name="Object 30"/>
          <p:cNvGraphicFramePr>
            <a:graphicFrameLocks noChangeAspect="1"/>
          </p:cNvGraphicFramePr>
          <p:nvPr/>
        </p:nvGraphicFramePr>
        <p:xfrm>
          <a:off x="2405063" y="3441700"/>
          <a:ext cx="15208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62000" imgH="444500" progId="Equation.DSMT4">
                  <p:embed/>
                </p:oleObj>
              </mc:Choice>
              <mc:Fallback>
                <p:oleObj name="Equation" r:id="rId18" imgW="762000" imgH="4445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3441700"/>
                        <a:ext cx="15208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59" name="Object 31"/>
          <p:cNvGraphicFramePr>
            <a:graphicFrameLocks noChangeAspect="1"/>
          </p:cNvGraphicFramePr>
          <p:nvPr/>
        </p:nvGraphicFramePr>
        <p:xfrm>
          <a:off x="3849688" y="3435350"/>
          <a:ext cx="20955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54100" imgH="406400" progId="Equation.DSMT4">
                  <p:embed/>
                </p:oleObj>
              </mc:Choice>
              <mc:Fallback>
                <p:oleObj name="Equation" r:id="rId20" imgW="1054100" imgH="4064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3435350"/>
                        <a:ext cx="20955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60" name="Object 32"/>
          <p:cNvGraphicFramePr>
            <a:graphicFrameLocks noChangeAspect="1"/>
          </p:cNvGraphicFramePr>
          <p:nvPr/>
        </p:nvGraphicFramePr>
        <p:xfrm>
          <a:off x="2274888" y="5478463"/>
          <a:ext cx="15208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62000" imgH="457200" progId="Equation.DSMT4">
                  <p:embed/>
                </p:oleObj>
              </mc:Choice>
              <mc:Fallback>
                <p:oleObj name="Equation" r:id="rId22" imgW="762000" imgH="457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5478463"/>
                        <a:ext cx="152082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7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7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7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7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7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7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7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7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7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7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7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7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7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7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0" grpId="0" animBg="1"/>
      <p:bldP spid="4577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对象 15361"/>
          <p:cNvGraphicFramePr>
            <a:graphicFrameLocks noChangeAspect="1"/>
          </p:cNvGraphicFramePr>
          <p:nvPr/>
        </p:nvGraphicFramePr>
        <p:xfrm>
          <a:off x="1698625" y="1916113"/>
          <a:ext cx="3300413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70635" imgH="482600" progId="Equation.DSMT4">
                  <p:embed/>
                </p:oleObj>
              </mc:Choice>
              <mc:Fallback>
                <p:oleObj r:id="rId2" imgW="1270635" imgH="482600" progId="Equation.DSMT4">
                  <p:embed/>
                  <p:pic>
                    <p:nvPicPr>
                      <p:cNvPr id="0" name="对象 15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1916113"/>
                        <a:ext cx="3300413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对象 15362"/>
          <p:cNvGraphicFramePr>
            <a:graphicFrameLocks noChangeAspect="1"/>
          </p:cNvGraphicFramePr>
          <p:nvPr/>
        </p:nvGraphicFramePr>
        <p:xfrm>
          <a:off x="5435600" y="2060575"/>
          <a:ext cx="17843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60400" imgH="393700" progId="Equation.3">
                  <p:embed/>
                </p:oleObj>
              </mc:Choice>
              <mc:Fallback>
                <p:oleObj r:id="rId4" imgW="660400" imgH="393700" progId="Equation.3">
                  <p:embed/>
                  <p:pic>
                    <p:nvPicPr>
                      <p:cNvPr id="0" name="对象 15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060575"/>
                        <a:ext cx="178435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矩形 15363"/>
          <p:cNvSpPr>
            <a:spLocks noChangeArrowheads="1"/>
          </p:cNvSpPr>
          <p:nvPr/>
        </p:nvSpPr>
        <p:spPr bwMode="auto">
          <a:xfrm>
            <a:off x="1692275" y="1074738"/>
            <a:ext cx="5360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latin typeface="Times New Roman" panose="02020603050405020304" pitchFamily="18" charset="0"/>
              </a:rPr>
              <a:t>例</a:t>
            </a:r>
            <a:r>
              <a:rPr lang="zh-CN" altLang="en-US" sz="3600">
                <a:latin typeface="Times New Roman" panose="02020603050405020304" pitchFamily="18" charset="0"/>
              </a:rPr>
              <a:t>    </a:t>
            </a:r>
            <a:r>
              <a:rPr lang="en-US" altLang="zh-CN" sz="3600" i="1">
                <a:latin typeface="Times New Roman" panose="02020603050405020304" pitchFamily="18" charset="0"/>
              </a:rPr>
              <a:t>X ~ E </a:t>
            </a:r>
            <a:r>
              <a:rPr lang="en-US" altLang="zh-CN" sz="3600">
                <a:latin typeface="Times New Roman" panose="02020603050405020304" pitchFamily="18" charset="0"/>
              </a:rPr>
              <a:t>(</a:t>
            </a:r>
            <a:r>
              <a:rPr lang="en-US" altLang="zh-CN" sz="3600" i="1">
                <a:latin typeface="Times New Roman" panose="02020603050405020304" pitchFamily="18" charset="0"/>
              </a:rPr>
              <a:t>λ</a:t>
            </a:r>
            <a:r>
              <a:rPr lang="en-US" altLang="zh-CN" sz="3600">
                <a:latin typeface="Times New Roman" panose="02020603050405020304" pitchFamily="18" charset="0"/>
              </a:rPr>
              <a:t>) ,  </a:t>
            </a:r>
            <a:r>
              <a:rPr lang="zh-CN" altLang="en-US" sz="3600">
                <a:latin typeface="Times New Roman" panose="02020603050405020304" pitchFamily="18" charset="0"/>
              </a:rPr>
              <a:t>求 </a:t>
            </a:r>
            <a:r>
              <a:rPr lang="en-US" altLang="zh-CN" sz="3600" i="1">
                <a:latin typeface="Times New Roman" panose="02020603050405020304" pitchFamily="18" charset="0"/>
              </a:rPr>
              <a:t>E</a:t>
            </a:r>
            <a:r>
              <a:rPr lang="en-US" altLang="zh-CN" sz="3600">
                <a:latin typeface="Times New Roman" panose="02020603050405020304" pitchFamily="18" charset="0"/>
              </a:rPr>
              <a:t>( </a:t>
            </a:r>
            <a:r>
              <a:rPr lang="en-US" altLang="zh-CN" sz="3600" i="1">
                <a:latin typeface="Times New Roman" panose="02020603050405020304" pitchFamily="18" charset="0"/>
              </a:rPr>
              <a:t>X </a:t>
            </a:r>
            <a:r>
              <a:rPr lang="en-US" altLang="zh-CN" sz="3600">
                <a:latin typeface="Times New Roman" panose="02020603050405020304" pitchFamily="18" charset="0"/>
              </a:rPr>
              <a:t>)</a:t>
            </a:r>
            <a:r>
              <a:rPr lang="en-US" altLang="zh-CN" sz="3600" i="1">
                <a:latin typeface="Times New Roman" panose="02020603050405020304" pitchFamily="18" charset="0"/>
              </a:rPr>
              <a:t> </a:t>
            </a:r>
            <a:r>
              <a:rPr lang="en-US" altLang="zh-CN" sz="360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5365" name="对象 15364"/>
          <p:cNvGraphicFramePr>
            <a:graphicFrameLocks noChangeAspect="1"/>
          </p:cNvGraphicFramePr>
          <p:nvPr/>
        </p:nvGraphicFramePr>
        <p:xfrm>
          <a:off x="1763713" y="3357563"/>
          <a:ext cx="5472112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904365" imgH="1129665" progId="Equation.3">
                  <p:embed/>
                </p:oleObj>
              </mc:Choice>
              <mc:Fallback>
                <p:oleObj r:id="rId6" imgW="1904365" imgH="1129665" progId="Equation.3">
                  <p:embed/>
                  <p:pic>
                    <p:nvPicPr>
                      <p:cNvPr id="0" name="对象 15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7563"/>
                        <a:ext cx="5472112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27" name="Object 7"/>
          <p:cNvGraphicFramePr>
            <a:graphicFrameLocks noChangeAspect="1"/>
          </p:cNvGraphicFramePr>
          <p:nvPr/>
        </p:nvGraphicFramePr>
        <p:xfrm>
          <a:off x="2904857" y="1095376"/>
          <a:ext cx="3500438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700" imgH="800100" progId="Equation.DSMT4">
                  <p:embed/>
                </p:oleObj>
              </mc:Choice>
              <mc:Fallback>
                <p:oleObj name="Equation" r:id="rId2" imgW="1917700" imgH="800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857" y="1095376"/>
                        <a:ext cx="3500438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1" name="Object 11"/>
          <p:cNvGraphicFramePr>
            <a:graphicFrameLocks noChangeAspect="1"/>
          </p:cNvGraphicFramePr>
          <p:nvPr/>
        </p:nvGraphicFramePr>
        <p:xfrm>
          <a:off x="2372411" y="3682569"/>
          <a:ext cx="40862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400" imgH="304800" progId="Equation.DSMT4">
                  <p:embed/>
                </p:oleObj>
              </mc:Choice>
              <mc:Fallback>
                <p:oleObj name="Equation" r:id="rId4" imgW="2184400" imgH="304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411" y="3682569"/>
                        <a:ext cx="40862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2" name="Object 12"/>
          <p:cNvGraphicFramePr>
            <a:graphicFrameLocks noChangeAspect="1"/>
          </p:cNvGraphicFramePr>
          <p:nvPr/>
        </p:nvGraphicFramePr>
        <p:xfrm>
          <a:off x="3370949" y="4252482"/>
          <a:ext cx="329088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800" imgH="393700" progId="Equation.DSMT4">
                  <p:embed/>
                </p:oleObj>
              </mc:Choice>
              <mc:Fallback>
                <p:oleObj name="Equation" r:id="rId6" imgW="1574800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949" y="4252482"/>
                        <a:ext cx="329088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4" name="Object 14"/>
          <p:cNvGraphicFramePr>
            <a:graphicFrameLocks noChangeAspect="1"/>
          </p:cNvGraphicFramePr>
          <p:nvPr/>
        </p:nvGraphicFramePr>
        <p:xfrm>
          <a:off x="3415399" y="5085919"/>
          <a:ext cx="507523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92400" imgH="444500" progId="Equation.DSMT4">
                  <p:embed/>
                </p:oleObj>
              </mc:Choice>
              <mc:Fallback>
                <p:oleObj name="Equation" r:id="rId8" imgW="2692400" imgH="444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399" y="5085919"/>
                        <a:ext cx="5075237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5" name="Object 15"/>
          <p:cNvGraphicFramePr>
            <a:graphicFrameLocks noChangeAspect="1"/>
          </p:cNvGraphicFramePr>
          <p:nvPr/>
        </p:nvGraphicFramePr>
        <p:xfrm>
          <a:off x="3394761" y="5927294"/>
          <a:ext cx="24812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70000" imgH="266700" progId="Equation.DSMT4">
                  <p:embed/>
                </p:oleObj>
              </mc:Choice>
              <mc:Fallback>
                <p:oleObj name="Equation" r:id="rId10" imgW="1270000" imgH="2667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761" y="5927294"/>
                        <a:ext cx="24812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7" name="WordArt 17"/>
          <p:cNvSpPr>
            <a:spLocks noChangeArrowheads="1" noChangeShapeType="1" noTextEdit="1"/>
          </p:cNvSpPr>
          <p:nvPr/>
        </p:nvSpPr>
        <p:spPr bwMode="auto">
          <a:xfrm>
            <a:off x="1044006" y="3055486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000099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40338" name="WordArt 18"/>
          <p:cNvSpPr>
            <a:spLocks noChangeArrowheads="1" noChangeShapeType="1" noTextEdit="1"/>
          </p:cNvSpPr>
          <p:nvPr/>
        </p:nvSpPr>
        <p:spPr bwMode="auto">
          <a:xfrm>
            <a:off x="911225" y="7207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40339" name="Rectangle 19"/>
          <p:cNvSpPr>
            <a:spLocks noChangeArrowheads="1"/>
          </p:cNvSpPr>
          <p:nvPr/>
        </p:nvSpPr>
        <p:spPr bwMode="auto">
          <a:xfrm>
            <a:off x="1477963" y="576263"/>
            <a:ext cx="1003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设</a:t>
            </a:r>
          </a:p>
        </p:txBody>
      </p:sp>
      <p:grpSp>
        <p:nvGrpSpPr>
          <p:cNvPr id="440342" name="Group 22"/>
          <p:cNvGrpSpPr/>
          <p:nvPr/>
        </p:nvGrpSpPr>
        <p:grpSpPr bwMode="auto">
          <a:xfrm>
            <a:off x="1976437" y="597639"/>
            <a:ext cx="3048000" cy="519112"/>
            <a:chOff x="968" y="729"/>
            <a:chExt cx="1920" cy="327"/>
          </a:xfrm>
        </p:grpSpPr>
        <p:sp>
          <p:nvSpPr>
            <p:cNvPr id="440322" name="Rectangle 2"/>
            <p:cNvSpPr>
              <a:spLocks noChangeArrowheads="1"/>
            </p:cNvSpPr>
            <p:nvPr/>
          </p:nvSpPr>
          <p:spPr bwMode="auto">
            <a:xfrm>
              <a:off x="1066" y="729"/>
              <a:ext cx="18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i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的密度函数为</a:t>
              </a:r>
            </a:p>
          </p:txBody>
        </p:sp>
        <p:graphicFrame>
          <p:nvGraphicFramePr>
            <p:cNvPr id="440341" name="Object 21"/>
            <p:cNvGraphicFramePr>
              <a:graphicFrameLocks noChangeAspect="1"/>
            </p:cNvGraphicFramePr>
            <p:nvPr/>
          </p:nvGraphicFramePr>
          <p:xfrm>
            <a:off x="968" y="787"/>
            <a:ext cx="27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5900" imgH="190500" progId="Equation.DSMT4">
                    <p:embed/>
                  </p:oleObj>
                </mc:Choice>
                <mc:Fallback>
                  <p:oleObj name="Equation" r:id="rId12" imgW="215900" imgH="1905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787"/>
                          <a:ext cx="27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344" name="Group 24"/>
          <p:cNvGrpSpPr/>
          <p:nvPr/>
        </p:nvGrpSpPr>
        <p:grpSpPr bwMode="auto">
          <a:xfrm>
            <a:off x="1748028" y="2922932"/>
            <a:ext cx="2951162" cy="557213"/>
            <a:chOff x="41" y="1687"/>
            <a:chExt cx="1859" cy="351"/>
          </a:xfrm>
        </p:grpSpPr>
        <p:sp>
          <p:nvSpPr>
            <p:cNvPr id="440329" name="Rectangle 9"/>
            <p:cNvSpPr>
              <a:spLocks noChangeArrowheads="1"/>
            </p:cNvSpPr>
            <p:nvPr/>
          </p:nvSpPr>
          <p:spPr bwMode="auto">
            <a:xfrm>
              <a:off x="41" y="1687"/>
              <a:ext cx="5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</a:t>
              </a:r>
            </a:p>
          </p:txBody>
        </p:sp>
        <p:graphicFrame>
          <p:nvGraphicFramePr>
            <p:cNvPr id="440330" name="Object 10"/>
            <p:cNvGraphicFramePr>
              <a:graphicFrameLocks noChangeAspect="1"/>
            </p:cNvGraphicFramePr>
            <p:nvPr/>
          </p:nvGraphicFramePr>
          <p:xfrm>
            <a:off x="331" y="1761"/>
            <a:ext cx="97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00100" imgH="241300" progId="Equation.DSMT4">
                    <p:embed/>
                  </p:oleObj>
                </mc:Choice>
                <mc:Fallback>
                  <p:oleObj name="Equation" r:id="rId14" imgW="800100" imgH="2413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" y="1761"/>
                          <a:ext cx="97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43" name="Rectangle 23"/>
            <p:cNvSpPr>
              <a:spLocks noChangeArrowheads="1"/>
            </p:cNvSpPr>
            <p:nvPr/>
          </p:nvSpPr>
          <p:spPr bwMode="auto">
            <a:xfrm>
              <a:off x="1282" y="1698"/>
              <a:ext cx="6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故</a:t>
              </a:r>
            </a:p>
          </p:txBody>
        </p: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15925" y="2188166"/>
            <a:ext cx="1563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求</a:t>
            </a: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857250" y="2267541"/>
          <a:ext cx="11223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71500" imgH="241300" progId="Equation.DSMT4">
                  <p:embed/>
                </p:oleObj>
              </mc:Choice>
              <mc:Fallback>
                <p:oleObj name="Equation" r:id="rId16" imgW="571500" imgH="241300" progId="Equation.DSMT4">
                  <p:embed/>
                  <p:pic>
                    <p:nvPicPr>
                      <p:cNvPr id="0" name="图片 4407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267541"/>
                        <a:ext cx="112236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4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0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0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7" grpId="0"/>
      <p:bldP spid="440338" grpId="0" animBg="1"/>
      <p:bldP spid="44033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5121"/>
          <p:cNvSpPr txBox="1"/>
          <p:nvPr/>
        </p:nvSpPr>
        <p:spPr>
          <a:xfrm>
            <a:off x="920325" y="538855"/>
            <a:ext cx="7753350" cy="15541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例如，某零件的真实长度为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</a:rPr>
              <a:t>，现用甲、乙两台仪器各测量</a:t>
            </a:r>
            <a:r>
              <a:rPr lang="en-US" altLang="zh-CN" sz="3200" b="1" dirty="0">
                <a:latin typeface="Times New Roman" panose="02020603050405020304" pitchFamily="18" charset="0"/>
              </a:rPr>
              <a:t>10</a:t>
            </a:r>
            <a:r>
              <a:rPr lang="zh-CN" altLang="en-US" sz="3200" b="1" dirty="0">
                <a:latin typeface="Times New Roman" panose="02020603050405020304" pitchFamily="18" charset="0"/>
              </a:rPr>
              <a:t>次，将测量结果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</a:rPr>
              <a:t>用坐标上的点表示如图：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468313" y="4888784"/>
            <a:ext cx="8501062" cy="10668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若让你就上述结果评价一下两台仪器的优劣，你认为哪台仪器好一些呢？</a:t>
            </a:r>
          </a:p>
        </p:txBody>
      </p:sp>
      <p:sp>
        <p:nvSpPr>
          <p:cNvPr id="5124" name="文本框 5123"/>
          <p:cNvSpPr txBox="1"/>
          <p:nvPr/>
        </p:nvSpPr>
        <p:spPr>
          <a:xfrm>
            <a:off x="900113" y="1844675"/>
            <a:ext cx="7162800" cy="412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baseline="30000">
                <a:latin typeface="Times New Roman" panose="02020603050405020304" pitchFamily="18" charset="0"/>
              </a:rPr>
              <a:t> </a:t>
            </a:r>
            <a:endParaRPr lang="en-US" altLang="zh-CN" sz="3200" b="1" baseline="30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25" name="组合 5124"/>
          <p:cNvGrpSpPr/>
          <p:nvPr/>
        </p:nvGrpSpPr>
        <p:grpSpPr>
          <a:xfrm>
            <a:off x="1585913" y="2073275"/>
            <a:ext cx="6172200" cy="1066800"/>
            <a:chOff x="0" y="0"/>
            <a:chExt cx="3888" cy="672"/>
          </a:xfrm>
        </p:grpSpPr>
        <p:sp>
          <p:nvSpPr>
            <p:cNvPr id="5126" name="直接连接符 5125"/>
            <p:cNvSpPr/>
            <p:nvPr/>
          </p:nvSpPr>
          <p:spPr>
            <a:xfrm>
              <a:off x="0" y="96"/>
              <a:ext cx="38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7" name="直接连接符 5126"/>
            <p:cNvSpPr/>
            <p:nvPr/>
          </p:nvSpPr>
          <p:spPr>
            <a:xfrm>
              <a:off x="1776" y="4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5128" name="对象 5127"/>
            <p:cNvGraphicFramePr>
              <a:graphicFrameLocks noChangeAspect="1"/>
            </p:cNvGraphicFramePr>
            <p:nvPr/>
          </p:nvGraphicFramePr>
          <p:xfrm>
            <a:off x="1678" y="100"/>
            <a:ext cx="25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27000" imgH="139700" progId="Equation.3">
                    <p:embed/>
                  </p:oleObj>
                </mc:Choice>
                <mc:Fallback>
                  <p:oleObj r:id="rId3" imgW="127000" imgH="1397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78" y="100"/>
                          <a:ext cx="255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对象 5128"/>
            <p:cNvGraphicFramePr>
              <a:graphicFrameLocks noChangeAspect="1"/>
            </p:cNvGraphicFramePr>
            <p:nvPr/>
          </p:nvGraphicFramePr>
          <p:xfrm>
            <a:off x="1465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14935" imgH="114935" progId="Equation.3">
                    <p:embed/>
                  </p:oleObj>
                </mc:Choice>
                <mc:Fallback>
                  <p:oleObj r:id="rId5" imgW="114935" imgH="114935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65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对象 5129"/>
            <p:cNvGraphicFramePr>
              <a:graphicFrameLocks noChangeAspect="1"/>
            </p:cNvGraphicFramePr>
            <p:nvPr/>
          </p:nvGraphicFramePr>
          <p:xfrm>
            <a:off x="1872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14935" imgH="114935" progId="Equation.3">
                    <p:embed/>
                  </p:oleObj>
                </mc:Choice>
                <mc:Fallback>
                  <p:oleObj r:id="rId7" imgW="114935" imgH="114935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72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对象 5130"/>
            <p:cNvGraphicFramePr>
              <a:graphicFrameLocks noChangeAspect="1"/>
            </p:cNvGraphicFramePr>
            <p:nvPr/>
          </p:nvGraphicFramePr>
          <p:xfrm>
            <a:off x="1968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14935" imgH="114935" progId="Equation.3">
                    <p:embed/>
                  </p:oleObj>
                </mc:Choice>
                <mc:Fallback>
                  <p:oleObj r:id="rId8" imgW="114935" imgH="11493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8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对象 5131"/>
            <p:cNvGraphicFramePr>
              <a:graphicFrameLocks noChangeAspect="1"/>
            </p:cNvGraphicFramePr>
            <p:nvPr/>
          </p:nvGraphicFramePr>
          <p:xfrm>
            <a:off x="2377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14935" imgH="114935" progId="Equation.3">
                    <p:embed/>
                  </p:oleObj>
                </mc:Choice>
                <mc:Fallback>
                  <p:oleObj r:id="rId9" imgW="114935" imgH="114935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77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对象 5132"/>
            <p:cNvGraphicFramePr>
              <a:graphicFrameLocks noChangeAspect="1"/>
            </p:cNvGraphicFramePr>
            <p:nvPr/>
          </p:nvGraphicFramePr>
          <p:xfrm>
            <a:off x="672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14935" imgH="114935" progId="Equation.3">
                    <p:embed/>
                  </p:oleObj>
                </mc:Choice>
                <mc:Fallback>
                  <p:oleObj r:id="rId10" imgW="114935" imgH="114935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72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对象 5133"/>
            <p:cNvGraphicFramePr>
              <a:graphicFrameLocks noChangeAspect="1"/>
            </p:cNvGraphicFramePr>
            <p:nvPr/>
          </p:nvGraphicFramePr>
          <p:xfrm>
            <a:off x="1008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14935" imgH="114935" progId="Equation.3">
                    <p:embed/>
                  </p:oleObj>
                </mc:Choice>
                <mc:Fallback>
                  <p:oleObj r:id="rId11" imgW="114935" imgH="114935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8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5" name="对象 5134"/>
            <p:cNvGraphicFramePr>
              <a:graphicFrameLocks noChangeAspect="1"/>
            </p:cNvGraphicFramePr>
            <p:nvPr/>
          </p:nvGraphicFramePr>
          <p:xfrm>
            <a:off x="2809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14935" imgH="114935" progId="Equation.3">
                    <p:embed/>
                  </p:oleObj>
                </mc:Choice>
                <mc:Fallback>
                  <p:oleObj r:id="rId12" imgW="114935" imgH="114935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09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对象 5135"/>
            <p:cNvGraphicFramePr>
              <a:graphicFrameLocks noChangeAspect="1"/>
            </p:cNvGraphicFramePr>
            <p:nvPr/>
          </p:nvGraphicFramePr>
          <p:xfrm>
            <a:off x="336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114935" imgH="114935" progId="Equation.3">
                    <p:embed/>
                  </p:oleObj>
                </mc:Choice>
                <mc:Fallback>
                  <p:oleObj r:id="rId13" imgW="114935" imgH="114935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6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7" name="对象 5136"/>
            <p:cNvGraphicFramePr>
              <a:graphicFrameLocks noChangeAspect="1"/>
            </p:cNvGraphicFramePr>
            <p:nvPr/>
          </p:nvGraphicFramePr>
          <p:xfrm>
            <a:off x="3120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14935" imgH="114935" progId="Equation.3">
                    <p:embed/>
                  </p:oleObj>
                </mc:Choice>
                <mc:Fallback>
                  <p:oleObj r:id="rId14" imgW="114935" imgH="114935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20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8" name="对象 5137"/>
            <p:cNvGraphicFramePr>
              <a:graphicFrameLocks noChangeAspect="1"/>
            </p:cNvGraphicFramePr>
            <p:nvPr/>
          </p:nvGraphicFramePr>
          <p:xfrm>
            <a:off x="1657" y="0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14935" imgH="114935" progId="Equation.3">
                    <p:embed/>
                  </p:oleObj>
                </mc:Choice>
                <mc:Fallback>
                  <p:oleObj r:id="rId15" imgW="114935" imgH="114935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57" y="0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9" name="矩形 5138"/>
            <p:cNvSpPr/>
            <p:nvPr/>
          </p:nvSpPr>
          <p:spPr>
            <a:xfrm>
              <a:off x="859" y="345"/>
              <a:ext cx="1829" cy="327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800" b="1">
                  <a:latin typeface="Times New Roman" panose="02020603050405020304" pitchFamily="18" charset="0"/>
                </a:rPr>
                <a:t>甲仪器测量结果</a:t>
              </a:r>
            </a:p>
          </p:txBody>
        </p:sp>
      </p:grpSp>
      <p:grpSp>
        <p:nvGrpSpPr>
          <p:cNvPr id="5140" name="组合 5139"/>
          <p:cNvGrpSpPr/>
          <p:nvPr/>
        </p:nvGrpSpPr>
        <p:grpSpPr>
          <a:xfrm>
            <a:off x="1509713" y="3444875"/>
            <a:ext cx="6248400" cy="1128713"/>
            <a:chOff x="0" y="0"/>
            <a:chExt cx="3936" cy="711"/>
          </a:xfrm>
        </p:grpSpPr>
        <p:graphicFrame>
          <p:nvGraphicFramePr>
            <p:cNvPr id="5141" name="对象 5140"/>
            <p:cNvGraphicFramePr>
              <a:graphicFrameLocks noChangeAspect="1"/>
            </p:cNvGraphicFramePr>
            <p:nvPr/>
          </p:nvGraphicFramePr>
          <p:xfrm>
            <a:off x="1699" y="100"/>
            <a:ext cx="25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27000" imgH="139700" progId="Equation.3">
                    <p:embed/>
                  </p:oleObj>
                </mc:Choice>
                <mc:Fallback>
                  <p:oleObj r:id="rId16" imgW="127000" imgH="1397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99" y="100"/>
                          <a:ext cx="258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2" name="对象 5141"/>
            <p:cNvGraphicFramePr>
              <a:graphicFrameLocks noChangeAspect="1"/>
            </p:cNvGraphicFramePr>
            <p:nvPr/>
          </p:nvGraphicFramePr>
          <p:xfrm>
            <a:off x="1483" y="0"/>
            <a:ext cx="169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114935" imgH="114935" progId="Equation.3">
                    <p:embed/>
                  </p:oleObj>
                </mc:Choice>
                <mc:Fallback>
                  <p:oleObj r:id="rId17" imgW="114935" imgH="114935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CC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83" y="0"/>
                          <a:ext cx="169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3" name="对象 5142"/>
            <p:cNvGraphicFramePr>
              <a:graphicFrameLocks noChangeAspect="1"/>
            </p:cNvGraphicFramePr>
            <p:nvPr/>
          </p:nvGraphicFramePr>
          <p:xfrm>
            <a:off x="1289" y="0"/>
            <a:ext cx="169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14935" imgH="114935" progId="Equation.3">
                    <p:embed/>
                  </p:oleObj>
                </mc:Choice>
                <mc:Fallback>
                  <p:oleObj r:id="rId18" imgW="114935" imgH="114935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CC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89" y="0"/>
                          <a:ext cx="169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4" name="对象 5143"/>
            <p:cNvGraphicFramePr>
              <a:graphicFrameLocks noChangeAspect="1"/>
            </p:cNvGraphicFramePr>
            <p:nvPr/>
          </p:nvGraphicFramePr>
          <p:xfrm>
            <a:off x="1895" y="0"/>
            <a:ext cx="169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14935" imgH="114935" progId="Equation.3">
                    <p:embed/>
                  </p:oleObj>
                </mc:Choice>
                <mc:Fallback>
                  <p:oleObj r:id="rId19" imgW="114935" imgH="114935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CC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95" y="0"/>
                          <a:ext cx="169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5" name="对象 5144"/>
            <p:cNvGraphicFramePr>
              <a:graphicFrameLocks noChangeAspect="1"/>
            </p:cNvGraphicFramePr>
            <p:nvPr/>
          </p:nvGraphicFramePr>
          <p:xfrm>
            <a:off x="1992" y="0"/>
            <a:ext cx="169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14935" imgH="114935" progId="Equation.3">
                    <p:embed/>
                  </p:oleObj>
                </mc:Choice>
                <mc:Fallback>
                  <p:oleObj r:id="rId20" imgW="114935" imgH="114935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CC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92" y="0"/>
                          <a:ext cx="169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6" name="对象 5145"/>
            <p:cNvGraphicFramePr>
              <a:graphicFrameLocks noChangeAspect="1"/>
            </p:cNvGraphicFramePr>
            <p:nvPr/>
          </p:nvGraphicFramePr>
          <p:xfrm>
            <a:off x="2406" y="0"/>
            <a:ext cx="169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114935" imgH="114935" progId="Equation.3">
                    <p:embed/>
                  </p:oleObj>
                </mc:Choice>
                <mc:Fallback>
                  <p:oleObj r:id="rId21" imgW="114935" imgH="114935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CC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06" y="0"/>
                          <a:ext cx="169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7" name="对象 5146"/>
            <p:cNvGraphicFramePr>
              <a:graphicFrameLocks noChangeAspect="1"/>
            </p:cNvGraphicFramePr>
            <p:nvPr/>
          </p:nvGraphicFramePr>
          <p:xfrm>
            <a:off x="1677" y="0"/>
            <a:ext cx="170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14935" imgH="114935" progId="Equation.3">
                    <p:embed/>
                  </p:oleObj>
                </mc:Choice>
                <mc:Fallback>
                  <p:oleObj r:id="rId22" imgW="114935" imgH="11493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CC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77" y="0"/>
                          <a:ext cx="170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8" name="对象 5147"/>
            <p:cNvGraphicFramePr>
              <a:graphicFrameLocks noChangeAspect="1"/>
            </p:cNvGraphicFramePr>
            <p:nvPr/>
          </p:nvGraphicFramePr>
          <p:xfrm>
            <a:off x="2332" y="0"/>
            <a:ext cx="170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114935" imgH="114935" progId="Equation.3">
                    <p:embed/>
                  </p:oleObj>
                </mc:Choice>
                <mc:Fallback>
                  <p:oleObj r:id="rId23" imgW="114935" imgH="114935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CC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32" y="0"/>
                          <a:ext cx="170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9" name="对象 5148"/>
            <p:cNvGraphicFramePr>
              <a:graphicFrameLocks noChangeAspect="1"/>
            </p:cNvGraphicFramePr>
            <p:nvPr/>
          </p:nvGraphicFramePr>
          <p:xfrm>
            <a:off x="2212" y="0"/>
            <a:ext cx="169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14935" imgH="114935" progId="Equation.3">
                    <p:embed/>
                  </p:oleObj>
                </mc:Choice>
                <mc:Fallback>
                  <p:oleObj r:id="rId24" imgW="114935" imgH="114935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CC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12" y="0"/>
                          <a:ext cx="169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0" name="对象 5149"/>
            <p:cNvGraphicFramePr>
              <a:graphicFrameLocks noChangeAspect="1"/>
            </p:cNvGraphicFramePr>
            <p:nvPr/>
          </p:nvGraphicFramePr>
          <p:xfrm>
            <a:off x="1166" y="0"/>
            <a:ext cx="169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114935" imgH="114935" progId="Equation.3">
                    <p:embed/>
                  </p:oleObj>
                </mc:Choice>
                <mc:Fallback>
                  <p:oleObj r:id="rId25" imgW="114935" imgH="114935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CC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66" y="0"/>
                          <a:ext cx="169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1" name="对象 5150"/>
            <p:cNvGraphicFramePr>
              <a:graphicFrameLocks noChangeAspect="1"/>
            </p:cNvGraphicFramePr>
            <p:nvPr/>
          </p:nvGraphicFramePr>
          <p:xfrm>
            <a:off x="1361" y="0"/>
            <a:ext cx="169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14935" imgH="114935" progId="Equation.3">
                    <p:embed/>
                  </p:oleObj>
                </mc:Choice>
                <mc:Fallback>
                  <p:oleObj r:id="rId26" imgW="114935" imgH="114935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CC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61" y="0"/>
                          <a:ext cx="169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2" name="矩形 5151"/>
            <p:cNvSpPr/>
            <p:nvPr/>
          </p:nvSpPr>
          <p:spPr>
            <a:xfrm>
              <a:off x="864" y="384"/>
              <a:ext cx="1872" cy="327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800" b="1">
                  <a:latin typeface="Times New Roman" panose="02020603050405020304" pitchFamily="18" charset="0"/>
                </a:rPr>
                <a:t>乙仪器测量结果</a:t>
              </a:r>
              <a:endParaRPr lang="zh-CN" altLang="en-US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5153" name="直接连接符 5152"/>
            <p:cNvSpPr/>
            <p:nvPr/>
          </p:nvSpPr>
          <p:spPr>
            <a:xfrm>
              <a:off x="0" y="96"/>
              <a:ext cx="39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54" name="直接连接符 5153"/>
            <p:cNvSpPr/>
            <p:nvPr/>
          </p:nvSpPr>
          <p:spPr>
            <a:xfrm>
              <a:off x="1798" y="4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155" name="组合 5154"/>
          <p:cNvGrpSpPr/>
          <p:nvPr/>
        </p:nvGrpSpPr>
        <p:grpSpPr>
          <a:xfrm>
            <a:off x="5929313" y="3749675"/>
            <a:ext cx="2667000" cy="762000"/>
            <a:chOff x="0" y="0"/>
            <a:chExt cx="1680" cy="480"/>
          </a:xfrm>
        </p:grpSpPr>
        <p:sp>
          <p:nvSpPr>
            <p:cNvPr id="5156" name="左箭头 5155"/>
            <p:cNvSpPr/>
            <p:nvPr/>
          </p:nvSpPr>
          <p:spPr>
            <a:xfrm>
              <a:off x="0" y="336"/>
              <a:ext cx="1345" cy="144"/>
            </a:xfrm>
            <a:prstGeom prst="leftArrow">
              <a:avLst>
                <a:gd name="adj1" fmla="val 50000"/>
                <a:gd name="adj2" fmla="val 233506"/>
              </a:avLst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7" name="矩形 5156"/>
            <p:cNvSpPr/>
            <p:nvPr/>
          </p:nvSpPr>
          <p:spPr>
            <a:xfrm>
              <a:off x="864" y="0"/>
              <a:ext cx="8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3200" b="1">
                  <a:latin typeface="Times New Roman" panose="02020603050405020304" pitchFamily="18" charset="0"/>
                </a:rPr>
                <a:t>较好</a:t>
              </a:r>
            </a:p>
          </p:txBody>
        </p:sp>
      </p:grpSp>
      <p:sp>
        <p:nvSpPr>
          <p:cNvPr id="5158" name="矩形 5157"/>
          <p:cNvSpPr/>
          <p:nvPr/>
        </p:nvSpPr>
        <p:spPr>
          <a:xfrm>
            <a:off x="1281113" y="6017497"/>
            <a:ext cx="6629400" cy="5191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</a:rPr>
              <a:t>因为乙仪器的测量结果集中在均值附近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47180" y="2012397"/>
            <a:ext cx="7416800" cy="2797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/>
      <p:bldP spid="515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6385"/>
          <p:cNvSpPr txBox="1">
            <a:spLocks noChangeArrowheads="1"/>
          </p:cNvSpPr>
          <p:nvPr/>
        </p:nvSpPr>
        <p:spPr bwMode="auto">
          <a:xfrm>
            <a:off x="1331913" y="1052513"/>
            <a:ext cx="6916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zh-CN" altLang="en-US" sz="4000">
                <a:latin typeface="Times New Roman" panose="02020603050405020304" pitchFamily="18" charset="0"/>
                <a:ea typeface="楷体_GB2312" pitchFamily="49" charset="-122"/>
              </a:rPr>
              <a:t>    设 </a:t>
            </a:r>
            <a:r>
              <a:rPr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X ~ N 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40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,  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lang="zh-CN" altLang="en-US" sz="4000">
                <a:latin typeface="Times New Roman" panose="02020603050405020304" pitchFamily="18" charset="0"/>
                <a:ea typeface="楷体_GB2312" pitchFamily="49" charset="-122"/>
              </a:rPr>
              <a:t>求 </a:t>
            </a:r>
            <a:r>
              <a:rPr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6387" name="文本框 16386"/>
          <p:cNvSpPr txBox="1">
            <a:spLocks noChangeArrowheads="1"/>
          </p:cNvSpPr>
          <p:nvPr/>
        </p:nvSpPr>
        <p:spPr bwMode="auto">
          <a:xfrm>
            <a:off x="1042988" y="2420938"/>
            <a:ext cx="735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16388" name="对象 16387"/>
          <p:cNvGraphicFramePr>
            <a:graphicFrameLocks noChangeAspect="1"/>
          </p:cNvGraphicFramePr>
          <p:nvPr/>
        </p:nvGraphicFramePr>
        <p:xfrm>
          <a:off x="1763713" y="2133600"/>
          <a:ext cx="67691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266690" imgH="972185" progId="Equation.3">
                  <p:embed/>
                </p:oleObj>
              </mc:Choice>
              <mc:Fallback>
                <p:oleObj r:id="rId2" imgW="5266690" imgH="972185" progId="Equation.3">
                  <p:embed/>
                  <p:pic>
                    <p:nvPicPr>
                      <p:cNvPr id="0" name="对象 16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133600"/>
                        <a:ext cx="67691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16388"/>
          <p:cNvGraphicFramePr>
            <a:graphicFrameLocks noChangeAspect="1"/>
          </p:cNvGraphicFramePr>
          <p:nvPr/>
        </p:nvGraphicFramePr>
        <p:xfrm>
          <a:off x="2484438" y="3789363"/>
          <a:ext cx="496887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57600" imgH="1111250" progId="Equation.3">
                  <p:embed/>
                </p:oleObj>
              </mc:Choice>
              <mc:Fallback>
                <p:oleObj r:id="rId4" imgW="3657600" imgH="1111250" progId="Equation.3">
                  <p:embed/>
                  <p:pic>
                    <p:nvPicPr>
                      <p:cNvPr id="0" name="对象 16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89363"/>
                        <a:ext cx="4968875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16389"/>
          <p:cNvGraphicFramePr>
            <a:graphicFrameLocks noChangeAspect="1"/>
          </p:cNvGraphicFramePr>
          <p:nvPr/>
        </p:nvGraphicFramePr>
        <p:xfrm>
          <a:off x="2843213" y="5805488"/>
          <a:ext cx="9366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94690" imgH="393700" progId="Equation.3">
                  <p:embed/>
                </p:oleObj>
              </mc:Choice>
              <mc:Fallback>
                <p:oleObj r:id="rId6" imgW="694690" imgH="393700" progId="Equation.3">
                  <p:embed/>
                  <p:pic>
                    <p:nvPicPr>
                      <p:cNvPr id="0" name="对象 16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805488"/>
                        <a:ext cx="9366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" y="656590"/>
            <a:ext cx="7931785" cy="59270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" y="672465"/>
            <a:ext cx="7926705" cy="58623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661035"/>
            <a:ext cx="8595995" cy="59245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5" y="707390"/>
            <a:ext cx="8174990" cy="59886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85" name="WordArt 41"/>
          <p:cNvSpPr>
            <a:spLocks noChangeArrowheads="1" noChangeShapeType="1" noTextEdit="1"/>
          </p:cNvSpPr>
          <p:nvPr/>
        </p:nvSpPr>
        <p:spPr bwMode="auto">
          <a:xfrm>
            <a:off x="2775381" y="619125"/>
            <a:ext cx="3268663" cy="374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chemeClr val="hlink"/>
                  </a:solidFill>
                  <a:round/>
                </a:ln>
                <a:gradFill rotWithShape="1">
                  <a:gsLst>
                    <a:gs pos="0">
                      <a:srgbClr val="FFCC00"/>
                    </a:gs>
                    <a:gs pos="50000">
                      <a:srgbClr val="FFFFFF"/>
                    </a:gs>
                    <a:gs pos="100000">
                      <a:srgbClr val="FFCC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方差的基本性质</a:t>
            </a:r>
          </a:p>
        </p:txBody>
      </p:sp>
      <p:sp>
        <p:nvSpPr>
          <p:cNvPr id="441386" name="WordArt 42"/>
          <p:cNvSpPr>
            <a:spLocks noChangeArrowheads="1" noChangeShapeType="1" noTextEdit="1"/>
          </p:cNvSpPr>
          <p:nvPr/>
        </p:nvSpPr>
        <p:spPr bwMode="auto">
          <a:xfrm>
            <a:off x="857250" y="11461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99"/>
                  </a:solidFill>
                  <a:round/>
                </a:ln>
                <a:solidFill>
                  <a:srgbClr val="000099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41387" name="WordArt 43"/>
          <p:cNvSpPr>
            <a:spLocks noChangeArrowheads="1" noChangeShapeType="1" noTextEdit="1"/>
          </p:cNvSpPr>
          <p:nvPr/>
        </p:nvSpPr>
        <p:spPr bwMode="auto">
          <a:xfrm>
            <a:off x="847725" y="16065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99"/>
                  </a:solidFill>
                  <a:round/>
                </a:ln>
                <a:solidFill>
                  <a:srgbClr val="000099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pSp>
        <p:nvGrpSpPr>
          <p:cNvPr id="441393" name="Group 49"/>
          <p:cNvGrpSpPr/>
          <p:nvPr/>
        </p:nvGrpSpPr>
        <p:grpSpPr bwMode="auto">
          <a:xfrm>
            <a:off x="1368425" y="887414"/>
            <a:ext cx="4318000" cy="628650"/>
            <a:chOff x="798" y="575"/>
            <a:chExt cx="2720" cy="360"/>
          </a:xfrm>
        </p:grpSpPr>
        <p:sp>
          <p:nvSpPr>
            <p:cNvPr id="441366" name="Text Box 22"/>
            <p:cNvSpPr txBox="1">
              <a:spLocks noChangeArrowheads="1"/>
            </p:cNvSpPr>
            <p:nvPr/>
          </p:nvSpPr>
          <p:spPr bwMode="auto">
            <a:xfrm>
              <a:off x="798" y="666"/>
              <a:ext cx="2328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    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常数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41391" name="Object 47"/>
            <p:cNvGraphicFramePr>
              <a:graphicFrameLocks noChangeAspect="1"/>
            </p:cNvGraphicFramePr>
            <p:nvPr/>
          </p:nvGraphicFramePr>
          <p:xfrm>
            <a:off x="1053" y="575"/>
            <a:ext cx="574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57200" imgH="304800" progId="Equation.DSMT4">
                    <p:embed/>
                  </p:oleObj>
                </mc:Choice>
                <mc:Fallback>
                  <p:oleObj name="Equation" r:id="rId2" imgW="457200" imgH="304800" progId="Equation.DSMT4">
                    <p:embed/>
                    <p:pic>
                      <p:nvPicPr>
                        <p:cNvPr id="0" name="图片 479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3" y="575"/>
                          <a:ext cx="574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392" name="Object 48"/>
            <p:cNvGraphicFramePr>
              <a:graphicFrameLocks noChangeAspect="1"/>
            </p:cNvGraphicFramePr>
            <p:nvPr/>
          </p:nvGraphicFramePr>
          <p:xfrm>
            <a:off x="2604" y="687"/>
            <a:ext cx="91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23900" imgH="241300" progId="Equation.DSMT4">
                    <p:embed/>
                  </p:oleObj>
                </mc:Choice>
                <mc:Fallback>
                  <p:oleObj name="Equation" r:id="rId4" imgW="723900" imgH="241300" progId="Equation.DSMT4">
                    <p:embed/>
                    <p:pic>
                      <p:nvPicPr>
                        <p:cNvPr id="0" name="图片 4792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4" y="687"/>
                          <a:ext cx="91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1399" name="Group 55"/>
          <p:cNvGrpSpPr/>
          <p:nvPr/>
        </p:nvGrpSpPr>
        <p:grpSpPr bwMode="auto">
          <a:xfrm>
            <a:off x="1382713" y="1503363"/>
            <a:ext cx="4832350" cy="503237"/>
            <a:chOff x="767" y="947"/>
            <a:chExt cx="3044" cy="317"/>
          </a:xfrm>
        </p:grpSpPr>
        <p:sp>
          <p:nvSpPr>
            <p:cNvPr id="441395" name="Text Box 51"/>
            <p:cNvSpPr txBox="1">
              <a:spLocks noChangeArrowheads="1"/>
            </p:cNvSpPr>
            <p:nvPr/>
          </p:nvSpPr>
          <p:spPr bwMode="auto">
            <a:xfrm>
              <a:off x="767" y="955"/>
              <a:ext cx="19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kumimoji="1" lang="zh-CN" altLang="en-US" sz="1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为常数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41397" name="Object 53"/>
            <p:cNvGraphicFramePr>
              <a:graphicFrameLocks noChangeAspect="1"/>
            </p:cNvGraphicFramePr>
            <p:nvPr/>
          </p:nvGraphicFramePr>
          <p:xfrm>
            <a:off x="1013" y="998"/>
            <a:ext cx="19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400" imgH="165100" progId="Equation.DSMT4">
                    <p:embed/>
                  </p:oleObj>
                </mc:Choice>
                <mc:Fallback>
                  <p:oleObj name="Equation" r:id="rId6" imgW="152400" imgH="165100" progId="Equation.DSMT4">
                    <p:embed/>
                    <p:pic>
                      <p:nvPicPr>
                        <p:cNvPr id="0" name="图片 479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" y="998"/>
                          <a:ext cx="191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398" name="Object 54"/>
            <p:cNvGraphicFramePr>
              <a:graphicFrameLocks noChangeAspect="1"/>
            </p:cNvGraphicFramePr>
            <p:nvPr/>
          </p:nvGraphicFramePr>
          <p:xfrm>
            <a:off x="2214" y="947"/>
            <a:ext cx="159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70000" imgH="266700" progId="Equation.DSMT4">
                    <p:embed/>
                  </p:oleObj>
                </mc:Choice>
                <mc:Fallback>
                  <p:oleObj name="Equation" r:id="rId8" imgW="1270000" imgH="266700" progId="Equation.DSMT4">
                    <p:embed/>
                    <p:pic>
                      <p:nvPicPr>
                        <p:cNvPr id="0" name="图片 479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" y="947"/>
                          <a:ext cx="159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1400" name="WordArt 56"/>
          <p:cNvSpPr>
            <a:spLocks noChangeArrowheads="1" noChangeShapeType="1" noTextEdit="1"/>
          </p:cNvSpPr>
          <p:nvPr/>
        </p:nvSpPr>
        <p:spPr bwMode="auto">
          <a:xfrm>
            <a:off x="835025" y="2095500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2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FFFF00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aphicFrame>
        <p:nvGraphicFramePr>
          <p:cNvPr id="441401" name="Object 57"/>
          <p:cNvGraphicFramePr>
            <a:graphicFrameLocks noChangeAspect="1"/>
          </p:cNvGraphicFramePr>
          <p:nvPr/>
        </p:nvGraphicFramePr>
        <p:xfrm>
          <a:off x="1311275" y="2011363"/>
          <a:ext cx="36845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223200" imgH="4876800" progId="Equation.DSMT4">
                  <p:embed/>
                </p:oleObj>
              </mc:Choice>
              <mc:Fallback>
                <p:oleObj name="Equation" r:id="rId10" imgW="33223200" imgH="4876800" progId="Equation.DSMT4">
                  <p:embed/>
                  <p:pic>
                    <p:nvPicPr>
                      <p:cNvPr id="0" name="图片 479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2011363"/>
                        <a:ext cx="36845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02" name="Object 58"/>
          <p:cNvGraphicFramePr>
            <a:graphicFrameLocks noChangeAspect="1"/>
          </p:cNvGraphicFramePr>
          <p:nvPr/>
        </p:nvGraphicFramePr>
        <p:xfrm>
          <a:off x="2314575" y="2482850"/>
          <a:ext cx="27035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384000" imgH="4876800" progId="Equation.DSMT4">
                  <p:embed/>
                </p:oleObj>
              </mc:Choice>
              <mc:Fallback>
                <p:oleObj name="Equation" r:id="rId12" imgW="24384000" imgH="4876800" progId="Equation.DSMT4">
                  <p:embed/>
                  <p:pic>
                    <p:nvPicPr>
                      <p:cNvPr id="0" name="图片 479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482850"/>
                        <a:ext cx="27035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03" name="Object 59"/>
          <p:cNvGraphicFramePr>
            <a:graphicFrameLocks noChangeAspect="1"/>
          </p:cNvGraphicFramePr>
          <p:nvPr/>
        </p:nvGraphicFramePr>
        <p:xfrm>
          <a:off x="2314575" y="2967038"/>
          <a:ext cx="27384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688800" imgH="4876800" progId="Equation.DSMT4">
                  <p:embed/>
                </p:oleObj>
              </mc:Choice>
              <mc:Fallback>
                <p:oleObj name="Equation" r:id="rId14" imgW="24688800" imgH="4876800" progId="Equation.DSMT4">
                  <p:embed/>
                  <p:pic>
                    <p:nvPicPr>
                      <p:cNvPr id="0" name="图片 479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967038"/>
                        <a:ext cx="27384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04" name="Object 60"/>
          <p:cNvGraphicFramePr>
            <a:graphicFrameLocks noChangeAspect="1"/>
          </p:cNvGraphicFramePr>
          <p:nvPr/>
        </p:nvGraphicFramePr>
        <p:xfrm>
          <a:off x="5094288" y="2920365"/>
          <a:ext cx="15208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716000" imgH="4876800" progId="Equation.DSMT4">
                  <p:embed/>
                </p:oleObj>
              </mc:Choice>
              <mc:Fallback>
                <p:oleObj name="Equation" r:id="rId16" imgW="13716000" imgH="4876800" progId="Equation.DSMT4">
                  <p:embed/>
                  <p:pic>
                    <p:nvPicPr>
                      <p:cNvPr id="0" name="图片 479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2920365"/>
                        <a:ext cx="15208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88" name="WordArt 44"/>
          <p:cNvSpPr>
            <a:spLocks noChangeArrowheads="1" noChangeShapeType="1" noTextEdit="1"/>
          </p:cNvSpPr>
          <p:nvPr/>
        </p:nvSpPr>
        <p:spPr bwMode="auto">
          <a:xfrm>
            <a:off x="849313" y="357409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99"/>
                  </a:solidFill>
                  <a:round/>
                </a:ln>
                <a:solidFill>
                  <a:srgbClr val="000099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grpSp>
        <p:nvGrpSpPr>
          <p:cNvPr id="441409" name="Group 65"/>
          <p:cNvGrpSpPr/>
          <p:nvPr/>
        </p:nvGrpSpPr>
        <p:grpSpPr bwMode="auto">
          <a:xfrm>
            <a:off x="1409700" y="3470910"/>
            <a:ext cx="2719388" cy="466725"/>
            <a:chOff x="544" y="1484"/>
            <a:chExt cx="1713" cy="294"/>
          </a:xfrm>
        </p:grpSpPr>
        <p:sp>
          <p:nvSpPr>
            <p:cNvPr id="441406" name="Text Box 62"/>
            <p:cNvSpPr txBox="1">
              <a:spLocks noChangeArrowheads="1"/>
            </p:cNvSpPr>
            <p:nvPr/>
          </p:nvSpPr>
          <p:spPr bwMode="auto">
            <a:xfrm>
              <a:off x="544" y="1484"/>
              <a:ext cx="68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对于</a:t>
              </a:r>
            </a:p>
          </p:txBody>
        </p:sp>
        <p:graphicFrame>
          <p:nvGraphicFramePr>
            <p:cNvPr id="441407" name="Object 63"/>
            <p:cNvGraphicFramePr>
              <a:graphicFrameLocks noChangeAspect="1"/>
            </p:cNvGraphicFramePr>
            <p:nvPr/>
          </p:nvGraphicFramePr>
          <p:xfrm>
            <a:off x="1003" y="1520"/>
            <a:ext cx="78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22300" imgH="215900" progId="Equation.DSMT4">
                    <p:embed/>
                  </p:oleObj>
                </mc:Choice>
                <mc:Fallback>
                  <p:oleObj name="Equation" r:id="rId18" imgW="622300" imgH="215900" progId="Equation.DSMT4">
                    <p:embed/>
                    <p:pic>
                      <p:nvPicPr>
                        <p:cNvPr id="0" name="图片 479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" y="1520"/>
                          <a:ext cx="78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408" name="Text Box 64"/>
            <p:cNvSpPr txBox="1">
              <a:spLocks noChangeArrowheads="1"/>
            </p:cNvSpPr>
            <p:nvPr/>
          </p:nvSpPr>
          <p:spPr bwMode="auto">
            <a:xfrm>
              <a:off x="1785" y="1485"/>
              <a:ext cx="47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有</a:t>
              </a:r>
            </a:p>
          </p:txBody>
        </p:sp>
      </p:grpSp>
      <p:graphicFrame>
        <p:nvGraphicFramePr>
          <p:cNvPr id="441410" name="Object 66"/>
          <p:cNvGraphicFramePr>
            <a:graphicFrameLocks noChangeAspect="1"/>
          </p:cNvGraphicFramePr>
          <p:nvPr/>
        </p:nvGraphicFramePr>
        <p:xfrm>
          <a:off x="1608455" y="3907473"/>
          <a:ext cx="37163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66900" imgH="241300" progId="Equation.DSMT4">
                  <p:embed/>
                </p:oleObj>
              </mc:Choice>
              <mc:Fallback>
                <p:oleObj name="Equation" r:id="rId20" imgW="1866900" imgH="241300" progId="Equation.DSMT4">
                  <p:embed/>
                  <p:pic>
                    <p:nvPicPr>
                      <p:cNvPr id="0" name="图片 479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455" y="3907473"/>
                        <a:ext cx="37163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20" name="Object 76"/>
          <p:cNvGraphicFramePr>
            <a:graphicFrameLocks noChangeAspect="1"/>
          </p:cNvGraphicFramePr>
          <p:nvPr/>
        </p:nvGraphicFramePr>
        <p:xfrm>
          <a:off x="5208965" y="3898265"/>
          <a:ext cx="38227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082800" imgH="241300" progId="Equation.DSMT4">
                  <p:embed/>
                </p:oleObj>
              </mc:Choice>
              <mc:Fallback>
                <p:oleObj name="Equation" r:id="rId22" imgW="2082800" imgH="241300" progId="Equation.DSMT4">
                  <p:embed/>
                  <p:pic>
                    <p:nvPicPr>
                      <p:cNvPr id="0" name="图片 479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965" y="3898265"/>
                        <a:ext cx="38227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421" name="WordArt 77"/>
          <p:cNvSpPr>
            <a:spLocks noChangeArrowheads="1" noChangeShapeType="1" noTextEdit="1"/>
          </p:cNvSpPr>
          <p:nvPr/>
        </p:nvSpPr>
        <p:spPr bwMode="auto">
          <a:xfrm>
            <a:off x="836613" y="4367848"/>
            <a:ext cx="347662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2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FFFF00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aphicFrame>
        <p:nvGraphicFramePr>
          <p:cNvPr id="441426" name="Object 82"/>
          <p:cNvGraphicFramePr>
            <a:graphicFrameLocks noChangeAspect="1"/>
          </p:cNvGraphicFramePr>
          <p:nvPr/>
        </p:nvGraphicFramePr>
        <p:xfrm>
          <a:off x="1254125" y="4283710"/>
          <a:ext cx="5172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6634400" imgH="4876800" progId="Equation.DSMT4">
                  <p:embed/>
                </p:oleObj>
              </mc:Choice>
              <mc:Fallback>
                <p:oleObj name="Equation" r:id="rId24" imgW="46634400" imgH="4876800" progId="Equation.DSMT4">
                  <p:embed/>
                  <p:pic>
                    <p:nvPicPr>
                      <p:cNvPr id="0" name="图片 479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4283710"/>
                        <a:ext cx="51720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27" name="Object 83"/>
          <p:cNvGraphicFramePr>
            <a:graphicFrameLocks noChangeAspect="1"/>
          </p:cNvGraphicFramePr>
          <p:nvPr/>
        </p:nvGraphicFramePr>
        <p:xfrm>
          <a:off x="2646363" y="4755198"/>
          <a:ext cx="44608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0233600" imgH="4876800" progId="Equation.DSMT4">
                  <p:embed/>
                </p:oleObj>
              </mc:Choice>
              <mc:Fallback>
                <p:oleObj name="Equation" r:id="rId26" imgW="40233600" imgH="4876800" progId="Equation.DSMT4">
                  <p:embed/>
                  <p:pic>
                    <p:nvPicPr>
                      <p:cNvPr id="0" name="图片 479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4755198"/>
                        <a:ext cx="44608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28" name="Object 84"/>
          <p:cNvGraphicFramePr>
            <a:graphicFrameLocks noChangeAspect="1"/>
          </p:cNvGraphicFramePr>
          <p:nvPr/>
        </p:nvGraphicFramePr>
        <p:xfrm>
          <a:off x="2632075" y="5213985"/>
          <a:ext cx="50673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5720000" imgH="4876800" progId="Equation.DSMT4">
                  <p:embed/>
                </p:oleObj>
              </mc:Choice>
              <mc:Fallback>
                <p:oleObj name="Equation" r:id="rId28" imgW="45720000" imgH="4876800" progId="Equation.DSMT4">
                  <p:embed/>
                  <p:pic>
                    <p:nvPicPr>
                      <p:cNvPr id="0" name="图片 479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5213985"/>
                        <a:ext cx="50673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29" name="Object 85"/>
          <p:cNvGraphicFramePr>
            <a:graphicFrameLocks noChangeAspect="1"/>
          </p:cNvGraphicFramePr>
          <p:nvPr/>
        </p:nvGraphicFramePr>
        <p:xfrm>
          <a:off x="2930525" y="5728335"/>
          <a:ext cx="41227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7185600" imgH="4267200" progId="Equation.DSMT4">
                  <p:embed/>
                </p:oleObj>
              </mc:Choice>
              <mc:Fallback>
                <p:oleObj name="Equation" r:id="rId30" imgW="37185600" imgH="4267200" progId="Equation.DSMT4">
                  <p:embed/>
                  <p:pic>
                    <p:nvPicPr>
                      <p:cNvPr id="0" name="图片 479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5728335"/>
                        <a:ext cx="41227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30" name="Object 86"/>
          <p:cNvGraphicFramePr>
            <a:graphicFrameLocks noChangeAspect="1"/>
          </p:cNvGraphicFramePr>
          <p:nvPr/>
        </p:nvGraphicFramePr>
        <p:xfrm>
          <a:off x="2611438" y="6169660"/>
          <a:ext cx="63896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57607200" imgH="4267200" progId="Equation.DSMT4">
                  <p:embed/>
                </p:oleObj>
              </mc:Choice>
              <mc:Fallback>
                <p:oleObj name="Equation" r:id="rId32" imgW="57607200" imgH="4267200" progId="Equation.DSMT4">
                  <p:embed/>
                  <p:pic>
                    <p:nvPicPr>
                      <p:cNvPr id="0" name="图片 479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6169660"/>
                        <a:ext cx="638968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1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1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1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1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1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1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1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1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1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1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1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1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4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4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4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41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41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41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41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41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1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1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-0.12378 3.33333E-6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441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1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1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1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41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1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41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4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4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1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1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41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441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4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44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44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44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44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44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44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44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85" grpId="0" animBg="1"/>
      <p:bldP spid="441386" grpId="0" animBg="1"/>
      <p:bldP spid="441387" grpId="0" animBg="1"/>
      <p:bldP spid="441400" grpId="0" animBg="1"/>
      <p:bldP spid="441400" grpId="1" animBg="1"/>
      <p:bldP spid="441388" grpId="0" animBg="1"/>
      <p:bldP spid="441421" grpId="0" animBg="1"/>
      <p:bldP spid="44142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85" name="WordArt 41"/>
          <p:cNvSpPr>
            <a:spLocks noChangeArrowheads="1" noChangeShapeType="1" noTextEdit="1"/>
          </p:cNvSpPr>
          <p:nvPr/>
        </p:nvSpPr>
        <p:spPr bwMode="auto">
          <a:xfrm>
            <a:off x="2775381" y="619125"/>
            <a:ext cx="3268663" cy="374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chemeClr val="hlink"/>
                  </a:solidFill>
                  <a:round/>
                </a:ln>
                <a:gradFill rotWithShape="1">
                  <a:gsLst>
                    <a:gs pos="0">
                      <a:srgbClr val="FFCC00"/>
                    </a:gs>
                    <a:gs pos="50000">
                      <a:srgbClr val="FFFFFF"/>
                    </a:gs>
                    <a:gs pos="100000">
                      <a:srgbClr val="FFCC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方差的基本性质</a:t>
            </a:r>
          </a:p>
        </p:txBody>
      </p:sp>
      <p:sp>
        <p:nvSpPr>
          <p:cNvPr id="441386" name="WordArt 42"/>
          <p:cNvSpPr>
            <a:spLocks noChangeArrowheads="1" noChangeShapeType="1" noTextEdit="1"/>
          </p:cNvSpPr>
          <p:nvPr/>
        </p:nvSpPr>
        <p:spPr bwMode="auto">
          <a:xfrm>
            <a:off x="857250" y="11461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99"/>
                  </a:solidFill>
                  <a:round/>
                </a:ln>
                <a:solidFill>
                  <a:srgbClr val="000099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41387" name="WordArt 43"/>
          <p:cNvSpPr>
            <a:spLocks noChangeArrowheads="1" noChangeShapeType="1" noTextEdit="1"/>
          </p:cNvSpPr>
          <p:nvPr/>
        </p:nvSpPr>
        <p:spPr bwMode="auto">
          <a:xfrm>
            <a:off x="847725" y="16065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99"/>
                  </a:solidFill>
                  <a:round/>
                </a:ln>
                <a:solidFill>
                  <a:srgbClr val="000099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pSp>
        <p:nvGrpSpPr>
          <p:cNvPr id="441393" name="Group 49"/>
          <p:cNvGrpSpPr/>
          <p:nvPr/>
        </p:nvGrpSpPr>
        <p:grpSpPr bwMode="auto">
          <a:xfrm>
            <a:off x="1368425" y="887414"/>
            <a:ext cx="4318000" cy="628650"/>
            <a:chOff x="798" y="575"/>
            <a:chExt cx="2720" cy="360"/>
          </a:xfrm>
        </p:grpSpPr>
        <p:sp>
          <p:nvSpPr>
            <p:cNvPr id="441366" name="Text Box 22"/>
            <p:cNvSpPr txBox="1">
              <a:spLocks noChangeArrowheads="1"/>
            </p:cNvSpPr>
            <p:nvPr/>
          </p:nvSpPr>
          <p:spPr bwMode="auto">
            <a:xfrm>
              <a:off x="798" y="666"/>
              <a:ext cx="2328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    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常数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41391" name="Object 47"/>
            <p:cNvGraphicFramePr>
              <a:graphicFrameLocks noChangeAspect="1"/>
            </p:cNvGraphicFramePr>
            <p:nvPr/>
          </p:nvGraphicFramePr>
          <p:xfrm>
            <a:off x="1053" y="575"/>
            <a:ext cx="574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57200" imgH="304800" progId="Equation.DSMT4">
                    <p:embed/>
                  </p:oleObj>
                </mc:Choice>
                <mc:Fallback>
                  <p:oleObj name="Equation" r:id="rId2" imgW="457200" imgH="304800" progId="Equation.DSMT4">
                    <p:embed/>
                    <p:pic>
                      <p:nvPicPr>
                        <p:cNvPr id="0" name="图片 480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3" y="575"/>
                          <a:ext cx="574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392" name="Object 48"/>
            <p:cNvGraphicFramePr>
              <a:graphicFrameLocks noChangeAspect="1"/>
            </p:cNvGraphicFramePr>
            <p:nvPr/>
          </p:nvGraphicFramePr>
          <p:xfrm>
            <a:off x="2604" y="687"/>
            <a:ext cx="91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23900" imgH="241300" progId="Equation.DSMT4">
                    <p:embed/>
                  </p:oleObj>
                </mc:Choice>
                <mc:Fallback>
                  <p:oleObj name="Equation" r:id="rId4" imgW="723900" imgH="241300" progId="Equation.DSMT4">
                    <p:embed/>
                    <p:pic>
                      <p:nvPicPr>
                        <p:cNvPr id="0" name="图片 480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4" y="687"/>
                          <a:ext cx="91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1399" name="Group 55"/>
          <p:cNvGrpSpPr/>
          <p:nvPr/>
        </p:nvGrpSpPr>
        <p:grpSpPr bwMode="auto">
          <a:xfrm>
            <a:off x="1382713" y="1503363"/>
            <a:ext cx="4832350" cy="503237"/>
            <a:chOff x="767" y="947"/>
            <a:chExt cx="3044" cy="317"/>
          </a:xfrm>
        </p:grpSpPr>
        <p:sp>
          <p:nvSpPr>
            <p:cNvPr id="441395" name="Text Box 51"/>
            <p:cNvSpPr txBox="1">
              <a:spLocks noChangeArrowheads="1"/>
            </p:cNvSpPr>
            <p:nvPr/>
          </p:nvSpPr>
          <p:spPr bwMode="auto">
            <a:xfrm>
              <a:off x="767" y="955"/>
              <a:ext cx="19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kumimoji="1" lang="zh-CN" altLang="en-US" sz="1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为常数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41397" name="Object 53"/>
            <p:cNvGraphicFramePr>
              <a:graphicFrameLocks noChangeAspect="1"/>
            </p:cNvGraphicFramePr>
            <p:nvPr/>
          </p:nvGraphicFramePr>
          <p:xfrm>
            <a:off x="1013" y="998"/>
            <a:ext cx="19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400" imgH="165100" progId="Equation.DSMT4">
                    <p:embed/>
                  </p:oleObj>
                </mc:Choice>
                <mc:Fallback>
                  <p:oleObj name="Equation" r:id="rId6" imgW="152400" imgH="165100" progId="Equation.DSMT4">
                    <p:embed/>
                    <p:pic>
                      <p:nvPicPr>
                        <p:cNvPr id="0" name="图片 480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" y="998"/>
                          <a:ext cx="191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398" name="Object 54"/>
            <p:cNvGraphicFramePr>
              <a:graphicFrameLocks noChangeAspect="1"/>
            </p:cNvGraphicFramePr>
            <p:nvPr/>
          </p:nvGraphicFramePr>
          <p:xfrm>
            <a:off x="2214" y="947"/>
            <a:ext cx="159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70000" imgH="266700" progId="Equation.DSMT4">
                    <p:embed/>
                  </p:oleObj>
                </mc:Choice>
                <mc:Fallback>
                  <p:oleObj name="Equation" r:id="rId8" imgW="1270000" imgH="266700" progId="Equation.DSMT4">
                    <p:embed/>
                    <p:pic>
                      <p:nvPicPr>
                        <p:cNvPr id="0" name="图片 480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" y="947"/>
                          <a:ext cx="159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1400" name="WordArt 56"/>
          <p:cNvSpPr>
            <a:spLocks noChangeArrowheads="1" noChangeShapeType="1" noTextEdit="1"/>
          </p:cNvSpPr>
          <p:nvPr/>
        </p:nvSpPr>
        <p:spPr bwMode="auto">
          <a:xfrm>
            <a:off x="835025" y="2095500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2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FFFF00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aphicFrame>
        <p:nvGraphicFramePr>
          <p:cNvPr id="441401" name="Object 57"/>
          <p:cNvGraphicFramePr>
            <a:graphicFrameLocks noChangeAspect="1"/>
          </p:cNvGraphicFramePr>
          <p:nvPr/>
        </p:nvGraphicFramePr>
        <p:xfrm>
          <a:off x="1311275" y="2011363"/>
          <a:ext cx="36845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223200" imgH="4876800" progId="Equation.DSMT4">
                  <p:embed/>
                </p:oleObj>
              </mc:Choice>
              <mc:Fallback>
                <p:oleObj name="Equation" r:id="rId10" imgW="33223200" imgH="4876800" progId="Equation.DSMT4">
                  <p:embed/>
                  <p:pic>
                    <p:nvPicPr>
                      <p:cNvPr id="0" name="图片 480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2011363"/>
                        <a:ext cx="36845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02" name="Object 58"/>
          <p:cNvGraphicFramePr>
            <a:graphicFrameLocks noChangeAspect="1"/>
          </p:cNvGraphicFramePr>
          <p:nvPr/>
        </p:nvGraphicFramePr>
        <p:xfrm>
          <a:off x="2314575" y="2482850"/>
          <a:ext cx="27035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384000" imgH="4876800" progId="Equation.DSMT4">
                  <p:embed/>
                </p:oleObj>
              </mc:Choice>
              <mc:Fallback>
                <p:oleObj name="Equation" r:id="rId12" imgW="24384000" imgH="4876800" progId="Equation.DSMT4">
                  <p:embed/>
                  <p:pic>
                    <p:nvPicPr>
                      <p:cNvPr id="0" name="图片 480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482850"/>
                        <a:ext cx="27035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03" name="Object 59"/>
          <p:cNvGraphicFramePr>
            <a:graphicFrameLocks noChangeAspect="1"/>
          </p:cNvGraphicFramePr>
          <p:nvPr/>
        </p:nvGraphicFramePr>
        <p:xfrm>
          <a:off x="2314575" y="2967038"/>
          <a:ext cx="27384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688800" imgH="4876800" progId="Equation.DSMT4">
                  <p:embed/>
                </p:oleObj>
              </mc:Choice>
              <mc:Fallback>
                <p:oleObj name="Equation" r:id="rId14" imgW="24688800" imgH="4876800" progId="Equation.DSMT4">
                  <p:embed/>
                  <p:pic>
                    <p:nvPicPr>
                      <p:cNvPr id="0" name="图片 480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967038"/>
                        <a:ext cx="27384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04" name="Object 60"/>
          <p:cNvGraphicFramePr>
            <a:graphicFrameLocks noChangeAspect="1"/>
          </p:cNvGraphicFramePr>
          <p:nvPr/>
        </p:nvGraphicFramePr>
        <p:xfrm>
          <a:off x="2351088" y="3438525"/>
          <a:ext cx="15208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716000" imgH="4876800" progId="Equation.DSMT4">
                  <p:embed/>
                </p:oleObj>
              </mc:Choice>
              <mc:Fallback>
                <p:oleObj name="Equation" r:id="rId16" imgW="13716000" imgH="4876800" progId="Equation.DSMT4">
                  <p:embed/>
                  <p:pic>
                    <p:nvPicPr>
                      <p:cNvPr id="0" name="图片 480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438525"/>
                        <a:ext cx="15208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405" name="Rectangle 61"/>
          <p:cNvSpPr>
            <a:spLocks noChangeArrowheads="1"/>
          </p:cNvSpPr>
          <p:nvPr/>
        </p:nvSpPr>
        <p:spPr bwMode="auto">
          <a:xfrm>
            <a:off x="0" y="2019300"/>
            <a:ext cx="9142413" cy="19177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1388" name="WordArt 44"/>
          <p:cNvSpPr>
            <a:spLocks noChangeArrowheads="1" noChangeShapeType="1" noTextEdit="1"/>
          </p:cNvSpPr>
          <p:nvPr/>
        </p:nvSpPr>
        <p:spPr bwMode="auto">
          <a:xfrm>
            <a:off x="849313" y="20907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99"/>
                  </a:solidFill>
                  <a:round/>
                </a:ln>
                <a:solidFill>
                  <a:srgbClr val="000099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grpSp>
        <p:nvGrpSpPr>
          <p:cNvPr id="441409" name="Group 65"/>
          <p:cNvGrpSpPr/>
          <p:nvPr/>
        </p:nvGrpSpPr>
        <p:grpSpPr bwMode="auto">
          <a:xfrm>
            <a:off x="1409700" y="1987550"/>
            <a:ext cx="2719388" cy="466725"/>
            <a:chOff x="544" y="1484"/>
            <a:chExt cx="1713" cy="294"/>
          </a:xfrm>
        </p:grpSpPr>
        <p:sp>
          <p:nvSpPr>
            <p:cNvPr id="441406" name="Text Box 62"/>
            <p:cNvSpPr txBox="1">
              <a:spLocks noChangeArrowheads="1"/>
            </p:cNvSpPr>
            <p:nvPr/>
          </p:nvSpPr>
          <p:spPr bwMode="auto">
            <a:xfrm>
              <a:off x="544" y="1484"/>
              <a:ext cx="68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对于</a:t>
              </a:r>
            </a:p>
          </p:txBody>
        </p:sp>
        <p:graphicFrame>
          <p:nvGraphicFramePr>
            <p:cNvPr id="441407" name="Object 63"/>
            <p:cNvGraphicFramePr>
              <a:graphicFrameLocks noChangeAspect="1"/>
            </p:cNvGraphicFramePr>
            <p:nvPr/>
          </p:nvGraphicFramePr>
          <p:xfrm>
            <a:off x="1003" y="1520"/>
            <a:ext cx="78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22300" imgH="215900" progId="Equation.DSMT4">
                    <p:embed/>
                  </p:oleObj>
                </mc:Choice>
                <mc:Fallback>
                  <p:oleObj name="Equation" r:id="rId18" imgW="622300" imgH="215900" progId="Equation.DSMT4">
                    <p:embed/>
                    <p:pic>
                      <p:nvPicPr>
                        <p:cNvPr id="0" name="图片 480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" y="1520"/>
                          <a:ext cx="78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408" name="Text Box 64"/>
            <p:cNvSpPr txBox="1">
              <a:spLocks noChangeArrowheads="1"/>
            </p:cNvSpPr>
            <p:nvPr/>
          </p:nvSpPr>
          <p:spPr bwMode="auto">
            <a:xfrm>
              <a:off x="1785" y="1485"/>
              <a:ext cx="47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有</a:t>
              </a:r>
            </a:p>
          </p:txBody>
        </p:sp>
      </p:grpSp>
      <p:graphicFrame>
        <p:nvGraphicFramePr>
          <p:cNvPr id="441410" name="Object 66"/>
          <p:cNvGraphicFramePr>
            <a:graphicFrameLocks noChangeAspect="1"/>
          </p:cNvGraphicFramePr>
          <p:nvPr/>
        </p:nvGraphicFramePr>
        <p:xfrm>
          <a:off x="1608455" y="2424113"/>
          <a:ext cx="37163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66900" imgH="241300" progId="Equation.DSMT4">
                  <p:embed/>
                </p:oleObj>
              </mc:Choice>
              <mc:Fallback>
                <p:oleObj name="Equation" r:id="rId20" imgW="1866900" imgH="241300" progId="Equation.DSMT4">
                  <p:embed/>
                  <p:pic>
                    <p:nvPicPr>
                      <p:cNvPr id="0" name="图片 480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455" y="2424113"/>
                        <a:ext cx="37163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20" name="Object 76"/>
          <p:cNvGraphicFramePr>
            <a:graphicFrameLocks noChangeAspect="1"/>
          </p:cNvGraphicFramePr>
          <p:nvPr/>
        </p:nvGraphicFramePr>
        <p:xfrm>
          <a:off x="5260340" y="2414905"/>
          <a:ext cx="38227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082800" imgH="241300" progId="Equation.DSMT4">
                  <p:embed/>
                </p:oleObj>
              </mc:Choice>
              <mc:Fallback>
                <p:oleObj name="Equation" r:id="rId22" imgW="2082800" imgH="241300" progId="Equation.DSMT4">
                  <p:embed/>
                  <p:pic>
                    <p:nvPicPr>
                      <p:cNvPr id="0" name="图片 480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340" y="2414905"/>
                        <a:ext cx="38227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421" name="WordArt 77"/>
          <p:cNvSpPr>
            <a:spLocks noChangeArrowheads="1" noChangeShapeType="1" noTextEdit="1"/>
          </p:cNvSpPr>
          <p:nvPr/>
        </p:nvSpPr>
        <p:spPr bwMode="auto">
          <a:xfrm>
            <a:off x="836613" y="2884488"/>
            <a:ext cx="347662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2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FFFF00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aphicFrame>
        <p:nvGraphicFramePr>
          <p:cNvPr id="441426" name="Object 82"/>
          <p:cNvGraphicFramePr>
            <a:graphicFrameLocks noChangeAspect="1"/>
          </p:cNvGraphicFramePr>
          <p:nvPr/>
        </p:nvGraphicFramePr>
        <p:xfrm>
          <a:off x="1254125" y="2800350"/>
          <a:ext cx="5172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6634400" imgH="4876800" progId="Equation.DSMT4">
                  <p:embed/>
                </p:oleObj>
              </mc:Choice>
              <mc:Fallback>
                <p:oleObj name="Equation" r:id="rId24" imgW="46634400" imgH="4876800" progId="Equation.DSMT4">
                  <p:embed/>
                  <p:pic>
                    <p:nvPicPr>
                      <p:cNvPr id="0" name="图片 480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2800350"/>
                        <a:ext cx="51720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27" name="Object 83"/>
          <p:cNvGraphicFramePr>
            <a:graphicFrameLocks noChangeAspect="1"/>
          </p:cNvGraphicFramePr>
          <p:nvPr/>
        </p:nvGraphicFramePr>
        <p:xfrm>
          <a:off x="2646363" y="3271838"/>
          <a:ext cx="44608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0233600" imgH="4876800" progId="Equation.DSMT4">
                  <p:embed/>
                </p:oleObj>
              </mc:Choice>
              <mc:Fallback>
                <p:oleObj name="Equation" r:id="rId26" imgW="40233600" imgH="4876800" progId="Equation.DSMT4">
                  <p:embed/>
                  <p:pic>
                    <p:nvPicPr>
                      <p:cNvPr id="0" name="图片 480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3271838"/>
                        <a:ext cx="44608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28" name="Object 84"/>
          <p:cNvGraphicFramePr>
            <a:graphicFrameLocks noChangeAspect="1"/>
          </p:cNvGraphicFramePr>
          <p:nvPr/>
        </p:nvGraphicFramePr>
        <p:xfrm>
          <a:off x="2632075" y="3730625"/>
          <a:ext cx="50673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5720000" imgH="4876800" progId="Equation.DSMT4">
                  <p:embed/>
                </p:oleObj>
              </mc:Choice>
              <mc:Fallback>
                <p:oleObj name="Equation" r:id="rId28" imgW="45720000" imgH="4876800" progId="Equation.DSMT4">
                  <p:embed/>
                  <p:pic>
                    <p:nvPicPr>
                      <p:cNvPr id="0" name="图片 480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3730625"/>
                        <a:ext cx="50673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29" name="Object 85"/>
          <p:cNvGraphicFramePr>
            <a:graphicFrameLocks noChangeAspect="1"/>
          </p:cNvGraphicFramePr>
          <p:nvPr/>
        </p:nvGraphicFramePr>
        <p:xfrm>
          <a:off x="2930525" y="4244975"/>
          <a:ext cx="41227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7185600" imgH="4267200" progId="Equation.DSMT4">
                  <p:embed/>
                </p:oleObj>
              </mc:Choice>
              <mc:Fallback>
                <p:oleObj name="Equation" r:id="rId30" imgW="37185600" imgH="4267200" progId="Equation.DSMT4">
                  <p:embed/>
                  <p:pic>
                    <p:nvPicPr>
                      <p:cNvPr id="0" name="图片 480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4244975"/>
                        <a:ext cx="41227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30" name="Object 86"/>
          <p:cNvGraphicFramePr>
            <a:graphicFrameLocks noChangeAspect="1"/>
          </p:cNvGraphicFramePr>
          <p:nvPr/>
        </p:nvGraphicFramePr>
        <p:xfrm>
          <a:off x="2611438" y="4686300"/>
          <a:ext cx="63896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57607200" imgH="4267200" progId="Equation.DSMT4">
                  <p:embed/>
                </p:oleObj>
              </mc:Choice>
              <mc:Fallback>
                <p:oleObj name="Equation" r:id="rId32" imgW="57607200" imgH="4267200" progId="Equation.DSMT4">
                  <p:embed/>
                  <p:pic>
                    <p:nvPicPr>
                      <p:cNvPr id="0" name="图片 480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4686300"/>
                        <a:ext cx="638968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431" name="Rectangle 87"/>
          <p:cNvSpPr>
            <a:spLocks noChangeArrowheads="1"/>
          </p:cNvSpPr>
          <p:nvPr/>
        </p:nvSpPr>
        <p:spPr bwMode="auto">
          <a:xfrm>
            <a:off x="-1494" y="2863438"/>
            <a:ext cx="9156700" cy="2362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1432" name="WordArt 88"/>
          <p:cNvSpPr>
            <a:spLocks noChangeArrowheads="1" noChangeShapeType="1" noTextEdit="1"/>
          </p:cNvSpPr>
          <p:nvPr/>
        </p:nvSpPr>
        <p:spPr bwMode="auto">
          <a:xfrm>
            <a:off x="839788" y="3800475"/>
            <a:ext cx="347662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2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FFFF00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pSp>
        <p:nvGrpSpPr>
          <p:cNvPr id="441435" name="Group 91"/>
          <p:cNvGrpSpPr/>
          <p:nvPr/>
        </p:nvGrpSpPr>
        <p:grpSpPr bwMode="auto">
          <a:xfrm>
            <a:off x="25400" y="2809872"/>
            <a:ext cx="3973513" cy="523875"/>
            <a:chOff x="180" y="2026"/>
            <a:chExt cx="2503" cy="330"/>
          </a:xfrm>
        </p:grpSpPr>
        <p:sp>
          <p:nvSpPr>
            <p:cNvPr id="441433" name="Rectangle 89"/>
            <p:cNvSpPr>
              <a:spLocks noChangeArrowheads="1"/>
            </p:cNvSpPr>
            <p:nvPr/>
          </p:nvSpPr>
          <p:spPr bwMode="auto">
            <a:xfrm>
              <a:off x="180" y="2026"/>
              <a:ext cx="25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特别当</a:t>
              </a:r>
              <a:r>
                <a:rPr kumimoji="1" lang="zh-CN" altLang="en-US" sz="1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独立时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有</a:t>
              </a:r>
            </a:p>
          </p:txBody>
        </p:sp>
        <p:graphicFrame>
          <p:nvGraphicFramePr>
            <p:cNvPr id="441434" name="Object 90"/>
            <p:cNvGraphicFramePr>
              <a:graphicFrameLocks noChangeAspect="1"/>
            </p:cNvGraphicFramePr>
            <p:nvPr/>
          </p:nvGraphicFramePr>
          <p:xfrm>
            <a:off x="897" y="2080"/>
            <a:ext cx="48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393700" imgH="215900" progId="Equation.DSMT4">
                    <p:embed/>
                  </p:oleObj>
                </mc:Choice>
                <mc:Fallback>
                  <p:oleObj name="Equation" r:id="rId34" imgW="393700" imgH="215900" progId="Equation.DSMT4">
                    <p:embed/>
                    <p:pic>
                      <p:nvPicPr>
                        <p:cNvPr id="0" name="图片 480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7" y="2080"/>
                          <a:ext cx="489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1436" name="Object 92"/>
          <p:cNvGraphicFramePr>
            <a:graphicFrameLocks noChangeAspect="1"/>
          </p:cNvGraphicFramePr>
          <p:nvPr/>
        </p:nvGraphicFramePr>
        <p:xfrm>
          <a:off x="2646363" y="3302000"/>
          <a:ext cx="371633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866900" imgH="241300" progId="Equation.DSMT4">
                  <p:embed/>
                </p:oleObj>
              </mc:Choice>
              <mc:Fallback>
                <p:oleObj name="Equation" r:id="rId36" imgW="1866900" imgH="241300" progId="Equation.DSMT4">
                  <p:embed/>
                  <p:pic>
                    <p:nvPicPr>
                      <p:cNvPr id="0" name="图片 480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3302000"/>
                        <a:ext cx="371633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1449" name="Group 105"/>
          <p:cNvGrpSpPr/>
          <p:nvPr/>
        </p:nvGrpSpPr>
        <p:grpSpPr bwMode="auto">
          <a:xfrm>
            <a:off x="1381125" y="3662363"/>
            <a:ext cx="6443663" cy="525462"/>
            <a:chOff x="870" y="2299"/>
            <a:chExt cx="4059" cy="331"/>
          </a:xfrm>
        </p:grpSpPr>
        <p:sp>
          <p:nvSpPr>
            <p:cNvPr id="441438" name="Rectangle 94"/>
            <p:cNvSpPr>
              <a:spLocks noChangeArrowheads="1"/>
            </p:cNvSpPr>
            <p:nvPr/>
          </p:nvSpPr>
          <p:spPr bwMode="auto">
            <a:xfrm>
              <a:off x="1513" y="2299"/>
              <a:ext cx="8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独立</a:t>
              </a:r>
            </a:p>
          </p:txBody>
        </p:sp>
        <p:graphicFrame>
          <p:nvGraphicFramePr>
            <p:cNvPr id="441439" name="Object 95"/>
            <p:cNvGraphicFramePr>
              <a:graphicFrameLocks noChangeAspect="1"/>
            </p:cNvGraphicFramePr>
            <p:nvPr/>
          </p:nvGraphicFramePr>
          <p:xfrm>
            <a:off x="870" y="2369"/>
            <a:ext cx="68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546100" imgH="215900" progId="Equation.DSMT4">
                    <p:embed/>
                  </p:oleObj>
                </mc:Choice>
                <mc:Fallback>
                  <p:oleObj name="Equation" r:id="rId38" imgW="546100" imgH="215900" progId="Equation.DSMT4">
                    <p:embed/>
                    <p:pic>
                      <p:nvPicPr>
                        <p:cNvPr id="0" name="图片 480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2369"/>
                          <a:ext cx="681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440" name="Object 96"/>
            <p:cNvGraphicFramePr>
              <a:graphicFrameLocks noChangeAspect="1"/>
            </p:cNvGraphicFramePr>
            <p:nvPr/>
          </p:nvGraphicFramePr>
          <p:xfrm>
            <a:off x="2089" y="2352"/>
            <a:ext cx="214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30784800" imgH="4267200" progId="Equation.DSMT4">
                    <p:embed/>
                  </p:oleObj>
                </mc:Choice>
                <mc:Fallback>
                  <p:oleObj name="Equation" r:id="rId40" imgW="30784800" imgH="4267200" progId="Equation.DSMT4">
                    <p:embed/>
                    <p:pic>
                      <p:nvPicPr>
                        <p:cNvPr id="0" name="图片 480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" y="2352"/>
                          <a:ext cx="214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441" name="Rectangle 97"/>
            <p:cNvSpPr>
              <a:spLocks noChangeArrowheads="1"/>
            </p:cNvSpPr>
            <p:nvPr/>
          </p:nvSpPr>
          <p:spPr bwMode="auto">
            <a:xfrm>
              <a:off x="4122" y="2300"/>
              <a:ext cx="8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独立</a:t>
              </a:r>
            </a:p>
          </p:txBody>
        </p:sp>
      </p:grpSp>
      <p:graphicFrame>
        <p:nvGraphicFramePr>
          <p:cNvPr id="441446" name="Object 102"/>
          <p:cNvGraphicFramePr>
            <a:graphicFrameLocks noChangeAspect="1"/>
          </p:cNvGraphicFramePr>
          <p:nvPr/>
        </p:nvGraphicFramePr>
        <p:xfrm>
          <a:off x="682625" y="4265613"/>
          <a:ext cx="77660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76200000" imgH="4267200" progId="Equation.DSMT4">
                  <p:embed/>
                </p:oleObj>
              </mc:Choice>
              <mc:Fallback>
                <p:oleObj name="Equation" r:id="rId42" imgW="76200000" imgH="4267200" progId="Equation.DSMT4">
                  <p:embed/>
                  <p:pic>
                    <p:nvPicPr>
                      <p:cNvPr id="0" name="图片 480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4265613"/>
                        <a:ext cx="77660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47" name="Object 103"/>
          <p:cNvGraphicFramePr>
            <a:graphicFrameLocks noChangeAspect="1"/>
          </p:cNvGraphicFramePr>
          <p:nvPr/>
        </p:nvGraphicFramePr>
        <p:xfrm>
          <a:off x="4333875" y="4713288"/>
          <a:ext cx="43195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42367200" imgH="4267200" progId="Equation.DSMT4">
                  <p:embed/>
                </p:oleObj>
              </mc:Choice>
              <mc:Fallback>
                <p:oleObj name="Equation" r:id="rId44" imgW="42367200" imgH="4267200" progId="Equation.DSMT4">
                  <p:embed/>
                  <p:pic>
                    <p:nvPicPr>
                      <p:cNvPr id="0" name="图片 480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4713288"/>
                        <a:ext cx="43195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48" name="Object 104"/>
          <p:cNvGraphicFramePr>
            <a:graphicFrameLocks noChangeAspect="1"/>
          </p:cNvGraphicFramePr>
          <p:nvPr/>
        </p:nvGraphicFramePr>
        <p:xfrm>
          <a:off x="4441825" y="5189538"/>
          <a:ext cx="5286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5181600" imgH="3657600" progId="Equation.DSMT4">
                  <p:embed/>
                </p:oleObj>
              </mc:Choice>
              <mc:Fallback>
                <p:oleObj name="Equation" r:id="rId46" imgW="5181600" imgH="3657600" progId="Equation.DSMT4">
                  <p:embed/>
                  <p:pic>
                    <p:nvPicPr>
                      <p:cNvPr id="0" name="图片 480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5189538"/>
                        <a:ext cx="52863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1450" name="Group 106"/>
          <p:cNvGrpSpPr/>
          <p:nvPr/>
        </p:nvGrpSpPr>
        <p:grpSpPr bwMode="auto">
          <a:xfrm>
            <a:off x="795338" y="5635625"/>
            <a:ext cx="763587" cy="400050"/>
            <a:chOff x="581" y="1694"/>
            <a:chExt cx="481" cy="252"/>
          </a:xfrm>
        </p:grpSpPr>
        <p:pic>
          <p:nvPicPr>
            <p:cNvPr id="441451" name="Picture 107" descr="4"/>
            <p:cNvPicPr>
              <a:picLocks noChangeAspect="1" noChangeArrowheads="1" noCrop="1"/>
            </p:cNvPicPr>
            <p:nvPr/>
          </p:nvPicPr>
          <p:blipFill>
            <a:blip r:embed="rId48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1452" name="WordArt 108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grpSp>
        <p:nvGrpSpPr>
          <p:cNvPr id="441457" name="Group 113"/>
          <p:cNvGrpSpPr/>
          <p:nvPr/>
        </p:nvGrpSpPr>
        <p:grpSpPr bwMode="auto">
          <a:xfrm>
            <a:off x="1677988" y="5503863"/>
            <a:ext cx="4164012" cy="520700"/>
            <a:chOff x="1065" y="3483"/>
            <a:chExt cx="2623" cy="328"/>
          </a:xfrm>
        </p:grpSpPr>
        <p:sp>
          <p:nvSpPr>
            <p:cNvPr id="441454" name="Rectangle 110"/>
            <p:cNvSpPr>
              <a:spLocks noChangeArrowheads="1"/>
            </p:cNvSpPr>
            <p:nvPr/>
          </p:nvSpPr>
          <p:spPr bwMode="auto">
            <a:xfrm>
              <a:off x="1065" y="3483"/>
              <a:ext cx="26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当</a:t>
              </a:r>
              <a:r>
                <a:rPr kumimoji="1" lang="zh-CN" altLang="en-US" sz="10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1" lang="zh-CN" altLang="en-US" sz="2800" b="1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</a:t>
              </a:r>
              <a:r>
                <a:rPr kumimoji="1" lang="zh-CN" altLang="en-US" sz="28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独立时</a:t>
              </a:r>
              <a:r>
                <a:rPr kumimoji="1" lang="en-US" altLang="zh-CN" sz="28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, </a:t>
              </a:r>
              <a:r>
                <a:rPr kumimoji="1" lang="zh-CN" altLang="en-US" sz="28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有</a:t>
              </a:r>
            </a:p>
          </p:txBody>
        </p:sp>
        <p:graphicFrame>
          <p:nvGraphicFramePr>
            <p:cNvPr id="441455" name="Object 111"/>
            <p:cNvGraphicFramePr>
              <a:graphicFrameLocks noChangeAspect="1"/>
            </p:cNvGraphicFramePr>
            <p:nvPr/>
          </p:nvGraphicFramePr>
          <p:xfrm>
            <a:off x="1325" y="3553"/>
            <a:ext cx="49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7010400" imgH="3962400" progId="Equation.DSMT4">
                    <p:embed/>
                  </p:oleObj>
                </mc:Choice>
                <mc:Fallback>
                  <p:oleObj name="Equation" r:id="rId49" imgW="7010400" imgH="3962400" progId="Equation.DSMT4">
                    <p:embed/>
                    <p:pic>
                      <p:nvPicPr>
                        <p:cNvPr id="0" name="图片 480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5" y="3553"/>
                          <a:ext cx="49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1458" name="Object 114"/>
          <p:cNvGraphicFramePr>
            <a:graphicFrameLocks noChangeAspect="1"/>
          </p:cNvGraphicFramePr>
          <p:nvPr/>
        </p:nvGraphicFramePr>
        <p:xfrm>
          <a:off x="2992438" y="6007100"/>
          <a:ext cx="36845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1" imgW="33223200" imgH="4267200" progId="Equation.DSMT4">
                  <p:embed/>
                </p:oleObj>
              </mc:Choice>
              <mc:Fallback>
                <p:oleObj name="Equation" r:id="rId51" imgW="33223200" imgH="4267200" progId="Equation.DSMT4">
                  <p:embed/>
                  <p:pic>
                    <p:nvPicPr>
                      <p:cNvPr id="0" name="图片 480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6007100"/>
                        <a:ext cx="36845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68" name="Object 124"/>
          <p:cNvGraphicFramePr>
            <a:graphicFrameLocks noChangeAspect="1"/>
          </p:cNvGraphicFramePr>
          <p:nvPr/>
        </p:nvGraphicFramePr>
        <p:xfrm>
          <a:off x="5582397" y="6031006"/>
          <a:ext cx="2873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3" imgW="3048000" imgH="3048000" progId="Equation.DSMT4">
                  <p:embed/>
                </p:oleObj>
              </mc:Choice>
              <mc:Fallback>
                <p:oleObj name="Equation" r:id="rId53" imgW="3048000" imgH="3048000" progId="Equation.DSMT4">
                  <p:embed/>
                  <p:pic>
                    <p:nvPicPr>
                      <p:cNvPr id="0" name="图片 480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397" y="6031006"/>
                        <a:ext cx="2873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1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1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4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1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1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4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1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1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1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1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1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1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1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1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4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4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4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41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41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41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41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41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41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41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-0.12378 3.33333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441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1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1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41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41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4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1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1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4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4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4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4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41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41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4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441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41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44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44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44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44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44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44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4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4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44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41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41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4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41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41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4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5" dur="1000"/>
                                        <p:tgtEl>
                                          <p:spTgt spid="44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41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441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4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4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4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4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4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4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4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4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44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41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41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4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44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441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44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44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44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/>
                                        <p:tgtEl>
                                          <p:spTgt spid="44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44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44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441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44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44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44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85" grpId="0" animBg="1"/>
      <p:bldP spid="441386" grpId="0" animBg="1"/>
      <p:bldP spid="441387" grpId="0" animBg="1"/>
      <p:bldP spid="441400" grpId="0" animBg="1"/>
      <p:bldP spid="441400" grpId="1" animBg="1"/>
      <p:bldP spid="441405" grpId="0" animBg="1"/>
      <p:bldP spid="441405" grpId="1" animBg="1"/>
      <p:bldP spid="441388" grpId="0" animBg="1"/>
      <p:bldP spid="441421" grpId="0" animBg="1"/>
      <p:bldP spid="441421" grpId="1" animBg="1"/>
      <p:bldP spid="441431" grpId="0" animBg="1"/>
      <p:bldP spid="441431" grpId="1" animBg="1"/>
      <p:bldP spid="441432" grpId="0" animBg="1"/>
      <p:bldP spid="44143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85" name="WordArt 41"/>
          <p:cNvSpPr>
            <a:spLocks noChangeArrowheads="1" noChangeShapeType="1" noTextEdit="1"/>
          </p:cNvSpPr>
          <p:nvPr/>
        </p:nvSpPr>
        <p:spPr bwMode="auto">
          <a:xfrm>
            <a:off x="2775381" y="619125"/>
            <a:ext cx="3268663" cy="374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chemeClr val="hlink"/>
                  </a:solidFill>
                  <a:round/>
                </a:ln>
                <a:gradFill rotWithShape="1">
                  <a:gsLst>
                    <a:gs pos="0">
                      <a:srgbClr val="FFCC00"/>
                    </a:gs>
                    <a:gs pos="50000">
                      <a:srgbClr val="FFFFFF"/>
                    </a:gs>
                    <a:gs pos="100000">
                      <a:srgbClr val="FFCC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方差的基本性质</a:t>
            </a:r>
          </a:p>
        </p:txBody>
      </p:sp>
      <p:sp>
        <p:nvSpPr>
          <p:cNvPr id="441386" name="WordArt 42"/>
          <p:cNvSpPr>
            <a:spLocks noChangeArrowheads="1" noChangeShapeType="1" noTextEdit="1"/>
          </p:cNvSpPr>
          <p:nvPr/>
        </p:nvSpPr>
        <p:spPr bwMode="auto">
          <a:xfrm>
            <a:off x="857250" y="11461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99"/>
                  </a:solidFill>
                  <a:round/>
                </a:ln>
                <a:solidFill>
                  <a:srgbClr val="000099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41387" name="WordArt 43"/>
          <p:cNvSpPr>
            <a:spLocks noChangeArrowheads="1" noChangeShapeType="1" noTextEdit="1"/>
          </p:cNvSpPr>
          <p:nvPr/>
        </p:nvSpPr>
        <p:spPr bwMode="auto">
          <a:xfrm>
            <a:off x="847725" y="16065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99"/>
                  </a:solidFill>
                  <a:round/>
                </a:ln>
                <a:solidFill>
                  <a:srgbClr val="000099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pSp>
        <p:nvGrpSpPr>
          <p:cNvPr id="441393" name="Group 49"/>
          <p:cNvGrpSpPr/>
          <p:nvPr/>
        </p:nvGrpSpPr>
        <p:grpSpPr bwMode="auto">
          <a:xfrm>
            <a:off x="1368425" y="887414"/>
            <a:ext cx="4318000" cy="628650"/>
            <a:chOff x="798" y="575"/>
            <a:chExt cx="2720" cy="360"/>
          </a:xfrm>
        </p:grpSpPr>
        <p:sp>
          <p:nvSpPr>
            <p:cNvPr id="441366" name="Text Box 22"/>
            <p:cNvSpPr txBox="1">
              <a:spLocks noChangeArrowheads="1"/>
            </p:cNvSpPr>
            <p:nvPr/>
          </p:nvSpPr>
          <p:spPr bwMode="auto">
            <a:xfrm>
              <a:off x="798" y="666"/>
              <a:ext cx="2328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    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常数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41391" name="Object 47"/>
            <p:cNvGraphicFramePr>
              <a:graphicFrameLocks noChangeAspect="1"/>
            </p:cNvGraphicFramePr>
            <p:nvPr/>
          </p:nvGraphicFramePr>
          <p:xfrm>
            <a:off x="1053" y="575"/>
            <a:ext cx="574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57200" imgH="304800" progId="Equation.DSMT4">
                    <p:embed/>
                  </p:oleObj>
                </mc:Choice>
                <mc:Fallback>
                  <p:oleObj name="Equation" r:id="rId2" imgW="457200" imgH="304800" progId="Equation.DSMT4">
                    <p:embed/>
                    <p:pic>
                      <p:nvPicPr>
                        <p:cNvPr id="0" name="图片 4813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3" y="575"/>
                          <a:ext cx="574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392" name="Object 48"/>
            <p:cNvGraphicFramePr>
              <a:graphicFrameLocks noChangeAspect="1"/>
            </p:cNvGraphicFramePr>
            <p:nvPr/>
          </p:nvGraphicFramePr>
          <p:xfrm>
            <a:off x="2604" y="687"/>
            <a:ext cx="91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23900" imgH="241300" progId="Equation.DSMT4">
                    <p:embed/>
                  </p:oleObj>
                </mc:Choice>
                <mc:Fallback>
                  <p:oleObj name="Equation" r:id="rId4" imgW="723900" imgH="241300" progId="Equation.DSMT4">
                    <p:embed/>
                    <p:pic>
                      <p:nvPicPr>
                        <p:cNvPr id="0" name="图片 4813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4" y="687"/>
                          <a:ext cx="91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1399" name="Group 55"/>
          <p:cNvGrpSpPr/>
          <p:nvPr/>
        </p:nvGrpSpPr>
        <p:grpSpPr bwMode="auto">
          <a:xfrm>
            <a:off x="1382713" y="1503363"/>
            <a:ext cx="4832350" cy="503237"/>
            <a:chOff x="767" y="947"/>
            <a:chExt cx="3044" cy="317"/>
          </a:xfrm>
        </p:grpSpPr>
        <p:sp>
          <p:nvSpPr>
            <p:cNvPr id="441395" name="Text Box 51"/>
            <p:cNvSpPr txBox="1">
              <a:spLocks noChangeArrowheads="1"/>
            </p:cNvSpPr>
            <p:nvPr/>
          </p:nvSpPr>
          <p:spPr bwMode="auto">
            <a:xfrm>
              <a:off x="767" y="955"/>
              <a:ext cx="19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kumimoji="1" lang="zh-CN" altLang="en-US" sz="1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为常数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41397" name="Object 53"/>
            <p:cNvGraphicFramePr>
              <a:graphicFrameLocks noChangeAspect="1"/>
            </p:cNvGraphicFramePr>
            <p:nvPr/>
          </p:nvGraphicFramePr>
          <p:xfrm>
            <a:off x="1013" y="998"/>
            <a:ext cx="19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400" imgH="165100" progId="Equation.DSMT4">
                    <p:embed/>
                  </p:oleObj>
                </mc:Choice>
                <mc:Fallback>
                  <p:oleObj name="Equation" r:id="rId6" imgW="152400" imgH="165100" progId="Equation.DSMT4">
                    <p:embed/>
                    <p:pic>
                      <p:nvPicPr>
                        <p:cNvPr id="0" name="图片 481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" y="998"/>
                          <a:ext cx="191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398" name="Object 54"/>
            <p:cNvGraphicFramePr>
              <a:graphicFrameLocks noChangeAspect="1"/>
            </p:cNvGraphicFramePr>
            <p:nvPr/>
          </p:nvGraphicFramePr>
          <p:xfrm>
            <a:off x="2214" y="947"/>
            <a:ext cx="159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70000" imgH="266700" progId="Equation.DSMT4">
                    <p:embed/>
                  </p:oleObj>
                </mc:Choice>
                <mc:Fallback>
                  <p:oleObj name="Equation" r:id="rId8" imgW="1270000" imgH="266700" progId="Equation.DSMT4">
                    <p:embed/>
                    <p:pic>
                      <p:nvPicPr>
                        <p:cNvPr id="0" name="图片 481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" y="947"/>
                          <a:ext cx="159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1400" name="WordArt 56"/>
          <p:cNvSpPr>
            <a:spLocks noChangeArrowheads="1" noChangeShapeType="1" noTextEdit="1"/>
          </p:cNvSpPr>
          <p:nvPr/>
        </p:nvSpPr>
        <p:spPr bwMode="auto">
          <a:xfrm>
            <a:off x="835025" y="2095500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2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FFFF00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aphicFrame>
        <p:nvGraphicFramePr>
          <p:cNvPr id="441401" name="Object 57"/>
          <p:cNvGraphicFramePr>
            <a:graphicFrameLocks noChangeAspect="1"/>
          </p:cNvGraphicFramePr>
          <p:nvPr/>
        </p:nvGraphicFramePr>
        <p:xfrm>
          <a:off x="1311275" y="2011363"/>
          <a:ext cx="36845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223200" imgH="4876800" progId="Equation.DSMT4">
                  <p:embed/>
                </p:oleObj>
              </mc:Choice>
              <mc:Fallback>
                <p:oleObj name="Equation" r:id="rId10" imgW="33223200" imgH="4876800" progId="Equation.DSMT4">
                  <p:embed/>
                  <p:pic>
                    <p:nvPicPr>
                      <p:cNvPr id="0" name="图片 481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2011363"/>
                        <a:ext cx="36845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02" name="Object 58"/>
          <p:cNvGraphicFramePr>
            <a:graphicFrameLocks noChangeAspect="1"/>
          </p:cNvGraphicFramePr>
          <p:nvPr/>
        </p:nvGraphicFramePr>
        <p:xfrm>
          <a:off x="2314575" y="2482850"/>
          <a:ext cx="27035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384000" imgH="4876800" progId="Equation.DSMT4">
                  <p:embed/>
                </p:oleObj>
              </mc:Choice>
              <mc:Fallback>
                <p:oleObj name="Equation" r:id="rId12" imgW="24384000" imgH="4876800" progId="Equation.DSMT4">
                  <p:embed/>
                  <p:pic>
                    <p:nvPicPr>
                      <p:cNvPr id="0" name="图片 481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482850"/>
                        <a:ext cx="27035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03" name="Object 59"/>
          <p:cNvGraphicFramePr>
            <a:graphicFrameLocks noChangeAspect="1"/>
          </p:cNvGraphicFramePr>
          <p:nvPr/>
        </p:nvGraphicFramePr>
        <p:xfrm>
          <a:off x="2314575" y="2967038"/>
          <a:ext cx="27384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688800" imgH="4876800" progId="Equation.DSMT4">
                  <p:embed/>
                </p:oleObj>
              </mc:Choice>
              <mc:Fallback>
                <p:oleObj name="Equation" r:id="rId14" imgW="24688800" imgH="4876800" progId="Equation.DSMT4">
                  <p:embed/>
                  <p:pic>
                    <p:nvPicPr>
                      <p:cNvPr id="0" name="图片 481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967038"/>
                        <a:ext cx="27384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04" name="Object 60"/>
          <p:cNvGraphicFramePr>
            <a:graphicFrameLocks noChangeAspect="1"/>
          </p:cNvGraphicFramePr>
          <p:nvPr/>
        </p:nvGraphicFramePr>
        <p:xfrm>
          <a:off x="2351088" y="3438525"/>
          <a:ext cx="15208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716000" imgH="4876800" progId="Equation.DSMT4">
                  <p:embed/>
                </p:oleObj>
              </mc:Choice>
              <mc:Fallback>
                <p:oleObj name="Equation" r:id="rId16" imgW="13716000" imgH="4876800" progId="Equation.DSMT4">
                  <p:embed/>
                  <p:pic>
                    <p:nvPicPr>
                      <p:cNvPr id="0" name="图片 481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438525"/>
                        <a:ext cx="15208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405" name="Rectangle 61"/>
          <p:cNvSpPr>
            <a:spLocks noChangeArrowheads="1"/>
          </p:cNvSpPr>
          <p:nvPr/>
        </p:nvSpPr>
        <p:spPr bwMode="auto">
          <a:xfrm>
            <a:off x="0" y="2019300"/>
            <a:ext cx="9142413" cy="19177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1388" name="WordArt 44"/>
          <p:cNvSpPr>
            <a:spLocks noChangeArrowheads="1" noChangeShapeType="1" noTextEdit="1"/>
          </p:cNvSpPr>
          <p:nvPr/>
        </p:nvSpPr>
        <p:spPr bwMode="auto">
          <a:xfrm>
            <a:off x="849313" y="20907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99"/>
                  </a:solidFill>
                  <a:round/>
                </a:ln>
                <a:solidFill>
                  <a:srgbClr val="000099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grpSp>
        <p:nvGrpSpPr>
          <p:cNvPr id="441409" name="Group 65"/>
          <p:cNvGrpSpPr/>
          <p:nvPr/>
        </p:nvGrpSpPr>
        <p:grpSpPr bwMode="auto">
          <a:xfrm>
            <a:off x="1409700" y="1987550"/>
            <a:ext cx="2719388" cy="466725"/>
            <a:chOff x="544" y="1484"/>
            <a:chExt cx="1713" cy="294"/>
          </a:xfrm>
        </p:grpSpPr>
        <p:sp>
          <p:nvSpPr>
            <p:cNvPr id="441406" name="Text Box 62"/>
            <p:cNvSpPr txBox="1">
              <a:spLocks noChangeArrowheads="1"/>
            </p:cNvSpPr>
            <p:nvPr/>
          </p:nvSpPr>
          <p:spPr bwMode="auto">
            <a:xfrm>
              <a:off x="544" y="1484"/>
              <a:ext cx="68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对于</a:t>
              </a:r>
            </a:p>
          </p:txBody>
        </p:sp>
        <p:graphicFrame>
          <p:nvGraphicFramePr>
            <p:cNvPr id="441407" name="Object 63"/>
            <p:cNvGraphicFramePr>
              <a:graphicFrameLocks noChangeAspect="1"/>
            </p:cNvGraphicFramePr>
            <p:nvPr/>
          </p:nvGraphicFramePr>
          <p:xfrm>
            <a:off x="1003" y="1520"/>
            <a:ext cx="78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22300" imgH="215900" progId="Equation.DSMT4">
                    <p:embed/>
                  </p:oleObj>
                </mc:Choice>
                <mc:Fallback>
                  <p:oleObj name="Equation" r:id="rId18" imgW="622300" imgH="215900" progId="Equation.DSMT4">
                    <p:embed/>
                    <p:pic>
                      <p:nvPicPr>
                        <p:cNvPr id="0" name="图片 481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" y="1520"/>
                          <a:ext cx="78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408" name="Text Box 64"/>
            <p:cNvSpPr txBox="1">
              <a:spLocks noChangeArrowheads="1"/>
            </p:cNvSpPr>
            <p:nvPr/>
          </p:nvSpPr>
          <p:spPr bwMode="auto">
            <a:xfrm>
              <a:off x="1785" y="1485"/>
              <a:ext cx="47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有</a:t>
              </a:r>
            </a:p>
          </p:txBody>
        </p:sp>
      </p:grpSp>
      <p:graphicFrame>
        <p:nvGraphicFramePr>
          <p:cNvPr id="441410" name="Object 66"/>
          <p:cNvGraphicFramePr>
            <a:graphicFrameLocks noChangeAspect="1"/>
          </p:cNvGraphicFramePr>
          <p:nvPr/>
        </p:nvGraphicFramePr>
        <p:xfrm>
          <a:off x="1608455" y="2424113"/>
          <a:ext cx="37163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66900" imgH="241300" progId="Equation.DSMT4">
                  <p:embed/>
                </p:oleObj>
              </mc:Choice>
              <mc:Fallback>
                <p:oleObj name="Equation" r:id="rId20" imgW="1866900" imgH="241300" progId="Equation.DSMT4">
                  <p:embed/>
                  <p:pic>
                    <p:nvPicPr>
                      <p:cNvPr id="0" name="图片 481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455" y="2424113"/>
                        <a:ext cx="37163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20" name="Object 76"/>
          <p:cNvGraphicFramePr>
            <a:graphicFrameLocks noChangeAspect="1"/>
          </p:cNvGraphicFramePr>
          <p:nvPr/>
        </p:nvGraphicFramePr>
        <p:xfrm>
          <a:off x="5260340" y="2414905"/>
          <a:ext cx="38227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082800" imgH="241300" progId="Equation.DSMT4">
                  <p:embed/>
                </p:oleObj>
              </mc:Choice>
              <mc:Fallback>
                <p:oleObj name="Equation" r:id="rId22" imgW="2082800" imgH="241300" progId="Equation.DSMT4">
                  <p:embed/>
                  <p:pic>
                    <p:nvPicPr>
                      <p:cNvPr id="0" name="图片 481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340" y="2414905"/>
                        <a:ext cx="38227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421" name="WordArt 77"/>
          <p:cNvSpPr>
            <a:spLocks noChangeArrowheads="1" noChangeShapeType="1" noTextEdit="1"/>
          </p:cNvSpPr>
          <p:nvPr/>
        </p:nvSpPr>
        <p:spPr bwMode="auto">
          <a:xfrm>
            <a:off x="836613" y="2884488"/>
            <a:ext cx="347662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2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FFFF00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aphicFrame>
        <p:nvGraphicFramePr>
          <p:cNvPr id="441426" name="Object 82"/>
          <p:cNvGraphicFramePr>
            <a:graphicFrameLocks noChangeAspect="1"/>
          </p:cNvGraphicFramePr>
          <p:nvPr/>
        </p:nvGraphicFramePr>
        <p:xfrm>
          <a:off x="1254125" y="2800350"/>
          <a:ext cx="5172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6634400" imgH="4876800" progId="Equation.DSMT4">
                  <p:embed/>
                </p:oleObj>
              </mc:Choice>
              <mc:Fallback>
                <p:oleObj name="Equation" r:id="rId24" imgW="46634400" imgH="4876800" progId="Equation.DSMT4">
                  <p:embed/>
                  <p:pic>
                    <p:nvPicPr>
                      <p:cNvPr id="0" name="图片 481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2800350"/>
                        <a:ext cx="51720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27" name="Object 83"/>
          <p:cNvGraphicFramePr>
            <a:graphicFrameLocks noChangeAspect="1"/>
          </p:cNvGraphicFramePr>
          <p:nvPr/>
        </p:nvGraphicFramePr>
        <p:xfrm>
          <a:off x="2646363" y="3271838"/>
          <a:ext cx="44608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0233600" imgH="4876800" progId="Equation.DSMT4">
                  <p:embed/>
                </p:oleObj>
              </mc:Choice>
              <mc:Fallback>
                <p:oleObj name="Equation" r:id="rId26" imgW="40233600" imgH="4876800" progId="Equation.DSMT4">
                  <p:embed/>
                  <p:pic>
                    <p:nvPicPr>
                      <p:cNvPr id="0" name="图片 481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3271838"/>
                        <a:ext cx="44608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28" name="Object 84"/>
          <p:cNvGraphicFramePr>
            <a:graphicFrameLocks noChangeAspect="1"/>
          </p:cNvGraphicFramePr>
          <p:nvPr/>
        </p:nvGraphicFramePr>
        <p:xfrm>
          <a:off x="2632075" y="3730625"/>
          <a:ext cx="50673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5720000" imgH="4876800" progId="Equation.DSMT4">
                  <p:embed/>
                </p:oleObj>
              </mc:Choice>
              <mc:Fallback>
                <p:oleObj name="Equation" r:id="rId28" imgW="45720000" imgH="4876800" progId="Equation.DSMT4">
                  <p:embed/>
                  <p:pic>
                    <p:nvPicPr>
                      <p:cNvPr id="0" name="图片 481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3730625"/>
                        <a:ext cx="50673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29" name="Object 85"/>
          <p:cNvGraphicFramePr>
            <a:graphicFrameLocks noChangeAspect="1"/>
          </p:cNvGraphicFramePr>
          <p:nvPr/>
        </p:nvGraphicFramePr>
        <p:xfrm>
          <a:off x="2930525" y="4244975"/>
          <a:ext cx="41227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7185600" imgH="4267200" progId="Equation.DSMT4">
                  <p:embed/>
                </p:oleObj>
              </mc:Choice>
              <mc:Fallback>
                <p:oleObj name="Equation" r:id="rId30" imgW="37185600" imgH="4267200" progId="Equation.DSMT4">
                  <p:embed/>
                  <p:pic>
                    <p:nvPicPr>
                      <p:cNvPr id="0" name="图片 481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4244975"/>
                        <a:ext cx="41227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30" name="Object 86"/>
          <p:cNvGraphicFramePr>
            <a:graphicFrameLocks noChangeAspect="1"/>
          </p:cNvGraphicFramePr>
          <p:nvPr/>
        </p:nvGraphicFramePr>
        <p:xfrm>
          <a:off x="2611438" y="4686300"/>
          <a:ext cx="63896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57607200" imgH="4267200" progId="Equation.DSMT4">
                  <p:embed/>
                </p:oleObj>
              </mc:Choice>
              <mc:Fallback>
                <p:oleObj name="Equation" r:id="rId32" imgW="57607200" imgH="4267200" progId="Equation.DSMT4">
                  <p:embed/>
                  <p:pic>
                    <p:nvPicPr>
                      <p:cNvPr id="0" name="图片 481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4686300"/>
                        <a:ext cx="638968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431" name="Rectangle 87"/>
          <p:cNvSpPr>
            <a:spLocks noChangeArrowheads="1"/>
          </p:cNvSpPr>
          <p:nvPr/>
        </p:nvSpPr>
        <p:spPr bwMode="auto">
          <a:xfrm>
            <a:off x="-1494" y="2863438"/>
            <a:ext cx="9156700" cy="2362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1432" name="WordArt 88"/>
          <p:cNvSpPr>
            <a:spLocks noChangeArrowheads="1" noChangeShapeType="1" noTextEdit="1"/>
          </p:cNvSpPr>
          <p:nvPr/>
        </p:nvSpPr>
        <p:spPr bwMode="auto">
          <a:xfrm>
            <a:off x="839788" y="3800475"/>
            <a:ext cx="347662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tx2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FFFF00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pSp>
        <p:nvGrpSpPr>
          <p:cNvPr id="441435" name="Group 91"/>
          <p:cNvGrpSpPr/>
          <p:nvPr/>
        </p:nvGrpSpPr>
        <p:grpSpPr bwMode="auto">
          <a:xfrm>
            <a:off x="25400" y="2809872"/>
            <a:ext cx="3973513" cy="523875"/>
            <a:chOff x="180" y="2026"/>
            <a:chExt cx="2503" cy="330"/>
          </a:xfrm>
        </p:grpSpPr>
        <p:sp>
          <p:nvSpPr>
            <p:cNvPr id="441433" name="Rectangle 89"/>
            <p:cNvSpPr>
              <a:spLocks noChangeArrowheads="1"/>
            </p:cNvSpPr>
            <p:nvPr/>
          </p:nvSpPr>
          <p:spPr bwMode="auto">
            <a:xfrm>
              <a:off x="180" y="2026"/>
              <a:ext cx="25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特别当</a:t>
              </a:r>
              <a:r>
                <a:rPr kumimoji="1" lang="zh-CN" altLang="en-US" sz="1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独立时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有</a:t>
              </a:r>
            </a:p>
          </p:txBody>
        </p:sp>
        <p:graphicFrame>
          <p:nvGraphicFramePr>
            <p:cNvPr id="441434" name="Object 90"/>
            <p:cNvGraphicFramePr>
              <a:graphicFrameLocks noChangeAspect="1"/>
            </p:cNvGraphicFramePr>
            <p:nvPr/>
          </p:nvGraphicFramePr>
          <p:xfrm>
            <a:off x="897" y="2080"/>
            <a:ext cx="48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393700" imgH="215900" progId="Equation.DSMT4">
                    <p:embed/>
                  </p:oleObj>
                </mc:Choice>
                <mc:Fallback>
                  <p:oleObj name="Equation" r:id="rId34" imgW="393700" imgH="215900" progId="Equation.DSMT4">
                    <p:embed/>
                    <p:pic>
                      <p:nvPicPr>
                        <p:cNvPr id="0" name="图片 4813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7" y="2080"/>
                          <a:ext cx="489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1436" name="Object 92"/>
          <p:cNvGraphicFramePr>
            <a:graphicFrameLocks noChangeAspect="1"/>
          </p:cNvGraphicFramePr>
          <p:nvPr/>
        </p:nvGraphicFramePr>
        <p:xfrm>
          <a:off x="2646363" y="3302000"/>
          <a:ext cx="371633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866900" imgH="241300" progId="Equation.DSMT4">
                  <p:embed/>
                </p:oleObj>
              </mc:Choice>
              <mc:Fallback>
                <p:oleObj name="Equation" r:id="rId36" imgW="1866900" imgH="241300" progId="Equation.DSMT4">
                  <p:embed/>
                  <p:pic>
                    <p:nvPicPr>
                      <p:cNvPr id="0" name="图片 481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3302000"/>
                        <a:ext cx="371633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1449" name="Group 105"/>
          <p:cNvGrpSpPr/>
          <p:nvPr/>
        </p:nvGrpSpPr>
        <p:grpSpPr bwMode="auto">
          <a:xfrm>
            <a:off x="1381125" y="3662363"/>
            <a:ext cx="6443663" cy="525462"/>
            <a:chOff x="870" y="2299"/>
            <a:chExt cx="4059" cy="331"/>
          </a:xfrm>
        </p:grpSpPr>
        <p:sp>
          <p:nvSpPr>
            <p:cNvPr id="441438" name="Rectangle 94"/>
            <p:cNvSpPr>
              <a:spLocks noChangeArrowheads="1"/>
            </p:cNvSpPr>
            <p:nvPr/>
          </p:nvSpPr>
          <p:spPr bwMode="auto">
            <a:xfrm>
              <a:off x="1513" y="2299"/>
              <a:ext cx="8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独立</a:t>
              </a:r>
            </a:p>
          </p:txBody>
        </p:sp>
        <p:graphicFrame>
          <p:nvGraphicFramePr>
            <p:cNvPr id="441439" name="Object 95"/>
            <p:cNvGraphicFramePr>
              <a:graphicFrameLocks noChangeAspect="1"/>
            </p:cNvGraphicFramePr>
            <p:nvPr/>
          </p:nvGraphicFramePr>
          <p:xfrm>
            <a:off x="870" y="2369"/>
            <a:ext cx="68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546100" imgH="215900" progId="Equation.DSMT4">
                    <p:embed/>
                  </p:oleObj>
                </mc:Choice>
                <mc:Fallback>
                  <p:oleObj name="Equation" r:id="rId38" imgW="546100" imgH="215900" progId="Equation.DSMT4">
                    <p:embed/>
                    <p:pic>
                      <p:nvPicPr>
                        <p:cNvPr id="0" name="图片 4813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2369"/>
                          <a:ext cx="681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440" name="Object 96"/>
            <p:cNvGraphicFramePr>
              <a:graphicFrameLocks noChangeAspect="1"/>
            </p:cNvGraphicFramePr>
            <p:nvPr/>
          </p:nvGraphicFramePr>
          <p:xfrm>
            <a:off x="2089" y="2352"/>
            <a:ext cx="214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30784800" imgH="4267200" progId="Equation.DSMT4">
                    <p:embed/>
                  </p:oleObj>
                </mc:Choice>
                <mc:Fallback>
                  <p:oleObj name="Equation" r:id="rId40" imgW="30784800" imgH="4267200" progId="Equation.DSMT4">
                    <p:embed/>
                    <p:pic>
                      <p:nvPicPr>
                        <p:cNvPr id="0" name="图片 4813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" y="2352"/>
                          <a:ext cx="214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441" name="Rectangle 97"/>
            <p:cNvSpPr>
              <a:spLocks noChangeArrowheads="1"/>
            </p:cNvSpPr>
            <p:nvPr/>
          </p:nvSpPr>
          <p:spPr bwMode="auto">
            <a:xfrm>
              <a:off x="4122" y="2300"/>
              <a:ext cx="8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独立</a:t>
              </a:r>
            </a:p>
          </p:txBody>
        </p:sp>
      </p:grpSp>
      <p:graphicFrame>
        <p:nvGraphicFramePr>
          <p:cNvPr id="441446" name="Object 102"/>
          <p:cNvGraphicFramePr>
            <a:graphicFrameLocks noChangeAspect="1"/>
          </p:cNvGraphicFramePr>
          <p:nvPr/>
        </p:nvGraphicFramePr>
        <p:xfrm>
          <a:off x="682625" y="4265613"/>
          <a:ext cx="77660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76200000" imgH="4267200" progId="Equation.DSMT4">
                  <p:embed/>
                </p:oleObj>
              </mc:Choice>
              <mc:Fallback>
                <p:oleObj name="Equation" r:id="rId42" imgW="76200000" imgH="4267200" progId="Equation.DSMT4">
                  <p:embed/>
                  <p:pic>
                    <p:nvPicPr>
                      <p:cNvPr id="0" name="图片 481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4265613"/>
                        <a:ext cx="77660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47" name="Object 103"/>
          <p:cNvGraphicFramePr>
            <a:graphicFrameLocks noChangeAspect="1"/>
          </p:cNvGraphicFramePr>
          <p:nvPr/>
        </p:nvGraphicFramePr>
        <p:xfrm>
          <a:off x="4333875" y="4713288"/>
          <a:ext cx="43195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42367200" imgH="4267200" progId="Equation.DSMT4">
                  <p:embed/>
                </p:oleObj>
              </mc:Choice>
              <mc:Fallback>
                <p:oleObj name="Equation" r:id="rId44" imgW="42367200" imgH="4267200" progId="Equation.DSMT4">
                  <p:embed/>
                  <p:pic>
                    <p:nvPicPr>
                      <p:cNvPr id="0" name="图片 481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4713288"/>
                        <a:ext cx="43195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48" name="Object 104"/>
          <p:cNvGraphicFramePr>
            <a:graphicFrameLocks noChangeAspect="1"/>
          </p:cNvGraphicFramePr>
          <p:nvPr/>
        </p:nvGraphicFramePr>
        <p:xfrm>
          <a:off x="4441825" y="5189538"/>
          <a:ext cx="5286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5181600" imgH="3657600" progId="Equation.DSMT4">
                  <p:embed/>
                </p:oleObj>
              </mc:Choice>
              <mc:Fallback>
                <p:oleObj name="Equation" r:id="rId46" imgW="5181600" imgH="3657600" progId="Equation.DSMT4">
                  <p:embed/>
                  <p:pic>
                    <p:nvPicPr>
                      <p:cNvPr id="0" name="图片 481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5189538"/>
                        <a:ext cx="52863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1450" name="Group 106"/>
          <p:cNvGrpSpPr/>
          <p:nvPr/>
        </p:nvGrpSpPr>
        <p:grpSpPr bwMode="auto">
          <a:xfrm>
            <a:off x="795338" y="5635625"/>
            <a:ext cx="763587" cy="400050"/>
            <a:chOff x="581" y="1694"/>
            <a:chExt cx="481" cy="252"/>
          </a:xfrm>
        </p:grpSpPr>
        <p:pic>
          <p:nvPicPr>
            <p:cNvPr id="441451" name="Picture 107" descr="4"/>
            <p:cNvPicPr>
              <a:picLocks noChangeAspect="1" noChangeArrowheads="1" noCrop="1"/>
            </p:cNvPicPr>
            <p:nvPr/>
          </p:nvPicPr>
          <p:blipFill>
            <a:blip r:embed="rId48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1452" name="WordArt 108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grpSp>
        <p:nvGrpSpPr>
          <p:cNvPr id="441457" name="Group 113"/>
          <p:cNvGrpSpPr/>
          <p:nvPr/>
        </p:nvGrpSpPr>
        <p:grpSpPr bwMode="auto">
          <a:xfrm>
            <a:off x="1677988" y="5503863"/>
            <a:ext cx="4164012" cy="520700"/>
            <a:chOff x="1065" y="3483"/>
            <a:chExt cx="2623" cy="328"/>
          </a:xfrm>
        </p:grpSpPr>
        <p:sp>
          <p:nvSpPr>
            <p:cNvPr id="441454" name="Rectangle 110"/>
            <p:cNvSpPr>
              <a:spLocks noChangeArrowheads="1"/>
            </p:cNvSpPr>
            <p:nvPr/>
          </p:nvSpPr>
          <p:spPr bwMode="auto">
            <a:xfrm>
              <a:off x="1065" y="3483"/>
              <a:ext cx="26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当</a:t>
              </a:r>
              <a:r>
                <a:rPr kumimoji="1" lang="zh-CN" altLang="en-US" sz="1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1" lang="zh-CN" altLang="en-US" sz="2800" b="1" i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</a:t>
              </a:r>
              <a:r>
                <a:rPr kumimoji="1" lang="zh-CN" altLang="en-US" sz="2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独立时</a:t>
              </a:r>
              <a:r>
                <a:rPr kumimoji="1" lang="en-US" altLang="zh-CN" sz="2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,</a:t>
              </a:r>
              <a:r>
                <a:rPr kumimoji="1" lang="zh-CN" altLang="en-US" sz="2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是否有</a:t>
              </a:r>
            </a:p>
          </p:txBody>
        </p:sp>
        <p:graphicFrame>
          <p:nvGraphicFramePr>
            <p:cNvPr id="441455" name="Object 111"/>
            <p:cNvGraphicFramePr>
              <a:graphicFrameLocks noChangeAspect="1"/>
            </p:cNvGraphicFramePr>
            <p:nvPr/>
          </p:nvGraphicFramePr>
          <p:xfrm>
            <a:off x="1325" y="3553"/>
            <a:ext cx="49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7010400" imgH="3962400" progId="Equation.DSMT4">
                    <p:embed/>
                  </p:oleObj>
                </mc:Choice>
                <mc:Fallback>
                  <p:oleObj name="Equation" r:id="rId49" imgW="7010400" imgH="3962400" progId="Equation.DSMT4">
                    <p:embed/>
                    <p:pic>
                      <p:nvPicPr>
                        <p:cNvPr id="0" name="图片 481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5" y="3553"/>
                          <a:ext cx="49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1458" name="Object 114"/>
          <p:cNvGraphicFramePr>
            <a:graphicFrameLocks noChangeAspect="1"/>
          </p:cNvGraphicFramePr>
          <p:nvPr/>
        </p:nvGraphicFramePr>
        <p:xfrm>
          <a:off x="2992438" y="6007100"/>
          <a:ext cx="36845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1" imgW="33223200" imgH="4267200" progId="Equation.DSMT4">
                  <p:embed/>
                </p:oleObj>
              </mc:Choice>
              <mc:Fallback>
                <p:oleObj name="Equation" r:id="rId51" imgW="33223200" imgH="4267200" progId="Equation.DSMT4">
                  <p:embed/>
                  <p:pic>
                    <p:nvPicPr>
                      <p:cNvPr id="0" name="图片 481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6007100"/>
                        <a:ext cx="36845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459" name="WordArt 115"/>
          <p:cNvSpPr>
            <a:spLocks noChangeArrowheads="1" noChangeShapeType="1" noTextEdit="1"/>
          </p:cNvSpPr>
          <p:nvPr/>
        </p:nvSpPr>
        <p:spPr bwMode="auto">
          <a:xfrm>
            <a:off x="6719888" y="60690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graphicFrame>
        <p:nvGraphicFramePr>
          <p:cNvPr id="441468" name="Object 124"/>
          <p:cNvGraphicFramePr>
            <a:graphicFrameLocks noChangeAspect="1"/>
          </p:cNvGraphicFramePr>
          <p:nvPr/>
        </p:nvGraphicFramePr>
        <p:xfrm>
          <a:off x="5582397" y="6031006"/>
          <a:ext cx="2873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3" imgW="3048000" imgH="3048000" progId="Equation.DSMT4">
                  <p:embed/>
                </p:oleObj>
              </mc:Choice>
              <mc:Fallback>
                <p:oleObj name="Equation" r:id="rId53" imgW="3048000" imgH="3048000" progId="Equation.DSMT4">
                  <p:embed/>
                  <p:pic>
                    <p:nvPicPr>
                      <p:cNvPr id="0" name="图片 481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397" y="6031006"/>
                        <a:ext cx="2873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469" name="Oval 125"/>
          <p:cNvSpPr>
            <a:spLocks noChangeArrowheads="1"/>
          </p:cNvSpPr>
          <p:nvPr/>
        </p:nvSpPr>
        <p:spPr bwMode="auto">
          <a:xfrm>
            <a:off x="5537200" y="6083300"/>
            <a:ext cx="317500" cy="2794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41461" name="Group 117"/>
          <p:cNvGrpSpPr/>
          <p:nvPr/>
        </p:nvGrpSpPr>
        <p:grpSpPr bwMode="auto">
          <a:xfrm>
            <a:off x="5707063" y="5902325"/>
            <a:ext cx="280987" cy="255588"/>
            <a:chOff x="4234" y="2097"/>
            <a:chExt cx="177" cy="161"/>
          </a:xfrm>
          <a:effectLst/>
        </p:grpSpPr>
        <p:grpSp>
          <p:nvGrpSpPr>
            <p:cNvPr id="441462" name="Group 118"/>
            <p:cNvGrpSpPr/>
            <p:nvPr/>
          </p:nvGrpSpPr>
          <p:grpSpPr bwMode="auto">
            <a:xfrm>
              <a:off x="4276" y="2106"/>
              <a:ext cx="135" cy="152"/>
              <a:chOff x="4234" y="2097"/>
              <a:chExt cx="135" cy="152"/>
            </a:xfrm>
          </p:grpSpPr>
          <p:sp>
            <p:nvSpPr>
              <p:cNvPr id="441463" name="Line 119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1464" name="Line 120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41465" name="Group 121"/>
            <p:cNvGrpSpPr/>
            <p:nvPr/>
          </p:nvGrpSpPr>
          <p:grpSpPr bwMode="auto">
            <a:xfrm>
              <a:off x="4234" y="2097"/>
              <a:ext cx="135" cy="152"/>
              <a:chOff x="4234" y="2097"/>
              <a:chExt cx="135" cy="152"/>
            </a:xfrm>
          </p:grpSpPr>
          <p:sp>
            <p:nvSpPr>
              <p:cNvPr id="441466" name="Line 122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1467" name="Line 123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1470" name="Rectangle 126"/>
          <p:cNvSpPr>
            <a:spLocks noChangeArrowheads="1"/>
          </p:cNvSpPr>
          <p:nvPr/>
        </p:nvSpPr>
        <p:spPr bwMode="auto">
          <a:xfrm>
            <a:off x="-12700" y="3703639"/>
            <a:ext cx="9156700" cy="31321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41475" name="Group 131"/>
          <p:cNvGrpSpPr/>
          <p:nvPr/>
        </p:nvGrpSpPr>
        <p:grpSpPr bwMode="auto">
          <a:xfrm>
            <a:off x="738188" y="3662363"/>
            <a:ext cx="4610100" cy="523875"/>
            <a:chOff x="113" y="2363"/>
            <a:chExt cx="2904" cy="330"/>
          </a:xfrm>
        </p:grpSpPr>
        <p:sp>
          <p:nvSpPr>
            <p:cNvPr id="441472" name="Rectangle 128"/>
            <p:cNvSpPr>
              <a:spLocks noChangeArrowheads="1"/>
            </p:cNvSpPr>
            <p:nvPr/>
          </p:nvSpPr>
          <p:spPr bwMode="auto">
            <a:xfrm>
              <a:off x="113" y="2363"/>
              <a:ext cx="5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  <p:graphicFrame>
          <p:nvGraphicFramePr>
            <p:cNvPr id="441473" name="Object 129"/>
            <p:cNvGraphicFramePr>
              <a:graphicFrameLocks noChangeAspect="1"/>
            </p:cNvGraphicFramePr>
            <p:nvPr/>
          </p:nvGraphicFramePr>
          <p:xfrm>
            <a:off x="403" y="2415"/>
            <a:ext cx="129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5" imgW="1028700" imgH="241300" progId="Equation.DSMT4">
                    <p:embed/>
                  </p:oleObj>
                </mc:Choice>
                <mc:Fallback>
                  <p:oleObj name="Equation" r:id="rId55" imgW="1028700" imgH="241300" progId="Equation.DSMT4">
                    <p:embed/>
                    <p:pic>
                      <p:nvPicPr>
                        <p:cNvPr id="0" name="图片 481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" y="2415"/>
                          <a:ext cx="129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474" name="Rectangle 130"/>
            <p:cNvSpPr>
              <a:spLocks noChangeArrowheads="1"/>
            </p:cNvSpPr>
            <p:nvPr/>
          </p:nvSpPr>
          <p:spPr bwMode="auto">
            <a:xfrm>
              <a:off x="1594" y="2364"/>
              <a:ext cx="14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独立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</p:grpSp>
      <p:graphicFrame>
        <p:nvGraphicFramePr>
          <p:cNvPr id="441479" name="Object 135"/>
          <p:cNvGraphicFramePr>
            <a:graphicFrameLocks noChangeAspect="1"/>
          </p:cNvGraphicFramePr>
          <p:nvPr/>
        </p:nvGraphicFramePr>
        <p:xfrm>
          <a:off x="1335088" y="4200525"/>
          <a:ext cx="69564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7" imgW="3771900" imgH="254000" progId="Equation.DSMT4">
                  <p:embed/>
                </p:oleObj>
              </mc:Choice>
              <mc:Fallback>
                <p:oleObj name="Equation" r:id="rId57" imgW="3771900" imgH="254000" progId="Equation.DSMT4">
                  <p:embed/>
                  <p:pic>
                    <p:nvPicPr>
                      <p:cNvPr id="0" name="图片 481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4200525"/>
                        <a:ext cx="69564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89" name="WordArt 45"/>
          <p:cNvSpPr>
            <a:spLocks noChangeArrowheads="1" noChangeShapeType="1" noTextEdit="1"/>
          </p:cNvSpPr>
          <p:nvPr/>
        </p:nvSpPr>
        <p:spPr bwMode="auto">
          <a:xfrm>
            <a:off x="850900" y="4746625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99"/>
                  </a:solidFill>
                  <a:round/>
                </a:ln>
                <a:solidFill>
                  <a:srgbClr val="000099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④</a:t>
            </a:r>
          </a:p>
        </p:txBody>
      </p:sp>
      <p:sp>
        <p:nvSpPr>
          <p:cNvPr id="441482" name="Text Box 138"/>
          <p:cNvSpPr txBox="1">
            <a:spLocks noChangeArrowheads="1"/>
          </p:cNvSpPr>
          <p:nvPr/>
        </p:nvSpPr>
        <p:spPr bwMode="auto">
          <a:xfrm>
            <a:off x="4329113" y="4652963"/>
            <a:ext cx="1498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常数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</p:txBody>
      </p:sp>
      <p:graphicFrame>
        <p:nvGraphicFramePr>
          <p:cNvPr id="441485" name="Object 141"/>
          <p:cNvGraphicFramePr>
            <a:graphicFrameLocks noChangeAspect="1"/>
          </p:cNvGraphicFramePr>
          <p:nvPr/>
        </p:nvGraphicFramePr>
        <p:xfrm>
          <a:off x="1425575" y="4700588"/>
          <a:ext cx="13414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9" imgW="723900" imgH="241300" progId="Equation.DSMT4">
                  <p:embed/>
                </p:oleObj>
              </mc:Choice>
              <mc:Fallback>
                <p:oleObj name="Equation" r:id="rId59" imgW="723900" imgH="241300" progId="Equation.DSMT4">
                  <p:embed/>
                  <p:pic>
                    <p:nvPicPr>
                      <p:cNvPr id="0" name="图片 481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4700588"/>
                        <a:ext cx="13414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86" name="Object 142"/>
          <p:cNvGraphicFramePr>
            <a:graphicFrameLocks noChangeAspect="1"/>
          </p:cNvGraphicFramePr>
          <p:nvPr/>
        </p:nvGraphicFramePr>
        <p:xfrm>
          <a:off x="3440113" y="4495800"/>
          <a:ext cx="8715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1" imgW="469900" imgH="317500" progId="Equation.DSMT4">
                  <p:embed/>
                </p:oleObj>
              </mc:Choice>
              <mc:Fallback>
                <p:oleObj name="Equation" r:id="rId61" imgW="469900" imgH="317500" progId="Equation.DSMT4">
                  <p:embed/>
                  <p:pic>
                    <p:nvPicPr>
                      <p:cNvPr id="0" name="图片 481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4495800"/>
                        <a:ext cx="87153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487" name="AutoShape 143"/>
          <p:cNvSpPr>
            <a:spLocks noChangeArrowheads="1"/>
          </p:cNvSpPr>
          <p:nvPr/>
        </p:nvSpPr>
        <p:spPr bwMode="auto">
          <a:xfrm>
            <a:off x="2911475" y="4765675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rgbClr val="FFFF00"/>
          </a:solidFill>
          <a:ln w="19050" algn="ctr">
            <a:solidFill>
              <a:schemeClr val="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1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1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1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1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1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1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1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1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1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1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1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1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4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4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4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41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41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41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41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41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41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41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-0.12378 3.33333E-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441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1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1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41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1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4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1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1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4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4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4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4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4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4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4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4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41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41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4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441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441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44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44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44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44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44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4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4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44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44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41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41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4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441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441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4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0" dur="1000"/>
                                        <p:tgtEl>
                                          <p:spTgt spid="44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41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41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4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4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4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4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4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4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4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4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44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41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441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44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500"/>
                            </p:stCondLst>
                            <p:childTnLst>
                              <p:par>
                                <p:cTn id="2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41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41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44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41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441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44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441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441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44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000"/>
                            </p:stCondLst>
                            <p:childTnLst>
                              <p:par>
                                <p:cTn id="28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441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44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44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44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44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44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44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441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44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44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44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/>
                                        <p:tgtEl>
                                          <p:spTgt spid="44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44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/>
                                        <p:tgtEl>
                                          <p:spTgt spid="44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441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/>
                                        <p:tgtEl>
                                          <p:spTgt spid="44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44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/>
                                        <p:tgtEl>
                                          <p:spTgt spid="44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1" dur="500"/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/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44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0" dur="1000"/>
                                        <p:tgtEl>
                                          <p:spTgt spid="44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44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44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44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441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441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44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441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441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441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441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500"/>
                            </p:stCondLst>
                            <p:childTnLst>
                              <p:par>
                                <p:cTn id="3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441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441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44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000"/>
                            </p:stCondLst>
                            <p:childTnLst>
                              <p:par>
                                <p:cTn id="3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44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85" grpId="0" animBg="1"/>
      <p:bldP spid="441386" grpId="0" animBg="1"/>
      <p:bldP spid="441387" grpId="0" animBg="1"/>
      <p:bldP spid="441400" grpId="0" animBg="1"/>
      <p:bldP spid="441400" grpId="1" animBg="1"/>
      <p:bldP spid="441405" grpId="0" animBg="1"/>
      <p:bldP spid="441405" grpId="1" animBg="1"/>
      <p:bldP spid="441388" grpId="0" animBg="1"/>
      <p:bldP spid="441421" grpId="0" animBg="1"/>
      <p:bldP spid="441421" grpId="1" animBg="1"/>
      <p:bldP spid="441431" grpId="0" animBg="1"/>
      <p:bldP spid="441431" grpId="1" animBg="1"/>
      <p:bldP spid="441432" grpId="0" animBg="1"/>
      <p:bldP spid="441432" grpId="1" animBg="1"/>
      <p:bldP spid="441459" grpId="0" animBg="1"/>
      <p:bldP spid="441459" grpId="1" animBg="1"/>
      <p:bldP spid="441469" grpId="0" animBg="1"/>
      <p:bldP spid="441469" grpId="1" animBg="1"/>
      <p:bldP spid="441470" grpId="0" animBg="1"/>
      <p:bldP spid="441470" grpId="1" animBg="1"/>
      <p:bldP spid="441389" grpId="0" animBg="1"/>
      <p:bldP spid="441482" grpId="0"/>
      <p:bldP spid="4414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785" name="Object 9"/>
          <p:cNvGraphicFramePr>
            <a:graphicFrameLocks noChangeAspect="1"/>
          </p:cNvGraphicFramePr>
          <p:nvPr/>
        </p:nvGraphicFramePr>
        <p:xfrm>
          <a:off x="2720975" y="1374775"/>
          <a:ext cx="39544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2000" imgH="241300" progId="Equation.DSMT4">
                  <p:embed/>
                </p:oleObj>
              </mc:Choice>
              <mc:Fallback>
                <p:oleObj name="Equation" r:id="rId2" imgW="2032000" imgH="241300" progId="Equation.DSMT4">
                  <p:embed/>
                  <p:pic>
                    <p:nvPicPr>
                      <p:cNvPr id="0" name="图片 472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1374775"/>
                        <a:ext cx="395446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9858" name="Group 82"/>
          <p:cNvGrpSpPr/>
          <p:nvPr/>
        </p:nvGrpSpPr>
        <p:grpSpPr bwMode="auto">
          <a:xfrm>
            <a:off x="2159000" y="549275"/>
            <a:ext cx="6945313" cy="519113"/>
            <a:chOff x="204" y="3634"/>
            <a:chExt cx="4375" cy="327"/>
          </a:xfrm>
        </p:grpSpPr>
        <p:sp>
          <p:nvSpPr>
            <p:cNvPr id="459859" name="Rectangle 83"/>
            <p:cNvSpPr>
              <a:spLocks noChangeArrowheads="1"/>
            </p:cNvSpPr>
            <p:nvPr/>
          </p:nvSpPr>
          <p:spPr bwMode="auto">
            <a:xfrm>
              <a:off x="204" y="3634"/>
              <a:ext cx="4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正态</a:t>
              </a:r>
              <a:r>
                <a:rPr kumimoji="1" lang="en-US" altLang="zh-CN" sz="2800" b="1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r.v</a:t>
              </a:r>
              <a:r>
                <a:rPr kumimoji="1" lang="zh-CN" altLang="en-US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的值几乎都落在                          内</a:t>
              </a:r>
              <a:r>
                <a:rPr kumimoji="1" lang="en-US" altLang="zh-CN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  <a:endPara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59860" name="Object 84"/>
            <p:cNvGraphicFramePr>
              <a:graphicFrameLocks noChangeAspect="1"/>
            </p:cNvGraphicFramePr>
            <p:nvPr/>
          </p:nvGraphicFramePr>
          <p:xfrm>
            <a:off x="2501" y="3676"/>
            <a:ext cx="152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06500" imgH="241300" progId="Equation.DSMT4">
                    <p:embed/>
                  </p:oleObj>
                </mc:Choice>
                <mc:Fallback>
                  <p:oleObj name="Equation" r:id="rId4" imgW="1206500" imgH="241300" progId="Equation.DSMT4">
                    <p:embed/>
                    <p:pic>
                      <p:nvPicPr>
                        <p:cNvPr id="0" name="图片 4724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1" y="3676"/>
                          <a:ext cx="152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9861" name="WordArt 85"/>
          <p:cNvSpPr>
            <a:spLocks noChangeArrowheads="1" noChangeShapeType="1" noTextEdit="1"/>
          </p:cNvSpPr>
          <p:nvPr/>
        </p:nvSpPr>
        <p:spPr bwMode="auto">
          <a:xfrm>
            <a:off x="461963" y="604838"/>
            <a:ext cx="1627187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l-GR" altLang="zh-CN" sz="3600" b="1" kern="10">
                <a:ln w="19050">
                  <a:solidFill>
                    <a:srgbClr val="000048"/>
                  </a:solidFill>
                  <a:round/>
                </a:ln>
                <a:solidFill>
                  <a:srgbClr val="FFFF00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3σ</a:t>
            </a:r>
            <a:r>
              <a:rPr lang="zh-CN" altLang="en-US" sz="3600" b="1" kern="10">
                <a:ln w="19050">
                  <a:solidFill>
                    <a:srgbClr val="000048"/>
                  </a:solidFill>
                  <a:round/>
                </a:ln>
                <a:solidFill>
                  <a:srgbClr val="FFFF00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原则：</a:t>
            </a:r>
          </a:p>
        </p:txBody>
      </p:sp>
      <p:grpSp>
        <p:nvGrpSpPr>
          <p:cNvPr id="459875" name="Group 99"/>
          <p:cNvGrpSpPr/>
          <p:nvPr/>
        </p:nvGrpSpPr>
        <p:grpSpPr bwMode="auto">
          <a:xfrm>
            <a:off x="3108325" y="2319338"/>
            <a:ext cx="3495675" cy="1333500"/>
            <a:chOff x="1856" y="1457"/>
            <a:chExt cx="2202" cy="840"/>
          </a:xfrm>
        </p:grpSpPr>
        <p:sp>
          <p:nvSpPr>
            <p:cNvPr id="459849" name="Freeform 73"/>
            <p:cNvSpPr/>
            <p:nvPr/>
          </p:nvSpPr>
          <p:spPr bwMode="auto">
            <a:xfrm>
              <a:off x="2158" y="1457"/>
              <a:ext cx="1597" cy="527"/>
            </a:xfrm>
            <a:custGeom>
              <a:avLst/>
              <a:gdLst>
                <a:gd name="T0" fmla="*/ 3176 w 3176"/>
                <a:gd name="T1" fmla="*/ 1072 h 1072"/>
                <a:gd name="T2" fmla="*/ 3176 w 3176"/>
                <a:gd name="T3" fmla="*/ 901 h 1072"/>
                <a:gd name="T4" fmla="*/ 3034 w 3176"/>
                <a:gd name="T5" fmla="*/ 853 h 1072"/>
                <a:gd name="T6" fmla="*/ 2933 w 3176"/>
                <a:gd name="T7" fmla="*/ 813 h 1072"/>
                <a:gd name="T8" fmla="*/ 2813 w 3176"/>
                <a:gd name="T9" fmla="*/ 753 h 1072"/>
                <a:gd name="T10" fmla="*/ 2728 w 3176"/>
                <a:gd name="T11" fmla="*/ 709 h 1072"/>
                <a:gd name="T12" fmla="*/ 2585 w 3176"/>
                <a:gd name="T13" fmla="*/ 615 h 1072"/>
                <a:gd name="T14" fmla="*/ 2469 w 3176"/>
                <a:gd name="T15" fmla="*/ 512 h 1072"/>
                <a:gd name="T16" fmla="*/ 2304 w 3176"/>
                <a:gd name="T17" fmla="*/ 314 h 1072"/>
                <a:gd name="T18" fmla="*/ 2254 w 3176"/>
                <a:gd name="T19" fmla="*/ 255 h 1072"/>
                <a:gd name="T20" fmla="*/ 2197 w 3176"/>
                <a:gd name="T21" fmla="*/ 192 h 1072"/>
                <a:gd name="T22" fmla="*/ 2114 w 3176"/>
                <a:gd name="T23" fmla="*/ 120 h 1072"/>
                <a:gd name="T24" fmla="*/ 2023 w 3176"/>
                <a:gd name="T25" fmla="*/ 63 h 1072"/>
                <a:gd name="T26" fmla="*/ 1936 w 3176"/>
                <a:gd name="T27" fmla="*/ 31 h 1072"/>
                <a:gd name="T28" fmla="*/ 1844 w 3176"/>
                <a:gd name="T29" fmla="*/ 10 h 1072"/>
                <a:gd name="T30" fmla="*/ 1592 w 3176"/>
                <a:gd name="T31" fmla="*/ 0 h 1072"/>
                <a:gd name="T32" fmla="*/ 1427 w 3176"/>
                <a:gd name="T33" fmla="*/ 4 h 1072"/>
                <a:gd name="T34" fmla="*/ 1291 w 3176"/>
                <a:gd name="T35" fmla="*/ 27 h 1072"/>
                <a:gd name="T36" fmla="*/ 1232 w 3176"/>
                <a:gd name="T37" fmla="*/ 48 h 1072"/>
                <a:gd name="T38" fmla="*/ 1166 w 3176"/>
                <a:gd name="T39" fmla="*/ 75 h 1072"/>
                <a:gd name="T40" fmla="*/ 1106 w 3176"/>
                <a:gd name="T41" fmla="*/ 114 h 1072"/>
                <a:gd name="T42" fmla="*/ 1054 w 3176"/>
                <a:gd name="T43" fmla="*/ 151 h 1072"/>
                <a:gd name="T44" fmla="*/ 974 w 3176"/>
                <a:gd name="T45" fmla="*/ 225 h 1072"/>
                <a:gd name="T46" fmla="*/ 898 w 3176"/>
                <a:gd name="T47" fmla="*/ 309 h 1072"/>
                <a:gd name="T48" fmla="*/ 800 w 3176"/>
                <a:gd name="T49" fmla="*/ 427 h 1072"/>
                <a:gd name="T50" fmla="*/ 709 w 3176"/>
                <a:gd name="T51" fmla="*/ 520 h 1072"/>
                <a:gd name="T52" fmla="*/ 611 w 3176"/>
                <a:gd name="T53" fmla="*/ 601 h 1072"/>
                <a:gd name="T54" fmla="*/ 488 w 3176"/>
                <a:gd name="T55" fmla="*/ 681 h 1072"/>
                <a:gd name="T56" fmla="*/ 371 w 3176"/>
                <a:gd name="T57" fmla="*/ 744 h 1072"/>
                <a:gd name="T58" fmla="*/ 268 w 3176"/>
                <a:gd name="T59" fmla="*/ 789 h 1072"/>
                <a:gd name="T60" fmla="*/ 101 w 3176"/>
                <a:gd name="T61" fmla="*/ 856 h 1072"/>
                <a:gd name="T62" fmla="*/ 1 w 3176"/>
                <a:gd name="T63" fmla="*/ 885 h 1072"/>
                <a:gd name="T64" fmla="*/ 0 w 3176"/>
                <a:gd name="T65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76" h="1072">
                  <a:moveTo>
                    <a:pt x="3176" y="1072"/>
                  </a:moveTo>
                  <a:lnTo>
                    <a:pt x="3176" y="901"/>
                  </a:lnTo>
                  <a:lnTo>
                    <a:pt x="3034" y="853"/>
                  </a:lnTo>
                  <a:lnTo>
                    <a:pt x="2933" y="813"/>
                  </a:lnTo>
                  <a:lnTo>
                    <a:pt x="2813" y="753"/>
                  </a:lnTo>
                  <a:lnTo>
                    <a:pt x="2728" y="709"/>
                  </a:lnTo>
                  <a:lnTo>
                    <a:pt x="2585" y="615"/>
                  </a:lnTo>
                  <a:lnTo>
                    <a:pt x="2469" y="512"/>
                  </a:lnTo>
                  <a:lnTo>
                    <a:pt x="2304" y="314"/>
                  </a:lnTo>
                  <a:lnTo>
                    <a:pt x="2254" y="255"/>
                  </a:lnTo>
                  <a:lnTo>
                    <a:pt x="2197" y="192"/>
                  </a:lnTo>
                  <a:lnTo>
                    <a:pt x="2114" y="120"/>
                  </a:lnTo>
                  <a:lnTo>
                    <a:pt x="2023" y="63"/>
                  </a:lnTo>
                  <a:lnTo>
                    <a:pt x="1936" y="31"/>
                  </a:lnTo>
                  <a:lnTo>
                    <a:pt x="1844" y="10"/>
                  </a:lnTo>
                  <a:lnTo>
                    <a:pt x="1592" y="0"/>
                  </a:lnTo>
                  <a:lnTo>
                    <a:pt x="1427" y="4"/>
                  </a:lnTo>
                  <a:lnTo>
                    <a:pt x="1291" y="27"/>
                  </a:lnTo>
                  <a:lnTo>
                    <a:pt x="1232" y="48"/>
                  </a:lnTo>
                  <a:lnTo>
                    <a:pt x="1166" y="75"/>
                  </a:lnTo>
                  <a:lnTo>
                    <a:pt x="1106" y="114"/>
                  </a:lnTo>
                  <a:lnTo>
                    <a:pt x="1054" y="151"/>
                  </a:lnTo>
                  <a:lnTo>
                    <a:pt x="974" y="225"/>
                  </a:lnTo>
                  <a:lnTo>
                    <a:pt x="898" y="309"/>
                  </a:lnTo>
                  <a:lnTo>
                    <a:pt x="800" y="427"/>
                  </a:lnTo>
                  <a:lnTo>
                    <a:pt x="709" y="520"/>
                  </a:lnTo>
                  <a:lnTo>
                    <a:pt x="611" y="601"/>
                  </a:lnTo>
                  <a:lnTo>
                    <a:pt x="488" y="681"/>
                  </a:lnTo>
                  <a:lnTo>
                    <a:pt x="371" y="744"/>
                  </a:lnTo>
                  <a:lnTo>
                    <a:pt x="268" y="789"/>
                  </a:lnTo>
                  <a:lnTo>
                    <a:pt x="101" y="856"/>
                  </a:lnTo>
                  <a:lnTo>
                    <a:pt x="1" y="885"/>
                  </a:lnTo>
                  <a:lnTo>
                    <a:pt x="0" y="1072"/>
                  </a:lnTo>
                </a:path>
              </a:pathLst>
            </a:custGeom>
            <a:gradFill rotWithShape="1">
              <a:gsLst>
                <a:gs pos="0">
                  <a:schemeClr val="accent2">
                    <a:alpha val="85001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85001"/>
                  </a:schemeClr>
                </a:gs>
              </a:gsLst>
              <a:lin ang="2700000" scaled="1"/>
            </a:gradFill>
            <a:ln w="28575" cmpd="sng">
              <a:solidFill>
                <a:schemeClr val="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54" name="Line 78"/>
            <p:cNvSpPr>
              <a:spLocks noChangeShapeType="1"/>
            </p:cNvSpPr>
            <p:nvPr/>
          </p:nvSpPr>
          <p:spPr bwMode="auto">
            <a:xfrm flipH="1">
              <a:off x="2161" y="2134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55" name="Line 79"/>
            <p:cNvSpPr>
              <a:spLocks noChangeShapeType="1"/>
            </p:cNvSpPr>
            <p:nvPr/>
          </p:nvSpPr>
          <p:spPr bwMode="auto">
            <a:xfrm flipH="1">
              <a:off x="3754" y="2134"/>
              <a:ext cx="4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56" name="Line 80"/>
            <p:cNvSpPr>
              <a:spLocks noChangeShapeType="1"/>
            </p:cNvSpPr>
            <p:nvPr/>
          </p:nvSpPr>
          <p:spPr bwMode="auto">
            <a:xfrm flipH="1">
              <a:off x="2157" y="2199"/>
              <a:ext cx="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57" name="Line 81"/>
            <p:cNvSpPr>
              <a:spLocks noChangeShapeType="1"/>
            </p:cNvSpPr>
            <p:nvPr/>
          </p:nvSpPr>
          <p:spPr bwMode="auto">
            <a:xfrm flipV="1">
              <a:off x="3187" y="2200"/>
              <a:ext cx="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63" name="Line 87"/>
            <p:cNvSpPr>
              <a:spLocks noChangeShapeType="1"/>
            </p:cNvSpPr>
            <p:nvPr/>
          </p:nvSpPr>
          <p:spPr bwMode="auto">
            <a:xfrm>
              <a:off x="1856" y="1984"/>
              <a:ext cx="22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64" name="Line 88"/>
            <p:cNvSpPr>
              <a:spLocks noChangeShapeType="1"/>
            </p:cNvSpPr>
            <p:nvPr/>
          </p:nvSpPr>
          <p:spPr bwMode="auto">
            <a:xfrm>
              <a:off x="2966" y="1464"/>
              <a:ext cx="0" cy="5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9865" name="Group 89"/>
            <p:cNvGrpSpPr/>
            <p:nvPr/>
          </p:nvGrpSpPr>
          <p:grpSpPr bwMode="auto">
            <a:xfrm>
              <a:off x="1857" y="1457"/>
              <a:ext cx="2164" cy="493"/>
              <a:chOff x="680" y="1599"/>
              <a:chExt cx="4302" cy="1004"/>
            </a:xfrm>
          </p:grpSpPr>
          <p:sp>
            <p:nvSpPr>
              <p:cNvPr id="459866" name="Freeform 90"/>
              <p:cNvSpPr/>
              <p:nvPr/>
            </p:nvSpPr>
            <p:spPr bwMode="auto">
              <a:xfrm>
                <a:off x="680" y="1599"/>
                <a:ext cx="2222" cy="1003"/>
              </a:xfrm>
              <a:custGeom>
                <a:avLst/>
                <a:gdLst>
                  <a:gd name="T0" fmla="*/ 0 w 2222"/>
                  <a:gd name="T1" fmla="*/ 1003 h 1003"/>
                  <a:gd name="T2" fmla="*/ 692 w 2222"/>
                  <a:gd name="T3" fmla="*/ 856 h 1003"/>
                  <a:gd name="T4" fmla="*/ 1207 w 2222"/>
                  <a:gd name="T5" fmla="*/ 603 h 1003"/>
                  <a:gd name="T6" fmla="*/ 1530 w 2222"/>
                  <a:gd name="T7" fmla="*/ 269 h 1003"/>
                  <a:gd name="T8" fmla="*/ 1826 w 2222"/>
                  <a:gd name="T9" fmla="*/ 49 h 1003"/>
                  <a:gd name="T10" fmla="*/ 2222 w 2222"/>
                  <a:gd name="T11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2" h="1003">
                    <a:moveTo>
                      <a:pt x="0" y="1003"/>
                    </a:moveTo>
                    <a:cubicBezTo>
                      <a:pt x="241" y="999"/>
                      <a:pt x="486" y="925"/>
                      <a:pt x="692" y="856"/>
                    </a:cubicBezTo>
                    <a:cubicBezTo>
                      <a:pt x="898" y="787"/>
                      <a:pt x="1067" y="701"/>
                      <a:pt x="1207" y="603"/>
                    </a:cubicBezTo>
                    <a:cubicBezTo>
                      <a:pt x="1347" y="505"/>
                      <a:pt x="1439" y="370"/>
                      <a:pt x="1530" y="269"/>
                    </a:cubicBezTo>
                    <a:cubicBezTo>
                      <a:pt x="1621" y="168"/>
                      <a:pt x="1713" y="95"/>
                      <a:pt x="1826" y="49"/>
                    </a:cubicBezTo>
                    <a:cubicBezTo>
                      <a:pt x="1939" y="3"/>
                      <a:pt x="2081" y="2"/>
                      <a:pt x="2222" y="0"/>
                    </a:cubicBezTo>
                  </a:path>
                </a:pathLst>
              </a:custGeom>
              <a:noFill/>
              <a:ln w="15875" cap="flat" cmpd="sng">
                <a:solidFill>
                  <a:srgbClr val="FF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9867" name="Freeform 91"/>
              <p:cNvSpPr/>
              <p:nvPr/>
            </p:nvSpPr>
            <p:spPr bwMode="auto">
              <a:xfrm flipH="1">
                <a:off x="2900" y="1600"/>
                <a:ext cx="2082" cy="1003"/>
              </a:xfrm>
              <a:custGeom>
                <a:avLst/>
                <a:gdLst>
                  <a:gd name="T0" fmla="*/ 0 w 2222"/>
                  <a:gd name="T1" fmla="*/ 1003 h 1003"/>
                  <a:gd name="T2" fmla="*/ 692 w 2222"/>
                  <a:gd name="T3" fmla="*/ 856 h 1003"/>
                  <a:gd name="T4" fmla="*/ 1207 w 2222"/>
                  <a:gd name="T5" fmla="*/ 603 h 1003"/>
                  <a:gd name="T6" fmla="*/ 1530 w 2222"/>
                  <a:gd name="T7" fmla="*/ 269 h 1003"/>
                  <a:gd name="T8" fmla="*/ 1826 w 2222"/>
                  <a:gd name="T9" fmla="*/ 49 h 1003"/>
                  <a:gd name="T10" fmla="*/ 2222 w 2222"/>
                  <a:gd name="T11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2" h="1003">
                    <a:moveTo>
                      <a:pt x="0" y="1003"/>
                    </a:moveTo>
                    <a:cubicBezTo>
                      <a:pt x="241" y="999"/>
                      <a:pt x="486" y="925"/>
                      <a:pt x="692" y="856"/>
                    </a:cubicBezTo>
                    <a:cubicBezTo>
                      <a:pt x="898" y="787"/>
                      <a:pt x="1067" y="701"/>
                      <a:pt x="1207" y="603"/>
                    </a:cubicBezTo>
                    <a:cubicBezTo>
                      <a:pt x="1347" y="505"/>
                      <a:pt x="1439" y="370"/>
                      <a:pt x="1530" y="269"/>
                    </a:cubicBezTo>
                    <a:cubicBezTo>
                      <a:pt x="1621" y="168"/>
                      <a:pt x="1713" y="95"/>
                      <a:pt x="1826" y="49"/>
                    </a:cubicBezTo>
                    <a:cubicBezTo>
                      <a:pt x="1939" y="3"/>
                      <a:pt x="2081" y="2"/>
                      <a:pt x="2222" y="0"/>
                    </a:cubicBezTo>
                  </a:path>
                </a:pathLst>
              </a:custGeom>
              <a:noFill/>
              <a:ln w="15875" cap="flat" cmpd="sng">
                <a:solidFill>
                  <a:srgbClr val="FF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59870" name="Object 94"/>
            <p:cNvGraphicFramePr>
              <a:graphicFrameLocks noChangeAspect="1"/>
            </p:cNvGraphicFramePr>
            <p:nvPr/>
          </p:nvGraphicFramePr>
          <p:xfrm>
            <a:off x="3569" y="1961"/>
            <a:ext cx="4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42900" imgH="190500" progId="Equation.DSMT4">
                    <p:embed/>
                  </p:oleObj>
                </mc:Choice>
                <mc:Fallback>
                  <p:oleObj name="Equation" r:id="rId6" imgW="342900" imgH="190500" progId="Equation.DSMT4">
                    <p:embed/>
                    <p:pic>
                      <p:nvPicPr>
                        <p:cNvPr id="0" name="图片 4724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9" y="1961"/>
                          <a:ext cx="4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9872" name="Object 96"/>
            <p:cNvGraphicFramePr>
              <a:graphicFrameLocks noChangeAspect="1"/>
            </p:cNvGraphicFramePr>
            <p:nvPr/>
          </p:nvGraphicFramePr>
          <p:xfrm>
            <a:off x="1979" y="1952"/>
            <a:ext cx="395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500" imgH="190500" progId="Equation.DSMT4">
                    <p:embed/>
                  </p:oleObj>
                </mc:Choice>
                <mc:Fallback>
                  <p:oleObj name="Equation" r:id="rId8" imgW="317500" imgH="190500" progId="Equation.DSMT4">
                    <p:embed/>
                    <p:pic>
                      <p:nvPicPr>
                        <p:cNvPr id="0" name="图片 4724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1952"/>
                          <a:ext cx="395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9873" name="Object 97"/>
            <p:cNvGraphicFramePr>
              <a:graphicFrameLocks noChangeAspect="1"/>
            </p:cNvGraphicFramePr>
            <p:nvPr/>
          </p:nvGraphicFramePr>
          <p:xfrm>
            <a:off x="2886" y="1980"/>
            <a:ext cx="16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9700" imgH="152400" progId="Equation.DSMT4">
                    <p:embed/>
                  </p:oleObj>
                </mc:Choice>
                <mc:Fallback>
                  <p:oleObj name="Equation" r:id="rId10" imgW="139700" imgH="152400" progId="Equation.DSMT4">
                    <p:embed/>
                    <p:pic>
                      <p:nvPicPr>
                        <p:cNvPr id="0" name="图片 4724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6" y="1980"/>
                          <a:ext cx="16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9874" name="Object 98"/>
            <p:cNvGraphicFramePr>
              <a:graphicFrameLocks noChangeAspect="1"/>
            </p:cNvGraphicFramePr>
            <p:nvPr/>
          </p:nvGraphicFramePr>
          <p:xfrm>
            <a:off x="2736" y="2100"/>
            <a:ext cx="45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68300" imgH="165100" progId="Equation.DSMT4">
                    <p:embed/>
                  </p:oleObj>
                </mc:Choice>
                <mc:Fallback>
                  <p:oleObj name="Equation" r:id="rId12" imgW="368300" imgH="165100" progId="Equation.DSMT4">
                    <p:embed/>
                    <p:pic>
                      <p:nvPicPr>
                        <p:cNvPr id="0" name="图片 4724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100"/>
                          <a:ext cx="45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9877" name="Group 101"/>
          <p:cNvGrpSpPr/>
          <p:nvPr/>
        </p:nvGrpSpPr>
        <p:grpSpPr bwMode="auto">
          <a:xfrm>
            <a:off x="663575" y="906463"/>
            <a:ext cx="3589338" cy="555625"/>
            <a:chOff x="418" y="595"/>
            <a:chExt cx="2261" cy="350"/>
          </a:xfrm>
        </p:grpSpPr>
        <p:sp>
          <p:nvSpPr>
            <p:cNvPr id="459782" name="Rectangle 6"/>
            <p:cNvSpPr>
              <a:spLocks noChangeArrowheads="1"/>
            </p:cNvSpPr>
            <p:nvPr/>
          </p:nvSpPr>
          <p:spPr bwMode="auto">
            <a:xfrm>
              <a:off x="418" y="602"/>
              <a:ext cx="6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即</a:t>
              </a:r>
            </a:p>
          </p:txBody>
        </p:sp>
        <p:graphicFrame>
          <p:nvGraphicFramePr>
            <p:cNvPr id="459783" name="Object 7"/>
            <p:cNvGraphicFramePr>
              <a:graphicFrameLocks noChangeAspect="1"/>
            </p:cNvGraphicFramePr>
            <p:nvPr/>
          </p:nvGraphicFramePr>
          <p:xfrm>
            <a:off x="694" y="631"/>
            <a:ext cx="134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04900" imgH="266700" progId="Equation.DSMT4">
                    <p:embed/>
                  </p:oleObj>
                </mc:Choice>
                <mc:Fallback>
                  <p:oleObj name="Equation" r:id="rId14" imgW="1104900" imgH="266700" progId="Equation.DSMT4">
                    <p:embed/>
                    <p:pic>
                      <p:nvPicPr>
                        <p:cNvPr id="0" name="图片 4724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" y="631"/>
                          <a:ext cx="134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9876" name="Rectangle 100"/>
            <p:cNvSpPr>
              <a:spLocks noChangeArrowheads="1"/>
            </p:cNvSpPr>
            <p:nvPr/>
          </p:nvSpPr>
          <p:spPr bwMode="auto">
            <a:xfrm>
              <a:off x="2019" y="595"/>
              <a:ext cx="6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</p:grpSp>
      <p:graphicFrame>
        <p:nvGraphicFramePr>
          <p:cNvPr id="459880" name="Object 104"/>
          <p:cNvGraphicFramePr>
            <a:graphicFrameLocks noChangeAspect="1"/>
          </p:cNvGraphicFramePr>
          <p:nvPr/>
        </p:nvGraphicFramePr>
        <p:xfrm>
          <a:off x="2722563" y="1808163"/>
          <a:ext cx="39544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32000" imgH="241300" progId="Equation.DSMT4">
                  <p:embed/>
                </p:oleObj>
              </mc:Choice>
              <mc:Fallback>
                <p:oleObj name="Equation" r:id="rId16" imgW="2032000" imgH="241300" progId="Equation.DSMT4">
                  <p:embed/>
                  <p:pic>
                    <p:nvPicPr>
                      <p:cNvPr id="0" name="图片 472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1808163"/>
                        <a:ext cx="395446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9881" name="Group 105"/>
          <p:cNvGrpSpPr/>
          <p:nvPr/>
        </p:nvGrpSpPr>
        <p:grpSpPr bwMode="auto">
          <a:xfrm>
            <a:off x="944563" y="3711575"/>
            <a:ext cx="763587" cy="400050"/>
            <a:chOff x="581" y="1694"/>
            <a:chExt cx="481" cy="252"/>
          </a:xfrm>
        </p:grpSpPr>
        <p:pic>
          <p:nvPicPr>
            <p:cNvPr id="459882" name="Picture 106" descr="4"/>
            <p:cNvPicPr>
              <a:picLocks noChangeAspect="1" noChangeArrowheads="1" noCrop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9883" name="WordArt 107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grpSp>
        <p:nvGrpSpPr>
          <p:cNvPr id="459888" name="Group 112"/>
          <p:cNvGrpSpPr/>
          <p:nvPr/>
        </p:nvGrpSpPr>
        <p:grpSpPr bwMode="auto">
          <a:xfrm>
            <a:off x="1944688" y="3567113"/>
            <a:ext cx="5429250" cy="519112"/>
            <a:chOff x="1147" y="2355"/>
            <a:chExt cx="3420" cy="327"/>
          </a:xfrm>
        </p:grpSpPr>
        <p:sp>
          <p:nvSpPr>
            <p:cNvPr id="459885" name="Rectangle 109"/>
            <p:cNvSpPr>
              <a:spLocks noChangeArrowheads="1"/>
            </p:cNvSpPr>
            <p:nvPr/>
          </p:nvSpPr>
          <p:spPr bwMode="auto">
            <a:xfrm>
              <a:off x="1147" y="2355"/>
              <a:ext cx="3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对一般的       </a:t>
              </a:r>
              <a:r>
                <a:rPr kumimoji="1" lang="zh-CN" altLang="en-US" sz="28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如何估计概率</a:t>
              </a:r>
            </a:p>
          </p:txBody>
        </p:sp>
        <p:graphicFrame>
          <p:nvGraphicFramePr>
            <p:cNvPr id="459886" name="Object 110"/>
            <p:cNvGraphicFramePr>
              <a:graphicFrameLocks noChangeAspect="1"/>
            </p:cNvGraphicFramePr>
            <p:nvPr/>
          </p:nvGraphicFramePr>
          <p:xfrm>
            <a:off x="2123" y="2407"/>
            <a:ext cx="54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444500" imgH="203200" progId="Equation.DSMT4">
                    <p:embed/>
                  </p:oleObj>
                </mc:Choice>
                <mc:Fallback>
                  <p:oleObj name="Equation" r:id="rId19" imgW="444500" imgH="203200" progId="Equation.DSMT4">
                    <p:embed/>
                    <p:pic>
                      <p:nvPicPr>
                        <p:cNvPr id="0" name="图片 4724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" y="2407"/>
                          <a:ext cx="541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9889" name="Object 113"/>
          <p:cNvGraphicFramePr>
            <a:graphicFrameLocks noChangeAspect="1"/>
          </p:cNvGraphicFramePr>
          <p:nvPr/>
        </p:nvGraphicFramePr>
        <p:xfrm>
          <a:off x="3630613" y="4064000"/>
          <a:ext cx="25685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20800" imgH="241300" progId="Equation.DSMT4">
                  <p:embed/>
                </p:oleObj>
              </mc:Choice>
              <mc:Fallback>
                <p:oleObj name="Equation" r:id="rId21" imgW="1320800" imgH="241300" progId="Equation.DSMT4">
                  <p:embed/>
                  <p:pic>
                    <p:nvPicPr>
                      <p:cNvPr id="0" name="图片 472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4064000"/>
                        <a:ext cx="25685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90" name="WordArt 114"/>
          <p:cNvSpPr>
            <a:spLocks noChangeArrowheads="1" noChangeShapeType="1" noTextEdit="1"/>
          </p:cNvSpPr>
          <p:nvPr/>
        </p:nvSpPr>
        <p:spPr bwMode="auto">
          <a:xfrm>
            <a:off x="6221413" y="411956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grpSp>
        <p:nvGrpSpPr>
          <p:cNvPr id="459895" name="Group 119"/>
          <p:cNvGrpSpPr/>
          <p:nvPr/>
        </p:nvGrpSpPr>
        <p:grpSpPr bwMode="auto">
          <a:xfrm>
            <a:off x="182563" y="4419600"/>
            <a:ext cx="5465762" cy="520700"/>
            <a:chOff x="717" y="3124"/>
            <a:chExt cx="3443" cy="328"/>
          </a:xfrm>
        </p:grpSpPr>
        <p:sp>
          <p:nvSpPr>
            <p:cNvPr id="459892" name="Rectangle 116"/>
            <p:cNvSpPr>
              <a:spLocks noChangeArrowheads="1"/>
            </p:cNvSpPr>
            <p:nvPr/>
          </p:nvSpPr>
          <p:spPr bwMode="auto">
            <a:xfrm>
              <a:off x="2564" y="3124"/>
              <a:ext cx="15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是任意实数</a:t>
              </a: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</a:p>
          </p:txBody>
        </p:sp>
        <p:graphicFrame>
          <p:nvGraphicFramePr>
            <p:cNvPr id="459893" name="Object 117"/>
            <p:cNvGraphicFramePr>
              <a:graphicFrameLocks noChangeAspect="1"/>
            </p:cNvGraphicFramePr>
            <p:nvPr/>
          </p:nvGraphicFramePr>
          <p:xfrm>
            <a:off x="1211" y="3173"/>
            <a:ext cx="1455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181100" imgH="241300" progId="Equation.DSMT4">
                    <p:embed/>
                  </p:oleObj>
                </mc:Choice>
                <mc:Fallback>
                  <p:oleObj name="Equation" r:id="rId23" imgW="1181100" imgH="241300" progId="Equation.DSMT4">
                    <p:embed/>
                    <p:pic>
                      <p:nvPicPr>
                        <p:cNvPr id="0" name="图片 4724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" y="3173"/>
                          <a:ext cx="1455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9894" name="Rectangle 118"/>
            <p:cNvSpPr>
              <a:spLocks noChangeArrowheads="1"/>
            </p:cNvSpPr>
            <p:nvPr/>
          </p:nvSpPr>
          <p:spPr bwMode="auto">
            <a:xfrm>
              <a:off x="717" y="3125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其中</a:t>
              </a:r>
            </a:p>
          </p:txBody>
        </p:sp>
      </p:grpSp>
      <p:sp>
        <p:nvSpPr>
          <p:cNvPr id="459896" name="WordArt 120"/>
          <p:cNvSpPr>
            <a:spLocks noChangeArrowheads="1" noChangeShapeType="1" noTextEdit="1"/>
          </p:cNvSpPr>
          <p:nvPr/>
        </p:nvSpPr>
        <p:spPr bwMode="auto">
          <a:xfrm>
            <a:off x="993775" y="4948238"/>
            <a:ext cx="7604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000048"/>
                  </a:solidFill>
                  <a:round/>
                </a:ln>
                <a:solidFill>
                  <a:srgbClr val="00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</a:p>
        </p:txBody>
      </p:sp>
      <p:sp>
        <p:nvSpPr>
          <p:cNvPr id="459905" name="Rectangle 129"/>
          <p:cNvSpPr>
            <a:spLocks noChangeArrowheads="1"/>
          </p:cNvSpPr>
          <p:nvPr/>
        </p:nvSpPr>
        <p:spPr bwMode="auto">
          <a:xfrm>
            <a:off x="1814513" y="4867275"/>
            <a:ext cx="550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/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切比雪夫</a:t>
            </a:r>
            <a:r>
              <a:rPr kumimoji="1"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Chebyshev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不等式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pSp>
        <p:nvGrpSpPr>
          <p:cNvPr id="459910" name="Group 134"/>
          <p:cNvGrpSpPr/>
          <p:nvPr/>
        </p:nvGrpSpPr>
        <p:grpSpPr bwMode="auto">
          <a:xfrm>
            <a:off x="700088" y="5199063"/>
            <a:ext cx="7024687" cy="842962"/>
            <a:chOff x="521" y="3275"/>
            <a:chExt cx="4425" cy="531"/>
          </a:xfrm>
        </p:grpSpPr>
        <p:sp>
          <p:nvSpPr>
            <p:cNvPr id="459899" name="Rectangle 123"/>
            <p:cNvSpPr>
              <a:spLocks noChangeArrowheads="1"/>
            </p:cNvSpPr>
            <p:nvPr/>
          </p:nvSpPr>
          <p:spPr bwMode="auto">
            <a:xfrm>
              <a:off x="2608" y="3352"/>
              <a:ext cx="1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都存在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59906" name="Object 130"/>
            <p:cNvGraphicFramePr>
              <a:graphicFrameLocks noChangeAspect="1"/>
            </p:cNvGraphicFramePr>
            <p:nvPr/>
          </p:nvGraphicFramePr>
          <p:xfrm>
            <a:off x="786" y="3275"/>
            <a:ext cx="187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524000" imgH="457200" progId="Equation.DSMT4">
                    <p:embed/>
                  </p:oleObj>
                </mc:Choice>
                <mc:Fallback>
                  <p:oleObj name="Equation" r:id="rId25" imgW="1524000" imgH="457200" progId="Equation.DSMT4">
                    <p:embed/>
                    <p:pic>
                      <p:nvPicPr>
                        <p:cNvPr id="0" name="图片 4724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" y="3275"/>
                          <a:ext cx="187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9907" name="Rectangle 131"/>
            <p:cNvSpPr>
              <a:spLocks noChangeArrowheads="1"/>
            </p:cNvSpPr>
            <p:nvPr/>
          </p:nvSpPr>
          <p:spPr bwMode="auto">
            <a:xfrm>
              <a:off x="521" y="3353"/>
              <a:ext cx="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graphicFrame>
          <p:nvGraphicFramePr>
            <p:cNvPr id="459908" name="Object 132"/>
            <p:cNvGraphicFramePr>
              <a:graphicFrameLocks noChangeAspect="1"/>
            </p:cNvGraphicFramePr>
            <p:nvPr/>
          </p:nvGraphicFramePr>
          <p:xfrm>
            <a:off x="3671" y="3421"/>
            <a:ext cx="78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647700" imgH="215900" progId="Equation.DSMT4">
                    <p:embed/>
                  </p:oleObj>
                </mc:Choice>
                <mc:Fallback>
                  <p:oleObj name="Equation" r:id="rId27" imgW="647700" imgH="215900" progId="Equation.DSMT4">
                    <p:embed/>
                    <p:pic>
                      <p:nvPicPr>
                        <p:cNvPr id="0" name="图片 4724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" y="3421"/>
                          <a:ext cx="78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9909" name="Rectangle 133"/>
            <p:cNvSpPr>
              <a:spLocks noChangeArrowheads="1"/>
            </p:cNvSpPr>
            <p:nvPr/>
          </p:nvSpPr>
          <p:spPr bwMode="auto">
            <a:xfrm>
              <a:off x="4393" y="3353"/>
              <a:ext cx="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有</a:t>
              </a:r>
            </a:p>
          </p:txBody>
        </p:sp>
      </p:grpSp>
      <p:graphicFrame>
        <p:nvGraphicFramePr>
          <p:cNvPr id="459911" name="Object 135"/>
          <p:cNvGraphicFramePr>
            <a:graphicFrameLocks noChangeAspect="1"/>
          </p:cNvGraphicFramePr>
          <p:nvPr/>
        </p:nvGraphicFramePr>
        <p:xfrm>
          <a:off x="3302000" y="5734050"/>
          <a:ext cx="31972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38300" imgH="419100" progId="Equation.DSMT4">
                  <p:embed/>
                </p:oleObj>
              </mc:Choice>
              <mc:Fallback>
                <p:oleObj name="Equation" r:id="rId29" imgW="1638300" imgH="419100" progId="Equation.DSMT4">
                  <p:embed/>
                  <p:pic>
                    <p:nvPicPr>
                      <p:cNvPr id="0" name="图片 472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5734050"/>
                        <a:ext cx="31972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9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9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9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9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1000"/>
                                        <p:tgtEl>
                                          <p:spTgt spid="45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9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9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9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9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9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9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9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9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5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5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9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9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861" grpId="0" animBg="1"/>
      <p:bldP spid="459890" grpId="0" animBg="1"/>
      <p:bldP spid="459896" grpId="0" animBg="1"/>
      <p:bldP spid="45990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37"/>
          <p:cNvSpPr>
            <a:spLocks noChangeArrowheads="1" noChangeShapeType="1" noTextEdit="1"/>
          </p:cNvSpPr>
          <p:nvPr/>
        </p:nvSpPr>
        <p:spPr bwMode="auto">
          <a:xfrm>
            <a:off x="996950" y="2279650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tx2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FFFF00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sp>
        <p:nvSpPr>
          <p:cNvPr id="4" name="Rectangle 138"/>
          <p:cNvSpPr>
            <a:spLocks noChangeArrowheads="1"/>
          </p:cNvSpPr>
          <p:nvPr/>
        </p:nvSpPr>
        <p:spPr bwMode="auto">
          <a:xfrm>
            <a:off x="1408112" y="2154531"/>
            <a:ext cx="3319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只证连续型情形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</p:txBody>
      </p:sp>
      <p:grpSp>
        <p:nvGrpSpPr>
          <p:cNvPr id="5" name="Group 150"/>
          <p:cNvGrpSpPr/>
          <p:nvPr/>
        </p:nvGrpSpPr>
        <p:grpSpPr bwMode="auto">
          <a:xfrm>
            <a:off x="903288" y="2592388"/>
            <a:ext cx="4987925" cy="533400"/>
            <a:chOff x="355" y="1509"/>
            <a:chExt cx="3142" cy="336"/>
          </a:xfrm>
        </p:grpSpPr>
        <p:sp>
          <p:nvSpPr>
            <p:cNvPr id="6" name="Rectangle 140"/>
            <p:cNvSpPr>
              <a:spLocks noChangeArrowheads="1"/>
            </p:cNvSpPr>
            <p:nvPr/>
          </p:nvSpPr>
          <p:spPr bwMode="auto">
            <a:xfrm>
              <a:off x="1114" y="1509"/>
              <a:ext cx="17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的密度函数为</a:t>
              </a:r>
            </a:p>
          </p:txBody>
        </p:sp>
        <p:graphicFrame>
          <p:nvGraphicFramePr>
            <p:cNvPr id="7" name="Object 146"/>
            <p:cNvGraphicFramePr>
              <a:graphicFrameLocks noChangeAspect="1"/>
            </p:cNvGraphicFramePr>
            <p:nvPr/>
          </p:nvGraphicFramePr>
          <p:xfrm>
            <a:off x="659" y="1590"/>
            <a:ext cx="54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44500" imgH="203200" progId="Equation.DSMT4">
                    <p:embed/>
                  </p:oleObj>
                </mc:Choice>
                <mc:Fallback>
                  <p:oleObj name="Equation" r:id="rId2" imgW="444500" imgH="203200" progId="Equation.DSMT4">
                    <p:embed/>
                    <p:pic>
                      <p:nvPicPr>
                        <p:cNvPr id="0" name="图片 477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" y="1590"/>
                          <a:ext cx="54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147"/>
            <p:cNvSpPr>
              <a:spLocks noChangeArrowheads="1"/>
            </p:cNvSpPr>
            <p:nvPr/>
          </p:nvSpPr>
          <p:spPr bwMode="auto">
            <a:xfrm>
              <a:off x="355" y="1518"/>
              <a:ext cx="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graphicFrame>
          <p:nvGraphicFramePr>
            <p:cNvPr id="9" name="Object 148"/>
            <p:cNvGraphicFramePr>
              <a:graphicFrameLocks noChangeAspect="1"/>
            </p:cNvGraphicFramePr>
            <p:nvPr/>
          </p:nvGraphicFramePr>
          <p:xfrm>
            <a:off x="2474" y="1564"/>
            <a:ext cx="56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7200" imgH="241300" progId="Equation.DSMT4">
                    <p:embed/>
                  </p:oleObj>
                </mc:Choice>
                <mc:Fallback>
                  <p:oleObj name="Equation" r:id="rId4" imgW="457200" imgH="241300" progId="Equation.DSMT4">
                    <p:embed/>
                    <p:pic>
                      <p:nvPicPr>
                        <p:cNvPr id="0" name="图片 477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4" y="1564"/>
                          <a:ext cx="56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49"/>
            <p:cNvSpPr>
              <a:spLocks noChangeArrowheads="1"/>
            </p:cNvSpPr>
            <p:nvPr/>
          </p:nvSpPr>
          <p:spPr bwMode="auto">
            <a:xfrm>
              <a:off x="2955" y="1510"/>
              <a:ext cx="5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</p:grpSp>
      <p:graphicFrame>
        <p:nvGraphicFramePr>
          <p:cNvPr id="11" name="Object 151"/>
          <p:cNvGraphicFramePr>
            <a:graphicFrameLocks noChangeAspect="1"/>
          </p:cNvGraphicFramePr>
          <p:nvPr/>
        </p:nvGraphicFramePr>
        <p:xfrm>
          <a:off x="2076450" y="3171825"/>
          <a:ext cx="26685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241300" progId="Equation.DSMT4">
                  <p:embed/>
                </p:oleObj>
              </mc:Choice>
              <mc:Fallback>
                <p:oleObj name="Equation" r:id="rId6" imgW="1371600" imgH="241300" progId="Equation.DSMT4">
                  <p:embed/>
                  <p:pic>
                    <p:nvPicPr>
                      <p:cNvPr id="0" name="图片 477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3171825"/>
                        <a:ext cx="26685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2"/>
          <p:cNvGraphicFramePr>
            <a:graphicFrameLocks noChangeAspect="1"/>
          </p:cNvGraphicFramePr>
          <p:nvPr/>
        </p:nvGraphicFramePr>
        <p:xfrm>
          <a:off x="4627563" y="3094038"/>
          <a:ext cx="1978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6000" imgH="406400" progId="Equation.DSMT4">
                  <p:embed/>
                </p:oleObj>
              </mc:Choice>
              <mc:Fallback>
                <p:oleObj name="Equation" r:id="rId8" imgW="1016000" imgH="406400" progId="Equation.DSMT4">
                  <p:embed/>
                  <p:pic>
                    <p:nvPicPr>
                      <p:cNvPr id="0" name="图片 477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3094038"/>
                        <a:ext cx="19780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3"/>
          <p:cNvGraphicFramePr>
            <a:graphicFrameLocks noChangeAspect="1"/>
          </p:cNvGraphicFramePr>
          <p:nvPr/>
        </p:nvGraphicFramePr>
        <p:xfrm>
          <a:off x="4408488" y="3643313"/>
          <a:ext cx="3427412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65300" imgH="520700" progId="Equation.DSMT4">
                  <p:embed/>
                </p:oleObj>
              </mc:Choice>
              <mc:Fallback>
                <p:oleObj name="Equation" r:id="rId10" imgW="1765300" imgH="520700" progId="Equation.DSMT4">
                  <p:embed/>
                  <p:pic>
                    <p:nvPicPr>
                      <p:cNvPr id="0" name="图片 477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3643313"/>
                        <a:ext cx="3427412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4"/>
          <p:cNvGraphicFramePr>
            <a:graphicFrameLocks noChangeAspect="1"/>
          </p:cNvGraphicFramePr>
          <p:nvPr/>
        </p:nvGraphicFramePr>
        <p:xfrm>
          <a:off x="4406900" y="4527550"/>
          <a:ext cx="3492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90700" imgH="406400" progId="Equation.DSMT4">
                  <p:embed/>
                </p:oleObj>
              </mc:Choice>
              <mc:Fallback>
                <p:oleObj name="Equation" r:id="rId12" imgW="1790700" imgH="406400" progId="Equation.DSMT4">
                  <p:embed/>
                  <p:pic>
                    <p:nvPicPr>
                      <p:cNvPr id="0" name="图片 477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4527550"/>
                        <a:ext cx="34925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5"/>
          <p:cNvGraphicFramePr>
            <a:graphicFrameLocks noChangeAspect="1"/>
          </p:cNvGraphicFramePr>
          <p:nvPr/>
        </p:nvGraphicFramePr>
        <p:xfrm>
          <a:off x="4395788" y="5170488"/>
          <a:ext cx="16144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5500" imgH="406400" progId="Equation.DSMT4">
                  <p:embed/>
                </p:oleObj>
              </mc:Choice>
              <mc:Fallback>
                <p:oleObj name="Equation" r:id="rId14" imgW="825500" imgH="406400" progId="Equation.DSMT4">
                  <p:embed/>
                  <p:pic>
                    <p:nvPicPr>
                      <p:cNvPr id="0" name="图片 477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8" y="5170488"/>
                        <a:ext cx="1614487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6"/>
          <p:cNvGraphicFramePr>
            <a:graphicFrameLocks noChangeAspect="1"/>
          </p:cNvGraphicFramePr>
          <p:nvPr/>
        </p:nvGraphicFramePr>
        <p:xfrm>
          <a:off x="4394200" y="5729288"/>
          <a:ext cx="8572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4500" imgH="419100" progId="Equation.DSMT4">
                  <p:embed/>
                </p:oleObj>
              </mc:Choice>
              <mc:Fallback>
                <p:oleObj name="Equation" r:id="rId16" imgW="444500" imgH="419100" progId="Equation.DSMT4">
                  <p:embed/>
                  <p:pic>
                    <p:nvPicPr>
                      <p:cNvPr id="0" name="图片 477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5729288"/>
                        <a:ext cx="85725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dArt 120"/>
          <p:cNvSpPr>
            <a:spLocks noChangeArrowheads="1" noChangeShapeType="1" noTextEdit="1"/>
          </p:cNvSpPr>
          <p:nvPr/>
        </p:nvSpPr>
        <p:spPr bwMode="auto">
          <a:xfrm>
            <a:off x="1027906" y="673085"/>
            <a:ext cx="7604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48"/>
                  </a:solidFill>
                  <a:round/>
                </a:ln>
                <a:solidFill>
                  <a:srgbClr val="00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1848644" y="592122"/>
            <a:ext cx="550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/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切比雪夫</a:t>
            </a:r>
            <a:r>
              <a:rPr kumimoji="1"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Chebyshev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不等式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pSp>
        <p:nvGrpSpPr>
          <p:cNvPr id="19" name="Group 134"/>
          <p:cNvGrpSpPr/>
          <p:nvPr/>
        </p:nvGrpSpPr>
        <p:grpSpPr bwMode="auto">
          <a:xfrm>
            <a:off x="734219" y="923910"/>
            <a:ext cx="7024687" cy="842962"/>
            <a:chOff x="521" y="3275"/>
            <a:chExt cx="4425" cy="531"/>
          </a:xfrm>
        </p:grpSpPr>
        <p:sp>
          <p:nvSpPr>
            <p:cNvPr id="20" name="Rectangle 123"/>
            <p:cNvSpPr>
              <a:spLocks noChangeArrowheads="1"/>
            </p:cNvSpPr>
            <p:nvPr/>
          </p:nvSpPr>
          <p:spPr bwMode="auto">
            <a:xfrm>
              <a:off x="2608" y="3352"/>
              <a:ext cx="1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都存在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21" name="Object 130"/>
            <p:cNvGraphicFramePr>
              <a:graphicFrameLocks noChangeAspect="1"/>
            </p:cNvGraphicFramePr>
            <p:nvPr/>
          </p:nvGraphicFramePr>
          <p:xfrm>
            <a:off x="786" y="3275"/>
            <a:ext cx="187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24000" imgH="457200" progId="Equation.DSMT4">
                    <p:embed/>
                  </p:oleObj>
                </mc:Choice>
                <mc:Fallback>
                  <p:oleObj name="Equation" r:id="rId18" imgW="1524000" imgH="457200" progId="Equation.DSMT4">
                    <p:embed/>
                    <p:pic>
                      <p:nvPicPr>
                        <p:cNvPr id="0" name="图片 477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" y="3275"/>
                          <a:ext cx="187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131"/>
            <p:cNvSpPr>
              <a:spLocks noChangeArrowheads="1"/>
            </p:cNvSpPr>
            <p:nvPr/>
          </p:nvSpPr>
          <p:spPr bwMode="auto">
            <a:xfrm>
              <a:off x="521" y="3353"/>
              <a:ext cx="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graphicFrame>
          <p:nvGraphicFramePr>
            <p:cNvPr id="23" name="Object 132"/>
            <p:cNvGraphicFramePr>
              <a:graphicFrameLocks noChangeAspect="1"/>
            </p:cNvGraphicFramePr>
            <p:nvPr/>
          </p:nvGraphicFramePr>
          <p:xfrm>
            <a:off x="3671" y="3421"/>
            <a:ext cx="78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47700" imgH="215900" progId="Equation.DSMT4">
                    <p:embed/>
                  </p:oleObj>
                </mc:Choice>
                <mc:Fallback>
                  <p:oleObj name="Equation" r:id="rId20" imgW="647700" imgH="215900" progId="Equation.DSMT4">
                    <p:embed/>
                    <p:pic>
                      <p:nvPicPr>
                        <p:cNvPr id="0" name="图片 477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" y="3421"/>
                          <a:ext cx="78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133"/>
            <p:cNvSpPr>
              <a:spLocks noChangeArrowheads="1"/>
            </p:cNvSpPr>
            <p:nvPr/>
          </p:nvSpPr>
          <p:spPr bwMode="auto">
            <a:xfrm>
              <a:off x="4393" y="3353"/>
              <a:ext cx="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有</a:t>
              </a:r>
            </a:p>
          </p:txBody>
        </p:sp>
      </p:grpSp>
      <p:graphicFrame>
        <p:nvGraphicFramePr>
          <p:cNvPr id="25" name="Object 135"/>
          <p:cNvGraphicFramePr>
            <a:graphicFrameLocks noChangeAspect="1"/>
          </p:cNvGraphicFramePr>
          <p:nvPr/>
        </p:nvGraphicFramePr>
        <p:xfrm>
          <a:off x="3336131" y="1458897"/>
          <a:ext cx="31972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38300" imgH="419100" progId="Equation.DSMT4">
                  <p:embed/>
                </p:oleObj>
              </mc:Choice>
              <mc:Fallback>
                <p:oleObj name="Equation" r:id="rId22" imgW="1638300" imgH="419100" progId="Equation.DSMT4">
                  <p:embed/>
                  <p:pic>
                    <p:nvPicPr>
                      <p:cNvPr id="0" name="图片 477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131" y="1458897"/>
                        <a:ext cx="31972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6145"/>
          <p:cNvSpPr txBox="1"/>
          <p:nvPr/>
        </p:nvSpPr>
        <p:spPr>
          <a:xfrm>
            <a:off x="1116013" y="692150"/>
            <a:ext cx="7389812" cy="10668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又如</a:t>
            </a:r>
            <a:r>
              <a:rPr lang="en-US" altLang="zh-CN" sz="3200" b="1">
                <a:latin typeface="Times New Roman" panose="02020603050405020304" pitchFamily="18" charset="0"/>
              </a:rPr>
              <a:t>,</a:t>
            </a:r>
            <a:r>
              <a:rPr lang="zh-CN" altLang="en-US" sz="3200" b="1">
                <a:latin typeface="Times New Roman" panose="02020603050405020304" pitchFamily="18" charset="0"/>
              </a:rPr>
              <a:t>甲、乙两门炮同时向一目标射击</a:t>
            </a:r>
            <a:r>
              <a:rPr lang="en-US" altLang="zh-CN" sz="3200" b="1">
                <a:latin typeface="Times New Roman" panose="02020603050405020304" pitchFamily="18" charset="0"/>
              </a:rPr>
              <a:t>10</a:t>
            </a:r>
            <a:r>
              <a:rPr lang="zh-CN" altLang="en-US" sz="3200" b="1">
                <a:latin typeface="Times New Roman" panose="02020603050405020304" pitchFamily="18" charset="0"/>
              </a:rPr>
              <a:t>发炮弹，其落点距目标的位置如图：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147" name="矩形 6146"/>
          <p:cNvSpPr/>
          <p:nvPr/>
        </p:nvSpPr>
        <p:spPr>
          <a:xfrm>
            <a:off x="1295400" y="5187950"/>
            <a:ext cx="6076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>
                <a:latin typeface="Times New Roman" panose="02020603050405020304" pitchFamily="18" charset="0"/>
              </a:rPr>
              <a:t>你认为哪门炮射击效果好一些呢</a:t>
            </a:r>
            <a:r>
              <a:rPr lang="en-US" altLang="zh-CN" sz="3200" b="1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6148" name="矩形 6147"/>
          <p:cNvSpPr/>
          <p:nvPr/>
        </p:nvSpPr>
        <p:spPr>
          <a:xfrm>
            <a:off x="1619250" y="4581525"/>
            <a:ext cx="2473325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</a:rPr>
              <a:t>甲炮射击结果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6149" name="矩形 6148"/>
          <p:cNvSpPr/>
          <p:nvPr/>
        </p:nvSpPr>
        <p:spPr>
          <a:xfrm>
            <a:off x="4854575" y="4584700"/>
            <a:ext cx="2625725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</a:rPr>
              <a:t>乙炮射击结果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grpSp>
        <p:nvGrpSpPr>
          <p:cNvPr id="6150" name="组合 6149"/>
          <p:cNvGrpSpPr/>
          <p:nvPr/>
        </p:nvGrpSpPr>
        <p:grpSpPr>
          <a:xfrm>
            <a:off x="7251700" y="4227513"/>
            <a:ext cx="1892300" cy="731837"/>
            <a:chOff x="0" y="0"/>
            <a:chExt cx="1192" cy="461"/>
          </a:xfrm>
        </p:grpSpPr>
        <p:sp>
          <p:nvSpPr>
            <p:cNvPr id="6151" name="左箭头 6150"/>
            <p:cNvSpPr/>
            <p:nvPr/>
          </p:nvSpPr>
          <p:spPr>
            <a:xfrm>
              <a:off x="0" y="317"/>
              <a:ext cx="1031" cy="144"/>
            </a:xfrm>
            <a:prstGeom prst="leftArrow">
              <a:avLst>
                <a:gd name="adj1" fmla="val 50000"/>
                <a:gd name="adj2" fmla="val 178993"/>
              </a:avLst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矩形 6151"/>
            <p:cNvSpPr/>
            <p:nvPr/>
          </p:nvSpPr>
          <p:spPr>
            <a:xfrm>
              <a:off x="384" y="0"/>
              <a:ext cx="8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800" b="1">
                  <a:latin typeface="Times New Roman" panose="02020603050405020304" pitchFamily="18" charset="0"/>
                </a:rPr>
                <a:t>乙炮</a:t>
              </a:r>
            </a:p>
          </p:txBody>
        </p:sp>
      </p:grpSp>
      <p:sp>
        <p:nvSpPr>
          <p:cNvPr id="6153" name="矩形 6152"/>
          <p:cNvSpPr/>
          <p:nvPr/>
        </p:nvSpPr>
        <p:spPr>
          <a:xfrm>
            <a:off x="1360488" y="5908675"/>
            <a:ext cx="6051550" cy="5191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</a:rPr>
              <a:t>因为乙炮的弹着点较集中在中心附近 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30" y="1858010"/>
            <a:ext cx="6640830" cy="2564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  <p:bldP spid="6149" grpId="0"/>
      <p:bldP spid="615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37"/>
          <p:cNvSpPr>
            <a:spLocks noChangeArrowheads="1" noChangeShapeType="1" noTextEdit="1"/>
          </p:cNvSpPr>
          <p:nvPr/>
        </p:nvSpPr>
        <p:spPr bwMode="auto">
          <a:xfrm>
            <a:off x="996950" y="2279650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tx2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FFFF00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sp>
        <p:nvSpPr>
          <p:cNvPr id="4" name="Rectangle 138"/>
          <p:cNvSpPr>
            <a:spLocks noChangeArrowheads="1"/>
          </p:cNvSpPr>
          <p:nvPr/>
        </p:nvSpPr>
        <p:spPr bwMode="auto">
          <a:xfrm>
            <a:off x="1565202" y="2167730"/>
            <a:ext cx="50042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还可以利用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Markov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不等式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5" name="Group 150"/>
          <p:cNvGrpSpPr/>
          <p:nvPr/>
        </p:nvGrpSpPr>
        <p:grpSpPr bwMode="auto">
          <a:xfrm>
            <a:off x="903288" y="2606679"/>
            <a:ext cx="2414588" cy="552451"/>
            <a:chOff x="355" y="1518"/>
            <a:chExt cx="1521" cy="348"/>
          </a:xfrm>
        </p:grpSpPr>
        <p:graphicFrame>
          <p:nvGraphicFramePr>
            <p:cNvPr id="7" name="Object 146"/>
            <p:cNvGraphicFramePr>
              <a:graphicFrameLocks noChangeAspect="1"/>
            </p:cNvGraphicFramePr>
            <p:nvPr/>
          </p:nvGraphicFramePr>
          <p:xfrm>
            <a:off x="630" y="1551"/>
            <a:ext cx="124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288000" imgH="4876800" progId="Equation.DSMT4">
                    <p:embed/>
                  </p:oleObj>
                </mc:Choice>
                <mc:Fallback>
                  <p:oleObj name="Equation" r:id="rId2" imgW="18288000" imgH="4876800" progId="Equation.DSMT4">
                    <p:embed/>
                    <p:pic>
                      <p:nvPicPr>
                        <p:cNvPr id="0" name="图片 473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" y="1551"/>
                          <a:ext cx="1246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147"/>
            <p:cNvSpPr>
              <a:spLocks noChangeArrowheads="1"/>
            </p:cNvSpPr>
            <p:nvPr/>
          </p:nvSpPr>
          <p:spPr bwMode="auto">
            <a:xfrm>
              <a:off x="355" y="1518"/>
              <a:ext cx="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令</a:t>
              </a:r>
            </a:p>
          </p:txBody>
        </p:sp>
      </p:grpSp>
      <p:sp>
        <p:nvSpPr>
          <p:cNvPr id="17" name="WordArt 120"/>
          <p:cNvSpPr>
            <a:spLocks noChangeArrowheads="1" noChangeShapeType="1" noTextEdit="1"/>
          </p:cNvSpPr>
          <p:nvPr/>
        </p:nvSpPr>
        <p:spPr bwMode="auto">
          <a:xfrm>
            <a:off x="1027906" y="673085"/>
            <a:ext cx="7604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000048"/>
                  </a:solidFill>
                  <a:round/>
                </a:ln>
                <a:solidFill>
                  <a:srgbClr val="00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1848644" y="592122"/>
            <a:ext cx="550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/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切比雪夫</a:t>
            </a:r>
            <a:r>
              <a:rPr kumimoji="1"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Chebyshev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不等式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pSp>
        <p:nvGrpSpPr>
          <p:cNvPr id="19" name="Group 134"/>
          <p:cNvGrpSpPr/>
          <p:nvPr/>
        </p:nvGrpSpPr>
        <p:grpSpPr bwMode="auto">
          <a:xfrm>
            <a:off x="734219" y="923910"/>
            <a:ext cx="7024687" cy="842962"/>
            <a:chOff x="521" y="3275"/>
            <a:chExt cx="4425" cy="531"/>
          </a:xfrm>
        </p:grpSpPr>
        <p:sp>
          <p:nvSpPr>
            <p:cNvPr id="20" name="Rectangle 123"/>
            <p:cNvSpPr>
              <a:spLocks noChangeArrowheads="1"/>
            </p:cNvSpPr>
            <p:nvPr/>
          </p:nvSpPr>
          <p:spPr bwMode="auto">
            <a:xfrm>
              <a:off x="2608" y="3352"/>
              <a:ext cx="1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都存在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21" name="Object 130"/>
            <p:cNvGraphicFramePr>
              <a:graphicFrameLocks noChangeAspect="1"/>
            </p:cNvGraphicFramePr>
            <p:nvPr/>
          </p:nvGraphicFramePr>
          <p:xfrm>
            <a:off x="786" y="3275"/>
            <a:ext cx="187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4000" imgH="457200" progId="Equation.DSMT4">
                    <p:embed/>
                  </p:oleObj>
                </mc:Choice>
                <mc:Fallback>
                  <p:oleObj name="Equation" r:id="rId4" imgW="1524000" imgH="457200" progId="Equation.DSMT4">
                    <p:embed/>
                    <p:pic>
                      <p:nvPicPr>
                        <p:cNvPr id="0" name="图片 473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" y="3275"/>
                          <a:ext cx="187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131"/>
            <p:cNvSpPr>
              <a:spLocks noChangeArrowheads="1"/>
            </p:cNvSpPr>
            <p:nvPr/>
          </p:nvSpPr>
          <p:spPr bwMode="auto">
            <a:xfrm>
              <a:off x="521" y="3353"/>
              <a:ext cx="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graphicFrame>
          <p:nvGraphicFramePr>
            <p:cNvPr id="23" name="Object 132"/>
            <p:cNvGraphicFramePr>
              <a:graphicFrameLocks noChangeAspect="1"/>
            </p:cNvGraphicFramePr>
            <p:nvPr/>
          </p:nvGraphicFramePr>
          <p:xfrm>
            <a:off x="3671" y="3421"/>
            <a:ext cx="78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47700" imgH="215900" progId="Equation.DSMT4">
                    <p:embed/>
                  </p:oleObj>
                </mc:Choice>
                <mc:Fallback>
                  <p:oleObj name="Equation" r:id="rId6" imgW="647700" imgH="215900" progId="Equation.DSMT4">
                    <p:embed/>
                    <p:pic>
                      <p:nvPicPr>
                        <p:cNvPr id="0" name="图片 4733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" y="3421"/>
                          <a:ext cx="78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133"/>
            <p:cNvSpPr>
              <a:spLocks noChangeArrowheads="1"/>
            </p:cNvSpPr>
            <p:nvPr/>
          </p:nvSpPr>
          <p:spPr bwMode="auto">
            <a:xfrm>
              <a:off x="4393" y="3353"/>
              <a:ext cx="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有</a:t>
              </a:r>
            </a:p>
          </p:txBody>
        </p:sp>
      </p:grpSp>
      <p:graphicFrame>
        <p:nvGraphicFramePr>
          <p:cNvPr id="25" name="Object 135"/>
          <p:cNvGraphicFramePr>
            <a:graphicFrameLocks noChangeAspect="1"/>
          </p:cNvGraphicFramePr>
          <p:nvPr/>
        </p:nvGraphicFramePr>
        <p:xfrm>
          <a:off x="3336131" y="1458897"/>
          <a:ext cx="31972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300" imgH="419100" progId="Equation.DSMT4">
                  <p:embed/>
                </p:oleObj>
              </mc:Choice>
              <mc:Fallback>
                <p:oleObj name="Equation" r:id="rId8" imgW="1638300" imgH="419100" progId="Equation.DSMT4">
                  <p:embed/>
                  <p:pic>
                    <p:nvPicPr>
                      <p:cNvPr id="0" name="图片 473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131" y="1458897"/>
                        <a:ext cx="31972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150"/>
          <p:cNvGrpSpPr/>
          <p:nvPr/>
        </p:nvGrpSpPr>
        <p:grpSpPr bwMode="auto">
          <a:xfrm>
            <a:off x="878744" y="3281380"/>
            <a:ext cx="5360988" cy="538163"/>
            <a:chOff x="355" y="1518"/>
            <a:chExt cx="3377" cy="339"/>
          </a:xfrm>
        </p:grpSpPr>
        <p:sp>
          <p:nvSpPr>
            <p:cNvPr id="27" name="Rectangle 140"/>
            <p:cNvSpPr>
              <a:spLocks noChangeArrowheads="1"/>
            </p:cNvSpPr>
            <p:nvPr/>
          </p:nvSpPr>
          <p:spPr bwMode="auto">
            <a:xfrm>
              <a:off x="874" y="1527"/>
              <a:ext cx="285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利用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Markov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不等式即得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.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8" name="Object 146"/>
            <p:cNvGraphicFramePr>
              <a:graphicFrameLocks noChangeAspect="1"/>
            </p:cNvGraphicFramePr>
            <p:nvPr/>
          </p:nvGraphicFramePr>
          <p:xfrm>
            <a:off x="681" y="1600"/>
            <a:ext cx="2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8000" imgH="3352800" progId="Equation.DSMT4">
                    <p:embed/>
                  </p:oleObj>
                </mc:Choice>
                <mc:Fallback>
                  <p:oleObj name="Equation" r:id="rId10" imgW="3048000" imgH="3352800" progId="Equation.DSMT4">
                    <p:embed/>
                    <p:pic>
                      <p:nvPicPr>
                        <p:cNvPr id="0" name="图片 4733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1600"/>
                          <a:ext cx="2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147"/>
            <p:cNvSpPr>
              <a:spLocks noChangeArrowheads="1"/>
            </p:cNvSpPr>
            <p:nvPr/>
          </p:nvSpPr>
          <p:spPr bwMode="auto">
            <a:xfrm>
              <a:off x="355" y="1518"/>
              <a:ext cx="5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21437" y="4287915"/>
            <a:ext cx="7581530" cy="2050741"/>
            <a:chOff x="621437" y="4287915"/>
            <a:chExt cx="7581530" cy="2050741"/>
          </a:xfrm>
        </p:grpSpPr>
        <p:sp>
          <p:nvSpPr>
            <p:cNvPr id="2" name="圆角矩形 1"/>
            <p:cNvSpPr/>
            <p:nvPr/>
          </p:nvSpPr>
          <p:spPr bwMode="auto">
            <a:xfrm>
              <a:off x="621437" y="4287915"/>
              <a:ext cx="7581530" cy="2050741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WordArt 120"/>
            <p:cNvSpPr>
              <a:spLocks noChangeArrowheads="1" noChangeShapeType="1" noTextEdit="1"/>
            </p:cNvSpPr>
            <p:nvPr/>
          </p:nvSpPr>
          <p:spPr bwMode="auto">
            <a:xfrm>
              <a:off x="1025525" y="4467836"/>
              <a:ext cx="760413" cy="311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000048"/>
                    </a:solidFill>
                    <a:round/>
                  </a:ln>
                  <a:solidFill>
                    <a:srgbClr val="00004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定理</a:t>
              </a:r>
            </a:p>
          </p:txBody>
        </p:sp>
        <p:sp>
          <p:nvSpPr>
            <p:cNvPr id="64" name="Rectangle 129"/>
            <p:cNvSpPr>
              <a:spLocks noChangeArrowheads="1"/>
            </p:cNvSpPr>
            <p:nvPr/>
          </p:nvSpPr>
          <p:spPr bwMode="auto">
            <a:xfrm>
              <a:off x="1846263" y="4386873"/>
              <a:ext cx="430264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"/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马尔可夫</a:t>
              </a:r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Markov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不等式</a:t>
              </a:r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  <p:grpSp>
          <p:nvGrpSpPr>
            <p:cNvPr id="65" name="Group 134"/>
            <p:cNvGrpSpPr/>
            <p:nvPr/>
          </p:nvGrpSpPr>
          <p:grpSpPr bwMode="auto">
            <a:xfrm>
              <a:off x="903288" y="4840911"/>
              <a:ext cx="7034213" cy="609601"/>
              <a:chOff x="629" y="3352"/>
              <a:chExt cx="4431" cy="384"/>
            </a:xfrm>
          </p:grpSpPr>
          <p:sp>
            <p:nvSpPr>
              <p:cNvPr id="66" name="Rectangle 123"/>
              <p:cNvSpPr>
                <a:spLocks noChangeArrowheads="1"/>
              </p:cNvSpPr>
              <p:nvPr/>
            </p:nvSpPr>
            <p:spPr bwMode="auto">
              <a:xfrm>
                <a:off x="3136" y="3352"/>
                <a:ext cx="192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/>
                    <a:ea typeface="黑体" panose="02010609060101010101" pitchFamily="2" charset="-122"/>
                  </a:rPr>
                  <a:t>且 </a:t>
                </a:r>
                <a:r>
                  <a:rPr kumimoji="1" lang="en-US" altLang="zh-CN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/>
                    <a:ea typeface="黑体" panose="02010609060101010101" pitchFamily="2" charset="-122"/>
                  </a:rPr>
                  <a:t>E</a:t>
                </a:r>
                <a:r>
                  <a:rPr kumimoji="1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/>
                    <a:ea typeface="黑体" panose="02010609060101010101" pitchFamily="2" charset="-122"/>
                  </a:rPr>
                  <a:t>(</a:t>
                </a:r>
                <a:r>
                  <a:rPr kumimoji="1" lang="en-US" altLang="zh-CN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/>
                    <a:ea typeface="黑体" panose="02010609060101010101" pitchFamily="2" charset="-122"/>
                  </a:rPr>
                  <a:t>X</a:t>
                </a:r>
                <a:r>
                  <a:rPr kumimoji="1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/>
                    <a:ea typeface="黑体" panose="02010609060101010101" pitchFamily="2" charset="-122"/>
                  </a:rPr>
                  <a:t>) </a:t>
                </a:r>
                <a:r>
                  <a:rPr kumimoji="1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/>
                    <a:ea typeface="黑体" panose="02010609060101010101" pitchFamily="2" charset="-122"/>
                  </a:rPr>
                  <a:t>存在</a:t>
                </a:r>
                <a:r>
                  <a:rPr kumimoji="1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/>
                    <a:ea typeface="黑体" panose="02010609060101010101" pitchFamily="2" charset="-122"/>
                  </a:rPr>
                  <a:t>,  </a:t>
                </a:r>
                <a:r>
                  <a:rPr kumimoji="1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/>
                    <a:ea typeface="黑体" panose="02010609060101010101" pitchFamily="2" charset="-122"/>
                  </a:rPr>
                  <a:t>则</a:t>
                </a:r>
              </a:p>
            </p:txBody>
          </p:sp>
          <p:graphicFrame>
            <p:nvGraphicFramePr>
              <p:cNvPr id="67" name="Object 130"/>
              <p:cNvGraphicFramePr>
                <a:graphicFrameLocks noChangeAspect="1"/>
              </p:cNvGraphicFramePr>
              <p:nvPr/>
            </p:nvGraphicFramePr>
            <p:xfrm>
              <a:off x="915" y="3422"/>
              <a:ext cx="603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8839200" imgH="3657600" progId="Equation.DSMT4">
                      <p:embed/>
                    </p:oleObj>
                  </mc:Choice>
                  <mc:Fallback>
                    <p:oleObj name="Equation" r:id="rId12" imgW="8839200" imgH="3657600" progId="Equation.DSMT4">
                      <p:embed/>
                      <p:pic>
                        <p:nvPicPr>
                          <p:cNvPr id="0" name="图片 4733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5" y="3422"/>
                            <a:ext cx="603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" name="Rectangle 131"/>
              <p:cNvSpPr>
                <a:spLocks noChangeArrowheads="1"/>
              </p:cNvSpPr>
              <p:nvPr/>
            </p:nvSpPr>
            <p:spPr bwMode="auto">
              <a:xfrm>
                <a:off x="629" y="3353"/>
                <a:ext cx="2102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黑体" panose="02010609060101010101" pitchFamily="2" charset="-122"/>
                    <a:ea typeface="黑体" panose="02010609060101010101" pitchFamily="2" charset="-122"/>
                  </a:rPr>
                  <a:t>设     </a:t>
                </a:r>
                <a:r>
                  <a:rPr kumimoji="1" lang="zh-CN" altLang="en-US" sz="2800" b="1" kern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/>
                    <a:ea typeface="黑体" panose="02010609060101010101" pitchFamily="2" charset="-122"/>
                  </a:rPr>
                  <a:t>满足</a:t>
                </a: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黑体" panose="02010609060101010101" pitchFamily="2" charset="-122"/>
                    <a:ea typeface="黑体" panose="02010609060101010101" pitchFamily="2" charset="-122"/>
                  </a:rPr>
                  <a:t>          </a:t>
                </a:r>
                <a:endPara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graphicFrame>
            <p:nvGraphicFramePr>
              <p:cNvPr id="69" name="Object 132"/>
              <p:cNvGraphicFramePr>
                <a:graphicFrameLocks noChangeAspect="1"/>
              </p:cNvGraphicFramePr>
              <p:nvPr/>
            </p:nvGraphicFramePr>
            <p:xfrm>
              <a:off x="1952" y="3437"/>
              <a:ext cx="1225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7983200" imgH="3962400" progId="Equation.DSMT4">
                      <p:embed/>
                    </p:oleObj>
                  </mc:Choice>
                  <mc:Fallback>
                    <p:oleObj name="Equation" r:id="rId14" imgW="17983200" imgH="3962400" progId="Equation.DSMT4">
                      <p:embed/>
                      <p:pic>
                        <p:nvPicPr>
                          <p:cNvPr id="0" name="图片 4733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52" y="3437"/>
                            <a:ext cx="1225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0" name="Object 135"/>
            <p:cNvGraphicFramePr>
              <a:graphicFrameLocks noChangeAspect="1"/>
            </p:cNvGraphicFramePr>
            <p:nvPr/>
          </p:nvGraphicFramePr>
          <p:xfrm>
            <a:off x="2975461" y="5383837"/>
            <a:ext cx="2670175" cy="78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688800" imgH="7620000" progId="Equation.DSMT4">
                    <p:embed/>
                  </p:oleObj>
                </mc:Choice>
                <mc:Fallback>
                  <p:oleObj name="Equation" r:id="rId16" imgW="24688800" imgH="7620000" progId="Equation.DSMT4">
                    <p:embed/>
                    <p:pic>
                      <p:nvPicPr>
                        <p:cNvPr id="0" name="图片 473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5461" y="5383837"/>
                          <a:ext cx="2670175" cy="781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" name="组合 73"/>
          <p:cNvGrpSpPr/>
          <p:nvPr/>
        </p:nvGrpSpPr>
        <p:grpSpPr>
          <a:xfrm>
            <a:off x="3556001" y="2652080"/>
            <a:ext cx="2854325" cy="527051"/>
            <a:chOff x="3556001" y="2687592"/>
            <a:chExt cx="2854325" cy="527051"/>
          </a:xfrm>
        </p:grpSpPr>
        <p:sp>
          <p:nvSpPr>
            <p:cNvPr id="72" name="Rectangle 140"/>
            <p:cNvSpPr>
              <a:spLocks noChangeArrowheads="1"/>
            </p:cNvSpPr>
            <p:nvPr/>
          </p:nvSpPr>
          <p:spPr bwMode="auto">
            <a:xfrm>
              <a:off x="3556001" y="2687592"/>
              <a:ext cx="285432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73" name="Object 148"/>
            <p:cNvGraphicFramePr>
              <a:graphicFrameLocks noChangeAspect="1"/>
            </p:cNvGraphicFramePr>
            <p:nvPr/>
          </p:nvGraphicFramePr>
          <p:xfrm>
            <a:off x="4032838" y="2716167"/>
            <a:ext cx="1647825" cy="498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240000" imgH="4876800" progId="Equation.DSMT4">
                    <p:embed/>
                  </p:oleObj>
                </mc:Choice>
                <mc:Fallback>
                  <p:oleObj name="Equation" r:id="rId18" imgW="15240000" imgH="4876800" progId="Equation.DSMT4">
                    <p:embed/>
                    <p:pic>
                      <p:nvPicPr>
                        <p:cNvPr id="0" name="图片 473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838" y="2716167"/>
                          <a:ext cx="1647825" cy="498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ordArt 120"/>
          <p:cNvSpPr>
            <a:spLocks noChangeArrowheads="1" noChangeShapeType="1" noTextEdit="1"/>
          </p:cNvSpPr>
          <p:nvPr/>
        </p:nvSpPr>
        <p:spPr bwMode="auto">
          <a:xfrm>
            <a:off x="1027906" y="673085"/>
            <a:ext cx="7604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000048"/>
                  </a:solidFill>
                  <a:round/>
                </a:ln>
                <a:solidFill>
                  <a:srgbClr val="00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1848644" y="592122"/>
            <a:ext cx="550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/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切比雪夫</a:t>
            </a:r>
            <a:r>
              <a:rPr kumimoji="1"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Chebyshev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不等式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pSp>
        <p:nvGrpSpPr>
          <p:cNvPr id="19" name="Group 134"/>
          <p:cNvGrpSpPr/>
          <p:nvPr/>
        </p:nvGrpSpPr>
        <p:grpSpPr bwMode="auto">
          <a:xfrm>
            <a:off x="734219" y="923910"/>
            <a:ext cx="7024687" cy="842962"/>
            <a:chOff x="521" y="3275"/>
            <a:chExt cx="4425" cy="531"/>
          </a:xfrm>
        </p:grpSpPr>
        <p:sp>
          <p:nvSpPr>
            <p:cNvPr id="20" name="Rectangle 123"/>
            <p:cNvSpPr>
              <a:spLocks noChangeArrowheads="1"/>
            </p:cNvSpPr>
            <p:nvPr/>
          </p:nvSpPr>
          <p:spPr bwMode="auto">
            <a:xfrm>
              <a:off x="2608" y="3352"/>
              <a:ext cx="1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都存在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21" name="Object 130"/>
            <p:cNvGraphicFramePr>
              <a:graphicFrameLocks noChangeAspect="1"/>
            </p:cNvGraphicFramePr>
            <p:nvPr/>
          </p:nvGraphicFramePr>
          <p:xfrm>
            <a:off x="786" y="3275"/>
            <a:ext cx="187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4000" imgH="457200" progId="Equation.DSMT4">
                    <p:embed/>
                  </p:oleObj>
                </mc:Choice>
                <mc:Fallback>
                  <p:oleObj name="Equation" r:id="rId2" imgW="1524000" imgH="457200" progId="Equation.DSMT4">
                    <p:embed/>
                    <p:pic>
                      <p:nvPicPr>
                        <p:cNvPr id="0" name="图片 474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" y="3275"/>
                          <a:ext cx="187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131"/>
            <p:cNvSpPr>
              <a:spLocks noChangeArrowheads="1"/>
            </p:cNvSpPr>
            <p:nvPr/>
          </p:nvSpPr>
          <p:spPr bwMode="auto">
            <a:xfrm>
              <a:off x="521" y="3353"/>
              <a:ext cx="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graphicFrame>
          <p:nvGraphicFramePr>
            <p:cNvPr id="23" name="Object 132"/>
            <p:cNvGraphicFramePr>
              <a:graphicFrameLocks noChangeAspect="1"/>
            </p:cNvGraphicFramePr>
            <p:nvPr/>
          </p:nvGraphicFramePr>
          <p:xfrm>
            <a:off x="3671" y="3421"/>
            <a:ext cx="78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47700" imgH="215900" progId="Equation.DSMT4">
                    <p:embed/>
                  </p:oleObj>
                </mc:Choice>
                <mc:Fallback>
                  <p:oleObj name="Equation" r:id="rId4" imgW="647700" imgH="215900" progId="Equation.DSMT4">
                    <p:embed/>
                    <p:pic>
                      <p:nvPicPr>
                        <p:cNvPr id="0" name="图片 474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" y="3421"/>
                          <a:ext cx="78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133"/>
            <p:cNvSpPr>
              <a:spLocks noChangeArrowheads="1"/>
            </p:cNvSpPr>
            <p:nvPr/>
          </p:nvSpPr>
          <p:spPr bwMode="auto">
            <a:xfrm>
              <a:off x="4393" y="3353"/>
              <a:ext cx="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有</a:t>
              </a:r>
            </a:p>
          </p:txBody>
        </p:sp>
      </p:grpSp>
      <p:graphicFrame>
        <p:nvGraphicFramePr>
          <p:cNvPr id="25" name="Object 135"/>
          <p:cNvGraphicFramePr>
            <a:graphicFrameLocks noChangeAspect="1"/>
          </p:cNvGraphicFramePr>
          <p:nvPr/>
        </p:nvGraphicFramePr>
        <p:xfrm>
          <a:off x="3336131" y="1458897"/>
          <a:ext cx="31972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38300" imgH="419100" progId="Equation.DSMT4">
                  <p:embed/>
                </p:oleObj>
              </mc:Choice>
              <mc:Fallback>
                <p:oleObj name="Equation" r:id="rId6" imgW="1638300" imgH="419100" progId="Equation.DSMT4">
                  <p:embed/>
                  <p:pic>
                    <p:nvPicPr>
                      <p:cNvPr id="0" name="图片 474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131" y="1458897"/>
                        <a:ext cx="31972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58"/>
          <p:cNvSpPr>
            <a:spLocks noChangeArrowheads="1"/>
          </p:cNvSpPr>
          <p:nvPr/>
        </p:nvSpPr>
        <p:spPr bwMode="auto">
          <a:xfrm>
            <a:off x="646113" y="2146300"/>
            <a:ext cx="1677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改写为</a:t>
            </a:r>
          </a:p>
        </p:txBody>
      </p:sp>
      <p:graphicFrame>
        <p:nvGraphicFramePr>
          <p:cNvPr id="27" name="Object 159"/>
          <p:cNvGraphicFramePr>
            <a:graphicFrameLocks noChangeAspect="1"/>
          </p:cNvGraphicFramePr>
          <p:nvPr/>
        </p:nvGraphicFramePr>
        <p:xfrm>
          <a:off x="2795588" y="2235200"/>
          <a:ext cx="362426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66900" imgH="419100" progId="Equation.DSMT4">
                  <p:embed/>
                </p:oleObj>
              </mc:Choice>
              <mc:Fallback>
                <p:oleObj name="Equation" r:id="rId8" imgW="1866900" imgH="419100" progId="Equation.DSMT4">
                  <p:embed/>
                  <p:pic>
                    <p:nvPicPr>
                      <p:cNvPr id="0" name="图片 474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235200"/>
                        <a:ext cx="3624262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168"/>
          <p:cNvGrpSpPr/>
          <p:nvPr/>
        </p:nvGrpSpPr>
        <p:grpSpPr bwMode="auto">
          <a:xfrm>
            <a:off x="200025" y="3006725"/>
            <a:ext cx="3984625" cy="520700"/>
            <a:chOff x="131" y="2618"/>
            <a:chExt cx="2510" cy="328"/>
          </a:xfrm>
        </p:grpSpPr>
        <p:sp>
          <p:nvSpPr>
            <p:cNvPr id="29" name="Rectangle 162"/>
            <p:cNvSpPr>
              <a:spLocks noChangeArrowheads="1"/>
            </p:cNvSpPr>
            <p:nvPr/>
          </p:nvSpPr>
          <p:spPr bwMode="auto">
            <a:xfrm>
              <a:off x="131" y="2618"/>
              <a:ext cx="10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分别取</a:t>
              </a:r>
            </a:p>
          </p:txBody>
        </p:sp>
        <p:graphicFrame>
          <p:nvGraphicFramePr>
            <p:cNvPr id="30" name="Object 166"/>
            <p:cNvGraphicFramePr>
              <a:graphicFrameLocks noChangeAspect="1"/>
            </p:cNvGraphicFramePr>
            <p:nvPr/>
          </p:nvGraphicFramePr>
          <p:xfrm>
            <a:off x="867" y="2686"/>
            <a:ext cx="103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50900" imgH="215900" progId="Equation.DSMT4">
                    <p:embed/>
                  </p:oleObj>
                </mc:Choice>
                <mc:Fallback>
                  <p:oleObj name="Equation" r:id="rId10" imgW="850900" imgH="215900" progId="Equation.DSMT4">
                    <p:embed/>
                    <p:pic>
                      <p:nvPicPr>
                        <p:cNvPr id="0" name="图片 474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" y="2686"/>
                          <a:ext cx="103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167"/>
            <p:cNvSpPr>
              <a:spLocks noChangeArrowheads="1"/>
            </p:cNvSpPr>
            <p:nvPr/>
          </p:nvSpPr>
          <p:spPr bwMode="auto">
            <a:xfrm>
              <a:off x="1836" y="2619"/>
              <a:ext cx="8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则有</a:t>
              </a:r>
            </a:p>
          </p:txBody>
        </p:sp>
      </p:grpSp>
      <p:graphicFrame>
        <p:nvGraphicFramePr>
          <p:cNvPr id="32" name="Object 169"/>
          <p:cNvGraphicFramePr>
            <a:graphicFrameLocks noChangeAspect="1"/>
          </p:cNvGraphicFramePr>
          <p:nvPr/>
        </p:nvGraphicFramePr>
        <p:xfrm>
          <a:off x="2363788" y="3402013"/>
          <a:ext cx="50434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90800" imgH="393700" progId="Equation.DSMT4">
                  <p:embed/>
                </p:oleObj>
              </mc:Choice>
              <mc:Fallback>
                <p:oleObj name="Equation" r:id="rId12" imgW="2590800" imgH="393700" progId="Equation.DSMT4">
                  <p:embed/>
                  <p:pic>
                    <p:nvPicPr>
                      <p:cNvPr id="0" name="图片 474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3402013"/>
                        <a:ext cx="504348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70"/>
          <p:cNvGraphicFramePr>
            <a:graphicFrameLocks noChangeAspect="1"/>
          </p:cNvGraphicFramePr>
          <p:nvPr/>
        </p:nvGraphicFramePr>
        <p:xfrm>
          <a:off x="2408238" y="4283075"/>
          <a:ext cx="49784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54300" imgH="393700" progId="Equation.DSMT4">
                  <p:embed/>
                </p:oleObj>
              </mc:Choice>
              <mc:Fallback>
                <p:oleObj name="Equation" r:id="rId14" imgW="2654300" imgH="393700" progId="Equation.DSMT4">
                  <p:embed/>
                  <p:pic>
                    <p:nvPicPr>
                      <p:cNvPr id="0" name="图片 474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4283075"/>
                        <a:ext cx="49784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173"/>
          <p:cNvGrpSpPr/>
          <p:nvPr/>
        </p:nvGrpSpPr>
        <p:grpSpPr bwMode="auto">
          <a:xfrm>
            <a:off x="149225" y="5311775"/>
            <a:ext cx="4662488" cy="1173163"/>
            <a:chOff x="3062" y="3241"/>
            <a:chExt cx="2634" cy="620"/>
          </a:xfrm>
        </p:grpSpPr>
        <p:sp>
          <p:nvSpPr>
            <p:cNvPr id="35" name="AutoShape 171"/>
            <p:cNvSpPr>
              <a:spLocks noChangeArrowheads="1"/>
            </p:cNvSpPr>
            <p:nvPr/>
          </p:nvSpPr>
          <p:spPr bwMode="auto">
            <a:xfrm>
              <a:off x="3062" y="3241"/>
              <a:ext cx="2634" cy="620"/>
            </a:xfrm>
            <a:prstGeom prst="wedgeRectCallout">
              <a:avLst>
                <a:gd name="adj1" fmla="val 18718"/>
                <a:gd name="adj2" fmla="val -96935"/>
              </a:avLst>
            </a:prstGeom>
            <a:solidFill>
              <a:srgbClr val="000048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6" name="WordArt 172"/>
            <p:cNvSpPr>
              <a:spLocks noChangeArrowheads="1" noChangeShapeType="1" noTextEdit="1"/>
            </p:cNvSpPr>
            <p:nvPr/>
          </p:nvSpPr>
          <p:spPr bwMode="auto">
            <a:xfrm>
              <a:off x="3222" y="3341"/>
              <a:ext cx="2327" cy="4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rgbClr val="FFFF00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即使对于一般的</a:t>
              </a:r>
              <a:r>
                <a:rPr lang="en-US" altLang="zh-CN" sz="3600" b="1" kern="10" dirty="0" err="1">
                  <a:ln w="12700">
                    <a:solidFill>
                      <a:srgbClr val="3399FF"/>
                    </a:solidFill>
                    <a:round/>
                  </a:ln>
                  <a:solidFill>
                    <a:srgbClr val="FFFF00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r.v</a:t>
              </a:r>
              <a:r>
                <a:rPr lang="zh-CN" altLang="en-US" sz="3600" b="1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rgbClr val="FFFF00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，</a:t>
              </a:r>
            </a:p>
            <a:p>
              <a:pPr algn="ctr"/>
              <a:r>
                <a:rPr lang="en-US" altLang="zh-CN" sz="3600" b="1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rgbClr val="FFFF00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3σ</a:t>
              </a:r>
              <a:r>
                <a:rPr lang="zh-CN" altLang="en-US" sz="3600" b="1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rgbClr val="FFFF00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原则的可信度也近</a:t>
              </a:r>
              <a:r>
                <a:rPr lang="en-US" altLang="zh-CN" sz="3600" b="1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rgbClr val="FFFF00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90%</a:t>
              </a:r>
              <a:endPara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solidFill>
                  <a:srgbClr val="FFFF00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7" name="WordArt 120"/>
          <p:cNvSpPr>
            <a:spLocks noChangeArrowheads="1" noChangeShapeType="1" noTextEdit="1"/>
          </p:cNvSpPr>
          <p:nvPr/>
        </p:nvSpPr>
        <p:spPr bwMode="auto">
          <a:xfrm>
            <a:off x="5160256" y="5434463"/>
            <a:ext cx="7604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000048"/>
                  </a:solidFill>
                  <a:round/>
                </a:ln>
                <a:solidFill>
                  <a:srgbClr val="00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推论</a:t>
            </a:r>
          </a:p>
        </p:txBody>
      </p:sp>
      <p:grpSp>
        <p:nvGrpSpPr>
          <p:cNvPr id="38" name="Group 134"/>
          <p:cNvGrpSpPr/>
          <p:nvPr/>
        </p:nvGrpSpPr>
        <p:grpSpPr bwMode="auto">
          <a:xfrm>
            <a:off x="5038576" y="5881545"/>
            <a:ext cx="3959225" cy="538163"/>
            <a:chOff x="521" y="3353"/>
            <a:chExt cx="2494" cy="339"/>
          </a:xfrm>
        </p:grpSpPr>
        <p:sp>
          <p:nvSpPr>
            <p:cNvPr id="39" name="Rectangle 123"/>
            <p:cNvSpPr>
              <a:spLocks noChangeArrowheads="1"/>
            </p:cNvSpPr>
            <p:nvPr/>
          </p:nvSpPr>
          <p:spPr bwMode="auto">
            <a:xfrm>
              <a:off x="1473" y="3355"/>
              <a:ext cx="3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0" name="Object 130"/>
            <p:cNvGraphicFramePr>
              <a:graphicFrameLocks noChangeAspect="1"/>
            </p:cNvGraphicFramePr>
            <p:nvPr/>
          </p:nvGraphicFramePr>
          <p:xfrm>
            <a:off x="804" y="3398"/>
            <a:ext cx="68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058400" imgH="4572000" progId="Equation.DSMT4">
                    <p:embed/>
                  </p:oleObj>
                </mc:Choice>
                <mc:Fallback>
                  <p:oleObj name="Equation" r:id="rId16" imgW="10058400" imgH="4572000" progId="Equation.DSMT4">
                    <p:embed/>
                    <p:pic>
                      <p:nvPicPr>
                        <p:cNvPr id="0" name="图片 4743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" y="3398"/>
                          <a:ext cx="68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Rectangle 131"/>
            <p:cNvSpPr>
              <a:spLocks noChangeArrowheads="1"/>
            </p:cNvSpPr>
            <p:nvPr/>
          </p:nvSpPr>
          <p:spPr bwMode="auto">
            <a:xfrm>
              <a:off x="521" y="3353"/>
              <a:ext cx="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  <p:graphicFrame>
          <p:nvGraphicFramePr>
            <p:cNvPr id="42" name="Object 132"/>
            <p:cNvGraphicFramePr>
              <a:graphicFrameLocks noChangeAspect="1"/>
            </p:cNvGraphicFramePr>
            <p:nvPr/>
          </p:nvGraphicFramePr>
          <p:xfrm>
            <a:off x="1728" y="3436"/>
            <a:ext cx="128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8897600" imgH="3962400" progId="Equation.DSMT4">
                    <p:embed/>
                  </p:oleObj>
                </mc:Choice>
                <mc:Fallback>
                  <p:oleObj name="Equation" r:id="rId18" imgW="18897600" imgH="3962400" progId="Equation.DSMT4">
                    <p:embed/>
                    <p:pic>
                      <p:nvPicPr>
                        <p:cNvPr id="0" name="图片 4743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436"/>
                          <a:ext cx="128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1023066" y="733103"/>
            <a:ext cx="7416800" cy="2428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26.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已知正常男性成人血液中，每一毫升白细胞数平均是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7300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，均方差是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700 .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利用切比雪夫不等式估计每毫升白细胞数在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5200~9400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之间的概率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1023066" y="3469953"/>
            <a:ext cx="494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 dirty="0">
                <a:latin typeface="Times New Roman" panose="02020603050405020304" pitchFamily="18" charset="0"/>
              </a:rPr>
              <a:t>解：设每毫升白细胞数为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1743791" y="4333553"/>
            <a:ext cx="5584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anose="02020603050405020304" pitchFamily="18" charset="0"/>
              </a:rPr>
              <a:t>依题意，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)=7300,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)=700</a:t>
            </a:r>
            <a:r>
              <a:rPr kumimoji="1" lang="en-US" altLang="zh-CN" sz="3200" b="1" baseline="30000">
                <a:latin typeface="Times New Roman" panose="02020603050405020304" pitchFamily="18" charset="0"/>
              </a:rPr>
              <a:t>2</a:t>
            </a:r>
            <a:endParaRPr kumimoji="1" lang="en-US" altLang="zh-CN" sz="3200" b="1">
              <a:latin typeface="Times New Roman" panose="02020603050405020304" pitchFamily="18" charset="0"/>
            </a:endParaRPr>
          </a:p>
        </p:txBody>
      </p:sp>
      <p:grpSp>
        <p:nvGrpSpPr>
          <p:cNvPr id="215045" name="Group 5"/>
          <p:cNvGrpSpPr/>
          <p:nvPr/>
        </p:nvGrpSpPr>
        <p:grpSpPr bwMode="auto">
          <a:xfrm>
            <a:off x="1743791" y="5341616"/>
            <a:ext cx="6248400" cy="579437"/>
            <a:chOff x="384" y="2750"/>
            <a:chExt cx="3936" cy="365"/>
          </a:xfrm>
        </p:grpSpPr>
        <p:graphicFrame>
          <p:nvGraphicFramePr>
            <p:cNvPr id="215046" name="Object 6"/>
            <p:cNvGraphicFramePr>
              <a:graphicFrameLocks noChangeAspect="1"/>
            </p:cNvGraphicFramePr>
            <p:nvPr/>
          </p:nvGraphicFramePr>
          <p:xfrm>
            <a:off x="2112" y="2784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15570" imgH="139065" progId="Equation.3">
                    <p:embed/>
                  </p:oleObj>
                </mc:Choice>
                <mc:Fallback>
                  <p:oleObj name="公式" r:id="rId2" imgW="115570" imgH="13906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784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047" name="Rectangle 7"/>
            <p:cNvSpPr>
              <a:spLocks noChangeArrowheads="1"/>
            </p:cNvSpPr>
            <p:nvPr/>
          </p:nvSpPr>
          <p:spPr bwMode="auto">
            <a:xfrm>
              <a:off x="384" y="2750"/>
              <a:ext cx="39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3200" b="1">
                  <a:latin typeface="Times New Roman" panose="02020603050405020304" pitchFamily="18" charset="0"/>
                </a:rPr>
                <a:t>所求为 </a:t>
              </a:r>
              <a:r>
                <a:rPr kumimoji="1" lang="zh-CN" altLang="en-US" sz="3200" b="1" i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(5200     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     9400)</a:t>
              </a:r>
            </a:p>
          </p:txBody>
        </p:sp>
        <p:graphicFrame>
          <p:nvGraphicFramePr>
            <p:cNvPr id="215048" name="Object 8"/>
            <p:cNvGraphicFramePr>
              <a:graphicFrameLocks noChangeAspect="1"/>
            </p:cNvGraphicFramePr>
            <p:nvPr/>
          </p:nvGraphicFramePr>
          <p:xfrm>
            <a:off x="2639" y="2784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15570" imgH="139065" progId="Equation.3">
                    <p:embed/>
                  </p:oleObj>
                </mc:Choice>
                <mc:Fallback>
                  <p:oleObj name="公式" r:id="rId4" imgW="115570" imgH="13906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" y="2784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animBg="1" autoUpdateAnimBg="0"/>
      <p:bldP spid="215043" grpId="0" autoUpdateAnimBg="0"/>
      <p:bldP spid="21504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6" name="Group 2"/>
          <p:cNvGrpSpPr/>
          <p:nvPr/>
        </p:nvGrpSpPr>
        <p:grpSpPr bwMode="auto">
          <a:xfrm>
            <a:off x="1752600" y="549275"/>
            <a:ext cx="6248400" cy="579438"/>
            <a:chOff x="528" y="384"/>
            <a:chExt cx="3936" cy="365"/>
          </a:xfrm>
        </p:grpSpPr>
        <p:graphicFrame>
          <p:nvGraphicFramePr>
            <p:cNvPr id="216067" name="Object 3"/>
            <p:cNvGraphicFramePr>
              <a:graphicFrameLocks noChangeAspect="1"/>
            </p:cNvGraphicFramePr>
            <p:nvPr/>
          </p:nvGraphicFramePr>
          <p:xfrm>
            <a:off x="1488" y="431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15570" imgH="139065" progId="Equation.3">
                    <p:embed/>
                  </p:oleObj>
                </mc:Choice>
                <mc:Fallback>
                  <p:oleObj name="公式" r:id="rId2" imgW="115570" imgH="13906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431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068" name="Rectangle 4"/>
            <p:cNvSpPr>
              <a:spLocks noChangeArrowheads="1"/>
            </p:cNvSpPr>
            <p:nvPr/>
          </p:nvSpPr>
          <p:spPr bwMode="auto">
            <a:xfrm>
              <a:off x="528" y="384"/>
              <a:ext cx="39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3200" b="1">
                  <a:latin typeface="Times New Roman" panose="02020603050405020304" pitchFamily="18" charset="0"/>
                </a:rPr>
                <a:t>  P(5200     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     9400)</a:t>
              </a:r>
            </a:p>
          </p:txBody>
        </p:sp>
        <p:graphicFrame>
          <p:nvGraphicFramePr>
            <p:cNvPr id="216069" name="Object 5"/>
            <p:cNvGraphicFramePr>
              <a:graphicFrameLocks noChangeAspect="1"/>
            </p:cNvGraphicFramePr>
            <p:nvPr/>
          </p:nvGraphicFramePr>
          <p:xfrm>
            <a:off x="2016" y="432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15570" imgH="139065" progId="Equation.3">
                    <p:embed/>
                  </p:oleObj>
                </mc:Choice>
                <mc:Fallback>
                  <p:oleObj name="公式" r:id="rId4" imgW="115570" imgH="13906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432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6070" name="Group 6"/>
          <p:cNvGrpSpPr/>
          <p:nvPr/>
        </p:nvGrpSpPr>
        <p:grpSpPr bwMode="auto">
          <a:xfrm>
            <a:off x="1447800" y="1158875"/>
            <a:ext cx="7696200" cy="579438"/>
            <a:chOff x="288" y="720"/>
            <a:chExt cx="4848" cy="365"/>
          </a:xfrm>
        </p:grpSpPr>
        <p:graphicFrame>
          <p:nvGraphicFramePr>
            <p:cNvPr id="216071" name="Object 7"/>
            <p:cNvGraphicFramePr>
              <a:graphicFrameLocks noChangeAspect="1"/>
            </p:cNvGraphicFramePr>
            <p:nvPr/>
          </p:nvGraphicFramePr>
          <p:xfrm>
            <a:off x="1968" y="767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15570" imgH="139065" progId="Equation.3">
                    <p:embed/>
                  </p:oleObj>
                </mc:Choice>
                <mc:Fallback>
                  <p:oleObj name="公式" r:id="rId6" imgW="115570" imgH="13906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767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072" name="Rectangle 8"/>
            <p:cNvSpPr>
              <a:spLocks noChangeArrowheads="1"/>
            </p:cNvSpPr>
            <p:nvPr/>
          </p:nvSpPr>
          <p:spPr bwMode="auto">
            <a:xfrm>
              <a:off x="288" y="720"/>
              <a:ext cx="48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3200" b="1">
                  <a:latin typeface="Times New Roman" panose="02020603050405020304" pitchFamily="18" charset="0"/>
                </a:rPr>
                <a:t>  =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(5200-7300     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-7300     9400-7300)</a:t>
              </a:r>
            </a:p>
          </p:txBody>
        </p:sp>
        <p:graphicFrame>
          <p:nvGraphicFramePr>
            <p:cNvPr id="216073" name="Object 9"/>
            <p:cNvGraphicFramePr>
              <a:graphicFrameLocks noChangeAspect="1"/>
            </p:cNvGraphicFramePr>
            <p:nvPr/>
          </p:nvGraphicFramePr>
          <p:xfrm>
            <a:off x="3119" y="720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15570" imgH="139065" progId="Equation.3">
                    <p:embed/>
                  </p:oleObj>
                </mc:Choice>
                <mc:Fallback>
                  <p:oleObj name="公式" r:id="rId8" imgW="115570" imgH="13906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" y="720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6074" name="Group 10"/>
          <p:cNvGrpSpPr/>
          <p:nvPr/>
        </p:nvGrpSpPr>
        <p:grpSpPr bwMode="auto">
          <a:xfrm>
            <a:off x="1524000" y="1768475"/>
            <a:ext cx="6248400" cy="579438"/>
            <a:chOff x="288" y="1248"/>
            <a:chExt cx="3936" cy="365"/>
          </a:xfrm>
        </p:grpSpPr>
        <p:sp>
          <p:nvSpPr>
            <p:cNvPr id="216075" name="Rectangle 11"/>
            <p:cNvSpPr>
              <a:spLocks noChangeArrowheads="1"/>
            </p:cNvSpPr>
            <p:nvPr/>
          </p:nvSpPr>
          <p:spPr bwMode="auto">
            <a:xfrm>
              <a:off x="288" y="1248"/>
              <a:ext cx="39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3200" b="1">
                  <a:latin typeface="Times New Roman" panose="02020603050405020304" pitchFamily="18" charset="0"/>
                </a:rPr>
                <a:t> = 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(-2100     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-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)     2100)</a:t>
              </a:r>
            </a:p>
          </p:txBody>
        </p:sp>
        <p:graphicFrame>
          <p:nvGraphicFramePr>
            <p:cNvPr id="216076" name="Object 12"/>
            <p:cNvGraphicFramePr>
              <a:graphicFrameLocks noChangeAspect="1"/>
            </p:cNvGraphicFramePr>
            <p:nvPr/>
          </p:nvGraphicFramePr>
          <p:xfrm>
            <a:off x="2639" y="1296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15570" imgH="139065" progId="Equation.3">
                    <p:embed/>
                  </p:oleObj>
                </mc:Choice>
                <mc:Fallback>
                  <p:oleObj name="公式" r:id="rId10" imgW="115570" imgH="13906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" y="1296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77" name="Object 13"/>
            <p:cNvGraphicFramePr>
              <a:graphicFrameLocks noChangeAspect="1"/>
            </p:cNvGraphicFramePr>
            <p:nvPr/>
          </p:nvGraphicFramePr>
          <p:xfrm>
            <a:off x="1487" y="1295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15570" imgH="139065" progId="Equation.3">
                    <p:embed/>
                  </p:oleObj>
                </mc:Choice>
                <mc:Fallback>
                  <p:oleObj name="公式" r:id="rId12" imgW="115570" imgH="13906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" y="1295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6078" name="Object 14"/>
          <p:cNvGraphicFramePr>
            <a:graphicFrameLocks noChangeAspect="1"/>
          </p:cNvGraphicFramePr>
          <p:nvPr/>
        </p:nvGraphicFramePr>
        <p:xfrm>
          <a:off x="5400675" y="3475038"/>
          <a:ext cx="217328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786765" imgH="382270" progId="Equation.3">
                  <p:embed/>
                </p:oleObj>
              </mc:Choice>
              <mc:Fallback>
                <p:oleObj name="公式" r:id="rId14" imgW="786765" imgH="38227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475038"/>
                        <a:ext cx="2173288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6079" name="Group 15"/>
          <p:cNvGrpSpPr/>
          <p:nvPr/>
        </p:nvGrpSpPr>
        <p:grpSpPr bwMode="auto">
          <a:xfrm>
            <a:off x="1524000" y="2347913"/>
            <a:ext cx="4114800" cy="579437"/>
            <a:chOff x="384" y="1325"/>
            <a:chExt cx="2592" cy="365"/>
          </a:xfrm>
        </p:grpSpPr>
        <p:sp>
          <p:nvSpPr>
            <p:cNvPr id="216080" name="Rectangle 16"/>
            <p:cNvSpPr>
              <a:spLocks noChangeArrowheads="1"/>
            </p:cNvSpPr>
            <p:nvPr/>
          </p:nvSpPr>
          <p:spPr bwMode="auto">
            <a:xfrm>
              <a:off x="384" y="1325"/>
              <a:ext cx="25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3200" b="1">
                  <a:latin typeface="Times New Roman" panose="02020603050405020304" pitchFamily="18" charset="0"/>
                </a:rPr>
                <a:t> = 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( |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-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)|     2100)</a:t>
              </a:r>
            </a:p>
          </p:txBody>
        </p:sp>
        <p:graphicFrame>
          <p:nvGraphicFramePr>
            <p:cNvPr id="216081" name="Object 17"/>
            <p:cNvGraphicFramePr>
              <a:graphicFrameLocks noChangeAspect="1"/>
            </p:cNvGraphicFramePr>
            <p:nvPr/>
          </p:nvGraphicFramePr>
          <p:xfrm>
            <a:off x="1968" y="1326"/>
            <a:ext cx="19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15570" imgH="139065" progId="Equation.3">
                    <p:embed/>
                  </p:oleObj>
                </mc:Choice>
                <mc:Fallback>
                  <p:oleObj name="公式" r:id="rId16" imgW="115570" imgH="13906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326"/>
                          <a:ext cx="19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082" name="Rectangle 18"/>
          <p:cNvSpPr>
            <a:spLocks noChangeArrowheads="1"/>
          </p:cNvSpPr>
          <p:nvPr/>
        </p:nvSpPr>
        <p:spPr bwMode="auto">
          <a:xfrm>
            <a:off x="793750" y="3035300"/>
            <a:ext cx="3460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anose="02020603050405020304" pitchFamily="18" charset="0"/>
              </a:rPr>
              <a:t>由切比雪夫不等式</a:t>
            </a:r>
          </a:p>
        </p:txBody>
      </p:sp>
      <p:grpSp>
        <p:nvGrpSpPr>
          <p:cNvPr id="216083" name="Group 19"/>
          <p:cNvGrpSpPr/>
          <p:nvPr/>
        </p:nvGrpSpPr>
        <p:grpSpPr bwMode="auto">
          <a:xfrm>
            <a:off x="1476375" y="3644900"/>
            <a:ext cx="6248400" cy="579438"/>
            <a:chOff x="432" y="2352"/>
            <a:chExt cx="3936" cy="365"/>
          </a:xfrm>
        </p:grpSpPr>
        <p:sp>
          <p:nvSpPr>
            <p:cNvPr id="216084" name="Rectangle 20"/>
            <p:cNvSpPr>
              <a:spLocks noChangeArrowheads="1"/>
            </p:cNvSpPr>
            <p:nvPr/>
          </p:nvSpPr>
          <p:spPr bwMode="auto">
            <a:xfrm>
              <a:off x="432" y="2352"/>
              <a:ext cx="39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3200" b="1"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( |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-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)|     2100)</a:t>
              </a:r>
              <a:endPara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6085" name="Object 21"/>
            <p:cNvGraphicFramePr>
              <a:graphicFrameLocks noChangeAspect="1"/>
            </p:cNvGraphicFramePr>
            <p:nvPr/>
          </p:nvGraphicFramePr>
          <p:xfrm>
            <a:off x="1920" y="2400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15570" imgH="139065" progId="Equation.3">
                    <p:embed/>
                  </p:oleObj>
                </mc:Choice>
                <mc:Fallback>
                  <p:oleObj name="公式" r:id="rId18" imgW="115570" imgH="13906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400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6086" name="Object 22"/>
          <p:cNvGraphicFramePr>
            <a:graphicFrameLocks noChangeAspect="1"/>
          </p:cNvGraphicFramePr>
          <p:nvPr/>
        </p:nvGraphicFramePr>
        <p:xfrm>
          <a:off x="1554163" y="4186238"/>
          <a:ext cx="215106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775335" imgH="358775" progId="Equation.3">
                  <p:embed/>
                </p:oleObj>
              </mc:Choice>
              <mc:Fallback>
                <p:oleObj name="公式" r:id="rId20" imgW="775335" imgH="35877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4186238"/>
                        <a:ext cx="215106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7" name="Object 23"/>
          <p:cNvGraphicFramePr>
            <a:graphicFrameLocks noChangeAspect="1"/>
          </p:cNvGraphicFramePr>
          <p:nvPr/>
        </p:nvGraphicFramePr>
        <p:xfrm>
          <a:off x="3635375" y="4149725"/>
          <a:ext cx="18542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648335" imgH="358775" progId="Equation.3">
                  <p:embed/>
                </p:oleObj>
              </mc:Choice>
              <mc:Fallback>
                <p:oleObj name="公式" r:id="rId22" imgW="648335" imgH="35877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149725"/>
                        <a:ext cx="18542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8" name="Rectangle 24"/>
          <p:cNvSpPr>
            <a:spLocks noChangeArrowheads="1"/>
          </p:cNvSpPr>
          <p:nvPr/>
        </p:nvSpPr>
        <p:spPr bwMode="auto">
          <a:xfrm>
            <a:off x="755650" y="5445125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即估计每毫升白细胞数在</a:t>
            </a:r>
            <a:r>
              <a:rPr kumimoji="1" lang="en-US" altLang="zh-CN" sz="3200" b="1">
                <a:latin typeface="Times New Roman" panose="02020603050405020304" pitchFamily="18" charset="0"/>
              </a:rPr>
              <a:t>5200~9400</a:t>
            </a:r>
            <a:r>
              <a:rPr kumimoji="1" lang="zh-CN" altLang="en-US" sz="3200" b="1">
                <a:latin typeface="Times New Roman" panose="02020603050405020304" pitchFamily="18" charset="0"/>
              </a:rPr>
              <a:t>之间的概率不小于</a:t>
            </a:r>
            <a:r>
              <a:rPr kumimoji="1" lang="en-US" altLang="zh-CN" sz="3200" b="1">
                <a:latin typeface="Times New Roman" panose="02020603050405020304" pitchFamily="18" charset="0"/>
              </a:rPr>
              <a:t>8/9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1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2" grpId="0" autoUpdateAnimBg="0"/>
      <p:bldP spid="21608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WordArt 3"/>
          <p:cNvSpPr>
            <a:spLocks noChangeArrowheads="1" noChangeShapeType="1" noTextEdit="1"/>
          </p:cNvSpPr>
          <p:nvPr/>
        </p:nvSpPr>
        <p:spPr bwMode="auto">
          <a:xfrm>
            <a:off x="3020695" y="807085"/>
            <a:ext cx="5335121" cy="555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2700">
                  <a:solidFill>
                    <a:srgbClr val="000048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P118: 49</a:t>
            </a:r>
            <a:r>
              <a:rPr lang="zh-CN" altLang="en-US" sz="3600" kern="10" dirty="0">
                <a:ln w="12700">
                  <a:solidFill>
                    <a:srgbClr val="000048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000048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50</a:t>
            </a:r>
            <a:r>
              <a:rPr lang="zh-CN" altLang="en-US" sz="3600" kern="10" dirty="0">
                <a:ln w="12700">
                  <a:solidFill>
                    <a:srgbClr val="000048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000048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55</a:t>
            </a:r>
            <a:endParaRPr lang="zh-CN" altLang="en-US" sz="3600" kern="10" dirty="0">
              <a:ln w="12700">
                <a:solidFill>
                  <a:srgbClr val="000048"/>
                </a:solidFill>
                <a:round/>
              </a:ln>
              <a:gradFill rotWithShape="1">
                <a:gsLst>
                  <a:gs pos="0">
                    <a:srgbClr val="FFFFFF"/>
                  </a:gs>
                  <a:gs pos="100000">
                    <a:srgbClr val="FF0000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3876" name="WordArt 4"/>
          <p:cNvSpPr>
            <a:spLocks noChangeArrowheads="1" noChangeShapeType="1" noTextEdit="1"/>
          </p:cNvSpPr>
          <p:nvPr/>
        </p:nvSpPr>
        <p:spPr bwMode="auto">
          <a:xfrm>
            <a:off x="285433" y="806768"/>
            <a:ext cx="219392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课后作业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950720"/>
            <a:ext cx="8953500" cy="37033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animBg="1"/>
      <p:bldP spid="4638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08" name="Rectangle 148"/>
          <p:cNvSpPr>
            <a:spLocks noChangeArrowheads="1"/>
          </p:cNvSpPr>
          <p:nvPr/>
        </p:nvSpPr>
        <p:spPr bwMode="auto">
          <a:xfrm>
            <a:off x="1404938" y="998538"/>
            <a:ext cx="7764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设有两种牌号的手表，其走时误差情况如下表</a:t>
            </a:r>
          </a:p>
        </p:txBody>
      </p:sp>
      <p:sp>
        <p:nvSpPr>
          <p:cNvPr id="348369" name="Rectangle 209"/>
          <p:cNvSpPr>
            <a:spLocks noChangeArrowheads="1"/>
          </p:cNvSpPr>
          <p:nvPr/>
        </p:nvSpPr>
        <p:spPr bwMode="auto">
          <a:xfrm>
            <a:off x="65088" y="2720975"/>
            <a:ext cx="565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试问哪种牌号的手表质量较好？</a:t>
            </a:r>
          </a:p>
        </p:txBody>
      </p:sp>
      <p:graphicFrame>
        <p:nvGraphicFramePr>
          <p:cNvPr id="348373" name="Object 213"/>
          <p:cNvGraphicFramePr>
            <a:graphicFrameLocks noChangeAspect="1"/>
          </p:cNvGraphicFramePr>
          <p:nvPr/>
        </p:nvGraphicFramePr>
        <p:xfrm>
          <a:off x="2284413" y="3692525"/>
          <a:ext cx="41163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44700" imgH="444500" progId="Equation.DSMT4">
                  <p:embed/>
                </p:oleObj>
              </mc:Choice>
              <mc:Fallback>
                <p:oleObj name="Equation" r:id="rId3" imgW="2044700" imgH="444500" progId="Equation.DSMT4">
                  <p:embed/>
                  <p:pic>
                    <p:nvPicPr>
                      <p:cNvPr id="0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3692525"/>
                        <a:ext cx="411638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74" name="Rectangle 214"/>
          <p:cNvSpPr>
            <a:spLocks noChangeArrowheads="1"/>
          </p:cNvSpPr>
          <p:nvPr/>
        </p:nvSpPr>
        <p:spPr bwMode="auto">
          <a:xfrm>
            <a:off x="0" y="52705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可见两种手表的平均误差一样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48376" name="Object 216"/>
          <p:cNvGraphicFramePr>
            <a:graphicFrameLocks noChangeAspect="1"/>
          </p:cNvGraphicFramePr>
          <p:nvPr/>
        </p:nvGraphicFramePr>
        <p:xfrm>
          <a:off x="2274888" y="4462463"/>
          <a:ext cx="40989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68500" imgH="444500" progId="Equation.DSMT4">
                  <p:embed/>
                </p:oleObj>
              </mc:Choice>
              <mc:Fallback>
                <p:oleObj name="Equation" r:id="rId5" imgW="1968500" imgH="444500" progId="Equation.DSMT4">
                  <p:embed/>
                  <p:pic>
                    <p:nvPicPr>
                      <p:cNvPr id="0" name="Object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4462463"/>
                        <a:ext cx="40989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79" name="WordArt 219"/>
          <p:cNvSpPr>
            <a:spLocks noChangeArrowheads="1" noChangeShapeType="1" noTextEdit="1"/>
          </p:cNvSpPr>
          <p:nvPr/>
        </p:nvSpPr>
        <p:spPr bwMode="auto">
          <a:xfrm>
            <a:off x="3805238" y="600075"/>
            <a:ext cx="1719262" cy="3587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CC00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实际背景</a:t>
            </a:r>
          </a:p>
        </p:txBody>
      </p:sp>
      <p:grpSp>
        <p:nvGrpSpPr>
          <p:cNvPr id="348387" name="Group 227"/>
          <p:cNvGrpSpPr/>
          <p:nvPr/>
        </p:nvGrpSpPr>
        <p:grpSpPr bwMode="auto">
          <a:xfrm>
            <a:off x="809625" y="1538288"/>
            <a:ext cx="7756525" cy="1163637"/>
            <a:chOff x="454" y="1097"/>
            <a:chExt cx="4886" cy="733"/>
          </a:xfrm>
        </p:grpSpPr>
        <p:graphicFrame>
          <p:nvGraphicFramePr>
            <p:cNvPr id="348381" name="Object 221"/>
            <p:cNvGraphicFramePr>
              <a:graphicFrameLocks noChangeAspect="1"/>
            </p:cNvGraphicFramePr>
            <p:nvPr/>
          </p:nvGraphicFramePr>
          <p:xfrm>
            <a:off x="454" y="1097"/>
            <a:ext cx="4886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505200" imgH="622300" progId="Equation.DSMT4">
                    <p:embed/>
                  </p:oleObj>
                </mc:Choice>
                <mc:Fallback>
                  <p:oleObj name="Equation" r:id="rId7" imgW="3505200" imgH="622300" progId="Equation.DSMT4">
                    <p:embed/>
                    <p:pic>
                      <p:nvPicPr>
                        <p:cNvPr id="0" name="Object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" y="1097"/>
                          <a:ext cx="4886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83" name="Rectangle 223"/>
            <p:cNvSpPr>
              <a:spLocks noChangeArrowheads="1"/>
            </p:cNvSpPr>
            <p:nvPr/>
          </p:nvSpPr>
          <p:spPr bwMode="auto">
            <a:xfrm>
              <a:off x="584" y="1337"/>
              <a:ext cx="1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概率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(</a:t>
              </a: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牌号甲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348384" name="Rectangle 224"/>
            <p:cNvSpPr>
              <a:spLocks noChangeArrowheads="1"/>
            </p:cNvSpPr>
            <p:nvPr/>
          </p:nvSpPr>
          <p:spPr bwMode="auto">
            <a:xfrm>
              <a:off x="579" y="1538"/>
              <a:ext cx="12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概率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(</a:t>
              </a: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牌号乙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348385" name="Rectangle 225"/>
            <p:cNvSpPr>
              <a:spLocks noChangeArrowheads="1"/>
            </p:cNvSpPr>
            <p:nvPr/>
          </p:nvSpPr>
          <p:spPr bwMode="auto">
            <a:xfrm>
              <a:off x="659" y="1122"/>
              <a:ext cx="11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日误差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(</a:t>
              </a: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秒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348388" name="WordArt 228"/>
          <p:cNvSpPr>
            <a:spLocks noChangeArrowheads="1" noChangeShapeType="1" noTextEdit="1"/>
          </p:cNvSpPr>
          <p:nvPr/>
        </p:nvSpPr>
        <p:spPr bwMode="auto">
          <a:xfrm>
            <a:off x="793750" y="3275013"/>
            <a:ext cx="785813" cy="327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grpSp>
        <p:nvGrpSpPr>
          <p:cNvPr id="348390" name="Group 230"/>
          <p:cNvGrpSpPr/>
          <p:nvPr/>
        </p:nvGrpSpPr>
        <p:grpSpPr bwMode="auto">
          <a:xfrm>
            <a:off x="1747838" y="3227391"/>
            <a:ext cx="6428511" cy="523875"/>
            <a:chOff x="1101" y="2017"/>
            <a:chExt cx="3662" cy="330"/>
          </a:xfrm>
        </p:grpSpPr>
        <p:sp>
          <p:nvSpPr>
            <p:cNvPr id="348370" name="Rectangle 210"/>
            <p:cNvSpPr>
              <a:spLocks noChangeArrowheads="1"/>
            </p:cNvSpPr>
            <p:nvPr/>
          </p:nvSpPr>
          <p:spPr bwMode="auto">
            <a:xfrm>
              <a:off x="1101" y="2017"/>
              <a:ext cx="36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设两种手表的走时误差分别为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endParaRPr kumimoji="1" lang="zh-CN" altLang="en-US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48389" name="Object 229"/>
            <p:cNvGraphicFramePr>
              <a:graphicFrameLocks noChangeAspect="1"/>
            </p:cNvGraphicFramePr>
            <p:nvPr/>
          </p:nvGraphicFramePr>
          <p:xfrm>
            <a:off x="3785" y="2085"/>
            <a:ext cx="61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44500" imgH="215900" progId="Equation.DSMT4">
                    <p:embed/>
                  </p:oleObj>
                </mc:Choice>
                <mc:Fallback>
                  <p:oleObj name="Equation" r:id="rId9" imgW="444500" imgH="215900" progId="Equation.DSMT4">
                    <p:embed/>
                    <p:pic>
                      <p:nvPicPr>
                        <p:cNvPr id="0" name="Object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5" y="2085"/>
                          <a:ext cx="61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394" name="Group 234"/>
          <p:cNvGrpSpPr/>
          <p:nvPr/>
        </p:nvGrpSpPr>
        <p:grpSpPr bwMode="auto">
          <a:xfrm>
            <a:off x="833438" y="5726113"/>
            <a:ext cx="2740025" cy="950912"/>
            <a:chOff x="3597" y="3350"/>
            <a:chExt cx="1151" cy="496"/>
          </a:xfrm>
        </p:grpSpPr>
        <p:sp>
          <p:nvSpPr>
            <p:cNvPr id="348378" name="AutoShape 218"/>
            <p:cNvSpPr>
              <a:spLocks noChangeArrowheads="1"/>
            </p:cNvSpPr>
            <p:nvPr/>
          </p:nvSpPr>
          <p:spPr bwMode="auto">
            <a:xfrm>
              <a:off x="3704" y="3350"/>
              <a:ext cx="920" cy="402"/>
            </a:xfrm>
            <a:prstGeom prst="cloudCallout">
              <a:avLst>
                <a:gd name="adj1" fmla="val -70324"/>
                <a:gd name="adj2" fmla="val 91792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529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hlink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48391" name="WordArt 231"/>
            <p:cNvSpPr>
              <a:spLocks noChangeArrowheads="1" noChangeShapeType="1" noTextEdit="1"/>
            </p:cNvSpPr>
            <p:nvPr/>
          </p:nvSpPr>
          <p:spPr bwMode="auto">
            <a:xfrm>
              <a:off x="3597" y="3479"/>
              <a:ext cx="1151" cy="1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000048"/>
                    </a:solidFill>
                    <a:round/>
                  </a:ln>
                  <a:solidFill>
                    <a:srgbClr val="0066FF"/>
                  </a:solidFill>
                  <a:latin typeface="方正姚体" panose="02010601030101010101" charset="-122"/>
                  <a:ea typeface="方正姚体" panose="02010601030101010101" charset="-122"/>
                </a:rPr>
                <a:t>质量是否一样</a:t>
              </a:r>
            </a:p>
          </p:txBody>
        </p:sp>
        <p:sp>
          <p:nvSpPr>
            <p:cNvPr id="348393" name="WordArt 233"/>
            <p:cNvSpPr>
              <a:spLocks noChangeArrowheads="1" noChangeShapeType="1" noTextEdit="1"/>
            </p:cNvSpPr>
            <p:nvPr/>
          </p:nvSpPr>
          <p:spPr bwMode="auto">
            <a:xfrm>
              <a:off x="4145" y="3679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</a:p>
          </p:txBody>
        </p:sp>
      </p:grpSp>
      <p:sp>
        <p:nvSpPr>
          <p:cNvPr id="348397" name="WordArt 237"/>
          <p:cNvSpPr>
            <a:spLocks noChangeArrowheads="1" noChangeShapeType="1" noTextEdit="1"/>
          </p:cNvSpPr>
          <p:nvPr/>
        </p:nvSpPr>
        <p:spPr bwMode="auto">
          <a:xfrm>
            <a:off x="822325" y="11271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48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5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34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5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8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8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8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8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8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8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4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8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8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08" grpId="0"/>
      <p:bldP spid="348369" grpId="0"/>
      <p:bldP spid="348374" grpId="0"/>
      <p:bldP spid="348379" grpId="0" animBg="1"/>
      <p:bldP spid="348388" grpId="0" animBg="1"/>
      <p:bldP spid="3483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7169"/>
          <p:cNvSpPr/>
          <p:nvPr/>
        </p:nvSpPr>
        <p:spPr>
          <a:xfrm>
            <a:off x="890588" y="1819275"/>
            <a:ext cx="7486650" cy="18446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    </a:t>
            </a:r>
            <a:r>
              <a:rPr lang="zh-CN" altLang="en-US" sz="3200" b="1">
                <a:latin typeface="Times New Roman" panose="02020603050405020304" pitchFamily="18" charset="0"/>
              </a:rPr>
              <a:t>为此需要引进另一个数字特征</a:t>
            </a:r>
            <a:r>
              <a:rPr lang="en-US" altLang="zh-CN" sz="3200" b="1">
                <a:latin typeface="Times New Roman" panose="02020603050405020304" pitchFamily="18" charset="0"/>
              </a:rPr>
              <a:t>,</a:t>
            </a:r>
            <a:r>
              <a:rPr lang="zh-CN" altLang="en-US" sz="3200" b="1">
                <a:latin typeface="Times New Roman" panose="02020603050405020304" pitchFamily="18" charset="0"/>
              </a:rPr>
              <a:t>用它来度量随机变量取值在其中心附近的离散程度</a:t>
            </a:r>
            <a:r>
              <a:rPr lang="en-US" altLang="zh-CN" sz="32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171" name="文本框 7170"/>
          <p:cNvSpPr txBox="1"/>
          <p:nvPr/>
        </p:nvSpPr>
        <p:spPr>
          <a:xfrm>
            <a:off x="1042988" y="4005263"/>
            <a:ext cx="7315200" cy="57943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这个数字特征就是我们要介绍的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172" name="矩形 7171"/>
          <p:cNvSpPr/>
          <p:nvPr/>
        </p:nvSpPr>
        <p:spPr>
          <a:xfrm>
            <a:off x="3865563" y="4783138"/>
            <a:ext cx="1427162" cy="57943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3200" b="1">
                <a:latin typeface="Times New Roman" panose="02020603050405020304" pitchFamily="18" charset="0"/>
              </a:rPr>
              <a:t>方差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71" name="Rectangle 19"/>
          <p:cNvSpPr>
            <a:spLocks noChangeArrowheads="1"/>
          </p:cNvSpPr>
          <p:nvPr/>
        </p:nvSpPr>
        <p:spPr bwMode="auto">
          <a:xfrm>
            <a:off x="820738" y="2989263"/>
            <a:ext cx="227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平方偏差</a:t>
            </a:r>
          </a:p>
        </p:txBody>
      </p:sp>
      <p:sp>
        <p:nvSpPr>
          <p:cNvPr id="407574" name="Rectangle 22"/>
          <p:cNvSpPr>
            <a:spLocks noChangeArrowheads="1"/>
          </p:cNvSpPr>
          <p:nvPr/>
        </p:nvSpPr>
        <p:spPr bwMode="auto">
          <a:xfrm>
            <a:off x="796925" y="3803650"/>
            <a:ext cx="374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平方偏差的平均值</a:t>
            </a:r>
          </a:p>
        </p:txBody>
      </p:sp>
      <p:sp>
        <p:nvSpPr>
          <p:cNvPr id="407588" name="WordArt 36"/>
          <p:cNvSpPr>
            <a:spLocks noChangeArrowheads="1" noChangeShapeType="1" noTextEdit="1"/>
          </p:cNvSpPr>
          <p:nvPr/>
        </p:nvSpPr>
        <p:spPr bwMode="auto">
          <a:xfrm>
            <a:off x="2051050" y="595313"/>
            <a:ext cx="5387975" cy="393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从偏离平均值的大小来考虑</a:t>
            </a:r>
          </a:p>
        </p:txBody>
      </p:sp>
      <p:grpSp>
        <p:nvGrpSpPr>
          <p:cNvPr id="407591" name="Group 39"/>
          <p:cNvGrpSpPr/>
          <p:nvPr/>
        </p:nvGrpSpPr>
        <p:grpSpPr bwMode="auto">
          <a:xfrm>
            <a:off x="814388" y="1108075"/>
            <a:ext cx="3465512" cy="519113"/>
            <a:chOff x="593" y="810"/>
            <a:chExt cx="2183" cy="327"/>
          </a:xfrm>
        </p:grpSpPr>
        <p:sp>
          <p:nvSpPr>
            <p:cNvPr id="407568" name="Rectangle 16"/>
            <p:cNvSpPr>
              <a:spLocks noChangeArrowheads="1"/>
            </p:cNvSpPr>
            <p:nvPr/>
          </p:nvSpPr>
          <p:spPr bwMode="auto">
            <a:xfrm>
              <a:off x="593" y="810"/>
              <a:ext cx="21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     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考虑偏差</a:t>
              </a:r>
            </a:p>
          </p:txBody>
        </p:sp>
        <p:graphicFrame>
          <p:nvGraphicFramePr>
            <p:cNvPr id="407590" name="Object 38"/>
            <p:cNvGraphicFramePr>
              <a:graphicFrameLocks noChangeAspect="1"/>
            </p:cNvGraphicFramePr>
            <p:nvPr/>
          </p:nvGraphicFramePr>
          <p:xfrm>
            <a:off x="927" y="862"/>
            <a:ext cx="61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44500" imgH="203200" progId="Equation.DSMT4">
                    <p:embed/>
                  </p:oleObj>
                </mc:Choice>
                <mc:Fallback>
                  <p:oleObj name="Equation" r:id="rId3" imgW="444500" imgH="2032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862"/>
                          <a:ext cx="61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7592" name="Object 40"/>
          <p:cNvGraphicFramePr>
            <a:graphicFrameLocks noChangeAspect="1"/>
          </p:cNvGraphicFramePr>
          <p:nvPr/>
        </p:nvGraphicFramePr>
        <p:xfrm>
          <a:off x="3860800" y="1668463"/>
          <a:ext cx="19875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01700" imgH="241300" progId="Equation.DSMT4">
                  <p:embed/>
                </p:oleObj>
              </mc:Choice>
              <mc:Fallback>
                <p:oleObj name="Equation" r:id="rId5" imgW="901700" imgH="2413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1668463"/>
                        <a:ext cx="19875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604" name="Object 52"/>
          <p:cNvGraphicFramePr>
            <a:graphicFrameLocks noChangeAspect="1"/>
          </p:cNvGraphicFramePr>
          <p:nvPr/>
        </p:nvGraphicFramePr>
        <p:xfrm>
          <a:off x="3821113" y="3378200"/>
          <a:ext cx="20986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52500" imgH="266700" progId="Equation.DSMT4">
                  <p:embed/>
                </p:oleObj>
              </mc:Choice>
              <mc:Fallback>
                <p:oleObj name="Equation" r:id="rId7" imgW="952500" imgH="2667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3378200"/>
                        <a:ext cx="20986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605" name="Object 53"/>
          <p:cNvGraphicFramePr>
            <a:graphicFrameLocks noChangeAspect="1"/>
          </p:cNvGraphicFramePr>
          <p:nvPr/>
        </p:nvGraphicFramePr>
        <p:xfrm>
          <a:off x="3572133" y="4268788"/>
          <a:ext cx="23987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79500" imgH="266700" progId="Equation.DSMT4">
                  <p:embed/>
                </p:oleObj>
              </mc:Choice>
              <mc:Fallback>
                <p:oleObj name="Equation" r:id="rId9" imgW="1079500" imgH="2667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133" y="4268788"/>
                        <a:ext cx="23987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606" name="WordArt 54"/>
          <p:cNvSpPr>
            <a:spLocks noChangeArrowheads="1" noChangeShapeType="1" noTextEdit="1"/>
          </p:cNvSpPr>
          <p:nvPr/>
        </p:nvSpPr>
        <p:spPr bwMode="auto">
          <a:xfrm>
            <a:off x="939800" y="4833938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000048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407610" name="Group 58"/>
          <p:cNvGrpSpPr/>
          <p:nvPr/>
        </p:nvGrpSpPr>
        <p:grpSpPr bwMode="auto">
          <a:xfrm>
            <a:off x="1851025" y="4708525"/>
            <a:ext cx="2341563" cy="525463"/>
            <a:chOff x="534" y="2942"/>
            <a:chExt cx="1475" cy="331"/>
          </a:xfrm>
        </p:grpSpPr>
        <p:sp>
          <p:nvSpPr>
            <p:cNvPr id="407576" name="Rectangle 24"/>
            <p:cNvSpPr>
              <a:spLocks noChangeArrowheads="1"/>
            </p:cNvSpPr>
            <p:nvPr/>
          </p:nvSpPr>
          <p:spPr bwMode="auto">
            <a:xfrm>
              <a:off x="534" y="2942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</a:t>
              </a:r>
            </a:p>
          </p:txBody>
        </p:sp>
        <p:graphicFrame>
          <p:nvGraphicFramePr>
            <p:cNvPr id="407608" name="Object 56"/>
            <p:cNvGraphicFramePr>
              <a:graphicFrameLocks noChangeAspect="1"/>
            </p:cNvGraphicFramePr>
            <p:nvPr/>
          </p:nvGraphicFramePr>
          <p:xfrm>
            <a:off x="816" y="3015"/>
            <a:ext cx="68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95300" imgH="215900" progId="Equation.DSMT4">
                    <p:embed/>
                  </p:oleObj>
                </mc:Choice>
                <mc:Fallback>
                  <p:oleObj name="Equation" r:id="rId11" imgW="495300" imgH="215900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015"/>
                          <a:ext cx="68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609" name="Rectangle 57"/>
            <p:cNvSpPr>
              <a:spLocks noChangeArrowheads="1"/>
            </p:cNvSpPr>
            <p:nvPr/>
          </p:nvSpPr>
          <p:spPr bwMode="auto">
            <a:xfrm>
              <a:off x="1439" y="2943"/>
              <a:ext cx="5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</p:grpSp>
      <p:graphicFrame>
        <p:nvGraphicFramePr>
          <p:cNvPr id="407611" name="Object 59"/>
          <p:cNvGraphicFramePr>
            <a:graphicFrameLocks noChangeAspect="1"/>
          </p:cNvGraphicFramePr>
          <p:nvPr/>
        </p:nvGraphicFramePr>
        <p:xfrm>
          <a:off x="1853259" y="5173191"/>
          <a:ext cx="4699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2367200" imgH="7010400" progId="Equation.DSMT4">
                  <p:embed/>
                </p:oleObj>
              </mc:Choice>
              <mc:Fallback>
                <p:oleObj name="Equation" r:id="rId13" imgW="42367200" imgH="70104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259" y="5173191"/>
                        <a:ext cx="4699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7616" name="Group 64"/>
          <p:cNvGrpSpPr/>
          <p:nvPr/>
        </p:nvGrpSpPr>
        <p:grpSpPr bwMode="auto">
          <a:xfrm>
            <a:off x="99155" y="5778498"/>
            <a:ext cx="9044845" cy="954088"/>
            <a:chOff x="244" y="3664"/>
            <a:chExt cx="5612" cy="601"/>
          </a:xfrm>
        </p:grpSpPr>
        <p:sp>
          <p:nvSpPr>
            <p:cNvPr id="407580" name="Rectangle 28"/>
            <p:cNvSpPr>
              <a:spLocks noChangeArrowheads="1"/>
            </p:cNvSpPr>
            <p:nvPr/>
          </p:nvSpPr>
          <p:spPr bwMode="auto">
            <a:xfrm>
              <a:off x="244" y="3664"/>
              <a:ext cx="561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"/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存在</a:t>
              </a:r>
              <a:r>
                <a:rPr kumimoji="1"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则称     为     的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方差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(variance)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            </a:t>
              </a:r>
              <a:r>
                <a:rPr kumimoji="1"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称为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标准差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(standard deviation)</a:t>
              </a:r>
              <a:r>
                <a:rPr kumimoji="1" lang="en-US" altLang="zh-CN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  <a:endParaRPr kumimoji="1"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07612" name="Object 60"/>
            <p:cNvGraphicFramePr>
              <a:graphicFrameLocks noChangeAspect="1"/>
            </p:cNvGraphicFramePr>
            <p:nvPr/>
          </p:nvGraphicFramePr>
          <p:xfrm>
            <a:off x="1444" y="3719"/>
            <a:ext cx="57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69900" imgH="241300" progId="Equation.DSMT4">
                    <p:embed/>
                  </p:oleObj>
                </mc:Choice>
                <mc:Fallback>
                  <p:oleObj name="Equation" r:id="rId15" imgW="469900" imgH="24130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4" y="3719"/>
                          <a:ext cx="573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13" name="Object 61"/>
            <p:cNvGraphicFramePr>
              <a:graphicFrameLocks noChangeAspect="1"/>
            </p:cNvGraphicFramePr>
            <p:nvPr/>
          </p:nvGraphicFramePr>
          <p:xfrm>
            <a:off x="2171" y="3731"/>
            <a:ext cx="61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44500" imgH="203200" progId="Equation.DSMT4">
                    <p:embed/>
                  </p:oleObj>
                </mc:Choice>
                <mc:Fallback>
                  <p:oleObj name="Equation" r:id="rId17" imgW="444500" imgH="20320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1" y="3731"/>
                          <a:ext cx="613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15" name="Object 63"/>
            <p:cNvGraphicFramePr>
              <a:graphicFrameLocks noChangeAspect="1"/>
            </p:cNvGraphicFramePr>
            <p:nvPr/>
          </p:nvGraphicFramePr>
          <p:xfrm>
            <a:off x="4357" y="3685"/>
            <a:ext cx="81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647700" imgH="266700" progId="Equation.DSMT4">
                    <p:embed/>
                  </p:oleObj>
                </mc:Choice>
                <mc:Fallback>
                  <p:oleObj name="Equation" r:id="rId19" imgW="647700" imgH="2667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" y="3685"/>
                          <a:ext cx="81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32" name="Group 80"/>
          <p:cNvGrpSpPr/>
          <p:nvPr/>
        </p:nvGrpSpPr>
        <p:grpSpPr bwMode="auto">
          <a:xfrm>
            <a:off x="1624013" y="2082800"/>
            <a:ext cx="2239962" cy="831850"/>
            <a:chOff x="919" y="1376"/>
            <a:chExt cx="1411" cy="420"/>
          </a:xfrm>
        </p:grpSpPr>
        <p:sp>
          <p:nvSpPr>
            <p:cNvPr id="407617" name="AutoShape 65"/>
            <p:cNvSpPr>
              <a:spLocks noChangeArrowheads="1"/>
            </p:cNvSpPr>
            <p:nvPr/>
          </p:nvSpPr>
          <p:spPr bwMode="auto">
            <a:xfrm>
              <a:off x="919" y="1376"/>
              <a:ext cx="1411" cy="420"/>
            </a:xfrm>
            <a:prstGeom prst="wedgeRectCallout">
              <a:avLst>
                <a:gd name="adj1" fmla="val 49435"/>
                <a:gd name="adj2" fmla="val -89287"/>
              </a:avLst>
            </a:prstGeom>
            <a:solidFill>
              <a:srgbClr val="008000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07618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1006" y="1432"/>
              <a:ext cx="1231" cy="3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偏差越小</a:t>
              </a:r>
              <a:r>
                <a:rPr lang="en-US" altLang="zh-CN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,</a:t>
              </a:r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说明</a:t>
              </a:r>
            </a:p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质量越稳定</a:t>
              </a:r>
            </a:p>
          </p:txBody>
        </p:sp>
      </p:grpSp>
      <p:sp>
        <p:nvSpPr>
          <p:cNvPr id="407620" name="Oval 68"/>
          <p:cNvSpPr>
            <a:spLocks noChangeArrowheads="1"/>
          </p:cNvSpPr>
          <p:nvPr/>
        </p:nvSpPr>
        <p:spPr bwMode="auto">
          <a:xfrm>
            <a:off x="3721100" y="1511300"/>
            <a:ext cx="2120900" cy="685800"/>
          </a:xfrm>
          <a:prstGeom prst="ellipse">
            <a:avLst/>
          </a:prstGeom>
          <a:noFill/>
          <a:ln w="28575" algn="ctr">
            <a:solidFill>
              <a:srgbClr val="000048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07628" name="Group 76"/>
          <p:cNvGrpSpPr/>
          <p:nvPr/>
        </p:nvGrpSpPr>
        <p:grpSpPr bwMode="auto">
          <a:xfrm>
            <a:off x="5621338" y="2206625"/>
            <a:ext cx="2925762" cy="755650"/>
            <a:chOff x="3501" y="1486"/>
            <a:chExt cx="1403" cy="364"/>
          </a:xfrm>
        </p:grpSpPr>
        <p:sp>
          <p:nvSpPr>
            <p:cNvPr id="407595" name="AutoShape 43"/>
            <p:cNvSpPr>
              <a:spLocks noChangeArrowheads="1"/>
            </p:cNvSpPr>
            <p:nvPr/>
          </p:nvSpPr>
          <p:spPr bwMode="auto">
            <a:xfrm>
              <a:off x="3501" y="1486"/>
              <a:ext cx="1403" cy="364"/>
            </a:xfrm>
            <a:prstGeom prst="wedgeRectCallout">
              <a:avLst>
                <a:gd name="adj1" fmla="val -45222"/>
                <a:gd name="adj2" fmla="val -104120"/>
              </a:avLst>
            </a:prstGeom>
            <a:solidFill>
              <a:srgbClr val="000099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07597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3605" y="1583"/>
              <a:ext cx="1231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绝对值运算不方便</a:t>
              </a:r>
            </a:p>
          </p:txBody>
        </p:sp>
      </p:grpSp>
      <p:sp>
        <p:nvSpPr>
          <p:cNvPr id="407629" name="Oval 77"/>
          <p:cNvSpPr>
            <a:spLocks noChangeArrowheads="1"/>
          </p:cNvSpPr>
          <p:nvPr/>
        </p:nvSpPr>
        <p:spPr bwMode="auto">
          <a:xfrm>
            <a:off x="3735388" y="3252788"/>
            <a:ext cx="2120900" cy="685800"/>
          </a:xfrm>
          <a:prstGeom prst="ellipse">
            <a:avLst/>
          </a:prstGeom>
          <a:noFill/>
          <a:ln w="28575" algn="ctr">
            <a:solidFill>
              <a:srgbClr val="000048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07631" name="Group 79"/>
          <p:cNvGrpSpPr/>
          <p:nvPr/>
        </p:nvGrpSpPr>
        <p:grpSpPr bwMode="auto">
          <a:xfrm>
            <a:off x="6423025" y="3313113"/>
            <a:ext cx="2720975" cy="628650"/>
            <a:chOff x="4022" y="2143"/>
            <a:chExt cx="1411" cy="308"/>
          </a:xfrm>
        </p:grpSpPr>
        <p:sp>
          <p:nvSpPr>
            <p:cNvPr id="407599" name="AutoShape 47"/>
            <p:cNvSpPr>
              <a:spLocks noChangeArrowheads="1"/>
            </p:cNvSpPr>
            <p:nvPr/>
          </p:nvSpPr>
          <p:spPr bwMode="auto">
            <a:xfrm>
              <a:off x="4022" y="2143"/>
              <a:ext cx="1411" cy="308"/>
            </a:xfrm>
            <a:prstGeom prst="wedgeRectCallout">
              <a:avLst>
                <a:gd name="adj1" fmla="val -73032"/>
                <a:gd name="adj2" fmla="val -20454"/>
              </a:avLst>
            </a:prstGeom>
            <a:solidFill>
              <a:srgbClr val="008000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407603" name="Group 51"/>
            <p:cNvGrpSpPr/>
            <p:nvPr/>
          </p:nvGrpSpPr>
          <p:grpSpPr bwMode="auto">
            <a:xfrm>
              <a:off x="4062" y="2224"/>
              <a:ext cx="1304" cy="156"/>
              <a:chOff x="3886" y="1840"/>
              <a:chExt cx="1304" cy="156"/>
            </a:xfrm>
          </p:grpSpPr>
          <p:sp>
            <p:nvSpPr>
              <p:cNvPr id="407601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86" y="1840"/>
                <a:ext cx="1015" cy="1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0066CC"/>
                        </a:gs>
                        <a:gs pos="50000">
                          <a:srgbClr val="FFFFFF"/>
                        </a:gs>
                        <a:gs pos="100000">
                          <a:srgbClr val="0066CC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隶书" panose="02010509060101010101" charset="-122"/>
                    <a:ea typeface="隶书" panose="02010509060101010101" charset="-122"/>
                  </a:rPr>
                  <a:t>平方偏差仍是</a:t>
                </a:r>
              </a:p>
            </p:txBody>
          </p:sp>
          <p:sp>
            <p:nvSpPr>
              <p:cNvPr id="407602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35" y="1865"/>
                <a:ext cx="255" cy="11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 err="1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0066CC"/>
                        </a:gs>
                        <a:gs pos="50000">
                          <a:srgbClr val="FFFFFF"/>
                        </a:gs>
                        <a:gs pos="100000">
                          <a:srgbClr val="0066CC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r.v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407638" name="Group 86"/>
          <p:cNvGrpSpPr/>
          <p:nvPr/>
        </p:nvGrpSpPr>
        <p:grpSpPr bwMode="auto">
          <a:xfrm>
            <a:off x="5935663" y="4154488"/>
            <a:ext cx="3208337" cy="1096962"/>
            <a:chOff x="3935" y="2752"/>
            <a:chExt cx="1627" cy="508"/>
          </a:xfrm>
        </p:grpSpPr>
        <p:sp>
          <p:nvSpPr>
            <p:cNvPr id="407634" name="AutoShape 82"/>
            <p:cNvSpPr>
              <a:spLocks noChangeArrowheads="1"/>
            </p:cNvSpPr>
            <p:nvPr/>
          </p:nvSpPr>
          <p:spPr bwMode="auto">
            <a:xfrm>
              <a:off x="3935" y="2752"/>
              <a:ext cx="1627" cy="508"/>
            </a:xfrm>
            <a:prstGeom prst="wedgeRectCallout">
              <a:avLst>
                <a:gd name="adj1" fmla="val -65551"/>
                <a:gd name="adj2" fmla="val 56102"/>
              </a:avLst>
            </a:prstGeom>
            <a:solidFill>
              <a:srgbClr val="000099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07636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4031" y="2841"/>
              <a:ext cx="1447" cy="3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FF"/>
                      </a:gs>
                      <a:gs pos="100000">
                        <a:srgbClr val="FF33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方差反映了    </a:t>
              </a:r>
            </a:p>
            <a:p>
              <a:pPr algn="ctr"/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FF"/>
                      </a:gs>
                      <a:gs pos="100000">
                        <a:srgbClr val="FF33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偏离平均值的平均大小</a:t>
              </a:r>
            </a:p>
          </p:txBody>
        </p:sp>
        <p:sp>
          <p:nvSpPr>
            <p:cNvPr id="407637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5016" y="2866"/>
              <a:ext cx="243" cy="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err="1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r.v</a:t>
              </a:r>
              <a:endPara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407639" name="Freeform 87"/>
          <p:cNvSpPr/>
          <p:nvPr/>
        </p:nvSpPr>
        <p:spPr bwMode="auto">
          <a:xfrm>
            <a:off x="4418013" y="5713413"/>
            <a:ext cx="2082147" cy="45719"/>
          </a:xfrm>
          <a:custGeom>
            <a:avLst/>
            <a:gdLst>
              <a:gd name="T0" fmla="*/ 0 w 1864"/>
              <a:gd name="T1" fmla="*/ 41 h 41"/>
              <a:gd name="T2" fmla="*/ 112 w 1864"/>
              <a:gd name="T3" fmla="*/ 17 h 41"/>
              <a:gd name="T4" fmla="*/ 592 w 1864"/>
              <a:gd name="T5" fmla="*/ 1 h 41"/>
              <a:gd name="T6" fmla="*/ 1160 w 1864"/>
              <a:gd name="T7" fmla="*/ 17 h 41"/>
              <a:gd name="T8" fmla="*/ 1640 w 1864"/>
              <a:gd name="T9" fmla="*/ 1 h 41"/>
              <a:gd name="T10" fmla="*/ 1864 w 1864"/>
              <a:gd name="T11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4" h="41">
                <a:moveTo>
                  <a:pt x="0" y="41"/>
                </a:moveTo>
                <a:cubicBezTo>
                  <a:pt x="6" y="32"/>
                  <a:pt x="13" y="24"/>
                  <a:pt x="112" y="17"/>
                </a:cubicBezTo>
                <a:cubicBezTo>
                  <a:pt x="211" y="10"/>
                  <a:pt x="417" y="1"/>
                  <a:pt x="592" y="1"/>
                </a:cubicBezTo>
                <a:cubicBezTo>
                  <a:pt x="767" y="1"/>
                  <a:pt x="985" y="17"/>
                  <a:pt x="1160" y="17"/>
                </a:cubicBezTo>
                <a:cubicBezTo>
                  <a:pt x="1335" y="17"/>
                  <a:pt x="1523" y="2"/>
                  <a:pt x="1640" y="1"/>
                </a:cubicBezTo>
                <a:cubicBezTo>
                  <a:pt x="1757" y="0"/>
                  <a:pt x="1825" y="8"/>
                  <a:pt x="1864" y="9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7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7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7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7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7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7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7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7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7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7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7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7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7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7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0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7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7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0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7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7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0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8" dur="1000"/>
                                        <p:tgtEl>
                                          <p:spTgt spid="40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07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7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07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07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07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07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407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71" grpId="0"/>
      <p:bldP spid="407574" grpId="0"/>
      <p:bldP spid="407588" grpId="0" animBg="1"/>
      <p:bldP spid="407606" grpId="0" animBg="1"/>
      <p:bldP spid="407620" grpId="0" animBg="1"/>
      <p:bldP spid="407629" grpId="0" animBg="1"/>
      <p:bldP spid="407629" grpId="1" animBg="1"/>
      <p:bldP spid="4076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12700" y="1951990"/>
            <a:ext cx="506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试评估两人的射击技术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1302823" y="2516188"/>
            <a:ext cx="3695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先计算数学期望</a:t>
            </a:r>
          </a:p>
        </p:txBody>
      </p:sp>
      <p:sp>
        <p:nvSpPr>
          <p:cNvPr id="406555" name="Rectangle 27"/>
          <p:cNvSpPr>
            <a:spLocks noChangeArrowheads="1"/>
          </p:cNvSpPr>
          <p:nvPr/>
        </p:nvSpPr>
        <p:spPr bwMode="auto">
          <a:xfrm>
            <a:off x="-12700" y="5799138"/>
            <a:ext cx="835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可见甲的射击水平比乙略好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且甲的技术比乙要稳定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6557" name="Rectangle 29"/>
          <p:cNvSpPr>
            <a:spLocks noChangeArrowheads="1"/>
          </p:cNvSpPr>
          <p:nvPr/>
        </p:nvSpPr>
        <p:spPr bwMode="auto">
          <a:xfrm>
            <a:off x="685800" y="3705225"/>
            <a:ext cx="982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又</a:t>
            </a:r>
          </a:p>
        </p:txBody>
      </p:sp>
      <p:sp>
        <p:nvSpPr>
          <p:cNvPr id="406559" name="WordArt 31"/>
          <p:cNvSpPr>
            <a:spLocks noChangeArrowheads="1" noChangeShapeType="1" noTextEdit="1"/>
          </p:cNvSpPr>
          <p:nvPr/>
        </p:nvSpPr>
        <p:spPr bwMode="auto">
          <a:xfrm>
            <a:off x="740848" y="26304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000099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06560" name="WordArt 32"/>
          <p:cNvSpPr>
            <a:spLocks noChangeArrowheads="1" noChangeShapeType="1" noTextEdit="1"/>
          </p:cNvSpPr>
          <p:nvPr/>
        </p:nvSpPr>
        <p:spPr bwMode="auto">
          <a:xfrm>
            <a:off x="644912" y="6953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000099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406561" name="Object 33"/>
          <p:cNvGraphicFramePr>
            <a:graphicFrameLocks noChangeAspect="1"/>
          </p:cNvGraphicFramePr>
          <p:nvPr/>
        </p:nvGraphicFramePr>
        <p:xfrm>
          <a:off x="1373188" y="1119188"/>
          <a:ext cx="71215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13100" imgH="469900" progId="Equation.DSMT4">
                  <p:embed/>
                </p:oleObj>
              </mc:Choice>
              <mc:Fallback>
                <p:oleObj name="Equation" r:id="rId2" imgW="3213100" imgH="4699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1119188"/>
                        <a:ext cx="71215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6563" name="Group 35"/>
          <p:cNvGrpSpPr/>
          <p:nvPr/>
        </p:nvGrpSpPr>
        <p:grpSpPr bwMode="auto">
          <a:xfrm>
            <a:off x="1194187" y="585788"/>
            <a:ext cx="8026400" cy="523875"/>
            <a:chOff x="480" y="561"/>
            <a:chExt cx="5056" cy="330"/>
          </a:xfrm>
        </p:grpSpPr>
        <p:sp>
          <p:nvSpPr>
            <p:cNvPr id="406530" name="Rectangle 2"/>
            <p:cNvSpPr>
              <a:spLocks noChangeArrowheads="1"/>
            </p:cNvSpPr>
            <p:nvPr/>
          </p:nvSpPr>
          <p:spPr bwMode="auto">
            <a:xfrm>
              <a:off x="480" y="561"/>
              <a:ext cx="50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设甲、乙两射手击中环数分别为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频率函数为</a:t>
              </a:r>
            </a:p>
          </p:txBody>
        </p:sp>
        <p:graphicFrame>
          <p:nvGraphicFramePr>
            <p:cNvPr id="406562" name="Object 34"/>
            <p:cNvGraphicFramePr>
              <a:graphicFrameLocks noChangeAspect="1"/>
            </p:cNvGraphicFramePr>
            <p:nvPr/>
          </p:nvGraphicFramePr>
          <p:xfrm>
            <a:off x="3666" y="615"/>
            <a:ext cx="61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44500" imgH="215900" progId="Equation.DSMT4">
                    <p:embed/>
                  </p:oleObj>
                </mc:Choice>
                <mc:Fallback>
                  <p:oleObj name="Equation" r:id="rId4" imgW="444500" imgH="2159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6" y="615"/>
                          <a:ext cx="613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6564" name="Object 36"/>
          <p:cNvGraphicFramePr>
            <a:graphicFrameLocks noChangeAspect="1"/>
          </p:cNvGraphicFramePr>
          <p:nvPr/>
        </p:nvGraphicFramePr>
        <p:xfrm>
          <a:off x="2058988" y="3030538"/>
          <a:ext cx="55864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84500" imgH="241300" progId="Equation.DSMT4">
                  <p:embed/>
                </p:oleObj>
              </mc:Choice>
              <mc:Fallback>
                <p:oleObj name="Equation" r:id="rId6" imgW="2984500" imgH="2413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3030538"/>
                        <a:ext cx="558641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65" name="Object 37"/>
          <p:cNvGraphicFramePr>
            <a:graphicFrameLocks noChangeAspect="1"/>
          </p:cNvGraphicFramePr>
          <p:nvPr/>
        </p:nvGraphicFramePr>
        <p:xfrm>
          <a:off x="2054225" y="3438525"/>
          <a:ext cx="55880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46400" imgH="241300" progId="Equation.DSMT4">
                  <p:embed/>
                </p:oleObj>
              </mc:Choice>
              <mc:Fallback>
                <p:oleObj name="Equation" r:id="rId8" imgW="2946400" imgH="2413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3438525"/>
                        <a:ext cx="55880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66" name="Object 38"/>
          <p:cNvGraphicFramePr>
            <a:graphicFrameLocks noChangeAspect="1"/>
          </p:cNvGraphicFramePr>
          <p:nvPr/>
        </p:nvGraphicFramePr>
        <p:xfrm>
          <a:off x="1377950" y="4105275"/>
          <a:ext cx="68659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25900" imgH="266700" progId="Equation.DSMT4">
                  <p:embed/>
                </p:oleObj>
              </mc:Choice>
              <mc:Fallback>
                <p:oleObj name="Equation" r:id="rId10" imgW="4025900" imgH="2667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4105275"/>
                        <a:ext cx="68659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67" name="Object 39"/>
          <p:cNvGraphicFramePr>
            <a:graphicFrameLocks noChangeAspect="1"/>
          </p:cNvGraphicFramePr>
          <p:nvPr/>
        </p:nvGraphicFramePr>
        <p:xfrm>
          <a:off x="1357313" y="4970463"/>
          <a:ext cx="68087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00500" imgH="266700" progId="Equation.DSMT4">
                  <p:embed/>
                </p:oleObj>
              </mc:Choice>
              <mc:Fallback>
                <p:oleObj name="Equation" r:id="rId12" imgW="4000500" imgH="2667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970463"/>
                        <a:ext cx="68087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68" name="Object 40"/>
          <p:cNvGraphicFramePr>
            <a:graphicFrameLocks noChangeAspect="1"/>
          </p:cNvGraphicFramePr>
          <p:nvPr/>
        </p:nvGraphicFramePr>
        <p:xfrm>
          <a:off x="2195513" y="4600575"/>
          <a:ext cx="8366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95300" imgH="203200" progId="Equation.DSMT4">
                  <p:embed/>
                </p:oleObj>
              </mc:Choice>
              <mc:Fallback>
                <p:oleObj name="Equation" r:id="rId14" imgW="495300" imgH="2032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600575"/>
                        <a:ext cx="83661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69" name="Object 41"/>
          <p:cNvGraphicFramePr>
            <a:graphicFrameLocks noChangeAspect="1"/>
          </p:cNvGraphicFramePr>
          <p:nvPr/>
        </p:nvGraphicFramePr>
        <p:xfrm>
          <a:off x="2184400" y="5478463"/>
          <a:ext cx="8651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08000" imgH="203200" progId="Equation.DSMT4">
                  <p:embed/>
                </p:oleObj>
              </mc:Choice>
              <mc:Fallback>
                <p:oleObj name="Equation" r:id="rId16" imgW="508000" imgH="2032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5478463"/>
                        <a:ext cx="8651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6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6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40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6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6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99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6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6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6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6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6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6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6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6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6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6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44" grpId="0"/>
      <p:bldP spid="406536" grpId="0"/>
      <p:bldP spid="406555" grpId="0"/>
      <p:bldP spid="406557" grpId="0"/>
      <p:bldP spid="406559" grpId="0" animBg="1"/>
      <p:bldP spid="4065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90" name="Rectangle 14"/>
          <p:cNvSpPr>
            <a:spLocks noChangeArrowheads="1"/>
          </p:cNvSpPr>
          <p:nvPr/>
        </p:nvSpPr>
        <p:spPr bwMode="auto">
          <a:xfrm>
            <a:off x="3733800" y="990600"/>
            <a:ext cx="2778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r.v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的平均值</a:t>
            </a:r>
          </a:p>
        </p:txBody>
      </p:sp>
      <p:pic>
        <p:nvPicPr>
          <p:cNvPr id="408598" name="Picture 22" descr="BD2129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570822">
            <a:off x="974725" y="704850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8605" name="Rectangle 29"/>
          <p:cNvSpPr>
            <a:spLocks noChangeArrowheads="1"/>
          </p:cNvSpPr>
          <p:nvPr/>
        </p:nvSpPr>
        <p:spPr bwMode="auto">
          <a:xfrm>
            <a:off x="3733800" y="1419225"/>
            <a:ext cx="5038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r.v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平均值的平均偏离程度</a:t>
            </a:r>
          </a:p>
        </p:txBody>
      </p:sp>
      <p:pic>
        <p:nvPicPr>
          <p:cNvPr id="408607" name="Picture 31" descr="BD2129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570822">
            <a:off x="976313" y="2090738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8622" name="Rectangle 46"/>
          <p:cNvSpPr>
            <a:spLocks noChangeArrowheads="1"/>
          </p:cNvSpPr>
          <p:nvPr/>
        </p:nvSpPr>
        <p:spPr bwMode="auto">
          <a:xfrm>
            <a:off x="5646177" y="2809875"/>
            <a:ext cx="1458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则有</a:t>
            </a:r>
          </a:p>
        </p:txBody>
      </p:sp>
      <p:sp>
        <p:nvSpPr>
          <p:cNvPr id="408630" name="WordArt 54"/>
          <p:cNvSpPr>
            <a:spLocks noChangeArrowheads="1" noChangeShapeType="1" noTextEdit="1"/>
          </p:cNvSpPr>
          <p:nvPr/>
        </p:nvSpPr>
        <p:spPr bwMode="auto">
          <a:xfrm>
            <a:off x="1492250" y="611188"/>
            <a:ext cx="1566863" cy="3762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000048"/>
                  </a:solidFill>
                  <a:round/>
                </a:ln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实际意义</a:t>
            </a:r>
          </a:p>
        </p:txBody>
      </p:sp>
      <p:sp>
        <p:nvSpPr>
          <p:cNvPr id="408632" name="WordArt 56"/>
          <p:cNvSpPr>
            <a:spLocks noChangeArrowheads="1" noChangeShapeType="1" noTextEdit="1"/>
          </p:cNvSpPr>
          <p:nvPr/>
        </p:nvSpPr>
        <p:spPr bwMode="auto">
          <a:xfrm>
            <a:off x="1381125" y="1066800"/>
            <a:ext cx="1619250" cy="3651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FF9933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数学期望 </a:t>
            </a:r>
          </a:p>
        </p:txBody>
      </p:sp>
      <p:sp>
        <p:nvSpPr>
          <p:cNvPr id="408633" name="Line 57"/>
          <p:cNvSpPr>
            <a:spLocks noChangeShapeType="1"/>
          </p:cNvSpPr>
          <p:nvPr/>
        </p:nvSpPr>
        <p:spPr bwMode="auto">
          <a:xfrm>
            <a:off x="2933700" y="1295400"/>
            <a:ext cx="73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8634" name="WordArt 58"/>
          <p:cNvSpPr>
            <a:spLocks noChangeArrowheads="1" noChangeShapeType="1" noTextEdit="1"/>
          </p:cNvSpPr>
          <p:nvPr/>
        </p:nvSpPr>
        <p:spPr bwMode="auto">
          <a:xfrm>
            <a:off x="1344613" y="1536700"/>
            <a:ext cx="1447800" cy="315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FF9933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方    差</a:t>
            </a:r>
          </a:p>
        </p:txBody>
      </p:sp>
      <p:sp>
        <p:nvSpPr>
          <p:cNvPr id="408635" name="Line 59"/>
          <p:cNvSpPr>
            <a:spLocks noChangeShapeType="1"/>
          </p:cNvSpPr>
          <p:nvPr/>
        </p:nvSpPr>
        <p:spPr bwMode="auto">
          <a:xfrm>
            <a:off x="2935288" y="1728788"/>
            <a:ext cx="73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8636" name="WordArt 60"/>
          <p:cNvSpPr>
            <a:spLocks noChangeArrowheads="1" noChangeShapeType="1" noTextEdit="1"/>
          </p:cNvSpPr>
          <p:nvPr/>
        </p:nvSpPr>
        <p:spPr bwMode="auto">
          <a:xfrm>
            <a:off x="1468438" y="2033588"/>
            <a:ext cx="1784350" cy="3524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000048"/>
                  </a:solidFill>
                  <a:round/>
                </a:ln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方差的计算</a:t>
            </a:r>
          </a:p>
        </p:txBody>
      </p:sp>
      <p:graphicFrame>
        <p:nvGraphicFramePr>
          <p:cNvPr id="408638" name="Object 62"/>
          <p:cNvGraphicFramePr>
            <a:graphicFrameLocks noChangeAspect="1"/>
          </p:cNvGraphicFramePr>
          <p:nvPr/>
        </p:nvGraphicFramePr>
        <p:xfrm>
          <a:off x="2622550" y="2416175"/>
          <a:ext cx="33480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400" imgH="266700" progId="Equation.DSMT4">
                  <p:embed/>
                </p:oleObj>
              </mc:Choice>
              <mc:Fallback>
                <p:oleObj name="Equation" r:id="rId3" imgW="1676400" imgH="2667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2416175"/>
                        <a:ext cx="33480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8641" name="Group 65"/>
          <p:cNvGrpSpPr/>
          <p:nvPr/>
        </p:nvGrpSpPr>
        <p:grpSpPr bwMode="auto">
          <a:xfrm>
            <a:off x="93663" y="2819400"/>
            <a:ext cx="5927725" cy="533400"/>
            <a:chOff x="171" y="2056"/>
            <a:chExt cx="3734" cy="336"/>
          </a:xfrm>
        </p:grpSpPr>
        <p:sp>
          <p:nvSpPr>
            <p:cNvPr id="408619" name="Rectangle 43"/>
            <p:cNvSpPr>
              <a:spLocks noChangeArrowheads="1"/>
            </p:cNvSpPr>
            <p:nvPr/>
          </p:nvSpPr>
          <p:spPr bwMode="auto">
            <a:xfrm>
              <a:off x="171" y="2056"/>
              <a:ext cx="8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视为</a:t>
              </a:r>
            </a:p>
          </p:txBody>
        </p:sp>
        <p:graphicFrame>
          <p:nvGraphicFramePr>
            <p:cNvPr id="408639" name="Object 63"/>
            <p:cNvGraphicFramePr>
              <a:graphicFrameLocks noChangeAspect="1"/>
            </p:cNvGraphicFramePr>
            <p:nvPr/>
          </p:nvGraphicFramePr>
          <p:xfrm>
            <a:off x="656" y="2075"/>
            <a:ext cx="189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511300" imgH="266700" progId="Equation.DSMT4">
                    <p:embed/>
                  </p:oleObj>
                </mc:Choice>
                <mc:Fallback>
                  <p:oleObj name="Equation" r:id="rId5" imgW="1511300" imgH="2667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" y="2075"/>
                          <a:ext cx="189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8640" name="Rectangle 64"/>
            <p:cNvSpPr>
              <a:spLocks noChangeArrowheads="1"/>
            </p:cNvSpPr>
            <p:nvPr/>
          </p:nvSpPr>
          <p:spPr bwMode="auto">
            <a:xfrm>
              <a:off x="2428" y="2057"/>
              <a:ext cx="14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的数学期望</a:t>
              </a:r>
            </a:p>
          </p:txBody>
        </p:sp>
      </p:grpSp>
      <p:sp>
        <p:nvSpPr>
          <p:cNvPr id="408642" name="WordArt 66"/>
          <p:cNvSpPr>
            <a:spLocks noChangeArrowheads="1" noChangeShapeType="1" noTextEdit="1"/>
          </p:cNvSpPr>
          <p:nvPr/>
        </p:nvSpPr>
        <p:spPr bwMode="auto">
          <a:xfrm>
            <a:off x="971550" y="34067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48"/>
                  </a:solidFill>
                  <a:round/>
                </a:ln>
                <a:solidFill>
                  <a:srgbClr val="0066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08643" name="WordArt 67"/>
          <p:cNvSpPr>
            <a:spLocks noChangeArrowheads="1" noChangeShapeType="1" noTextEdit="1"/>
          </p:cNvSpPr>
          <p:nvPr/>
        </p:nvSpPr>
        <p:spPr bwMode="auto">
          <a:xfrm>
            <a:off x="965200" y="50355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48"/>
                  </a:solidFill>
                  <a:round/>
                </a:ln>
                <a:solidFill>
                  <a:srgbClr val="0066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408644" name="Rectangle 68"/>
          <p:cNvSpPr>
            <a:spLocks noChangeArrowheads="1"/>
          </p:cNvSpPr>
          <p:nvPr/>
        </p:nvSpPr>
        <p:spPr bwMode="auto">
          <a:xfrm>
            <a:off x="852488" y="3957638"/>
            <a:ext cx="10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则</a:t>
            </a:r>
          </a:p>
        </p:txBody>
      </p:sp>
      <p:grpSp>
        <p:nvGrpSpPr>
          <p:cNvPr id="408646" name="Group 70"/>
          <p:cNvGrpSpPr/>
          <p:nvPr/>
        </p:nvGrpSpPr>
        <p:grpSpPr bwMode="auto">
          <a:xfrm>
            <a:off x="1536700" y="3282950"/>
            <a:ext cx="3213100" cy="519113"/>
            <a:chOff x="328" y="2580"/>
            <a:chExt cx="2024" cy="327"/>
          </a:xfrm>
        </p:grpSpPr>
        <p:sp>
          <p:nvSpPr>
            <p:cNvPr id="408608" name="Rectangle 32"/>
            <p:cNvSpPr>
              <a:spLocks noChangeArrowheads="1"/>
            </p:cNvSpPr>
            <p:nvPr/>
          </p:nvSpPr>
          <p:spPr bwMode="auto">
            <a:xfrm>
              <a:off x="328" y="2580"/>
              <a:ext cx="2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设  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的频率函数为</a:t>
              </a:r>
            </a:p>
          </p:txBody>
        </p:sp>
        <p:graphicFrame>
          <p:nvGraphicFramePr>
            <p:cNvPr id="408645" name="Object 69"/>
            <p:cNvGraphicFramePr>
              <a:graphicFrameLocks noChangeAspect="1"/>
            </p:cNvGraphicFramePr>
            <p:nvPr/>
          </p:nvGraphicFramePr>
          <p:xfrm>
            <a:off x="585" y="2644"/>
            <a:ext cx="27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5900" imgH="190500" progId="Equation.DSMT4">
                    <p:embed/>
                  </p:oleObj>
                </mc:Choice>
                <mc:Fallback>
                  <p:oleObj name="Equation" r:id="rId7" imgW="215900" imgH="19050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" y="2644"/>
                          <a:ext cx="27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8647" name="Object 71"/>
          <p:cNvGraphicFramePr>
            <a:graphicFrameLocks noChangeAspect="1"/>
          </p:cNvGraphicFramePr>
          <p:nvPr/>
        </p:nvGraphicFramePr>
        <p:xfrm>
          <a:off x="2576513" y="3740150"/>
          <a:ext cx="39544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81200" imgH="254000" progId="Equation.DSMT4">
                  <p:embed/>
                </p:oleObj>
              </mc:Choice>
              <mc:Fallback>
                <p:oleObj name="Equation" r:id="rId9" imgW="1981200" imgH="25400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3740150"/>
                        <a:ext cx="39544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648" name="Object 72"/>
          <p:cNvGraphicFramePr>
            <a:graphicFrameLocks noChangeAspect="1"/>
          </p:cNvGraphicFramePr>
          <p:nvPr/>
        </p:nvGraphicFramePr>
        <p:xfrm>
          <a:off x="2579688" y="4187825"/>
          <a:ext cx="36925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70100" imgH="457200" progId="Equation.DSMT4">
                  <p:embed/>
                </p:oleObj>
              </mc:Choice>
              <mc:Fallback>
                <p:oleObj name="Equation" r:id="rId11" imgW="2070100" imgH="4572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4187825"/>
                        <a:ext cx="36925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8653" name="Group 77"/>
          <p:cNvGrpSpPr/>
          <p:nvPr/>
        </p:nvGrpSpPr>
        <p:grpSpPr bwMode="auto">
          <a:xfrm>
            <a:off x="1487488" y="4922838"/>
            <a:ext cx="5346700" cy="519112"/>
            <a:chOff x="937" y="3173"/>
            <a:chExt cx="3368" cy="327"/>
          </a:xfrm>
        </p:grpSpPr>
        <p:sp>
          <p:nvSpPr>
            <p:cNvPr id="408650" name="Rectangle 74"/>
            <p:cNvSpPr>
              <a:spLocks noChangeArrowheads="1"/>
            </p:cNvSpPr>
            <p:nvPr/>
          </p:nvSpPr>
          <p:spPr bwMode="auto">
            <a:xfrm>
              <a:off x="937" y="3173"/>
              <a:ext cx="33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的概率密度为     则</a:t>
              </a:r>
            </a:p>
          </p:txBody>
        </p:sp>
        <p:graphicFrame>
          <p:nvGraphicFramePr>
            <p:cNvPr id="408651" name="Object 75"/>
            <p:cNvGraphicFramePr>
              <a:graphicFrameLocks noChangeAspect="1"/>
            </p:cNvGraphicFramePr>
            <p:nvPr/>
          </p:nvGraphicFramePr>
          <p:xfrm>
            <a:off x="1205" y="3230"/>
            <a:ext cx="27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15900" imgH="190500" progId="Equation.DSMT4">
                    <p:embed/>
                  </p:oleObj>
                </mc:Choice>
                <mc:Fallback>
                  <p:oleObj name="Equation" r:id="rId13" imgW="215900" imgH="19050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3230"/>
                          <a:ext cx="27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8652" name="Object 76"/>
            <p:cNvGraphicFramePr>
              <a:graphicFrameLocks noChangeAspect="1"/>
            </p:cNvGraphicFramePr>
            <p:nvPr/>
          </p:nvGraphicFramePr>
          <p:xfrm>
            <a:off x="2813" y="3209"/>
            <a:ext cx="57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229600" imgH="4267200" progId="Equation.DSMT4">
                    <p:embed/>
                  </p:oleObj>
                </mc:Choice>
                <mc:Fallback>
                  <p:oleObj name="Equation" r:id="rId15" imgW="8229600" imgH="42672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3" y="3209"/>
                          <a:ext cx="57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8654" name="Object 78"/>
          <p:cNvGraphicFramePr>
            <a:graphicFrameLocks noChangeAspect="1"/>
          </p:cNvGraphicFramePr>
          <p:nvPr/>
        </p:nvGraphicFramePr>
        <p:xfrm>
          <a:off x="2439988" y="5343525"/>
          <a:ext cx="40274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247900" imgH="317500" progId="Equation.DSMT4">
                  <p:embed/>
                </p:oleObj>
              </mc:Choice>
              <mc:Fallback>
                <p:oleObj name="Equation" r:id="rId17" imgW="2247900" imgH="31750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5343525"/>
                        <a:ext cx="40274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8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85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8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8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8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8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8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8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8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8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"/>
                                        <p:tgtEl>
                                          <p:spTgt spid="40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8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8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8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8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8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8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75"/>
                                        <p:tgtEl>
                                          <p:spTgt spid="40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8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86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8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8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8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8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8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8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0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75"/>
                                        <p:tgtEl>
                                          <p:spTgt spid="40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0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8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08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8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0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3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8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8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8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8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0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8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08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90" grpId="0" autoUpdateAnimBg="0"/>
      <p:bldP spid="408605" grpId="0" autoUpdateAnimBg="0"/>
      <p:bldP spid="408622" grpId="0" uiExpand="1" autoUpdateAnimBg="0"/>
      <p:bldP spid="408630" grpId="0" animBg="1"/>
      <p:bldP spid="408632" grpId="0" animBg="1"/>
      <p:bldP spid="408633" grpId="0" animBg="1"/>
      <p:bldP spid="408634" grpId="0" animBg="1"/>
      <p:bldP spid="408635" grpId="0" animBg="1"/>
      <p:bldP spid="408636" grpId="0" animBg="1"/>
      <p:bldP spid="408642" grpId="0" animBg="1"/>
      <p:bldP spid="408643" grpId="0" animBg="1"/>
      <p:bldP spid="4086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90" name="Rectangle 14"/>
          <p:cNvSpPr>
            <a:spLocks noChangeArrowheads="1"/>
          </p:cNvSpPr>
          <p:nvPr/>
        </p:nvSpPr>
        <p:spPr bwMode="auto">
          <a:xfrm>
            <a:off x="3733800" y="990600"/>
            <a:ext cx="2778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r.v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的平均值</a:t>
            </a:r>
          </a:p>
        </p:txBody>
      </p:sp>
      <p:pic>
        <p:nvPicPr>
          <p:cNvPr id="408598" name="Picture 22" descr="BD2129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570822">
            <a:off x="974725" y="704850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8605" name="Rectangle 29"/>
          <p:cNvSpPr>
            <a:spLocks noChangeArrowheads="1"/>
          </p:cNvSpPr>
          <p:nvPr/>
        </p:nvSpPr>
        <p:spPr bwMode="auto">
          <a:xfrm>
            <a:off x="3733800" y="1419225"/>
            <a:ext cx="5038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r.v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平均值的平均偏离程度</a:t>
            </a:r>
          </a:p>
        </p:txBody>
      </p:sp>
      <p:pic>
        <p:nvPicPr>
          <p:cNvPr id="408607" name="Picture 31" descr="BD2129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570822">
            <a:off x="976313" y="2090738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8622" name="Rectangle 46"/>
          <p:cNvSpPr>
            <a:spLocks noChangeArrowheads="1"/>
          </p:cNvSpPr>
          <p:nvPr/>
        </p:nvSpPr>
        <p:spPr bwMode="auto">
          <a:xfrm>
            <a:off x="5646177" y="2809875"/>
            <a:ext cx="1458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则有</a:t>
            </a:r>
          </a:p>
        </p:txBody>
      </p:sp>
      <p:sp>
        <p:nvSpPr>
          <p:cNvPr id="408630" name="WordArt 54"/>
          <p:cNvSpPr>
            <a:spLocks noChangeArrowheads="1" noChangeShapeType="1" noTextEdit="1"/>
          </p:cNvSpPr>
          <p:nvPr/>
        </p:nvSpPr>
        <p:spPr bwMode="auto">
          <a:xfrm>
            <a:off x="1492250" y="611188"/>
            <a:ext cx="1566863" cy="3762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000048"/>
                  </a:solidFill>
                  <a:round/>
                </a:ln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实际意义</a:t>
            </a:r>
          </a:p>
        </p:txBody>
      </p:sp>
      <p:sp>
        <p:nvSpPr>
          <p:cNvPr id="408632" name="WordArt 56"/>
          <p:cNvSpPr>
            <a:spLocks noChangeArrowheads="1" noChangeShapeType="1" noTextEdit="1"/>
          </p:cNvSpPr>
          <p:nvPr/>
        </p:nvSpPr>
        <p:spPr bwMode="auto">
          <a:xfrm>
            <a:off x="1381125" y="1066800"/>
            <a:ext cx="1619250" cy="3651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FF9933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数学期望 </a:t>
            </a:r>
          </a:p>
        </p:txBody>
      </p:sp>
      <p:sp>
        <p:nvSpPr>
          <p:cNvPr id="408633" name="Line 57"/>
          <p:cNvSpPr>
            <a:spLocks noChangeShapeType="1"/>
          </p:cNvSpPr>
          <p:nvPr/>
        </p:nvSpPr>
        <p:spPr bwMode="auto">
          <a:xfrm>
            <a:off x="2933700" y="1295400"/>
            <a:ext cx="73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8634" name="WordArt 58"/>
          <p:cNvSpPr>
            <a:spLocks noChangeArrowheads="1" noChangeShapeType="1" noTextEdit="1"/>
          </p:cNvSpPr>
          <p:nvPr/>
        </p:nvSpPr>
        <p:spPr bwMode="auto">
          <a:xfrm>
            <a:off x="1344613" y="1536700"/>
            <a:ext cx="1447800" cy="315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FF9933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方    差</a:t>
            </a:r>
          </a:p>
        </p:txBody>
      </p:sp>
      <p:sp>
        <p:nvSpPr>
          <p:cNvPr id="408635" name="Line 59"/>
          <p:cNvSpPr>
            <a:spLocks noChangeShapeType="1"/>
          </p:cNvSpPr>
          <p:nvPr/>
        </p:nvSpPr>
        <p:spPr bwMode="auto">
          <a:xfrm>
            <a:off x="2935288" y="1728788"/>
            <a:ext cx="73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8636" name="WordArt 60"/>
          <p:cNvSpPr>
            <a:spLocks noChangeArrowheads="1" noChangeShapeType="1" noTextEdit="1"/>
          </p:cNvSpPr>
          <p:nvPr/>
        </p:nvSpPr>
        <p:spPr bwMode="auto">
          <a:xfrm>
            <a:off x="1468438" y="2033588"/>
            <a:ext cx="1784350" cy="3524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000048"/>
                  </a:solidFill>
                  <a:round/>
                </a:ln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方差的计算</a:t>
            </a:r>
          </a:p>
        </p:txBody>
      </p:sp>
      <p:graphicFrame>
        <p:nvGraphicFramePr>
          <p:cNvPr id="408638" name="Object 62"/>
          <p:cNvGraphicFramePr>
            <a:graphicFrameLocks noChangeAspect="1"/>
          </p:cNvGraphicFramePr>
          <p:nvPr/>
        </p:nvGraphicFramePr>
        <p:xfrm>
          <a:off x="2622550" y="2416175"/>
          <a:ext cx="33480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400" imgH="266700" progId="Equation.DSMT4">
                  <p:embed/>
                </p:oleObj>
              </mc:Choice>
              <mc:Fallback>
                <p:oleObj name="Equation" r:id="rId3" imgW="1676400" imgH="266700" progId="Equation.DSMT4">
                  <p:embed/>
                  <p:pic>
                    <p:nvPicPr>
                      <p:cNvPr id="0" name="图片 478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2416175"/>
                        <a:ext cx="33480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8641" name="Group 65"/>
          <p:cNvGrpSpPr/>
          <p:nvPr/>
        </p:nvGrpSpPr>
        <p:grpSpPr bwMode="auto">
          <a:xfrm>
            <a:off x="93663" y="2819400"/>
            <a:ext cx="5927725" cy="533400"/>
            <a:chOff x="171" y="2056"/>
            <a:chExt cx="3734" cy="336"/>
          </a:xfrm>
        </p:grpSpPr>
        <p:sp>
          <p:nvSpPr>
            <p:cNvPr id="408619" name="Rectangle 43"/>
            <p:cNvSpPr>
              <a:spLocks noChangeArrowheads="1"/>
            </p:cNvSpPr>
            <p:nvPr/>
          </p:nvSpPr>
          <p:spPr bwMode="auto">
            <a:xfrm>
              <a:off x="171" y="2056"/>
              <a:ext cx="8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视为</a:t>
              </a:r>
            </a:p>
          </p:txBody>
        </p:sp>
        <p:graphicFrame>
          <p:nvGraphicFramePr>
            <p:cNvPr id="408639" name="Object 63"/>
            <p:cNvGraphicFramePr>
              <a:graphicFrameLocks noChangeAspect="1"/>
            </p:cNvGraphicFramePr>
            <p:nvPr/>
          </p:nvGraphicFramePr>
          <p:xfrm>
            <a:off x="656" y="2075"/>
            <a:ext cx="189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511300" imgH="266700" progId="Equation.DSMT4">
                    <p:embed/>
                  </p:oleObj>
                </mc:Choice>
                <mc:Fallback>
                  <p:oleObj name="Equation" r:id="rId5" imgW="1511300" imgH="266700" progId="Equation.DSMT4">
                    <p:embed/>
                    <p:pic>
                      <p:nvPicPr>
                        <p:cNvPr id="0" name="图片 478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" y="2075"/>
                          <a:ext cx="189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8640" name="Rectangle 64"/>
            <p:cNvSpPr>
              <a:spLocks noChangeArrowheads="1"/>
            </p:cNvSpPr>
            <p:nvPr/>
          </p:nvSpPr>
          <p:spPr bwMode="auto">
            <a:xfrm>
              <a:off x="2428" y="2057"/>
              <a:ext cx="14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的数学期望</a:t>
              </a:r>
            </a:p>
          </p:txBody>
        </p:sp>
      </p:grpSp>
      <p:sp>
        <p:nvSpPr>
          <p:cNvPr id="44" name="WordArt 80"/>
          <p:cNvSpPr>
            <a:spLocks noChangeArrowheads="1" noChangeShapeType="1" noTextEdit="1"/>
          </p:cNvSpPr>
          <p:nvPr/>
        </p:nvSpPr>
        <p:spPr bwMode="auto">
          <a:xfrm>
            <a:off x="1011238" y="4005263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000048"/>
                  </a:solidFill>
                  <a:round/>
                </a:ln>
                <a:solidFill>
                  <a:srgbClr val="0066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graphicFrame>
        <p:nvGraphicFramePr>
          <p:cNvPr id="45" name="Object 82"/>
          <p:cNvGraphicFramePr>
            <a:graphicFrameLocks noChangeAspect="1"/>
          </p:cNvGraphicFramePr>
          <p:nvPr/>
        </p:nvGraphicFramePr>
        <p:xfrm>
          <a:off x="1485960" y="3903663"/>
          <a:ext cx="33464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76400" imgH="266700" progId="Equation.DSMT4">
                  <p:embed/>
                </p:oleObj>
              </mc:Choice>
              <mc:Fallback>
                <p:oleObj name="Equation" r:id="rId7" imgW="1676400" imgH="266700" progId="Equation.DSMT4">
                  <p:embed/>
                  <p:pic>
                    <p:nvPicPr>
                      <p:cNvPr id="0" name="图片 478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60" y="3903663"/>
                        <a:ext cx="33464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86"/>
          <p:cNvGraphicFramePr>
            <a:graphicFrameLocks noChangeAspect="1"/>
          </p:cNvGraphicFramePr>
          <p:nvPr/>
        </p:nvGraphicFramePr>
        <p:xfrm>
          <a:off x="2391498" y="4329112"/>
          <a:ext cx="50720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40000" imgH="266700" progId="Equation.DSMT4">
                  <p:embed/>
                </p:oleObj>
              </mc:Choice>
              <mc:Fallback>
                <p:oleObj name="Equation" r:id="rId9" imgW="2540000" imgH="266700" progId="Equation.DSMT4">
                  <p:embed/>
                  <p:pic>
                    <p:nvPicPr>
                      <p:cNvPr id="0" name="图片 478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498" y="4329112"/>
                        <a:ext cx="50720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87"/>
          <p:cNvGraphicFramePr>
            <a:graphicFrameLocks noChangeAspect="1"/>
          </p:cNvGraphicFramePr>
          <p:nvPr/>
        </p:nvGraphicFramePr>
        <p:xfrm>
          <a:off x="2403415" y="4833938"/>
          <a:ext cx="49006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51100" imgH="266700" progId="Equation.DSMT4">
                  <p:embed/>
                </p:oleObj>
              </mc:Choice>
              <mc:Fallback>
                <p:oleObj name="Equation" r:id="rId11" imgW="2451100" imgH="266700" progId="Equation.DSMT4">
                  <p:embed/>
                  <p:pic>
                    <p:nvPicPr>
                      <p:cNvPr id="0" name="图片 478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15" y="4833938"/>
                        <a:ext cx="49006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88"/>
          <p:cNvGraphicFramePr>
            <a:graphicFrameLocks noChangeAspect="1"/>
          </p:cNvGraphicFramePr>
          <p:nvPr/>
        </p:nvGraphicFramePr>
        <p:xfrm>
          <a:off x="2410472" y="5305425"/>
          <a:ext cx="28051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09700" imgH="266700" progId="Equation.DSMT4">
                  <p:embed/>
                </p:oleObj>
              </mc:Choice>
              <mc:Fallback>
                <p:oleObj name="Equation" r:id="rId13" imgW="1409700" imgH="266700" progId="Equation.DSMT4">
                  <p:embed/>
                  <p:pic>
                    <p:nvPicPr>
                      <p:cNvPr id="0" name="图片 478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472" y="5305425"/>
                        <a:ext cx="28051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Oval 89"/>
          <p:cNvSpPr>
            <a:spLocks noChangeArrowheads="1"/>
          </p:cNvSpPr>
          <p:nvPr/>
        </p:nvSpPr>
        <p:spPr bwMode="auto">
          <a:xfrm>
            <a:off x="4775946" y="4356847"/>
            <a:ext cx="907583" cy="482600"/>
          </a:xfrm>
          <a:prstGeom prst="ellipse">
            <a:avLst/>
          </a:prstGeom>
          <a:noFill/>
          <a:ln w="28575" algn="ctr">
            <a:solidFill>
              <a:srgbClr val="0000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50" name="Freeform 90"/>
          <p:cNvSpPr/>
          <p:nvPr/>
        </p:nvSpPr>
        <p:spPr bwMode="auto">
          <a:xfrm>
            <a:off x="4203700" y="4291013"/>
            <a:ext cx="736600" cy="166687"/>
          </a:xfrm>
          <a:custGeom>
            <a:avLst/>
            <a:gdLst>
              <a:gd name="T0" fmla="*/ 464 w 464"/>
              <a:gd name="T1" fmla="*/ 49 h 105"/>
              <a:gd name="T2" fmla="*/ 216 w 464"/>
              <a:gd name="T3" fmla="*/ 9 h 105"/>
              <a:gd name="T4" fmla="*/ 0 w 464"/>
              <a:gd name="T5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105">
                <a:moveTo>
                  <a:pt x="464" y="49"/>
                </a:moveTo>
                <a:cubicBezTo>
                  <a:pt x="378" y="24"/>
                  <a:pt x="293" y="0"/>
                  <a:pt x="216" y="9"/>
                </a:cubicBezTo>
                <a:cubicBezTo>
                  <a:pt x="139" y="18"/>
                  <a:pt x="69" y="61"/>
                  <a:pt x="0" y="105"/>
                </a:cubicBezTo>
              </a:path>
            </a:pathLst>
          </a:custGeom>
          <a:noFill/>
          <a:ln w="28575" cap="flat" cmpd="sng">
            <a:solidFill>
              <a:srgbClr val="000048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1" name="Group 98"/>
          <p:cNvGrpSpPr/>
          <p:nvPr/>
        </p:nvGrpSpPr>
        <p:grpSpPr bwMode="auto">
          <a:xfrm>
            <a:off x="5381625" y="3605213"/>
            <a:ext cx="2787650" cy="577850"/>
            <a:chOff x="4382" y="2751"/>
            <a:chExt cx="1155" cy="260"/>
          </a:xfrm>
        </p:grpSpPr>
        <p:sp>
          <p:nvSpPr>
            <p:cNvPr id="52" name="AutoShape 93"/>
            <p:cNvSpPr>
              <a:spLocks noChangeArrowheads="1"/>
            </p:cNvSpPr>
            <p:nvPr/>
          </p:nvSpPr>
          <p:spPr bwMode="auto">
            <a:xfrm>
              <a:off x="4382" y="2751"/>
              <a:ext cx="1155" cy="260"/>
            </a:xfrm>
            <a:prstGeom prst="wedgeRectCallout">
              <a:avLst>
                <a:gd name="adj1" fmla="val -49046"/>
                <a:gd name="adj2" fmla="val 98847"/>
              </a:avLst>
            </a:prstGeom>
            <a:solidFill>
              <a:srgbClr val="000099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3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4886" y="2808"/>
              <a:ext cx="527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是常数</a:t>
              </a:r>
            </a:p>
          </p:txBody>
        </p:sp>
        <p:sp>
          <p:nvSpPr>
            <p:cNvPr id="54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4543" y="2825"/>
              <a:ext cx="255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E  X 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5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4632" y="2828"/>
              <a:ext cx="203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   )</a:t>
              </a:r>
              <a:endPara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9" grpId="0" animBg="1"/>
      <p:bldP spid="49" grpId="1" animBg="1"/>
      <p:bldP spid="50" grpId="0" animBg="1"/>
      <p:bldP spid="50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1028</Words>
  <Application>Microsoft Office PowerPoint</Application>
  <PresentationFormat>全屏显示(4:3)</PresentationFormat>
  <Paragraphs>234</Paragraphs>
  <Slides>34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方正舒体</vt:lpstr>
      <vt:lpstr>方正姚体</vt:lpstr>
      <vt:lpstr>黑体</vt:lpstr>
      <vt:lpstr>华文新魏</vt:lpstr>
      <vt:lpstr>楷体_GB2312</vt:lpstr>
      <vt:lpstr>隶书</vt:lpstr>
      <vt:lpstr>宋体</vt:lpstr>
      <vt:lpstr>Arial</vt:lpstr>
      <vt:lpstr>Times New Roman</vt:lpstr>
      <vt:lpstr>默认设计模板</vt:lpstr>
      <vt:lpstr>Microsoft Equation 3.0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Wen Jiaqiang</cp:lastModifiedBy>
  <cp:revision>1233</cp:revision>
  <dcterms:created xsi:type="dcterms:W3CDTF">1999-06-22T01:41:00Z</dcterms:created>
  <dcterms:modified xsi:type="dcterms:W3CDTF">2022-05-30T12:41:47Z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62C4A542AB284AFDA93CD7A52661FCC1</vt:lpwstr>
  </property>
</Properties>
</file>